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65" r:id="rId3"/>
    <p:sldId id="862" r:id="rId4"/>
    <p:sldId id="869" r:id="rId5"/>
    <p:sldId id="871" r:id="rId6"/>
    <p:sldId id="870" r:id="rId7"/>
    <p:sldId id="858" r:id="rId8"/>
    <p:sldId id="851" r:id="rId9"/>
    <p:sldId id="852" r:id="rId10"/>
    <p:sldId id="853" r:id="rId11"/>
    <p:sldId id="872" r:id="rId12"/>
    <p:sldId id="855" r:id="rId13"/>
    <p:sldId id="867" r:id="rId14"/>
    <p:sldId id="868" r:id="rId15"/>
    <p:sldId id="856" r:id="rId16"/>
    <p:sldId id="864" r:id="rId17"/>
    <p:sldId id="865" r:id="rId18"/>
    <p:sldId id="854" r:id="rId19"/>
    <p:sldId id="857" r:id="rId20"/>
    <p:sldId id="866" r:id="rId21"/>
    <p:sldId id="873" r:id="rId22"/>
    <p:sldId id="863" r:id="rId23"/>
    <p:sldId id="850"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c5hNVN4xfu8d9Wr/YkzY8A==" hashData="ZJrPFveOVIJymkLa3aBmcUD/UTJe+jy/PTlCeTyHMPP6T1TELRjBgPITM1NyKNSSU+aS1jRjz5gvBuWsZ59wNg=="/>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p:cViewPr varScale="1">
        <p:scale>
          <a:sx n="120" d="100"/>
          <a:sy n="120" d="100"/>
        </p:scale>
        <p:origin x="1266" y="120"/>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878953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862347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0653889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5CE097-EA66-44F1-B6E4-7FB05216B33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184197486"/>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9596E68-E92F-4B9C-9F2F-8DA9BFF061A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755207246"/>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6DFC60-92E1-42EC-ACD7-2F8732CC811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586021059"/>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BC44111-8993-4EA0-BF6D-9CCE5285D8B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739275553"/>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8A1CFC8-5B3D-466B-8E8E-A775875811F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611577807"/>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7B72D51-9E02-4E6F-BA7F-811A3980226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257375409"/>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CBC7BFF-140E-4F3E-AA7C-4D51343A001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679955407"/>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EC78BC6-DE8D-4B63-A36D-A69A33368B8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232686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8279302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4B1B937-C9D4-4D5D-A41E-7BBAEE2AFB6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629494745"/>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B29FBE0-04D5-489F-8620-E8470E4A542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896508856"/>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4100843-8768-42FE-ABC9-EBAC00B1535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04061790"/>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6261408-B059-4BE3-9B18-E2EA024F5496}" type="datetimeFigureOut">
              <a:rPr lang="en-US" smtClean="0"/>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053372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261408-B059-4BE3-9B18-E2EA024F5496}" type="datetimeFigureOut">
              <a:rPr lang="en-US" smtClean="0"/>
              <a:t>8/17/2024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587044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261408-B059-4BE3-9B18-E2EA024F5496}" type="datetimeFigureOut">
              <a:rPr lang="en-US" smtClean="0"/>
              <a:t>8/17/2024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647690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261408-B059-4BE3-9B18-E2EA024F5496}" type="datetimeFigureOut">
              <a:rPr lang="en-US" smtClean="0"/>
              <a:t>8/17/2024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88371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261408-B059-4BE3-9B18-E2EA024F5496}" type="datetimeFigureOut">
              <a:rPr lang="en-US" smtClean="0"/>
              <a:t>8/17/2024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182845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261408-B059-4BE3-9B18-E2EA024F5496}" type="datetimeFigureOut">
              <a:rPr lang="en-US" smtClean="0"/>
              <a:t>8/17/2024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956261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261408-B059-4BE3-9B18-E2EA024F5496}" type="datetimeFigureOut">
              <a:rPr lang="en-US" smtClean="0"/>
              <a:t>8/17/2024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219340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261408-B059-4BE3-9B18-E2EA024F5496}" type="datetimeFigureOut">
              <a:rPr lang="en-US" smtClean="0"/>
              <a:t>8/17/2024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5853B-0D88-4491-8C47-0F7D0AB63E77}" type="slidenum">
              <a:rPr lang="en-US" smtClean="0"/>
              <a:t>‹#›</a:t>
            </a:fld>
            <a:endParaRPr lang="en-US" dirty="0"/>
          </a:p>
        </p:txBody>
      </p:sp>
    </p:spTree>
    <p:extLst>
      <p:ext uri="{BB962C8B-B14F-4D97-AF65-F5344CB8AC3E}">
        <p14:creationId xmlns:p14="http://schemas.microsoft.com/office/powerpoint/2010/main" val="1520727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03D4A8"/>
            </a:gs>
            <a:gs pos="25000">
              <a:srgbClr val="21D6E0"/>
            </a:gs>
            <a:gs pos="75000">
              <a:srgbClr val="0087E6"/>
            </a:gs>
            <a:gs pos="100000">
              <a:srgbClr val="005CBF"/>
            </a:gs>
          </a:gsLst>
          <a:lin ang="5400000"/>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202EEB5B-0C57-473B-A1BF-11CA541A6586}" type="slidenum">
              <a:rPr lang="en-US">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7304733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fade/>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biblia.com/reference/Job5.18"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biblia.com/reference/Is10.16"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biblia.com/reference/Is10.16"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biblia.com/reference/Is10.16"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biblia.com/reference/Ps80.4-5"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biblia.com/reference/Ps80.4-5"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biblia.com/reference/Ps80.4-5"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biblia.com/reference/Ps71.20"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biblia.com/reference/1Sa2.6"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biblia.com/reference/Ru1.20-21"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8" Type="http://schemas.openxmlformats.org/officeDocument/2006/relationships/hyperlink" Target="https://biblia.com/reference/1Sa2.6" TargetMode="External"/><Relationship Id="rId3" Type="http://schemas.openxmlformats.org/officeDocument/2006/relationships/hyperlink" Target="https://biblia.com/reference/La3.32" TargetMode="External"/><Relationship Id="rId7" Type="http://schemas.openxmlformats.org/officeDocument/2006/relationships/hyperlink" Target="https://biblia.com/reference/Ps71.20" TargetMode="External"/><Relationship Id="rId2" Type="http://schemas.openxmlformats.org/officeDocument/2006/relationships/hyperlink" Target="https://biblia.com/reference/Job16.12" TargetMode="External"/><Relationship Id="rId1" Type="http://schemas.openxmlformats.org/officeDocument/2006/relationships/slideLayout" Target="../slideLayouts/slideLayout7.xml"/><Relationship Id="rId6" Type="http://schemas.openxmlformats.org/officeDocument/2006/relationships/hyperlink" Target="https://biblia.com/reference/Ps80.4-5" TargetMode="External"/><Relationship Id="rId5" Type="http://schemas.openxmlformats.org/officeDocument/2006/relationships/hyperlink" Target="https://biblia.com/reference/Is10.16" TargetMode="External"/><Relationship Id="rId4" Type="http://schemas.openxmlformats.org/officeDocument/2006/relationships/hyperlink" Target="https://biblia.com/reference/Job5.18"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ref.ly/logosres/ws-33d4a5254b78466e8f7c7a0736d43d83?ref=Bible.Ru1.20&amp;off=0&amp;ctx=the+barley+harvest.%0a~%E2%80%9CCall+me+not+Naomi%2c+" TargetMode="External"/><Relationship Id="rId2" Type="http://schemas.openxmlformats.org/officeDocument/2006/relationships/hyperlink" Target="https://biblia.com/reference/Ru1.20-21"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biblia.com/reference/Ps100.4" TargetMode="External"/><Relationship Id="rId2" Type="http://schemas.openxmlformats.org/officeDocument/2006/relationships/hyperlink" Target="https://biblia.com/reference/Ru1.20-21"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biblia.com/reference/Ps66.11"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biblia.com/reference/Job16.12"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biblia.com/reference/La3.32"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biblia.com/reference/Job5.18"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srcRect l="23112" t="21263" r="23729" b="49217"/>
          <a:stretch/>
        </p:blipFill>
        <p:spPr>
          <a:xfrm>
            <a:off x="0" y="3994733"/>
            <a:ext cx="9166033" cy="2863273"/>
          </a:xfrm>
          <a:prstGeom prst="rect">
            <a:avLst/>
          </a:prstGeom>
        </p:spPr>
      </p:pic>
      <p:sp>
        <p:nvSpPr>
          <p:cNvPr id="7" name="Rectangle 6"/>
          <p:cNvSpPr/>
          <p:nvPr/>
        </p:nvSpPr>
        <p:spPr>
          <a:xfrm>
            <a:off x="887505" y="1030940"/>
            <a:ext cx="7512423" cy="601505"/>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Box 8"/>
          <p:cNvSpPr txBox="1"/>
          <p:nvPr/>
        </p:nvSpPr>
        <p:spPr>
          <a:xfrm>
            <a:off x="582706" y="1021974"/>
            <a:ext cx="7745505"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New Lebanon  </a:t>
            </a:r>
            <a:r>
              <a:rPr kumimoji="0" lang="en-US" sz="3600" b="0" i="1" u="none" strike="noStrike" kern="1200" cap="none" spc="0" normalizeH="0" baseline="0" noProof="0" dirty="0">
                <a:ln>
                  <a:noFill/>
                </a:ln>
                <a:solidFill>
                  <a:prstClr val="black"/>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rPr>
              <a:t>Church of Christ</a:t>
            </a:r>
          </a:p>
        </p:txBody>
      </p:sp>
      <p:sp>
        <p:nvSpPr>
          <p:cNvPr id="3" name="TextBox 2"/>
          <p:cNvSpPr txBox="1"/>
          <p:nvPr/>
        </p:nvSpPr>
        <p:spPr>
          <a:xfrm>
            <a:off x="89647" y="54762"/>
            <a:ext cx="8857129"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F0000"/>
                </a:solidFill>
                <a:effectLst/>
                <a:uLnTx/>
                <a:uFillTx/>
                <a:latin typeface="Ink Free" panose="03080402000500000000" pitchFamily="66" charset="0"/>
                <a:ea typeface="+mn-ea"/>
                <a:cs typeface="+mn-cs"/>
              </a:rPr>
              <a:t>Welcome to our services</a:t>
            </a:r>
          </a:p>
        </p:txBody>
      </p:sp>
      <p:sp>
        <p:nvSpPr>
          <p:cNvPr id="10" name="TextBox 9"/>
          <p:cNvSpPr txBox="1"/>
          <p:nvPr/>
        </p:nvSpPr>
        <p:spPr>
          <a:xfrm>
            <a:off x="1" y="5648735"/>
            <a:ext cx="9144000"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002060"/>
                </a:solidFill>
                <a:effectLst/>
                <a:uLnTx/>
                <a:uFillTx/>
                <a:latin typeface="Ink Free" panose="03080402000500000000" pitchFamily="66" charset="0"/>
                <a:ea typeface="+mn-ea"/>
                <a:cs typeface="+mn-cs"/>
              </a:rPr>
              <a:t>Please Come Back Again</a:t>
            </a:r>
          </a:p>
        </p:txBody>
      </p:sp>
      <p:sp>
        <p:nvSpPr>
          <p:cNvPr id="4" name="TextBox 3"/>
          <p:cNvSpPr txBox="1"/>
          <p:nvPr/>
        </p:nvSpPr>
        <p:spPr>
          <a:xfrm>
            <a:off x="0" y="1891555"/>
            <a:ext cx="9144000"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Simply Christians.</a:t>
            </a:r>
          </a:p>
        </p:txBody>
      </p:sp>
      <p:sp>
        <p:nvSpPr>
          <p:cNvPr id="5" name="TextBox 4"/>
          <p:cNvSpPr txBox="1"/>
          <p:nvPr/>
        </p:nvSpPr>
        <p:spPr>
          <a:xfrm>
            <a:off x="0" y="2348652"/>
            <a:ext cx="9166033"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Our Emphasis is </a:t>
            </a: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Spiritual, Not Material or Social</a:t>
            </a: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11" name="TextBox 10"/>
          <p:cNvSpPr txBox="1"/>
          <p:nvPr/>
        </p:nvSpPr>
        <p:spPr>
          <a:xfrm>
            <a:off x="0" y="2820287"/>
            <a:ext cx="9081247"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striving to be The Same Church as Described in The New Testament.</a:t>
            </a:r>
          </a:p>
        </p:txBody>
      </p:sp>
    </p:spTree>
    <p:extLst>
      <p:ext uri="{BB962C8B-B14F-4D97-AF65-F5344CB8AC3E}">
        <p14:creationId xmlns:p14="http://schemas.microsoft.com/office/powerpoint/2010/main" val="1862796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Some Strange Things Sent By The Lord</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0971AE8D-8314-8C05-476E-A532A76003A9}"/>
              </a:ext>
            </a:extLst>
          </p:cNvPr>
          <p:cNvSpPr txBox="1"/>
          <p:nvPr/>
        </p:nvSpPr>
        <p:spPr>
          <a:xfrm>
            <a:off x="787179" y="914399"/>
            <a:ext cx="6074796" cy="1177245"/>
          </a:xfrm>
          <a:prstGeom prst="rect">
            <a:avLst/>
          </a:prstGeom>
          <a:noFill/>
        </p:spPr>
        <p:txBody>
          <a:bodyPr wrap="square">
            <a:spAutoFit/>
          </a:bodyPr>
          <a:lstStyle/>
          <a:p>
            <a:pPr marL="0" marR="0" algn="just" fontAlgn="base">
              <a:spcBef>
                <a:spcPts val="0"/>
              </a:spcBef>
              <a:spcAft>
                <a:spcPts val="300"/>
              </a:spcAft>
            </a:pPr>
            <a:r>
              <a:rPr lang="en-US" sz="3600" dirty="0">
                <a:solidFill>
                  <a:srgbClr val="000000"/>
                </a:solidFill>
                <a:effectLst/>
                <a:highlight>
                  <a:srgbClr val="FFFFFF"/>
                </a:highlight>
                <a:latin typeface="Aharoni" panose="02010803020104030203" pitchFamily="2" charset="-79"/>
                <a:ea typeface="Times New Roman" panose="02020603050405020304" pitchFamily="18" charset="0"/>
                <a:cs typeface="Aharoni" panose="02010803020104030203" pitchFamily="2" charset="-79"/>
              </a:rPr>
              <a:t>3. God Sends Wounds</a:t>
            </a:r>
            <a:endParaRPr lang="en-US" sz="3600" dirty="0">
              <a:effectLst/>
              <a:highlight>
                <a:srgbClr val="FFFFFF"/>
              </a:highlight>
              <a:latin typeface="Aharoni" panose="02010803020104030203" pitchFamily="2" charset="-79"/>
              <a:ea typeface="Times New Roman" panose="02020603050405020304" pitchFamily="18" charset="0"/>
              <a:cs typeface="Aharoni" panose="02010803020104030203" pitchFamily="2" charset="-79"/>
            </a:endParaRPr>
          </a:p>
          <a:p>
            <a:r>
              <a:rPr lang="en-US" sz="3200" u="sng" dirty="0">
                <a:solidFill>
                  <a:srgbClr val="1977DE"/>
                </a:solidFill>
                <a:effectLst/>
                <a:latin typeface="Calibri" panose="020F0502020204030204" pitchFamily="34" charset="0"/>
                <a:ea typeface="Calibri" panose="020F0502020204030204" pitchFamily="34" charset="0"/>
                <a:cs typeface="Times New Roman" panose="02020603050405020304" pitchFamily="18" charset="0"/>
                <a:hlinkClick r:id="rId2"/>
              </a:rPr>
              <a:t>Job 5:17-24</a:t>
            </a:r>
            <a:endParaRPr lang="en-US" sz="3200" dirty="0"/>
          </a:p>
        </p:txBody>
      </p:sp>
      <p:sp>
        <p:nvSpPr>
          <p:cNvPr id="7" name="TextBox 6">
            <a:extLst>
              <a:ext uri="{FF2B5EF4-FFF2-40B4-BE49-F238E27FC236}">
                <a16:creationId xmlns:a16="http://schemas.microsoft.com/office/drawing/2014/main" id="{6AC8BC7B-0DEA-0FFB-24CC-18A4696A97FD}"/>
              </a:ext>
            </a:extLst>
          </p:cNvPr>
          <p:cNvSpPr txBox="1"/>
          <p:nvPr/>
        </p:nvSpPr>
        <p:spPr>
          <a:xfrm>
            <a:off x="500932" y="2091644"/>
            <a:ext cx="8340918" cy="3970318"/>
          </a:xfrm>
          <a:prstGeom prst="rect">
            <a:avLst/>
          </a:prstGeom>
          <a:noFill/>
        </p:spPr>
        <p:txBody>
          <a:bodyPr wrap="square">
            <a:spAutoFit/>
          </a:bodyPr>
          <a:lstStyle/>
          <a:p>
            <a:r>
              <a:rPr lang="en-US" sz="2800" dirty="0">
                <a:solidFill>
                  <a:srgbClr val="0070C0"/>
                </a:solidFill>
                <a:latin typeface="Arial Black" panose="020B0A04020102020204" pitchFamily="34" charset="0"/>
              </a:rPr>
              <a:t>Job 5:17 </a:t>
            </a:r>
            <a:r>
              <a:rPr lang="en-US" sz="2800" dirty="0"/>
              <a:t>"Behold, </a:t>
            </a:r>
            <a:r>
              <a:rPr lang="en-US" sz="2800" u="sng" dirty="0"/>
              <a:t>happy is the man whom God corrects</a:t>
            </a:r>
            <a:r>
              <a:rPr lang="en-US" sz="2800" dirty="0"/>
              <a:t>; Therefore do not despise the chastening of the Almighty.</a:t>
            </a:r>
          </a:p>
          <a:p>
            <a:r>
              <a:rPr lang="en-US" sz="2800" dirty="0"/>
              <a:t> </a:t>
            </a:r>
          </a:p>
          <a:p>
            <a:pPr marL="457200" indent="-457200">
              <a:buFont typeface="Arial" panose="020B0604020202020204" pitchFamily="34" charset="0"/>
              <a:buChar char="•"/>
            </a:pPr>
            <a:r>
              <a:rPr lang="en-US" sz="2800" dirty="0"/>
              <a:t>Happy  /blessed</a:t>
            </a:r>
          </a:p>
          <a:p>
            <a:pPr marL="457200" indent="-457200">
              <a:buFont typeface="Arial" panose="020B0604020202020204" pitchFamily="34" charset="0"/>
              <a:buChar char="•"/>
            </a:pPr>
            <a:r>
              <a:rPr lang="en-US" sz="2800" dirty="0"/>
              <a:t>Not because of circumstances</a:t>
            </a:r>
          </a:p>
          <a:p>
            <a:pPr marL="457200" indent="-457200">
              <a:buFont typeface="Arial" panose="020B0604020202020204" pitchFamily="34" charset="0"/>
              <a:buChar char="•"/>
            </a:pPr>
            <a:r>
              <a:rPr lang="en-US" sz="2800" dirty="0"/>
              <a:t>But happy because God looks on us with favor</a:t>
            </a:r>
          </a:p>
          <a:p>
            <a:pPr marL="457200" indent="-457200">
              <a:buFont typeface="Arial" panose="020B0604020202020204" pitchFamily="34" charset="0"/>
              <a:buChar char="•"/>
            </a:pPr>
            <a:r>
              <a:rPr lang="en-US" sz="2800" dirty="0"/>
              <a:t>Because we have repented of our sins and turned to God our creator.</a:t>
            </a:r>
          </a:p>
        </p:txBody>
      </p:sp>
    </p:spTree>
    <p:extLst>
      <p:ext uri="{BB962C8B-B14F-4D97-AF65-F5344CB8AC3E}">
        <p14:creationId xmlns:p14="http://schemas.microsoft.com/office/powerpoint/2010/main" val="786999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Some Strange Things Sent By The Lord</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590DF011-F546-132C-A8B8-433A4E13F44F}"/>
              </a:ext>
            </a:extLst>
          </p:cNvPr>
          <p:cNvSpPr txBox="1"/>
          <p:nvPr/>
        </p:nvSpPr>
        <p:spPr>
          <a:xfrm>
            <a:off x="882595" y="914401"/>
            <a:ext cx="5979380" cy="1177245"/>
          </a:xfrm>
          <a:prstGeom prst="rect">
            <a:avLst/>
          </a:prstGeom>
          <a:noFill/>
        </p:spPr>
        <p:txBody>
          <a:bodyPr wrap="square">
            <a:spAutoFit/>
          </a:bodyPr>
          <a:lstStyle/>
          <a:p>
            <a:pPr marL="0" marR="0" algn="just" fontAlgn="base">
              <a:spcBef>
                <a:spcPts val="0"/>
              </a:spcBef>
              <a:spcAft>
                <a:spcPts val="300"/>
              </a:spcAft>
            </a:pPr>
            <a:r>
              <a:rPr lang="en-US" sz="3600" dirty="0">
                <a:solidFill>
                  <a:srgbClr val="000000"/>
                </a:solidFill>
                <a:effectLst/>
                <a:highlight>
                  <a:srgbClr val="FFFFFF"/>
                </a:highlight>
                <a:latin typeface="Aharoni" panose="02010803020104030203" pitchFamily="2" charset="-79"/>
                <a:ea typeface="Times New Roman" panose="02020603050405020304" pitchFamily="18" charset="0"/>
                <a:cs typeface="Aharoni" panose="02010803020104030203" pitchFamily="2" charset="-79"/>
              </a:rPr>
              <a:t>4. God Sends Leanness</a:t>
            </a:r>
            <a:endParaRPr lang="en-US" sz="3600" dirty="0">
              <a:effectLst/>
              <a:highlight>
                <a:srgbClr val="FFFFFF"/>
              </a:highlight>
              <a:latin typeface="Aharoni" panose="02010803020104030203" pitchFamily="2" charset="-79"/>
              <a:ea typeface="Times New Roman" panose="02020603050405020304" pitchFamily="18" charset="0"/>
              <a:cs typeface="Aharoni" panose="02010803020104030203" pitchFamily="2" charset="-79"/>
            </a:endParaRPr>
          </a:p>
          <a:p>
            <a:r>
              <a:rPr lang="en-US" sz="3200" u="sng" dirty="0">
                <a:solidFill>
                  <a:srgbClr val="1977DE"/>
                </a:solidFill>
                <a:effectLst/>
                <a:latin typeface="Calibri" panose="020F0502020204030204" pitchFamily="34" charset="0"/>
                <a:ea typeface="Calibri" panose="020F0502020204030204" pitchFamily="34" charset="0"/>
                <a:cs typeface="Times New Roman" panose="02020603050405020304" pitchFamily="18" charset="0"/>
                <a:hlinkClick r:id="rId2"/>
              </a:rPr>
              <a:t>Isaiah 10:16</a:t>
            </a:r>
            <a:endParaRPr lang="en-US" sz="3200" dirty="0"/>
          </a:p>
        </p:txBody>
      </p:sp>
      <p:sp>
        <p:nvSpPr>
          <p:cNvPr id="7" name="TextBox 6">
            <a:extLst>
              <a:ext uri="{FF2B5EF4-FFF2-40B4-BE49-F238E27FC236}">
                <a16:creationId xmlns:a16="http://schemas.microsoft.com/office/drawing/2014/main" id="{1DDC91BF-72C3-61F0-B12B-EB77CBD7E692}"/>
              </a:ext>
            </a:extLst>
          </p:cNvPr>
          <p:cNvSpPr txBox="1"/>
          <p:nvPr/>
        </p:nvSpPr>
        <p:spPr>
          <a:xfrm>
            <a:off x="755374" y="2735250"/>
            <a:ext cx="7521934" cy="2862322"/>
          </a:xfrm>
          <a:prstGeom prst="rect">
            <a:avLst/>
          </a:prstGeom>
          <a:noFill/>
          <a:ln w="38100">
            <a:solidFill>
              <a:schemeClr val="tx1"/>
            </a:solidFill>
          </a:ln>
        </p:spPr>
        <p:txBody>
          <a:bodyPr wrap="square">
            <a:spAutoFit/>
          </a:bodyPr>
          <a:lstStyle/>
          <a:p>
            <a:r>
              <a:rPr lang="en-US" sz="3600" b="1" dirty="0">
                <a:solidFill>
                  <a:srgbClr val="0070C0"/>
                </a:solidFill>
              </a:rPr>
              <a:t>Isaiah 10:16 </a:t>
            </a:r>
            <a:r>
              <a:rPr lang="en-US" sz="3600" dirty="0"/>
              <a:t>Therefore the Lord, the Lord of hosts, Will send leanness among his fat ones; And under his glory He will kindle a burning Like the burning of a fire.</a:t>
            </a:r>
          </a:p>
        </p:txBody>
      </p:sp>
    </p:spTree>
    <p:extLst>
      <p:ext uri="{BB962C8B-B14F-4D97-AF65-F5344CB8AC3E}">
        <p14:creationId xmlns:p14="http://schemas.microsoft.com/office/powerpoint/2010/main" val="3144703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Some Strange Things Sent By The Lord</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590DF011-F546-132C-A8B8-433A4E13F44F}"/>
              </a:ext>
            </a:extLst>
          </p:cNvPr>
          <p:cNvSpPr txBox="1"/>
          <p:nvPr/>
        </p:nvSpPr>
        <p:spPr>
          <a:xfrm>
            <a:off x="882595" y="914401"/>
            <a:ext cx="5979380" cy="1177245"/>
          </a:xfrm>
          <a:prstGeom prst="rect">
            <a:avLst/>
          </a:prstGeom>
          <a:noFill/>
        </p:spPr>
        <p:txBody>
          <a:bodyPr wrap="square">
            <a:spAutoFit/>
          </a:bodyPr>
          <a:lstStyle/>
          <a:p>
            <a:pPr marL="0" marR="0" algn="just" fontAlgn="base">
              <a:spcBef>
                <a:spcPts val="0"/>
              </a:spcBef>
              <a:spcAft>
                <a:spcPts val="300"/>
              </a:spcAft>
            </a:pPr>
            <a:r>
              <a:rPr lang="en-US" sz="3600" dirty="0">
                <a:solidFill>
                  <a:srgbClr val="000000"/>
                </a:solidFill>
                <a:effectLst/>
                <a:highlight>
                  <a:srgbClr val="FFFFFF"/>
                </a:highlight>
                <a:latin typeface="Aharoni" panose="02010803020104030203" pitchFamily="2" charset="-79"/>
                <a:ea typeface="Times New Roman" panose="02020603050405020304" pitchFamily="18" charset="0"/>
                <a:cs typeface="Aharoni" panose="02010803020104030203" pitchFamily="2" charset="-79"/>
              </a:rPr>
              <a:t>4. God Sends Leanness</a:t>
            </a:r>
            <a:endParaRPr lang="en-US" sz="3600" dirty="0">
              <a:effectLst/>
              <a:highlight>
                <a:srgbClr val="FFFFFF"/>
              </a:highlight>
              <a:latin typeface="Aharoni" panose="02010803020104030203" pitchFamily="2" charset="-79"/>
              <a:ea typeface="Times New Roman" panose="02020603050405020304" pitchFamily="18" charset="0"/>
              <a:cs typeface="Aharoni" panose="02010803020104030203" pitchFamily="2" charset="-79"/>
            </a:endParaRPr>
          </a:p>
          <a:p>
            <a:r>
              <a:rPr lang="en-US" sz="3200" u="sng" dirty="0">
                <a:solidFill>
                  <a:srgbClr val="1977DE"/>
                </a:solidFill>
                <a:effectLst/>
                <a:latin typeface="Calibri" panose="020F0502020204030204" pitchFamily="34" charset="0"/>
                <a:ea typeface="Calibri" panose="020F0502020204030204" pitchFamily="34" charset="0"/>
                <a:cs typeface="Times New Roman" panose="02020603050405020304" pitchFamily="18" charset="0"/>
                <a:hlinkClick r:id="rId2"/>
              </a:rPr>
              <a:t>Psalm 106:10-1</a:t>
            </a:r>
            <a:r>
              <a:rPr lang="en-US" sz="3200" u="sng" dirty="0">
                <a:solidFill>
                  <a:srgbClr val="1977DE"/>
                </a:solidFill>
                <a:effectLst/>
                <a:latin typeface="Calibri" panose="020F0502020204030204" pitchFamily="34" charset="0"/>
                <a:ea typeface="Calibri" panose="020F0502020204030204" pitchFamily="34" charset="0"/>
                <a:cs typeface="Times New Roman" panose="02020603050405020304" pitchFamily="18" charset="0"/>
              </a:rPr>
              <a:t>5</a:t>
            </a:r>
            <a:endParaRPr lang="en-US" sz="3200" dirty="0"/>
          </a:p>
        </p:txBody>
      </p:sp>
      <p:sp>
        <p:nvSpPr>
          <p:cNvPr id="8" name="TextBox 7">
            <a:extLst>
              <a:ext uri="{FF2B5EF4-FFF2-40B4-BE49-F238E27FC236}">
                <a16:creationId xmlns:a16="http://schemas.microsoft.com/office/drawing/2014/main" id="{B5495941-500D-98BB-96DC-89C3B7A33CF5}"/>
              </a:ext>
            </a:extLst>
          </p:cNvPr>
          <p:cNvSpPr txBox="1"/>
          <p:nvPr/>
        </p:nvSpPr>
        <p:spPr>
          <a:xfrm>
            <a:off x="652008" y="2301372"/>
            <a:ext cx="7736618" cy="3785652"/>
          </a:xfrm>
          <a:prstGeom prst="rect">
            <a:avLst/>
          </a:prstGeom>
          <a:noFill/>
          <a:ln w="38100">
            <a:solidFill>
              <a:schemeClr val="tx1"/>
            </a:solidFill>
          </a:ln>
        </p:spPr>
        <p:txBody>
          <a:bodyPr wrap="square">
            <a:spAutoFit/>
          </a:bodyPr>
          <a:lstStyle/>
          <a:p>
            <a:r>
              <a:rPr lang="en-US" sz="2400" b="1" dirty="0">
                <a:solidFill>
                  <a:srgbClr val="0070C0"/>
                </a:solidFill>
              </a:rPr>
              <a:t>Psalm 106:10 </a:t>
            </a:r>
            <a:r>
              <a:rPr lang="en-US" sz="2400" dirty="0"/>
              <a:t>He saved them from the hand of him who hated them, And redeemed them from the hand of the enemy. 11 The waters covered their enemies; There was not one of them left.</a:t>
            </a:r>
          </a:p>
          <a:p>
            <a:r>
              <a:rPr lang="en-US" sz="2400" dirty="0"/>
              <a:t> 12 Then they believed His words; They sang His praise.</a:t>
            </a:r>
          </a:p>
          <a:p>
            <a:r>
              <a:rPr lang="en-US" sz="2400" dirty="0"/>
              <a:t> 13 They soon forgot His works; They did not wait for His counsel, 14 But lusted exceedingly in the wilderness, And tested God in the desert.</a:t>
            </a:r>
          </a:p>
          <a:p>
            <a:r>
              <a:rPr lang="en-US" sz="2400" dirty="0"/>
              <a:t> 15 And He gave them their request, But sent leanness into their soul.</a:t>
            </a:r>
          </a:p>
        </p:txBody>
      </p:sp>
    </p:spTree>
    <p:extLst>
      <p:ext uri="{BB962C8B-B14F-4D97-AF65-F5344CB8AC3E}">
        <p14:creationId xmlns:p14="http://schemas.microsoft.com/office/powerpoint/2010/main" val="959616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Some Strange Things Sent By The Lord</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590DF011-F546-132C-A8B8-433A4E13F44F}"/>
              </a:ext>
            </a:extLst>
          </p:cNvPr>
          <p:cNvSpPr txBox="1"/>
          <p:nvPr/>
        </p:nvSpPr>
        <p:spPr>
          <a:xfrm>
            <a:off x="882595" y="914401"/>
            <a:ext cx="5979380" cy="1177245"/>
          </a:xfrm>
          <a:prstGeom prst="rect">
            <a:avLst/>
          </a:prstGeom>
          <a:noFill/>
        </p:spPr>
        <p:txBody>
          <a:bodyPr wrap="square">
            <a:spAutoFit/>
          </a:bodyPr>
          <a:lstStyle/>
          <a:p>
            <a:pPr marL="0" marR="0" algn="just" fontAlgn="base">
              <a:spcBef>
                <a:spcPts val="0"/>
              </a:spcBef>
              <a:spcAft>
                <a:spcPts val="300"/>
              </a:spcAft>
            </a:pPr>
            <a:r>
              <a:rPr lang="en-US" sz="3600" dirty="0">
                <a:solidFill>
                  <a:srgbClr val="000000"/>
                </a:solidFill>
                <a:effectLst/>
                <a:highlight>
                  <a:srgbClr val="FFFFFF"/>
                </a:highlight>
                <a:latin typeface="Aharoni" panose="02010803020104030203" pitchFamily="2" charset="-79"/>
                <a:ea typeface="Times New Roman" panose="02020603050405020304" pitchFamily="18" charset="0"/>
                <a:cs typeface="Aharoni" panose="02010803020104030203" pitchFamily="2" charset="-79"/>
              </a:rPr>
              <a:t>4. God Sends Leanness</a:t>
            </a:r>
            <a:endParaRPr lang="en-US" sz="3600" dirty="0">
              <a:effectLst/>
              <a:highlight>
                <a:srgbClr val="FFFFFF"/>
              </a:highlight>
              <a:latin typeface="Aharoni" panose="02010803020104030203" pitchFamily="2" charset="-79"/>
              <a:ea typeface="Times New Roman" panose="02020603050405020304" pitchFamily="18" charset="0"/>
              <a:cs typeface="Aharoni" panose="02010803020104030203" pitchFamily="2" charset="-79"/>
            </a:endParaRPr>
          </a:p>
          <a:p>
            <a:r>
              <a:rPr lang="en-US" sz="3200" u="sng" dirty="0">
                <a:solidFill>
                  <a:srgbClr val="1977DE"/>
                </a:solidFill>
                <a:effectLst/>
                <a:latin typeface="Calibri" panose="020F0502020204030204" pitchFamily="34" charset="0"/>
                <a:ea typeface="Calibri" panose="020F0502020204030204" pitchFamily="34" charset="0"/>
                <a:cs typeface="Times New Roman" panose="02020603050405020304" pitchFamily="18" charset="0"/>
                <a:hlinkClick r:id="rId2"/>
              </a:rPr>
              <a:t>Job 16</a:t>
            </a:r>
            <a:r>
              <a:rPr lang="en-US" sz="3200" u="sng" dirty="0">
                <a:solidFill>
                  <a:srgbClr val="1977DE"/>
                </a:solidFill>
                <a:effectLst/>
                <a:latin typeface="Calibri" panose="020F0502020204030204" pitchFamily="34" charset="0"/>
                <a:ea typeface="Calibri" panose="020F0502020204030204" pitchFamily="34" charset="0"/>
                <a:cs typeface="Times New Roman" panose="02020603050405020304" pitchFamily="18" charset="0"/>
              </a:rPr>
              <a:t>:4-8</a:t>
            </a:r>
            <a:endParaRPr lang="en-US" sz="3200" dirty="0"/>
          </a:p>
        </p:txBody>
      </p:sp>
      <p:sp>
        <p:nvSpPr>
          <p:cNvPr id="7" name="TextBox 6">
            <a:extLst>
              <a:ext uri="{FF2B5EF4-FFF2-40B4-BE49-F238E27FC236}">
                <a16:creationId xmlns:a16="http://schemas.microsoft.com/office/drawing/2014/main" id="{1A8D87BD-D3E3-5425-DD4F-4B99EADE8E7D}"/>
              </a:ext>
            </a:extLst>
          </p:cNvPr>
          <p:cNvSpPr txBox="1"/>
          <p:nvPr/>
        </p:nvSpPr>
        <p:spPr>
          <a:xfrm>
            <a:off x="429370" y="2195014"/>
            <a:ext cx="8134185" cy="4524315"/>
          </a:xfrm>
          <a:prstGeom prst="rect">
            <a:avLst/>
          </a:prstGeom>
          <a:noFill/>
        </p:spPr>
        <p:txBody>
          <a:bodyPr wrap="square">
            <a:spAutoFit/>
          </a:bodyPr>
          <a:lstStyle/>
          <a:p>
            <a:r>
              <a:rPr lang="en-US" sz="2800" b="1" dirty="0">
                <a:solidFill>
                  <a:srgbClr val="0070C0"/>
                </a:solidFill>
              </a:rPr>
              <a:t>Job 16:4 </a:t>
            </a:r>
            <a:r>
              <a:rPr lang="en-US" sz="2600" dirty="0"/>
              <a:t>I also could speak as you do, If your soul were in my soul's place. I could heap up words against you, And shake my head at you; 5 But I would strengthen you with my mouth, And the comfort of my lips would relieve your grief.</a:t>
            </a:r>
          </a:p>
          <a:p>
            <a:r>
              <a:rPr lang="en-US" sz="2600" dirty="0"/>
              <a:t> 6 "Though I speak, my grief is not relieved; And if I remain silent, how am I eased? 7 But now He has worn me out; You have made desolate all my company.</a:t>
            </a:r>
          </a:p>
          <a:p>
            <a:r>
              <a:rPr lang="en-US" sz="2600" dirty="0"/>
              <a:t> 8 You have shriveled me up, And it is a witness against me; My leanness rises up against me And bears witness to my face.</a:t>
            </a:r>
          </a:p>
        </p:txBody>
      </p:sp>
    </p:spTree>
    <p:extLst>
      <p:ext uri="{BB962C8B-B14F-4D97-AF65-F5344CB8AC3E}">
        <p14:creationId xmlns:p14="http://schemas.microsoft.com/office/powerpoint/2010/main" val="2687790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Some Strange Things Sent By The Lord</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257B14C5-73BC-B903-68D7-050AC47A9E2A}"/>
              </a:ext>
            </a:extLst>
          </p:cNvPr>
          <p:cNvSpPr txBox="1"/>
          <p:nvPr/>
        </p:nvSpPr>
        <p:spPr>
          <a:xfrm>
            <a:off x="779228" y="914400"/>
            <a:ext cx="6082747" cy="1177245"/>
          </a:xfrm>
          <a:prstGeom prst="rect">
            <a:avLst/>
          </a:prstGeom>
          <a:noFill/>
        </p:spPr>
        <p:txBody>
          <a:bodyPr wrap="square">
            <a:spAutoFit/>
          </a:bodyPr>
          <a:lstStyle/>
          <a:p>
            <a:pPr marL="0" marR="0" algn="just" fontAlgn="base">
              <a:spcBef>
                <a:spcPts val="0"/>
              </a:spcBef>
              <a:spcAft>
                <a:spcPts val="300"/>
              </a:spcAft>
            </a:pPr>
            <a:r>
              <a:rPr lang="en-US" sz="3600" dirty="0">
                <a:solidFill>
                  <a:srgbClr val="000000"/>
                </a:solidFill>
                <a:effectLst/>
                <a:highlight>
                  <a:srgbClr val="FFFFFF"/>
                </a:highlight>
                <a:latin typeface="Aharoni" panose="02010803020104030203" pitchFamily="2" charset="-79"/>
                <a:ea typeface="Times New Roman" panose="02020603050405020304" pitchFamily="18" charset="0"/>
                <a:cs typeface="Aharoni" panose="02010803020104030203" pitchFamily="2" charset="-79"/>
              </a:rPr>
              <a:t>5. God Sends Tears</a:t>
            </a:r>
            <a:endParaRPr lang="en-US" sz="3600" dirty="0">
              <a:effectLst/>
              <a:highlight>
                <a:srgbClr val="FFFFFF"/>
              </a:highlight>
              <a:latin typeface="Aharoni" panose="02010803020104030203" pitchFamily="2" charset="-79"/>
              <a:ea typeface="Times New Roman" panose="02020603050405020304" pitchFamily="18" charset="0"/>
              <a:cs typeface="Aharoni" panose="02010803020104030203" pitchFamily="2" charset="-79"/>
            </a:endParaRPr>
          </a:p>
          <a:p>
            <a:r>
              <a:rPr lang="en-US" sz="3200" u="sng" dirty="0">
                <a:solidFill>
                  <a:srgbClr val="1977DE"/>
                </a:solidFill>
                <a:effectLst/>
                <a:latin typeface="Calibri" panose="020F0502020204030204" pitchFamily="34" charset="0"/>
                <a:ea typeface="Calibri" panose="020F0502020204030204" pitchFamily="34" charset="0"/>
                <a:cs typeface="Times New Roman" panose="02020603050405020304" pitchFamily="18" charset="0"/>
                <a:hlinkClick r:id="rId2"/>
              </a:rPr>
              <a:t>Psalm 80:4–5</a:t>
            </a:r>
            <a:endParaRPr lang="en-US" sz="3200" dirty="0"/>
          </a:p>
        </p:txBody>
      </p:sp>
      <p:sp>
        <p:nvSpPr>
          <p:cNvPr id="7" name="TextBox 6">
            <a:extLst>
              <a:ext uri="{FF2B5EF4-FFF2-40B4-BE49-F238E27FC236}">
                <a16:creationId xmlns:a16="http://schemas.microsoft.com/office/drawing/2014/main" id="{008B2358-1C3B-8DBB-F563-DF3F20F8F868}"/>
              </a:ext>
            </a:extLst>
          </p:cNvPr>
          <p:cNvSpPr txBox="1"/>
          <p:nvPr/>
        </p:nvSpPr>
        <p:spPr>
          <a:xfrm>
            <a:off x="842838" y="2514068"/>
            <a:ext cx="7879743" cy="3416320"/>
          </a:xfrm>
          <a:prstGeom prst="rect">
            <a:avLst/>
          </a:prstGeom>
          <a:noFill/>
        </p:spPr>
        <p:txBody>
          <a:bodyPr wrap="square">
            <a:spAutoFit/>
          </a:bodyPr>
          <a:lstStyle/>
          <a:p>
            <a:r>
              <a:rPr lang="en-US" sz="3600" b="1" dirty="0">
                <a:solidFill>
                  <a:srgbClr val="0070C0"/>
                </a:solidFill>
              </a:rPr>
              <a:t>Psalm 80:4 </a:t>
            </a:r>
            <a:r>
              <a:rPr lang="en-US" sz="3600" dirty="0"/>
              <a:t>O LORD God of hosts, How long will You be angry Against the prayer of Your people?</a:t>
            </a:r>
          </a:p>
          <a:p>
            <a:r>
              <a:rPr lang="en-US" sz="3600" dirty="0"/>
              <a:t> 5 You have </a:t>
            </a:r>
            <a:r>
              <a:rPr lang="en-US" sz="3600" u="sng" dirty="0"/>
              <a:t>fed them with the bread of tears, And given them tears to drink </a:t>
            </a:r>
            <a:r>
              <a:rPr lang="en-US" sz="3600" dirty="0"/>
              <a:t>in great measure.</a:t>
            </a:r>
          </a:p>
        </p:txBody>
      </p:sp>
    </p:spTree>
    <p:extLst>
      <p:ext uri="{BB962C8B-B14F-4D97-AF65-F5344CB8AC3E}">
        <p14:creationId xmlns:p14="http://schemas.microsoft.com/office/powerpoint/2010/main" val="1802399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Some Strange Things Sent By The Lord</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257B14C5-73BC-B903-68D7-050AC47A9E2A}"/>
              </a:ext>
            </a:extLst>
          </p:cNvPr>
          <p:cNvSpPr txBox="1"/>
          <p:nvPr/>
        </p:nvSpPr>
        <p:spPr>
          <a:xfrm>
            <a:off x="779228" y="914400"/>
            <a:ext cx="6082747" cy="1177245"/>
          </a:xfrm>
          <a:prstGeom prst="rect">
            <a:avLst/>
          </a:prstGeom>
          <a:noFill/>
        </p:spPr>
        <p:txBody>
          <a:bodyPr wrap="square">
            <a:spAutoFit/>
          </a:bodyPr>
          <a:lstStyle/>
          <a:p>
            <a:pPr marL="0" marR="0" algn="just" fontAlgn="base">
              <a:spcBef>
                <a:spcPts val="0"/>
              </a:spcBef>
              <a:spcAft>
                <a:spcPts val="300"/>
              </a:spcAft>
            </a:pPr>
            <a:r>
              <a:rPr lang="en-US" sz="3600" dirty="0">
                <a:solidFill>
                  <a:srgbClr val="000000"/>
                </a:solidFill>
                <a:effectLst/>
                <a:highlight>
                  <a:srgbClr val="FFFFFF"/>
                </a:highlight>
                <a:latin typeface="Aharoni" panose="02010803020104030203" pitchFamily="2" charset="-79"/>
                <a:ea typeface="Times New Roman" panose="02020603050405020304" pitchFamily="18" charset="0"/>
                <a:cs typeface="Aharoni" panose="02010803020104030203" pitchFamily="2" charset="-79"/>
              </a:rPr>
              <a:t>5. God Sends Tears</a:t>
            </a:r>
            <a:endParaRPr lang="en-US" sz="3600" dirty="0">
              <a:effectLst/>
              <a:highlight>
                <a:srgbClr val="FFFFFF"/>
              </a:highlight>
              <a:latin typeface="Aharoni" panose="02010803020104030203" pitchFamily="2" charset="-79"/>
              <a:ea typeface="Times New Roman" panose="02020603050405020304" pitchFamily="18" charset="0"/>
              <a:cs typeface="Aharoni" panose="02010803020104030203" pitchFamily="2" charset="-79"/>
            </a:endParaRPr>
          </a:p>
          <a:p>
            <a:r>
              <a:rPr lang="en-US" sz="3200" u="sng" dirty="0">
                <a:solidFill>
                  <a:srgbClr val="1977DE"/>
                </a:solidFill>
                <a:effectLst/>
                <a:latin typeface="Calibri" panose="020F0502020204030204" pitchFamily="34" charset="0"/>
                <a:ea typeface="Calibri" panose="020F0502020204030204" pitchFamily="34" charset="0"/>
                <a:cs typeface="Times New Roman" panose="02020603050405020304" pitchFamily="18" charset="0"/>
                <a:hlinkClick r:id="rId2"/>
              </a:rPr>
              <a:t>Psalm 80:4–5</a:t>
            </a:r>
            <a:endParaRPr lang="en-US" sz="3200" dirty="0"/>
          </a:p>
        </p:txBody>
      </p:sp>
      <p:sp>
        <p:nvSpPr>
          <p:cNvPr id="10" name="TextBox 9">
            <a:extLst>
              <a:ext uri="{FF2B5EF4-FFF2-40B4-BE49-F238E27FC236}">
                <a16:creationId xmlns:a16="http://schemas.microsoft.com/office/drawing/2014/main" id="{CCA1A0B3-52C4-E90B-5D95-180DDD8359EF}"/>
              </a:ext>
            </a:extLst>
          </p:cNvPr>
          <p:cNvSpPr txBox="1"/>
          <p:nvPr/>
        </p:nvSpPr>
        <p:spPr>
          <a:xfrm>
            <a:off x="349857" y="2234317"/>
            <a:ext cx="8603312" cy="4257384"/>
          </a:xfrm>
          <a:prstGeom prst="rect">
            <a:avLst/>
          </a:prstGeom>
          <a:noFill/>
        </p:spPr>
        <p:txBody>
          <a:bodyPr wrap="square">
            <a:spAutoFit/>
          </a:bodyPr>
          <a:lstStyle/>
          <a:p>
            <a:pPr marL="0" marR="0">
              <a:lnSpc>
                <a:spcPct val="107000"/>
              </a:lnSpc>
              <a:spcBef>
                <a:spcPts val="0"/>
              </a:spcBef>
              <a:spcAft>
                <a:spcPts val="300"/>
              </a:spcAft>
            </a:pPr>
            <a:r>
              <a:rPr lang="en-US" sz="2400" kern="0" dirty="0">
                <a:effectLst/>
                <a:latin typeface="Arial Black" panose="020B0A04020102020204" pitchFamily="34" charset="0"/>
                <a:ea typeface="Calibri" panose="020F0502020204030204" pitchFamily="34" charset="0"/>
                <a:cs typeface="Calibri" panose="020F0502020204030204" pitchFamily="34" charset="0"/>
              </a:rPr>
              <a:t>The Tears Of Regret.</a:t>
            </a:r>
            <a:endParaRPr lang="en-US" sz="2400" kern="100" dirty="0">
              <a:latin typeface="Arial Black" panose="020B0A040201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300"/>
              </a:spcAft>
            </a:pPr>
            <a:r>
              <a:rPr lang="en-US" sz="2400" kern="0" dirty="0">
                <a:effectLst/>
                <a:latin typeface="Calibri" panose="020F0502020204030204" pitchFamily="34" charset="0"/>
                <a:ea typeface="Calibri" panose="020F0502020204030204" pitchFamily="34" charset="0"/>
                <a:cs typeface="Calibri" panose="020F0502020204030204" pitchFamily="34" charset="0"/>
              </a:rPr>
              <a:t>	Esau found no place for repentance—</a:t>
            </a:r>
            <a:r>
              <a:rPr lang="en-US" sz="24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Heb.12:17</a:t>
            </a: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0" dirty="0">
                <a:effectLst/>
                <a:latin typeface="Calibri" panose="020F0502020204030204" pitchFamily="34" charset="0"/>
                <a:ea typeface="Calibri" panose="020F0502020204030204" pitchFamily="34" charset="0"/>
                <a:cs typeface="Calibri" panose="020F0502020204030204" pitchFamily="34" charset="0"/>
              </a:rPr>
              <a:t>Though he sought it carefully with tears. </a:t>
            </a:r>
            <a:r>
              <a:rPr lang="en-US" sz="2400" kern="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(sold birthright, could not get it back)</a:t>
            </a:r>
            <a:endParaRPr lang="en-US" sz="2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300"/>
              </a:spcAft>
            </a:pPr>
            <a:r>
              <a:rPr lang="en-US" sz="2400" kern="0" dirty="0">
                <a:effectLst/>
                <a:latin typeface="Arial Black" panose="020B0A04020102020204" pitchFamily="34" charset="0"/>
                <a:ea typeface="Calibri" panose="020F0502020204030204" pitchFamily="34" charset="0"/>
                <a:cs typeface="Calibri" panose="020F0502020204030204" pitchFamily="34" charset="0"/>
              </a:rPr>
              <a:t>The Tears Of A Back-slider.</a:t>
            </a:r>
            <a:endParaRPr lang="en-US" sz="2400" kern="100" dirty="0">
              <a:effectLst/>
              <a:latin typeface="Arial Black" panose="020B0A04020102020204" pitchFamily="34" charset="0"/>
              <a:ea typeface="Calibri" panose="020F0502020204030204" pitchFamily="34" charset="0"/>
              <a:cs typeface="Times New Roman" panose="02020603050405020304" pitchFamily="18" charset="0"/>
            </a:endParaRPr>
          </a:p>
          <a:p>
            <a:pPr marL="457200" marR="0" indent="-228600">
              <a:lnSpc>
                <a:spcPct val="107000"/>
              </a:lnSpc>
              <a:spcBef>
                <a:spcPts val="0"/>
              </a:spcBef>
              <a:spcAft>
                <a:spcPts val="300"/>
              </a:spcAft>
            </a:pPr>
            <a:r>
              <a:rPr lang="en-US" sz="2400" b="1" kern="0" dirty="0">
                <a:solidFill>
                  <a:srgbClr val="0070C0"/>
                </a:solidFill>
                <a:latin typeface="Calibri" panose="020F0502020204030204" pitchFamily="34" charset="0"/>
                <a:ea typeface="Calibri" panose="020F0502020204030204" pitchFamily="34" charset="0"/>
                <a:cs typeface="Calibri" panose="020F0502020204030204" pitchFamily="34" charset="0"/>
              </a:rPr>
              <a:t>Psalms 137:1–2 </a:t>
            </a:r>
            <a:r>
              <a:rPr lang="en-US" sz="2400" kern="0" dirty="0">
                <a:effectLst/>
                <a:latin typeface="Calibri" panose="020F0502020204030204" pitchFamily="34" charset="0"/>
                <a:ea typeface="Calibri" panose="020F0502020204030204" pitchFamily="34" charset="0"/>
                <a:cs typeface="Calibri" panose="020F0502020204030204" pitchFamily="34" charset="0"/>
              </a:rPr>
              <a:t>There we sat and wept</a:t>
            </a:r>
            <a:r>
              <a:rPr lang="en-US" sz="2400" b="1"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en-US" sz="2400" kern="100" dirty="0">
                <a:latin typeface="Calibri" panose="020F0502020204030204" pitchFamily="34" charset="0"/>
                <a:ea typeface="Calibri" panose="020F0502020204030204" pitchFamily="34" charset="0"/>
                <a:cs typeface="Times New Roman" panose="02020603050405020304" pitchFamily="18" charset="0"/>
              </a:rPr>
              <a:t>b</a:t>
            </a:r>
            <a:r>
              <a:rPr lang="en-US" sz="2400" kern="0" dirty="0">
                <a:effectLst/>
                <a:latin typeface="Calibri" panose="020F0502020204030204" pitchFamily="34" charset="0"/>
                <a:ea typeface="Calibri" panose="020F0502020204030204" pitchFamily="34" charset="0"/>
                <a:cs typeface="Calibri" panose="020F0502020204030204" pitchFamily="34" charset="0"/>
              </a:rPr>
              <a:t>y rivers of Babylon when we remembered Zion.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300"/>
              </a:spcAft>
            </a:pPr>
            <a:r>
              <a:rPr lang="en-US" sz="2400" kern="0" dirty="0">
                <a:effectLst/>
                <a:latin typeface="Arial Black" panose="020B0A04020102020204" pitchFamily="34" charset="0"/>
                <a:ea typeface="Calibri" panose="020F0502020204030204" pitchFamily="34" charset="0"/>
                <a:cs typeface="Calibri" panose="020F0502020204030204" pitchFamily="34" charset="0"/>
              </a:rPr>
              <a:t>The Tears In Hell.</a:t>
            </a:r>
            <a:endParaRPr lang="en-US" sz="2400" kern="100" dirty="0">
              <a:effectLst/>
              <a:latin typeface="Arial Black" panose="020B0A04020102020204" pitchFamily="34" charset="0"/>
              <a:ea typeface="Calibri" panose="020F0502020204030204" pitchFamily="34" charset="0"/>
              <a:cs typeface="Times New Roman" panose="02020603050405020304" pitchFamily="18" charset="0"/>
            </a:endParaRPr>
          </a:p>
          <a:p>
            <a:pPr marL="457200" marR="0" indent="-228600">
              <a:lnSpc>
                <a:spcPct val="107000"/>
              </a:lnSpc>
              <a:spcBef>
                <a:spcPts val="0"/>
              </a:spcBef>
              <a:spcAft>
                <a:spcPts val="300"/>
              </a:spcAft>
            </a:pPr>
            <a:r>
              <a:rPr lang="en-US" sz="2400" kern="0" dirty="0">
                <a:effectLst/>
                <a:latin typeface="Calibri" panose="020F0502020204030204" pitchFamily="34" charset="0"/>
                <a:ea typeface="Calibri" panose="020F0502020204030204" pitchFamily="34" charset="0"/>
                <a:cs typeface="Calibri" panose="020F0502020204030204" pitchFamily="34" charset="0"/>
              </a:rPr>
              <a:t>The rich man lifted his eyes in Hell and cried, “Father Abraham, have mercy on me… for I am tormented in this flame.”—      </a:t>
            </a:r>
            <a:r>
              <a:rPr lang="en-US" sz="24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Luke 16:24</a:t>
            </a:r>
            <a:endParaRPr lang="en-US" sz="24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1950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Some Strange Things Sent By The Lord</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257B14C5-73BC-B903-68D7-050AC47A9E2A}"/>
              </a:ext>
            </a:extLst>
          </p:cNvPr>
          <p:cNvSpPr txBox="1"/>
          <p:nvPr/>
        </p:nvSpPr>
        <p:spPr>
          <a:xfrm>
            <a:off x="779228" y="914400"/>
            <a:ext cx="6082747" cy="1177245"/>
          </a:xfrm>
          <a:prstGeom prst="rect">
            <a:avLst/>
          </a:prstGeom>
          <a:noFill/>
        </p:spPr>
        <p:txBody>
          <a:bodyPr wrap="square">
            <a:spAutoFit/>
          </a:bodyPr>
          <a:lstStyle/>
          <a:p>
            <a:pPr marL="0" marR="0" algn="just" fontAlgn="base">
              <a:spcBef>
                <a:spcPts val="0"/>
              </a:spcBef>
              <a:spcAft>
                <a:spcPts val="300"/>
              </a:spcAft>
            </a:pPr>
            <a:r>
              <a:rPr lang="en-US" sz="3600" dirty="0">
                <a:solidFill>
                  <a:srgbClr val="000000"/>
                </a:solidFill>
                <a:effectLst/>
                <a:highlight>
                  <a:srgbClr val="FFFFFF"/>
                </a:highlight>
                <a:latin typeface="Aharoni" panose="02010803020104030203" pitchFamily="2" charset="-79"/>
                <a:ea typeface="Times New Roman" panose="02020603050405020304" pitchFamily="18" charset="0"/>
                <a:cs typeface="Aharoni" panose="02010803020104030203" pitchFamily="2" charset="-79"/>
              </a:rPr>
              <a:t>5. God Sends Tears</a:t>
            </a:r>
            <a:endParaRPr lang="en-US" sz="3600" dirty="0">
              <a:effectLst/>
              <a:highlight>
                <a:srgbClr val="FFFFFF"/>
              </a:highlight>
              <a:latin typeface="Aharoni" panose="02010803020104030203" pitchFamily="2" charset="-79"/>
              <a:ea typeface="Times New Roman" panose="02020603050405020304" pitchFamily="18" charset="0"/>
              <a:cs typeface="Aharoni" panose="02010803020104030203" pitchFamily="2" charset="-79"/>
            </a:endParaRPr>
          </a:p>
          <a:p>
            <a:r>
              <a:rPr lang="en-US" sz="3200" u="sng" dirty="0">
                <a:solidFill>
                  <a:srgbClr val="1977DE"/>
                </a:solidFill>
                <a:effectLst/>
                <a:latin typeface="Calibri" panose="020F0502020204030204" pitchFamily="34" charset="0"/>
                <a:ea typeface="Calibri" panose="020F0502020204030204" pitchFamily="34" charset="0"/>
                <a:cs typeface="Times New Roman" panose="02020603050405020304" pitchFamily="18" charset="0"/>
                <a:hlinkClick r:id="rId2"/>
              </a:rPr>
              <a:t>Psalm 80:4–5</a:t>
            </a:r>
            <a:endParaRPr lang="en-US" sz="3200" dirty="0"/>
          </a:p>
        </p:txBody>
      </p:sp>
      <p:sp>
        <p:nvSpPr>
          <p:cNvPr id="8" name="TextBox 7">
            <a:extLst>
              <a:ext uri="{FF2B5EF4-FFF2-40B4-BE49-F238E27FC236}">
                <a16:creationId xmlns:a16="http://schemas.microsoft.com/office/drawing/2014/main" id="{A49CFD74-5FA5-DCD2-D4D6-FD38C15A326F}"/>
              </a:ext>
            </a:extLst>
          </p:cNvPr>
          <p:cNvSpPr txBox="1"/>
          <p:nvPr/>
        </p:nvSpPr>
        <p:spPr>
          <a:xfrm>
            <a:off x="772849" y="1944199"/>
            <a:ext cx="7332926" cy="461665"/>
          </a:xfrm>
          <a:prstGeom prst="rect">
            <a:avLst/>
          </a:prstGeom>
          <a:noFill/>
        </p:spPr>
        <p:txBody>
          <a:bodyPr wrap="square">
            <a:spAutoFit/>
          </a:bodyPr>
          <a:lstStyle/>
          <a:p>
            <a:r>
              <a:rPr lang="en-US" sz="2400" dirty="0"/>
              <a:t>bread of tears-- an Eastern figure for affliction.</a:t>
            </a:r>
          </a:p>
        </p:txBody>
      </p:sp>
      <p:sp>
        <p:nvSpPr>
          <p:cNvPr id="10" name="TextBox 9">
            <a:extLst>
              <a:ext uri="{FF2B5EF4-FFF2-40B4-BE49-F238E27FC236}">
                <a16:creationId xmlns:a16="http://schemas.microsoft.com/office/drawing/2014/main" id="{CCA1A0B3-52C4-E90B-5D95-180DDD8359EF}"/>
              </a:ext>
            </a:extLst>
          </p:cNvPr>
          <p:cNvSpPr txBox="1"/>
          <p:nvPr/>
        </p:nvSpPr>
        <p:spPr>
          <a:xfrm>
            <a:off x="228600" y="2686050"/>
            <a:ext cx="8781719" cy="3920689"/>
          </a:xfrm>
          <a:prstGeom prst="rect">
            <a:avLst/>
          </a:prstGeom>
          <a:noFill/>
        </p:spPr>
        <p:txBody>
          <a:bodyPr wrap="square">
            <a:spAutoFit/>
          </a:bodyPr>
          <a:lstStyle/>
          <a:p>
            <a:pPr marL="228600" marR="0">
              <a:spcBef>
                <a:spcPts val="0"/>
              </a:spcBef>
              <a:spcAft>
                <a:spcPts val="300"/>
              </a:spcAft>
            </a:pPr>
            <a:r>
              <a:rPr lang="en-US" sz="2400" kern="0" dirty="0">
                <a:effectLst/>
                <a:latin typeface="Calibri" panose="020F0502020204030204" pitchFamily="34" charset="0"/>
                <a:ea typeface="Calibri" panose="020F0502020204030204" pitchFamily="34" charset="0"/>
                <a:cs typeface="Calibri" panose="020F0502020204030204" pitchFamily="34" charset="0"/>
              </a:rPr>
              <a:t>Tears move:</a:t>
            </a: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b="1" u="sng" kern="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The heart of God</a:t>
            </a: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b="1" u="sng" kern="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The heart of a sinner</a:t>
            </a: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b="1" kern="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They should move your heart also.</a:t>
            </a:r>
            <a:r>
              <a:rPr lang="en-US" sz="2400" b="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en-US" sz="2400" kern="0" dirty="0">
                <a:effectLst/>
                <a:latin typeface="Calibri" panose="020F0502020204030204" pitchFamily="34" charset="0"/>
                <a:ea typeface="Calibri" panose="020F0502020204030204" pitchFamily="34" charset="0"/>
                <a:cs typeface="Calibri" panose="020F0502020204030204" pitchFamily="34" charset="0"/>
              </a:rPr>
              <a:t>We have too much dry-eyed religion.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30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lnSpc>
                <a:spcPct val="107000"/>
              </a:lnSpc>
              <a:spcBef>
                <a:spcPts val="0"/>
              </a:spcBef>
              <a:spcAft>
                <a:spcPts val="300"/>
              </a:spcAft>
            </a:pPr>
            <a:r>
              <a:rPr lang="en-US" sz="2400" kern="0" dirty="0">
                <a:effectLst/>
                <a:latin typeface="Arial Black" panose="020B0A04020102020204" pitchFamily="34" charset="0"/>
                <a:ea typeface="Calibri" panose="020F0502020204030204" pitchFamily="34" charset="0"/>
                <a:cs typeface="Calibri" panose="020F0502020204030204" pitchFamily="34" charset="0"/>
              </a:rPr>
              <a:t>Jesus </a:t>
            </a:r>
            <a:r>
              <a:rPr lang="en-US" sz="2400" u="sng" kern="0" dirty="0">
                <a:effectLst/>
                <a:latin typeface="Calibri" panose="020F0502020204030204" pitchFamily="34" charset="0"/>
                <a:ea typeface="Calibri" panose="020F0502020204030204" pitchFamily="34" charset="0"/>
                <a:cs typeface="Calibri" panose="020F0502020204030204" pitchFamily="34" charset="0"/>
              </a:rPr>
              <a:t>wept over Jerusalem</a:t>
            </a:r>
            <a:r>
              <a:rPr lang="en-US" sz="2400" kern="0" dirty="0">
                <a:effectLst/>
                <a:latin typeface="Calibri" panose="020F0502020204030204" pitchFamily="34" charset="0"/>
                <a:ea typeface="Calibri" panose="020F0502020204030204" pitchFamily="34" charset="0"/>
                <a:cs typeface="Calibri" panose="020F0502020204030204" pitchFamily="34" charset="0"/>
              </a:rPr>
              <a:t>—</a:t>
            </a:r>
            <a:r>
              <a:rPr lang="en-US" sz="24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Luke 19:41</a:t>
            </a: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u="sng" kern="0" dirty="0">
                <a:effectLst/>
                <a:latin typeface="Calibri" panose="020F0502020204030204" pitchFamily="34" charset="0"/>
                <a:ea typeface="Calibri" panose="020F0502020204030204" pitchFamily="34" charset="0"/>
                <a:cs typeface="Calibri" panose="020F0502020204030204" pitchFamily="34" charset="0"/>
              </a:rPr>
              <a:t>At Lazarus’ grave</a:t>
            </a:r>
            <a:r>
              <a:rPr lang="en-US" sz="2400" kern="0" dirty="0">
                <a:effectLst/>
                <a:latin typeface="Calibri" panose="020F0502020204030204" pitchFamily="34" charset="0"/>
                <a:ea typeface="Calibri" panose="020F0502020204030204" pitchFamily="34" charset="0"/>
                <a:cs typeface="Calibri" panose="020F0502020204030204" pitchFamily="34" charset="0"/>
              </a:rPr>
              <a:t>—</a:t>
            </a:r>
            <a:r>
              <a:rPr lang="en-US" sz="24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John 11:35</a:t>
            </a:r>
            <a:r>
              <a:rPr lang="en-US" sz="2400" kern="0" dirty="0">
                <a:effectLst/>
                <a:latin typeface="Calibri" panose="020F0502020204030204" pitchFamily="34" charset="0"/>
                <a:ea typeface="Calibri" panose="020F0502020204030204" pitchFamily="34" charset="0"/>
                <a:cs typeface="Calibri" panose="020F0502020204030204" pitchFamily="34" charset="0"/>
              </a:rPr>
              <a:t>	</a:t>
            </a:r>
            <a:r>
              <a:rPr lang="en-US" sz="2400" u="sng" kern="0" dirty="0">
                <a:effectLst/>
                <a:latin typeface="Calibri" panose="020F0502020204030204" pitchFamily="34" charset="0"/>
                <a:ea typeface="Calibri" panose="020F0502020204030204" pitchFamily="34" charset="0"/>
                <a:cs typeface="Calibri" panose="020F0502020204030204" pitchFamily="34" charset="0"/>
              </a:rPr>
              <a:t>In the garden</a:t>
            </a:r>
            <a:r>
              <a:rPr lang="en-US" sz="2400" kern="0" dirty="0">
                <a:effectLst/>
                <a:latin typeface="Calibri" panose="020F0502020204030204" pitchFamily="34" charset="0"/>
                <a:ea typeface="Calibri" panose="020F0502020204030204" pitchFamily="34" charset="0"/>
                <a:cs typeface="Calibri" panose="020F0502020204030204" pitchFamily="34" charset="0"/>
              </a:rPr>
              <a:t>—</a:t>
            </a:r>
            <a:r>
              <a:rPr lang="en-US" sz="24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Heb.5:7</a:t>
            </a: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u="sng" kern="0" dirty="0">
                <a:effectLst/>
                <a:latin typeface="Calibri" panose="020F0502020204030204" pitchFamily="34" charset="0"/>
                <a:ea typeface="Calibri" panose="020F0502020204030204" pitchFamily="34" charset="0"/>
                <a:cs typeface="Calibri" panose="020F0502020204030204" pitchFamily="34" charset="0"/>
              </a:rPr>
              <a:t>Over Jerusalem</a:t>
            </a:r>
            <a:r>
              <a:rPr lang="en-US" sz="2400" kern="0" dirty="0">
                <a:effectLst/>
                <a:latin typeface="Calibri" panose="020F0502020204030204" pitchFamily="34" charset="0"/>
                <a:ea typeface="Calibri" panose="020F0502020204030204" pitchFamily="34" charset="0"/>
                <a:cs typeface="Calibri" panose="020F0502020204030204" pitchFamily="34" charset="0"/>
              </a:rPr>
              <a:t>—</a:t>
            </a:r>
            <a:r>
              <a:rPr lang="en-US" sz="24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Luke 19:41</a:t>
            </a:r>
            <a:endParaRPr lang="en-US" sz="24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lnSpc>
                <a:spcPct val="107000"/>
              </a:lnSpc>
              <a:spcBef>
                <a:spcPts val="0"/>
              </a:spcBef>
              <a:spcAft>
                <a:spcPts val="300"/>
              </a:spcAft>
            </a:pPr>
            <a:r>
              <a:rPr lang="en-US" sz="2400" kern="0" dirty="0">
                <a:effectLst/>
                <a:latin typeface="Arial Black" panose="020B0A04020102020204" pitchFamily="34" charset="0"/>
                <a:ea typeface="Calibri" panose="020F0502020204030204" pitchFamily="34" charset="0"/>
                <a:cs typeface="Calibri" panose="020F0502020204030204" pitchFamily="34" charset="0"/>
              </a:rPr>
              <a:t>Joseph</a:t>
            </a:r>
            <a:r>
              <a:rPr lang="en-US" sz="2400" kern="0" dirty="0">
                <a:effectLst/>
                <a:latin typeface="Calibri" panose="020F0502020204030204" pitchFamily="34" charset="0"/>
                <a:ea typeface="Calibri" panose="020F0502020204030204" pitchFamily="34" charset="0"/>
                <a:cs typeface="Calibri" panose="020F0502020204030204" pitchFamily="34" charset="0"/>
              </a:rPr>
              <a:t> wept over his brethren—</a:t>
            </a:r>
            <a:r>
              <a:rPr lang="en-US" sz="24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Gen. 45:15</a:t>
            </a:r>
            <a:endParaRPr lang="en-US" sz="24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685800" marR="0" indent="-228600">
              <a:lnSpc>
                <a:spcPct val="107000"/>
              </a:lnSpc>
              <a:spcBef>
                <a:spcPts val="0"/>
              </a:spcBef>
              <a:spcAft>
                <a:spcPts val="300"/>
              </a:spcAft>
            </a:pPr>
            <a:r>
              <a:rPr lang="en-US" sz="2400" kern="0" dirty="0">
                <a:effectLst/>
                <a:latin typeface="Calibri" panose="020F0502020204030204" pitchFamily="34" charset="0"/>
                <a:ea typeface="Calibri" panose="020F0502020204030204" pitchFamily="34" charset="0"/>
                <a:cs typeface="Calibri" panose="020F0502020204030204" pitchFamily="34" charset="0"/>
              </a:rPr>
              <a:t>He kissed and wept upon each of his brethren.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lnSpc>
                <a:spcPct val="107000"/>
              </a:lnSpc>
              <a:spcBef>
                <a:spcPts val="0"/>
              </a:spcBef>
              <a:spcAft>
                <a:spcPts val="300"/>
              </a:spcAft>
            </a:pPr>
            <a:r>
              <a:rPr lang="en-US" sz="2400" kern="0" dirty="0">
                <a:effectLst/>
                <a:latin typeface="Arial Black" panose="020B0A04020102020204" pitchFamily="34" charset="0"/>
                <a:ea typeface="Calibri" panose="020F0502020204030204" pitchFamily="34" charset="0"/>
                <a:cs typeface="Calibri" panose="020F0502020204030204" pitchFamily="34" charset="0"/>
              </a:rPr>
              <a:t>A poor thankful woman </a:t>
            </a:r>
            <a:r>
              <a:rPr lang="en-US" sz="2400" kern="0" dirty="0">
                <a:effectLst/>
                <a:latin typeface="Calibri" panose="020F0502020204030204" pitchFamily="34" charset="0"/>
                <a:ea typeface="Calibri" panose="020F0502020204030204" pitchFamily="34" charset="0"/>
                <a:cs typeface="Calibri" panose="020F0502020204030204" pitchFamily="34" charset="0"/>
              </a:rPr>
              <a:t>wept upon Jesus’ feet—</a:t>
            </a:r>
            <a:r>
              <a:rPr lang="en-US" sz="24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Luke 7:38</a:t>
            </a:r>
            <a:endParaRPr lang="en-US" sz="24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685800" marR="0" indent="-228600">
              <a:lnSpc>
                <a:spcPct val="107000"/>
              </a:lnSpc>
              <a:spcBef>
                <a:spcPts val="0"/>
              </a:spcBef>
              <a:spcAft>
                <a:spcPts val="300"/>
              </a:spcAft>
            </a:pPr>
            <a:r>
              <a:rPr lang="en-US" sz="2400" kern="0" dirty="0">
                <a:effectLst/>
                <a:latin typeface="Calibri" panose="020F0502020204030204" pitchFamily="34" charset="0"/>
                <a:ea typeface="Calibri" panose="020F0502020204030204" pitchFamily="34" charset="0"/>
                <a:cs typeface="Calibri" panose="020F0502020204030204" pitchFamily="34" charset="0"/>
              </a:rPr>
              <a:t>She began to wash His feet with her tears.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300"/>
              </a:spcAft>
            </a:pP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05662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Some Strange Things Sent By The Lord</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6D3E2A12-FBC0-6E1C-E68E-D3A33EF3D007}"/>
              </a:ext>
            </a:extLst>
          </p:cNvPr>
          <p:cNvSpPr txBox="1"/>
          <p:nvPr/>
        </p:nvSpPr>
        <p:spPr>
          <a:xfrm>
            <a:off x="787179" y="906446"/>
            <a:ext cx="6074796" cy="1177245"/>
          </a:xfrm>
          <a:prstGeom prst="rect">
            <a:avLst/>
          </a:prstGeom>
          <a:noFill/>
        </p:spPr>
        <p:txBody>
          <a:bodyPr wrap="square">
            <a:spAutoFit/>
          </a:bodyPr>
          <a:lstStyle/>
          <a:p>
            <a:pPr marL="0" marR="0" algn="just" fontAlgn="base">
              <a:spcBef>
                <a:spcPts val="0"/>
              </a:spcBef>
              <a:spcAft>
                <a:spcPts val="300"/>
              </a:spcAft>
            </a:pPr>
            <a:r>
              <a:rPr lang="en-US" sz="3600" dirty="0">
                <a:solidFill>
                  <a:srgbClr val="000000"/>
                </a:solidFill>
                <a:effectLst/>
                <a:highlight>
                  <a:srgbClr val="FFFFFF"/>
                </a:highlight>
                <a:latin typeface="Aharoni" panose="02010803020104030203" pitchFamily="2" charset="-79"/>
                <a:ea typeface="Times New Roman" panose="02020603050405020304" pitchFamily="18" charset="0"/>
                <a:cs typeface="Aharoni" panose="02010803020104030203" pitchFamily="2" charset="-79"/>
              </a:rPr>
              <a:t>6. God Sends Trouble</a:t>
            </a:r>
            <a:endParaRPr lang="en-US" sz="3600" dirty="0">
              <a:effectLst/>
              <a:highlight>
                <a:srgbClr val="FFFFFF"/>
              </a:highlight>
              <a:latin typeface="Aharoni" panose="02010803020104030203" pitchFamily="2" charset="-79"/>
              <a:ea typeface="Times New Roman" panose="02020603050405020304" pitchFamily="18" charset="0"/>
              <a:cs typeface="Aharoni" panose="02010803020104030203" pitchFamily="2" charset="-79"/>
            </a:endParaRPr>
          </a:p>
          <a:p>
            <a:r>
              <a:rPr lang="en-US" sz="3200" u="sng" dirty="0">
                <a:solidFill>
                  <a:srgbClr val="1977DE"/>
                </a:solidFill>
                <a:effectLst/>
                <a:latin typeface="Calibri" panose="020F0502020204030204" pitchFamily="34" charset="0"/>
                <a:ea typeface="Calibri" panose="020F0502020204030204" pitchFamily="34" charset="0"/>
                <a:cs typeface="Times New Roman" panose="02020603050405020304" pitchFamily="18" charset="0"/>
                <a:hlinkClick r:id="rId2"/>
              </a:rPr>
              <a:t>Psalm 71:20</a:t>
            </a:r>
            <a:endParaRPr lang="en-US" sz="3200" dirty="0"/>
          </a:p>
        </p:txBody>
      </p:sp>
      <p:sp>
        <p:nvSpPr>
          <p:cNvPr id="7" name="TextBox 6">
            <a:extLst>
              <a:ext uri="{FF2B5EF4-FFF2-40B4-BE49-F238E27FC236}">
                <a16:creationId xmlns:a16="http://schemas.microsoft.com/office/drawing/2014/main" id="{849FB923-97A6-0F72-0F5A-D299119B286C}"/>
              </a:ext>
            </a:extLst>
          </p:cNvPr>
          <p:cNvSpPr txBox="1"/>
          <p:nvPr/>
        </p:nvSpPr>
        <p:spPr>
          <a:xfrm>
            <a:off x="981075" y="2914892"/>
            <a:ext cx="7100515" cy="2308324"/>
          </a:xfrm>
          <a:prstGeom prst="rect">
            <a:avLst/>
          </a:prstGeom>
          <a:noFill/>
          <a:ln w="38100">
            <a:solidFill>
              <a:schemeClr val="tx1"/>
            </a:solidFill>
          </a:ln>
        </p:spPr>
        <p:txBody>
          <a:bodyPr wrap="square">
            <a:spAutoFit/>
          </a:bodyPr>
          <a:lstStyle/>
          <a:p>
            <a:r>
              <a:rPr lang="en-US" sz="3600" b="1" dirty="0">
                <a:solidFill>
                  <a:srgbClr val="0070C0"/>
                </a:solidFill>
              </a:rPr>
              <a:t>Psalm 71:20 </a:t>
            </a:r>
            <a:r>
              <a:rPr lang="en-US" sz="3600" dirty="0"/>
              <a:t>You, who have shown me great and severe troubles, Shall revive me again, And bring me up again from the depths of the earth.</a:t>
            </a:r>
          </a:p>
        </p:txBody>
      </p:sp>
    </p:spTree>
    <p:extLst>
      <p:ext uri="{BB962C8B-B14F-4D97-AF65-F5344CB8AC3E}">
        <p14:creationId xmlns:p14="http://schemas.microsoft.com/office/powerpoint/2010/main" val="3263382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Some Strange Things Sent By The Lord</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A70BF536-7BE8-345C-227F-B5D3FE1ACC2C}"/>
              </a:ext>
            </a:extLst>
          </p:cNvPr>
          <p:cNvSpPr txBox="1"/>
          <p:nvPr/>
        </p:nvSpPr>
        <p:spPr>
          <a:xfrm>
            <a:off x="691763" y="906447"/>
            <a:ext cx="6170212" cy="1177245"/>
          </a:xfrm>
          <a:prstGeom prst="rect">
            <a:avLst/>
          </a:prstGeom>
          <a:noFill/>
        </p:spPr>
        <p:txBody>
          <a:bodyPr wrap="square">
            <a:spAutoFit/>
          </a:bodyPr>
          <a:lstStyle/>
          <a:p>
            <a:pPr marL="0" marR="0" algn="just" fontAlgn="base">
              <a:spcBef>
                <a:spcPts val="0"/>
              </a:spcBef>
              <a:spcAft>
                <a:spcPts val="300"/>
              </a:spcAft>
            </a:pPr>
            <a:r>
              <a:rPr lang="en-US" sz="3600" dirty="0">
                <a:solidFill>
                  <a:srgbClr val="000000"/>
                </a:solidFill>
                <a:effectLst/>
                <a:highlight>
                  <a:srgbClr val="FFFFFF"/>
                </a:highlight>
                <a:latin typeface="Aharoni" panose="02010803020104030203" pitchFamily="2" charset="-79"/>
                <a:ea typeface="Times New Roman" panose="02020603050405020304" pitchFamily="18" charset="0"/>
                <a:cs typeface="Aharoni" panose="02010803020104030203" pitchFamily="2" charset="-79"/>
              </a:rPr>
              <a:t>7. God Sends Death</a:t>
            </a:r>
            <a:endParaRPr lang="en-US" sz="3600" dirty="0">
              <a:effectLst/>
              <a:highlight>
                <a:srgbClr val="FFFFFF"/>
              </a:highlight>
              <a:latin typeface="Aharoni" panose="02010803020104030203" pitchFamily="2" charset="-79"/>
              <a:ea typeface="Times New Roman" panose="02020603050405020304" pitchFamily="18" charset="0"/>
              <a:cs typeface="Aharoni" panose="02010803020104030203" pitchFamily="2" charset="-79"/>
            </a:endParaRPr>
          </a:p>
          <a:p>
            <a:r>
              <a:rPr lang="en-US" sz="3200" u="sng" dirty="0">
                <a:solidFill>
                  <a:srgbClr val="1977DE"/>
                </a:solidFill>
                <a:effectLst/>
                <a:latin typeface="Calibri" panose="020F0502020204030204" pitchFamily="34" charset="0"/>
                <a:ea typeface="Calibri" panose="020F0502020204030204" pitchFamily="34" charset="0"/>
                <a:cs typeface="Times New Roman" panose="02020603050405020304" pitchFamily="18" charset="0"/>
                <a:hlinkClick r:id="rId2"/>
              </a:rPr>
              <a:t>1 Samuel 2:6</a:t>
            </a:r>
            <a:endParaRPr lang="en-US" sz="3200" dirty="0"/>
          </a:p>
        </p:txBody>
      </p:sp>
      <p:sp>
        <p:nvSpPr>
          <p:cNvPr id="7" name="TextBox 6">
            <a:extLst>
              <a:ext uri="{FF2B5EF4-FFF2-40B4-BE49-F238E27FC236}">
                <a16:creationId xmlns:a16="http://schemas.microsoft.com/office/drawing/2014/main" id="{30BF013F-7687-DA17-8FE5-F6998D088220}"/>
              </a:ext>
            </a:extLst>
          </p:cNvPr>
          <p:cNvSpPr txBox="1"/>
          <p:nvPr/>
        </p:nvSpPr>
        <p:spPr>
          <a:xfrm>
            <a:off x="476250" y="2333625"/>
            <a:ext cx="8317893" cy="3847207"/>
          </a:xfrm>
          <a:prstGeom prst="rect">
            <a:avLst/>
          </a:prstGeom>
          <a:noFill/>
          <a:ln w="38100">
            <a:solidFill>
              <a:schemeClr val="tx1"/>
            </a:solidFill>
          </a:ln>
        </p:spPr>
        <p:txBody>
          <a:bodyPr wrap="square">
            <a:spAutoFit/>
          </a:bodyPr>
          <a:lstStyle/>
          <a:p>
            <a:r>
              <a:rPr lang="en-US" sz="3600" b="1" dirty="0">
                <a:solidFill>
                  <a:srgbClr val="0070C0"/>
                </a:solidFill>
              </a:rPr>
              <a:t>1Sam. 2:6 </a:t>
            </a:r>
            <a:r>
              <a:rPr lang="en-US" sz="3600" dirty="0"/>
              <a:t>"The LORD kills and makes alive; He brings down to the grave and brings up.</a:t>
            </a:r>
          </a:p>
          <a:p>
            <a:endParaRPr lang="en-US" sz="2800" dirty="0"/>
          </a:p>
          <a:p>
            <a:r>
              <a:rPr lang="en-US" sz="3600" b="1" dirty="0">
                <a:solidFill>
                  <a:srgbClr val="0070C0"/>
                </a:solidFill>
              </a:rPr>
              <a:t>Deut.32:39 </a:t>
            </a:r>
            <a:r>
              <a:rPr lang="en-US" sz="3600" dirty="0"/>
              <a:t>'Now see that I, even I, am He, And there is no God besides Me; I kill and I make alive; I wound and I heal; Nor is there any who can deliver from My hand.</a:t>
            </a:r>
          </a:p>
        </p:txBody>
      </p:sp>
    </p:spTree>
    <p:extLst>
      <p:ext uri="{BB962C8B-B14F-4D97-AF65-F5344CB8AC3E}">
        <p14:creationId xmlns:p14="http://schemas.microsoft.com/office/powerpoint/2010/main" val="6040291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Some Strange Things Sent By The Lord</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2" name="TextBox 1">
            <a:extLst>
              <a:ext uri="{FF2B5EF4-FFF2-40B4-BE49-F238E27FC236}">
                <a16:creationId xmlns:a16="http://schemas.microsoft.com/office/drawing/2014/main" id="{86F85412-270F-02FD-E8A2-759079C7F4B6}"/>
              </a:ext>
            </a:extLst>
          </p:cNvPr>
          <p:cNvSpPr txBox="1"/>
          <p:nvPr/>
        </p:nvSpPr>
        <p:spPr>
          <a:xfrm>
            <a:off x="342900" y="933450"/>
            <a:ext cx="4728542" cy="523220"/>
          </a:xfrm>
          <a:prstGeom prst="rect">
            <a:avLst/>
          </a:prstGeom>
          <a:noFill/>
        </p:spPr>
        <p:txBody>
          <a:bodyPr wrap="square" rtlCol="0">
            <a:spAutoFit/>
          </a:bodyPr>
          <a:lstStyle/>
          <a:p>
            <a:r>
              <a:rPr lang="en-US" sz="2800" b="1" dirty="0">
                <a:solidFill>
                  <a:srgbClr val="0070C0"/>
                </a:solidFill>
              </a:rPr>
              <a:t>Job 5:17-27</a:t>
            </a:r>
          </a:p>
        </p:txBody>
      </p:sp>
      <p:sp>
        <p:nvSpPr>
          <p:cNvPr id="9" name="TextBox 8">
            <a:extLst>
              <a:ext uri="{FF2B5EF4-FFF2-40B4-BE49-F238E27FC236}">
                <a16:creationId xmlns:a16="http://schemas.microsoft.com/office/drawing/2014/main" id="{A43BDE5E-F64F-CEEF-B94A-6734A1930C93}"/>
              </a:ext>
            </a:extLst>
          </p:cNvPr>
          <p:cNvSpPr txBox="1"/>
          <p:nvPr/>
        </p:nvSpPr>
        <p:spPr>
          <a:xfrm>
            <a:off x="361951" y="1433275"/>
            <a:ext cx="8315324" cy="5539978"/>
          </a:xfrm>
          <a:prstGeom prst="rect">
            <a:avLst/>
          </a:prstGeom>
          <a:noFill/>
        </p:spPr>
        <p:txBody>
          <a:bodyPr wrap="square">
            <a:spAutoFit/>
          </a:bodyPr>
          <a:lstStyle/>
          <a:p>
            <a:r>
              <a:rPr lang="en-US" sz="2800" b="1" dirty="0">
                <a:solidFill>
                  <a:srgbClr val="0070C0"/>
                </a:solidFill>
              </a:rPr>
              <a:t>Job 5:17 </a:t>
            </a:r>
            <a:r>
              <a:rPr lang="en-US" sz="2800" dirty="0"/>
              <a:t>"</a:t>
            </a:r>
            <a:r>
              <a:rPr lang="en-US" sz="2800" u="sng" dirty="0"/>
              <a:t>Behold, happy is the man whom God corrects</a:t>
            </a:r>
            <a:r>
              <a:rPr lang="en-US" sz="2800" dirty="0"/>
              <a:t>; Therefore </a:t>
            </a:r>
            <a:r>
              <a:rPr lang="en-US" sz="2800" u="sng" dirty="0"/>
              <a:t>do not despise the chastening </a:t>
            </a:r>
            <a:r>
              <a:rPr lang="en-US" sz="2800" dirty="0"/>
              <a:t>of the Almighty.</a:t>
            </a:r>
          </a:p>
          <a:p>
            <a:r>
              <a:rPr lang="en-US" sz="2800" dirty="0"/>
              <a:t> 18 For He bruises, but He binds up; He wounds, but His hands make whole.</a:t>
            </a:r>
          </a:p>
          <a:p>
            <a:r>
              <a:rPr lang="en-US" sz="2800" dirty="0"/>
              <a:t> 19 He shall deliver you in six troubles, Yes, in seven no evil shall touch you.</a:t>
            </a:r>
          </a:p>
          <a:p>
            <a:r>
              <a:rPr lang="en-US" sz="2800" dirty="0"/>
              <a:t> 20 In famine He shall redeem you from death, And in war from the power of the sword.</a:t>
            </a:r>
          </a:p>
          <a:p>
            <a:r>
              <a:rPr lang="en-US" sz="2800" dirty="0"/>
              <a:t> 21 You shall be hidden from the scourge of the tongue, And you shall not be afraid of destruction when it comes. &gt; &gt; &gt;</a:t>
            </a:r>
          </a:p>
          <a:p>
            <a:r>
              <a:rPr lang="en-US" dirty="0"/>
              <a:t> </a:t>
            </a:r>
          </a:p>
        </p:txBody>
      </p:sp>
    </p:spTree>
    <p:extLst>
      <p:ext uri="{BB962C8B-B14F-4D97-AF65-F5344CB8AC3E}">
        <p14:creationId xmlns:p14="http://schemas.microsoft.com/office/powerpoint/2010/main" val="2647465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Some Strange Things Sent By The Lord</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B793FF8C-A2A2-CA5E-B471-45A494F63383}"/>
              </a:ext>
            </a:extLst>
          </p:cNvPr>
          <p:cNvSpPr txBox="1"/>
          <p:nvPr/>
        </p:nvSpPr>
        <p:spPr>
          <a:xfrm>
            <a:off x="644056" y="970060"/>
            <a:ext cx="6217919" cy="584775"/>
          </a:xfrm>
          <a:prstGeom prst="rect">
            <a:avLst/>
          </a:prstGeom>
          <a:noFill/>
        </p:spPr>
        <p:txBody>
          <a:bodyPr wrap="square">
            <a:spAutoFit/>
          </a:bodyPr>
          <a:lstStyle/>
          <a:p>
            <a:r>
              <a:rPr lang="en-US" sz="3200" dirty="0">
                <a:solidFill>
                  <a:srgbClr val="1977DE"/>
                </a:solidFill>
                <a:effectLst/>
                <a:latin typeface="Calibri" panose="020F0502020204030204" pitchFamily="34" charset="0"/>
                <a:ea typeface="Calibri" panose="020F0502020204030204" pitchFamily="34" charset="0"/>
                <a:cs typeface="Times New Roman" panose="02020603050405020304" pitchFamily="18" charset="0"/>
                <a:hlinkClick r:id="rId2"/>
              </a:rPr>
              <a:t>Ruth 1:20–21</a:t>
            </a:r>
            <a:endParaRPr lang="en-US" sz="3200" dirty="0"/>
          </a:p>
        </p:txBody>
      </p:sp>
      <p:sp>
        <p:nvSpPr>
          <p:cNvPr id="7" name="TextBox 6">
            <a:extLst>
              <a:ext uri="{FF2B5EF4-FFF2-40B4-BE49-F238E27FC236}">
                <a16:creationId xmlns:a16="http://schemas.microsoft.com/office/drawing/2014/main" id="{3712589A-5B1F-5087-9A48-E97A8CE90D26}"/>
              </a:ext>
            </a:extLst>
          </p:cNvPr>
          <p:cNvSpPr txBox="1"/>
          <p:nvPr/>
        </p:nvSpPr>
        <p:spPr>
          <a:xfrm>
            <a:off x="644056" y="1679879"/>
            <a:ext cx="7784327" cy="4524315"/>
          </a:xfrm>
          <a:prstGeom prst="rect">
            <a:avLst/>
          </a:prstGeom>
          <a:noFill/>
          <a:ln w="38100">
            <a:solidFill>
              <a:schemeClr val="tx1"/>
            </a:solidFill>
          </a:ln>
        </p:spPr>
        <p:txBody>
          <a:bodyPr wrap="square">
            <a:spAutoFit/>
          </a:bodyPr>
          <a:lstStyle/>
          <a:p>
            <a:r>
              <a:rPr lang="en-US" sz="3600" b="1" dirty="0">
                <a:solidFill>
                  <a:srgbClr val="0070C0"/>
                </a:solidFill>
              </a:rPr>
              <a:t>Ruth 1:20 </a:t>
            </a:r>
            <a:r>
              <a:rPr lang="en-US" sz="3600" dirty="0"/>
              <a:t>But she said to them, "Do not call me Naomi; call me Mara, </a:t>
            </a:r>
            <a:r>
              <a:rPr lang="en-US" sz="3600" u="sng" dirty="0"/>
              <a:t>for the Almighty has dealt very bitterly with me</a:t>
            </a:r>
            <a:r>
              <a:rPr lang="en-US" sz="3600" dirty="0"/>
              <a:t>.</a:t>
            </a:r>
          </a:p>
          <a:p>
            <a:r>
              <a:rPr lang="en-US" sz="3600" dirty="0"/>
              <a:t> 21 "I went out full, and the LORD has brought me home again empty. Why do you call me Naomi, since the LORD has testified against me, and the Almighty has afflicted me?"</a:t>
            </a:r>
          </a:p>
        </p:txBody>
      </p:sp>
    </p:spTree>
    <p:extLst>
      <p:ext uri="{BB962C8B-B14F-4D97-AF65-F5344CB8AC3E}">
        <p14:creationId xmlns:p14="http://schemas.microsoft.com/office/powerpoint/2010/main" val="21428671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Some Strange Things Sent By The Lord</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2" name="TextBox 1">
            <a:extLst>
              <a:ext uri="{FF2B5EF4-FFF2-40B4-BE49-F238E27FC236}">
                <a16:creationId xmlns:a16="http://schemas.microsoft.com/office/drawing/2014/main" id="{86F85412-270F-02FD-E8A2-759079C7F4B6}"/>
              </a:ext>
            </a:extLst>
          </p:cNvPr>
          <p:cNvSpPr txBox="1"/>
          <p:nvPr/>
        </p:nvSpPr>
        <p:spPr>
          <a:xfrm>
            <a:off x="514351" y="952500"/>
            <a:ext cx="4604716" cy="523220"/>
          </a:xfrm>
          <a:prstGeom prst="rect">
            <a:avLst/>
          </a:prstGeom>
          <a:noFill/>
        </p:spPr>
        <p:txBody>
          <a:bodyPr wrap="square" rtlCol="0">
            <a:spAutoFit/>
          </a:bodyPr>
          <a:lstStyle/>
          <a:p>
            <a:r>
              <a:rPr lang="en-US" sz="2800" b="1" dirty="0">
                <a:solidFill>
                  <a:srgbClr val="0070C0"/>
                </a:solidFill>
              </a:rPr>
              <a:t>Job 5:17-27</a:t>
            </a:r>
          </a:p>
        </p:txBody>
      </p:sp>
      <p:sp>
        <p:nvSpPr>
          <p:cNvPr id="9" name="TextBox 8">
            <a:extLst>
              <a:ext uri="{FF2B5EF4-FFF2-40B4-BE49-F238E27FC236}">
                <a16:creationId xmlns:a16="http://schemas.microsoft.com/office/drawing/2014/main" id="{A43BDE5E-F64F-CEEF-B94A-6734A1930C93}"/>
              </a:ext>
            </a:extLst>
          </p:cNvPr>
          <p:cNvSpPr txBox="1"/>
          <p:nvPr/>
        </p:nvSpPr>
        <p:spPr>
          <a:xfrm>
            <a:off x="428625" y="1475720"/>
            <a:ext cx="8410575" cy="5109091"/>
          </a:xfrm>
          <a:prstGeom prst="rect">
            <a:avLst/>
          </a:prstGeom>
          <a:noFill/>
        </p:spPr>
        <p:txBody>
          <a:bodyPr wrap="square">
            <a:spAutoFit/>
          </a:bodyPr>
          <a:lstStyle/>
          <a:p>
            <a:r>
              <a:rPr lang="en-US" sz="2800" dirty="0"/>
              <a:t>22 You shall laugh at destruction and famine, And you shall not be afraid of the beasts of the earth.</a:t>
            </a:r>
          </a:p>
          <a:p>
            <a:r>
              <a:rPr lang="en-US" sz="2800" dirty="0"/>
              <a:t> 23 For you shall have a covenant with the stones of the field, And the beasts of the field shall be at peace with you. 24 You shall know that your tent is in peace; You shall visit your dwelling and find nothing amiss.</a:t>
            </a:r>
          </a:p>
          <a:p>
            <a:r>
              <a:rPr lang="en-US" sz="2800" dirty="0"/>
              <a:t> 25 You shall also know that your descendants shall be many, And your offspring like the grass of the earth.</a:t>
            </a:r>
          </a:p>
          <a:p>
            <a:r>
              <a:rPr lang="en-US" sz="2800" dirty="0"/>
              <a:t> 26 You shall come to the grave at a full age, As a sheaf of grain ripens in its season. 27 Behold, this we have searched out; It is true. Hear it, and know for yourself."</a:t>
            </a:r>
          </a:p>
          <a:p>
            <a:r>
              <a:rPr lang="en-US" dirty="0"/>
              <a:t> (NKJV)</a:t>
            </a:r>
          </a:p>
        </p:txBody>
      </p:sp>
    </p:spTree>
    <p:extLst>
      <p:ext uri="{BB962C8B-B14F-4D97-AF65-F5344CB8AC3E}">
        <p14:creationId xmlns:p14="http://schemas.microsoft.com/office/powerpoint/2010/main" val="10669957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Some Strange Things Sent By The Lord</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A70BF536-7BE8-345C-227F-B5D3FE1ACC2C}"/>
              </a:ext>
            </a:extLst>
          </p:cNvPr>
          <p:cNvSpPr txBox="1"/>
          <p:nvPr/>
        </p:nvSpPr>
        <p:spPr>
          <a:xfrm>
            <a:off x="596348" y="1232454"/>
            <a:ext cx="8173940" cy="4792338"/>
          </a:xfrm>
          <a:prstGeom prst="rect">
            <a:avLst/>
          </a:prstGeom>
          <a:noFill/>
          <a:ln w="38100">
            <a:solidFill>
              <a:schemeClr val="tx1"/>
            </a:solidFill>
          </a:ln>
        </p:spPr>
        <p:txBody>
          <a:bodyPr wrap="square">
            <a:spAutoFit/>
          </a:bodyPr>
          <a:lstStyle/>
          <a:p>
            <a:pPr marL="0" marR="0" lvl="0" indent="0" algn="just" defTabSz="457200" rtl="0" eaLnBrk="1" fontAlgn="base" latinLnBrk="0" hangingPunct="1">
              <a:lnSpc>
                <a:spcPct val="150000"/>
              </a:lnSpc>
              <a:spcBef>
                <a:spcPts val="0"/>
              </a:spcBef>
              <a:spcAft>
                <a:spcPts val="300"/>
              </a:spcAft>
              <a:buClrTx/>
              <a:buSzTx/>
              <a:buFontTx/>
              <a:buNone/>
              <a:tabLst/>
              <a:defRPr/>
            </a:pPr>
            <a:r>
              <a:rPr kumimoji="0" lang="en-US" sz="2800" b="0" i="0" u="none" strike="noStrike" kern="1200" cap="none" spc="0" normalizeH="0" baseline="0" noProof="0" dirty="0">
                <a:ln>
                  <a:noFill/>
                </a:ln>
                <a:solidFill>
                  <a:srgbClr val="000000"/>
                </a:solidFill>
                <a:effectLst/>
                <a:highlight>
                  <a:srgbClr val="FFFFFF"/>
                </a:highlight>
                <a:uLnTx/>
                <a:uFillTx/>
                <a:latin typeface="Aharoni" panose="02010803020104030203" pitchFamily="2" charset="-79"/>
                <a:ea typeface="Times New Roman" panose="02020603050405020304" pitchFamily="18" charset="0"/>
                <a:cs typeface="Aharoni" panose="02010803020104030203" pitchFamily="2" charset="-79"/>
              </a:rPr>
              <a:t>1. God Sends Afflictions</a:t>
            </a:r>
            <a:r>
              <a:rPr lang="en-US" sz="2800" dirty="0">
                <a:solidFill>
                  <a:prstClr val="black"/>
                </a:solidFill>
                <a:highlight>
                  <a:srgbClr val="FFFFFF"/>
                </a:highlight>
                <a:latin typeface="Aharoni" panose="02010803020104030203" pitchFamily="2" charset="-79"/>
                <a:ea typeface="Times New Roman" panose="02020603050405020304" pitchFamily="18" charset="0"/>
                <a:cs typeface="Aharoni" panose="02010803020104030203" pitchFamily="2" charset="-79"/>
              </a:rPr>
              <a:t> </a:t>
            </a:r>
            <a:r>
              <a:rPr kumimoji="0" lang="en-US" sz="2800" b="0" i="0" u="none" strike="noStrike" kern="1200" cap="none" spc="0" normalizeH="0" baseline="0" noProof="0" dirty="0">
                <a:ln>
                  <a:noFill/>
                </a:ln>
                <a:solidFill>
                  <a:srgbClr val="1977DE"/>
                </a:solidFill>
                <a:effectLst/>
                <a:highlight>
                  <a:srgbClr val="FFFFFF"/>
                </a:highlight>
                <a:uLnTx/>
                <a:uFillTx/>
                <a:latin typeface="Calibri" panose="020F0502020204030204" pitchFamily="34" charset="0"/>
                <a:ea typeface="Times New Roman" panose="02020603050405020304" pitchFamily="18" charset="0"/>
                <a:cs typeface="Calibri" panose="020F0502020204030204" pitchFamily="34" charset="0"/>
                <a:hlinkClick r:id="rId2"/>
              </a:rPr>
              <a:t>Job 16:11-2</a:t>
            </a:r>
            <a:r>
              <a:rPr kumimoji="0" lang="en-US" sz="2800" b="0" i="0" u="none" strike="noStrike" kern="1200" cap="none" spc="0" normalizeH="0" baseline="0" noProof="0" dirty="0">
                <a:ln>
                  <a:noFill/>
                </a:ln>
                <a:solidFill>
                  <a:srgbClr val="1977DE"/>
                </a:solidFill>
                <a:effectLst/>
                <a:highlight>
                  <a:srgbClr val="FFFFFF"/>
                </a:highlight>
                <a:uLnTx/>
                <a:uFillTx/>
                <a:latin typeface="Calibri" panose="020F0502020204030204" pitchFamily="34" charset="0"/>
                <a:ea typeface="Times New Roman" panose="02020603050405020304" pitchFamily="18" charset="0"/>
                <a:cs typeface="Calibri" panose="020F0502020204030204" pitchFamily="34" charset="0"/>
              </a:rPr>
              <a:t>0</a:t>
            </a:r>
            <a:r>
              <a:rPr kumimoji="0" lang="en-US" sz="2800" b="0" i="0" u="none" strike="noStrike" kern="1200" cap="none" spc="0" normalizeH="0" baseline="0" noProof="0" dirty="0">
                <a:ln>
                  <a:noFill/>
                </a:ln>
                <a:solidFill>
                  <a:srgbClr val="000000"/>
                </a:solidFill>
                <a:effectLst/>
                <a:highlight>
                  <a:srgbClr val="FFFFFF"/>
                </a:highlight>
                <a:uLnTx/>
                <a:uFillTx/>
                <a:latin typeface="Calibri" panose="020F0502020204030204" pitchFamily="34" charset="0"/>
                <a:ea typeface="Times New Roman" panose="02020603050405020304" pitchFamily="18" charset="0"/>
                <a:cs typeface="Calibri" panose="020F0502020204030204" pitchFamily="34" charset="0"/>
              </a:rPr>
              <a:t> </a:t>
            </a:r>
            <a:endParaRPr lang="en-US" sz="2800" dirty="0">
              <a:solidFill>
                <a:srgbClr val="000000"/>
              </a:solidFill>
              <a:highlight>
                <a:srgbClr val="FFFFFF"/>
              </a:highlight>
              <a:latin typeface="Aharoni" panose="02010803020104030203" pitchFamily="2" charset="-79"/>
              <a:ea typeface="Times New Roman" panose="02020603050405020304" pitchFamily="18" charset="0"/>
              <a:cs typeface="Aharoni" panose="02010803020104030203" pitchFamily="2" charset="-79"/>
            </a:endParaRPr>
          </a:p>
          <a:p>
            <a:pPr marL="0" marR="0" lvl="0" indent="0" algn="just" defTabSz="457200" rtl="0" eaLnBrk="1" fontAlgn="base" latinLnBrk="0" hangingPunct="1">
              <a:lnSpc>
                <a:spcPct val="150000"/>
              </a:lnSpc>
              <a:spcBef>
                <a:spcPts val="0"/>
              </a:spcBef>
              <a:spcAft>
                <a:spcPts val="300"/>
              </a:spcAft>
              <a:buClrTx/>
              <a:buSzTx/>
              <a:buFontTx/>
              <a:buNone/>
              <a:tabLst/>
              <a:defRPr/>
            </a:pPr>
            <a:r>
              <a:rPr kumimoji="0" lang="en-US" sz="2800" b="0" i="0" u="none" strike="noStrike" kern="1200" cap="none" spc="0" normalizeH="0" baseline="0" noProof="0" dirty="0">
                <a:ln>
                  <a:noFill/>
                </a:ln>
                <a:solidFill>
                  <a:srgbClr val="000000"/>
                </a:solidFill>
                <a:effectLst/>
                <a:highlight>
                  <a:srgbClr val="FFFFFF"/>
                </a:highlight>
                <a:uLnTx/>
                <a:uFillTx/>
                <a:latin typeface="Aharoni" panose="02010803020104030203" pitchFamily="2" charset="-79"/>
                <a:ea typeface="Times New Roman" panose="02020603050405020304" pitchFamily="18" charset="0"/>
                <a:cs typeface="Aharoni" panose="02010803020104030203" pitchFamily="2" charset="-79"/>
              </a:rPr>
              <a:t>2. God Sends Grief</a:t>
            </a:r>
            <a:r>
              <a:rPr lang="en-US" sz="2800" dirty="0">
                <a:solidFill>
                  <a:prstClr val="black"/>
                </a:solidFill>
                <a:highlight>
                  <a:srgbClr val="FFFFFF"/>
                </a:highlight>
                <a:latin typeface="Aharoni" panose="02010803020104030203" pitchFamily="2" charset="-79"/>
                <a:ea typeface="Times New Roman" panose="02020603050405020304" pitchFamily="18" charset="0"/>
                <a:cs typeface="Aharoni" panose="02010803020104030203" pitchFamily="2" charset="-79"/>
              </a:rPr>
              <a:t> </a:t>
            </a:r>
            <a:r>
              <a:rPr kumimoji="0" lang="en-US" sz="2800" b="0" i="0" u="sng" strike="noStrike" kern="1200" cap="none" spc="0" normalizeH="0" baseline="0" noProof="0" dirty="0">
                <a:ln>
                  <a:noFill/>
                </a:ln>
                <a:solidFill>
                  <a:srgbClr val="1977DE"/>
                </a:solidFill>
                <a:effectLst/>
                <a:highlight>
                  <a:srgbClr val="FFFFFF"/>
                </a:highlight>
                <a:uLnTx/>
                <a:uFillTx/>
                <a:latin typeface="Calibri" panose="020F0502020204030204" pitchFamily="34" charset="0"/>
                <a:ea typeface="Times New Roman" panose="02020603050405020304" pitchFamily="18" charset="0"/>
                <a:cs typeface="Calibri" panose="020F0502020204030204" pitchFamily="34" charset="0"/>
                <a:hlinkClick r:id="rId3"/>
              </a:rPr>
              <a:t>Lam. 3:32</a:t>
            </a:r>
            <a:r>
              <a:rPr kumimoji="0" lang="en-US" sz="2800" b="0" i="0" u="none" strike="noStrike" kern="1200" cap="none" spc="0" normalizeH="0" baseline="0" noProof="0" dirty="0">
                <a:ln>
                  <a:noFill/>
                </a:ln>
                <a:solidFill>
                  <a:srgbClr val="000000"/>
                </a:solidFill>
                <a:effectLst/>
                <a:highlight>
                  <a:srgbClr val="FFFFFF"/>
                </a:highlight>
                <a:uLnTx/>
                <a:uFillTx/>
                <a:latin typeface="Calibri" panose="020F0502020204030204" pitchFamily="34" charset="0"/>
                <a:ea typeface="Times New Roman" panose="02020603050405020304" pitchFamily="18" charset="0"/>
                <a:cs typeface="Calibri" panose="020F0502020204030204" pitchFamily="34" charset="0"/>
              </a:rPr>
              <a:t> </a:t>
            </a:r>
            <a:endParaRPr lang="en-US" sz="2800" dirty="0">
              <a:solidFill>
                <a:srgbClr val="000000"/>
              </a:solidFill>
              <a:highlight>
                <a:srgbClr val="FFFFFF"/>
              </a:highlight>
              <a:latin typeface="Aharoni" panose="02010803020104030203" pitchFamily="2" charset="-79"/>
              <a:ea typeface="Times New Roman" panose="02020603050405020304" pitchFamily="18" charset="0"/>
              <a:cs typeface="Aharoni" panose="02010803020104030203" pitchFamily="2" charset="-79"/>
            </a:endParaRPr>
          </a:p>
          <a:p>
            <a:pPr marL="0" marR="0" algn="just" fontAlgn="base">
              <a:lnSpc>
                <a:spcPct val="150000"/>
              </a:lnSpc>
              <a:spcBef>
                <a:spcPts val="0"/>
              </a:spcBef>
              <a:spcAft>
                <a:spcPts val="300"/>
              </a:spcAft>
            </a:pPr>
            <a:r>
              <a:rPr lang="en-US" sz="2800" dirty="0">
                <a:solidFill>
                  <a:srgbClr val="000000"/>
                </a:solidFill>
                <a:effectLst/>
                <a:highlight>
                  <a:srgbClr val="FFFFFF"/>
                </a:highlight>
                <a:latin typeface="Aharoni" panose="02010803020104030203" pitchFamily="2" charset="-79"/>
                <a:ea typeface="Times New Roman" panose="02020603050405020304" pitchFamily="18" charset="0"/>
                <a:cs typeface="Aharoni" panose="02010803020104030203" pitchFamily="2" charset="-79"/>
              </a:rPr>
              <a:t>3. God Sends Wounds</a:t>
            </a:r>
            <a:r>
              <a:rPr lang="en-US" sz="2800" dirty="0">
                <a:highlight>
                  <a:srgbClr val="FFFFFF"/>
                </a:highlight>
                <a:latin typeface="Aharoni" panose="02010803020104030203" pitchFamily="2" charset="-79"/>
                <a:ea typeface="Times New Roman" panose="02020603050405020304" pitchFamily="18" charset="0"/>
                <a:cs typeface="Aharoni" panose="02010803020104030203" pitchFamily="2" charset="-79"/>
              </a:rPr>
              <a:t>  </a:t>
            </a:r>
            <a:r>
              <a:rPr lang="en-US" sz="2800" u="sng" dirty="0">
                <a:solidFill>
                  <a:srgbClr val="1977DE"/>
                </a:solidFill>
                <a:effectLst/>
                <a:latin typeface="Calibri" panose="020F0502020204030204" pitchFamily="34" charset="0"/>
                <a:ea typeface="Calibri" panose="020F0502020204030204" pitchFamily="34" charset="0"/>
                <a:cs typeface="Times New Roman" panose="02020603050405020304" pitchFamily="18" charset="0"/>
                <a:hlinkClick r:id="rId4"/>
              </a:rPr>
              <a:t>Job 5:17-24</a:t>
            </a:r>
            <a:endParaRPr lang="en-US" sz="2800" dirty="0">
              <a:solidFill>
                <a:srgbClr val="000000"/>
              </a:solidFill>
              <a:effectLst/>
              <a:highlight>
                <a:srgbClr val="FFFFFF"/>
              </a:highlight>
              <a:latin typeface="Aharoni" panose="02010803020104030203" pitchFamily="2" charset="-79"/>
              <a:ea typeface="Times New Roman" panose="02020603050405020304" pitchFamily="18" charset="0"/>
              <a:cs typeface="Aharoni" panose="02010803020104030203" pitchFamily="2" charset="-79"/>
            </a:endParaRPr>
          </a:p>
          <a:p>
            <a:pPr marL="0" marR="0" algn="just" fontAlgn="base">
              <a:lnSpc>
                <a:spcPct val="150000"/>
              </a:lnSpc>
              <a:spcBef>
                <a:spcPts val="0"/>
              </a:spcBef>
              <a:spcAft>
                <a:spcPts val="300"/>
              </a:spcAft>
            </a:pPr>
            <a:r>
              <a:rPr lang="en-US" sz="2800" dirty="0">
                <a:solidFill>
                  <a:srgbClr val="000000"/>
                </a:solidFill>
                <a:effectLst/>
                <a:highlight>
                  <a:srgbClr val="FFFFFF"/>
                </a:highlight>
                <a:latin typeface="Aharoni" panose="02010803020104030203" pitchFamily="2" charset="-79"/>
                <a:ea typeface="Times New Roman" panose="02020603050405020304" pitchFamily="18" charset="0"/>
                <a:cs typeface="Aharoni" panose="02010803020104030203" pitchFamily="2" charset="-79"/>
              </a:rPr>
              <a:t>4. God Sends Leanness</a:t>
            </a:r>
            <a:r>
              <a:rPr lang="en-US" sz="2800" dirty="0">
                <a:highlight>
                  <a:srgbClr val="FFFFFF"/>
                </a:highlight>
                <a:latin typeface="Aharoni" panose="02010803020104030203" pitchFamily="2" charset="-79"/>
                <a:ea typeface="Times New Roman" panose="02020603050405020304" pitchFamily="18" charset="0"/>
                <a:cs typeface="Aharoni" panose="02010803020104030203" pitchFamily="2" charset="-79"/>
              </a:rPr>
              <a:t> </a:t>
            </a:r>
            <a:r>
              <a:rPr lang="en-US" sz="2800" u="sng" dirty="0">
                <a:solidFill>
                  <a:srgbClr val="1977DE"/>
                </a:solidFill>
                <a:effectLst/>
                <a:latin typeface="Calibri" panose="020F0502020204030204" pitchFamily="34" charset="0"/>
                <a:ea typeface="Calibri" panose="020F0502020204030204" pitchFamily="34" charset="0"/>
                <a:cs typeface="Times New Roman" panose="02020603050405020304" pitchFamily="18" charset="0"/>
                <a:hlinkClick r:id="rId5"/>
              </a:rPr>
              <a:t>Isaiah 10:16</a:t>
            </a:r>
            <a:endParaRPr kumimoji="0" lang="en-US" sz="2800" b="0" i="0" u="none" strike="noStrike" kern="1200" cap="none" spc="0" normalizeH="0" baseline="0" noProof="0" dirty="0">
              <a:ln>
                <a:noFill/>
              </a:ln>
              <a:solidFill>
                <a:srgbClr val="000000"/>
              </a:solidFill>
              <a:effectLst/>
              <a:highlight>
                <a:srgbClr val="FFFFFF"/>
              </a:highlight>
              <a:uLnTx/>
              <a:uFillTx/>
              <a:latin typeface="Aharoni" panose="02010803020104030203" pitchFamily="2" charset="-79"/>
              <a:ea typeface="Times New Roman" panose="02020603050405020304" pitchFamily="18" charset="0"/>
              <a:cs typeface="Aharoni" panose="02010803020104030203" pitchFamily="2" charset="-79"/>
            </a:endParaRPr>
          </a:p>
          <a:p>
            <a:pPr marL="0" marR="0" lvl="0" indent="0" algn="just" defTabSz="457200" rtl="0" eaLnBrk="1" fontAlgn="base" latinLnBrk="0" hangingPunct="1">
              <a:lnSpc>
                <a:spcPct val="150000"/>
              </a:lnSpc>
              <a:spcBef>
                <a:spcPts val="0"/>
              </a:spcBef>
              <a:spcAft>
                <a:spcPts val="300"/>
              </a:spcAft>
              <a:buClrTx/>
              <a:buSzTx/>
              <a:buFontTx/>
              <a:buNone/>
              <a:tabLst/>
              <a:defRPr/>
            </a:pPr>
            <a:r>
              <a:rPr kumimoji="0" lang="en-US" sz="2800" b="0" i="0" u="none" strike="noStrike" kern="1200" cap="none" spc="0" normalizeH="0" baseline="0" noProof="0" dirty="0">
                <a:ln>
                  <a:noFill/>
                </a:ln>
                <a:solidFill>
                  <a:srgbClr val="000000"/>
                </a:solidFill>
                <a:effectLst/>
                <a:highlight>
                  <a:srgbClr val="FFFFFF"/>
                </a:highlight>
                <a:uLnTx/>
                <a:uFillTx/>
                <a:latin typeface="Aharoni" panose="02010803020104030203" pitchFamily="2" charset="-79"/>
                <a:ea typeface="Times New Roman" panose="02020603050405020304" pitchFamily="18" charset="0"/>
                <a:cs typeface="Aharoni" panose="02010803020104030203" pitchFamily="2" charset="-79"/>
              </a:rPr>
              <a:t>5. God Sends Tears</a:t>
            </a:r>
            <a:r>
              <a:rPr lang="en-US" sz="2800" dirty="0">
                <a:solidFill>
                  <a:prstClr val="black"/>
                </a:solidFill>
                <a:highlight>
                  <a:srgbClr val="FFFFFF"/>
                </a:highlight>
                <a:latin typeface="Aharoni" panose="02010803020104030203" pitchFamily="2" charset="-79"/>
                <a:ea typeface="Times New Roman" panose="02020603050405020304" pitchFamily="18" charset="0"/>
                <a:cs typeface="Aharoni" panose="02010803020104030203" pitchFamily="2" charset="-79"/>
              </a:rPr>
              <a:t>  </a:t>
            </a:r>
            <a:r>
              <a:rPr kumimoji="0" lang="en-US" sz="2800" b="0" i="0" u="sng" strike="noStrike" kern="1200" cap="none" spc="0" normalizeH="0" baseline="0" noProof="0" dirty="0">
                <a:ln>
                  <a:noFill/>
                </a:ln>
                <a:solidFill>
                  <a:srgbClr val="1977DE"/>
                </a:solidFill>
                <a:effectLst/>
                <a:uLnTx/>
                <a:uFillTx/>
                <a:latin typeface="Calibri" panose="020F0502020204030204" pitchFamily="34" charset="0"/>
                <a:ea typeface="Calibri" panose="020F0502020204030204" pitchFamily="34" charset="0"/>
                <a:cs typeface="Times New Roman" panose="02020603050405020304" pitchFamily="18" charset="0"/>
                <a:hlinkClick r:id="rId6"/>
              </a:rPr>
              <a:t>Psalm 80:4–5</a:t>
            </a:r>
            <a:endParaRPr lang="en-US" sz="2800" dirty="0">
              <a:solidFill>
                <a:srgbClr val="000000"/>
              </a:solidFill>
              <a:highlight>
                <a:srgbClr val="FFFFFF"/>
              </a:highlight>
              <a:latin typeface="Aharoni" panose="02010803020104030203" pitchFamily="2" charset="-79"/>
              <a:ea typeface="Times New Roman" panose="02020603050405020304" pitchFamily="18" charset="0"/>
              <a:cs typeface="Aharoni" panose="02010803020104030203" pitchFamily="2" charset="-79"/>
            </a:endParaRPr>
          </a:p>
          <a:p>
            <a:pPr marL="0" marR="0" lvl="0" indent="0" algn="just" defTabSz="457200" rtl="0" eaLnBrk="1" fontAlgn="base" latinLnBrk="0" hangingPunct="1">
              <a:lnSpc>
                <a:spcPct val="150000"/>
              </a:lnSpc>
              <a:spcBef>
                <a:spcPts val="0"/>
              </a:spcBef>
              <a:spcAft>
                <a:spcPts val="300"/>
              </a:spcAft>
              <a:buClrTx/>
              <a:buSzTx/>
              <a:buFontTx/>
              <a:buNone/>
              <a:tabLst/>
              <a:defRPr/>
            </a:pPr>
            <a:r>
              <a:rPr kumimoji="0" lang="en-US" sz="2800" b="0" i="0" u="none" strike="noStrike" kern="1200" cap="none" spc="0" normalizeH="0" baseline="0" noProof="0" dirty="0">
                <a:ln>
                  <a:noFill/>
                </a:ln>
                <a:solidFill>
                  <a:srgbClr val="000000"/>
                </a:solidFill>
                <a:effectLst/>
                <a:highlight>
                  <a:srgbClr val="FFFFFF"/>
                </a:highlight>
                <a:uLnTx/>
                <a:uFillTx/>
                <a:latin typeface="Aharoni" panose="02010803020104030203" pitchFamily="2" charset="-79"/>
                <a:ea typeface="Times New Roman" panose="02020603050405020304" pitchFamily="18" charset="0"/>
                <a:cs typeface="Aharoni" panose="02010803020104030203" pitchFamily="2" charset="-79"/>
              </a:rPr>
              <a:t>6. God Sends Trouble</a:t>
            </a:r>
            <a:r>
              <a:rPr lang="en-US" sz="2800" dirty="0">
                <a:solidFill>
                  <a:prstClr val="black"/>
                </a:solidFill>
                <a:highlight>
                  <a:srgbClr val="FFFFFF"/>
                </a:highlight>
                <a:latin typeface="Aharoni" panose="02010803020104030203" pitchFamily="2" charset="-79"/>
                <a:ea typeface="Times New Roman" panose="02020603050405020304" pitchFamily="18" charset="0"/>
                <a:cs typeface="Aharoni" panose="02010803020104030203" pitchFamily="2" charset="-79"/>
              </a:rPr>
              <a:t>   </a:t>
            </a:r>
            <a:r>
              <a:rPr kumimoji="0" lang="en-US" sz="2800" b="0" i="0" u="sng" strike="noStrike" kern="1200" cap="none" spc="0" normalizeH="0" baseline="0" noProof="0" dirty="0">
                <a:ln>
                  <a:noFill/>
                </a:ln>
                <a:solidFill>
                  <a:srgbClr val="1977DE"/>
                </a:solidFill>
                <a:effectLst/>
                <a:uLnTx/>
                <a:uFillTx/>
                <a:latin typeface="Calibri" panose="020F0502020204030204" pitchFamily="34" charset="0"/>
                <a:ea typeface="Calibri" panose="020F0502020204030204" pitchFamily="34" charset="0"/>
                <a:cs typeface="Times New Roman" panose="02020603050405020304" pitchFamily="18" charset="0"/>
                <a:hlinkClick r:id="rId7"/>
              </a:rPr>
              <a:t>Psalm 71:20</a:t>
            </a:r>
            <a:endParaRPr lang="en-US" sz="2800" dirty="0">
              <a:solidFill>
                <a:srgbClr val="000000"/>
              </a:solidFill>
              <a:effectLst/>
              <a:highlight>
                <a:srgbClr val="FFFFFF"/>
              </a:highlight>
              <a:latin typeface="Aharoni" panose="02010803020104030203" pitchFamily="2" charset="-79"/>
              <a:ea typeface="Times New Roman" panose="02020603050405020304" pitchFamily="18" charset="0"/>
              <a:cs typeface="Aharoni" panose="02010803020104030203" pitchFamily="2" charset="-79"/>
            </a:endParaRPr>
          </a:p>
          <a:p>
            <a:pPr marL="0" marR="0" algn="just" fontAlgn="base">
              <a:lnSpc>
                <a:spcPct val="150000"/>
              </a:lnSpc>
              <a:spcBef>
                <a:spcPts val="0"/>
              </a:spcBef>
              <a:spcAft>
                <a:spcPts val="300"/>
              </a:spcAft>
            </a:pPr>
            <a:r>
              <a:rPr lang="en-US" sz="2800" dirty="0">
                <a:solidFill>
                  <a:srgbClr val="000000"/>
                </a:solidFill>
                <a:effectLst/>
                <a:highlight>
                  <a:srgbClr val="FFFFFF"/>
                </a:highlight>
                <a:latin typeface="Aharoni" panose="02010803020104030203" pitchFamily="2" charset="-79"/>
                <a:ea typeface="Times New Roman" panose="02020603050405020304" pitchFamily="18" charset="0"/>
                <a:cs typeface="Aharoni" panose="02010803020104030203" pitchFamily="2" charset="-79"/>
              </a:rPr>
              <a:t>7. God Sends Death  </a:t>
            </a:r>
            <a:r>
              <a:rPr lang="en-US" sz="2800" u="sng" dirty="0">
                <a:solidFill>
                  <a:srgbClr val="1977DE"/>
                </a:solidFill>
                <a:effectLst/>
                <a:latin typeface="Calibri" panose="020F0502020204030204" pitchFamily="34" charset="0"/>
                <a:ea typeface="Calibri" panose="020F0502020204030204" pitchFamily="34" charset="0"/>
                <a:cs typeface="Times New Roman" panose="02020603050405020304" pitchFamily="18" charset="0"/>
                <a:hlinkClick r:id="rId8"/>
              </a:rPr>
              <a:t>1 Samuel 2:6</a:t>
            </a:r>
            <a:endParaRPr lang="en-US" sz="2800" dirty="0"/>
          </a:p>
        </p:txBody>
      </p:sp>
    </p:spTree>
    <p:extLst>
      <p:ext uri="{BB962C8B-B14F-4D97-AF65-F5344CB8AC3E}">
        <p14:creationId xmlns:p14="http://schemas.microsoft.com/office/powerpoint/2010/main" val="38371497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13" name="Rectangle 12"/>
          <p:cNvSpPr/>
          <p:nvPr/>
        </p:nvSpPr>
        <p:spPr>
          <a:xfrm>
            <a:off x="707822" y="12701"/>
            <a:ext cx="8409673" cy="6845299"/>
          </a:xfrm>
          <a:prstGeom prst="rect">
            <a:avLst/>
          </a:prstGeom>
          <a:solidFill>
            <a:schemeClr val="bg1"/>
          </a:solidFill>
          <a:ln w="38100">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5" name="Rectangle 2"/>
          <p:cNvSpPr txBox="1">
            <a:spLocks noChangeArrowheads="1"/>
          </p:cNvSpPr>
          <p:nvPr/>
        </p:nvSpPr>
        <p:spPr>
          <a:xfrm>
            <a:off x="1752600" y="4205287"/>
            <a:ext cx="6324600" cy="2119313"/>
          </a:xfrm>
          <a:prstGeom prst="horizontalScroll">
            <a:avLst/>
          </a:prstGeom>
          <a:solidFill>
            <a:schemeClr val="bg1"/>
          </a:solidFill>
          <a:ln>
            <a:solidFill>
              <a:schemeClr val="tx1"/>
            </a:solidFill>
          </a:ln>
          <a:effectLst>
            <a:outerShdw blurRad="63500" sx="102000" sy="102000" algn="ctr" rotWithShape="0">
              <a:prstClr val="black">
                <a:alpha val="40000"/>
              </a:prstClr>
            </a:outerShdw>
          </a:effectLst>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0" cap="none" spc="0" normalizeH="0" baseline="0" noProof="0" dirty="0">
                <a:ln>
                  <a:noFill/>
                </a:ln>
                <a:solidFill>
                  <a:srgbClr val="000000"/>
                </a:solidFill>
                <a:effectLst/>
                <a:uLnTx/>
                <a:uFillTx/>
                <a:latin typeface="Times New Roman"/>
                <a:ea typeface="+mj-ea"/>
                <a:cs typeface="+mj-cs"/>
              </a:rPr>
              <a:t>1 Timothy 4:16</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0" cap="none" spc="0" normalizeH="0" baseline="0" noProof="0" dirty="0">
                <a:ln>
                  <a:noFill/>
                </a:ln>
                <a:solidFill>
                  <a:srgbClr val="000000"/>
                </a:solidFill>
                <a:effectLst/>
                <a:uLnTx/>
                <a:uFillTx/>
                <a:latin typeface="Times New Roman"/>
                <a:ea typeface="+mj-ea"/>
                <a:cs typeface="+mj-cs"/>
              </a:rPr>
              <a:t>“</a:t>
            </a:r>
            <a:r>
              <a:rPr kumimoji="0" lang="en-US" sz="2400" b="0" i="0" u="none" strike="noStrike" kern="1200" cap="none" spc="0" normalizeH="0" baseline="0" noProof="0" dirty="0">
                <a:ln>
                  <a:noFill/>
                </a:ln>
                <a:solidFill>
                  <a:srgbClr val="000000"/>
                </a:solidFill>
                <a:effectLst/>
                <a:uLnTx/>
                <a:uFillTx/>
                <a:latin typeface="Times New Roman"/>
                <a:ea typeface="+mj-ea"/>
                <a:cs typeface="+mj-cs"/>
              </a:rPr>
              <a:t>Take heed unto thyself, and unto the doctrine; continue in them: for in doing this thou shalt both save thyself, and them that hear thee.”</a:t>
            </a:r>
            <a:endParaRPr kumimoji="0" lang="en-US" sz="2400" b="0" i="0" u="none" strike="noStrike" kern="0" cap="none" spc="0" normalizeH="0" baseline="0" noProof="0" dirty="0">
              <a:ln>
                <a:noFill/>
              </a:ln>
              <a:solidFill>
                <a:srgbClr val="000000"/>
              </a:solidFill>
              <a:effectLst/>
              <a:uLnTx/>
              <a:uFillTx/>
              <a:latin typeface="Times New Roman"/>
              <a:ea typeface="+mj-ea"/>
              <a:cs typeface="+mj-cs"/>
            </a:endParaRPr>
          </a:p>
        </p:txBody>
      </p:sp>
      <p:sp>
        <p:nvSpPr>
          <p:cNvPr id="6" name="Rectangle 3" descr="Rectangle: Click to edit Master text styles&#10;Second level&#10;Third level&#10;Fourth level&#10;Fifth level"/>
          <p:cNvSpPr txBox="1">
            <a:spLocks noChangeArrowheads="1"/>
          </p:cNvSpPr>
          <p:nvPr/>
        </p:nvSpPr>
        <p:spPr>
          <a:xfrm>
            <a:off x="1447800" y="2138919"/>
            <a:ext cx="6484938" cy="290513"/>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Hear the Gospel (Rom.10:14).</a:t>
            </a:r>
          </a:p>
        </p:txBody>
      </p:sp>
      <p:sp>
        <p:nvSpPr>
          <p:cNvPr id="8" name="Rectangle 3" descr="Rectangle: Click to edit Master text styles&#10;Second level&#10;Third level&#10;Fourth level&#10;Fifth level"/>
          <p:cNvSpPr txBox="1">
            <a:spLocks noChangeArrowheads="1"/>
          </p:cNvSpPr>
          <p:nvPr/>
        </p:nvSpPr>
        <p:spPr>
          <a:xfrm>
            <a:off x="1447800" y="2547238"/>
            <a:ext cx="6484938" cy="321469"/>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Believe the Gospel (Heb. 11:6).</a:t>
            </a:r>
          </a:p>
        </p:txBody>
      </p:sp>
      <p:sp>
        <p:nvSpPr>
          <p:cNvPr id="9" name="Rectangle 3" descr="Rectangle: Click to edit Master text styles&#10;Second level&#10;Third level&#10;Fourth level&#10;Fifth level"/>
          <p:cNvSpPr txBox="1">
            <a:spLocks noChangeArrowheads="1"/>
          </p:cNvSpPr>
          <p:nvPr/>
        </p:nvSpPr>
        <p:spPr>
          <a:xfrm>
            <a:off x="1439862" y="2949808"/>
            <a:ext cx="6484938" cy="335756"/>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Repent of Sins (Acts 3:19).</a:t>
            </a:r>
          </a:p>
          <a:p>
            <a:pPr marL="609600" marR="0" lvl="0" indent="-609600" algn="l" defTabSz="914400" rtl="0" eaLnBrk="0" fontAlgn="base" latinLnBrk="0" hangingPunct="0">
              <a:lnSpc>
                <a:spcPct val="8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0000"/>
              </a:solidFill>
              <a:effectLst/>
              <a:uLnTx/>
              <a:uFillTx/>
              <a:latin typeface="Times New Roman"/>
              <a:ea typeface="+mn-ea"/>
              <a:cs typeface="+mn-cs"/>
            </a:endParaRPr>
          </a:p>
        </p:txBody>
      </p:sp>
      <p:sp>
        <p:nvSpPr>
          <p:cNvPr id="10" name="Rectangle 3" descr="Rectangle: Click to edit Master text styles&#10;Second level&#10;Third level&#10;Fourth level&#10;Fifth level"/>
          <p:cNvSpPr txBox="1">
            <a:spLocks noChangeArrowheads="1"/>
          </p:cNvSpPr>
          <p:nvPr/>
        </p:nvSpPr>
        <p:spPr>
          <a:xfrm>
            <a:off x="1447800" y="3370730"/>
            <a:ext cx="6484938" cy="3048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Confess Christ (Rom.10:9).</a:t>
            </a:r>
          </a:p>
        </p:txBody>
      </p:sp>
      <p:sp>
        <p:nvSpPr>
          <p:cNvPr id="11" name="Rectangle 3" descr="Rectangle: Click to edit Master text styles&#10;Second level&#10;Third level&#10;Fourth level&#10;Fifth level"/>
          <p:cNvSpPr txBox="1">
            <a:spLocks noChangeArrowheads="1"/>
          </p:cNvSpPr>
          <p:nvPr/>
        </p:nvSpPr>
        <p:spPr>
          <a:xfrm>
            <a:off x="1447799" y="3757052"/>
            <a:ext cx="7203141" cy="442913"/>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Be Baptized Into Christ (1 Cor.12:13).</a:t>
            </a:r>
          </a:p>
          <a:p>
            <a:pPr marL="609600" marR="0" lvl="0" indent="-609600" algn="l" defTabSz="914400" rtl="0" eaLnBrk="0" fontAlgn="base" latinLnBrk="0" hangingPunct="0">
              <a:lnSpc>
                <a:spcPct val="8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0000"/>
              </a:solidFill>
              <a:effectLst/>
              <a:uLnTx/>
              <a:uFillTx/>
              <a:latin typeface="Times New Roman"/>
              <a:ea typeface="+mn-ea"/>
              <a:cs typeface="+mn-cs"/>
            </a:endParaRPr>
          </a:p>
        </p:txBody>
      </p:sp>
      <p:sp>
        <p:nvSpPr>
          <p:cNvPr id="15" name="Rectangle 14"/>
          <p:cNvSpPr/>
          <p:nvPr/>
        </p:nvSpPr>
        <p:spPr>
          <a:xfrm>
            <a:off x="1143001" y="865094"/>
            <a:ext cx="7974495" cy="457200"/>
          </a:xfrm>
          <a:prstGeom prst="rect">
            <a:avLst/>
          </a:prstGeom>
          <a:noFill/>
          <a:ln>
            <a:noFill/>
          </a:ln>
          <a:effectLst/>
          <a:scene3d>
            <a:camera prst="orthographicFront"/>
            <a:lightRig rig="threePt" dir="t"/>
          </a:scene3d>
          <a:sp3d prstMaterial="dkEdge">
            <a:bevelT w="311150"/>
            <a:bevelB w="285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50" normalizeH="0" baseline="0" noProof="0" dirty="0">
                <a:ln w="11430"/>
                <a:solidFill>
                  <a:srgbClr val="0070C0"/>
                </a:solidFill>
                <a:effectLst/>
                <a:uLnTx/>
                <a:uFillTx/>
                <a:latin typeface="Arial" panose="020B0604020202020204" pitchFamily="34" charset="0"/>
                <a:ea typeface="+mn-ea"/>
                <a:cs typeface="Arial" panose="020B0604020202020204" pitchFamily="34" charset="0"/>
              </a:rPr>
              <a:t>Are You A New Testament Christian?</a:t>
            </a:r>
          </a:p>
        </p:txBody>
      </p:sp>
    </p:spTree>
    <p:extLst>
      <p:ext uri="{BB962C8B-B14F-4D97-AF65-F5344CB8AC3E}">
        <p14:creationId xmlns:p14="http://schemas.microsoft.com/office/powerpoint/2010/main" val="69849387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Ufo Cover Alien - Free image on Pixabay">
            <a:extLst>
              <a:ext uri="{FF2B5EF4-FFF2-40B4-BE49-F238E27FC236}">
                <a16:creationId xmlns:a16="http://schemas.microsoft.com/office/drawing/2014/main" id="{840C96FD-2297-2A53-FC37-E2AEEB1E90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07218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2672F7AD-44EE-DC3E-9E8F-BEBB2045DA96}"/>
              </a:ext>
            </a:extLst>
          </p:cNvPr>
          <p:cNvSpPr txBox="1"/>
          <p:nvPr/>
        </p:nvSpPr>
        <p:spPr>
          <a:xfrm>
            <a:off x="-8391" y="6107912"/>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Some Strange Things Sent By The Lord</a:t>
            </a:r>
          </a:p>
        </p:txBody>
      </p:sp>
    </p:spTree>
    <p:extLst>
      <p:ext uri="{BB962C8B-B14F-4D97-AF65-F5344CB8AC3E}">
        <p14:creationId xmlns:p14="http://schemas.microsoft.com/office/powerpoint/2010/main" val="2608174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Some Strange Things Sent By The Lord</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B793FF8C-A2A2-CA5E-B471-45A494F63383}"/>
              </a:ext>
            </a:extLst>
          </p:cNvPr>
          <p:cNvSpPr txBox="1"/>
          <p:nvPr/>
        </p:nvSpPr>
        <p:spPr>
          <a:xfrm>
            <a:off x="644056" y="970060"/>
            <a:ext cx="6217919" cy="584775"/>
          </a:xfrm>
          <a:prstGeom prst="rect">
            <a:avLst/>
          </a:prstGeom>
          <a:noFill/>
        </p:spPr>
        <p:txBody>
          <a:bodyPr wrap="square">
            <a:spAutoFit/>
          </a:bodyPr>
          <a:lstStyle/>
          <a:p>
            <a:r>
              <a:rPr lang="en-US" sz="3200" dirty="0">
                <a:solidFill>
                  <a:srgbClr val="1977DE"/>
                </a:solidFill>
                <a:effectLst/>
                <a:latin typeface="Calibri" panose="020F0502020204030204" pitchFamily="34" charset="0"/>
                <a:ea typeface="Calibri" panose="020F0502020204030204" pitchFamily="34" charset="0"/>
                <a:cs typeface="Times New Roman" panose="02020603050405020304" pitchFamily="18" charset="0"/>
                <a:hlinkClick r:id="rId2"/>
              </a:rPr>
              <a:t>Ruth 1:20–21</a:t>
            </a:r>
            <a:endParaRPr lang="en-US" sz="3200" dirty="0"/>
          </a:p>
        </p:txBody>
      </p:sp>
      <p:sp>
        <p:nvSpPr>
          <p:cNvPr id="7" name="TextBox 6">
            <a:extLst>
              <a:ext uri="{FF2B5EF4-FFF2-40B4-BE49-F238E27FC236}">
                <a16:creationId xmlns:a16="http://schemas.microsoft.com/office/drawing/2014/main" id="{3712589A-5B1F-5087-9A48-E97A8CE90D26}"/>
              </a:ext>
            </a:extLst>
          </p:cNvPr>
          <p:cNvSpPr txBox="1"/>
          <p:nvPr/>
        </p:nvSpPr>
        <p:spPr>
          <a:xfrm>
            <a:off x="333955" y="1554835"/>
            <a:ext cx="8428381" cy="5056295"/>
          </a:xfrm>
          <a:prstGeom prst="rect">
            <a:avLst/>
          </a:prstGeom>
          <a:noFill/>
        </p:spPr>
        <p:txBody>
          <a:bodyPr wrap="square">
            <a:spAutoFit/>
          </a:bodyPr>
          <a:lstStyle/>
          <a:p>
            <a:r>
              <a:rPr lang="en-US" sz="2200" b="1" dirty="0">
                <a:solidFill>
                  <a:srgbClr val="0070C0"/>
                </a:solidFill>
              </a:rPr>
              <a:t>“Call me not Naomi, call me Mara” (Ruth 1:20). </a:t>
            </a:r>
            <a:r>
              <a:rPr lang="en-US" sz="2200" dirty="0">
                <a:solidFill>
                  <a:srgbClr val="FF0000"/>
                </a:solidFill>
                <a:latin typeface="Arial Black" panose="020B0A04020102020204" pitchFamily="34" charset="0"/>
              </a:rPr>
              <a:t>Naomi (sweet) </a:t>
            </a:r>
            <a:r>
              <a:rPr lang="en-US" sz="2200" dirty="0"/>
              <a:t>and </a:t>
            </a:r>
            <a:r>
              <a:rPr lang="en-US" sz="2200" b="1" dirty="0">
                <a:solidFill>
                  <a:srgbClr val="FF0000"/>
                </a:solidFill>
              </a:rPr>
              <a:t>Mara (bitter) </a:t>
            </a:r>
            <a:r>
              <a:rPr lang="en-US" sz="2200" dirty="0"/>
              <a:t>were </a:t>
            </a:r>
            <a:r>
              <a:rPr lang="en-US" sz="2200" u="sng" dirty="0"/>
              <a:t>contrasting names </a:t>
            </a:r>
            <a:r>
              <a:rPr lang="en-US" sz="2200" dirty="0"/>
              <a:t>that illustrated the disastrous changes that had come in the life of Naomi. </a:t>
            </a:r>
            <a:r>
              <a:rPr lang="en-US" sz="2200" u="sng" dirty="0"/>
              <a:t>Significantly, the bitter waters of Mara, encountered by Israel during the wilderness </a:t>
            </a:r>
            <a:r>
              <a:rPr lang="en-US" sz="2200" dirty="0"/>
              <a:t>wanderings, were again brought into memory by the use of this name (</a:t>
            </a:r>
            <a:r>
              <a:rPr lang="en-US" sz="2200" b="1" dirty="0">
                <a:solidFill>
                  <a:srgbClr val="0070C0"/>
                </a:solidFill>
              </a:rPr>
              <a:t>Exo. 15:22ff</a:t>
            </a:r>
            <a:r>
              <a:rPr lang="en-US" sz="2200" dirty="0"/>
              <a:t>).</a:t>
            </a:r>
          </a:p>
          <a:p>
            <a:r>
              <a:rPr lang="en-US" sz="2200" b="1" dirty="0"/>
              <a:t>Naomi’s thoughts of what she believed that God had done unto her were by no means correct</a:t>
            </a:r>
            <a:r>
              <a:rPr lang="en-US" sz="2200" dirty="0"/>
              <a:t>, but she knew of none other upon whom she could fasten the responsibility, and she had not learned </a:t>
            </a:r>
            <a:r>
              <a:rPr lang="en-US" sz="2200" b="1" dirty="0"/>
              <a:t>the great lesson that Christ brought to mankind at a later time, namely, that the saints of God frequently SUFFER</a:t>
            </a:r>
            <a:r>
              <a:rPr lang="en-US" sz="2200" dirty="0"/>
              <a:t>, </a:t>
            </a:r>
            <a:r>
              <a:rPr lang="en-US" sz="2200" u="sng" dirty="0"/>
              <a:t>sustained by the marvelous promise, that, “If we suffer with him, we shall also reign with him</a:t>
            </a:r>
            <a:r>
              <a:rPr lang="en-US" sz="2200" dirty="0"/>
              <a:t>.”</a:t>
            </a:r>
          </a:p>
          <a:p>
            <a:pPr lvl="1"/>
            <a:endParaRPr lang="en-US" sz="1600" b="0" i="0" u="none" strike="noStrike" baseline="0" dirty="0"/>
          </a:p>
          <a:p>
            <a:pPr lvl="1"/>
            <a:r>
              <a:rPr lang="en-US" sz="1600" b="0" i="0" u="none" strike="noStrike" baseline="0" dirty="0"/>
              <a:t>James B. Coffman and Thelma B. Coffman, </a:t>
            </a:r>
            <a:r>
              <a:rPr lang="en-US" sz="1600" b="0" i="1" u="sng" strike="noStrike" baseline="0" dirty="0">
                <a:solidFill>
                  <a:srgbClr val="0000FF"/>
                </a:solidFill>
                <a:hlinkClick r:id="rId3"/>
              </a:rPr>
              <a:t>Judges and Ruth</a:t>
            </a:r>
            <a:r>
              <a:rPr lang="en-US" sz="1600" b="0" i="0" u="none" strike="noStrike" baseline="0" dirty="0">
                <a:solidFill>
                  <a:srgbClr val="0000FF"/>
                </a:solidFill>
                <a:hlinkClick r:id="rId3"/>
              </a:rPr>
              <a:t>, The James Burton Coffman Commentaries (A. C. U. Press, 1992), Ru 1:20.</a:t>
            </a:r>
          </a:p>
        </p:txBody>
      </p:sp>
    </p:spTree>
    <p:extLst>
      <p:ext uri="{BB962C8B-B14F-4D97-AF65-F5344CB8AC3E}">
        <p14:creationId xmlns:p14="http://schemas.microsoft.com/office/powerpoint/2010/main" val="4255019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Some Strange Things Sent By The Lord</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B793FF8C-A2A2-CA5E-B471-45A494F63383}"/>
              </a:ext>
            </a:extLst>
          </p:cNvPr>
          <p:cNvSpPr txBox="1"/>
          <p:nvPr/>
        </p:nvSpPr>
        <p:spPr>
          <a:xfrm>
            <a:off x="644056" y="970060"/>
            <a:ext cx="6217919" cy="58477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1977DE"/>
                </a:solidFill>
                <a:effectLst/>
                <a:uLnTx/>
                <a:uFillTx/>
                <a:latin typeface="Calibri" panose="020F0502020204030204" pitchFamily="34" charset="0"/>
                <a:ea typeface="Calibri" panose="020F0502020204030204" pitchFamily="34" charset="0"/>
                <a:cs typeface="Times New Roman" panose="02020603050405020304" pitchFamily="18" charset="0"/>
                <a:hlinkClick r:id="rId2"/>
              </a:rPr>
              <a:t>Ruth 1:20–21</a:t>
            </a:r>
            <a:endPar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7E9CDFB7-F35D-EFA0-812A-46485B0DF29B}"/>
              </a:ext>
            </a:extLst>
          </p:cNvPr>
          <p:cNvSpPr txBox="1"/>
          <p:nvPr/>
        </p:nvSpPr>
        <p:spPr>
          <a:xfrm>
            <a:off x="556592" y="2059388"/>
            <a:ext cx="8110330" cy="4108817"/>
          </a:xfrm>
          <a:prstGeom prst="rect">
            <a:avLst/>
          </a:prstGeom>
          <a:noFill/>
        </p:spPr>
        <p:txBody>
          <a:bodyPr wrap="square">
            <a:spAutoFit/>
          </a:bodyPr>
          <a:lstStyle/>
          <a:p>
            <a:pPr marL="0" marR="0" lvl="0" indent="0" algn="l" defTabSz="457200" rtl="0" eaLnBrk="1" fontAlgn="base" latinLnBrk="0" hangingPunct="1">
              <a:lnSpc>
                <a:spcPct val="100000"/>
              </a:lnSpc>
              <a:spcBef>
                <a:spcPts val="0"/>
              </a:spcBef>
              <a:spcAft>
                <a:spcPts val="300"/>
              </a:spcAft>
              <a:buClrTx/>
              <a:buSzTx/>
              <a:buFontTx/>
              <a:buNone/>
              <a:tabLst/>
              <a:defRPr/>
            </a:pPr>
            <a:r>
              <a:rPr kumimoji="0" lang="en-US" sz="3200" b="1" i="0" u="none" strike="noStrike" kern="1200" cap="none" spc="0" normalizeH="0" baseline="0" noProof="0" dirty="0">
                <a:ln>
                  <a:noFill/>
                </a:ln>
                <a:solidFill>
                  <a:srgbClr val="0070C0"/>
                </a:solidFill>
                <a:effectLst/>
                <a:highlight>
                  <a:srgbClr val="FFFFFF"/>
                </a:highlight>
                <a:uLnTx/>
                <a:uFillTx/>
                <a:latin typeface="Calibri" panose="020F0502020204030204" pitchFamily="34" charset="0"/>
                <a:ea typeface="Times New Roman" panose="02020603050405020304" pitchFamily="18" charset="0"/>
                <a:cs typeface="Calibri" panose="020F0502020204030204" pitchFamily="34" charset="0"/>
              </a:rPr>
              <a:t>Psalm 100:4 </a:t>
            </a:r>
            <a:r>
              <a:rPr kumimoji="0" lang="en-US" sz="3200" b="0" i="0" u="none" strike="noStrike" kern="1200" cap="none" spc="0" normalizeH="0" baseline="0" noProof="0" dirty="0">
                <a:ln>
                  <a:noFill/>
                </a:ln>
                <a:solidFill>
                  <a:srgbClr val="000000"/>
                </a:solidFill>
                <a:effectLst/>
                <a:highlight>
                  <a:srgbClr val="FFFFFF"/>
                </a:highlight>
                <a:uLnTx/>
                <a:uFillTx/>
                <a:latin typeface="Calibri" panose="020F0502020204030204" pitchFamily="34" charset="0"/>
                <a:ea typeface="Times New Roman" panose="02020603050405020304" pitchFamily="18" charset="0"/>
                <a:cs typeface="Calibri" panose="020F0502020204030204" pitchFamily="34" charset="0"/>
              </a:rPr>
              <a:t>Enter into His gates with thanksgiving, And into His courts with praise. Be thankful to Him, and bless His name.</a:t>
            </a:r>
          </a:p>
          <a:p>
            <a:pPr marL="0" marR="0" lvl="0" indent="0" algn="l" defTabSz="457200" rtl="0" eaLnBrk="1" fontAlgn="base" latinLnBrk="0" hangingPunct="1">
              <a:lnSpc>
                <a:spcPct val="100000"/>
              </a:lnSpc>
              <a:spcBef>
                <a:spcPts val="0"/>
              </a:spcBef>
              <a:spcAft>
                <a:spcPts val="300"/>
              </a:spcAft>
              <a:buClrTx/>
              <a:buSzTx/>
              <a:buFontTx/>
              <a:buNone/>
              <a:tabLst/>
              <a:defRPr/>
            </a:pPr>
            <a:endParaRPr kumimoji="0" lang="en-US" sz="3200" b="0" i="0" u="none" strike="noStrike" kern="1200" cap="none" spc="0" normalizeH="0" baseline="0" noProof="0" dirty="0">
              <a:ln>
                <a:noFill/>
              </a:ln>
              <a:solidFill>
                <a:srgbClr val="000000"/>
              </a:solidFill>
              <a:effectLst/>
              <a:highlight>
                <a:srgbClr val="FFFFFF"/>
              </a:highlight>
              <a:uLnTx/>
              <a:uFillTx/>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457200" rtl="0" eaLnBrk="1" fontAlgn="base" latinLnBrk="0" hangingPunct="1">
              <a:lnSpc>
                <a:spcPct val="100000"/>
              </a:lnSpc>
              <a:spcBef>
                <a:spcPts val="0"/>
              </a:spcBef>
              <a:spcAft>
                <a:spcPts val="300"/>
              </a:spcAft>
              <a:buClrTx/>
              <a:buSzTx/>
              <a:buFontTx/>
              <a:buNone/>
              <a:tabLst/>
              <a:defRPr/>
            </a:pPr>
            <a:r>
              <a:rPr kumimoji="0" lang="en-US" sz="3200" b="0" i="0" u="none" strike="noStrike" kern="1200" cap="none" spc="0" normalizeH="0" baseline="0" noProof="0" dirty="0">
                <a:ln>
                  <a:noFill/>
                </a:ln>
                <a:solidFill>
                  <a:srgbClr val="000000"/>
                </a:solidFill>
                <a:effectLst/>
                <a:highlight>
                  <a:srgbClr val="FFFFFF"/>
                </a:highlight>
                <a:uLnTx/>
                <a:uFillTx/>
                <a:latin typeface="Calibri" panose="020F0502020204030204" pitchFamily="34" charset="0"/>
                <a:ea typeface="Times New Roman" panose="02020603050405020304" pitchFamily="18" charset="0"/>
                <a:cs typeface="Calibri" panose="020F0502020204030204" pitchFamily="34" charset="0"/>
              </a:rPr>
              <a:t>We should always give thanks to God </a:t>
            </a:r>
            <a:r>
              <a:rPr kumimoji="0" lang="en-US" sz="3200" b="1" i="0" u="sng" strike="noStrike" kern="1200" cap="none" spc="0" normalizeH="0" baseline="0" noProof="0" dirty="0">
                <a:ln>
                  <a:noFill/>
                </a:ln>
                <a:solidFill>
                  <a:srgbClr val="000000"/>
                </a:solidFill>
                <a:effectLst/>
                <a:highlight>
                  <a:srgbClr val="FFFFFF"/>
                </a:highlight>
                <a:uLnTx/>
                <a:uFillTx/>
                <a:latin typeface="Calibri" panose="020F0502020204030204" pitchFamily="34" charset="0"/>
                <a:ea typeface="Times New Roman" panose="02020603050405020304" pitchFamily="18" charset="0"/>
                <a:cs typeface="Calibri" panose="020F0502020204030204" pitchFamily="34" charset="0"/>
              </a:rPr>
              <a:t>for all things</a:t>
            </a:r>
            <a:r>
              <a:rPr kumimoji="0" lang="en-US" sz="3200" b="0" i="0" u="none" strike="noStrike" kern="1200" cap="none" spc="0" normalizeH="0" baseline="0" noProof="0" dirty="0">
                <a:ln>
                  <a:noFill/>
                </a:ln>
                <a:solidFill>
                  <a:srgbClr val="000000"/>
                </a:solidFill>
                <a:effectLst/>
                <a:highlight>
                  <a:srgbClr val="FFFFFF"/>
                </a:highlight>
                <a:uLnTx/>
                <a:uFillTx/>
                <a:latin typeface="Calibri" panose="020F0502020204030204" pitchFamily="34" charset="0"/>
                <a:ea typeface="Times New Roman" panose="02020603050405020304" pitchFamily="18" charset="0"/>
                <a:cs typeface="Calibri" panose="020F0502020204030204" pitchFamily="34" charset="0"/>
              </a:rPr>
              <a:t> </a:t>
            </a:r>
            <a:r>
              <a:rPr kumimoji="0" lang="en-US" sz="3200" b="1" i="0" u="none" strike="noStrike" kern="1200" cap="none" spc="0" normalizeH="0" baseline="0" noProof="0" dirty="0">
                <a:ln>
                  <a:noFill/>
                </a:ln>
                <a:solidFill>
                  <a:srgbClr val="000000"/>
                </a:solidFill>
                <a:effectLst/>
                <a:highlight>
                  <a:srgbClr val="FFFFFF"/>
                </a:highlight>
                <a:uLnTx/>
                <a:uFillTx/>
                <a:latin typeface="Calibri" panose="020F0502020204030204" pitchFamily="34" charset="0"/>
                <a:ea typeface="Times New Roman" panose="02020603050405020304" pitchFamily="18" charset="0"/>
                <a:cs typeface="Calibri" panose="020F0502020204030204" pitchFamily="34" charset="0"/>
              </a:rPr>
              <a:t>(</a:t>
            </a:r>
            <a:r>
              <a:rPr kumimoji="0" lang="en-US" sz="3200" b="1" i="0" u="sng" strike="noStrike" kern="1200" cap="none" spc="0" normalizeH="0" baseline="0" noProof="0" dirty="0">
                <a:ln>
                  <a:noFill/>
                </a:ln>
                <a:solidFill>
                  <a:srgbClr val="1977DE"/>
                </a:solidFill>
                <a:effectLst/>
                <a:highlight>
                  <a:srgbClr val="FFFFFF"/>
                </a:highlight>
                <a:uLnTx/>
                <a:uFillTx/>
                <a:latin typeface="Calibri" panose="020F0502020204030204" pitchFamily="34" charset="0"/>
                <a:ea typeface="Times New Roman" panose="02020603050405020304" pitchFamily="18" charset="0"/>
                <a:cs typeface="Calibri" panose="020F0502020204030204" pitchFamily="34" charset="0"/>
                <a:hlinkClick r:id="rId3"/>
              </a:rPr>
              <a:t>Psalm 100:4</a:t>
            </a:r>
            <a:r>
              <a:rPr kumimoji="0" lang="en-US" sz="3200" b="1" i="0" u="none" strike="noStrike" kern="1200" cap="none" spc="0" normalizeH="0" baseline="0" noProof="0" dirty="0">
                <a:ln>
                  <a:noFill/>
                </a:ln>
                <a:solidFill>
                  <a:srgbClr val="000000"/>
                </a:solidFill>
                <a:effectLst/>
                <a:highlight>
                  <a:srgbClr val="FFFFFF"/>
                </a:highlight>
                <a:uLnTx/>
                <a:uFillTx/>
                <a:latin typeface="Calibri" panose="020F0502020204030204" pitchFamily="34" charset="0"/>
                <a:ea typeface="Times New Roman" panose="02020603050405020304" pitchFamily="18" charset="0"/>
                <a:cs typeface="Calibri" panose="020F0502020204030204" pitchFamily="34" charset="0"/>
              </a:rPr>
              <a:t>) </a:t>
            </a:r>
            <a:r>
              <a:rPr kumimoji="0" lang="en-US" sz="3200" b="0" i="0" u="none" strike="noStrike" kern="1200" cap="none" spc="0" normalizeH="0" baseline="0" noProof="0" dirty="0">
                <a:ln>
                  <a:noFill/>
                </a:ln>
                <a:solidFill>
                  <a:srgbClr val="000000"/>
                </a:solidFill>
                <a:effectLst/>
                <a:highlight>
                  <a:srgbClr val="FFFFFF"/>
                </a:highlight>
                <a:uLnTx/>
                <a:uFillTx/>
                <a:latin typeface="Calibri" panose="020F0502020204030204" pitchFamily="34" charset="0"/>
                <a:ea typeface="Times New Roman" panose="02020603050405020304" pitchFamily="18" charset="0"/>
                <a:cs typeface="Calibri" panose="020F0502020204030204" pitchFamily="34" charset="0"/>
              </a:rPr>
              <a:t>yet many things come into our lives that we don’t like but God allows them to come upon us for </a:t>
            </a:r>
            <a:r>
              <a:rPr kumimoji="0" lang="en-US" sz="3200" b="0" i="0" u="sng" strike="noStrike" kern="1200" cap="none" spc="0" normalizeH="0" baseline="0" noProof="0" dirty="0">
                <a:ln>
                  <a:noFill/>
                </a:ln>
                <a:solidFill>
                  <a:srgbClr val="000000"/>
                </a:solidFill>
                <a:effectLst/>
                <a:highlight>
                  <a:srgbClr val="FFFFFF"/>
                </a:highlight>
                <a:uLnTx/>
                <a:uFillTx/>
                <a:latin typeface="Calibri" panose="020F0502020204030204" pitchFamily="34" charset="0"/>
                <a:ea typeface="Times New Roman" panose="02020603050405020304" pitchFamily="18" charset="0"/>
                <a:cs typeface="Calibri" panose="020F0502020204030204" pitchFamily="34" charset="0"/>
              </a:rPr>
              <a:t>our good </a:t>
            </a:r>
            <a:r>
              <a:rPr kumimoji="0" lang="en-US" sz="3200" b="0" i="0" u="none" strike="noStrike" kern="1200" cap="none" spc="0" normalizeH="0" baseline="0" noProof="0" dirty="0">
                <a:ln>
                  <a:noFill/>
                </a:ln>
                <a:solidFill>
                  <a:srgbClr val="000000"/>
                </a:solidFill>
                <a:effectLst/>
                <a:highlight>
                  <a:srgbClr val="FFFFFF"/>
                </a:highlight>
                <a:uLnTx/>
                <a:uFillTx/>
                <a:latin typeface="Calibri" panose="020F0502020204030204" pitchFamily="34" charset="0"/>
                <a:ea typeface="Times New Roman" panose="02020603050405020304" pitchFamily="18" charset="0"/>
                <a:cs typeface="Calibri" panose="020F0502020204030204" pitchFamily="34" charset="0"/>
              </a:rPr>
              <a:t>and </a:t>
            </a:r>
            <a:r>
              <a:rPr kumimoji="0" lang="en-US" sz="3200" b="0" i="0" u="sng" strike="noStrike" kern="1200" cap="none" spc="0" normalizeH="0" baseline="0" noProof="0" dirty="0">
                <a:ln>
                  <a:noFill/>
                </a:ln>
                <a:solidFill>
                  <a:srgbClr val="000000"/>
                </a:solidFill>
                <a:effectLst/>
                <a:highlight>
                  <a:srgbClr val="FFFFFF"/>
                </a:highlight>
                <a:uLnTx/>
                <a:uFillTx/>
                <a:latin typeface="Calibri" panose="020F0502020204030204" pitchFamily="34" charset="0"/>
                <a:ea typeface="Times New Roman" panose="02020603050405020304" pitchFamily="18" charset="0"/>
                <a:cs typeface="Calibri" panose="020F0502020204030204" pitchFamily="34" charset="0"/>
              </a:rPr>
              <a:t>His glory</a:t>
            </a:r>
            <a:r>
              <a:rPr kumimoji="0" lang="en-US" sz="3200" b="0" i="0" u="none" strike="noStrike" kern="1200" cap="none" spc="0" normalizeH="0" baseline="0" noProof="0" dirty="0">
                <a:ln>
                  <a:noFill/>
                </a:ln>
                <a:solidFill>
                  <a:srgbClr val="000000"/>
                </a:solidFill>
                <a:effectLst/>
                <a:highlight>
                  <a:srgbClr val="FFFFFF"/>
                </a:highlight>
                <a:uLnTx/>
                <a:uFillTx/>
                <a:latin typeface="Calibri" panose="020F0502020204030204" pitchFamily="34" charset="0"/>
                <a:ea typeface="Times New Roman" panose="02020603050405020304" pitchFamily="18" charset="0"/>
                <a:cs typeface="Calibri" panose="020F0502020204030204" pitchFamily="34" charset="0"/>
              </a:rPr>
              <a:t>.</a:t>
            </a:r>
            <a:endParaRPr kumimoji="0" lang="en-US" sz="3200" b="0" i="0" u="none" strike="noStrike" kern="1200" cap="none" spc="0" normalizeH="0" baseline="0" noProof="0" dirty="0">
              <a:ln>
                <a:noFill/>
              </a:ln>
              <a:solidFill>
                <a:prstClr val="black"/>
              </a:solidFill>
              <a:effectLst/>
              <a:highlight>
                <a:srgbClr val="FFFFFF"/>
              </a:highlight>
              <a:uLnTx/>
              <a:uFillTx/>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4097316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Some Strange Things Sent By The Lord</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2D224F27-500A-4E7F-26AD-E521988C9B04}"/>
              </a:ext>
            </a:extLst>
          </p:cNvPr>
          <p:cNvSpPr txBox="1"/>
          <p:nvPr/>
        </p:nvSpPr>
        <p:spPr>
          <a:xfrm>
            <a:off x="803082" y="914398"/>
            <a:ext cx="6058893" cy="1177245"/>
          </a:xfrm>
          <a:prstGeom prst="rect">
            <a:avLst/>
          </a:prstGeom>
          <a:noFill/>
        </p:spPr>
        <p:txBody>
          <a:bodyPr wrap="square">
            <a:spAutoFit/>
          </a:bodyPr>
          <a:lstStyle/>
          <a:p>
            <a:pPr marL="0" marR="0" algn="just" fontAlgn="base">
              <a:spcBef>
                <a:spcPts val="0"/>
              </a:spcBef>
              <a:spcAft>
                <a:spcPts val="300"/>
              </a:spcAft>
            </a:pPr>
            <a:r>
              <a:rPr lang="en-US" sz="3600" dirty="0">
                <a:solidFill>
                  <a:srgbClr val="000000"/>
                </a:solidFill>
                <a:highlight>
                  <a:srgbClr val="FFFFFF"/>
                </a:highlight>
                <a:latin typeface="Aharoni" panose="02010803020104030203" pitchFamily="2" charset="-79"/>
                <a:ea typeface="Times New Roman" panose="02020603050405020304" pitchFamily="18" charset="0"/>
                <a:cs typeface="Aharoni" panose="02010803020104030203" pitchFamily="2" charset="-79"/>
              </a:rPr>
              <a:t>1. </a:t>
            </a:r>
            <a:r>
              <a:rPr lang="en-US" sz="3600" dirty="0">
                <a:solidFill>
                  <a:srgbClr val="000000"/>
                </a:solidFill>
                <a:effectLst/>
                <a:highlight>
                  <a:srgbClr val="FFFFFF"/>
                </a:highlight>
                <a:latin typeface="Aharoni" panose="02010803020104030203" pitchFamily="2" charset="-79"/>
                <a:ea typeface="Times New Roman" panose="02020603050405020304" pitchFamily="18" charset="0"/>
                <a:cs typeface="Aharoni" panose="02010803020104030203" pitchFamily="2" charset="-79"/>
              </a:rPr>
              <a:t>God Sends Afflictions</a:t>
            </a:r>
            <a:endParaRPr lang="en-US" sz="3600" dirty="0">
              <a:effectLst/>
              <a:highlight>
                <a:srgbClr val="FFFFFF"/>
              </a:highlight>
              <a:latin typeface="Aharoni" panose="02010803020104030203" pitchFamily="2" charset="-79"/>
              <a:ea typeface="Times New Roman" panose="02020603050405020304" pitchFamily="18" charset="0"/>
              <a:cs typeface="Aharoni" panose="02010803020104030203" pitchFamily="2" charset="-79"/>
            </a:endParaRPr>
          </a:p>
          <a:p>
            <a:pPr marL="228600" marR="0" algn="just" fontAlgn="base">
              <a:spcBef>
                <a:spcPts val="0"/>
              </a:spcBef>
              <a:spcAft>
                <a:spcPts val="0"/>
              </a:spcAft>
            </a:pPr>
            <a:r>
              <a:rPr lang="en-US" sz="3200" dirty="0">
                <a:solidFill>
                  <a:srgbClr val="1977DE"/>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hlinkClick r:id="rId2"/>
              </a:rPr>
              <a:t>Psalm 66:10-1</a:t>
            </a:r>
            <a:r>
              <a:rPr lang="en-US" sz="3200" dirty="0">
                <a:solidFill>
                  <a:srgbClr val="1977DE"/>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2</a:t>
            </a:r>
            <a:r>
              <a:rPr lang="en-US" sz="32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endParaRPr lang="en-US" sz="3200" dirty="0">
              <a:effectLst/>
              <a:highlight>
                <a:srgbClr val="FFFFFF"/>
              </a:highlight>
              <a:latin typeface="Calibri" panose="020F0502020204030204" pitchFamily="34" charset="0"/>
              <a:ea typeface="Times New Roman" panose="02020603050405020304" pitchFamily="18" charset="0"/>
              <a:cs typeface="Calibri" panose="020F0502020204030204" pitchFamily="34" charset="0"/>
            </a:endParaRPr>
          </a:p>
        </p:txBody>
      </p:sp>
      <p:sp>
        <p:nvSpPr>
          <p:cNvPr id="9" name="TextBox 8">
            <a:extLst>
              <a:ext uri="{FF2B5EF4-FFF2-40B4-BE49-F238E27FC236}">
                <a16:creationId xmlns:a16="http://schemas.microsoft.com/office/drawing/2014/main" id="{1CD23E6F-9B43-8B97-E2FC-046026EE48C1}"/>
              </a:ext>
            </a:extLst>
          </p:cNvPr>
          <p:cNvSpPr txBox="1"/>
          <p:nvPr/>
        </p:nvSpPr>
        <p:spPr>
          <a:xfrm>
            <a:off x="676276" y="2162175"/>
            <a:ext cx="7998598" cy="4031873"/>
          </a:xfrm>
          <a:prstGeom prst="rect">
            <a:avLst/>
          </a:prstGeom>
          <a:noFill/>
          <a:ln w="38100">
            <a:solidFill>
              <a:schemeClr val="tx1"/>
            </a:solidFill>
          </a:ln>
        </p:spPr>
        <p:txBody>
          <a:bodyPr wrap="square">
            <a:spAutoFit/>
          </a:bodyPr>
          <a:lstStyle/>
          <a:p>
            <a:r>
              <a:rPr lang="en-US" sz="3200" b="1" dirty="0">
                <a:solidFill>
                  <a:srgbClr val="0070C0"/>
                </a:solidFill>
              </a:rPr>
              <a:t>Psalm 66:10 </a:t>
            </a:r>
            <a:r>
              <a:rPr lang="en-US" sz="3200" dirty="0"/>
              <a:t>For You, O God, have </a:t>
            </a:r>
            <a:r>
              <a:rPr lang="en-US" sz="3200" u="sng" dirty="0"/>
              <a:t>tested us</a:t>
            </a:r>
            <a:r>
              <a:rPr lang="en-US" sz="3200" dirty="0"/>
              <a:t>; You have </a:t>
            </a:r>
            <a:r>
              <a:rPr lang="en-US" sz="3200" u="sng" dirty="0"/>
              <a:t>refined us as silver </a:t>
            </a:r>
            <a:r>
              <a:rPr lang="en-US" sz="3200" dirty="0"/>
              <a:t>is refined.</a:t>
            </a:r>
          </a:p>
          <a:p>
            <a:r>
              <a:rPr lang="en-US" sz="3200" dirty="0"/>
              <a:t> 11 You </a:t>
            </a:r>
            <a:r>
              <a:rPr lang="en-US" sz="3200" u="sng" dirty="0"/>
              <a:t>brought us into the net</a:t>
            </a:r>
            <a:r>
              <a:rPr lang="en-US" sz="3200" dirty="0"/>
              <a:t>; You </a:t>
            </a:r>
            <a:r>
              <a:rPr lang="en-US" sz="3200" u="sng" dirty="0"/>
              <a:t>laid affliction on our backs</a:t>
            </a:r>
            <a:r>
              <a:rPr lang="en-US" sz="3200" dirty="0"/>
              <a:t>.</a:t>
            </a:r>
          </a:p>
          <a:p>
            <a:r>
              <a:rPr lang="en-US" sz="3200" dirty="0"/>
              <a:t> 12 You have caused </a:t>
            </a:r>
            <a:r>
              <a:rPr lang="en-US" sz="3200" u="sng" dirty="0"/>
              <a:t>men to ride over our heads</a:t>
            </a:r>
            <a:r>
              <a:rPr lang="en-US" sz="3200" dirty="0"/>
              <a:t>; We </a:t>
            </a:r>
            <a:r>
              <a:rPr lang="en-US" sz="3200" u="sng" dirty="0"/>
              <a:t>went through fire </a:t>
            </a:r>
            <a:r>
              <a:rPr lang="en-US" sz="3200" dirty="0"/>
              <a:t>and </a:t>
            </a:r>
            <a:r>
              <a:rPr lang="en-US" sz="3200" u="sng" dirty="0"/>
              <a:t>through water</a:t>
            </a:r>
            <a:r>
              <a:rPr lang="en-US" sz="3200" dirty="0"/>
              <a:t>; But You brought us out to rich fulfillment.</a:t>
            </a:r>
          </a:p>
        </p:txBody>
      </p:sp>
    </p:spTree>
    <p:extLst>
      <p:ext uri="{BB962C8B-B14F-4D97-AF65-F5344CB8AC3E}">
        <p14:creationId xmlns:p14="http://schemas.microsoft.com/office/powerpoint/2010/main" val="3813935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Some Strange Things Sent By The Lord</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2D224F27-500A-4E7F-26AD-E521988C9B04}"/>
              </a:ext>
            </a:extLst>
          </p:cNvPr>
          <p:cNvSpPr txBox="1"/>
          <p:nvPr/>
        </p:nvSpPr>
        <p:spPr>
          <a:xfrm>
            <a:off x="803082" y="914398"/>
            <a:ext cx="6058893" cy="1177245"/>
          </a:xfrm>
          <a:prstGeom prst="rect">
            <a:avLst/>
          </a:prstGeom>
          <a:noFill/>
        </p:spPr>
        <p:txBody>
          <a:bodyPr wrap="square">
            <a:spAutoFit/>
          </a:bodyPr>
          <a:lstStyle/>
          <a:p>
            <a:pPr marL="0" marR="0" algn="just" fontAlgn="base">
              <a:spcBef>
                <a:spcPts val="0"/>
              </a:spcBef>
              <a:spcAft>
                <a:spcPts val="300"/>
              </a:spcAft>
            </a:pPr>
            <a:r>
              <a:rPr lang="en-US" sz="3600" dirty="0">
                <a:solidFill>
                  <a:srgbClr val="000000"/>
                </a:solidFill>
                <a:highlight>
                  <a:srgbClr val="FFFFFF"/>
                </a:highlight>
                <a:latin typeface="Aharoni" panose="02010803020104030203" pitchFamily="2" charset="-79"/>
                <a:ea typeface="Times New Roman" panose="02020603050405020304" pitchFamily="18" charset="0"/>
                <a:cs typeface="Aharoni" panose="02010803020104030203" pitchFamily="2" charset="-79"/>
              </a:rPr>
              <a:t>1. </a:t>
            </a:r>
            <a:r>
              <a:rPr lang="en-US" sz="3600" dirty="0">
                <a:solidFill>
                  <a:srgbClr val="000000"/>
                </a:solidFill>
                <a:effectLst/>
                <a:highlight>
                  <a:srgbClr val="FFFFFF"/>
                </a:highlight>
                <a:latin typeface="Aharoni" panose="02010803020104030203" pitchFamily="2" charset="-79"/>
                <a:ea typeface="Times New Roman" panose="02020603050405020304" pitchFamily="18" charset="0"/>
                <a:cs typeface="Aharoni" panose="02010803020104030203" pitchFamily="2" charset="-79"/>
              </a:rPr>
              <a:t>God Sends Afflictions</a:t>
            </a:r>
            <a:endParaRPr lang="en-US" sz="3600" dirty="0">
              <a:effectLst/>
              <a:highlight>
                <a:srgbClr val="FFFFFF"/>
              </a:highlight>
              <a:latin typeface="Aharoni" panose="02010803020104030203" pitchFamily="2" charset="-79"/>
              <a:ea typeface="Times New Roman" panose="02020603050405020304" pitchFamily="18" charset="0"/>
              <a:cs typeface="Aharoni" panose="02010803020104030203" pitchFamily="2" charset="-79"/>
            </a:endParaRPr>
          </a:p>
          <a:p>
            <a:pPr marL="228600" marR="0" algn="just" fontAlgn="base">
              <a:spcBef>
                <a:spcPts val="0"/>
              </a:spcBef>
              <a:spcAft>
                <a:spcPts val="0"/>
              </a:spcAft>
            </a:pPr>
            <a:r>
              <a:rPr lang="en-US" sz="3200" dirty="0">
                <a:solidFill>
                  <a:srgbClr val="1977DE"/>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hlinkClick r:id="rId2"/>
              </a:rPr>
              <a:t>Job 16:11-2</a:t>
            </a:r>
            <a:r>
              <a:rPr lang="en-US" sz="3200" dirty="0">
                <a:solidFill>
                  <a:srgbClr val="1977DE"/>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0</a:t>
            </a:r>
            <a:r>
              <a:rPr lang="en-US" sz="32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endParaRPr lang="en-US" sz="3200" dirty="0">
              <a:effectLst/>
              <a:highlight>
                <a:srgbClr val="FFFFFF"/>
              </a:highlight>
              <a:latin typeface="Calibri" panose="020F0502020204030204" pitchFamily="34" charset="0"/>
              <a:ea typeface="Times New Roman" panose="02020603050405020304" pitchFamily="18" charset="0"/>
              <a:cs typeface="Calibri" panose="020F0502020204030204" pitchFamily="34" charset="0"/>
            </a:endParaRPr>
          </a:p>
        </p:txBody>
      </p:sp>
      <p:sp>
        <p:nvSpPr>
          <p:cNvPr id="9" name="TextBox 8">
            <a:extLst>
              <a:ext uri="{FF2B5EF4-FFF2-40B4-BE49-F238E27FC236}">
                <a16:creationId xmlns:a16="http://schemas.microsoft.com/office/drawing/2014/main" id="{1CD23E6F-9B43-8B97-E2FC-046026EE48C1}"/>
              </a:ext>
            </a:extLst>
          </p:cNvPr>
          <p:cNvSpPr txBox="1"/>
          <p:nvPr/>
        </p:nvSpPr>
        <p:spPr>
          <a:xfrm>
            <a:off x="2282025" y="3875038"/>
            <a:ext cx="4579950" cy="369332"/>
          </a:xfrm>
          <a:prstGeom prst="rect">
            <a:avLst/>
          </a:prstGeom>
          <a:noFill/>
        </p:spPr>
        <p:txBody>
          <a:bodyPr wrap="square">
            <a:spAutoFit/>
          </a:bodyPr>
          <a:lstStyle/>
          <a:p>
            <a:endParaRPr lang="en-US" dirty="0"/>
          </a:p>
        </p:txBody>
      </p:sp>
      <p:sp>
        <p:nvSpPr>
          <p:cNvPr id="11" name="TextBox 10">
            <a:extLst>
              <a:ext uri="{FF2B5EF4-FFF2-40B4-BE49-F238E27FC236}">
                <a16:creationId xmlns:a16="http://schemas.microsoft.com/office/drawing/2014/main" id="{21BAF6A6-F262-BD15-2718-DE7F40C89E29}"/>
              </a:ext>
            </a:extLst>
          </p:cNvPr>
          <p:cNvSpPr txBox="1"/>
          <p:nvPr/>
        </p:nvSpPr>
        <p:spPr>
          <a:xfrm>
            <a:off x="421419" y="2091644"/>
            <a:ext cx="8277308" cy="4480268"/>
          </a:xfrm>
          <a:prstGeom prst="rect">
            <a:avLst/>
          </a:prstGeom>
          <a:noFill/>
        </p:spPr>
        <p:txBody>
          <a:bodyPr wrap="square">
            <a:spAutoFit/>
          </a:bodyPr>
          <a:lstStyle/>
          <a:p>
            <a:r>
              <a:rPr lang="en-US" sz="2000" b="1" dirty="0">
                <a:solidFill>
                  <a:srgbClr val="0070C0"/>
                </a:solidFill>
                <a:latin typeface="Arial Black" panose="020B0A04020102020204" pitchFamily="34" charset="0"/>
              </a:rPr>
              <a:t>Job 16:11 </a:t>
            </a:r>
            <a:r>
              <a:rPr lang="en-US" sz="2000" dirty="0"/>
              <a:t>God has delivered me to the ungodly, And turned me over to the hands of the wicked.</a:t>
            </a:r>
          </a:p>
          <a:p>
            <a:r>
              <a:rPr lang="en-US" sz="2000" dirty="0"/>
              <a:t> 12 I was at ease, but He has shattered me; He also has taken me by my neck, and shaken me to pieces; He has set me up for His target,</a:t>
            </a:r>
          </a:p>
          <a:p>
            <a:r>
              <a:rPr lang="en-US" sz="2000" dirty="0"/>
              <a:t> 13 His archers surround me. He pierces my heart and does not pity; He pours out my gall on the ground.</a:t>
            </a:r>
          </a:p>
          <a:p>
            <a:r>
              <a:rPr lang="en-US" sz="2000" dirty="0"/>
              <a:t> 14 He breaks me with wound upon wound; He runs at me like a warrior.</a:t>
            </a:r>
          </a:p>
          <a:p>
            <a:r>
              <a:rPr lang="en-US" sz="2000" dirty="0"/>
              <a:t> 15 "I have sewn sackcloth over my skin, And laid my head in the dust.</a:t>
            </a:r>
          </a:p>
          <a:p>
            <a:r>
              <a:rPr lang="en-US" sz="2000" dirty="0"/>
              <a:t> 16 My face is flushed from weeping, And on my eyelids is the shadow of death;</a:t>
            </a:r>
          </a:p>
          <a:p>
            <a:r>
              <a:rPr lang="en-US" sz="2000" dirty="0"/>
              <a:t> 17 Although no violence is in my hands, And my prayer is pure.</a:t>
            </a:r>
          </a:p>
          <a:p>
            <a:r>
              <a:rPr lang="en-US" sz="2000" dirty="0"/>
              <a:t> 18 "O earth, do not cover my blood, And let my cry have no resting place!</a:t>
            </a:r>
          </a:p>
          <a:p>
            <a:r>
              <a:rPr lang="en-US" sz="2000" dirty="0"/>
              <a:t> 19 Surely even now my witness is in heaven, And my evidence is on high.</a:t>
            </a:r>
          </a:p>
          <a:p>
            <a:r>
              <a:rPr lang="en-US" sz="2000" dirty="0"/>
              <a:t> 20 My friends scorn me; My eyes pour out tears to God.</a:t>
            </a:r>
          </a:p>
        </p:txBody>
      </p:sp>
    </p:spTree>
    <p:extLst>
      <p:ext uri="{BB962C8B-B14F-4D97-AF65-F5344CB8AC3E}">
        <p14:creationId xmlns:p14="http://schemas.microsoft.com/office/powerpoint/2010/main" val="4184276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Some Strange Things Sent By The Lord</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D00A8ED8-B662-6E5F-77A2-24A952EAB3DA}"/>
              </a:ext>
            </a:extLst>
          </p:cNvPr>
          <p:cNvSpPr txBox="1"/>
          <p:nvPr/>
        </p:nvSpPr>
        <p:spPr>
          <a:xfrm>
            <a:off x="803082" y="906448"/>
            <a:ext cx="6058893" cy="1177245"/>
          </a:xfrm>
          <a:prstGeom prst="rect">
            <a:avLst/>
          </a:prstGeom>
          <a:noFill/>
        </p:spPr>
        <p:txBody>
          <a:bodyPr wrap="square">
            <a:spAutoFit/>
          </a:bodyPr>
          <a:lstStyle/>
          <a:p>
            <a:pPr marL="0" marR="0" algn="just" fontAlgn="base">
              <a:spcBef>
                <a:spcPts val="0"/>
              </a:spcBef>
              <a:spcAft>
                <a:spcPts val="300"/>
              </a:spcAft>
            </a:pPr>
            <a:r>
              <a:rPr lang="en-US" sz="3600" dirty="0">
                <a:solidFill>
                  <a:srgbClr val="000000"/>
                </a:solidFill>
                <a:highlight>
                  <a:srgbClr val="FFFFFF"/>
                </a:highlight>
                <a:latin typeface="Aharoni" panose="02010803020104030203" pitchFamily="2" charset="-79"/>
                <a:ea typeface="Times New Roman" panose="02020603050405020304" pitchFamily="18" charset="0"/>
                <a:cs typeface="Aharoni" panose="02010803020104030203" pitchFamily="2" charset="-79"/>
              </a:rPr>
              <a:t>2. </a:t>
            </a:r>
            <a:r>
              <a:rPr lang="en-US" sz="3600" dirty="0">
                <a:solidFill>
                  <a:srgbClr val="000000"/>
                </a:solidFill>
                <a:effectLst/>
                <a:highlight>
                  <a:srgbClr val="FFFFFF"/>
                </a:highlight>
                <a:latin typeface="Aharoni" panose="02010803020104030203" pitchFamily="2" charset="-79"/>
                <a:ea typeface="Times New Roman" panose="02020603050405020304" pitchFamily="18" charset="0"/>
                <a:cs typeface="Aharoni" panose="02010803020104030203" pitchFamily="2" charset="-79"/>
              </a:rPr>
              <a:t>God Sends Grief</a:t>
            </a:r>
            <a:endParaRPr lang="en-US" sz="3600" dirty="0">
              <a:effectLst/>
              <a:highlight>
                <a:srgbClr val="FFFFFF"/>
              </a:highlight>
              <a:latin typeface="Aharoni" panose="02010803020104030203" pitchFamily="2" charset="-79"/>
              <a:ea typeface="Times New Roman" panose="02020603050405020304" pitchFamily="18" charset="0"/>
              <a:cs typeface="Aharoni" panose="02010803020104030203" pitchFamily="2" charset="-79"/>
            </a:endParaRPr>
          </a:p>
          <a:p>
            <a:pPr marL="228600" marR="0" algn="just" fontAlgn="base">
              <a:spcBef>
                <a:spcPts val="0"/>
              </a:spcBef>
              <a:spcAft>
                <a:spcPts val="0"/>
              </a:spcAft>
            </a:pPr>
            <a:r>
              <a:rPr lang="en-US" sz="3200" u="sng" dirty="0">
                <a:solidFill>
                  <a:srgbClr val="1977DE"/>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hlinkClick r:id="rId2"/>
              </a:rPr>
              <a:t>Lamentations. 3:32</a:t>
            </a:r>
            <a:r>
              <a:rPr lang="en-US" sz="32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endParaRPr lang="en-US" sz="3200" dirty="0">
              <a:effectLst/>
              <a:highlight>
                <a:srgbClr val="FFFFFF"/>
              </a:highlight>
              <a:latin typeface="Calibri" panose="020F0502020204030204" pitchFamily="34" charset="0"/>
              <a:ea typeface="Times New Roman" panose="02020603050405020304" pitchFamily="18" charset="0"/>
              <a:cs typeface="Calibri" panose="020F0502020204030204" pitchFamily="34" charset="0"/>
            </a:endParaRPr>
          </a:p>
        </p:txBody>
      </p:sp>
      <p:sp>
        <p:nvSpPr>
          <p:cNvPr id="7" name="TextBox 6">
            <a:extLst>
              <a:ext uri="{FF2B5EF4-FFF2-40B4-BE49-F238E27FC236}">
                <a16:creationId xmlns:a16="http://schemas.microsoft.com/office/drawing/2014/main" id="{D34003B9-2150-E9CE-A7F8-65DDF4F0E473}"/>
              </a:ext>
            </a:extLst>
          </p:cNvPr>
          <p:cNvSpPr txBox="1"/>
          <p:nvPr/>
        </p:nvSpPr>
        <p:spPr>
          <a:xfrm>
            <a:off x="1001866" y="2735249"/>
            <a:ext cx="6997148" cy="2308324"/>
          </a:xfrm>
          <a:prstGeom prst="rect">
            <a:avLst/>
          </a:prstGeom>
          <a:noFill/>
          <a:ln w="38100">
            <a:solidFill>
              <a:schemeClr val="tx1"/>
            </a:solidFill>
          </a:ln>
        </p:spPr>
        <p:txBody>
          <a:bodyPr wrap="square">
            <a:spAutoFit/>
          </a:bodyPr>
          <a:lstStyle/>
          <a:p>
            <a:r>
              <a:rPr lang="en-US" sz="3600" b="1" dirty="0">
                <a:solidFill>
                  <a:srgbClr val="0070C0"/>
                </a:solidFill>
              </a:rPr>
              <a:t>Lam. 3:32 </a:t>
            </a:r>
            <a:r>
              <a:rPr lang="en-US" sz="3600" dirty="0"/>
              <a:t>Though He causes grief, Yet He will show compassion According to the multitude of His mercies.</a:t>
            </a:r>
          </a:p>
        </p:txBody>
      </p:sp>
    </p:spTree>
    <p:extLst>
      <p:ext uri="{BB962C8B-B14F-4D97-AF65-F5344CB8AC3E}">
        <p14:creationId xmlns:p14="http://schemas.microsoft.com/office/powerpoint/2010/main" val="1979248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Some Strange Things Sent By The Lord</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0971AE8D-8314-8C05-476E-A532A76003A9}"/>
              </a:ext>
            </a:extLst>
          </p:cNvPr>
          <p:cNvSpPr txBox="1"/>
          <p:nvPr/>
        </p:nvSpPr>
        <p:spPr>
          <a:xfrm>
            <a:off x="787179" y="914399"/>
            <a:ext cx="6074796" cy="1177245"/>
          </a:xfrm>
          <a:prstGeom prst="rect">
            <a:avLst/>
          </a:prstGeom>
          <a:noFill/>
        </p:spPr>
        <p:txBody>
          <a:bodyPr wrap="square">
            <a:spAutoFit/>
          </a:bodyPr>
          <a:lstStyle/>
          <a:p>
            <a:pPr marL="0" marR="0" algn="just" fontAlgn="base">
              <a:spcBef>
                <a:spcPts val="0"/>
              </a:spcBef>
              <a:spcAft>
                <a:spcPts val="300"/>
              </a:spcAft>
            </a:pPr>
            <a:r>
              <a:rPr lang="en-US" sz="3600" dirty="0">
                <a:solidFill>
                  <a:srgbClr val="000000"/>
                </a:solidFill>
                <a:effectLst/>
                <a:highlight>
                  <a:srgbClr val="FFFFFF"/>
                </a:highlight>
                <a:latin typeface="Aharoni" panose="02010803020104030203" pitchFamily="2" charset="-79"/>
                <a:ea typeface="Times New Roman" panose="02020603050405020304" pitchFamily="18" charset="0"/>
                <a:cs typeface="Aharoni" panose="02010803020104030203" pitchFamily="2" charset="-79"/>
              </a:rPr>
              <a:t>3. God Sends Wounds</a:t>
            </a:r>
            <a:endParaRPr lang="en-US" sz="3600" dirty="0">
              <a:effectLst/>
              <a:highlight>
                <a:srgbClr val="FFFFFF"/>
              </a:highlight>
              <a:latin typeface="Aharoni" panose="02010803020104030203" pitchFamily="2" charset="-79"/>
              <a:ea typeface="Times New Roman" panose="02020603050405020304" pitchFamily="18" charset="0"/>
              <a:cs typeface="Aharoni" panose="02010803020104030203" pitchFamily="2" charset="-79"/>
            </a:endParaRPr>
          </a:p>
          <a:p>
            <a:r>
              <a:rPr lang="en-US" sz="3200" u="sng" dirty="0">
                <a:solidFill>
                  <a:srgbClr val="1977DE"/>
                </a:solidFill>
                <a:effectLst/>
                <a:latin typeface="Calibri" panose="020F0502020204030204" pitchFamily="34" charset="0"/>
                <a:ea typeface="Calibri" panose="020F0502020204030204" pitchFamily="34" charset="0"/>
                <a:cs typeface="Times New Roman" panose="02020603050405020304" pitchFamily="18" charset="0"/>
                <a:hlinkClick r:id="rId2"/>
              </a:rPr>
              <a:t>Job 5:17-24</a:t>
            </a:r>
            <a:endParaRPr lang="en-US" sz="3200" dirty="0"/>
          </a:p>
        </p:txBody>
      </p:sp>
      <p:sp>
        <p:nvSpPr>
          <p:cNvPr id="7" name="TextBox 6">
            <a:extLst>
              <a:ext uri="{FF2B5EF4-FFF2-40B4-BE49-F238E27FC236}">
                <a16:creationId xmlns:a16="http://schemas.microsoft.com/office/drawing/2014/main" id="{6AC8BC7B-0DEA-0FFB-24CC-18A4696A97FD}"/>
              </a:ext>
            </a:extLst>
          </p:cNvPr>
          <p:cNvSpPr txBox="1"/>
          <p:nvPr/>
        </p:nvSpPr>
        <p:spPr>
          <a:xfrm>
            <a:off x="500932" y="2091644"/>
            <a:ext cx="8340918" cy="4401205"/>
          </a:xfrm>
          <a:prstGeom prst="rect">
            <a:avLst/>
          </a:prstGeom>
          <a:noFill/>
        </p:spPr>
        <p:txBody>
          <a:bodyPr wrap="square">
            <a:spAutoFit/>
          </a:bodyPr>
          <a:lstStyle/>
          <a:p>
            <a:r>
              <a:rPr lang="en-US" sz="2000" dirty="0">
                <a:solidFill>
                  <a:srgbClr val="0070C0"/>
                </a:solidFill>
                <a:latin typeface="Arial Black" panose="020B0A04020102020204" pitchFamily="34" charset="0"/>
              </a:rPr>
              <a:t>Job 5:17 </a:t>
            </a:r>
            <a:r>
              <a:rPr lang="en-US" sz="2000" dirty="0"/>
              <a:t>"Behold, </a:t>
            </a:r>
            <a:r>
              <a:rPr lang="en-US" sz="2000" u="sng" dirty="0"/>
              <a:t>happy is the man whom God corrects</a:t>
            </a:r>
            <a:r>
              <a:rPr lang="en-US" sz="2000" dirty="0"/>
              <a:t>; Therefore do not despise the chastening of the Almighty.</a:t>
            </a:r>
          </a:p>
          <a:p>
            <a:r>
              <a:rPr lang="en-US" sz="2000" dirty="0"/>
              <a:t> 18 For He bruises, but He binds up; He wounds, but His hands make whole.</a:t>
            </a:r>
          </a:p>
          <a:p>
            <a:r>
              <a:rPr lang="en-US" sz="2000" dirty="0"/>
              <a:t> 19 He shall deliver you in six troubles, Yes, in seven no evil shall touch you.</a:t>
            </a:r>
          </a:p>
          <a:p>
            <a:r>
              <a:rPr lang="en-US" sz="2000" dirty="0"/>
              <a:t> 20 In famine He shall redeem you from death, And in war from the power of the sword.</a:t>
            </a:r>
          </a:p>
          <a:p>
            <a:r>
              <a:rPr lang="en-US" sz="2000" dirty="0"/>
              <a:t> 21 You shall be hidden from the scourge of the tongue, And you shall not be afraid of destruction when it comes.</a:t>
            </a:r>
          </a:p>
          <a:p>
            <a:r>
              <a:rPr lang="en-US" sz="2000" dirty="0"/>
              <a:t> 22 You shall laugh at destruction and famine, And you shall not be afraid of the beasts of the earth.</a:t>
            </a:r>
          </a:p>
          <a:p>
            <a:r>
              <a:rPr lang="en-US" sz="2000" dirty="0"/>
              <a:t> 23 For you shall have a covenant with the stones of the field, And the beasts of the field shall be at peace with you.</a:t>
            </a:r>
          </a:p>
          <a:p>
            <a:r>
              <a:rPr lang="en-US" sz="2000" dirty="0"/>
              <a:t> 24 You shall know that your tent is in peace; You shall visit your dwelling and find nothing amiss</a:t>
            </a:r>
          </a:p>
        </p:txBody>
      </p:sp>
    </p:spTree>
    <p:extLst>
      <p:ext uri="{BB962C8B-B14F-4D97-AF65-F5344CB8AC3E}">
        <p14:creationId xmlns:p14="http://schemas.microsoft.com/office/powerpoint/2010/main" val="853002491"/>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4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Office 2013 - 2022 Theme</Template>
  <TotalTime>1960</TotalTime>
  <Words>2201</Words>
  <Application>Microsoft Office PowerPoint</Application>
  <PresentationFormat>On-screen Show (4:3)</PresentationFormat>
  <Paragraphs>167</Paragraphs>
  <Slides>22</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22</vt:i4>
      </vt:variant>
    </vt:vector>
  </HeadingPairs>
  <TitlesOfParts>
    <vt:vector size="32" baseType="lpstr">
      <vt:lpstr>Aharoni</vt:lpstr>
      <vt:lpstr>Arial</vt:lpstr>
      <vt:lpstr>Arial Black</vt:lpstr>
      <vt:lpstr>Arial Unicode MS</vt:lpstr>
      <vt:lpstr>Calibri</vt:lpstr>
      <vt:lpstr>Calibri Light</vt:lpstr>
      <vt:lpstr>Ink Free</vt:lpstr>
      <vt:lpstr>Times New Roman</vt:lpstr>
      <vt:lpstr>1_Office Theme</vt:lpstr>
      <vt:lpstr>14_Default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New Lebanon church of Christ</dc:creator>
  <cp:lastModifiedBy>New Lebanon church of Christ</cp:lastModifiedBy>
  <cp:revision>6</cp:revision>
  <dcterms:created xsi:type="dcterms:W3CDTF">2024-08-12T19:14:17Z</dcterms:created>
  <dcterms:modified xsi:type="dcterms:W3CDTF">2024-08-17T14:07:23Z</dcterms:modified>
</cp:coreProperties>
</file>