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65" r:id="rId3"/>
    <p:sldId id="555" r:id="rId4"/>
    <p:sldId id="864" r:id="rId5"/>
    <p:sldId id="851" r:id="rId6"/>
    <p:sldId id="866" r:id="rId7"/>
    <p:sldId id="862" r:id="rId8"/>
    <p:sldId id="860" r:id="rId9"/>
    <p:sldId id="861" r:id="rId10"/>
    <p:sldId id="855" r:id="rId11"/>
    <p:sldId id="865" r:id="rId12"/>
    <p:sldId id="854" r:id="rId13"/>
    <p:sldId id="869" r:id="rId14"/>
    <p:sldId id="856" r:id="rId15"/>
    <p:sldId id="853" r:id="rId16"/>
    <p:sldId id="857" r:id="rId17"/>
    <p:sldId id="859" r:id="rId18"/>
    <p:sldId id="867" r:id="rId19"/>
    <p:sldId id="868" r:id="rId20"/>
    <p:sldId id="858" r:id="rId21"/>
    <p:sldId id="85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pZoEZa3LuHLK8rFNEdT8YA==" hashData="I+XyXSNNo+QfU19In1REMRihSxxSItLIE5nnz9T0DkonIAbF5Ljc0XMZfzxX//vG1kA50ICQO4nQ13ubzjEZq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20" d="100"/>
          <a:sy n="120" d="100"/>
        </p:scale>
        <p:origin x="1326" y="12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516339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56360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887053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5CE097-EA66-44F1-B6E4-7FB05216B33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19770029"/>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9596E68-E92F-4B9C-9F2F-8DA9BFF061A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860795812"/>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6DFC60-92E1-42EC-ACD7-2F8732CC811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96245414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BC44111-8993-4EA0-BF6D-9CCE5285D8B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17747722"/>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8A1CFC8-5B3D-466B-8E8E-A775875811F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59575000"/>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7B72D51-9E02-4E6F-BA7F-811A3980226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077023733"/>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CBC7BFF-140E-4F3E-AA7C-4D51343A001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7154617"/>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EC78BC6-DE8D-4B63-A36D-A69A33368B8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4700887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0860935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4B1B937-C9D4-4D5D-A41E-7BBAEE2AFB6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772497150"/>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B29FBE0-04D5-489F-8620-E8470E4A542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78736689"/>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4100843-8768-42FE-ABC9-EBAC00B1535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92085130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261408-B059-4BE3-9B18-E2EA024F5496}" type="datetimeFigureOut">
              <a:rPr lang="en-US" smtClean="0"/>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50790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261408-B059-4BE3-9B18-E2EA024F5496}" type="datetimeFigureOut">
              <a:rPr lang="en-US" smtClean="0"/>
              <a:t>8/10/2024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4168205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261408-B059-4BE3-9B18-E2EA024F5496}" type="datetimeFigureOut">
              <a:rPr lang="en-US" smtClean="0"/>
              <a:t>8/10/2024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4010410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261408-B059-4BE3-9B18-E2EA024F5496}" type="datetimeFigureOut">
              <a:rPr lang="en-US" smtClean="0"/>
              <a:t>8/10/2024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64296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61408-B059-4BE3-9B18-E2EA024F5496}" type="datetimeFigureOut">
              <a:rPr lang="en-US" smtClean="0"/>
              <a:t>8/10/2024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142046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8/10/2024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444122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8/10/2024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493925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61408-B059-4BE3-9B18-E2EA024F5496}" type="datetimeFigureOut">
              <a:rPr lang="en-US" smtClean="0"/>
              <a:t>8/10/2024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5853B-0D88-4491-8C47-0F7D0AB63E77}" type="slidenum">
              <a:rPr lang="en-US" smtClean="0"/>
              <a:t>‹#›</a:t>
            </a:fld>
            <a:endParaRPr lang="en-US" dirty="0"/>
          </a:p>
        </p:txBody>
      </p:sp>
    </p:spTree>
    <p:extLst>
      <p:ext uri="{BB962C8B-B14F-4D97-AF65-F5344CB8AC3E}">
        <p14:creationId xmlns:p14="http://schemas.microsoft.com/office/powerpoint/2010/main" val="4426759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3D4A8"/>
            </a:gs>
            <a:gs pos="25000">
              <a:srgbClr val="21D6E0"/>
            </a:gs>
            <a:gs pos="75000">
              <a:srgbClr val="0087E6"/>
            </a:gs>
            <a:gs pos="100000">
              <a:srgbClr val="005CBF"/>
            </a:gs>
          </a:gsLst>
          <a:lin ang="5400000"/>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02EEB5B-0C57-473B-A1BF-11CA541A6586}"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4731336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fad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l="23112" t="21263" r="23729" b="49217"/>
          <a:stretch/>
        </p:blipFill>
        <p:spPr>
          <a:xfrm>
            <a:off x="0" y="3994733"/>
            <a:ext cx="9166033" cy="2863273"/>
          </a:xfrm>
          <a:prstGeom prst="rect">
            <a:avLst/>
          </a:prstGeom>
        </p:spPr>
      </p:pic>
      <p:sp>
        <p:nvSpPr>
          <p:cNvPr id="7" name="Rectangle 6"/>
          <p:cNvSpPr/>
          <p:nvPr/>
        </p:nvSpPr>
        <p:spPr>
          <a:xfrm>
            <a:off x="887505" y="1030940"/>
            <a:ext cx="7512423" cy="601505"/>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582706" y="1021974"/>
            <a:ext cx="7745505"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New Lebanon  </a:t>
            </a:r>
            <a:r>
              <a:rPr kumimoji="0" lang="en-US" sz="3600" b="0" i="1" u="none" strike="noStrike" kern="1200" cap="none" spc="0" normalizeH="0" baseline="0" noProof="0" dirty="0">
                <a:ln>
                  <a:noFill/>
                </a:ln>
                <a:solidFill>
                  <a:prstClr val="black"/>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rPr>
              <a:t>Church of Christ</a:t>
            </a:r>
          </a:p>
        </p:txBody>
      </p:sp>
      <p:sp>
        <p:nvSpPr>
          <p:cNvPr id="3" name="TextBox 2"/>
          <p:cNvSpPr txBox="1"/>
          <p:nvPr/>
        </p:nvSpPr>
        <p:spPr>
          <a:xfrm>
            <a:off x="89647" y="54762"/>
            <a:ext cx="8857129"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0000"/>
                </a:solidFill>
                <a:effectLst/>
                <a:uLnTx/>
                <a:uFillTx/>
                <a:latin typeface="Ink Free" panose="03080402000500000000" pitchFamily="66" charset="0"/>
                <a:ea typeface="+mn-ea"/>
                <a:cs typeface="+mn-cs"/>
              </a:rPr>
              <a:t>Welcome to our services</a:t>
            </a:r>
          </a:p>
        </p:txBody>
      </p:sp>
      <p:sp>
        <p:nvSpPr>
          <p:cNvPr id="10" name="TextBox 9"/>
          <p:cNvSpPr txBox="1"/>
          <p:nvPr/>
        </p:nvSpPr>
        <p:spPr>
          <a:xfrm>
            <a:off x="1" y="5648735"/>
            <a:ext cx="9144000"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002060"/>
                </a:solidFill>
                <a:effectLst/>
                <a:uLnTx/>
                <a:uFillTx/>
                <a:latin typeface="Ink Free" panose="03080402000500000000" pitchFamily="66" charset="0"/>
                <a:ea typeface="+mn-ea"/>
                <a:cs typeface="+mn-cs"/>
              </a:rPr>
              <a:t>Please Come Back Again</a:t>
            </a:r>
          </a:p>
        </p:txBody>
      </p:sp>
      <p:sp>
        <p:nvSpPr>
          <p:cNvPr id="4" name="TextBox 3"/>
          <p:cNvSpPr txBox="1"/>
          <p:nvPr/>
        </p:nvSpPr>
        <p:spPr>
          <a:xfrm>
            <a:off x="0" y="1891555"/>
            <a:ext cx="9144000"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Simply Christians.</a:t>
            </a:r>
          </a:p>
        </p:txBody>
      </p:sp>
      <p:sp>
        <p:nvSpPr>
          <p:cNvPr id="5" name="TextBox 4"/>
          <p:cNvSpPr txBox="1"/>
          <p:nvPr/>
        </p:nvSpPr>
        <p:spPr>
          <a:xfrm>
            <a:off x="0" y="2348652"/>
            <a:ext cx="9166033"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Our Emphasis is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Spiritual, Not Material or Social</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11" name="TextBox 10"/>
          <p:cNvSpPr txBox="1"/>
          <p:nvPr/>
        </p:nvSpPr>
        <p:spPr>
          <a:xfrm>
            <a:off x="0" y="2820287"/>
            <a:ext cx="9081247"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striving to be The Same Church as Described in The New Testament.</a:t>
            </a:r>
          </a:p>
        </p:txBody>
      </p:sp>
    </p:spTree>
    <p:extLst>
      <p:ext uri="{BB962C8B-B14F-4D97-AF65-F5344CB8AC3E}">
        <p14:creationId xmlns:p14="http://schemas.microsoft.com/office/powerpoint/2010/main" val="1862796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Seven Dangerous Love Affairs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D5C6FB51-2F81-3492-7606-854C13433FFD}"/>
              </a:ext>
            </a:extLst>
          </p:cNvPr>
          <p:cNvSpPr txBox="1"/>
          <p:nvPr/>
        </p:nvSpPr>
        <p:spPr>
          <a:xfrm>
            <a:off x="294199" y="1673841"/>
            <a:ext cx="8263720" cy="4532010"/>
          </a:xfrm>
          <a:prstGeom prst="rect">
            <a:avLst/>
          </a:prstGeom>
          <a:noFill/>
        </p:spPr>
        <p:txBody>
          <a:bodyPr wrap="square">
            <a:spAutoFit/>
          </a:bodyPr>
          <a:lstStyle/>
          <a:p>
            <a:pPr marL="457200" marR="0" indent="-228600">
              <a:spcBef>
                <a:spcPts val="0"/>
              </a:spcBef>
              <a:spcAft>
                <a:spcPts val="30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28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Prov. 6:17</a:t>
            </a:r>
            <a:r>
              <a:rPr lang="en-US" sz="2800" kern="0" dirty="0">
                <a:effectLst/>
                <a:latin typeface="Calibri" panose="020F0502020204030204" pitchFamily="34" charset="0"/>
                <a:ea typeface="Calibri" panose="020F0502020204030204" pitchFamily="34" charset="0"/>
                <a:cs typeface="Calibri" panose="020F0502020204030204" pitchFamily="34" charset="0"/>
              </a:rPr>
              <a:t>—Tells us that God hates a proud look.</a:t>
            </a:r>
          </a:p>
          <a:p>
            <a:pPr marL="457200" marR="0" indent="-228600">
              <a:spcBef>
                <a:spcPts val="0"/>
              </a:spcBef>
              <a:spcAft>
                <a:spcPts val="300"/>
              </a:spcAft>
            </a:pPr>
            <a:r>
              <a:rPr lang="en-US" sz="28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Prov. 6:16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These six things the LORD hates, Yes, seven are an abomination to Him: 17 A proud look, A lying tongue, Hands that shed innocent blood,</a:t>
            </a:r>
          </a:p>
          <a:p>
            <a:pPr marL="457200" marR="0" indent="-228600">
              <a:spcBef>
                <a:spcPts val="0"/>
              </a:spcBef>
              <a:spcAft>
                <a:spcPts val="300"/>
              </a:spcAft>
            </a:pP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28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Prov. 16:18</a:t>
            </a:r>
            <a:r>
              <a:rPr lang="en-US" sz="2800" kern="0" dirty="0">
                <a:effectLst/>
                <a:latin typeface="Calibri" panose="020F0502020204030204" pitchFamily="34" charset="0"/>
                <a:ea typeface="Calibri" panose="020F0502020204030204" pitchFamily="34" charset="0"/>
                <a:cs typeface="Calibri" panose="020F0502020204030204" pitchFamily="34" charset="0"/>
              </a:rPr>
              <a:t>—Says, </a:t>
            </a:r>
            <a:r>
              <a:rPr lang="en-US" sz="2400" kern="0" dirty="0">
                <a:effectLst/>
                <a:latin typeface="Calibri" panose="020F0502020204030204" pitchFamily="34" charset="0"/>
                <a:ea typeface="Calibri" panose="020F0502020204030204" pitchFamily="34" charset="0"/>
                <a:cs typeface="Calibri" panose="020F0502020204030204" pitchFamily="34" charset="0"/>
              </a:rPr>
              <a:t>Pride goes before destruction, And a haughty spirit before a fall. 19 Better to be of a humble spirit with the lowly, Than to divide the spoil with the proud. 20 He who heeds the word wisely will find good, And whoever trusts in the LORD, happy is he.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AB78C2D0-B0ED-5CC1-2693-DDA018E2D8CD}"/>
              </a:ext>
            </a:extLst>
          </p:cNvPr>
          <p:cNvSpPr txBox="1"/>
          <p:nvPr/>
        </p:nvSpPr>
        <p:spPr>
          <a:xfrm>
            <a:off x="0" y="924143"/>
            <a:ext cx="9135609" cy="646331"/>
          </a:xfrm>
          <a:prstGeom prst="rect">
            <a:avLst/>
          </a:prstGeom>
          <a:noFill/>
        </p:spPr>
        <p:txBody>
          <a:bodyPr wrap="square">
            <a:spAutoFit/>
          </a:bodyPr>
          <a:lstStyle/>
          <a:p>
            <a:pPr marL="0" marR="0" algn="ctr">
              <a:spcBef>
                <a:spcPts val="0"/>
              </a:spcBef>
              <a:spcAft>
                <a:spcPts val="300"/>
              </a:spcAft>
            </a:pPr>
            <a:r>
              <a:rPr lang="en-US" sz="36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Men Shall Be Lovers Of Their Own Selves    </a:t>
            </a:r>
            <a:endParaRPr lang="en-US" sz="3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01932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Seven Dangerous Love Affairs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CC61A480-25E0-1311-5F69-D5C6DAC1C687}"/>
              </a:ext>
            </a:extLst>
          </p:cNvPr>
          <p:cNvSpPr txBox="1"/>
          <p:nvPr/>
        </p:nvSpPr>
        <p:spPr>
          <a:xfrm>
            <a:off x="8391" y="1646819"/>
            <a:ext cx="9127218" cy="1300356"/>
          </a:xfrm>
          <a:prstGeom prst="rect">
            <a:avLst/>
          </a:prstGeom>
          <a:noFill/>
        </p:spPr>
        <p:txBody>
          <a:bodyPr wrap="square">
            <a:spAutoFit/>
          </a:bodyPr>
          <a:lstStyle/>
          <a:p>
            <a:pPr marL="457200" marR="0" indent="-228600" algn="ctr">
              <a:spcBef>
                <a:spcPts val="0"/>
              </a:spcBef>
              <a:spcAft>
                <a:spcPts val="300"/>
              </a:spcAft>
            </a:pPr>
            <a:r>
              <a:rPr lang="en-US" sz="2400" kern="0" dirty="0">
                <a:effectLst/>
                <a:latin typeface="Calibri" panose="020F0502020204030204" pitchFamily="34" charset="0"/>
                <a:ea typeface="Calibri" panose="020F0502020204030204" pitchFamily="34" charset="0"/>
                <a:cs typeface="Calibri" panose="020F0502020204030204" pitchFamily="34" charset="0"/>
              </a:rPr>
              <a:t>The love of money caused the rich young ruler to turn away from Christ  </a:t>
            </a:r>
            <a:r>
              <a:rPr lang="en-US" sz="24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(Mark 10)</a:t>
            </a:r>
          </a:p>
          <a:p>
            <a:pPr marL="457200" marR="0" indent="-228600">
              <a:spcBef>
                <a:spcPts val="0"/>
              </a:spcBef>
              <a:spcAft>
                <a:spcPts val="30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BB00CF4B-DDDB-C1AA-9851-4E2225446F08}"/>
              </a:ext>
            </a:extLst>
          </p:cNvPr>
          <p:cNvSpPr txBox="1"/>
          <p:nvPr/>
        </p:nvSpPr>
        <p:spPr>
          <a:xfrm>
            <a:off x="0" y="924143"/>
            <a:ext cx="9135609" cy="646331"/>
          </a:xfrm>
          <a:prstGeom prst="rect">
            <a:avLst/>
          </a:prstGeom>
          <a:noFill/>
        </p:spPr>
        <p:txBody>
          <a:bodyPr wrap="square">
            <a:spAutoFit/>
          </a:bodyPr>
          <a:lstStyle/>
          <a:p>
            <a:pPr marL="0" marR="0" algn="ctr">
              <a:spcBef>
                <a:spcPts val="0"/>
              </a:spcBef>
              <a:spcAft>
                <a:spcPts val="300"/>
              </a:spcAft>
            </a:pPr>
            <a:r>
              <a:rPr lang="en-US" sz="36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2) The Love Of Money (1 Tim. 6:10)</a:t>
            </a:r>
            <a:endParaRPr lang="en-US" sz="3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FA60B650-C0C1-7E68-226B-FF04CC389DE5}"/>
              </a:ext>
            </a:extLst>
          </p:cNvPr>
          <p:cNvSpPr txBox="1"/>
          <p:nvPr/>
        </p:nvSpPr>
        <p:spPr>
          <a:xfrm>
            <a:off x="497150" y="2533689"/>
            <a:ext cx="8149702" cy="3970318"/>
          </a:xfrm>
          <a:prstGeom prst="rect">
            <a:avLst/>
          </a:prstGeom>
          <a:noFill/>
        </p:spPr>
        <p:txBody>
          <a:bodyPr wrap="square">
            <a:spAutoFit/>
          </a:bodyPr>
          <a:lstStyle/>
          <a:p>
            <a:r>
              <a:rPr lang="en-US" dirty="0"/>
              <a:t>Mark 10:17 And when he was gone forth into the way, there came one running, and kneeled to him, and asked him, Good Master, what shall I do that I may inherit eternal life? 18 And Jesus said unto him, Why </a:t>
            </a:r>
            <a:r>
              <a:rPr lang="en-US" dirty="0" err="1"/>
              <a:t>callest</a:t>
            </a:r>
            <a:r>
              <a:rPr lang="en-US" dirty="0"/>
              <a:t> thou me good? there is none good but one, that is, God.19 Thou knowest the commandments, Do not commit adultery, Do not kill, Do not steal, Do not bear false witness, Defraud not, Honor thy father and mother.</a:t>
            </a:r>
          </a:p>
          <a:p>
            <a:r>
              <a:rPr lang="en-US" dirty="0"/>
              <a:t>20 And he answered and said unto him, Master, all these have I observed from my youth.21 Then Jesus beholding him loved him, and said unto him, One thing thou lack: go thy way, sell whatsoever thou hast, and give to the poor, and thou shalt have treasure in heaven: and come, take up the cross, and follow me.</a:t>
            </a:r>
          </a:p>
          <a:p>
            <a:endParaRPr lang="en-US" dirty="0"/>
          </a:p>
          <a:p>
            <a:r>
              <a:rPr lang="en-US" dirty="0"/>
              <a:t>22 And he was sad at that saying, and went away grieved: for he had great possessions. 23 </a:t>
            </a:r>
            <a:r>
              <a:rPr lang="en-US" b="1" dirty="0"/>
              <a:t>And Jesus looked round about, and saith unto his disciples, How hardly shall they that have riches enter into the kingdom of God!</a:t>
            </a:r>
          </a:p>
        </p:txBody>
      </p:sp>
    </p:spTree>
    <p:extLst>
      <p:ext uri="{BB962C8B-B14F-4D97-AF65-F5344CB8AC3E}">
        <p14:creationId xmlns:p14="http://schemas.microsoft.com/office/powerpoint/2010/main" val="1071778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Seven Dangerous Love Affairs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CC61A480-25E0-1311-5F69-D5C6DAC1C687}"/>
              </a:ext>
            </a:extLst>
          </p:cNvPr>
          <p:cNvSpPr txBox="1"/>
          <p:nvPr/>
        </p:nvSpPr>
        <p:spPr>
          <a:xfrm>
            <a:off x="540689" y="1630017"/>
            <a:ext cx="8106162" cy="4284132"/>
          </a:xfrm>
          <a:prstGeom prst="rect">
            <a:avLst/>
          </a:prstGeom>
          <a:noFill/>
        </p:spPr>
        <p:txBody>
          <a:bodyPr wrap="square">
            <a:spAutoFit/>
          </a:bodyPr>
          <a:lstStyle/>
          <a:p>
            <a:pPr marL="457200" marR="0" indent="-228600">
              <a:spcBef>
                <a:spcPts val="0"/>
              </a:spcBef>
              <a:spcAft>
                <a:spcPts val="30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2800" kern="0" dirty="0">
                <a:effectLst/>
                <a:latin typeface="Calibri" panose="020F0502020204030204" pitchFamily="34" charset="0"/>
                <a:ea typeface="Calibri" panose="020F0502020204030204" pitchFamily="34" charset="0"/>
                <a:cs typeface="Calibri" panose="020F0502020204030204" pitchFamily="34" charset="0"/>
              </a:rPr>
              <a:t>The Apostle Paul warns -</a:t>
            </a:r>
          </a:p>
          <a:p>
            <a:pPr marL="457200" marR="0" indent="-228600">
              <a:spcBef>
                <a:spcPts val="0"/>
              </a:spcBef>
              <a:spcAft>
                <a:spcPts val="3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1Tim. 6:10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For the love of money is a root of all kinds of evil, for which some have strayed from the faith in their greediness, and pierced themselves through with many sorrows.</a:t>
            </a:r>
          </a:p>
          <a:p>
            <a:pPr marL="457200" marR="0" indent="-228600">
              <a:spcBef>
                <a:spcPts val="0"/>
              </a:spcBef>
              <a:spcAft>
                <a:spcPts val="30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2800" kern="0" dirty="0">
                <a:effectLst/>
                <a:latin typeface="Calibri" panose="020F0502020204030204" pitchFamily="34" charset="0"/>
                <a:ea typeface="Calibri" panose="020F0502020204030204" pitchFamily="34" charset="0"/>
                <a:cs typeface="Calibri" panose="020F0502020204030204" pitchFamily="34" charset="0"/>
              </a:rPr>
              <a:t>The love of money caused Balaam to curse the people of God </a:t>
            </a:r>
            <a:r>
              <a:rPr lang="en-US" sz="28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(Num. 22).</a:t>
            </a:r>
            <a:endParaRPr lang="en-US" sz="28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BB00CF4B-DDDB-C1AA-9851-4E2225446F08}"/>
              </a:ext>
            </a:extLst>
          </p:cNvPr>
          <p:cNvSpPr txBox="1"/>
          <p:nvPr/>
        </p:nvSpPr>
        <p:spPr>
          <a:xfrm>
            <a:off x="0" y="924143"/>
            <a:ext cx="9135609" cy="646331"/>
          </a:xfrm>
          <a:prstGeom prst="rect">
            <a:avLst/>
          </a:prstGeom>
          <a:noFill/>
        </p:spPr>
        <p:txBody>
          <a:bodyPr wrap="square">
            <a:spAutoFit/>
          </a:bodyPr>
          <a:lstStyle/>
          <a:p>
            <a:pPr marL="0" marR="0" algn="ctr">
              <a:spcBef>
                <a:spcPts val="0"/>
              </a:spcBef>
              <a:spcAft>
                <a:spcPts val="300"/>
              </a:spcAft>
            </a:pPr>
            <a:r>
              <a:rPr lang="en-US" sz="36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2) The Love Of Money (1 Tim. 6:10)</a:t>
            </a:r>
            <a:endParaRPr lang="en-US" sz="3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2" descr="grayscaled photo, striped, necktie, infidelity, love, affair, cheating ...">
            <a:extLst>
              <a:ext uri="{FF2B5EF4-FFF2-40B4-BE49-F238E27FC236}">
                <a16:creationId xmlns:a16="http://schemas.microsoft.com/office/drawing/2014/main" id="{FE8DD96A-6B92-1AA9-BFCA-A1A1F68A926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810" r="23091" b="59080"/>
          <a:stretch/>
        </p:blipFill>
        <p:spPr bwMode="auto">
          <a:xfrm>
            <a:off x="6542842" y="5478530"/>
            <a:ext cx="1908699" cy="10958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8173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Seven Dangerous Love Affairs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7514AA28-7A67-B97C-EFA2-CEBF90A4A3A0}"/>
              </a:ext>
            </a:extLst>
          </p:cNvPr>
          <p:cNvSpPr txBox="1"/>
          <p:nvPr/>
        </p:nvSpPr>
        <p:spPr>
          <a:xfrm>
            <a:off x="683582" y="1642370"/>
            <a:ext cx="8060924" cy="4555093"/>
          </a:xfrm>
          <a:prstGeom prst="rect">
            <a:avLst/>
          </a:prstGeom>
          <a:noFill/>
        </p:spPr>
        <p:txBody>
          <a:bodyPr wrap="square">
            <a:spAutoFit/>
          </a:bodyPr>
          <a:lstStyle/>
          <a:p>
            <a:pPr marL="457200" marR="0" indent="-228600">
              <a:spcBef>
                <a:spcPts val="0"/>
              </a:spcBef>
              <a:spcAft>
                <a:spcPts val="300"/>
              </a:spcAft>
            </a:pPr>
            <a:r>
              <a:rPr lang="en-US" sz="2800" kern="0" dirty="0">
                <a:effectLst/>
                <a:latin typeface="Calibri" panose="020F0502020204030204" pitchFamily="34" charset="0"/>
                <a:ea typeface="Calibri" panose="020F0502020204030204" pitchFamily="34" charset="0"/>
                <a:cs typeface="Calibri" panose="020F0502020204030204" pitchFamily="34" charset="0"/>
              </a:rPr>
              <a:t>Jesus said, “Take heed that ye do not your alms before men to be seen of them. Otherwise ye have no reward of your Father which is in heaven.” </a:t>
            </a:r>
            <a:r>
              <a:rPr lang="en-US" sz="28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(Matt. 6:1).</a:t>
            </a:r>
          </a:p>
          <a:p>
            <a:pPr marL="457200" marR="0" indent="-228600">
              <a:spcBef>
                <a:spcPts val="0"/>
              </a:spcBef>
              <a:spcAft>
                <a:spcPts val="30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2800" kern="0" dirty="0">
                <a:effectLst/>
                <a:latin typeface="Calibri" panose="020F0502020204030204" pitchFamily="34" charset="0"/>
                <a:ea typeface="Calibri" panose="020F0502020204030204" pitchFamily="34" charset="0"/>
                <a:cs typeface="Calibri" panose="020F0502020204030204" pitchFamily="34" charset="0"/>
              </a:rPr>
              <a:t>Jesus said, “woe unto them that desire the chief seats” </a:t>
            </a:r>
            <a:r>
              <a:rPr lang="en-US" sz="28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(Matt. 23:6).</a:t>
            </a:r>
          </a:p>
          <a:p>
            <a:pPr marL="457200" marR="0" indent="-228600">
              <a:spcBef>
                <a:spcPts val="0"/>
              </a:spcBef>
              <a:spcAft>
                <a:spcPts val="30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2800" kern="0" dirty="0">
                <a:effectLst/>
                <a:latin typeface="Calibri" panose="020F0502020204030204" pitchFamily="34" charset="0"/>
                <a:ea typeface="Calibri" panose="020F0502020204030204" pitchFamily="34" charset="0"/>
                <a:cs typeface="Calibri" panose="020F0502020204030204" pitchFamily="34" charset="0"/>
              </a:rPr>
              <a:t>King Saul of the Old Testament loved the praise of men.</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D4444BE0-2EF3-AC06-28ED-2B8A141A1A88}"/>
              </a:ext>
            </a:extLst>
          </p:cNvPr>
          <p:cNvSpPr txBox="1"/>
          <p:nvPr/>
        </p:nvSpPr>
        <p:spPr>
          <a:xfrm>
            <a:off x="0" y="915266"/>
            <a:ext cx="9135609" cy="630942"/>
          </a:xfrm>
          <a:prstGeom prst="rect">
            <a:avLst/>
          </a:prstGeom>
          <a:noFill/>
        </p:spPr>
        <p:txBody>
          <a:bodyPr wrap="square">
            <a:spAutoFit/>
          </a:bodyPr>
          <a:lstStyle/>
          <a:p>
            <a:pPr marL="0" marR="0" algn="ctr">
              <a:spcBef>
                <a:spcPts val="0"/>
              </a:spcBef>
              <a:spcAft>
                <a:spcPts val="300"/>
              </a:spcAft>
            </a:pPr>
            <a:r>
              <a:rPr lang="en-US" sz="35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3) The Love Of The Praise Of Men (Matt. 6:5)</a:t>
            </a:r>
            <a:endParaRPr lang="en-US" sz="35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2" descr="grayscaled photo, striped, necktie, infidelity, love, affair, cheating ...">
            <a:extLst>
              <a:ext uri="{FF2B5EF4-FFF2-40B4-BE49-F238E27FC236}">
                <a16:creationId xmlns:a16="http://schemas.microsoft.com/office/drawing/2014/main" id="{81DD8B74-91AF-BB97-7850-42C2E51EAE3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810" r="23091" b="59080"/>
          <a:stretch/>
        </p:blipFill>
        <p:spPr bwMode="auto">
          <a:xfrm>
            <a:off x="7022236" y="5732622"/>
            <a:ext cx="1722269" cy="988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8797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Seven Dangerous Love Affairs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96E240EB-04F8-BE3A-6366-3F7C4A8020DA}"/>
              </a:ext>
            </a:extLst>
          </p:cNvPr>
          <p:cNvSpPr txBox="1"/>
          <p:nvPr/>
        </p:nvSpPr>
        <p:spPr>
          <a:xfrm>
            <a:off x="500932" y="3251137"/>
            <a:ext cx="8261405" cy="3654847"/>
          </a:xfrm>
          <a:prstGeom prst="rect">
            <a:avLst/>
          </a:prstGeom>
          <a:noFill/>
        </p:spPr>
        <p:txBody>
          <a:bodyPr wrap="square">
            <a:spAutoFit/>
          </a:bodyPr>
          <a:lstStyle/>
          <a:p>
            <a:pPr marL="457200" marR="0" indent="-228600">
              <a:spcBef>
                <a:spcPts val="0"/>
              </a:spcBef>
              <a:spcAft>
                <a:spcPts val="300"/>
              </a:spcAft>
            </a:pPr>
            <a:r>
              <a:rPr lang="en-US" sz="2800" kern="0" dirty="0">
                <a:effectLst/>
                <a:latin typeface="Calibri" panose="020F0502020204030204" pitchFamily="34" charset="0"/>
                <a:ea typeface="Calibri" panose="020F0502020204030204" pitchFamily="34" charset="0"/>
                <a:cs typeface="Calibri" panose="020F0502020204030204" pitchFamily="34" charset="0"/>
              </a:rPr>
              <a:t>Men love darkness because their deeds are evil.</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2800" kern="0" dirty="0">
                <a:effectLst/>
                <a:latin typeface="Calibri" panose="020F0502020204030204" pitchFamily="34" charset="0"/>
                <a:ea typeface="Calibri" panose="020F0502020204030204" pitchFamily="34" charset="0"/>
                <a:cs typeface="Calibri" panose="020F0502020204030204" pitchFamily="34" charset="0"/>
              </a:rPr>
              <a:t>Men love darkness because their foolish hearts are darkened.</a:t>
            </a:r>
          </a:p>
          <a:p>
            <a:pPr marL="457200" marR="0" indent="-228600">
              <a:spcBef>
                <a:spcPts val="0"/>
              </a:spcBef>
              <a:spcAft>
                <a:spcPts val="300"/>
              </a:spcAft>
            </a:pPr>
            <a:r>
              <a:rPr lang="en-US" sz="2800" b="1" kern="0" dirty="0">
                <a:solidFill>
                  <a:srgbClr val="0070C0"/>
                </a:solidFill>
                <a:latin typeface="Calibri" panose="020F0502020204030204" pitchFamily="34" charset="0"/>
                <a:ea typeface="Calibri" panose="020F0502020204030204" pitchFamily="34" charset="0"/>
                <a:cs typeface="Calibri" panose="020F0502020204030204" pitchFamily="34" charset="0"/>
              </a:rPr>
              <a:t>John 3:19 </a:t>
            </a:r>
            <a:r>
              <a:rPr lang="en-US" sz="2800" kern="0" dirty="0">
                <a:latin typeface="Calibri" panose="020F0502020204030204" pitchFamily="34" charset="0"/>
                <a:ea typeface="Calibri" panose="020F0502020204030204" pitchFamily="34" charset="0"/>
                <a:cs typeface="Calibri" panose="020F0502020204030204" pitchFamily="34" charset="0"/>
              </a:rPr>
              <a:t>"And this is the condemnation, that the light has come into the world, and men loved darkness rather than light, because their deeds were evil.</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1E9A65EE-07E6-DB4E-EA12-63E68D4780D4}"/>
              </a:ext>
            </a:extLst>
          </p:cNvPr>
          <p:cNvSpPr txBox="1"/>
          <p:nvPr/>
        </p:nvSpPr>
        <p:spPr>
          <a:xfrm>
            <a:off x="0" y="924140"/>
            <a:ext cx="9135609" cy="1200329"/>
          </a:xfrm>
          <a:prstGeom prst="rect">
            <a:avLst/>
          </a:prstGeom>
          <a:noFill/>
        </p:spPr>
        <p:txBody>
          <a:bodyPr wrap="square">
            <a:spAutoFit/>
          </a:bodyPr>
          <a:lstStyle/>
          <a:p>
            <a:pPr marL="0" marR="0" algn="ctr">
              <a:spcBef>
                <a:spcPts val="0"/>
              </a:spcBef>
              <a:spcAft>
                <a:spcPts val="300"/>
              </a:spcAft>
            </a:pPr>
            <a:r>
              <a:rPr lang="en-US" sz="36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4) Men Love Darkness Rather Than Light    (John 3:19)</a:t>
            </a:r>
            <a:endParaRPr lang="en-US" sz="3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2" descr="grayscaled photo, striped, necktie, infidelity, love, affair, cheating ...">
            <a:extLst>
              <a:ext uri="{FF2B5EF4-FFF2-40B4-BE49-F238E27FC236}">
                <a16:creationId xmlns:a16="http://schemas.microsoft.com/office/drawing/2014/main" id="{8B870EA0-FC40-970F-C7A2-07325F3B3BB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810" r="23091" b="59080"/>
          <a:stretch/>
        </p:blipFill>
        <p:spPr bwMode="auto">
          <a:xfrm>
            <a:off x="5922871" y="1645339"/>
            <a:ext cx="1979721" cy="113667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E144F19F-04FE-FC69-169D-22186E4305D2}"/>
              </a:ext>
            </a:extLst>
          </p:cNvPr>
          <p:cNvSpPr/>
          <p:nvPr/>
        </p:nvSpPr>
        <p:spPr>
          <a:xfrm>
            <a:off x="556591" y="4683320"/>
            <a:ext cx="8277308" cy="175147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1373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Seven Dangerous Love Affairs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9E66A42F-4D58-4AE4-E193-228C40110BD2}"/>
              </a:ext>
            </a:extLst>
          </p:cNvPr>
          <p:cNvSpPr txBox="1"/>
          <p:nvPr/>
        </p:nvSpPr>
        <p:spPr>
          <a:xfrm>
            <a:off x="461175" y="1729087"/>
            <a:ext cx="8292902" cy="4185761"/>
          </a:xfrm>
          <a:prstGeom prst="rect">
            <a:avLst/>
          </a:prstGeom>
          <a:noFill/>
        </p:spPr>
        <p:txBody>
          <a:bodyPr wrap="square">
            <a:spAutoFit/>
          </a:bodyPr>
          <a:lstStyle/>
          <a:p>
            <a:pPr marL="457200" marR="0" indent="-228600">
              <a:spcBef>
                <a:spcPts val="0"/>
              </a:spcBef>
              <a:spcAft>
                <a:spcPts val="300"/>
              </a:spcAft>
            </a:pPr>
            <a:r>
              <a:rPr lang="en-US" sz="3200" kern="0" dirty="0">
                <a:effectLst/>
                <a:latin typeface="Calibri" panose="020F0502020204030204" pitchFamily="34" charset="0"/>
                <a:ea typeface="Calibri" panose="020F0502020204030204" pitchFamily="34" charset="0"/>
                <a:cs typeface="Calibri" panose="020F0502020204030204" pitchFamily="34" charset="0"/>
              </a:rPr>
              <a:t>Paul said, “</a:t>
            </a:r>
            <a:r>
              <a:rPr lang="en-US" sz="3200" u="sng" kern="0" dirty="0">
                <a:effectLst/>
                <a:latin typeface="Calibri" panose="020F0502020204030204" pitchFamily="34" charset="0"/>
                <a:ea typeface="Calibri" panose="020F0502020204030204" pitchFamily="34" charset="0"/>
                <a:cs typeface="Calibri" panose="020F0502020204030204" pitchFamily="34" charset="0"/>
              </a:rPr>
              <a:t>Demas</a:t>
            </a:r>
            <a:r>
              <a:rPr lang="en-US" sz="3200" kern="0" dirty="0">
                <a:effectLst/>
                <a:latin typeface="Calibri" panose="020F0502020204030204" pitchFamily="34" charset="0"/>
                <a:ea typeface="Calibri" panose="020F0502020204030204" pitchFamily="34" charset="0"/>
                <a:cs typeface="Calibri" panose="020F0502020204030204" pitchFamily="34" charset="0"/>
              </a:rPr>
              <a:t> forsook him because he loved the world.” </a:t>
            </a:r>
            <a:r>
              <a:rPr lang="en-US" sz="32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2Tim.4:10</a:t>
            </a:r>
            <a:endParaRPr lang="en-US" sz="32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endParaRPr lang="en-US" sz="3200" kern="0" dirty="0">
              <a:effectLst/>
              <a:latin typeface="Calibri" panose="020F0502020204030204" pitchFamily="34" charset="0"/>
              <a:ea typeface="Calibri" panose="020F0502020204030204" pitchFamily="34" charset="0"/>
              <a:cs typeface="Calibri" panose="020F0502020204030204" pitchFamily="34" charset="0"/>
            </a:endParaRPr>
          </a:p>
          <a:p>
            <a:pPr marL="457200" marR="0" indent="-228600">
              <a:spcBef>
                <a:spcPts val="0"/>
              </a:spcBef>
              <a:spcAft>
                <a:spcPts val="300"/>
              </a:spcAft>
            </a:pPr>
            <a:r>
              <a:rPr lang="en-US" sz="3200" u="sng" kern="0" dirty="0">
                <a:effectLst/>
                <a:latin typeface="Calibri" panose="020F0502020204030204" pitchFamily="34" charset="0"/>
                <a:ea typeface="Calibri" panose="020F0502020204030204" pitchFamily="34" charset="0"/>
                <a:cs typeface="Calibri" panose="020F0502020204030204" pitchFamily="34" charset="0"/>
              </a:rPr>
              <a:t>Lot’s wife </a:t>
            </a:r>
            <a:r>
              <a:rPr lang="en-US" sz="3200" kern="0" dirty="0">
                <a:effectLst/>
                <a:latin typeface="Calibri" panose="020F0502020204030204" pitchFamily="34" charset="0"/>
                <a:ea typeface="Calibri" panose="020F0502020204030204" pitchFamily="34" charset="0"/>
                <a:cs typeface="Calibri" panose="020F0502020204030204" pitchFamily="34" charset="0"/>
              </a:rPr>
              <a:t>turned into a pillar of salt because she could not break from the world.</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endParaRPr lang="en-US" sz="3200" kern="0" dirty="0">
              <a:effectLst/>
              <a:latin typeface="Calibri" panose="020F0502020204030204" pitchFamily="34" charset="0"/>
              <a:ea typeface="Calibri" panose="020F0502020204030204" pitchFamily="34" charset="0"/>
              <a:cs typeface="Calibri" panose="020F0502020204030204" pitchFamily="34" charset="0"/>
            </a:endParaRPr>
          </a:p>
          <a:p>
            <a:pPr marL="457200" marR="0" indent="-228600">
              <a:spcBef>
                <a:spcPts val="0"/>
              </a:spcBef>
              <a:spcAft>
                <a:spcPts val="300"/>
              </a:spcAft>
            </a:pPr>
            <a:r>
              <a:rPr lang="en-US" sz="3200" u="sng" kern="0" dirty="0">
                <a:effectLst/>
                <a:latin typeface="Calibri" panose="020F0502020204030204" pitchFamily="34" charset="0"/>
                <a:ea typeface="Calibri" panose="020F0502020204030204" pitchFamily="34" charset="0"/>
                <a:cs typeface="Calibri" panose="020F0502020204030204" pitchFamily="34" charset="0"/>
              </a:rPr>
              <a:t>The Rich farmer </a:t>
            </a:r>
            <a:r>
              <a:rPr lang="en-US" sz="3200" kern="0" dirty="0">
                <a:effectLst/>
                <a:latin typeface="Calibri" panose="020F0502020204030204" pitchFamily="34" charset="0"/>
                <a:ea typeface="Calibri" panose="020F0502020204030204" pitchFamily="34" charset="0"/>
                <a:cs typeface="Calibri" panose="020F0502020204030204" pitchFamily="34" charset="0"/>
              </a:rPr>
              <a:t>died as a fool because he lived only for this world </a:t>
            </a:r>
            <a:r>
              <a:rPr lang="en-US" sz="32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(Luke 12).</a:t>
            </a:r>
            <a:endParaRPr lang="en-US" sz="32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8F45FD3B-5E9A-2151-0699-9FDF17AA6308}"/>
              </a:ext>
            </a:extLst>
          </p:cNvPr>
          <p:cNvSpPr txBox="1"/>
          <p:nvPr/>
        </p:nvSpPr>
        <p:spPr>
          <a:xfrm>
            <a:off x="0" y="924143"/>
            <a:ext cx="9135609" cy="646331"/>
          </a:xfrm>
          <a:prstGeom prst="rect">
            <a:avLst/>
          </a:prstGeom>
          <a:noFill/>
        </p:spPr>
        <p:txBody>
          <a:bodyPr wrap="square">
            <a:spAutoFit/>
          </a:bodyPr>
          <a:lstStyle/>
          <a:p>
            <a:pPr marL="0" marR="0" algn="ctr">
              <a:spcBef>
                <a:spcPts val="0"/>
              </a:spcBef>
              <a:spcAft>
                <a:spcPts val="300"/>
              </a:spcAft>
            </a:pPr>
            <a:r>
              <a:rPr lang="en-US" sz="36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5) The Love For The World (1 John 2:15).</a:t>
            </a:r>
            <a:endParaRPr lang="en-US" sz="3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2" descr="grayscaled photo, striped, necktie, infidelity, love, affair, cheating ...">
            <a:extLst>
              <a:ext uri="{FF2B5EF4-FFF2-40B4-BE49-F238E27FC236}">
                <a16:creationId xmlns:a16="http://schemas.microsoft.com/office/drawing/2014/main" id="{AD63174B-BA83-1444-5154-C2D9E21344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810" r="23091" b="59080"/>
          <a:stretch/>
        </p:blipFill>
        <p:spPr bwMode="auto">
          <a:xfrm>
            <a:off x="6115050" y="5435306"/>
            <a:ext cx="1794954" cy="1030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2015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Seven Dangerous Love Affairs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23704904-0030-7D68-79E5-E5569EA2BC65}"/>
              </a:ext>
            </a:extLst>
          </p:cNvPr>
          <p:cNvSpPr txBox="1"/>
          <p:nvPr/>
        </p:nvSpPr>
        <p:spPr>
          <a:xfrm>
            <a:off x="852256" y="2769834"/>
            <a:ext cx="7661429" cy="1831271"/>
          </a:xfrm>
          <a:prstGeom prst="rect">
            <a:avLst/>
          </a:prstGeom>
          <a:noFill/>
        </p:spPr>
        <p:txBody>
          <a:bodyPr wrap="square">
            <a:spAutoFit/>
          </a:bodyPr>
          <a:lstStyle/>
          <a:p>
            <a:pPr marL="457200" marR="0" indent="-228600">
              <a:spcBef>
                <a:spcPts val="0"/>
              </a:spcBef>
              <a:spcAft>
                <a:spcPts val="300"/>
              </a:spcAft>
            </a:pPr>
            <a:r>
              <a:rPr lang="en-US" sz="3600" kern="0" dirty="0">
                <a:effectLst/>
                <a:latin typeface="Calibri" panose="020F0502020204030204" pitchFamily="34" charset="0"/>
                <a:ea typeface="Calibri" panose="020F0502020204030204" pitchFamily="34" charset="0"/>
                <a:cs typeface="Calibri" panose="020F0502020204030204" pitchFamily="34" charset="0"/>
              </a:rPr>
              <a:t>Samson </a:t>
            </a:r>
            <a:r>
              <a:rPr lang="en-US" sz="36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(Judges 16)</a:t>
            </a:r>
            <a:endParaRPr lang="en-US" sz="3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3600" kern="0" dirty="0">
                <a:effectLst/>
                <a:latin typeface="Calibri" panose="020F0502020204030204" pitchFamily="34" charset="0"/>
                <a:ea typeface="Calibri" panose="020F0502020204030204" pitchFamily="34" charset="0"/>
                <a:cs typeface="Calibri" panose="020F0502020204030204" pitchFamily="34" charset="0"/>
              </a:rPr>
              <a:t>Belshazzar </a:t>
            </a:r>
            <a:r>
              <a:rPr lang="en-US" sz="36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(Dan. 5)</a:t>
            </a:r>
            <a:endParaRPr lang="en-US" sz="3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3600" kern="0" dirty="0">
                <a:effectLst/>
                <a:latin typeface="Calibri" panose="020F0502020204030204" pitchFamily="34" charset="0"/>
                <a:ea typeface="Calibri" panose="020F0502020204030204" pitchFamily="34" charset="0"/>
                <a:cs typeface="Calibri" panose="020F0502020204030204" pitchFamily="34" charset="0"/>
              </a:rPr>
              <a:t>King Herod </a:t>
            </a:r>
            <a:r>
              <a:rPr lang="en-US" sz="36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(Matt. 14)</a:t>
            </a:r>
            <a:endParaRPr lang="en-US" sz="3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A4A6D98D-7491-905B-687B-7DAAD2B77B36}"/>
              </a:ext>
            </a:extLst>
          </p:cNvPr>
          <p:cNvSpPr txBox="1"/>
          <p:nvPr/>
        </p:nvSpPr>
        <p:spPr>
          <a:xfrm>
            <a:off x="0" y="924142"/>
            <a:ext cx="9135609" cy="1200329"/>
          </a:xfrm>
          <a:prstGeom prst="rect">
            <a:avLst/>
          </a:prstGeom>
          <a:noFill/>
        </p:spPr>
        <p:txBody>
          <a:bodyPr wrap="square">
            <a:spAutoFit/>
          </a:bodyPr>
          <a:lstStyle/>
          <a:p>
            <a:pPr marL="0" marR="0" algn="ctr">
              <a:spcBef>
                <a:spcPts val="0"/>
              </a:spcBef>
              <a:spcAft>
                <a:spcPts val="300"/>
              </a:spcAft>
            </a:pPr>
            <a:r>
              <a:rPr lang="en-US" sz="36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6) The Love Of Pleasure More Than God             (2 Tim. 3:4)</a:t>
            </a:r>
            <a:endParaRPr lang="en-US" sz="3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2" descr="grayscaled photo, striped, necktie, infidelity, love, affair, cheating ...">
            <a:extLst>
              <a:ext uri="{FF2B5EF4-FFF2-40B4-BE49-F238E27FC236}">
                <a16:creationId xmlns:a16="http://schemas.microsoft.com/office/drawing/2014/main" id="{84EBE84F-BC4B-7C2D-481F-C3160AD1194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810" r="23091" b="59080"/>
          <a:stretch/>
        </p:blipFill>
        <p:spPr bwMode="auto">
          <a:xfrm>
            <a:off x="7084379" y="5415379"/>
            <a:ext cx="1923957" cy="1104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3749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Seven Dangerous Love Affairs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8" name="TextBox 7">
            <a:extLst>
              <a:ext uri="{FF2B5EF4-FFF2-40B4-BE49-F238E27FC236}">
                <a16:creationId xmlns:a16="http://schemas.microsoft.com/office/drawing/2014/main" id="{F77C4A85-EC86-DE9A-3289-87E790AC7A49}"/>
              </a:ext>
            </a:extLst>
          </p:cNvPr>
          <p:cNvSpPr txBox="1"/>
          <p:nvPr/>
        </p:nvSpPr>
        <p:spPr>
          <a:xfrm>
            <a:off x="8881" y="927545"/>
            <a:ext cx="9135609" cy="1251625"/>
          </a:xfrm>
          <a:prstGeom prst="rect">
            <a:avLst/>
          </a:prstGeom>
          <a:noFill/>
        </p:spPr>
        <p:txBody>
          <a:bodyPr wrap="square">
            <a:spAutoFit/>
          </a:bodyPr>
          <a:lstStyle/>
          <a:p>
            <a:pPr marL="0" marR="0" algn="ctr">
              <a:lnSpc>
                <a:spcPct val="107000"/>
              </a:lnSpc>
              <a:spcBef>
                <a:spcPts val="0"/>
              </a:spcBef>
              <a:spcAft>
                <a:spcPts val="300"/>
              </a:spcAft>
            </a:pPr>
            <a:r>
              <a:rPr lang="en-US" sz="36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7) They Loved Not Their Lives Unto Death    (Rev. 12:11)</a:t>
            </a:r>
            <a:endParaRPr lang="en-US" sz="3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2" descr="grayscaled photo, striped, necktie, infidelity, love, affair, cheating ...">
            <a:extLst>
              <a:ext uri="{FF2B5EF4-FFF2-40B4-BE49-F238E27FC236}">
                <a16:creationId xmlns:a16="http://schemas.microsoft.com/office/drawing/2014/main" id="{E795512A-984B-4550-7170-48078E70B10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810" r="23091" b="59080"/>
          <a:stretch/>
        </p:blipFill>
        <p:spPr bwMode="auto">
          <a:xfrm>
            <a:off x="7297444" y="5601810"/>
            <a:ext cx="1731864" cy="99436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F9855E0B-D15F-EAAD-348D-A4CB712B5CD5}"/>
              </a:ext>
            </a:extLst>
          </p:cNvPr>
          <p:cNvSpPr txBox="1"/>
          <p:nvPr/>
        </p:nvSpPr>
        <p:spPr>
          <a:xfrm>
            <a:off x="675861" y="2465413"/>
            <a:ext cx="8006963" cy="3816429"/>
          </a:xfrm>
          <a:prstGeom prst="rect">
            <a:avLst/>
          </a:prstGeom>
          <a:noFill/>
        </p:spPr>
        <p:txBody>
          <a:bodyPr wrap="square">
            <a:spAutoFit/>
          </a:bodyPr>
          <a:lstStyle/>
          <a:p>
            <a:r>
              <a:rPr lang="en-US" sz="2800" b="1" dirty="0">
                <a:solidFill>
                  <a:srgbClr val="0070C0"/>
                </a:solidFill>
              </a:rPr>
              <a:t>Rev. 12:10 </a:t>
            </a:r>
            <a:r>
              <a:rPr lang="en-US" sz="2800" dirty="0"/>
              <a:t>Then I heard a loud voice saying in heaven, "Now salvation, and strength, and the kingdom of our God, and the power of His Christ have come, for the accuser of our brethren, who accused them before our God day and night, has been cast down.</a:t>
            </a:r>
          </a:p>
          <a:p>
            <a:r>
              <a:rPr lang="en-US" sz="2800" dirty="0"/>
              <a:t>11 "And they overcame him by the blood of the Lamb and by the word of their testimony, </a:t>
            </a:r>
            <a:r>
              <a:rPr lang="en-US" sz="2800" u="sng" dirty="0"/>
              <a:t>and they did not love their lives even unto the death</a:t>
            </a:r>
            <a:r>
              <a:rPr lang="en-US" sz="2800" dirty="0"/>
              <a:t>.</a:t>
            </a:r>
          </a:p>
          <a:p>
            <a:r>
              <a:rPr lang="en-US" dirty="0"/>
              <a:t> </a:t>
            </a:r>
          </a:p>
        </p:txBody>
      </p:sp>
    </p:spTree>
    <p:extLst>
      <p:ext uri="{BB962C8B-B14F-4D97-AF65-F5344CB8AC3E}">
        <p14:creationId xmlns:p14="http://schemas.microsoft.com/office/powerpoint/2010/main" val="3567424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Seven Dangerous Love Affairs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6A1F441D-4577-C483-E1A2-27387C6B0F95}"/>
              </a:ext>
            </a:extLst>
          </p:cNvPr>
          <p:cNvSpPr txBox="1"/>
          <p:nvPr/>
        </p:nvSpPr>
        <p:spPr>
          <a:xfrm>
            <a:off x="349857" y="1733383"/>
            <a:ext cx="6512583" cy="1293046"/>
          </a:xfrm>
          <a:prstGeom prst="rect">
            <a:avLst/>
          </a:prstGeom>
          <a:noFill/>
        </p:spPr>
        <p:txBody>
          <a:bodyPr wrap="square">
            <a:spAutoFit/>
          </a:bodyPr>
          <a:lstStyle/>
          <a:p>
            <a:pPr marL="457200" marR="0" indent="-228600">
              <a:lnSpc>
                <a:spcPct val="107000"/>
              </a:lnSpc>
              <a:spcBef>
                <a:spcPts val="0"/>
              </a:spcBef>
              <a:spcAft>
                <a:spcPts val="300"/>
              </a:spcAft>
            </a:pPr>
            <a:r>
              <a:rPr lang="en-US" sz="4000" kern="0" dirty="0">
                <a:effectLst/>
                <a:latin typeface="Calibri" panose="020F0502020204030204" pitchFamily="34" charset="0"/>
                <a:ea typeface="Calibri" panose="020F0502020204030204" pitchFamily="34" charset="0"/>
                <a:cs typeface="Calibri" panose="020F0502020204030204" pitchFamily="34" charset="0"/>
              </a:rPr>
              <a:t>John the Baptist </a:t>
            </a:r>
            <a:r>
              <a:rPr lang="en-US" sz="40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(Matt. 14)</a:t>
            </a:r>
          </a:p>
          <a:p>
            <a:pPr marL="457200" marR="0" indent="-228600">
              <a:lnSpc>
                <a:spcPct val="107000"/>
              </a:lnSpc>
              <a:spcBef>
                <a:spcPts val="0"/>
              </a:spcBef>
              <a:spcAft>
                <a:spcPts val="300"/>
              </a:spcAft>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F77C4A85-EC86-DE9A-3289-87E790AC7A49}"/>
              </a:ext>
            </a:extLst>
          </p:cNvPr>
          <p:cNvSpPr txBox="1"/>
          <p:nvPr/>
        </p:nvSpPr>
        <p:spPr>
          <a:xfrm>
            <a:off x="8881" y="927545"/>
            <a:ext cx="9135609" cy="658835"/>
          </a:xfrm>
          <a:prstGeom prst="rect">
            <a:avLst/>
          </a:prstGeom>
          <a:noFill/>
        </p:spPr>
        <p:txBody>
          <a:bodyPr wrap="square">
            <a:spAutoFit/>
          </a:bodyPr>
          <a:lstStyle/>
          <a:p>
            <a:pPr marL="0" marR="0" algn="ctr">
              <a:lnSpc>
                <a:spcPct val="107000"/>
              </a:lnSpc>
              <a:spcBef>
                <a:spcPts val="0"/>
              </a:spcBef>
              <a:spcAft>
                <a:spcPts val="300"/>
              </a:spcAft>
            </a:pPr>
            <a:r>
              <a:rPr lang="en-US" sz="36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7) They Loved Not Their Lives Unto Death</a:t>
            </a:r>
            <a:endParaRPr lang="en-US" sz="3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2" descr="grayscaled photo, striped, necktie, infidelity, love, affair, cheating ...">
            <a:extLst>
              <a:ext uri="{FF2B5EF4-FFF2-40B4-BE49-F238E27FC236}">
                <a16:creationId xmlns:a16="http://schemas.microsoft.com/office/drawing/2014/main" id="{E795512A-984B-4550-7170-48078E70B10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810" r="23091" b="59080"/>
          <a:stretch/>
        </p:blipFill>
        <p:spPr bwMode="auto">
          <a:xfrm>
            <a:off x="7297444" y="5601810"/>
            <a:ext cx="1731864" cy="99436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290C863B-6E74-767F-7BA2-8E2104AD260E}"/>
              </a:ext>
            </a:extLst>
          </p:cNvPr>
          <p:cNvSpPr txBox="1"/>
          <p:nvPr/>
        </p:nvSpPr>
        <p:spPr>
          <a:xfrm>
            <a:off x="445272" y="2456955"/>
            <a:ext cx="6965343" cy="3970318"/>
          </a:xfrm>
          <a:prstGeom prst="rect">
            <a:avLst/>
          </a:prstGeom>
          <a:noFill/>
        </p:spPr>
        <p:txBody>
          <a:bodyPr wrap="square" rtlCol="0">
            <a:spAutoFit/>
          </a:bodyPr>
          <a:lstStyle/>
          <a:p>
            <a:r>
              <a:rPr lang="en-US"/>
              <a:t> 3 For Herod had laid hold of John and bound him, and put him in prison for the sake of Herodias, his brother Philip's wife.</a:t>
            </a:r>
          </a:p>
          <a:p>
            <a:r>
              <a:rPr lang="en-US"/>
              <a:t> 4 Because John had said to him, "It is not lawful for you to have her."</a:t>
            </a:r>
          </a:p>
          <a:p>
            <a:r>
              <a:rPr lang="en-US"/>
              <a:t> 5 And although he wanted to put him to death, he feared the multitude, because they counted him as a prophet.</a:t>
            </a:r>
          </a:p>
          <a:p>
            <a:r>
              <a:rPr lang="en-US"/>
              <a:t> 6 But when Herod's birthday was celebrated, the daughter of Herodias danced before them and pleased Herod.</a:t>
            </a:r>
          </a:p>
          <a:p>
            <a:r>
              <a:rPr lang="en-US"/>
              <a:t> 7 Therefore he promised with an oath to give her whatever she might ask.</a:t>
            </a:r>
          </a:p>
          <a:p>
            <a:r>
              <a:rPr lang="en-US"/>
              <a:t> 8 So she, having been prompted by her mother, said, "Give me John the Baptist's head here on a platter."</a:t>
            </a:r>
          </a:p>
          <a:p>
            <a:r>
              <a:rPr lang="en-US"/>
              <a:t> 9 And the king was sorry; nevertheless, because of the oaths and because of those who sat with him, he commanded it to be given to her.</a:t>
            </a:r>
          </a:p>
          <a:p>
            <a:r>
              <a:rPr lang="en-US"/>
              <a:t> 10 So he sent and had John beheaded in prison.</a:t>
            </a:r>
            <a:endParaRPr lang="en-US" dirty="0"/>
          </a:p>
        </p:txBody>
      </p:sp>
    </p:spTree>
    <p:extLst>
      <p:ext uri="{BB962C8B-B14F-4D97-AF65-F5344CB8AC3E}">
        <p14:creationId xmlns:p14="http://schemas.microsoft.com/office/powerpoint/2010/main" val="1409914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Seven Dangerous Love Affairs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6A1F441D-4577-C483-E1A2-27387C6B0F95}"/>
              </a:ext>
            </a:extLst>
          </p:cNvPr>
          <p:cNvSpPr txBox="1"/>
          <p:nvPr/>
        </p:nvSpPr>
        <p:spPr>
          <a:xfrm>
            <a:off x="779228" y="1781092"/>
            <a:ext cx="6814267" cy="721736"/>
          </a:xfrm>
          <a:prstGeom prst="rect">
            <a:avLst/>
          </a:prstGeom>
          <a:noFill/>
        </p:spPr>
        <p:txBody>
          <a:bodyPr wrap="square">
            <a:spAutoFit/>
          </a:bodyPr>
          <a:lstStyle/>
          <a:p>
            <a:pPr marL="457200" marR="0" indent="-228600">
              <a:lnSpc>
                <a:spcPct val="107000"/>
              </a:lnSpc>
              <a:spcBef>
                <a:spcPts val="0"/>
              </a:spcBef>
              <a:spcAft>
                <a:spcPts val="300"/>
              </a:spcAft>
            </a:pPr>
            <a:r>
              <a:rPr lang="en-US" sz="4000" kern="0" dirty="0">
                <a:effectLst/>
                <a:latin typeface="Calibri" panose="020F0502020204030204" pitchFamily="34" charset="0"/>
                <a:ea typeface="Calibri" panose="020F0502020204030204" pitchFamily="34" charset="0"/>
                <a:cs typeface="Calibri" panose="020F0502020204030204" pitchFamily="34" charset="0"/>
              </a:rPr>
              <a:t>Steven </a:t>
            </a:r>
            <a:r>
              <a:rPr lang="en-US" sz="40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(Acts 7)</a:t>
            </a:r>
            <a:endParaRPr lang="en-US" sz="40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F77C4A85-EC86-DE9A-3289-87E790AC7A49}"/>
              </a:ext>
            </a:extLst>
          </p:cNvPr>
          <p:cNvSpPr txBox="1"/>
          <p:nvPr/>
        </p:nvSpPr>
        <p:spPr>
          <a:xfrm>
            <a:off x="8881" y="927545"/>
            <a:ext cx="9135609" cy="658835"/>
          </a:xfrm>
          <a:prstGeom prst="rect">
            <a:avLst/>
          </a:prstGeom>
          <a:noFill/>
        </p:spPr>
        <p:txBody>
          <a:bodyPr wrap="square">
            <a:spAutoFit/>
          </a:bodyPr>
          <a:lstStyle/>
          <a:p>
            <a:pPr marL="0" marR="0" algn="ctr">
              <a:lnSpc>
                <a:spcPct val="107000"/>
              </a:lnSpc>
              <a:spcBef>
                <a:spcPts val="0"/>
              </a:spcBef>
              <a:spcAft>
                <a:spcPts val="300"/>
              </a:spcAft>
            </a:pPr>
            <a:r>
              <a:rPr lang="en-US" sz="36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7) They Loved Not Their Lives Unto Death</a:t>
            </a:r>
            <a:endParaRPr lang="en-US" sz="3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2" descr="grayscaled photo, striped, necktie, infidelity, love, affair, cheating ...">
            <a:extLst>
              <a:ext uri="{FF2B5EF4-FFF2-40B4-BE49-F238E27FC236}">
                <a16:creationId xmlns:a16="http://schemas.microsoft.com/office/drawing/2014/main" id="{E795512A-984B-4550-7170-48078E70B10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810" r="23091" b="59080"/>
          <a:stretch/>
        </p:blipFill>
        <p:spPr bwMode="auto">
          <a:xfrm>
            <a:off x="7297444" y="5601810"/>
            <a:ext cx="1731864" cy="99436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1B619036-7D55-AD83-898C-523FED7B349A}"/>
              </a:ext>
            </a:extLst>
          </p:cNvPr>
          <p:cNvSpPr txBox="1"/>
          <p:nvPr/>
        </p:nvSpPr>
        <p:spPr>
          <a:xfrm>
            <a:off x="707665" y="2592125"/>
            <a:ext cx="6496216" cy="3693319"/>
          </a:xfrm>
          <a:prstGeom prst="rect">
            <a:avLst/>
          </a:prstGeom>
          <a:noFill/>
        </p:spPr>
        <p:txBody>
          <a:bodyPr wrap="square" rtlCol="0">
            <a:spAutoFit/>
          </a:bodyPr>
          <a:lstStyle/>
          <a:p>
            <a:r>
              <a:rPr lang="en-US"/>
              <a:t>54 When they heard these things they were cut to the heart, and they gnashed at him with their teeth.</a:t>
            </a:r>
          </a:p>
          <a:p>
            <a:r>
              <a:rPr lang="en-US"/>
              <a:t> 55 But he, being full of the Holy Spirit, gazed into heaven and saw the glory of God, and Jesus standing at the right hand of God,</a:t>
            </a:r>
          </a:p>
          <a:p>
            <a:r>
              <a:rPr lang="en-US"/>
              <a:t> 56 and said, "Look! I see the heavens opened and the Son of Man standing at the right hand of God!"</a:t>
            </a:r>
          </a:p>
          <a:p>
            <a:r>
              <a:rPr lang="en-US"/>
              <a:t> 57 Then they cried out with a loud voice, stopped their ears, and ran at him with one accord;</a:t>
            </a:r>
          </a:p>
          <a:p>
            <a:r>
              <a:rPr lang="en-US"/>
              <a:t> 58 and they cast him out of the city and stoned him. And the witnesses laid down their clothes at the feet of a young man named Saul.</a:t>
            </a:r>
          </a:p>
          <a:p>
            <a:r>
              <a:rPr lang="en-US"/>
              <a:t> 59 And they stoned Stephen as he was calling on God and saying, "Lord Jesus, receive my spirit."</a:t>
            </a:r>
            <a:endParaRPr lang="en-US" dirty="0"/>
          </a:p>
        </p:txBody>
      </p:sp>
    </p:spTree>
    <p:extLst>
      <p:ext uri="{BB962C8B-B14F-4D97-AF65-F5344CB8AC3E}">
        <p14:creationId xmlns:p14="http://schemas.microsoft.com/office/powerpoint/2010/main" val="1039461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Seven Dangerous Love Affairs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26722571-8609-1D21-1D0B-C2BD1B53579C}"/>
              </a:ext>
            </a:extLst>
          </p:cNvPr>
          <p:cNvSpPr txBox="1"/>
          <p:nvPr/>
        </p:nvSpPr>
        <p:spPr>
          <a:xfrm>
            <a:off x="1651247" y="1003177"/>
            <a:ext cx="5211192" cy="658835"/>
          </a:xfrm>
          <a:prstGeom prst="rect">
            <a:avLst/>
          </a:prstGeom>
          <a:noFill/>
        </p:spPr>
        <p:txBody>
          <a:bodyPr wrap="square">
            <a:spAutoFit/>
          </a:bodyPr>
          <a:lstStyle/>
          <a:p>
            <a:pPr marL="0" marR="0" algn="ctr">
              <a:lnSpc>
                <a:spcPct val="107000"/>
              </a:lnSpc>
              <a:spcBef>
                <a:spcPts val="0"/>
              </a:spcBef>
              <a:spcAft>
                <a:spcPts val="300"/>
              </a:spcAft>
            </a:pPr>
            <a:r>
              <a:rPr lang="en-US" sz="36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John 2:15–17</a:t>
            </a:r>
            <a:endParaRPr lang="en-US" sz="3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A8758EA4-E537-4B70-B768-4550144E47B1}"/>
              </a:ext>
            </a:extLst>
          </p:cNvPr>
          <p:cNvSpPr txBox="1"/>
          <p:nvPr/>
        </p:nvSpPr>
        <p:spPr>
          <a:xfrm>
            <a:off x="390617" y="1873189"/>
            <a:ext cx="8424908" cy="4524315"/>
          </a:xfrm>
          <a:prstGeom prst="rect">
            <a:avLst/>
          </a:prstGeom>
          <a:noFill/>
        </p:spPr>
        <p:txBody>
          <a:bodyPr wrap="square">
            <a:spAutoFit/>
          </a:bodyPr>
          <a:lstStyle/>
          <a:p>
            <a:r>
              <a:rPr lang="en-US" sz="3200" b="1" dirty="0">
                <a:solidFill>
                  <a:srgbClr val="0070C0"/>
                </a:solidFill>
              </a:rPr>
              <a:t>15</a:t>
            </a:r>
            <a:r>
              <a:rPr lang="en-US" sz="3200" dirty="0"/>
              <a:t> Do not </a:t>
            </a:r>
            <a:r>
              <a:rPr lang="en-US" sz="3200" dirty="0">
                <a:solidFill>
                  <a:srgbClr val="FF33CC"/>
                </a:solidFill>
                <a:latin typeface="Arial Black" panose="020B0A04020102020204" pitchFamily="34" charset="0"/>
              </a:rPr>
              <a:t>love</a:t>
            </a:r>
            <a:r>
              <a:rPr lang="en-US" sz="3200" dirty="0"/>
              <a:t> the world or the things in the world. If anyone </a:t>
            </a:r>
            <a:r>
              <a:rPr lang="en-US" sz="3200" u="sng" dirty="0">
                <a:solidFill>
                  <a:srgbClr val="FF33CC"/>
                </a:solidFill>
                <a:latin typeface="Arial Black" panose="020B0A04020102020204" pitchFamily="34" charset="0"/>
              </a:rPr>
              <a:t>loves</a:t>
            </a:r>
            <a:r>
              <a:rPr lang="en-US" sz="3200" u="sng" dirty="0"/>
              <a:t> the world</a:t>
            </a:r>
            <a:r>
              <a:rPr lang="en-US" sz="3200" dirty="0"/>
              <a:t>, </a:t>
            </a:r>
            <a:r>
              <a:rPr lang="en-US" sz="3200" u="sng" dirty="0"/>
              <a:t>the </a:t>
            </a:r>
            <a:r>
              <a:rPr lang="en-US" sz="3200" u="sng" dirty="0">
                <a:solidFill>
                  <a:srgbClr val="FF33CC"/>
                </a:solidFill>
                <a:latin typeface="Arial Black" panose="020B0A04020102020204" pitchFamily="34" charset="0"/>
              </a:rPr>
              <a:t>love</a:t>
            </a:r>
            <a:r>
              <a:rPr lang="en-US" sz="3200" u="sng" dirty="0"/>
              <a:t> of the Father is not in him.</a:t>
            </a:r>
          </a:p>
          <a:p>
            <a:r>
              <a:rPr lang="en-US" sz="3200" b="1" dirty="0">
                <a:solidFill>
                  <a:srgbClr val="0070C0"/>
                </a:solidFill>
              </a:rPr>
              <a:t>16</a:t>
            </a:r>
            <a:r>
              <a:rPr lang="en-US" sz="3200" dirty="0"/>
              <a:t> For all that is in the world--the </a:t>
            </a:r>
            <a:r>
              <a:rPr lang="en-US" sz="3200" b="1" dirty="0">
                <a:solidFill>
                  <a:srgbClr val="FF33CC"/>
                </a:solidFill>
                <a:latin typeface="Arial Black" panose="020B0A04020102020204" pitchFamily="34" charset="0"/>
              </a:rPr>
              <a:t>lust</a:t>
            </a:r>
            <a:r>
              <a:rPr lang="en-US" sz="3200" dirty="0"/>
              <a:t> of the flesh, the </a:t>
            </a:r>
            <a:r>
              <a:rPr lang="en-US" sz="3200" dirty="0">
                <a:solidFill>
                  <a:srgbClr val="FF33CC"/>
                </a:solidFill>
                <a:latin typeface="Arial Black" panose="020B0A04020102020204" pitchFamily="34" charset="0"/>
              </a:rPr>
              <a:t>lust</a:t>
            </a:r>
            <a:r>
              <a:rPr lang="en-US" sz="3200" dirty="0"/>
              <a:t> of the eyes, and the pride of life--is not of the Father but is of the world.</a:t>
            </a:r>
          </a:p>
          <a:p>
            <a:r>
              <a:rPr lang="en-US" sz="3200" b="1" dirty="0">
                <a:solidFill>
                  <a:srgbClr val="0070C0"/>
                </a:solidFill>
              </a:rPr>
              <a:t>17</a:t>
            </a:r>
            <a:r>
              <a:rPr lang="en-US" sz="3200" dirty="0"/>
              <a:t> And the world is passing away, and the </a:t>
            </a:r>
            <a:r>
              <a:rPr lang="en-US" sz="3200" dirty="0">
                <a:solidFill>
                  <a:srgbClr val="FF33CC"/>
                </a:solidFill>
                <a:latin typeface="Arial Black" panose="020B0A04020102020204" pitchFamily="34" charset="0"/>
              </a:rPr>
              <a:t>lust</a:t>
            </a:r>
            <a:r>
              <a:rPr lang="en-US" sz="3200" dirty="0"/>
              <a:t> of it; but he who does the will of God abides forever.</a:t>
            </a:r>
          </a:p>
        </p:txBody>
      </p:sp>
    </p:spTree>
    <p:extLst>
      <p:ext uri="{BB962C8B-B14F-4D97-AF65-F5344CB8AC3E}">
        <p14:creationId xmlns:p14="http://schemas.microsoft.com/office/powerpoint/2010/main" val="1563031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3" name="Rectangle 12"/>
          <p:cNvSpPr/>
          <p:nvPr/>
        </p:nvSpPr>
        <p:spPr>
          <a:xfrm>
            <a:off x="707822" y="12701"/>
            <a:ext cx="8409673" cy="6845299"/>
          </a:xfrm>
          <a:prstGeom prst="rect">
            <a:avLst/>
          </a:prstGeom>
          <a:solidFill>
            <a:schemeClr val="bg1"/>
          </a:solidFill>
          <a:ln w="38100">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5" name="Rectangle 2"/>
          <p:cNvSpPr txBox="1">
            <a:spLocks noChangeArrowheads="1"/>
          </p:cNvSpPr>
          <p:nvPr/>
        </p:nvSpPr>
        <p:spPr>
          <a:xfrm>
            <a:off x="1752600" y="4205287"/>
            <a:ext cx="6324600" cy="2119313"/>
          </a:xfrm>
          <a:prstGeom prst="horizontalScroll">
            <a:avLst/>
          </a:prstGeom>
          <a:solidFill>
            <a:schemeClr val="bg1"/>
          </a:solidFill>
          <a:ln>
            <a:solidFill>
              <a:schemeClr val="tx1"/>
            </a:solidFill>
          </a:ln>
          <a:effectLst>
            <a:outerShdw blurRad="63500" sx="102000" sy="102000" algn="ctr" rotWithShape="0">
              <a:prstClr val="black">
                <a:alpha val="40000"/>
              </a:prstClr>
            </a:outerShdw>
          </a:effectLst>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0" cap="none" spc="0" normalizeH="0" baseline="0" noProof="0" dirty="0">
                <a:ln>
                  <a:noFill/>
                </a:ln>
                <a:solidFill>
                  <a:srgbClr val="000000"/>
                </a:solidFill>
                <a:effectLst/>
                <a:uLnTx/>
                <a:uFillTx/>
                <a:latin typeface="Times New Roman"/>
                <a:ea typeface="+mj-ea"/>
                <a:cs typeface="+mj-cs"/>
              </a:rPr>
              <a:t>1 Timothy 4:16</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0" cap="none" spc="0" normalizeH="0" baseline="0" noProof="0" dirty="0">
                <a:ln>
                  <a:noFill/>
                </a:ln>
                <a:solidFill>
                  <a:srgbClr val="000000"/>
                </a:solidFill>
                <a:effectLst/>
                <a:uLnTx/>
                <a:uFillTx/>
                <a:latin typeface="Times New Roman"/>
                <a:ea typeface="+mj-ea"/>
                <a:cs typeface="+mj-cs"/>
              </a:rPr>
              <a:t>“</a:t>
            </a:r>
            <a:r>
              <a:rPr kumimoji="0" lang="en-US" sz="2400" b="0" i="0" u="none" strike="noStrike" kern="1200" cap="none" spc="0" normalizeH="0" baseline="0" noProof="0" dirty="0">
                <a:ln>
                  <a:noFill/>
                </a:ln>
                <a:solidFill>
                  <a:srgbClr val="000000"/>
                </a:solidFill>
                <a:effectLst/>
                <a:uLnTx/>
                <a:uFillTx/>
                <a:latin typeface="Times New Roman"/>
                <a:ea typeface="+mj-ea"/>
                <a:cs typeface="+mj-cs"/>
              </a:rPr>
              <a:t>Take heed unto thyself, and unto the doctrine; continue in them: for in doing this thou shalt both save thyself, and them that hear thee.”</a:t>
            </a:r>
            <a:endParaRPr kumimoji="0" lang="en-US" sz="2400" b="0" i="0" u="none" strike="noStrike" kern="0" cap="none" spc="0" normalizeH="0" baseline="0" noProof="0" dirty="0">
              <a:ln>
                <a:noFill/>
              </a:ln>
              <a:solidFill>
                <a:srgbClr val="000000"/>
              </a:solidFill>
              <a:effectLst/>
              <a:uLnTx/>
              <a:uFillTx/>
              <a:latin typeface="Times New Roman"/>
              <a:ea typeface="+mj-ea"/>
              <a:cs typeface="+mj-cs"/>
            </a:endParaRPr>
          </a:p>
        </p:txBody>
      </p:sp>
      <p:sp>
        <p:nvSpPr>
          <p:cNvPr id="6" name="Rectangle 3" descr="Rectangle: Click to edit Master text styles&#10;Second level&#10;Third level&#10;Fourth level&#10;Fifth level"/>
          <p:cNvSpPr txBox="1">
            <a:spLocks noChangeArrowheads="1"/>
          </p:cNvSpPr>
          <p:nvPr/>
        </p:nvSpPr>
        <p:spPr>
          <a:xfrm>
            <a:off x="1447800" y="2138919"/>
            <a:ext cx="6484938" cy="29051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Hear the Gospel (Rom.10:14).</a:t>
            </a:r>
          </a:p>
        </p:txBody>
      </p:sp>
      <p:sp>
        <p:nvSpPr>
          <p:cNvPr id="8" name="Rectangle 3" descr="Rectangle: Click to edit Master text styles&#10;Second level&#10;Third level&#10;Fourth level&#10;Fifth level"/>
          <p:cNvSpPr txBox="1">
            <a:spLocks noChangeArrowheads="1"/>
          </p:cNvSpPr>
          <p:nvPr/>
        </p:nvSpPr>
        <p:spPr>
          <a:xfrm>
            <a:off x="1447800" y="2547238"/>
            <a:ext cx="6484938" cy="321469"/>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Believe the Gospel (Heb. 11:6).</a:t>
            </a:r>
          </a:p>
        </p:txBody>
      </p:sp>
      <p:sp>
        <p:nvSpPr>
          <p:cNvPr id="9" name="Rectangle 3" descr="Rectangle: Click to edit Master text styles&#10;Second level&#10;Third level&#10;Fourth level&#10;Fifth level"/>
          <p:cNvSpPr txBox="1">
            <a:spLocks noChangeArrowheads="1"/>
          </p:cNvSpPr>
          <p:nvPr/>
        </p:nvSpPr>
        <p:spPr>
          <a:xfrm>
            <a:off x="1439862" y="2949808"/>
            <a:ext cx="6484938" cy="335756"/>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Repent of Sins (Acts 3:19).</a:t>
            </a:r>
          </a:p>
          <a:p>
            <a:pPr marL="609600" marR="0" lvl="0" indent="-609600" algn="l" defTabSz="914400" rtl="0" eaLnBrk="0" fontAlgn="base" latinLnBrk="0" hangingPunct="0">
              <a:lnSpc>
                <a:spcPct val="8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p:txBody>
      </p:sp>
      <p:sp>
        <p:nvSpPr>
          <p:cNvPr id="10" name="Rectangle 3" descr="Rectangle: Click to edit Master text styles&#10;Second level&#10;Third level&#10;Fourth level&#10;Fifth level"/>
          <p:cNvSpPr txBox="1">
            <a:spLocks noChangeArrowheads="1"/>
          </p:cNvSpPr>
          <p:nvPr/>
        </p:nvSpPr>
        <p:spPr>
          <a:xfrm>
            <a:off x="1447800" y="3370730"/>
            <a:ext cx="6484938" cy="304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Confess Christ (Rom.10:9).</a:t>
            </a:r>
          </a:p>
        </p:txBody>
      </p:sp>
      <p:sp>
        <p:nvSpPr>
          <p:cNvPr id="11" name="Rectangle 3" descr="Rectangle: Click to edit Master text styles&#10;Second level&#10;Third level&#10;Fourth level&#10;Fifth level"/>
          <p:cNvSpPr txBox="1">
            <a:spLocks noChangeArrowheads="1"/>
          </p:cNvSpPr>
          <p:nvPr/>
        </p:nvSpPr>
        <p:spPr>
          <a:xfrm>
            <a:off x="1447799" y="3757052"/>
            <a:ext cx="7203141" cy="44291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Be Baptized Into Christ (1 Cor.12:13).</a:t>
            </a:r>
          </a:p>
          <a:p>
            <a:pPr marL="609600" marR="0" lvl="0" indent="-609600" algn="l" defTabSz="914400" rtl="0" eaLnBrk="0" fontAlgn="base" latinLnBrk="0" hangingPunct="0">
              <a:lnSpc>
                <a:spcPct val="8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p:txBody>
      </p:sp>
      <p:sp>
        <p:nvSpPr>
          <p:cNvPr id="15" name="Rectangle 14"/>
          <p:cNvSpPr/>
          <p:nvPr/>
        </p:nvSpPr>
        <p:spPr>
          <a:xfrm>
            <a:off x="1143001" y="865094"/>
            <a:ext cx="7974495" cy="457200"/>
          </a:xfrm>
          <a:prstGeom prst="rect">
            <a:avLst/>
          </a:prstGeom>
          <a:noFill/>
          <a:ln>
            <a:noFill/>
          </a:ln>
          <a:effectLst/>
          <a:scene3d>
            <a:camera prst="orthographicFront"/>
            <a:lightRig rig="threePt" dir="t"/>
          </a:scene3d>
          <a:sp3d prstMaterial="dkEdge">
            <a:bevelT w="311150"/>
            <a:bevelB w="285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50" normalizeH="0" baseline="0" noProof="0" dirty="0">
                <a:ln w="11430"/>
                <a:solidFill>
                  <a:srgbClr val="0070C0"/>
                </a:solidFill>
                <a:effectLst/>
                <a:uLnTx/>
                <a:uFillTx/>
                <a:latin typeface="Arial" panose="020B0604020202020204" pitchFamily="34" charset="0"/>
                <a:ea typeface="+mn-ea"/>
                <a:cs typeface="Arial" panose="020B0604020202020204" pitchFamily="34" charset="0"/>
              </a:rPr>
              <a:t>Are You A New Testament Christian?</a:t>
            </a:r>
          </a:p>
        </p:txBody>
      </p:sp>
    </p:spTree>
    <p:extLst>
      <p:ext uri="{BB962C8B-B14F-4D97-AF65-F5344CB8AC3E}">
        <p14:creationId xmlns:p14="http://schemas.microsoft.com/office/powerpoint/2010/main" val="69849387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Seven Dangerous Love Affairs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26722571-8609-1D21-1D0B-C2BD1B53579C}"/>
              </a:ext>
            </a:extLst>
          </p:cNvPr>
          <p:cNvSpPr txBox="1"/>
          <p:nvPr/>
        </p:nvSpPr>
        <p:spPr>
          <a:xfrm>
            <a:off x="-8391" y="852102"/>
            <a:ext cx="9144000" cy="658835"/>
          </a:xfrm>
          <a:prstGeom prst="rect">
            <a:avLst/>
          </a:prstGeom>
          <a:noFill/>
        </p:spPr>
        <p:txBody>
          <a:bodyPr wrap="square">
            <a:spAutoFit/>
          </a:bodyPr>
          <a:lstStyle/>
          <a:p>
            <a:pPr marL="0" marR="0" algn="ctr">
              <a:lnSpc>
                <a:spcPct val="107000"/>
              </a:lnSpc>
              <a:spcBef>
                <a:spcPts val="0"/>
              </a:spcBef>
              <a:spcAft>
                <a:spcPts val="300"/>
              </a:spcAft>
            </a:pPr>
            <a:r>
              <a:rPr lang="en-US" sz="3600" b="1" kern="0" dirty="0">
                <a:solidFill>
                  <a:srgbClr val="FF33CC"/>
                </a:solidFill>
                <a:effectLst/>
                <a:latin typeface="Calibri" panose="020F0502020204030204" pitchFamily="34" charset="0"/>
                <a:ea typeface="Calibri" panose="020F0502020204030204" pitchFamily="34" charset="0"/>
                <a:cs typeface="Calibri" panose="020F0502020204030204" pitchFamily="34" charset="0"/>
              </a:rPr>
              <a:t>1 John 2:15–17</a:t>
            </a:r>
            <a:endParaRPr lang="en-US" sz="3600" b="1" kern="100" dirty="0">
              <a:solidFill>
                <a:srgbClr val="FF33CC"/>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2" descr="grayscaled photo, striped, necktie, infidelity, love, affair, cheating ...">
            <a:extLst>
              <a:ext uri="{FF2B5EF4-FFF2-40B4-BE49-F238E27FC236}">
                <a16:creationId xmlns:a16="http://schemas.microsoft.com/office/drawing/2014/main" id="{9DBA91D2-1F9E-225E-CF59-D6D3A6EA52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986" y="1792290"/>
            <a:ext cx="7574225" cy="4261542"/>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0868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Seven Dangerous Love Affairs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859EF637-ABB0-0BEA-CD62-0514208CC3E8}"/>
              </a:ext>
            </a:extLst>
          </p:cNvPr>
          <p:cNvSpPr txBox="1"/>
          <p:nvPr/>
        </p:nvSpPr>
        <p:spPr>
          <a:xfrm>
            <a:off x="405518" y="869453"/>
            <a:ext cx="8444284" cy="5555367"/>
          </a:xfrm>
          <a:prstGeom prst="rect">
            <a:avLst/>
          </a:prstGeom>
          <a:noFill/>
        </p:spPr>
        <p:txBody>
          <a:bodyPr wrap="square">
            <a:spAutoFit/>
          </a:bodyPr>
          <a:lstStyle/>
          <a:p>
            <a:pPr marL="228600" marR="0" algn="ctr">
              <a:spcBef>
                <a:spcPts val="0"/>
              </a:spcBef>
              <a:spcAft>
                <a:spcPts val="300"/>
              </a:spcAft>
            </a:pPr>
            <a:r>
              <a:rPr lang="en-US" sz="2800" kern="0" dirty="0">
                <a:effectLst/>
                <a:latin typeface="Calibri" panose="020F0502020204030204" pitchFamily="34" charset="0"/>
                <a:ea typeface="Calibri" panose="020F0502020204030204" pitchFamily="34" charset="0"/>
                <a:cs typeface="Calibri" panose="020F0502020204030204" pitchFamily="34" charset="0"/>
              </a:rPr>
              <a:t>God’s word says love is the highest attribute of mankind. It is greater than faith, greater than hope.   </a:t>
            </a:r>
          </a:p>
          <a:p>
            <a:pPr marL="228600" marR="0">
              <a:spcBef>
                <a:spcPts val="0"/>
              </a:spcBef>
              <a:spcAft>
                <a:spcPts val="300"/>
              </a:spcAft>
            </a:pPr>
            <a:r>
              <a:rPr lang="en-US" sz="24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1 Cor. 13:1 </a:t>
            </a: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Though I speak with the tongues of men and of angels, but have not love, I have become sounding brass or a clanging cymbal. 2 And though I have the gift of prophecy, and understand all mysteries and all knowledge, and though I have all faith, so that I could remove mountains, but have not love, I am nothing.</a:t>
            </a:r>
          </a:p>
          <a:p>
            <a:pPr marL="228600" marR="0">
              <a:spcBef>
                <a:spcPts val="0"/>
              </a:spcBef>
              <a:spcAft>
                <a:spcPts val="300"/>
              </a:spcAft>
            </a:pPr>
            <a:endParaRPr lang="en-US"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spcBef>
                <a:spcPts val="0"/>
              </a:spcBef>
              <a:spcAft>
                <a:spcPts val="300"/>
              </a:spcAft>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3 And though I bestow all my goods to feed the poor, and though I give my body to be burned, but have not love, it profits me nothing. 4 Love suffers long and is kind; love does not envy; love does not parade itself, is not puffed up;</a:t>
            </a:r>
          </a:p>
          <a:p>
            <a:pPr marL="228600" marR="0">
              <a:spcBef>
                <a:spcPts val="0"/>
              </a:spcBef>
              <a:spcAft>
                <a:spcPts val="300"/>
              </a:spcAft>
            </a:pPr>
            <a:endParaRPr lang="en-US"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spcBef>
                <a:spcPts val="0"/>
              </a:spcBef>
              <a:spcAft>
                <a:spcPts val="300"/>
              </a:spcAft>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5 does not behave rudely, does not seek its own, is not provoked, thinks no evil; 6 does not rejoice in iniquity, but rejoices in the truth; 7 bears all things, believes all things, hopes all things, endures all things.</a:t>
            </a:r>
          </a:p>
          <a:p>
            <a:pPr marL="228600" marR="0">
              <a:spcBef>
                <a:spcPts val="0"/>
              </a:spcBef>
              <a:spcAft>
                <a:spcPts val="300"/>
              </a:spcAft>
            </a:pPr>
            <a:endParaRPr lang="en-US"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spcBef>
                <a:spcPts val="0"/>
              </a:spcBef>
              <a:spcAft>
                <a:spcPts val="300"/>
              </a:spcAft>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 8 Love never fails. But whether there are prophecies, they will fail; whether there are tongues, they will cease; whether there is knowledge, it will vanish away.</a:t>
            </a:r>
          </a:p>
          <a:p>
            <a:pPr marL="228600" marR="0">
              <a:spcBef>
                <a:spcPts val="0"/>
              </a:spcBef>
              <a:spcAft>
                <a:spcPts val="300"/>
              </a:spcAft>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 9 For we know in part and we prophesy in part.</a:t>
            </a:r>
          </a:p>
        </p:txBody>
      </p:sp>
    </p:spTree>
    <p:extLst>
      <p:ext uri="{BB962C8B-B14F-4D97-AF65-F5344CB8AC3E}">
        <p14:creationId xmlns:p14="http://schemas.microsoft.com/office/powerpoint/2010/main" val="1498823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Seven Dangerous Love Affairs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859EF637-ABB0-0BEA-CD62-0514208CC3E8}"/>
              </a:ext>
            </a:extLst>
          </p:cNvPr>
          <p:cNvSpPr txBox="1"/>
          <p:nvPr/>
        </p:nvSpPr>
        <p:spPr>
          <a:xfrm>
            <a:off x="0" y="1352957"/>
            <a:ext cx="9135609" cy="3754874"/>
          </a:xfrm>
          <a:prstGeom prst="rect">
            <a:avLst/>
          </a:prstGeom>
          <a:noFill/>
        </p:spPr>
        <p:txBody>
          <a:bodyPr wrap="square">
            <a:spAutoFit/>
          </a:bodyPr>
          <a:lstStyle/>
          <a:p>
            <a:pPr marL="228600" marR="0">
              <a:spcBef>
                <a:spcPts val="0"/>
              </a:spcBef>
              <a:spcAft>
                <a:spcPts val="30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gn="ctr">
              <a:spcBef>
                <a:spcPts val="0"/>
              </a:spcBef>
              <a:spcAft>
                <a:spcPts val="300"/>
              </a:spcAft>
            </a:pPr>
            <a:r>
              <a:rPr lang="en-US" sz="4000" kern="0" dirty="0">
                <a:effectLst/>
                <a:latin typeface="Calibri" panose="020F0502020204030204" pitchFamily="34" charset="0"/>
                <a:ea typeface="Calibri" panose="020F0502020204030204" pitchFamily="34" charset="0"/>
                <a:cs typeface="Calibri" panose="020F0502020204030204" pitchFamily="34" charset="0"/>
              </a:rPr>
              <a:t>Misplaced affection can be very dangerous.</a:t>
            </a:r>
          </a:p>
          <a:p>
            <a:pPr marL="228600" marR="0" algn="ctr">
              <a:spcBef>
                <a:spcPts val="0"/>
              </a:spcBef>
              <a:spcAft>
                <a:spcPts val="300"/>
              </a:spcAft>
            </a:pPr>
            <a:endParaRPr lang="en-US" sz="4000" kern="0" dirty="0">
              <a:effectLst/>
              <a:latin typeface="Calibri" panose="020F0502020204030204" pitchFamily="34" charset="0"/>
              <a:ea typeface="Calibri" panose="020F0502020204030204" pitchFamily="34" charset="0"/>
              <a:cs typeface="Calibri" panose="020F0502020204030204" pitchFamily="34" charset="0"/>
            </a:endParaRPr>
          </a:p>
          <a:p>
            <a:pPr marL="228600" marR="0" algn="ctr">
              <a:spcBef>
                <a:spcPts val="0"/>
              </a:spcBef>
              <a:spcAft>
                <a:spcPts val="300"/>
              </a:spcAft>
            </a:pPr>
            <a:r>
              <a:rPr lang="en-US" sz="4000" kern="0" dirty="0">
                <a:effectLst/>
                <a:latin typeface="Calibri" panose="020F0502020204030204" pitchFamily="34" charset="0"/>
                <a:ea typeface="Calibri" panose="020F0502020204030204" pitchFamily="34" charset="0"/>
                <a:cs typeface="Calibri" panose="020F0502020204030204" pitchFamily="34" charset="0"/>
              </a:rPr>
              <a:t> I want to consider</a:t>
            </a:r>
          </a:p>
          <a:p>
            <a:pPr marL="228600" marR="0" algn="ctr">
              <a:spcBef>
                <a:spcPts val="0"/>
              </a:spcBef>
              <a:spcAft>
                <a:spcPts val="300"/>
              </a:spcAft>
            </a:pPr>
            <a:r>
              <a:rPr lang="en-US" sz="4000" kern="0" dirty="0">
                <a:effectLst/>
                <a:latin typeface="Calibri" panose="020F0502020204030204" pitchFamily="34" charset="0"/>
                <a:ea typeface="Calibri" panose="020F0502020204030204" pitchFamily="34" charset="0"/>
                <a:cs typeface="Calibri" panose="020F0502020204030204" pitchFamily="34" charset="0"/>
              </a:rPr>
              <a:t>seven dangerous love affairs.</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0775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Seven Dangerous Love Affairs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D5C6FB51-2F81-3492-7606-854C13433FFD}"/>
              </a:ext>
            </a:extLst>
          </p:cNvPr>
          <p:cNvSpPr txBox="1"/>
          <p:nvPr/>
        </p:nvSpPr>
        <p:spPr>
          <a:xfrm>
            <a:off x="417249" y="2880699"/>
            <a:ext cx="8185213" cy="2877711"/>
          </a:xfrm>
          <a:prstGeom prst="rect">
            <a:avLst/>
          </a:prstGeom>
          <a:noFill/>
          <a:ln w="38100">
            <a:solidFill>
              <a:schemeClr val="tx1"/>
            </a:solidFill>
          </a:ln>
        </p:spPr>
        <p:txBody>
          <a:bodyPr wrap="square">
            <a:spAutoFit/>
          </a:bodyPr>
          <a:lstStyle/>
          <a:p>
            <a:pPr marL="457200" marR="0" indent="-228600">
              <a:spcBef>
                <a:spcPts val="0"/>
              </a:spcBef>
              <a:spcAft>
                <a:spcPts val="300"/>
              </a:spcAft>
            </a:pPr>
            <a:r>
              <a:rPr lang="en-US" sz="32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1</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But know this, that in the last days perilous times will come: </a:t>
            </a:r>
          </a:p>
          <a:p>
            <a:pPr marL="457200" marR="0" indent="-228600">
              <a:spcBef>
                <a:spcPts val="0"/>
              </a:spcBef>
              <a:spcAft>
                <a:spcPts val="300"/>
              </a:spcAft>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32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For men will be </a:t>
            </a:r>
            <a:r>
              <a:rPr lang="en-US" sz="3200" u="sng" kern="100" dirty="0">
                <a:effectLst/>
                <a:latin typeface="Calibri" panose="020F0502020204030204" pitchFamily="34" charset="0"/>
                <a:ea typeface="Calibri" panose="020F0502020204030204" pitchFamily="34" charset="0"/>
                <a:cs typeface="Times New Roman" panose="02020603050405020304" pitchFamily="18" charset="0"/>
              </a:rPr>
              <a:t>lovers of themselves</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u="sng" kern="100" dirty="0">
                <a:effectLst/>
                <a:latin typeface="Calibri" panose="020F0502020204030204" pitchFamily="34" charset="0"/>
                <a:ea typeface="Calibri" panose="020F0502020204030204" pitchFamily="34" charset="0"/>
                <a:cs typeface="Times New Roman" panose="02020603050405020304" pitchFamily="18" charset="0"/>
              </a:rPr>
              <a:t>lovers of money</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u="sng" kern="100" dirty="0">
                <a:effectLst/>
                <a:latin typeface="Calibri" panose="020F0502020204030204" pitchFamily="34" charset="0"/>
                <a:ea typeface="Calibri" panose="020F0502020204030204" pitchFamily="34" charset="0"/>
                <a:cs typeface="Times New Roman" panose="02020603050405020304" pitchFamily="18" charset="0"/>
              </a:rPr>
              <a:t>boasters</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u="sng" kern="100" dirty="0">
                <a:effectLst/>
                <a:latin typeface="Calibri" panose="020F0502020204030204" pitchFamily="34" charset="0"/>
                <a:ea typeface="Calibri" panose="020F0502020204030204" pitchFamily="34" charset="0"/>
                <a:cs typeface="Times New Roman" panose="02020603050405020304" pitchFamily="18" charset="0"/>
              </a:rPr>
              <a:t>proud</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u="sng" kern="100" dirty="0">
                <a:effectLst/>
                <a:latin typeface="Calibri" panose="020F0502020204030204" pitchFamily="34" charset="0"/>
                <a:ea typeface="Calibri" panose="020F0502020204030204" pitchFamily="34" charset="0"/>
                <a:cs typeface="Times New Roman" panose="02020603050405020304" pitchFamily="18" charset="0"/>
              </a:rPr>
              <a:t>blasphemers,</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u="sng" kern="100" dirty="0">
                <a:effectLst/>
                <a:latin typeface="Calibri" panose="020F0502020204030204" pitchFamily="34" charset="0"/>
                <a:ea typeface="Calibri" panose="020F0502020204030204" pitchFamily="34" charset="0"/>
                <a:cs typeface="Times New Roman" panose="02020603050405020304" pitchFamily="18" charset="0"/>
              </a:rPr>
              <a:t>disobedient to parents</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u="sng" kern="100" dirty="0">
                <a:effectLst/>
                <a:latin typeface="Calibri" panose="020F0502020204030204" pitchFamily="34" charset="0"/>
                <a:ea typeface="Calibri" panose="020F0502020204030204" pitchFamily="34" charset="0"/>
                <a:cs typeface="Times New Roman" panose="02020603050405020304" pitchFamily="18" charset="0"/>
              </a:rPr>
              <a:t>unthankful</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u="sng" kern="100" dirty="0">
                <a:effectLst/>
                <a:latin typeface="Calibri" panose="020F0502020204030204" pitchFamily="34" charset="0"/>
                <a:ea typeface="Calibri" panose="020F0502020204030204" pitchFamily="34" charset="0"/>
                <a:cs typeface="Times New Roman" panose="02020603050405020304" pitchFamily="18" charset="0"/>
              </a:rPr>
              <a:t>unholy</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8" name="TextBox 7">
            <a:extLst>
              <a:ext uri="{FF2B5EF4-FFF2-40B4-BE49-F238E27FC236}">
                <a16:creationId xmlns:a16="http://schemas.microsoft.com/office/drawing/2014/main" id="{AB78C2D0-B0ED-5CC1-2693-DDA018E2D8CD}"/>
              </a:ext>
            </a:extLst>
          </p:cNvPr>
          <p:cNvSpPr txBox="1"/>
          <p:nvPr/>
        </p:nvSpPr>
        <p:spPr>
          <a:xfrm>
            <a:off x="0" y="924143"/>
            <a:ext cx="9135609" cy="1200329"/>
          </a:xfrm>
          <a:prstGeom prst="rect">
            <a:avLst/>
          </a:prstGeom>
          <a:noFill/>
        </p:spPr>
        <p:txBody>
          <a:bodyPr wrap="square">
            <a:spAutoFit/>
          </a:bodyPr>
          <a:lstStyle/>
          <a:p>
            <a:pPr marL="0" marR="0" algn="ctr">
              <a:spcBef>
                <a:spcPts val="0"/>
              </a:spcBef>
              <a:spcAft>
                <a:spcPts val="300"/>
              </a:spcAft>
            </a:pPr>
            <a:r>
              <a:rPr lang="en-US" sz="36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Men Shall Be Lovers Of Their Own Selves    (2 Tim. 3:1–7)</a:t>
            </a:r>
            <a:endParaRPr lang="en-US" sz="3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2" descr="grayscaled photo, striped, necktie, infidelity, love, affair, cheating ...">
            <a:extLst>
              <a:ext uri="{FF2B5EF4-FFF2-40B4-BE49-F238E27FC236}">
                <a16:creationId xmlns:a16="http://schemas.microsoft.com/office/drawing/2014/main" id="{1348178E-7DF1-94E3-4AD4-D60438D2519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810" r="23091" b="59080"/>
          <a:stretch/>
        </p:blipFill>
        <p:spPr bwMode="auto">
          <a:xfrm>
            <a:off x="6471821" y="1518260"/>
            <a:ext cx="1793290" cy="10296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7339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Seven Dangerous Love Affairs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D5C6FB51-2F81-3492-7606-854C13433FFD}"/>
              </a:ext>
            </a:extLst>
          </p:cNvPr>
          <p:cNvSpPr txBox="1"/>
          <p:nvPr/>
        </p:nvSpPr>
        <p:spPr>
          <a:xfrm>
            <a:off x="381740" y="2754172"/>
            <a:ext cx="8327253" cy="3370153"/>
          </a:xfrm>
          <a:prstGeom prst="rect">
            <a:avLst/>
          </a:prstGeom>
          <a:noFill/>
          <a:ln w="38100">
            <a:solidFill>
              <a:schemeClr val="tx1"/>
            </a:solidFill>
          </a:ln>
        </p:spPr>
        <p:txBody>
          <a:bodyPr wrap="square">
            <a:spAutoFit/>
          </a:bodyPr>
          <a:lstStyle/>
          <a:p>
            <a:pPr marL="457200" marR="0" indent="-228600">
              <a:spcBef>
                <a:spcPts val="0"/>
              </a:spcBef>
              <a:spcAft>
                <a:spcPts val="300"/>
              </a:spcAft>
            </a:pPr>
            <a:r>
              <a:rPr lang="en-US" sz="32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3</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u="sng" kern="100" dirty="0">
                <a:effectLst/>
                <a:latin typeface="Calibri" panose="020F0502020204030204" pitchFamily="34" charset="0"/>
                <a:ea typeface="Calibri" panose="020F0502020204030204" pitchFamily="34" charset="0"/>
                <a:cs typeface="Times New Roman" panose="02020603050405020304" pitchFamily="18" charset="0"/>
              </a:rPr>
              <a:t>unloving</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u="sng" kern="100" dirty="0">
                <a:effectLst/>
                <a:latin typeface="Calibri" panose="020F0502020204030204" pitchFamily="34" charset="0"/>
                <a:ea typeface="Calibri" panose="020F0502020204030204" pitchFamily="34" charset="0"/>
                <a:cs typeface="Times New Roman" panose="02020603050405020304" pitchFamily="18" charset="0"/>
              </a:rPr>
              <a:t>unforgiving</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u="sng" kern="100" dirty="0">
                <a:effectLst/>
                <a:latin typeface="Calibri" panose="020F0502020204030204" pitchFamily="34" charset="0"/>
                <a:ea typeface="Calibri" panose="020F0502020204030204" pitchFamily="34" charset="0"/>
                <a:cs typeface="Times New Roman" panose="02020603050405020304" pitchFamily="18" charset="0"/>
              </a:rPr>
              <a:t>slanderers</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u="sng" kern="100" dirty="0">
                <a:effectLst/>
                <a:latin typeface="Calibri" panose="020F0502020204030204" pitchFamily="34" charset="0"/>
                <a:ea typeface="Calibri" panose="020F0502020204030204" pitchFamily="34" charset="0"/>
                <a:cs typeface="Times New Roman" panose="02020603050405020304" pitchFamily="18" charset="0"/>
              </a:rPr>
              <a:t>without self-control</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u="sng" kern="100" dirty="0">
                <a:effectLst/>
                <a:latin typeface="Calibri" panose="020F0502020204030204" pitchFamily="34" charset="0"/>
                <a:ea typeface="Calibri" panose="020F0502020204030204" pitchFamily="34" charset="0"/>
                <a:cs typeface="Times New Roman" panose="02020603050405020304" pitchFamily="18" charset="0"/>
              </a:rPr>
              <a:t>brutal</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u="sng" kern="100" dirty="0">
                <a:effectLst/>
                <a:latin typeface="Calibri" panose="020F0502020204030204" pitchFamily="34" charset="0"/>
                <a:ea typeface="Calibri" panose="020F0502020204030204" pitchFamily="34" charset="0"/>
                <a:cs typeface="Times New Roman" panose="02020603050405020304" pitchFamily="18" charset="0"/>
              </a:rPr>
              <a:t>despisers of good</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a:t>
            </a:r>
          </a:p>
          <a:p>
            <a:pPr marL="457200" marR="0" indent="-228600">
              <a:spcBef>
                <a:spcPts val="0"/>
              </a:spcBef>
              <a:spcAft>
                <a:spcPts val="300"/>
              </a:spcAft>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4</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u="sng" kern="100" dirty="0">
                <a:effectLst/>
                <a:latin typeface="Calibri" panose="020F0502020204030204" pitchFamily="34" charset="0"/>
                <a:ea typeface="Calibri" panose="020F0502020204030204" pitchFamily="34" charset="0"/>
                <a:cs typeface="Times New Roman" panose="02020603050405020304" pitchFamily="18" charset="0"/>
              </a:rPr>
              <a:t>traitors</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u="sng" kern="100" dirty="0">
                <a:effectLst/>
                <a:latin typeface="Calibri" panose="020F0502020204030204" pitchFamily="34" charset="0"/>
                <a:ea typeface="Calibri" panose="020F0502020204030204" pitchFamily="34" charset="0"/>
                <a:cs typeface="Times New Roman" panose="02020603050405020304" pitchFamily="18" charset="0"/>
              </a:rPr>
              <a:t>headstrong</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u="sng" kern="100" dirty="0">
                <a:effectLst/>
                <a:latin typeface="Calibri" panose="020F0502020204030204" pitchFamily="34" charset="0"/>
                <a:ea typeface="Calibri" panose="020F0502020204030204" pitchFamily="34" charset="0"/>
                <a:cs typeface="Times New Roman" panose="02020603050405020304" pitchFamily="18" charset="0"/>
              </a:rPr>
              <a:t>haughty</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u="sng" kern="100" dirty="0">
                <a:effectLst/>
                <a:latin typeface="Calibri" panose="020F0502020204030204" pitchFamily="34" charset="0"/>
                <a:ea typeface="Calibri" panose="020F0502020204030204" pitchFamily="34" charset="0"/>
                <a:cs typeface="Times New Roman" panose="02020603050405020304" pitchFamily="18" charset="0"/>
              </a:rPr>
              <a:t>lovers of pleasure</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rather than lovers of God, 5 having a form of godliness but denying its power. And from such people turn away!</a:t>
            </a:r>
          </a:p>
        </p:txBody>
      </p:sp>
      <p:sp>
        <p:nvSpPr>
          <p:cNvPr id="8" name="TextBox 7">
            <a:extLst>
              <a:ext uri="{FF2B5EF4-FFF2-40B4-BE49-F238E27FC236}">
                <a16:creationId xmlns:a16="http://schemas.microsoft.com/office/drawing/2014/main" id="{AB78C2D0-B0ED-5CC1-2693-DDA018E2D8CD}"/>
              </a:ext>
            </a:extLst>
          </p:cNvPr>
          <p:cNvSpPr txBox="1"/>
          <p:nvPr/>
        </p:nvSpPr>
        <p:spPr>
          <a:xfrm>
            <a:off x="0" y="924143"/>
            <a:ext cx="9135609" cy="1200329"/>
          </a:xfrm>
          <a:prstGeom prst="rect">
            <a:avLst/>
          </a:prstGeom>
          <a:noFill/>
        </p:spPr>
        <p:txBody>
          <a:bodyPr wrap="square">
            <a:spAutoFit/>
          </a:bodyPr>
          <a:lstStyle/>
          <a:p>
            <a:pPr marL="0" marR="0" algn="ctr">
              <a:spcBef>
                <a:spcPts val="0"/>
              </a:spcBef>
              <a:spcAft>
                <a:spcPts val="300"/>
              </a:spcAft>
            </a:pPr>
            <a:r>
              <a:rPr lang="en-US" sz="36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Men Shall Be Lovers Of Their Own Selves    (2 Tim. 3:1–7)</a:t>
            </a:r>
            <a:endParaRPr lang="en-US" sz="3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2" descr="grayscaled photo, striped, necktie, infidelity, love, affair, cheating ...">
            <a:extLst>
              <a:ext uri="{FF2B5EF4-FFF2-40B4-BE49-F238E27FC236}">
                <a16:creationId xmlns:a16="http://schemas.microsoft.com/office/drawing/2014/main" id="{A01C9ED9-0137-0924-1BDE-2BDE3E13274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810" r="23091" b="59080"/>
          <a:stretch/>
        </p:blipFill>
        <p:spPr bwMode="auto">
          <a:xfrm>
            <a:off x="5981885" y="1462127"/>
            <a:ext cx="1535837" cy="881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601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Seven Dangerous Love Affairs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D5C6FB51-2F81-3492-7606-854C13433FFD}"/>
              </a:ext>
            </a:extLst>
          </p:cNvPr>
          <p:cNvSpPr txBox="1"/>
          <p:nvPr/>
        </p:nvSpPr>
        <p:spPr>
          <a:xfrm>
            <a:off x="381740" y="2523972"/>
            <a:ext cx="8327253" cy="3616375"/>
          </a:xfrm>
          <a:prstGeom prst="rect">
            <a:avLst/>
          </a:prstGeom>
          <a:noFill/>
          <a:ln w="38100">
            <a:solidFill>
              <a:schemeClr val="tx1"/>
            </a:solidFill>
          </a:ln>
        </p:spPr>
        <p:txBody>
          <a:bodyPr wrap="square">
            <a:spAutoFit/>
          </a:bodyPr>
          <a:lstStyle/>
          <a:p>
            <a:pPr marL="457200" marR="0" indent="-228600">
              <a:spcBef>
                <a:spcPts val="0"/>
              </a:spcBef>
              <a:spcAft>
                <a:spcPts val="300"/>
              </a:spcAft>
            </a:pPr>
            <a:r>
              <a:rPr lang="en-US" sz="32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6</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For of this sort are those who creep into households and make captives of gullible women loaded down with sins, led away by various lusts,</a:t>
            </a:r>
          </a:p>
          <a:p>
            <a:pPr marL="457200" marR="0" indent="-228600">
              <a:spcBef>
                <a:spcPts val="0"/>
              </a:spcBef>
              <a:spcAft>
                <a:spcPts val="300"/>
              </a:spcAft>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228600">
              <a:spcBef>
                <a:spcPts val="0"/>
              </a:spcBef>
              <a:spcAft>
                <a:spcPts val="300"/>
              </a:spcAft>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7</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always learning and never able to come to the knowledge of the truth.</a:t>
            </a:r>
          </a:p>
        </p:txBody>
      </p:sp>
      <p:sp>
        <p:nvSpPr>
          <p:cNvPr id="8" name="TextBox 7">
            <a:extLst>
              <a:ext uri="{FF2B5EF4-FFF2-40B4-BE49-F238E27FC236}">
                <a16:creationId xmlns:a16="http://schemas.microsoft.com/office/drawing/2014/main" id="{AB78C2D0-B0ED-5CC1-2693-DDA018E2D8CD}"/>
              </a:ext>
            </a:extLst>
          </p:cNvPr>
          <p:cNvSpPr txBox="1"/>
          <p:nvPr/>
        </p:nvSpPr>
        <p:spPr>
          <a:xfrm>
            <a:off x="0" y="924143"/>
            <a:ext cx="9135609" cy="1200329"/>
          </a:xfrm>
          <a:prstGeom prst="rect">
            <a:avLst/>
          </a:prstGeom>
          <a:noFill/>
        </p:spPr>
        <p:txBody>
          <a:bodyPr wrap="square">
            <a:spAutoFit/>
          </a:bodyPr>
          <a:lstStyle/>
          <a:p>
            <a:pPr marL="0" marR="0" algn="ctr">
              <a:spcBef>
                <a:spcPts val="0"/>
              </a:spcBef>
              <a:spcAft>
                <a:spcPts val="300"/>
              </a:spcAft>
            </a:pPr>
            <a:r>
              <a:rPr lang="en-US" sz="36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Men Shall Be Lovers Of Their Own Selves    (2 Tim. 3:1–7)</a:t>
            </a:r>
            <a:endParaRPr lang="en-US" sz="3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2" descr="grayscaled photo, striped, necktie, infidelity, love, affair, cheating ...">
            <a:extLst>
              <a:ext uri="{FF2B5EF4-FFF2-40B4-BE49-F238E27FC236}">
                <a16:creationId xmlns:a16="http://schemas.microsoft.com/office/drawing/2014/main" id="{95929BF3-AF1A-975B-C5AE-0C8045B5073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810" r="23091" b="59080"/>
          <a:stretch/>
        </p:blipFill>
        <p:spPr bwMode="auto">
          <a:xfrm>
            <a:off x="6010181" y="1489429"/>
            <a:ext cx="1660125" cy="953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1543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9A8EDE-AD51-341A-5DA9-578B628186AF}"/>
              </a:ext>
            </a:extLst>
          </p:cNvPr>
          <p:cNvSpPr/>
          <p:nvPr/>
        </p:nvSpPr>
        <p:spPr>
          <a:xfrm>
            <a:off x="0" y="0"/>
            <a:ext cx="9144000" cy="70467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35FD543D-5F38-BC77-B1C0-94E95ABADDC6}"/>
              </a:ext>
            </a:extLst>
          </p:cNvPr>
          <p:cNvSpPr txBox="1"/>
          <p:nvPr/>
        </p:nvSpPr>
        <p:spPr>
          <a:xfrm>
            <a:off x="-8391" y="25167"/>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Seven Dangerous Love Affairs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D5C6FB51-2F81-3492-7606-854C13433FFD}"/>
              </a:ext>
            </a:extLst>
          </p:cNvPr>
          <p:cNvSpPr txBox="1"/>
          <p:nvPr/>
        </p:nvSpPr>
        <p:spPr>
          <a:xfrm>
            <a:off x="357810" y="1673835"/>
            <a:ext cx="8351184" cy="4985980"/>
          </a:xfrm>
          <a:prstGeom prst="rect">
            <a:avLst/>
          </a:prstGeom>
          <a:noFill/>
        </p:spPr>
        <p:txBody>
          <a:bodyPr wrap="square">
            <a:spAutoFit/>
          </a:bodyPr>
          <a:lstStyle/>
          <a:p>
            <a:pPr marL="457200" marR="0" indent="-228600">
              <a:spcBef>
                <a:spcPts val="0"/>
              </a:spcBef>
              <a:spcAft>
                <a:spcPts val="300"/>
              </a:spcAft>
            </a:pPr>
            <a:r>
              <a:rPr lang="en-US" sz="28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Luke 18</a:t>
            </a:r>
            <a:r>
              <a:rPr lang="en-US" sz="2800" kern="0" dirty="0">
                <a:effectLst/>
                <a:latin typeface="Calibri" panose="020F0502020204030204" pitchFamily="34" charset="0"/>
                <a:ea typeface="Calibri" panose="020F0502020204030204" pitchFamily="34" charset="0"/>
                <a:cs typeface="Calibri" panose="020F0502020204030204" pitchFamily="34" charset="0"/>
              </a:rPr>
              <a:t>—The Pharisee loved himself and went home unjustified.</a:t>
            </a:r>
          </a:p>
          <a:p>
            <a:pPr marL="457200" marR="0" indent="-228600">
              <a:spcBef>
                <a:spcPts val="0"/>
              </a:spcBef>
              <a:spcAft>
                <a:spcPts val="300"/>
              </a:spcAft>
            </a:pPr>
            <a:r>
              <a:rPr lang="en-US" sz="19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Luke 18:9 </a:t>
            </a: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Also He spoke this parable to some who trusted in themselves that they were righteous, and despised others:</a:t>
            </a:r>
          </a:p>
          <a:p>
            <a:pPr marL="457200" marR="0" indent="-228600">
              <a:spcBef>
                <a:spcPts val="0"/>
              </a:spcBef>
              <a:spcAft>
                <a:spcPts val="300"/>
              </a:spcAft>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 10 "Two men went up to the temple to pray, one a Pharisee and the other a tax collector.</a:t>
            </a:r>
          </a:p>
          <a:p>
            <a:pPr marL="457200" marR="0" indent="-228600">
              <a:spcBef>
                <a:spcPts val="0"/>
              </a:spcBef>
              <a:spcAft>
                <a:spcPts val="300"/>
              </a:spcAft>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 11 "The Pharisee stood and prayed thus with himself, 'God, I thank You that I am not like other men--extortioners, unjust, adulterers, or even as this tax collector.</a:t>
            </a:r>
          </a:p>
          <a:p>
            <a:pPr marL="457200" marR="0" indent="-228600">
              <a:spcBef>
                <a:spcPts val="0"/>
              </a:spcBef>
              <a:spcAft>
                <a:spcPts val="300"/>
              </a:spcAft>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9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 'I fast twice a week; I give tithes of all that I possess.'</a:t>
            </a:r>
          </a:p>
          <a:p>
            <a:pPr marL="457200" marR="0" indent="-228600">
              <a:spcBef>
                <a:spcPts val="0"/>
              </a:spcBef>
              <a:spcAft>
                <a:spcPts val="300"/>
              </a:spcAft>
            </a:pPr>
            <a:r>
              <a:rPr lang="en-US" sz="19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13 "And the tax collector, standing afar off, would not so much as raise his eyes to heaven, but beat his breast, saying, </a:t>
            </a:r>
            <a:r>
              <a:rPr lang="en-US" sz="1900" b="1"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'God, be merciful to me a sinner</a:t>
            </a:r>
            <a:r>
              <a:rPr lang="en-US" sz="19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p>
          <a:p>
            <a:pPr marL="457200" marR="0" indent="-228600">
              <a:spcBef>
                <a:spcPts val="0"/>
              </a:spcBef>
              <a:spcAft>
                <a:spcPts val="300"/>
              </a:spcAft>
            </a:pPr>
            <a:r>
              <a:rPr lang="en-US" sz="19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14 "I tell you, this man went down to his house justified rather than the other; for everyone who exalts himself will be humbled, and he who humbles himself will be exalted."</a:t>
            </a:r>
          </a:p>
        </p:txBody>
      </p:sp>
      <p:sp>
        <p:nvSpPr>
          <p:cNvPr id="8" name="TextBox 7">
            <a:extLst>
              <a:ext uri="{FF2B5EF4-FFF2-40B4-BE49-F238E27FC236}">
                <a16:creationId xmlns:a16="http://schemas.microsoft.com/office/drawing/2014/main" id="{AB78C2D0-B0ED-5CC1-2693-DDA018E2D8CD}"/>
              </a:ext>
            </a:extLst>
          </p:cNvPr>
          <p:cNvSpPr txBox="1"/>
          <p:nvPr/>
        </p:nvSpPr>
        <p:spPr>
          <a:xfrm>
            <a:off x="0" y="924143"/>
            <a:ext cx="9135609" cy="646331"/>
          </a:xfrm>
          <a:prstGeom prst="rect">
            <a:avLst/>
          </a:prstGeom>
          <a:noFill/>
        </p:spPr>
        <p:txBody>
          <a:bodyPr wrap="square">
            <a:spAutoFit/>
          </a:bodyPr>
          <a:lstStyle/>
          <a:p>
            <a:pPr marL="0" marR="0" algn="ctr">
              <a:spcBef>
                <a:spcPts val="0"/>
              </a:spcBef>
              <a:spcAft>
                <a:spcPts val="300"/>
              </a:spcAft>
            </a:pPr>
            <a:r>
              <a:rPr lang="en-US" sz="3600" b="1" kern="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Men Shall Be Lovers Of Their Own Selves    </a:t>
            </a:r>
            <a:endParaRPr lang="en-US" sz="3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225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4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409</TotalTime>
  <Words>2169</Words>
  <Application>Microsoft Office PowerPoint</Application>
  <PresentationFormat>On-screen Show (4:3)</PresentationFormat>
  <Paragraphs>149</Paragraphs>
  <Slides>20</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20</vt:i4>
      </vt:variant>
    </vt:vector>
  </HeadingPairs>
  <TitlesOfParts>
    <vt:vector size="29" baseType="lpstr">
      <vt:lpstr>Arial</vt:lpstr>
      <vt:lpstr>Arial Black</vt:lpstr>
      <vt:lpstr>Arial Unicode MS</vt:lpstr>
      <vt:lpstr>Calibri</vt:lpstr>
      <vt:lpstr>Calibri Light</vt:lpstr>
      <vt:lpstr>Ink Free</vt:lpstr>
      <vt:lpstr>Times New Roman</vt:lpstr>
      <vt:lpstr>1_Office Theme</vt:lpstr>
      <vt:lpstr>14_Default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 Lebanon church of Christ</dc:creator>
  <cp:lastModifiedBy>New Lebanon church of Christ</cp:lastModifiedBy>
  <cp:revision>7</cp:revision>
  <dcterms:created xsi:type="dcterms:W3CDTF">2024-07-25T11:43:48Z</dcterms:created>
  <dcterms:modified xsi:type="dcterms:W3CDTF">2024-08-10T22:36:42Z</dcterms:modified>
</cp:coreProperties>
</file>