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65" r:id="rId5"/>
    <p:sldId id="555" r:id="rId6"/>
    <p:sldId id="561" r:id="rId7"/>
    <p:sldId id="580" r:id="rId8"/>
    <p:sldId id="921" r:id="rId9"/>
    <p:sldId id="922" r:id="rId10"/>
    <p:sldId id="560" r:id="rId11"/>
    <p:sldId id="923" r:id="rId12"/>
    <p:sldId id="559" r:id="rId13"/>
    <p:sldId id="566" r:id="rId14"/>
    <p:sldId id="567" r:id="rId15"/>
    <p:sldId id="568" r:id="rId16"/>
    <p:sldId id="569" r:id="rId17"/>
    <p:sldId id="558" r:id="rId18"/>
    <p:sldId id="556" r:id="rId19"/>
    <p:sldId id="570" r:id="rId20"/>
    <p:sldId id="562" r:id="rId21"/>
    <p:sldId id="572" r:id="rId22"/>
    <p:sldId id="575" r:id="rId23"/>
    <p:sldId id="577" r:id="rId24"/>
    <p:sldId id="576" r:id="rId25"/>
    <p:sldId id="573" r:id="rId26"/>
    <p:sldId id="571" r:id="rId27"/>
    <p:sldId id="564" r:id="rId28"/>
    <p:sldId id="565" r:id="rId29"/>
    <p:sldId id="579" r:id="rId30"/>
    <p:sldId id="850" r:id="rId31"/>
    <p:sldId id="92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M3RZJ/hkCF6vS7FTiTjA==" hashData="y0aGMBMBebZx//QjdavfTXDbNoMv696V0MguaIhJNGQDIjfLf0OlKgwZug22+xEy51cAUsvj9Z+dQwg7o6yxw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7074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5790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7969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2085C7-E11E-430A-8E94-EBB935920234}"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25343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085C7-E11E-430A-8E94-EBB935920234}"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94738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085C7-E11E-430A-8E94-EBB935920234}"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168786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085C7-E11E-430A-8E94-EBB935920234}"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53119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085C7-E11E-430A-8E94-EBB935920234}" type="datetimeFigureOut">
              <a:rPr lang="en-US" smtClean="0"/>
              <a:t>8/31/2024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3178010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085C7-E11E-430A-8E94-EBB935920234}" type="datetimeFigureOut">
              <a:rPr lang="en-US" smtClean="0"/>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155955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085C7-E11E-430A-8E94-EBB935920234}" type="datetimeFigureOut">
              <a:rPr lang="en-US" smtClean="0"/>
              <a:t>8/31/2024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411597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085C7-E11E-430A-8E94-EBB935920234}"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52457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50232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085C7-E11E-430A-8E94-EBB935920234}"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1213014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085C7-E11E-430A-8E94-EBB935920234}"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422989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085C7-E11E-430A-8E94-EBB935920234}"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349B-2A73-4D80-A4C5-1B28EDB8B611}" type="slidenum">
              <a:rPr lang="en-US" smtClean="0"/>
              <a:t>‹#›</a:t>
            </a:fld>
            <a:endParaRPr lang="en-US"/>
          </a:p>
        </p:txBody>
      </p:sp>
    </p:spTree>
    <p:extLst>
      <p:ext uri="{BB962C8B-B14F-4D97-AF65-F5344CB8AC3E}">
        <p14:creationId xmlns:p14="http://schemas.microsoft.com/office/powerpoint/2010/main" val="2192174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550AF7-7A4E-4548-8D58-C4A9EA48AA2A}"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743395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950407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550AF7-7A4E-4548-8D58-C4A9EA48AA2A}"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705396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50AF7-7A4E-4548-8D58-C4A9EA48AA2A}"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3728499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50AF7-7A4E-4548-8D58-C4A9EA48AA2A}" type="datetimeFigureOut">
              <a:rPr lang="en-US" smtClean="0"/>
              <a:t>8/31/2024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550995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550AF7-7A4E-4548-8D58-C4A9EA48AA2A}" type="datetimeFigureOut">
              <a:rPr lang="en-US" smtClean="0"/>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944436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50AF7-7A4E-4548-8D58-C4A9EA48AA2A}" type="datetimeFigureOut">
              <a:rPr lang="en-US" smtClean="0"/>
              <a:t>8/31/2024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67067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51892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121756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538673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654049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53058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271200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5103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458693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3566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03878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15649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46943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399628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14725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19457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496474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33632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5994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2168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2985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0785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401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8/31/2024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91358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085C7-E11E-430A-8E94-EBB935920234}" type="datetimeFigureOut">
              <a:rPr lang="en-US" smtClean="0"/>
              <a:t>8/31/2024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D349B-2A73-4D80-A4C5-1B28EDB8B611}" type="slidenum">
              <a:rPr lang="en-US" smtClean="0"/>
              <a:t>‹#›</a:t>
            </a:fld>
            <a:endParaRPr lang="en-US"/>
          </a:p>
        </p:txBody>
      </p:sp>
    </p:spTree>
    <p:extLst>
      <p:ext uri="{BB962C8B-B14F-4D97-AF65-F5344CB8AC3E}">
        <p14:creationId xmlns:p14="http://schemas.microsoft.com/office/powerpoint/2010/main" val="3563989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50AF7-7A4E-4548-8D58-C4A9EA48AA2A}" type="datetimeFigureOut">
              <a:rPr lang="en-US" smtClean="0"/>
              <a:t>8/31/2024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E0D09-B3A3-43CA-BA62-1DEAC8F5C240}" type="slidenum">
              <a:rPr lang="en-US" smtClean="0"/>
              <a:t>‹#›</a:t>
            </a:fld>
            <a:endParaRPr lang="en-US"/>
          </a:p>
        </p:txBody>
      </p:sp>
    </p:spTree>
    <p:extLst>
      <p:ext uri="{BB962C8B-B14F-4D97-AF65-F5344CB8AC3E}">
        <p14:creationId xmlns:p14="http://schemas.microsoft.com/office/powerpoint/2010/main" val="39723327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770858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ref.ly/logosres/tn-vines?ref=GreekStrongs.1335&amp;off=243"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394A80-47A1-DC3F-02F6-3D0141A1A0BA}"/>
              </a:ext>
            </a:extLst>
          </p:cNvPr>
          <p:cNvSpPr txBox="1"/>
          <p:nvPr/>
        </p:nvSpPr>
        <p:spPr>
          <a:xfrm>
            <a:off x="135172" y="1200647"/>
            <a:ext cx="8666922" cy="1122871"/>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Because it is the gate of man’s spiritual home,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0"/>
              </a:spcAft>
              <a:tabLst>
                <a:tab pos="9144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Our treasure is there </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(Matt. 6:20).</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202F5CF-F966-2696-2878-F56C39C6C502}"/>
              </a:ext>
            </a:extLst>
          </p:cNvPr>
          <p:cNvSpPr txBox="1"/>
          <p:nvPr/>
        </p:nvSpPr>
        <p:spPr>
          <a:xfrm>
            <a:off x="715618" y="2798859"/>
            <a:ext cx="7696862" cy="3539430"/>
          </a:xfrm>
          <a:prstGeom prst="rect">
            <a:avLst/>
          </a:prstGeom>
          <a:noFill/>
        </p:spPr>
        <p:txBody>
          <a:bodyPr wrap="square">
            <a:spAutoFit/>
          </a:bodyPr>
          <a:lstStyle/>
          <a:p>
            <a:r>
              <a:rPr lang="en-US" sz="2800" b="1" dirty="0">
                <a:solidFill>
                  <a:srgbClr val="0070C0"/>
                </a:solidFill>
              </a:rPr>
              <a:t>Matt. 6:19 </a:t>
            </a:r>
            <a:r>
              <a:rPr lang="en-US" sz="2800" dirty="0"/>
              <a:t>"Do not lay up for yourselves treasures on earth, where moth and rust destroy and where thieves break in and steal;</a:t>
            </a:r>
          </a:p>
          <a:p>
            <a:r>
              <a:rPr lang="en-US" sz="2800" b="1" dirty="0">
                <a:solidFill>
                  <a:srgbClr val="0070C0"/>
                </a:solidFill>
              </a:rPr>
              <a:t>20</a:t>
            </a:r>
            <a:r>
              <a:rPr lang="en-US" sz="2800" dirty="0"/>
              <a:t> "but lay up for yourselves treasures in heaven, where neither moth nor rust destroys and where thieves do not break in and steal.</a:t>
            </a:r>
          </a:p>
          <a:p>
            <a:r>
              <a:rPr lang="en-US" sz="2800" b="1" dirty="0">
                <a:solidFill>
                  <a:srgbClr val="0070C0"/>
                </a:solidFill>
              </a:rPr>
              <a:t>21</a:t>
            </a:r>
            <a:r>
              <a:rPr lang="en-US" sz="2800" dirty="0"/>
              <a:t> "For where your treasure is, there your heart will be also.</a:t>
            </a:r>
          </a:p>
        </p:txBody>
      </p:sp>
      <p:sp>
        <p:nvSpPr>
          <p:cNvPr id="2" name="TextBox 1">
            <a:extLst>
              <a:ext uri="{FF2B5EF4-FFF2-40B4-BE49-F238E27FC236}">
                <a16:creationId xmlns:a16="http://schemas.microsoft.com/office/drawing/2014/main" id="{7CB92A94-EDB7-0208-D723-29D3A2D0FAFA}"/>
              </a:ext>
            </a:extLst>
          </p:cNvPr>
          <p:cNvSpPr txBox="1"/>
          <p:nvPr/>
        </p:nvSpPr>
        <p:spPr>
          <a:xfrm>
            <a:off x="572495" y="922351"/>
            <a:ext cx="4556096" cy="523220"/>
          </a:xfrm>
          <a:prstGeom prst="rect">
            <a:avLst/>
          </a:prstGeom>
          <a:noFill/>
        </p:spPr>
        <p:txBody>
          <a:bodyPr wrap="square" rtlCol="0">
            <a:spAutoFit/>
          </a:bodyPr>
          <a:lstStyle/>
          <a:p>
            <a:r>
              <a:rPr lang="en-US" sz="2800" dirty="0"/>
              <a:t>We should strive to enter - </a:t>
            </a:r>
            <a:endParaRPr lang="en-US" dirty="0"/>
          </a:p>
        </p:txBody>
      </p:sp>
    </p:spTree>
    <p:extLst>
      <p:ext uri="{BB962C8B-B14F-4D97-AF65-F5344CB8AC3E}">
        <p14:creationId xmlns:p14="http://schemas.microsoft.com/office/powerpoint/2010/main" val="34786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394A80-47A1-DC3F-02F6-3D0141A1A0BA}"/>
              </a:ext>
            </a:extLst>
          </p:cNvPr>
          <p:cNvSpPr txBox="1"/>
          <p:nvPr/>
        </p:nvSpPr>
        <p:spPr>
          <a:xfrm>
            <a:off x="135172" y="1200647"/>
            <a:ext cx="8666922" cy="1122871"/>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Because it is the gate of man’s spiritual home,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0"/>
              </a:spcAft>
              <a:tabLst>
                <a:tab pos="9144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hope of every man is there (Heb 6:19).</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A9AB4D8-56FA-5D5F-D20C-103375F9AE46}"/>
              </a:ext>
            </a:extLst>
          </p:cNvPr>
          <p:cNvSpPr txBox="1"/>
          <p:nvPr/>
        </p:nvSpPr>
        <p:spPr>
          <a:xfrm>
            <a:off x="787179" y="2409246"/>
            <a:ext cx="7529885" cy="4154984"/>
          </a:xfrm>
          <a:prstGeom prst="rect">
            <a:avLst/>
          </a:prstGeom>
          <a:noFill/>
        </p:spPr>
        <p:txBody>
          <a:bodyPr wrap="square">
            <a:spAutoFit/>
          </a:bodyPr>
          <a:lstStyle/>
          <a:p>
            <a:r>
              <a:rPr lang="en-US" sz="2400" b="1" dirty="0">
                <a:solidFill>
                  <a:srgbClr val="0070C0"/>
                </a:solidFill>
              </a:rPr>
              <a:t>Heb. 6:17 </a:t>
            </a:r>
            <a:r>
              <a:rPr lang="en-US" sz="2400" dirty="0">
                <a:solidFill>
                  <a:srgbClr val="0070C0"/>
                </a:solidFill>
              </a:rPr>
              <a:t>Thus God, determining to show more abundantly to the heirs of promise the immutability of His counsel, confirmed it by an oath, 18 that by two immutable things, in which it is impossible for God to lie, we might have strong consolation, who have fled for refuge to lay hold of the hope set before us.</a:t>
            </a:r>
          </a:p>
          <a:p>
            <a:r>
              <a:rPr lang="en-US" sz="2400" b="1" dirty="0">
                <a:solidFill>
                  <a:srgbClr val="FF0000"/>
                </a:solidFill>
              </a:rPr>
              <a:t>19</a:t>
            </a:r>
            <a:r>
              <a:rPr lang="en-US" sz="2400" dirty="0">
                <a:solidFill>
                  <a:srgbClr val="FF0000"/>
                </a:solidFill>
              </a:rPr>
              <a:t> This hope we have as an anchor of the soul, both sure and steadfast, and which enters the Presence behind the veil, </a:t>
            </a:r>
            <a:r>
              <a:rPr lang="en-US" sz="2400" b="1" dirty="0">
                <a:solidFill>
                  <a:srgbClr val="FF0000"/>
                </a:solidFill>
              </a:rPr>
              <a:t>20</a:t>
            </a:r>
            <a:r>
              <a:rPr lang="en-US" sz="2400" dirty="0">
                <a:solidFill>
                  <a:srgbClr val="FF0000"/>
                </a:solidFill>
              </a:rPr>
              <a:t> where the forerunner has entered for us, even Jesus, having become High Priest forever according to the order of Melchizedek.</a:t>
            </a:r>
          </a:p>
        </p:txBody>
      </p:sp>
      <p:sp>
        <p:nvSpPr>
          <p:cNvPr id="2" name="TextBox 1">
            <a:extLst>
              <a:ext uri="{FF2B5EF4-FFF2-40B4-BE49-F238E27FC236}">
                <a16:creationId xmlns:a16="http://schemas.microsoft.com/office/drawing/2014/main" id="{0F5A5CE5-98E1-C8A9-4116-74C690FF6BB9}"/>
              </a:ext>
            </a:extLst>
          </p:cNvPr>
          <p:cNvSpPr txBox="1"/>
          <p:nvPr/>
        </p:nvSpPr>
        <p:spPr>
          <a:xfrm>
            <a:off x="596349" y="922351"/>
            <a:ext cx="4556096" cy="523220"/>
          </a:xfrm>
          <a:prstGeom prst="rect">
            <a:avLst/>
          </a:prstGeom>
          <a:noFill/>
        </p:spPr>
        <p:txBody>
          <a:bodyPr wrap="square" rtlCol="0">
            <a:spAutoFit/>
          </a:bodyPr>
          <a:lstStyle/>
          <a:p>
            <a:r>
              <a:rPr lang="en-US" sz="2800" dirty="0"/>
              <a:t>We should strive to enter - </a:t>
            </a:r>
            <a:endParaRPr lang="en-US" dirty="0"/>
          </a:p>
        </p:txBody>
      </p:sp>
    </p:spTree>
    <p:extLst>
      <p:ext uri="{BB962C8B-B14F-4D97-AF65-F5344CB8AC3E}">
        <p14:creationId xmlns:p14="http://schemas.microsoft.com/office/powerpoint/2010/main" val="379919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394A80-47A1-DC3F-02F6-3D0141A1A0BA}"/>
              </a:ext>
            </a:extLst>
          </p:cNvPr>
          <p:cNvSpPr txBox="1"/>
          <p:nvPr/>
        </p:nvSpPr>
        <p:spPr>
          <a:xfrm>
            <a:off x="135172" y="1200647"/>
            <a:ext cx="8666922" cy="1122871"/>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Because it is the gate of man’s spiritual home,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0"/>
              </a:spcAft>
              <a:tabLst>
                <a:tab pos="9144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Our Lord is there (John 14:1–3).</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627487C-552E-06F1-0D8C-B2A3B01683DF}"/>
              </a:ext>
            </a:extLst>
          </p:cNvPr>
          <p:cNvSpPr txBox="1"/>
          <p:nvPr/>
        </p:nvSpPr>
        <p:spPr>
          <a:xfrm>
            <a:off x="707666" y="2612077"/>
            <a:ext cx="7744570" cy="3693319"/>
          </a:xfrm>
          <a:prstGeom prst="rect">
            <a:avLst/>
          </a:prstGeom>
          <a:noFill/>
        </p:spPr>
        <p:txBody>
          <a:bodyPr wrap="square">
            <a:spAutoFit/>
          </a:bodyPr>
          <a:lstStyle/>
          <a:p>
            <a:r>
              <a:rPr lang="en-US" sz="2600" b="1" dirty="0">
                <a:solidFill>
                  <a:srgbClr val="0070C0"/>
                </a:solidFill>
              </a:rPr>
              <a:t>John 14:1 </a:t>
            </a:r>
            <a:r>
              <a:rPr lang="en-US" sz="2600" dirty="0"/>
              <a:t>"Let not your heart be troubled; you believe in God, believe also in Me.</a:t>
            </a:r>
          </a:p>
          <a:p>
            <a:r>
              <a:rPr lang="en-US" sz="2600" dirty="0"/>
              <a:t> 2 "In My Father's house are many mansions; if it were not so, I would have told you. </a:t>
            </a:r>
            <a:r>
              <a:rPr lang="en-US" sz="2600" u="sng" dirty="0"/>
              <a:t>I go to prepare a place for you.</a:t>
            </a:r>
          </a:p>
          <a:p>
            <a:r>
              <a:rPr lang="en-US" sz="2600" dirty="0"/>
              <a:t>3 "And if I go and prepare a place for you, I will come again and receive you to Myself; that where I am, there you may be also.</a:t>
            </a:r>
          </a:p>
          <a:p>
            <a:r>
              <a:rPr lang="en-US" sz="2600" dirty="0"/>
              <a:t>4 "And where I go you know, and the way you know."</a:t>
            </a:r>
          </a:p>
        </p:txBody>
      </p:sp>
      <p:sp>
        <p:nvSpPr>
          <p:cNvPr id="2" name="TextBox 1">
            <a:extLst>
              <a:ext uri="{FF2B5EF4-FFF2-40B4-BE49-F238E27FC236}">
                <a16:creationId xmlns:a16="http://schemas.microsoft.com/office/drawing/2014/main" id="{B87ACCEE-FB99-04E7-B099-EA991606CD85}"/>
              </a:ext>
            </a:extLst>
          </p:cNvPr>
          <p:cNvSpPr txBox="1"/>
          <p:nvPr/>
        </p:nvSpPr>
        <p:spPr>
          <a:xfrm>
            <a:off x="588398" y="914400"/>
            <a:ext cx="4556096" cy="523220"/>
          </a:xfrm>
          <a:prstGeom prst="rect">
            <a:avLst/>
          </a:prstGeom>
          <a:noFill/>
        </p:spPr>
        <p:txBody>
          <a:bodyPr wrap="square" rtlCol="0">
            <a:spAutoFit/>
          </a:bodyPr>
          <a:lstStyle/>
          <a:p>
            <a:r>
              <a:rPr lang="en-US" sz="2800" dirty="0"/>
              <a:t>We should strive to enter - </a:t>
            </a:r>
            <a:endParaRPr lang="en-US" dirty="0"/>
          </a:p>
        </p:txBody>
      </p:sp>
    </p:spTree>
    <p:extLst>
      <p:ext uri="{BB962C8B-B14F-4D97-AF65-F5344CB8AC3E}">
        <p14:creationId xmlns:p14="http://schemas.microsoft.com/office/powerpoint/2010/main" val="265562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394A80-47A1-DC3F-02F6-3D0141A1A0BA}"/>
              </a:ext>
            </a:extLst>
          </p:cNvPr>
          <p:cNvSpPr txBox="1"/>
          <p:nvPr/>
        </p:nvSpPr>
        <p:spPr>
          <a:xfrm>
            <a:off x="135172" y="1200647"/>
            <a:ext cx="8666922" cy="1122871"/>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Because it is the gate of man’s spiritual home,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0"/>
              </a:spcAft>
              <a:tabLst>
                <a:tab pos="9144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Our names are written there (Luke 10:20).</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FBF4E90-FE88-EAB2-45D4-DA4DE69803B3}"/>
              </a:ext>
            </a:extLst>
          </p:cNvPr>
          <p:cNvSpPr txBox="1"/>
          <p:nvPr/>
        </p:nvSpPr>
        <p:spPr>
          <a:xfrm>
            <a:off x="707666" y="2659049"/>
            <a:ext cx="7553739" cy="3477875"/>
          </a:xfrm>
          <a:prstGeom prst="rect">
            <a:avLst/>
          </a:prstGeom>
          <a:noFill/>
        </p:spPr>
        <p:txBody>
          <a:bodyPr wrap="square">
            <a:spAutoFit/>
          </a:bodyPr>
          <a:lstStyle/>
          <a:p>
            <a:r>
              <a:rPr lang="en-US" sz="2200" b="1" dirty="0">
                <a:solidFill>
                  <a:srgbClr val="0070C0"/>
                </a:solidFill>
              </a:rPr>
              <a:t>Luke 10:18 </a:t>
            </a:r>
            <a:r>
              <a:rPr lang="en-US" sz="2200" dirty="0"/>
              <a:t>And He said to them, "I saw Satan fall like lightning from heaven. </a:t>
            </a:r>
            <a:r>
              <a:rPr lang="en-US" sz="2200" b="1" dirty="0">
                <a:solidFill>
                  <a:srgbClr val="0070C0"/>
                </a:solidFill>
              </a:rPr>
              <a:t>19</a:t>
            </a:r>
            <a:r>
              <a:rPr lang="en-US" sz="2200" dirty="0"/>
              <a:t> "Behold, I give you the authority to trample on serpents and scorpions, and over all the power of the enemy, and nothing shall by any means hurt you. </a:t>
            </a:r>
            <a:r>
              <a:rPr lang="en-US" sz="2200" b="1" dirty="0">
                <a:solidFill>
                  <a:srgbClr val="0070C0"/>
                </a:solidFill>
              </a:rPr>
              <a:t>20</a:t>
            </a:r>
            <a:r>
              <a:rPr lang="en-US" sz="2200" dirty="0"/>
              <a:t> "Nevertheless </a:t>
            </a:r>
            <a:r>
              <a:rPr lang="en-US" sz="2200" u="sng" dirty="0"/>
              <a:t>do not rejoice in this, that the spirits are subject to you, but rather rejoice because your names are written in heaven</a:t>
            </a:r>
            <a:r>
              <a:rPr lang="en-US" sz="2200" dirty="0"/>
              <a:t>.“</a:t>
            </a:r>
          </a:p>
          <a:p>
            <a:r>
              <a:rPr lang="en-US" sz="2200" b="1" dirty="0">
                <a:solidFill>
                  <a:srgbClr val="0070C0"/>
                </a:solidFill>
              </a:rPr>
              <a:t>21</a:t>
            </a:r>
            <a:r>
              <a:rPr lang="en-US" sz="2200" dirty="0"/>
              <a:t> In that hour Jesus rejoiced in the Spirit and said, "I thank You, Father, Lord of heaven and earth, that You have hidden these things from the wise and prudent and revealed them to babes. Even so, Father, for so it seemed good in Your sight.</a:t>
            </a:r>
          </a:p>
        </p:txBody>
      </p:sp>
      <p:sp>
        <p:nvSpPr>
          <p:cNvPr id="2" name="TextBox 1">
            <a:extLst>
              <a:ext uri="{FF2B5EF4-FFF2-40B4-BE49-F238E27FC236}">
                <a16:creationId xmlns:a16="http://schemas.microsoft.com/office/drawing/2014/main" id="{EFAC4026-1D8C-D70F-24BC-BBC4765DE0A3}"/>
              </a:ext>
            </a:extLst>
          </p:cNvPr>
          <p:cNvSpPr txBox="1"/>
          <p:nvPr/>
        </p:nvSpPr>
        <p:spPr>
          <a:xfrm>
            <a:off x="596349" y="922351"/>
            <a:ext cx="4556096" cy="523220"/>
          </a:xfrm>
          <a:prstGeom prst="rect">
            <a:avLst/>
          </a:prstGeom>
          <a:noFill/>
        </p:spPr>
        <p:txBody>
          <a:bodyPr wrap="square" rtlCol="0">
            <a:spAutoFit/>
          </a:bodyPr>
          <a:lstStyle/>
          <a:p>
            <a:r>
              <a:rPr lang="en-US" sz="2800" dirty="0"/>
              <a:t>We should strive to enter - </a:t>
            </a:r>
            <a:endParaRPr lang="en-US" dirty="0"/>
          </a:p>
        </p:txBody>
      </p:sp>
    </p:spTree>
    <p:extLst>
      <p:ext uri="{BB962C8B-B14F-4D97-AF65-F5344CB8AC3E}">
        <p14:creationId xmlns:p14="http://schemas.microsoft.com/office/powerpoint/2010/main" val="173768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9" name="TextBox 8">
            <a:extLst>
              <a:ext uri="{FF2B5EF4-FFF2-40B4-BE49-F238E27FC236}">
                <a16:creationId xmlns:a16="http://schemas.microsoft.com/office/drawing/2014/main" id="{12697FCC-0F64-8F10-C184-2BF3C3ED1370}"/>
              </a:ext>
            </a:extLst>
          </p:cNvPr>
          <p:cNvSpPr txBox="1"/>
          <p:nvPr/>
        </p:nvSpPr>
        <p:spPr>
          <a:xfrm>
            <a:off x="1" y="1335819"/>
            <a:ext cx="9135608" cy="1200329"/>
          </a:xfrm>
          <a:prstGeom prst="rect">
            <a:avLst/>
          </a:prstGeom>
          <a:noFill/>
        </p:spPr>
        <p:txBody>
          <a:bodyPr wrap="square">
            <a:spAutoFit/>
          </a:bodyPr>
          <a:lstStyle/>
          <a:p>
            <a:pPr algn="ctr"/>
            <a:r>
              <a:rPr lang="en-US" sz="3600" b="1" dirty="0"/>
              <a:t>Because it is the gate of the city of refuge    (Heb. 6:18).</a:t>
            </a:r>
          </a:p>
        </p:txBody>
      </p:sp>
      <p:sp>
        <p:nvSpPr>
          <p:cNvPr id="6" name="TextBox 5">
            <a:extLst>
              <a:ext uri="{FF2B5EF4-FFF2-40B4-BE49-F238E27FC236}">
                <a16:creationId xmlns:a16="http://schemas.microsoft.com/office/drawing/2014/main" id="{1D6622EE-307A-36AA-B4CC-11680E1DCC95}"/>
              </a:ext>
            </a:extLst>
          </p:cNvPr>
          <p:cNvSpPr txBox="1"/>
          <p:nvPr/>
        </p:nvSpPr>
        <p:spPr>
          <a:xfrm>
            <a:off x="962108" y="3256102"/>
            <a:ext cx="7442421" cy="2862322"/>
          </a:xfrm>
          <a:prstGeom prst="rect">
            <a:avLst/>
          </a:prstGeom>
          <a:noFill/>
        </p:spPr>
        <p:txBody>
          <a:bodyPr wrap="square">
            <a:spAutoFit/>
          </a:bodyPr>
          <a:lstStyle/>
          <a:p>
            <a:r>
              <a:rPr lang="en-US" sz="3600" b="1" dirty="0">
                <a:solidFill>
                  <a:srgbClr val="0070C0"/>
                </a:solidFill>
              </a:rPr>
              <a:t>Heb 6:18 </a:t>
            </a:r>
            <a:r>
              <a:rPr lang="en-US" sz="3600" dirty="0"/>
              <a:t>that by two immutable things, in which it is impossible for God to lie, we might have strong consolation, </a:t>
            </a:r>
            <a:r>
              <a:rPr lang="en-US" sz="3600" u="sng" dirty="0"/>
              <a:t>who have fled for refuge </a:t>
            </a:r>
            <a:r>
              <a:rPr lang="en-US" sz="3600" dirty="0"/>
              <a:t>to lay hold of the hope set before us</a:t>
            </a:r>
          </a:p>
        </p:txBody>
      </p:sp>
      <p:sp>
        <p:nvSpPr>
          <p:cNvPr id="2" name="TextBox 1">
            <a:extLst>
              <a:ext uri="{FF2B5EF4-FFF2-40B4-BE49-F238E27FC236}">
                <a16:creationId xmlns:a16="http://schemas.microsoft.com/office/drawing/2014/main" id="{2B927A86-5481-0500-AA23-A0B958729B7E}"/>
              </a:ext>
            </a:extLst>
          </p:cNvPr>
          <p:cNvSpPr txBox="1"/>
          <p:nvPr/>
        </p:nvSpPr>
        <p:spPr>
          <a:xfrm>
            <a:off x="437323" y="922351"/>
            <a:ext cx="4556096" cy="523220"/>
          </a:xfrm>
          <a:prstGeom prst="rect">
            <a:avLst/>
          </a:prstGeom>
          <a:noFill/>
        </p:spPr>
        <p:txBody>
          <a:bodyPr wrap="square" rtlCol="0">
            <a:spAutoFit/>
          </a:bodyPr>
          <a:lstStyle/>
          <a:p>
            <a:r>
              <a:rPr lang="en-US" sz="2800" dirty="0"/>
              <a:t>We should strive to enter - </a:t>
            </a:r>
            <a:endParaRPr lang="en-US" dirty="0"/>
          </a:p>
        </p:txBody>
      </p:sp>
    </p:spTree>
    <p:extLst>
      <p:ext uri="{BB962C8B-B14F-4D97-AF65-F5344CB8AC3E}">
        <p14:creationId xmlns:p14="http://schemas.microsoft.com/office/powerpoint/2010/main" val="353695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0219D29-DDD7-EE92-5BF5-2FAA1CA51FB8}"/>
              </a:ext>
            </a:extLst>
          </p:cNvPr>
          <p:cNvSpPr txBox="1"/>
          <p:nvPr/>
        </p:nvSpPr>
        <p:spPr>
          <a:xfrm>
            <a:off x="365760" y="1606164"/>
            <a:ext cx="8022866" cy="595932"/>
          </a:xfrm>
          <a:prstGeom prst="rect">
            <a:avLst/>
          </a:prstGeom>
          <a:noFill/>
        </p:spPr>
        <p:txBody>
          <a:bodyPr wrap="square">
            <a:spAutoFit/>
          </a:bodyPr>
          <a:lstStyle/>
          <a:p>
            <a:pPr marL="685800" marR="0" indent="-228600" algn="just">
              <a:lnSpc>
                <a:spcPct val="107000"/>
              </a:lnSpc>
              <a:spcBef>
                <a:spcPts val="0"/>
              </a:spcBef>
              <a:spcAft>
                <a:spcPts val="0"/>
              </a:spcAft>
              <a:tabLst>
                <a:tab pos="685800" algn="l"/>
              </a:tabLst>
            </a:pPr>
            <a:r>
              <a:rPr lang="en-US" sz="3200" b="1" kern="0" dirty="0">
                <a:effectLst/>
                <a:latin typeface="Calibri" panose="020F0502020204030204" pitchFamily="34" charset="0"/>
                <a:ea typeface="Calibri" panose="020F0502020204030204" pitchFamily="34" charset="0"/>
                <a:cs typeface="Calibri" panose="020F0502020204030204" pitchFamily="34" charset="0"/>
              </a:rPr>
              <a:t>Because it is the gate of </a:t>
            </a:r>
            <a:r>
              <a:rPr lang="en-US" sz="3200" b="1" u="sng" kern="0" dirty="0">
                <a:effectLst/>
                <a:latin typeface="Calibri" panose="020F0502020204030204" pitchFamily="34" charset="0"/>
                <a:ea typeface="Calibri" panose="020F0502020204030204" pitchFamily="34" charset="0"/>
                <a:cs typeface="Calibri" panose="020F0502020204030204" pitchFamily="34" charset="0"/>
              </a:rPr>
              <a:t>eternal life.</a:t>
            </a:r>
            <a:endParaRPr lang="en-US" sz="3200" b="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F1FFAE9-A43F-87A5-4A1C-8351CE192BD2}"/>
              </a:ext>
            </a:extLst>
          </p:cNvPr>
          <p:cNvSpPr txBox="1"/>
          <p:nvPr/>
        </p:nvSpPr>
        <p:spPr>
          <a:xfrm>
            <a:off x="842841" y="1288113"/>
            <a:ext cx="4556096" cy="523220"/>
          </a:xfrm>
          <a:prstGeom prst="rect">
            <a:avLst/>
          </a:prstGeom>
          <a:noFill/>
        </p:spPr>
        <p:txBody>
          <a:bodyPr wrap="square" rtlCol="0">
            <a:spAutoFit/>
          </a:bodyPr>
          <a:lstStyle/>
          <a:p>
            <a:r>
              <a:rPr lang="en-US" sz="2800" dirty="0"/>
              <a:t>We should strive to enter - </a:t>
            </a:r>
            <a:endParaRPr lang="en-US" dirty="0"/>
          </a:p>
        </p:txBody>
      </p:sp>
      <p:pic>
        <p:nvPicPr>
          <p:cNvPr id="9" name="Picture 8">
            <a:extLst>
              <a:ext uri="{FF2B5EF4-FFF2-40B4-BE49-F238E27FC236}">
                <a16:creationId xmlns:a16="http://schemas.microsoft.com/office/drawing/2014/main" id="{E78167BB-1D25-42A7-2F30-49265D8E32BD}"/>
              </a:ext>
            </a:extLst>
          </p:cNvPr>
          <p:cNvPicPr>
            <a:picLocks noChangeAspect="1"/>
          </p:cNvPicPr>
          <p:nvPr/>
        </p:nvPicPr>
        <p:blipFill rotWithShape="1">
          <a:blip r:embed="rId2"/>
          <a:srcRect l="31606" t="15962" r="15169" b="37913"/>
          <a:stretch/>
        </p:blipFill>
        <p:spPr>
          <a:xfrm>
            <a:off x="443301" y="2790908"/>
            <a:ext cx="5562269" cy="2778979"/>
          </a:xfrm>
          <a:prstGeom prst="rect">
            <a:avLst/>
          </a:prstGeom>
        </p:spPr>
      </p:pic>
      <p:pic>
        <p:nvPicPr>
          <p:cNvPr id="1026" name="Picture 2" descr="Narrow Streets Free Stock Photo - Public Domain Pictures">
            <a:extLst>
              <a:ext uri="{FF2B5EF4-FFF2-40B4-BE49-F238E27FC236}">
                <a16:creationId xmlns:a16="http://schemas.microsoft.com/office/drawing/2014/main" id="{8056B760-9354-81D4-5218-0BAE02724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202096"/>
            <a:ext cx="2833315" cy="424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32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7F783BC-3B26-7818-27A1-8F94BDCD3701}"/>
              </a:ext>
            </a:extLst>
          </p:cNvPr>
          <p:cNvSpPr txBox="1"/>
          <p:nvPr/>
        </p:nvSpPr>
        <p:spPr>
          <a:xfrm>
            <a:off x="31805" y="1765191"/>
            <a:ext cx="9103804" cy="1077218"/>
          </a:xfrm>
          <a:prstGeom prst="rect">
            <a:avLst/>
          </a:prstGeom>
          <a:noFill/>
        </p:spPr>
        <p:txBody>
          <a:bodyPr wrap="square">
            <a:spAutoFit/>
          </a:bodyPr>
          <a:lstStyle/>
          <a:p>
            <a:pPr marL="685800" marR="0" indent="-228600">
              <a:spcBef>
                <a:spcPts val="0"/>
              </a:spcBef>
              <a:spcAft>
                <a:spcPts val="0"/>
              </a:spcAft>
              <a:tabLst>
                <a:tab pos="685800" algn="l"/>
              </a:tabLst>
            </a:pPr>
            <a:r>
              <a:rPr lang="en-US" sz="3200" b="1" kern="0" dirty="0">
                <a:effectLst/>
                <a:latin typeface="Calibri" panose="020F0502020204030204" pitchFamily="34" charset="0"/>
                <a:ea typeface="Calibri" panose="020F0502020204030204" pitchFamily="34" charset="0"/>
                <a:cs typeface="Calibri" panose="020F0502020204030204" pitchFamily="34" charset="0"/>
              </a:rPr>
              <a:t>Because it is the gate of escape from the fate of the wicked.</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DA00400-D734-90C3-6C1D-F38F8E8DE9A4}"/>
              </a:ext>
            </a:extLst>
          </p:cNvPr>
          <p:cNvSpPr txBox="1"/>
          <p:nvPr/>
        </p:nvSpPr>
        <p:spPr>
          <a:xfrm>
            <a:off x="620203" y="1049572"/>
            <a:ext cx="4556096" cy="523220"/>
          </a:xfrm>
          <a:prstGeom prst="rect">
            <a:avLst/>
          </a:prstGeom>
          <a:noFill/>
        </p:spPr>
        <p:txBody>
          <a:bodyPr wrap="square" rtlCol="0">
            <a:spAutoFit/>
          </a:bodyPr>
          <a:lstStyle/>
          <a:p>
            <a:r>
              <a:rPr lang="en-US" sz="2800" dirty="0"/>
              <a:t>We should strive to enter - </a:t>
            </a:r>
            <a:endParaRPr lang="en-US" dirty="0"/>
          </a:p>
        </p:txBody>
      </p:sp>
      <p:pic>
        <p:nvPicPr>
          <p:cNvPr id="7" name="Picture 6">
            <a:extLst>
              <a:ext uri="{FF2B5EF4-FFF2-40B4-BE49-F238E27FC236}">
                <a16:creationId xmlns:a16="http://schemas.microsoft.com/office/drawing/2014/main" id="{C1159CFF-C263-8C33-6F98-00CD42E0CF7E}"/>
              </a:ext>
            </a:extLst>
          </p:cNvPr>
          <p:cNvPicPr>
            <a:picLocks noChangeAspect="1"/>
          </p:cNvPicPr>
          <p:nvPr/>
        </p:nvPicPr>
        <p:blipFill rotWithShape="1">
          <a:blip r:embed="rId2"/>
          <a:srcRect l="31606" t="15962" r="15169" b="37913"/>
          <a:stretch/>
        </p:blipFill>
        <p:spPr>
          <a:xfrm>
            <a:off x="2898251" y="3317880"/>
            <a:ext cx="5749236" cy="2872390"/>
          </a:xfrm>
          <a:prstGeom prst="rect">
            <a:avLst/>
          </a:prstGeom>
        </p:spPr>
      </p:pic>
    </p:spTree>
    <p:extLst>
      <p:ext uri="{BB962C8B-B14F-4D97-AF65-F5344CB8AC3E}">
        <p14:creationId xmlns:p14="http://schemas.microsoft.com/office/powerpoint/2010/main" val="183726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41B8A48-01D7-080C-1B1E-DCE3E5F2973E}"/>
              </a:ext>
            </a:extLst>
          </p:cNvPr>
          <p:cNvSpPr txBox="1"/>
          <p:nvPr/>
        </p:nvSpPr>
        <p:spPr>
          <a:xfrm>
            <a:off x="453224" y="906449"/>
            <a:ext cx="8118282" cy="1122871"/>
          </a:xfrm>
          <a:prstGeom prst="rect">
            <a:avLst/>
          </a:prstGeom>
          <a:noFill/>
        </p:spPr>
        <p:txBody>
          <a:bodyPr wrap="square">
            <a:spAutoFit/>
          </a:bodyPr>
          <a:lstStyle/>
          <a:p>
            <a:pPr marL="457200" marR="0" indent="-228600" algn="ctr">
              <a:lnSpc>
                <a:spcPct val="107000"/>
              </a:lnSpc>
              <a:spcBef>
                <a:spcPts val="0"/>
              </a:spcBef>
              <a:spcAft>
                <a:spcPts val="0"/>
              </a:spcAft>
              <a:tabLst>
                <a:tab pos="4572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How is it that some will seek to enter and not be able?</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9F6C66D-909C-4677-4ACA-04EFDB2FBE46}"/>
              </a:ext>
            </a:extLst>
          </p:cNvPr>
          <p:cNvSpPr txBox="1"/>
          <p:nvPr/>
        </p:nvSpPr>
        <p:spPr>
          <a:xfrm>
            <a:off x="-8390" y="2329732"/>
            <a:ext cx="9152390" cy="595932"/>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Some may </a:t>
            </a:r>
            <a:r>
              <a:rPr lang="en-US" sz="3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not</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enter because of the pride of life.</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E7AE8D-9A20-FCE2-04DC-EEA62A9A6BA9}"/>
              </a:ext>
            </a:extLst>
          </p:cNvPr>
          <p:cNvSpPr txBox="1"/>
          <p:nvPr/>
        </p:nvSpPr>
        <p:spPr>
          <a:xfrm>
            <a:off x="850790" y="3093057"/>
            <a:ext cx="7720716" cy="3178533"/>
          </a:xfrm>
          <a:prstGeom prst="rect">
            <a:avLst/>
          </a:prstGeom>
          <a:noFill/>
        </p:spPr>
        <p:txBody>
          <a:bodyPr wrap="square">
            <a:spAutoFit/>
          </a:bodyPr>
          <a:lstStyle/>
          <a:p>
            <a:r>
              <a:rPr lang="en-US" sz="2800" b="1" dirty="0">
                <a:solidFill>
                  <a:srgbClr val="0070C0"/>
                </a:solidFill>
              </a:rPr>
              <a:t>1Peter 5:5 </a:t>
            </a:r>
            <a:r>
              <a:rPr lang="en-US" sz="2800" dirty="0"/>
              <a:t>Likewise you younger people, submit yourselves to your elders. Yes, all of you be submissive to one another, </a:t>
            </a:r>
            <a:r>
              <a:rPr lang="en-US" sz="2800" u="sng" dirty="0"/>
              <a:t>and be clothed with humility</a:t>
            </a:r>
            <a:r>
              <a:rPr lang="en-US" sz="2800" dirty="0"/>
              <a:t>, for "God resists the proud, But gives grace to the humble."</a:t>
            </a:r>
          </a:p>
          <a:p>
            <a:r>
              <a:rPr lang="en-US" sz="2800" dirty="0"/>
              <a:t>6 Therefore </a:t>
            </a:r>
            <a:r>
              <a:rPr lang="en-US" sz="2800" u="sng" dirty="0"/>
              <a:t>humble yourselves under the mighty hand of God, that He may exalt you in due time</a:t>
            </a:r>
            <a:r>
              <a:rPr lang="en-US" sz="2800" dirty="0"/>
              <a:t>,</a:t>
            </a:r>
          </a:p>
        </p:txBody>
      </p:sp>
    </p:spTree>
    <p:extLst>
      <p:ext uri="{BB962C8B-B14F-4D97-AF65-F5344CB8AC3E}">
        <p14:creationId xmlns:p14="http://schemas.microsoft.com/office/powerpoint/2010/main" val="53234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41B8A48-01D7-080C-1B1E-DCE3E5F2973E}"/>
              </a:ext>
            </a:extLst>
          </p:cNvPr>
          <p:cNvSpPr txBox="1"/>
          <p:nvPr/>
        </p:nvSpPr>
        <p:spPr>
          <a:xfrm>
            <a:off x="453224" y="906449"/>
            <a:ext cx="8118282" cy="1122871"/>
          </a:xfrm>
          <a:prstGeom prst="rect">
            <a:avLst/>
          </a:prstGeom>
          <a:noFill/>
        </p:spPr>
        <p:txBody>
          <a:bodyPr wrap="square">
            <a:spAutoFit/>
          </a:bodyPr>
          <a:lstStyle/>
          <a:p>
            <a:pPr marL="457200" marR="0" indent="-228600" algn="ctr">
              <a:lnSpc>
                <a:spcPct val="107000"/>
              </a:lnSpc>
              <a:spcBef>
                <a:spcPts val="0"/>
              </a:spcBef>
              <a:spcAft>
                <a:spcPts val="0"/>
              </a:spcAft>
              <a:tabLst>
                <a:tab pos="457200" algn="l"/>
              </a:tabLst>
            </a:pP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How is it that some will seek to enter and  not be able?</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81111B6-1521-107B-511A-1560C6624E40}"/>
              </a:ext>
            </a:extLst>
          </p:cNvPr>
          <p:cNvSpPr txBox="1"/>
          <p:nvPr/>
        </p:nvSpPr>
        <p:spPr>
          <a:xfrm>
            <a:off x="87464" y="2202513"/>
            <a:ext cx="9048145" cy="595932"/>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Procrastination will prevent some from entering.</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6ACC9FB-DC53-F35D-F158-A9C8E95C69DA}"/>
              </a:ext>
            </a:extLst>
          </p:cNvPr>
          <p:cNvSpPr txBox="1"/>
          <p:nvPr/>
        </p:nvSpPr>
        <p:spPr>
          <a:xfrm>
            <a:off x="763325" y="3260035"/>
            <a:ext cx="7871792" cy="2677656"/>
          </a:xfrm>
          <a:prstGeom prst="rect">
            <a:avLst/>
          </a:prstGeom>
          <a:noFill/>
        </p:spPr>
        <p:txBody>
          <a:bodyPr wrap="square">
            <a:spAutoFit/>
          </a:bodyPr>
          <a:lstStyle/>
          <a:p>
            <a:r>
              <a:rPr lang="en-US" sz="2800" b="1" dirty="0">
                <a:solidFill>
                  <a:srgbClr val="0070C0"/>
                </a:solidFill>
              </a:rPr>
              <a:t>2Cor. 6:2 </a:t>
            </a:r>
            <a:r>
              <a:rPr lang="en-US" sz="2800" dirty="0"/>
              <a:t>For He says: "In an acceptable time I have heard you, And in the day of salvation I have helped you." Behold, now is the accepted time; behold, now is the day of salvation.</a:t>
            </a:r>
          </a:p>
          <a:p>
            <a:endParaRPr lang="en-US" sz="2800" dirty="0"/>
          </a:p>
          <a:p>
            <a:endParaRPr lang="en-US" sz="2800" dirty="0"/>
          </a:p>
        </p:txBody>
      </p:sp>
    </p:spTree>
    <p:extLst>
      <p:ext uri="{BB962C8B-B14F-4D97-AF65-F5344CB8AC3E}">
        <p14:creationId xmlns:p14="http://schemas.microsoft.com/office/powerpoint/2010/main" val="310541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41B8A48-01D7-080C-1B1E-DCE3E5F2973E}"/>
              </a:ext>
            </a:extLst>
          </p:cNvPr>
          <p:cNvSpPr txBox="1"/>
          <p:nvPr/>
        </p:nvSpPr>
        <p:spPr>
          <a:xfrm>
            <a:off x="453224" y="906449"/>
            <a:ext cx="8118282" cy="1122871"/>
          </a:xfrm>
          <a:prstGeom prst="rect">
            <a:avLst/>
          </a:prstGeom>
          <a:noFill/>
        </p:spPr>
        <p:txBody>
          <a:bodyPr wrap="square">
            <a:spAutoFit/>
          </a:bodyPr>
          <a:lstStyle/>
          <a:p>
            <a:pPr marL="457200" marR="0" indent="-228600" algn="ctr">
              <a:lnSpc>
                <a:spcPct val="107000"/>
              </a:lnSpc>
              <a:spcBef>
                <a:spcPts val="0"/>
              </a:spcBef>
              <a:spcAft>
                <a:spcPts val="0"/>
              </a:spcAft>
              <a:tabLst>
                <a:tab pos="4572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How is it that some will seek to enter and  not be able?</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41987CF-DEE8-B39D-0657-55CC0F75D558}"/>
              </a:ext>
            </a:extLst>
          </p:cNvPr>
          <p:cNvSpPr txBox="1"/>
          <p:nvPr/>
        </p:nvSpPr>
        <p:spPr>
          <a:xfrm>
            <a:off x="604299" y="2056163"/>
            <a:ext cx="8388626" cy="658835"/>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600" b="1" kern="0" dirty="0">
                <a:effectLst/>
                <a:latin typeface="Calibri" panose="020F0502020204030204" pitchFamily="34" charset="0"/>
                <a:ea typeface="Calibri" panose="020F0502020204030204" pitchFamily="34" charset="0"/>
                <a:cs typeface="Calibri" panose="020F0502020204030204" pitchFamily="34" charset="0"/>
              </a:rPr>
              <a:t>Some wait until the “door is shut.”</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9502AC2-F792-A445-A330-B494A48C00E1}"/>
              </a:ext>
            </a:extLst>
          </p:cNvPr>
          <p:cNvSpPr txBox="1"/>
          <p:nvPr/>
        </p:nvSpPr>
        <p:spPr>
          <a:xfrm>
            <a:off x="254443" y="3148719"/>
            <a:ext cx="4985467" cy="3046988"/>
          </a:xfrm>
          <a:prstGeom prst="rect">
            <a:avLst/>
          </a:prstGeom>
          <a:noFill/>
        </p:spPr>
        <p:txBody>
          <a:bodyPr wrap="square">
            <a:spAutoFit/>
          </a:bodyPr>
          <a:lstStyle/>
          <a:p>
            <a:r>
              <a:rPr lang="en-US" sz="3200" b="1" dirty="0">
                <a:solidFill>
                  <a:srgbClr val="0070C0"/>
                </a:solidFill>
              </a:rPr>
              <a:t>Psalm 32:6 </a:t>
            </a:r>
            <a:r>
              <a:rPr lang="en-US" sz="3200" dirty="0"/>
              <a:t>For this cause everyone who is godly shall pray to You In a time when You may be found; </a:t>
            </a:r>
            <a:r>
              <a:rPr lang="en-US" sz="3200" u="sng" dirty="0"/>
              <a:t>Surely in a flood of great waters They shall not come near him</a:t>
            </a:r>
            <a:r>
              <a:rPr lang="en-US" sz="3200" dirty="0"/>
              <a:t>.</a:t>
            </a:r>
          </a:p>
        </p:txBody>
      </p:sp>
      <p:pic>
        <p:nvPicPr>
          <p:cNvPr id="3074" name="Picture 2" descr="Prepare To Meet The Lord: The Miracle behind the 'Noah's Ark &amp; the ...">
            <a:extLst>
              <a:ext uri="{FF2B5EF4-FFF2-40B4-BE49-F238E27FC236}">
                <a16:creationId xmlns:a16="http://schemas.microsoft.com/office/drawing/2014/main" id="{88518F69-197B-E219-26B5-C3C3DED7A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990" y="3291840"/>
            <a:ext cx="3774891" cy="282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9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0B48F96-C36C-5DD3-8E93-1053D265750D}"/>
              </a:ext>
            </a:extLst>
          </p:cNvPr>
          <p:cNvSpPr txBox="1"/>
          <p:nvPr/>
        </p:nvSpPr>
        <p:spPr>
          <a:xfrm>
            <a:off x="691763" y="985961"/>
            <a:ext cx="7728668" cy="5447645"/>
          </a:xfrm>
          <a:prstGeom prst="rect">
            <a:avLst/>
          </a:prstGeom>
          <a:noFill/>
        </p:spPr>
        <p:txBody>
          <a:bodyPr wrap="square">
            <a:spAutoFit/>
          </a:bodyPr>
          <a:lstStyle/>
          <a:p>
            <a:r>
              <a:rPr lang="en-US" sz="2800" b="1" dirty="0">
                <a:solidFill>
                  <a:srgbClr val="0070C0"/>
                </a:solidFill>
              </a:rPr>
              <a:t>Luke 13:23 </a:t>
            </a:r>
            <a:r>
              <a:rPr lang="en-US" sz="2800" dirty="0"/>
              <a:t>Then one said to Him, "Lord, are there few who are saved?" And He said to them,</a:t>
            </a:r>
          </a:p>
          <a:p>
            <a:endParaRPr lang="en-US" sz="2800" dirty="0"/>
          </a:p>
          <a:p>
            <a:r>
              <a:rPr lang="en-US" sz="3200" b="1" dirty="0">
                <a:solidFill>
                  <a:srgbClr val="0070C0"/>
                </a:solidFill>
              </a:rPr>
              <a:t>24</a:t>
            </a:r>
            <a:r>
              <a:rPr lang="en-US" sz="3200" dirty="0"/>
              <a:t> "</a:t>
            </a:r>
            <a:r>
              <a:rPr lang="en-US" sz="3200" b="1" dirty="0"/>
              <a:t>Strive to enter through the narrow gate, for many, I say to you, will seek to enter and will not be able</a:t>
            </a:r>
            <a:r>
              <a:rPr lang="en-US" sz="3200" dirty="0"/>
              <a:t>.</a:t>
            </a:r>
          </a:p>
          <a:p>
            <a:endParaRPr lang="en-US" sz="2800" b="1" dirty="0">
              <a:solidFill>
                <a:srgbClr val="0070C0"/>
              </a:solidFill>
            </a:endParaRPr>
          </a:p>
          <a:p>
            <a:r>
              <a:rPr lang="en-US" sz="2800" b="1" dirty="0">
                <a:solidFill>
                  <a:srgbClr val="0070C0"/>
                </a:solidFill>
              </a:rPr>
              <a:t>25</a:t>
            </a:r>
            <a:r>
              <a:rPr lang="en-US" sz="2800" dirty="0"/>
              <a:t> "When once the Master of the house has risen up and shut the door, and you begin to stand outside and knock at the door, saying, 'Lord, Lord, open for us,' and He will answer and say to you, 'I do not know you, where you are from,'</a:t>
            </a:r>
          </a:p>
        </p:txBody>
      </p:sp>
      <p:sp>
        <p:nvSpPr>
          <p:cNvPr id="2" name="Rectangle: Rounded Corners 1">
            <a:extLst>
              <a:ext uri="{FF2B5EF4-FFF2-40B4-BE49-F238E27FC236}">
                <a16:creationId xmlns:a16="http://schemas.microsoft.com/office/drawing/2014/main" id="{7F1A8AD4-668E-F92E-98C0-A58717D35302}"/>
              </a:ext>
            </a:extLst>
          </p:cNvPr>
          <p:cNvSpPr/>
          <p:nvPr/>
        </p:nvSpPr>
        <p:spPr>
          <a:xfrm>
            <a:off x="469127" y="2186608"/>
            <a:ext cx="8158038" cy="193216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41B8A48-01D7-080C-1B1E-DCE3E5F2973E}"/>
              </a:ext>
            </a:extLst>
          </p:cNvPr>
          <p:cNvSpPr txBox="1"/>
          <p:nvPr/>
        </p:nvSpPr>
        <p:spPr>
          <a:xfrm>
            <a:off x="453224" y="906449"/>
            <a:ext cx="8118282" cy="1122871"/>
          </a:xfrm>
          <a:prstGeom prst="rect">
            <a:avLst/>
          </a:prstGeom>
          <a:noFill/>
        </p:spPr>
        <p:txBody>
          <a:bodyPr wrap="square">
            <a:spAutoFit/>
          </a:bodyPr>
          <a:lstStyle/>
          <a:p>
            <a:pPr marL="457200" marR="0" indent="-228600" algn="ctr">
              <a:lnSpc>
                <a:spcPct val="107000"/>
              </a:lnSpc>
              <a:spcBef>
                <a:spcPts val="0"/>
              </a:spcBef>
              <a:spcAft>
                <a:spcPts val="0"/>
              </a:spcAft>
              <a:tabLst>
                <a:tab pos="4572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How is it that some will seek to enter and  not be able?</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D889F20-87E5-5AEC-0ED2-CA32864D8EE0}"/>
              </a:ext>
            </a:extLst>
          </p:cNvPr>
          <p:cNvSpPr txBox="1"/>
          <p:nvPr/>
        </p:nvSpPr>
        <p:spPr>
          <a:xfrm>
            <a:off x="0" y="1932168"/>
            <a:ext cx="9135609" cy="1077218"/>
          </a:xfrm>
          <a:prstGeom prst="rect">
            <a:avLst/>
          </a:prstGeom>
          <a:noFill/>
        </p:spPr>
        <p:txBody>
          <a:bodyPr wrap="square">
            <a:spAutoFit/>
          </a:bodyPr>
          <a:lstStyle/>
          <a:p>
            <a:pPr marL="685800" marR="0" indent="-228600" algn="ctr">
              <a:spcBef>
                <a:spcPts val="0"/>
              </a:spcBef>
              <a:spcAft>
                <a:spcPts val="0"/>
              </a:spcAft>
              <a:tabLst>
                <a:tab pos="6858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The casual seeker cannot enter. The word “strive” in the text means “</a:t>
            </a:r>
            <a:r>
              <a:rPr lang="en-US" sz="3200" b="1" kern="0" dirty="0">
                <a:effectLst/>
                <a:latin typeface="Calibri" panose="020F0502020204030204" pitchFamily="34" charset="0"/>
                <a:ea typeface="Calibri" panose="020F0502020204030204" pitchFamily="34" charset="0"/>
                <a:cs typeface="Calibri" panose="020F0502020204030204" pitchFamily="34" charset="0"/>
              </a:rPr>
              <a:t>agonize.</a:t>
            </a:r>
            <a:r>
              <a:rPr lang="en-US" sz="3200" kern="0" dirty="0">
                <a:effectLst/>
                <a:latin typeface="Calibri" panose="020F0502020204030204" pitchFamily="34" charset="0"/>
                <a:ea typeface="Calibri" panose="020F0502020204030204" pitchFamily="34" charset="0"/>
                <a:cs typeface="Calibri" panose="020F0502020204030204" pitchFamily="34"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52889F27-477F-FC64-9D40-DA951731C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2500685" y="3017521"/>
            <a:ext cx="4023360" cy="333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41B8A48-01D7-080C-1B1E-DCE3E5F2973E}"/>
              </a:ext>
            </a:extLst>
          </p:cNvPr>
          <p:cNvSpPr txBox="1"/>
          <p:nvPr/>
        </p:nvSpPr>
        <p:spPr>
          <a:xfrm>
            <a:off x="453224" y="906449"/>
            <a:ext cx="8118282" cy="1122871"/>
          </a:xfrm>
          <a:prstGeom prst="rect">
            <a:avLst/>
          </a:prstGeom>
          <a:noFill/>
        </p:spPr>
        <p:txBody>
          <a:bodyPr wrap="square">
            <a:spAutoFit/>
          </a:bodyPr>
          <a:lstStyle/>
          <a:p>
            <a:pPr marL="457200" marR="0" indent="-228600" algn="ctr">
              <a:lnSpc>
                <a:spcPct val="107000"/>
              </a:lnSpc>
              <a:spcBef>
                <a:spcPts val="0"/>
              </a:spcBef>
              <a:spcAft>
                <a:spcPts val="0"/>
              </a:spcAft>
              <a:tabLst>
                <a:tab pos="4572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How is it that some </a:t>
            </a:r>
            <a:r>
              <a:rPr lang="en-US" sz="3200" b="1" kern="0" dirty="0">
                <a:solidFill>
                  <a:srgbClr val="FF0000"/>
                </a:solidFill>
                <a:latin typeface="Calibri" panose="020F0502020204030204" pitchFamily="34" charset="0"/>
                <a:ea typeface="Calibri" panose="020F0502020204030204" pitchFamily="34" charset="0"/>
                <a:cs typeface="Calibri" panose="020F0502020204030204" pitchFamily="34" charset="0"/>
              </a:rPr>
              <a:t>wi</a:t>
            </a: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ll seek to enter and  not be able?</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5B62815-67F2-F233-2580-EF97D95599EF}"/>
              </a:ext>
            </a:extLst>
          </p:cNvPr>
          <p:cNvSpPr txBox="1"/>
          <p:nvPr/>
        </p:nvSpPr>
        <p:spPr>
          <a:xfrm>
            <a:off x="341906" y="2536467"/>
            <a:ext cx="4325509" cy="3046988"/>
          </a:xfrm>
          <a:prstGeom prst="rect">
            <a:avLst/>
          </a:prstGeom>
          <a:noFill/>
        </p:spPr>
        <p:txBody>
          <a:bodyPr wrap="square">
            <a:spAutoFit/>
          </a:bodyPr>
          <a:lstStyle/>
          <a:p>
            <a:pPr marL="685800" marR="0" indent="-228600">
              <a:spcBef>
                <a:spcPts val="0"/>
              </a:spcBef>
              <a:spcAft>
                <a:spcPts val="0"/>
              </a:spcAft>
              <a:tabLst>
                <a:tab pos="6858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Some carry contraband. Many things must be abandoned by all who would enter this door.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E9A4E01F-DA34-F21F-03A5-E73F29FDB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687" y="2231094"/>
            <a:ext cx="3672716" cy="409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7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41B8A48-01D7-080C-1B1E-DCE3E5F2973E}"/>
              </a:ext>
            </a:extLst>
          </p:cNvPr>
          <p:cNvSpPr txBox="1"/>
          <p:nvPr/>
        </p:nvSpPr>
        <p:spPr>
          <a:xfrm>
            <a:off x="453224" y="906449"/>
            <a:ext cx="8118282" cy="1122871"/>
          </a:xfrm>
          <a:prstGeom prst="rect">
            <a:avLst/>
          </a:prstGeom>
          <a:noFill/>
        </p:spPr>
        <p:txBody>
          <a:bodyPr wrap="square">
            <a:spAutoFit/>
          </a:bodyPr>
          <a:lstStyle/>
          <a:p>
            <a:pPr marL="457200" marR="0" indent="-228600" algn="ctr">
              <a:lnSpc>
                <a:spcPct val="107000"/>
              </a:lnSpc>
              <a:spcBef>
                <a:spcPts val="0"/>
              </a:spcBef>
              <a:spcAft>
                <a:spcPts val="0"/>
              </a:spcAft>
              <a:tabLst>
                <a:tab pos="4572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How is it that some will seek to enter and  not be able?</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77C19C2-2E11-9130-C3B8-61F2685DE225}"/>
              </a:ext>
            </a:extLst>
          </p:cNvPr>
          <p:cNvSpPr txBox="1"/>
          <p:nvPr/>
        </p:nvSpPr>
        <p:spPr>
          <a:xfrm>
            <a:off x="339047" y="2116477"/>
            <a:ext cx="8630292" cy="5004832"/>
          </a:xfrm>
          <a:prstGeom prst="rect">
            <a:avLst/>
          </a:prstGeom>
          <a:noFill/>
        </p:spPr>
        <p:txBody>
          <a:bodyPr wrap="square">
            <a:spAutoFit/>
          </a:bodyPr>
          <a:lstStyle/>
          <a:p>
            <a:pPr marL="0" marR="0" indent="228600">
              <a:spcBef>
                <a:spcPts val="900"/>
              </a:spcBef>
              <a:spcAft>
                <a:spcPts val="0"/>
              </a:spcAft>
            </a:pPr>
            <a:r>
              <a:rPr lang="en-US" sz="2400" b="1" u="sng" kern="0" dirty="0">
                <a:effectLst/>
                <a:latin typeface="Calibri" panose="020F0502020204030204" pitchFamily="34" charset="0"/>
                <a:ea typeface="Calibri" panose="020F0502020204030204" pitchFamily="34" charset="0"/>
                <a:cs typeface="Calibri" panose="020F0502020204030204" pitchFamily="34" charset="0"/>
              </a:rPr>
              <a:t>And hath shut to the door </a:t>
            </a:r>
            <a:r>
              <a:rPr lang="en-US" sz="2400" b="1" kern="0" dirty="0">
                <a:effectLst/>
                <a:latin typeface="Calibri" panose="020F0502020204030204" pitchFamily="34" charset="0"/>
                <a:ea typeface="Calibri" panose="020F0502020204030204" pitchFamily="34" charset="0"/>
                <a:cs typeface="Calibri" panose="020F0502020204030204" pitchFamily="34" charset="0"/>
              </a:rPr>
              <a:t>…</a:t>
            </a:r>
            <a:r>
              <a:rPr lang="en-US" sz="2400" kern="0" dirty="0">
                <a:effectLst/>
                <a:latin typeface="Calibri" panose="020F0502020204030204" pitchFamily="34" charset="0"/>
                <a:ea typeface="Calibri" panose="020F0502020204030204" pitchFamily="34" charset="0"/>
                <a:cs typeface="Calibri" panose="020F0502020204030204" pitchFamily="34" charset="0"/>
              </a:rPr>
              <a:t> These words have the effect of placing the scene Jesus spoke of here at the </a:t>
            </a:r>
            <a:r>
              <a:rPr lang="en-US" sz="2400" b="1" kern="0" dirty="0">
                <a:effectLst/>
                <a:latin typeface="Arial" panose="020B0604020202020204" pitchFamily="34" charset="0"/>
                <a:ea typeface="Calibri" panose="020F0502020204030204" pitchFamily="34" charset="0"/>
                <a:cs typeface="Arial" panose="020B0604020202020204" pitchFamily="34" charset="0"/>
              </a:rPr>
              <a:t>final judgment</a:t>
            </a:r>
            <a:r>
              <a:rPr lang="en-US" sz="2400" kern="0" dirty="0">
                <a:effectLst/>
                <a:latin typeface="Calibri" panose="020F0502020204030204" pitchFamily="34" charset="0"/>
                <a:ea typeface="Calibri" panose="020F0502020204030204" pitchFamily="34" charset="0"/>
                <a:cs typeface="Calibri" panose="020F0502020204030204" pitchFamily="34" charset="0"/>
              </a:rPr>
              <a:t>. Only then, may it be said that the door is shut. </a:t>
            </a:r>
          </a:p>
          <a:p>
            <a:pPr marL="0" marR="0" indent="228600">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“Jesus does not say that many strive in vain to enter, but that there will be many who seek in vain to enter,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after the time of salvation is past</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p>
          <a:p>
            <a:pPr marL="0" marR="0" indent="228600">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“Jesus does not say nor mean that many will seek to enter in at the strait gate and not be able;—</a:t>
            </a:r>
            <a:r>
              <a:rPr lang="en-US" sz="3200" b="1" kern="0" dirty="0">
                <a:effectLst/>
                <a:latin typeface="Calibri" panose="020F0502020204030204" pitchFamily="34" charset="0"/>
                <a:ea typeface="Calibri" panose="020F0502020204030204" pitchFamily="34" charset="0"/>
                <a:cs typeface="Calibri" panose="020F0502020204030204" pitchFamily="34" charset="0"/>
              </a:rPr>
              <a:t>but that </a:t>
            </a:r>
            <a:r>
              <a:rPr lang="en-US" sz="3200" b="1" u="sng" kern="0" dirty="0">
                <a:effectLst/>
                <a:latin typeface="Calibri" panose="020F0502020204030204" pitchFamily="34" charset="0"/>
                <a:ea typeface="Calibri" panose="020F0502020204030204" pitchFamily="34" charset="0"/>
                <a:cs typeface="Calibri" panose="020F0502020204030204" pitchFamily="34" charset="0"/>
              </a:rPr>
              <a:t>they will seek to enter heaven without going through the strait gate.”</a:t>
            </a:r>
          </a:p>
          <a:p>
            <a:pPr marL="0" marR="0" indent="228600">
              <a:lnSpc>
                <a:spcPct val="107000"/>
              </a:lnSpc>
              <a:spcBef>
                <a:spcPts val="90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83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458A982-EF74-836D-CFDF-4662ACD7F017}"/>
              </a:ext>
            </a:extLst>
          </p:cNvPr>
          <p:cNvSpPr txBox="1"/>
          <p:nvPr/>
        </p:nvSpPr>
        <p:spPr>
          <a:xfrm>
            <a:off x="369870" y="1027416"/>
            <a:ext cx="8517276" cy="1754326"/>
          </a:xfrm>
          <a:prstGeom prst="rect">
            <a:avLst/>
          </a:prstGeom>
          <a:noFill/>
        </p:spPr>
        <p:txBody>
          <a:bodyPr wrap="square">
            <a:spAutoFit/>
          </a:bodyPr>
          <a:lstStyle/>
          <a:p>
            <a:pPr marL="0" marR="0" indent="228600">
              <a:spcBef>
                <a:spcPts val="0"/>
              </a:spcBef>
              <a:spcAft>
                <a:spcPts val="0"/>
              </a:spcAft>
            </a:pPr>
            <a:r>
              <a:rPr lang="en-US" sz="3600" b="1" kern="0" dirty="0">
                <a:effectLst/>
                <a:latin typeface="Calibri" panose="020F0502020204030204" pitchFamily="34" charset="0"/>
                <a:ea typeface="Calibri" panose="020F0502020204030204" pitchFamily="34" charset="0"/>
                <a:cs typeface="Calibri" panose="020F0502020204030204" pitchFamily="34" charset="0"/>
              </a:rPr>
              <a:t>The east and the west, and north and south …</a:t>
            </a:r>
            <a:r>
              <a:rPr lang="en-US" sz="3600" kern="0" dirty="0">
                <a:effectLst/>
                <a:latin typeface="Calibri" panose="020F0502020204030204" pitchFamily="34" charset="0"/>
                <a:ea typeface="Calibri" panose="020F0502020204030204" pitchFamily="34" charset="0"/>
                <a:cs typeface="Calibri" panose="020F0502020204030204" pitchFamily="34" charset="0"/>
              </a:rPr>
              <a:t>The universality of the kingdom of God is seen in these words.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AB4A925-D243-8DE3-01E3-95AE6FC8AF48}"/>
              </a:ext>
            </a:extLst>
          </p:cNvPr>
          <p:cNvSpPr txBox="1"/>
          <p:nvPr/>
        </p:nvSpPr>
        <p:spPr>
          <a:xfrm>
            <a:off x="453225" y="3002252"/>
            <a:ext cx="8237551" cy="3600986"/>
          </a:xfrm>
          <a:prstGeom prst="rect">
            <a:avLst/>
          </a:prstGeom>
          <a:noFill/>
        </p:spPr>
        <p:txBody>
          <a:bodyPr wrap="square">
            <a:spAutoFit/>
          </a:bodyPr>
          <a:lstStyle/>
          <a:p>
            <a:r>
              <a:rPr lang="en-US" sz="2800" b="1" dirty="0">
                <a:solidFill>
                  <a:srgbClr val="0070C0"/>
                </a:solidFill>
              </a:rPr>
              <a:t>Luke 11:29 </a:t>
            </a:r>
            <a:r>
              <a:rPr lang="en-US" sz="2000" dirty="0"/>
              <a:t>And while the crowds were thickly gathered together, He began to say, "This is an evil generation. It seeks a sign, and no sign will be given to it except the sign of Jonah the prophet.</a:t>
            </a:r>
          </a:p>
          <a:p>
            <a:r>
              <a:rPr lang="en-US" sz="2000" dirty="0"/>
              <a:t> 30 "For as Jonah became a sign to the Ninevites, so also the Son of Man will be to this generation. 31 "</a:t>
            </a:r>
            <a:r>
              <a:rPr lang="en-US" sz="2000" b="1" u="sng" dirty="0"/>
              <a:t>The queen of the South </a:t>
            </a:r>
            <a:r>
              <a:rPr lang="en-US" sz="2000" dirty="0"/>
              <a:t>will rise up in the judgment with the men of this generation and condemn them, for she came from the ends of the earth to hear the wisdom of Solomon; and indeed a greater than Solomon is here.</a:t>
            </a:r>
          </a:p>
          <a:p>
            <a:r>
              <a:rPr lang="en-US" sz="2000" dirty="0"/>
              <a:t> 32 "</a:t>
            </a:r>
            <a:r>
              <a:rPr lang="en-US" sz="2000" b="1" u="sng" dirty="0"/>
              <a:t>The men of Nineveh </a:t>
            </a:r>
            <a:r>
              <a:rPr lang="en-US" sz="2000" dirty="0"/>
              <a:t>will rise up in the judgment with this generation and condemn it, for </a:t>
            </a:r>
            <a:r>
              <a:rPr lang="en-US" sz="2000" b="1" u="sng" dirty="0"/>
              <a:t>they repented at the preaching of Jonah; and indeed a greater than Jonah is here.</a:t>
            </a:r>
          </a:p>
        </p:txBody>
      </p:sp>
    </p:spTree>
    <p:extLst>
      <p:ext uri="{BB962C8B-B14F-4D97-AF65-F5344CB8AC3E}">
        <p14:creationId xmlns:p14="http://schemas.microsoft.com/office/powerpoint/2010/main" val="54210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D5CFCC-047F-D1C8-9778-6030833E6182}"/>
              </a:ext>
            </a:extLst>
          </p:cNvPr>
          <p:cNvSpPr txBox="1"/>
          <p:nvPr/>
        </p:nvSpPr>
        <p:spPr>
          <a:xfrm>
            <a:off x="326003" y="1518701"/>
            <a:ext cx="8619214" cy="4247317"/>
          </a:xfrm>
          <a:prstGeom prst="rect">
            <a:avLst/>
          </a:prstGeom>
          <a:noFill/>
        </p:spPr>
        <p:txBody>
          <a:bodyPr wrap="square">
            <a:spAutoFit/>
          </a:bodyPr>
          <a:lstStyle/>
          <a:p>
            <a:pPr marL="0" marR="0" indent="228600">
              <a:spcBef>
                <a:spcPts val="0"/>
              </a:spcBef>
              <a:spcAft>
                <a:spcPts val="0"/>
              </a:spcAft>
            </a:pPr>
            <a:r>
              <a:rPr lang="en-US" sz="3600" b="1" kern="0" dirty="0">
                <a:effectLst/>
                <a:latin typeface="Calibri" panose="020F0502020204030204" pitchFamily="34" charset="0"/>
                <a:ea typeface="Calibri" panose="020F0502020204030204" pitchFamily="34" charset="0"/>
                <a:cs typeface="Calibri" panose="020F0502020204030204" pitchFamily="34" charset="0"/>
              </a:rPr>
              <a:t>Abraham … Isaac … and all the prophets …</a:t>
            </a:r>
            <a:r>
              <a:rPr lang="en-US" sz="36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228600">
              <a:spcBef>
                <a:spcPts val="0"/>
              </a:spcBef>
              <a:spcAft>
                <a:spcPts val="0"/>
              </a:spcAft>
            </a:pPr>
            <a:endParaRPr lang="en-US" sz="26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2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Here is a  statement by the Christ that these ancient worthies are to be considered among those eternally saved</a:t>
            </a:r>
            <a:r>
              <a:rPr lang="en-US" sz="26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228600">
              <a:spcBef>
                <a:spcPts val="0"/>
              </a:spcBef>
              <a:spcAft>
                <a:spcPts val="0"/>
              </a:spcAft>
            </a:pP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in view of the sins of which these, and other Old Testament worthies, were guilty, there must be found a ground of encouragement for disciples of all ages. </a:t>
            </a:r>
          </a:p>
          <a:p>
            <a:pPr marL="0" marR="0" indent="228600">
              <a:spcBef>
                <a:spcPts val="0"/>
              </a:spcBef>
              <a:spcAft>
                <a:spcPts val="0"/>
              </a:spcAft>
            </a:pPr>
            <a:endParaRPr lang="en-US" sz="2600" kern="0" dirty="0">
              <a:latin typeface="Calibri" panose="020F0502020204030204" pitchFamily="34" charset="0"/>
              <a:ea typeface="Calibri" panose="020F0502020204030204" pitchFamily="34" charset="0"/>
              <a:cs typeface="Calibri" panose="020F0502020204030204" pitchFamily="34" charset="0"/>
            </a:endParaRPr>
          </a:p>
          <a:p>
            <a:pPr indent="228600"/>
            <a:r>
              <a:rPr lang="en-US" sz="2600" kern="0" dirty="0">
                <a:effectLst/>
                <a:latin typeface="Calibri" panose="020F0502020204030204" pitchFamily="34" charset="0"/>
                <a:ea typeface="Calibri" panose="020F0502020204030204" pitchFamily="34" charset="0"/>
                <a:cs typeface="Calibri" panose="020F0502020204030204" pitchFamily="34" charset="0"/>
              </a:rPr>
              <a:t>Not sinlessness, but </a:t>
            </a:r>
            <a:r>
              <a:rPr lang="en-US" sz="2600" kern="0" dirty="0">
                <a:latin typeface="Calibri" panose="020F0502020204030204" pitchFamily="34" charset="0"/>
                <a:ea typeface="Calibri" panose="020F0502020204030204" pitchFamily="34" charset="0"/>
                <a:cs typeface="Calibri" panose="020F0502020204030204" pitchFamily="34" charset="0"/>
              </a:rPr>
              <a:t>acknowledgment of their need of forgiveness followed by </a:t>
            </a:r>
            <a:r>
              <a:rPr lang="en-US" sz="2600" kern="0" dirty="0">
                <a:effectLst/>
                <a:latin typeface="Calibri" panose="020F0502020204030204" pitchFamily="34" charset="0"/>
                <a:ea typeface="Calibri" panose="020F0502020204030204" pitchFamily="34" charset="0"/>
                <a:cs typeface="Calibri" panose="020F0502020204030204" pitchFamily="34" charset="0"/>
              </a:rPr>
              <a:t>the proper repentance.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03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557E7A64-F55C-259A-D886-FBF2DF621038}"/>
              </a:ext>
            </a:extLst>
          </p:cNvPr>
          <p:cNvSpPr txBox="1"/>
          <p:nvPr/>
        </p:nvSpPr>
        <p:spPr>
          <a:xfrm>
            <a:off x="472610" y="1510301"/>
            <a:ext cx="7993295" cy="3622787"/>
          </a:xfrm>
          <a:prstGeom prst="rect">
            <a:avLst/>
          </a:prstGeom>
          <a:noFill/>
        </p:spPr>
        <p:txBody>
          <a:bodyPr wrap="square">
            <a:spAutoFit/>
          </a:bodyPr>
          <a:lstStyle/>
          <a:p>
            <a:pPr marL="0" marR="0" indent="228600">
              <a:lnSpc>
                <a:spcPct val="107000"/>
              </a:lnSpc>
              <a:spcBef>
                <a:spcPts val="0"/>
              </a:spcBef>
              <a:spcAft>
                <a:spcPts val="0"/>
              </a:spcAft>
            </a:pPr>
            <a:r>
              <a:rPr lang="en-US" sz="3600" b="1" kern="0" dirty="0">
                <a:effectLst/>
                <a:latin typeface="Calibri" panose="020F0502020204030204" pitchFamily="34" charset="0"/>
                <a:ea typeface="Calibri" panose="020F0502020204030204" pitchFamily="34" charset="0"/>
                <a:cs typeface="Calibri" panose="020F0502020204030204" pitchFamily="34" charset="0"/>
              </a:rPr>
              <a:t>Sit down with Abraham … etc.</a:t>
            </a:r>
            <a:r>
              <a:rPr lang="en-US" sz="3600" kern="0" dirty="0">
                <a:effectLst/>
                <a:latin typeface="Calibri" panose="020F0502020204030204" pitchFamily="34" charset="0"/>
                <a:ea typeface="Calibri" panose="020F0502020204030204" pitchFamily="34" charset="0"/>
                <a:cs typeface="Calibri" panose="020F0502020204030204" pitchFamily="34" charset="0"/>
              </a:rPr>
              <a:t> “This graphically portrays the messianic banquet,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a symbol of the joys of the age in which the Messiah shall rule</a:t>
            </a:r>
            <a:r>
              <a:rPr lang="en-US" sz="3600" kern="0" dirty="0">
                <a:effectLst/>
                <a:latin typeface="Calibri" panose="020F0502020204030204" pitchFamily="34" charset="0"/>
                <a:ea typeface="Calibri" panose="020F0502020204030204" pitchFamily="34" charset="0"/>
                <a:cs typeface="Calibri" panose="020F0502020204030204" pitchFamily="34" charset="0"/>
              </a:rPr>
              <a:t>”; but the passage goes beyond that to include the eternal joys of the redeemed in heaven.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315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7AD71F1-11A9-02D4-A498-5C1858222F83}"/>
              </a:ext>
            </a:extLst>
          </p:cNvPr>
          <p:cNvSpPr txBox="1"/>
          <p:nvPr/>
        </p:nvSpPr>
        <p:spPr>
          <a:xfrm>
            <a:off x="381662" y="1227406"/>
            <a:ext cx="7784327" cy="3901068"/>
          </a:xfrm>
          <a:prstGeom prst="rect">
            <a:avLst/>
          </a:prstGeom>
          <a:noFill/>
        </p:spPr>
        <p:txBody>
          <a:bodyPr wrap="square">
            <a:spAutoFit/>
          </a:bodyPr>
          <a:lstStyle/>
          <a:p>
            <a:pPr marL="0" marR="0" indent="228600">
              <a:spcBef>
                <a:spcPts val="900"/>
              </a:spcBef>
              <a:spcAft>
                <a:spcPts val="0"/>
              </a:spcAft>
            </a:pPr>
            <a:r>
              <a:rPr lang="en-US" sz="2800" b="1" kern="0" dirty="0">
                <a:effectLst/>
                <a:latin typeface="Calibri" panose="020F0502020204030204" pitchFamily="34" charset="0"/>
                <a:ea typeface="Calibri" panose="020F0502020204030204" pitchFamily="34" charset="0"/>
                <a:cs typeface="Calibri" panose="020F0502020204030204" pitchFamily="34" charset="0"/>
              </a:rPr>
              <a:t>And you yourselves thrust out …</a:t>
            </a:r>
            <a:r>
              <a:rPr lang="en-US" sz="2800" kern="0" dirty="0">
                <a:effectLst/>
                <a:latin typeface="Calibri" panose="020F0502020204030204" pitchFamily="34" charset="0"/>
                <a:ea typeface="Calibri" panose="020F0502020204030204" pitchFamily="34" charset="0"/>
                <a:cs typeface="Calibri" panose="020F0502020204030204" pitchFamily="34" charset="0"/>
              </a:rPr>
              <a:t> Many of the fleshly seed of Abraham, through their rejection of Christ, shall fail to attain unto the promise of Abraham.</a:t>
            </a:r>
          </a:p>
          <a:p>
            <a:pPr marL="0" marR="0" indent="228600">
              <a:spcBef>
                <a:spcPts val="90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2800" b="1" kern="0" dirty="0">
                <a:effectLst/>
                <a:latin typeface="Calibri" panose="020F0502020204030204" pitchFamily="34" charset="0"/>
                <a:ea typeface="Calibri" panose="020F0502020204030204" pitchFamily="34" charset="0"/>
                <a:cs typeface="Calibri" panose="020F0502020204030204" pitchFamily="34" charset="0"/>
              </a:rPr>
              <a:t>Last who shall be first … and first who shall be last …</a:t>
            </a:r>
            <a:r>
              <a:rPr lang="en-US" sz="2800" kern="0" dirty="0">
                <a:effectLst/>
                <a:latin typeface="Calibri" panose="020F0502020204030204" pitchFamily="34" charset="0"/>
                <a:ea typeface="Calibri" panose="020F0502020204030204" pitchFamily="34" charset="0"/>
                <a:cs typeface="Calibri" panose="020F0502020204030204" pitchFamily="34" charset="0"/>
              </a:rPr>
              <a:t> These words mean that the final judgment will bring many surprises, a fact Jesus often stressed.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A943769-50CC-A325-DA68-A2607C8A68E7}"/>
              </a:ext>
            </a:extLst>
          </p:cNvPr>
          <p:cNvSpPr txBox="1"/>
          <p:nvPr/>
        </p:nvSpPr>
        <p:spPr>
          <a:xfrm>
            <a:off x="508884" y="5255813"/>
            <a:ext cx="8245502" cy="584775"/>
          </a:xfrm>
          <a:prstGeom prst="rect">
            <a:avLst/>
          </a:prstGeom>
          <a:noFill/>
        </p:spPr>
        <p:txBody>
          <a:bodyPr wrap="square" rtlCol="0">
            <a:spAutoFit/>
          </a:bodyPr>
          <a:lstStyle/>
          <a:p>
            <a:r>
              <a:rPr lang="en-US" sz="3200" b="1" dirty="0">
                <a:solidFill>
                  <a:srgbClr val="FF0000"/>
                </a:solidFill>
              </a:rPr>
              <a:t>Must follow steps of Jesus on the narrow path.</a:t>
            </a:r>
          </a:p>
        </p:txBody>
      </p:sp>
    </p:spTree>
    <p:extLst>
      <p:ext uri="{BB962C8B-B14F-4D97-AF65-F5344CB8AC3E}">
        <p14:creationId xmlns:p14="http://schemas.microsoft.com/office/powerpoint/2010/main" val="221133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2AFA0-80B6-3679-E9F4-573C438FB5F2}"/>
              </a:ext>
            </a:extLst>
          </p:cNvPr>
          <p:cNvSpPr txBox="1"/>
          <p:nvPr/>
        </p:nvSpPr>
        <p:spPr>
          <a:xfrm>
            <a:off x="1" y="-275076"/>
            <a:ext cx="9144000"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prstClr val="white"/>
                </a:solidFill>
                <a:effectLst/>
                <a:uLnTx/>
                <a:uFillTx/>
                <a:latin typeface="Calibri" panose="020F0502020204030204"/>
                <a:ea typeface="+mn-ea"/>
                <a:cs typeface="+mn-cs"/>
              </a:rPr>
              <a:t>HELL</a:t>
            </a:r>
          </a:p>
        </p:txBody>
      </p:sp>
      <p:sp>
        <p:nvSpPr>
          <p:cNvPr id="3" name="TextBox 2">
            <a:extLst>
              <a:ext uri="{FF2B5EF4-FFF2-40B4-BE49-F238E27FC236}">
                <a16:creationId xmlns:a16="http://schemas.microsoft.com/office/drawing/2014/main" id="{5DE92209-F259-CE01-4D05-1B8AEDC155DC}"/>
              </a:ext>
            </a:extLst>
          </p:cNvPr>
          <p:cNvSpPr txBox="1"/>
          <p:nvPr/>
        </p:nvSpPr>
        <p:spPr>
          <a:xfrm>
            <a:off x="1" y="1455420"/>
            <a:ext cx="914399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Is Not Full</a:t>
            </a:r>
          </a:p>
        </p:txBody>
      </p:sp>
      <p:sp>
        <p:nvSpPr>
          <p:cNvPr id="4" name="TextBox 3">
            <a:extLst>
              <a:ext uri="{FF2B5EF4-FFF2-40B4-BE49-F238E27FC236}">
                <a16:creationId xmlns:a16="http://schemas.microsoft.com/office/drawing/2014/main" id="{9C815448-8749-920D-37FC-3140B967595B}"/>
              </a:ext>
            </a:extLst>
          </p:cNvPr>
          <p:cNvSpPr txBox="1"/>
          <p:nvPr/>
        </p:nvSpPr>
        <p:spPr>
          <a:xfrm>
            <a:off x="30481" y="2103120"/>
            <a:ext cx="914399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of people that</a:t>
            </a:r>
          </a:p>
        </p:txBody>
      </p:sp>
      <p:sp>
        <p:nvSpPr>
          <p:cNvPr id="5" name="TextBox 4">
            <a:extLst>
              <a:ext uri="{FF2B5EF4-FFF2-40B4-BE49-F238E27FC236}">
                <a16:creationId xmlns:a16="http://schemas.microsoft.com/office/drawing/2014/main" id="{40EDFBB6-28C8-719E-5124-A3778B47A479}"/>
              </a:ext>
            </a:extLst>
          </p:cNvPr>
          <p:cNvSpPr txBox="1"/>
          <p:nvPr/>
        </p:nvSpPr>
        <p:spPr>
          <a:xfrm>
            <a:off x="182881" y="2842260"/>
            <a:ext cx="914399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God rejected.</a:t>
            </a:r>
          </a:p>
        </p:txBody>
      </p:sp>
      <p:sp>
        <p:nvSpPr>
          <p:cNvPr id="6" name="TextBox 5">
            <a:extLst>
              <a:ext uri="{FF2B5EF4-FFF2-40B4-BE49-F238E27FC236}">
                <a16:creationId xmlns:a16="http://schemas.microsoft.com/office/drawing/2014/main" id="{96A8B547-BCC7-B891-40CB-29DAA8D4611C}"/>
              </a:ext>
            </a:extLst>
          </p:cNvPr>
          <p:cNvSpPr txBox="1"/>
          <p:nvPr/>
        </p:nvSpPr>
        <p:spPr>
          <a:xfrm>
            <a:off x="1" y="3649980"/>
            <a:ext cx="914399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Calibri" panose="020F0502020204030204"/>
                <a:ea typeface="+mn-ea"/>
                <a:cs typeface="+mn-cs"/>
              </a:rPr>
              <a:t>HELL Is Full Of People</a:t>
            </a:r>
          </a:p>
        </p:txBody>
      </p:sp>
      <p:sp>
        <p:nvSpPr>
          <p:cNvPr id="7" name="TextBox 6">
            <a:extLst>
              <a:ext uri="{FF2B5EF4-FFF2-40B4-BE49-F238E27FC236}">
                <a16:creationId xmlns:a16="http://schemas.microsoft.com/office/drawing/2014/main" id="{F6EF3D72-0D75-0445-5F11-90E9BF189B1B}"/>
              </a:ext>
            </a:extLst>
          </p:cNvPr>
          <p:cNvSpPr txBox="1"/>
          <p:nvPr/>
        </p:nvSpPr>
        <p:spPr>
          <a:xfrm>
            <a:off x="7621" y="4495800"/>
            <a:ext cx="914399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Calibri" panose="020F0502020204030204"/>
                <a:ea typeface="+mn-ea"/>
                <a:cs typeface="+mn-cs"/>
              </a:rPr>
              <a:t>That rejected GOD!</a:t>
            </a:r>
          </a:p>
        </p:txBody>
      </p:sp>
      <p:sp>
        <p:nvSpPr>
          <p:cNvPr id="8" name="TextBox 7">
            <a:extLst>
              <a:ext uri="{FF2B5EF4-FFF2-40B4-BE49-F238E27FC236}">
                <a16:creationId xmlns:a16="http://schemas.microsoft.com/office/drawing/2014/main" id="{6C210174-6374-59CD-6D4B-A5B88A60D783}"/>
              </a:ext>
            </a:extLst>
          </p:cNvPr>
          <p:cNvSpPr txBox="1"/>
          <p:nvPr/>
        </p:nvSpPr>
        <p:spPr>
          <a:xfrm>
            <a:off x="7621" y="5391329"/>
            <a:ext cx="91287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uLnTx/>
                <a:uFillTx/>
                <a:latin typeface="Calibri" panose="020F0502020204030204"/>
                <a:ea typeface="+mn-ea"/>
                <a:cs typeface="+mn-cs"/>
              </a:rPr>
              <a:t>John 14:6</a:t>
            </a:r>
          </a:p>
        </p:txBody>
      </p:sp>
      <p:sp>
        <p:nvSpPr>
          <p:cNvPr id="9" name="TextBox 8">
            <a:extLst>
              <a:ext uri="{FF2B5EF4-FFF2-40B4-BE49-F238E27FC236}">
                <a16:creationId xmlns:a16="http://schemas.microsoft.com/office/drawing/2014/main" id="{57DCB893-BDD1-3BF9-3186-7A8544568F88}"/>
              </a:ext>
            </a:extLst>
          </p:cNvPr>
          <p:cNvSpPr txBox="1"/>
          <p:nvPr/>
        </p:nvSpPr>
        <p:spPr>
          <a:xfrm>
            <a:off x="7621" y="6362700"/>
            <a:ext cx="91287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newlebanoncoc.com</a:t>
            </a:r>
          </a:p>
        </p:txBody>
      </p:sp>
    </p:spTree>
    <p:extLst>
      <p:ext uri="{BB962C8B-B14F-4D97-AF65-F5344CB8AC3E}">
        <p14:creationId xmlns:p14="http://schemas.microsoft.com/office/powerpoint/2010/main" val="41217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C:\Users\Public\_Bethany\matt7e\Mycenae sally port, tb050903215.jpg">
            <a:extLst>
              <a:ext uri="{FF2B5EF4-FFF2-40B4-BE49-F238E27FC236}">
                <a16:creationId xmlns:a16="http://schemas.microsoft.com/office/drawing/2014/main" id="{3638D5FA-CB09-4255-0307-FA4A0B10D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93" y="1002500"/>
            <a:ext cx="7625301" cy="571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7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37F3A2B-A98F-9117-132A-27A49A4B8464}"/>
              </a:ext>
            </a:extLst>
          </p:cNvPr>
          <p:cNvSpPr txBox="1"/>
          <p:nvPr/>
        </p:nvSpPr>
        <p:spPr>
          <a:xfrm>
            <a:off x="588397" y="898496"/>
            <a:ext cx="6575728" cy="707886"/>
          </a:xfrm>
          <a:prstGeom prst="rect">
            <a:avLst/>
          </a:prstGeom>
          <a:noFill/>
        </p:spPr>
        <p:txBody>
          <a:bodyPr wrap="square" rtlCol="0">
            <a:spAutoFit/>
          </a:bodyPr>
          <a:lstStyle/>
          <a:p>
            <a:r>
              <a:rPr lang="en-US" sz="4000" u="sng" dirty="0"/>
              <a:t>Strait</a:t>
            </a:r>
            <a:r>
              <a:rPr lang="en-US" sz="4000" dirty="0"/>
              <a:t> gate / door</a:t>
            </a:r>
          </a:p>
        </p:txBody>
      </p:sp>
      <p:sp>
        <p:nvSpPr>
          <p:cNvPr id="8" name="TextBox 7">
            <a:extLst>
              <a:ext uri="{FF2B5EF4-FFF2-40B4-BE49-F238E27FC236}">
                <a16:creationId xmlns:a16="http://schemas.microsoft.com/office/drawing/2014/main" id="{B7CB32AC-7F10-D92F-C0B9-557C2C459BBF}"/>
              </a:ext>
            </a:extLst>
          </p:cNvPr>
          <p:cNvSpPr txBox="1"/>
          <p:nvPr/>
        </p:nvSpPr>
        <p:spPr>
          <a:xfrm>
            <a:off x="572492" y="1576647"/>
            <a:ext cx="7983111" cy="4985980"/>
          </a:xfrm>
          <a:prstGeom prst="rect">
            <a:avLst/>
          </a:prstGeom>
          <a:noFill/>
        </p:spPr>
        <p:txBody>
          <a:bodyPr wrap="square">
            <a:spAutoFit/>
          </a:bodyPr>
          <a:lstStyle/>
          <a:p>
            <a:pPr algn="l" rtl="0"/>
            <a:r>
              <a:rPr lang="en-US" sz="2400" b="1" dirty="0"/>
              <a:t>NARROW</a:t>
            </a:r>
          </a:p>
          <a:p>
            <a:pPr algn="ctr" rtl="0"/>
            <a:r>
              <a:rPr lang="en-US" sz="2400" b="1" dirty="0"/>
              <a:t>A. Adjective.</a:t>
            </a:r>
          </a:p>
          <a:p>
            <a:pPr algn="l" rtl="0"/>
            <a:r>
              <a:rPr lang="en-US" sz="2400" b="0" dirty="0"/>
              <a:t>stenos (</a:t>
            </a:r>
            <a:r>
              <a:rPr lang="el-GR" sz="2400" b="0" dirty="0"/>
              <a:t>στενός</a:t>
            </a:r>
            <a:r>
              <a:rPr lang="en-US" sz="2400" b="0" dirty="0"/>
              <a:t>, 4728), from a root</a:t>
            </a:r>
            <a:r>
              <a:rPr lang="en-US" sz="2400" b="1" dirty="0"/>
              <a:t> </a:t>
            </a:r>
            <a:r>
              <a:rPr lang="en-US" sz="2400" b="0" dirty="0" err="1"/>
              <a:t>sten</a:t>
            </a:r>
            <a:r>
              <a:rPr lang="en-US" sz="2400" b="0" dirty="0"/>
              <a:t>-, seen in</a:t>
            </a:r>
            <a:r>
              <a:rPr lang="en-US" sz="2400" b="1" dirty="0"/>
              <a:t> </a:t>
            </a:r>
            <a:r>
              <a:rPr lang="en-US" sz="2400" b="0" dirty="0" err="1"/>
              <a:t>stenazo</a:t>
            </a:r>
            <a:r>
              <a:rPr lang="en-US" sz="2400" b="0" dirty="0"/>
              <a:t>, “</a:t>
            </a:r>
            <a:r>
              <a:rPr lang="en-US" sz="2400" b="1" u="sng" dirty="0">
                <a:solidFill>
                  <a:srgbClr val="0070C0"/>
                </a:solidFill>
              </a:rPr>
              <a:t>to</a:t>
            </a:r>
            <a:r>
              <a:rPr lang="en-US" sz="2400" b="0" dirty="0"/>
              <a:t> </a:t>
            </a:r>
            <a:r>
              <a:rPr lang="en-US" sz="2400" b="1" u="sng" dirty="0">
                <a:solidFill>
                  <a:srgbClr val="0070C0"/>
                </a:solidFill>
              </a:rPr>
              <a:t>groan</a:t>
            </a:r>
            <a:r>
              <a:rPr lang="en-US" sz="2400" b="0" dirty="0"/>
              <a:t>,”</a:t>
            </a:r>
            <a:r>
              <a:rPr lang="en-US" sz="2400" b="1" dirty="0"/>
              <a:t> </a:t>
            </a:r>
            <a:r>
              <a:rPr lang="en-US" sz="2400" b="0" dirty="0" err="1"/>
              <a:t>stenagmos</a:t>
            </a:r>
            <a:r>
              <a:rPr lang="en-US" sz="2400" b="0" dirty="0"/>
              <a:t>, “groaning” (Eng., “stenography,” lit., “narrow writing”), is </a:t>
            </a:r>
            <a:r>
              <a:rPr lang="en-US" sz="2400" b="0" u="sng" dirty="0"/>
              <a:t>used figuratively in </a:t>
            </a:r>
            <a:r>
              <a:rPr lang="en-US" sz="2400" b="1" u="sng" dirty="0"/>
              <a:t>Matt. 7:13, 14</a:t>
            </a:r>
            <a:r>
              <a:rPr lang="en-US" sz="2400" b="0" u="sng" dirty="0"/>
              <a:t>, of the gate which provides the entrance to eternal life</a:t>
            </a:r>
            <a:r>
              <a:rPr lang="en-US" sz="2400" b="0" dirty="0"/>
              <a:t>, </a:t>
            </a:r>
            <a:r>
              <a:rPr lang="en-US" sz="2400" b="1" dirty="0">
                <a:solidFill>
                  <a:srgbClr val="FF0000"/>
                </a:solidFill>
              </a:rPr>
              <a:t>“narrow” because it runs counter to natural inclinations, and “the way” </a:t>
            </a:r>
            <a:r>
              <a:rPr lang="en-US" sz="2400" b="0" dirty="0"/>
              <a:t>is similarly characterized; so in Luke 13:24 (where the more intensive word</a:t>
            </a:r>
            <a:r>
              <a:rPr lang="en-US" sz="2400" b="1" dirty="0"/>
              <a:t> </a:t>
            </a:r>
            <a:r>
              <a:rPr lang="en-US" sz="2400" b="1" u="sng" dirty="0" err="1">
                <a:solidFill>
                  <a:schemeClr val="accent2">
                    <a:lumMod val="50000"/>
                  </a:schemeClr>
                </a:solidFill>
              </a:rPr>
              <a:t>agonizomai</a:t>
            </a:r>
            <a:r>
              <a:rPr lang="en-US" sz="2400" b="1" u="sng" dirty="0">
                <a:solidFill>
                  <a:schemeClr val="accent2">
                    <a:lumMod val="50000"/>
                  </a:schemeClr>
                </a:solidFill>
              </a:rPr>
              <a:t>, “strive</a:t>
            </a:r>
            <a:r>
              <a:rPr lang="en-US" sz="2400" b="0" dirty="0"/>
              <a:t>,” is used); </a:t>
            </a:r>
            <a:r>
              <a:rPr lang="en-US" sz="2400" b="0" dirty="0" err="1"/>
              <a:t>rv</a:t>
            </a:r>
            <a:r>
              <a:rPr lang="en-US" sz="2400" b="0" dirty="0"/>
              <a:t>, “narrow” (</a:t>
            </a:r>
            <a:r>
              <a:rPr lang="en-US" sz="2400" b="0" dirty="0" err="1"/>
              <a:t>kjv</a:t>
            </a:r>
            <a:r>
              <a:rPr lang="en-US" sz="2400" b="0" dirty="0"/>
              <a:t>, “strait”) in each place. Cf.</a:t>
            </a:r>
            <a:r>
              <a:rPr lang="en-US" sz="2400" b="1" dirty="0"/>
              <a:t> </a:t>
            </a:r>
            <a:r>
              <a:rPr lang="en-US" sz="2400" b="0" dirty="0" err="1"/>
              <a:t>stenochoreo</a:t>
            </a:r>
            <a:r>
              <a:rPr lang="en-US" sz="2400" b="0" dirty="0"/>
              <a:t>, “to be straitened,” and</a:t>
            </a:r>
            <a:r>
              <a:rPr lang="en-US" sz="2400" b="1" dirty="0"/>
              <a:t> </a:t>
            </a:r>
            <a:r>
              <a:rPr lang="en-US" sz="2400" b="0" dirty="0" err="1"/>
              <a:t>stenochoria</a:t>
            </a:r>
            <a:r>
              <a:rPr lang="en-US" sz="2400" b="0" dirty="0"/>
              <a:t>, “</a:t>
            </a:r>
            <a:r>
              <a:rPr lang="en-US" sz="2400" b="1" u="sng" dirty="0"/>
              <a:t>narrowness, anguish, distress</a:t>
            </a:r>
            <a:r>
              <a:rPr lang="en-US" sz="2400" b="0" dirty="0"/>
              <a:t>.</a:t>
            </a:r>
          </a:p>
          <a:p>
            <a:pPr lvl="1"/>
            <a:r>
              <a:rPr lang="en-US" dirty="0"/>
              <a:t> </a:t>
            </a:r>
          </a:p>
          <a:p>
            <a:r>
              <a:rPr lang="en-US" b="0" i="0" u="none" strike="noStrike" baseline="0" dirty="0"/>
              <a:t> </a:t>
            </a:r>
            <a:r>
              <a:rPr lang="en-US" sz="1600" b="0" u="none" strike="noStrike" baseline="0" dirty="0"/>
              <a:t>W. E. Vine, Merrill F. Unger, and William White Jr., </a:t>
            </a:r>
            <a:r>
              <a:rPr lang="en-US" sz="1600" b="0" u="sng" strike="noStrike" baseline="0" dirty="0">
                <a:solidFill>
                  <a:srgbClr val="0000FF"/>
                </a:solidFill>
                <a:hlinkClick r:id="rId2"/>
              </a:rPr>
              <a:t>Vine’s Complete Expository Dictionary of Old and New Testament Words</a:t>
            </a:r>
            <a:r>
              <a:rPr lang="en-US" sz="1600" b="0" u="none" strike="noStrike" baseline="0" dirty="0">
                <a:solidFill>
                  <a:srgbClr val="0000FF"/>
                </a:solidFill>
                <a:hlinkClick r:id="rId2"/>
              </a:rPr>
              <a:t> (Nashville, TN: T. Nelson, 1996), 426.</a:t>
            </a:r>
          </a:p>
        </p:txBody>
      </p:sp>
    </p:spTree>
    <p:extLst>
      <p:ext uri="{BB962C8B-B14F-4D97-AF65-F5344CB8AC3E}">
        <p14:creationId xmlns:p14="http://schemas.microsoft.com/office/powerpoint/2010/main" val="204047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pic>
        <p:nvPicPr>
          <p:cNvPr id="7" name="Picture 6">
            <a:extLst>
              <a:ext uri="{FF2B5EF4-FFF2-40B4-BE49-F238E27FC236}">
                <a16:creationId xmlns:a16="http://schemas.microsoft.com/office/drawing/2014/main" id="{5E67FA64-31F6-C002-945F-8C1C159E41EA}"/>
              </a:ext>
            </a:extLst>
          </p:cNvPr>
          <p:cNvPicPr>
            <a:picLocks noChangeAspect="1"/>
          </p:cNvPicPr>
          <p:nvPr/>
        </p:nvPicPr>
        <p:blipFill rotWithShape="1">
          <a:blip r:embed="rId2"/>
          <a:srcRect l="31606" t="15962" r="15169" b="37913"/>
          <a:stretch/>
        </p:blipFill>
        <p:spPr>
          <a:xfrm>
            <a:off x="-8391" y="704674"/>
            <a:ext cx="9144000" cy="4568457"/>
          </a:xfrm>
          <a:prstGeom prst="rect">
            <a:avLst/>
          </a:prstGeom>
        </p:spPr>
      </p:pic>
      <p:sp>
        <p:nvSpPr>
          <p:cNvPr id="9" name="TextBox 8">
            <a:extLst>
              <a:ext uri="{FF2B5EF4-FFF2-40B4-BE49-F238E27FC236}">
                <a16:creationId xmlns:a16="http://schemas.microsoft.com/office/drawing/2014/main" id="{8248D919-97F8-651F-1EF5-2B4816B6A891}"/>
              </a:ext>
            </a:extLst>
          </p:cNvPr>
          <p:cNvSpPr txBox="1"/>
          <p:nvPr/>
        </p:nvSpPr>
        <p:spPr>
          <a:xfrm>
            <a:off x="302150" y="5600201"/>
            <a:ext cx="872257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Luke 13:24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"Strive to enter through the narrow gate, for many, I say to you, will seek to enter and will not be able.</a:t>
            </a:r>
          </a:p>
        </p:txBody>
      </p:sp>
    </p:spTree>
    <p:extLst>
      <p:ext uri="{BB962C8B-B14F-4D97-AF65-F5344CB8AC3E}">
        <p14:creationId xmlns:p14="http://schemas.microsoft.com/office/powerpoint/2010/main" val="108683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8598FB-72DD-14EC-0AEF-342BF5991C74}"/>
              </a:ext>
            </a:extLst>
          </p:cNvPr>
          <p:cNvSpPr/>
          <p:nvPr/>
        </p:nvSpPr>
        <p:spPr>
          <a:xfrm>
            <a:off x="0" y="0"/>
            <a:ext cx="9144000" cy="382457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4114800"/>
            <a:ext cx="83058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Joshua 1:7</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1" u="none" strike="noStrike" kern="1200" cap="none" spc="0" normalizeH="0" baseline="0" noProof="0" dirty="0">
                <a:ln>
                  <a:noFill/>
                </a:ln>
                <a:solidFill>
                  <a:prstClr val="black"/>
                </a:solidFill>
                <a:effectLst/>
                <a:uLnTx/>
                <a:uFillTx/>
                <a:latin typeface="Calibri"/>
                <a:ea typeface="+mn-ea"/>
                <a:cs typeface="+mn-cs"/>
              </a:rPr>
              <a:t>"Only be strong and very courageous, that you may observe to </a:t>
            </a:r>
            <a:r>
              <a:rPr kumimoji="0" lang="en-US" sz="2800" b="1" u="sng" strike="noStrike" kern="1200" cap="none" spc="0" normalizeH="0" baseline="0" noProof="0" dirty="0">
                <a:ln>
                  <a:noFill/>
                </a:ln>
                <a:solidFill>
                  <a:prstClr val="black"/>
                </a:solidFill>
                <a:effectLst/>
                <a:uLnTx/>
                <a:uFillTx/>
                <a:latin typeface="Calibri"/>
                <a:ea typeface="+mn-ea"/>
                <a:cs typeface="+mn-cs"/>
              </a:rPr>
              <a:t>do according to all the law </a:t>
            </a:r>
            <a:r>
              <a:rPr kumimoji="0" lang="en-US" sz="2800" b="1" u="none" strike="noStrike" kern="1200" cap="none" spc="0" normalizeH="0" baseline="0" noProof="0" dirty="0">
                <a:ln>
                  <a:noFill/>
                </a:ln>
                <a:solidFill>
                  <a:prstClr val="black"/>
                </a:solidFill>
                <a:effectLst/>
                <a:uLnTx/>
                <a:uFillTx/>
                <a:latin typeface="Calibri"/>
                <a:ea typeface="+mn-ea"/>
                <a:cs typeface="+mn-cs"/>
              </a:rPr>
              <a:t>which Moses My servant commanded you; </a:t>
            </a:r>
            <a:r>
              <a:rPr kumimoji="0" lang="en-US" sz="2800" b="1" u="sng" strike="noStrike" kern="1200" cap="none" spc="0" normalizeH="0" baseline="0" noProof="0" dirty="0">
                <a:ln>
                  <a:noFill/>
                </a:ln>
                <a:solidFill>
                  <a:prstClr val="black"/>
                </a:solidFill>
                <a:effectLst/>
                <a:uLnTx/>
                <a:uFillTx/>
                <a:latin typeface="Calibri"/>
                <a:ea typeface="+mn-ea"/>
                <a:cs typeface="+mn-cs"/>
              </a:rPr>
              <a:t>do not turn from it to the right hand </a:t>
            </a:r>
            <a:r>
              <a:rPr kumimoji="0" lang="en-US" sz="2800" b="1" u="none" strike="noStrike" kern="1200" cap="none" spc="0" normalizeH="0" baseline="0" noProof="0" dirty="0">
                <a:ln>
                  <a:noFill/>
                </a:ln>
                <a:solidFill>
                  <a:prstClr val="black"/>
                </a:solidFill>
                <a:effectLst/>
                <a:uLnTx/>
                <a:uFillTx/>
                <a:latin typeface="Calibri"/>
                <a:ea typeface="+mn-ea"/>
                <a:cs typeface="+mn-cs"/>
              </a:rPr>
              <a:t>or </a:t>
            </a:r>
            <a:r>
              <a:rPr kumimoji="0" lang="en-US" sz="2800" b="1" u="sng" strike="noStrike" kern="1200" cap="none" spc="0" normalizeH="0" baseline="0" noProof="0" dirty="0">
                <a:ln>
                  <a:noFill/>
                </a:ln>
                <a:solidFill>
                  <a:prstClr val="black"/>
                </a:solidFill>
                <a:effectLst/>
                <a:uLnTx/>
                <a:uFillTx/>
                <a:latin typeface="Calibri"/>
                <a:ea typeface="+mn-ea"/>
                <a:cs typeface="+mn-cs"/>
              </a:rPr>
              <a:t>to the left</a:t>
            </a:r>
            <a:r>
              <a:rPr kumimoji="0" lang="en-US" sz="2800" b="1" u="none" strike="noStrike" kern="1200" cap="none" spc="0" normalizeH="0" baseline="0" noProof="0" dirty="0">
                <a:ln>
                  <a:noFill/>
                </a:ln>
                <a:solidFill>
                  <a:prstClr val="black"/>
                </a:solidFill>
                <a:effectLst/>
                <a:uLnTx/>
                <a:uFillTx/>
                <a:latin typeface="Calibri"/>
                <a:ea typeface="+mn-ea"/>
                <a:cs typeface="+mn-cs"/>
              </a:rPr>
              <a:t>, that you may prosper wherever you go. (NKJV)</a:t>
            </a:r>
          </a:p>
        </p:txBody>
      </p:sp>
    </p:spTree>
    <p:extLst>
      <p:ext uri="{BB962C8B-B14F-4D97-AF65-F5344CB8AC3E}">
        <p14:creationId xmlns:p14="http://schemas.microsoft.com/office/powerpoint/2010/main" val="267783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90C226B-3297-C37A-7FB2-7DDBA4466368}"/>
              </a:ext>
            </a:extLst>
          </p:cNvPr>
          <p:cNvSpPr txBox="1"/>
          <p:nvPr/>
        </p:nvSpPr>
        <p:spPr>
          <a:xfrm>
            <a:off x="182880" y="2258171"/>
            <a:ext cx="8658970" cy="4367606"/>
          </a:xfrm>
          <a:prstGeom prst="rect">
            <a:avLst/>
          </a:prstGeom>
          <a:noFill/>
        </p:spPr>
        <p:txBody>
          <a:bodyPr wrap="square">
            <a:spAutoFit/>
          </a:bodyPr>
          <a:lstStyle/>
          <a:p>
            <a:pPr marL="457200" marR="0" indent="-228600">
              <a:spcBef>
                <a:spcPts val="900"/>
              </a:spcBef>
              <a:spcAft>
                <a:spcPts val="0"/>
              </a:spcAft>
              <a:tabLst>
                <a:tab pos="457200" algn="l"/>
              </a:tabLst>
            </a:pPr>
            <a:r>
              <a:rPr lang="en-US" sz="2800" kern="0" dirty="0">
                <a:effectLst/>
                <a:latin typeface="Calibri" panose="020F0502020204030204" pitchFamily="34" charset="0"/>
                <a:ea typeface="Calibri" panose="020F0502020204030204" pitchFamily="34" charset="0"/>
                <a:cs typeface="Calibri" panose="020F0502020204030204" pitchFamily="34" charset="0"/>
              </a:rPr>
              <a:t>This is a door / gate which everybody should desire to enter through.</a:t>
            </a:r>
          </a:p>
          <a:p>
            <a:pPr marL="457200" marR="0" indent="-228600">
              <a:lnSpc>
                <a:spcPct val="107000"/>
              </a:lnSpc>
              <a:spcBef>
                <a:spcPts val="900"/>
              </a:spcBef>
              <a:spcAft>
                <a:spcPts val="0"/>
              </a:spcAft>
              <a:tabLst>
                <a:tab pos="457200" algn="l"/>
              </a:tabLst>
            </a:pPr>
            <a:r>
              <a:rPr lang="en-US" sz="2800" kern="0" dirty="0">
                <a:latin typeface="Calibri" panose="020F0502020204030204" pitchFamily="34" charset="0"/>
                <a:ea typeface="Calibri" panose="020F0502020204030204" pitchFamily="34" charset="0"/>
                <a:cs typeface="Calibri" panose="020F0502020204030204" pitchFamily="34" charset="0"/>
              </a:rPr>
              <a:t>We should desire it because: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50000"/>
              </a:lnSpc>
              <a:spcBef>
                <a:spcPts val="0"/>
              </a:spcBef>
              <a:spcAft>
                <a:spcPts val="0"/>
              </a:spcAft>
              <a:buFont typeface="Arial" panose="020B0604020202020204" pitchFamily="34" charset="0"/>
              <a:buChar char="•"/>
              <a:tabLst>
                <a:tab pos="685800" algn="l"/>
              </a:tabLst>
            </a:pPr>
            <a:r>
              <a:rPr lang="en-US" sz="2800" kern="0" dirty="0">
                <a:latin typeface="Calibri" panose="020F0502020204030204" pitchFamily="34" charset="0"/>
                <a:ea typeface="Calibri" panose="020F0502020204030204" pitchFamily="34" charset="0"/>
                <a:cs typeface="Calibri" panose="020F0502020204030204" pitchFamily="34" charset="0"/>
              </a:rPr>
              <a:t>I</a:t>
            </a:r>
            <a:r>
              <a:rPr lang="en-US" sz="2800" kern="0" dirty="0">
                <a:effectLst/>
                <a:latin typeface="Calibri" panose="020F0502020204030204" pitchFamily="34" charset="0"/>
                <a:ea typeface="Calibri" panose="020F0502020204030204" pitchFamily="34" charset="0"/>
                <a:cs typeface="Calibri" panose="020F0502020204030204" pitchFamily="34" charset="0"/>
              </a:rPr>
              <a:t>t is the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gate of man’s spiritual home,</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50000"/>
              </a:lnSpc>
              <a:spcBef>
                <a:spcPts val="0"/>
              </a:spcBef>
              <a:spcAft>
                <a:spcPts val="0"/>
              </a:spcAft>
              <a:buFont typeface="Arial" panose="020B0604020202020204" pitchFamily="34" charset="0"/>
              <a:buChar char="•"/>
              <a:tabLst>
                <a:tab pos="685800" algn="l"/>
              </a:tabLst>
            </a:pPr>
            <a:r>
              <a:rPr lang="en-US" sz="2800" kern="0" dirty="0">
                <a:latin typeface="Calibri" panose="020F0502020204030204" pitchFamily="34" charset="0"/>
                <a:ea typeface="Calibri" panose="020F0502020204030204" pitchFamily="34" charset="0"/>
                <a:cs typeface="Calibri" panose="020F0502020204030204" pitchFamily="34" charset="0"/>
              </a:rPr>
              <a:t>I</a:t>
            </a:r>
            <a:r>
              <a:rPr lang="en-US" sz="2800" kern="0" dirty="0">
                <a:effectLst/>
                <a:latin typeface="Calibri" panose="020F0502020204030204" pitchFamily="34" charset="0"/>
                <a:ea typeface="Calibri" panose="020F0502020204030204" pitchFamily="34" charset="0"/>
                <a:cs typeface="Calibri" panose="020F0502020204030204" pitchFamily="34" charset="0"/>
              </a:rPr>
              <a:t>t is the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gate of the city of refuge (Heb. 6:18).</a:t>
            </a:r>
            <a:endParaRPr lang="en-US" sz="2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50000"/>
              </a:lnSpc>
              <a:spcBef>
                <a:spcPts val="0"/>
              </a:spcBef>
              <a:spcAft>
                <a:spcPts val="0"/>
              </a:spcAft>
              <a:buFont typeface="Arial" panose="020B0604020202020204" pitchFamily="34" charset="0"/>
              <a:buChar char="•"/>
              <a:tabLst>
                <a:tab pos="6858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a:t>
            </a:r>
            <a:r>
              <a:rPr lang="en-US" sz="2800" kern="0" dirty="0">
                <a:effectLst/>
                <a:latin typeface="Calibri" panose="020F0502020204030204" pitchFamily="34" charset="0"/>
                <a:ea typeface="Calibri" panose="020F0502020204030204" pitchFamily="34" charset="0"/>
                <a:cs typeface="Calibri" panose="020F0502020204030204" pitchFamily="34" charset="0"/>
              </a:rPr>
              <a:t>t is the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gate of eternal life.</a:t>
            </a:r>
          </a:p>
          <a:p>
            <a:pPr marL="914400" marR="0" indent="-457200">
              <a:lnSpc>
                <a:spcPct val="150000"/>
              </a:lnSpc>
              <a:spcBef>
                <a:spcPts val="0"/>
              </a:spcBef>
              <a:spcAft>
                <a:spcPts val="0"/>
              </a:spcAft>
              <a:buFont typeface="Arial" panose="020B0604020202020204" pitchFamily="34" charset="0"/>
              <a:buChar char="•"/>
              <a:tabLst>
                <a:tab pos="685800" algn="l"/>
              </a:tabLst>
            </a:pPr>
            <a:r>
              <a:rPr lang="en-US" sz="2800" kern="0" dirty="0">
                <a:latin typeface="Calibri" panose="020F0502020204030204" pitchFamily="34" charset="0"/>
                <a:ea typeface="Calibri" panose="020F0502020204030204" pitchFamily="34" charset="0"/>
                <a:cs typeface="Calibri" panose="020F0502020204030204" pitchFamily="34" charset="0"/>
              </a:rPr>
              <a:t>I</a:t>
            </a:r>
            <a:r>
              <a:rPr lang="en-US" sz="2800" kern="0" dirty="0">
                <a:effectLst/>
                <a:latin typeface="Calibri" panose="020F0502020204030204" pitchFamily="34" charset="0"/>
                <a:ea typeface="Calibri" panose="020F0502020204030204" pitchFamily="34" charset="0"/>
                <a:cs typeface="Calibri" panose="020F0502020204030204" pitchFamily="34" charset="0"/>
              </a:rPr>
              <a:t>t is the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gate of escape from the fate of the wicked</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indent="-342900" algn="just">
              <a:lnSpc>
                <a:spcPct val="107000"/>
              </a:lnSpc>
              <a:spcBef>
                <a:spcPts val="0"/>
              </a:spcBef>
              <a:spcAft>
                <a:spcPts val="0"/>
              </a:spcAft>
              <a:buAutoNum type="alphaUcPeriod" startAt="3"/>
              <a:tabLst>
                <a:tab pos="685800" algn="l"/>
              </a:tabLs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190684-74D5-2891-51C4-374F3E6281B6}"/>
              </a:ext>
            </a:extLst>
          </p:cNvPr>
          <p:cNvSpPr txBox="1"/>
          <p:nvPr/>
        </p:nvSpPr>
        <p:spPr>
          <a:xfrm>
            <a:off x="453224" y="1105232"/>
            <a:ext cx="7911548" cy="892552"/>
          </a:xfrm>
          <a:prstGeom prst="rect">
            <a:avLst/>
          </a:prstGeom>
          <a:noFill/>
          <a:ln w="38100">
            <a:solidFill>
              <a:srgbClr val="0070C0"/>
            </a:solidFill>
          </a:ln>
        </p:spPr>
        <p:txBody>
          <a:bodyPr wrap="square">
            <a:spAutoFit/>
          </a:bodyPr>
          <a:lstStyle/>
          <a:p>
            <a:r>
              <a:rPr lang="en-US" sz="2600" b="1" dirty="0">
                <a:solidFill>
                  <a:srgbClr val="0070C0"/>
                </a:solidFill>
              </a:rPr>
              <a:t>v.24</a:t>
            </a:r>
            <a:r>
              <a:rPr lang="en-US" sz="2600" dirty="0"/>
              <a:t> "Strive to enter through the narrow gate, for </a:t>
            </a:r>
            <a:r>
              <a:rPr lang="en-US" sz="2600" b="1" dirty="0"/>
              <a:t>many</a:t>
            </a:r>
            <a:r>
              <a:rPr lang="en-US" sz="2600" dirty="0"/>
              <a:t>, I say to you, will seek to enter and will not be able.</a:t>
            </a:r>
          </a:p>
        </p:txBody>
      </p:sp>
    </p:spTree>
    <p:extLst>
      <p:ext uri="{BB962C8B-B14F-4D97-AF65-F5344CB8AC3E}">
        <p14:creationId xmlns:p14="http://schemas.microsoft.com/office/powerpoint/2010/main" val="344754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he (semi) hidden world of Dulles' Z gates | The Robservatory">
            <a:extLst>
              <a:ext uri="{FF2B5EF4-FFF2-40B4-BE49-F238E27FC236}">
                <a16:creationId xmlns:a16="http://schemas.microsoft.com/office/drawing/2014/main" id="{8554E5CB-19ED-7345-0A8C-D82E46DDD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738"/>
            <a:ext cx="91440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0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Casual Christian At The Strait Gate</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7394A80-47A1-DC3F-02F6-3D0141A1A0BA}"/>
              </a:ext>
            </a:extLst>
          </p:cNvPr>
          <p:cNvSpPr txBox="1"/>
          <p:nvPr/>
        </p:nvSpPr>
        <p:spPr>
          <a:xfrm>
            <a:off x="-8391" y="1200647"/>
            <a:ext cx="8810485" cy="1122871"/>
          </a:xfrm>
          <a:prstGeom prst="rect">
            <a:avLst/>
          </a:prstGeom>
          <a:noFill/>
        </p:spPr>
        <p:txBody>
          <a:bodyPr wrap="square">
            <a:spAutoFit/>
          </a:bodyPr>
          <a:lstStyle/>
          <a:p>
            <a:pPr marL="685800" marR="0" indent="-228600">
              <a:lnSpc>
                <a:spcPct val="107000"/>
              </a:lnSpc>
              <a:spcBef>
                <a:spcPts val="0"/>
              </a:spcBef>
              <a:spcAft>
                <a:spcPts val="0"/>
              </a:spcAft>
              <a:tabLst>
                <a:tab pos="6858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Because it is the gate of man’s spiritual home,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0"/>
              </a:spcAft>
              <a:tabLst>
                <a:tab pos="914400" algn="l"/>
              </a:tabLs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Our citizenship is there</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(Phil. 3:20).</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ACE8781-F304-3975-C6D1-99DEC1757BBE}"/>
              </a:ext>
            </a:extLst>
          </p:cNvPr>
          <p:cNvSpPr txBox="1"/>
          <p:nvPr/>
        </p:nvSpPr>
        <p:spPr>
          <a:xfrm>
            <a:off x="580446" y="2299665"/>
            <a:ext cx="8221648" cy="4068045"/>
          </a:xfrm>
          <a:prstGeom prst="rect">
            <a:avLst/>
          </a:prstGeom>
          <a:noFill/>
        </p:spPr>
        <p:txBody>
          <a:bodyPr wrap="square">
            <a:spAutoFit/>
          </a:bodyPr>
          <a:lstStyle/>
          <a:p>
            <a:r>
              <a:rPr lang="en-US" sz="2400" b="1" dirty="0">
                <a:solidFill>
                  <a:srgbClr val="0070C0"/>
                </a:solidFill>
              </a:rPr>
              <a:t>Phil. 3:20 </a:t>
            </a:r>
            <a:r>
              <a:rPr lang="en-US" dirty="0"/>
              <a:t>For </a:t>
            </a:r>
            <a:r>
              <a:rPr lang="en-US" u="sng" dirty="0"/>
              <a:t>our citizenship is in heaven</a:t>
            </a:r>
            <a:r>
              <a:rPr lang="en-US" dirty="0"/>
              <a:t>, from which we also eagerly wait for the Savior, the Lord Jesus Christ,</a:t>
            </a:r>
          </a:p>
          <a:p>
            <a:r>
              <a:rPr lang="en-US" b="1" dirty="0">
                <a:solidFill>
                  <a:srgbClr val="0070C0"/>
                </a:solidFill>
              </a:rPr>
              <a:t>21</a:t>
            </a:r>
            <a:r>
              <a:rPr lang="en-US" dirty="0"/>
              <a:t> who will transform our lowly body that it may be conformed to His glorious body, according to the working by which He is able even to subdue all things to Himself.</a:t>
            </a:r>
          </a:p>
          <a:p>
            <a:r>
              <a:rPr lang="en-US" b="1" dirty="0">
                <a:solidFill>
                  <a:srgbClr val="0070C0"/>
                </a:solidFill>
              </a:rPr>
              <a:t>4:1</a:t>
            </a:r>
            <a:r>
              <a:rPr lang="en-US" dirty="0"/>
              <a:t> Therefore, my beloved and longed-for brethren, my joy and crown, so stand fast in the Lord, beloved.</a:t>
            </a:r>
          </a:p>
          <a:p>
            <a:endParaRPr lang="en-US" dirty="0"/>
          </a:p>
          <a:p>
            <a:r>
              <a:rPr lang="en-US" sz="2400" b="1" dirty="0">
                <a:solidFill>
                  <a:srgbClr val="0070C0"/>
                </a:solidFill>
              </a:rPr>
              <a:t>Heb 11:13 </a:t>
            </a:r>
            <a:r>
              <a:rPr lang="en-US" dirty="0"/>
              <a:t>These all died in faith, not having received the promises, but having seen them afar off, and were persuaded of them, and embraced them, and confessed that they were </a:t>
            </a:r>
            <a:r>
              <a:rPr lang="en-US" u="sng" dirty="0"/>
              <a:t>strangers and pilgrims on the earth</a:t>
            </a:r>
            <a:r>
              <a:rPr lang="en-US" dirty="0"/>
              <a:t>.  </a:t>
            </a:r>
          </a:p>
          <a:p>
            <a:endParaRPr lang="en-US" dirty="0"/>
          </a:p>
          <a:p>
            <a:r>
              <a:rPr lang="en-US" sz="2400" b="1" dirty="0">
                <a:solidFill>
                  <a:srgbClr val="0070C0"/>
                </a:solidFill>
              </a:rPr>
              <a:t>1Peter 2:11 </a:t>
            </a:r>
            <a:r>
              <a:rPr lang="en-US" dirty="0"/>
              <a:t>Dearly beloved, I beseech you as </a:t>
            </a:r>
            <a:r>
              <a:rPr lang="en-US" u="sng" dirty="0"/>
              <a:t>strangers and pilgrims</a:t>
            </a:r>
            <a:r>
              <a:rPr lang="en-US" dirty="0"/>
              <a:t>, abstain from fleshly lusts, which war against the soul;</a:t>
            </a:r>
          </a:p>
        </p:txBody>
      </p:sp>
      <p:sp>
        <p:nvSpPr>
          <p:cNvPr id="2" name="TextBox 1">
            <a:extLst>
              <a:ext uri="{FF2B5EF4-FFF2-40B4-BE49-F238E27FC236}">
                <a16:creationId xmlns:a16="http://schemas.microsoft.com/office/drawing/2014/main" id="{86F8B29B-5153-CDB7-8483-79C3366EFD89}"/>
              </a:ext>
            </a:extLst>
          </p:cNvPr>
          <p:cNvSpPr txBox="1"/>
          <p:nvPr/>
        </p:nvSpPr>
        <p:spPr>
          <a:xfrm>
            <a:off x="437323" y="922351"/>
            <a:ext cx="4556096" cy="523220"/>
          </a:xfrm>
          <a:prstGeom prst="rect">
            <a:avLst/>
          </a:prstGeom>
          <a:noFill/>
        </p:spPr>
        <p:txBody>
          <a:bodyPr wrap="square" rtlCol="0">
            <a:spAutoFit/>
          </a:bodyPr>
          <a:lstStyle/>
          <a:p>
            <a:r>
              <a:rPr lang="en-US" sz="2800" dirty="0"/>
              <a:t>We should strive to enter - </a:t>
            </a:r>
            <a:endParaRPr lang="en-US" dirty="0"/>
          </a:p>
        </p:txBody>
      </p:sp>
    </p:spTree>
    <p:extLst>
      <p:ext uri="{BB962C8B-B14F-4D97-AF65-F5344CB8AC3E}">
        <p14:creationId xmlns:p14="http://schemas.microsoft.com/office/powerpoint/2010/main" val="410932687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779</TotalTime>
  <Words>2432</Words>
  <Application>Microsoft Office PowerPoint</Application>
  <PresentationFormat>On-screen Show (4:3)</PresentationFormat>
  <Paragraphs>161</Paragraphs>
  <Slides>28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Arial Unicode MS</vt:lpstr>
      <vt:lpstr>Calibri</vt:lpstr>
      <vt:lpstr>Calibri Light</vt:lpstr>
      <vt:lpstr>Ink Free</vt:lpstr>
      <vt:lpstr>Times New Roman</vt:lpstr>
      <vt:lpstr>1_Office Theme</vt:lpstr>
      <vt:lpstr>2_Office Theme</vt:lpstr>
      <vt:lpstr>3_Office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11</cp:revision>
  <dcterms:created xsi:type="dcterms:W3CDTF">2024-08-26T12:06:14Z</dcterms:created>
  <dcterms:modified xsi:type="dcterms:W3CDTF">2024-08-31T17:43:17Z</dcterms:modified>
</cp:coreProperties>
</file>