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5" r:id="rId3"/>
    <p:sldId id="586" r:id="rId4"/>
    <p:sldId id="575" r:id="rId5"/>
    <p:sldId id="559" r:id="rId6"/>
    <p:sldId id="558" r:id="rId7"/>
    <p:sldId id="557" r:id="rId8"/>
    <p:sldId id="560" r:id="rId9"/>
    <p:sldId id="561" r:id="rId10"/>
    <p:sldId id="562" r:id="rId11"/>
    <p:sldId id="555" r:id="rId12"/>
    <p:sldId id="582" r:id="rId13"/>
    <p:sldId id="583" r:id="rId14"/>
    <p:sldId id="577" r:id="rId15"/>
    <p:sldId id="578" r:id="rId16"/>
    <p:sldId id="580" r:id="rId17"/>
    <p:sldId id="587" r:id="rId18"/>
    <p:sldId id="584" r:id="rId19"/>
    <p:sldId id="579" r:id="rId20"/>
    <p:sldId id="564" r:id="rId21"/>
    <p:sldId id="556" r:id="rId22"/>
    <p:sldId id="570" r:id="rId23"/>
    <p:sldId id="565" r:id="rId24"/>
    <p:sldId id="563" r:id="rId25"/>
    <p:sldId id="571" r:id="rId26"/>
    <p:sldId id="574" r:id="rId27"/>
    <p:sldId id="572" r:id="rId28"/>
    <p:sldId id="573" r:id="rId29"/>
    <p:sldId id="566" r:id="rId30"/>
    <p:sldId id="31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QK71wW+6MESuq01+BFJAA==" hashData="MzXyzn7dxE/VW8w0KFoNqUcE1tZqejCpaGniyiAWeeHRwY5WueHttmtlaGm6nPn9EyxUh++VuvZFoX2DmW+XQ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20" d="100"/>
          <a:sy n="120" d="100"/>
        </p:scale>
        <p:origin x="1326" y="108"/>
      </p:cViewPr>
      <p:guideLst/>
    </p:cSldViewPr>
  </p:slideViewPr>
  <p:notesTextViewPr>
    <p:cViewPr>
      <p:scale>
        <a:sx n="1" d="1"/>
        <a:sy n="1" d="1"/>
      </p:scale>
      <p:origin x="0" y="0"/>
    </p:cViewPr>
  </p:notesTextViewPr>
  <p:sorterViewPr>
    <p:cViewPr>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85988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2933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38267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5CE097-EA66-44F1-B6E4-7FB05216B33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041894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596E68-E92F-4B9C-9F2F-8DA9BFF061A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3477805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6DFC60-92E1-42EC-ACD7-2F8732CC811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375944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C44111-8993-4EA0-BF6D-9CCE5285D8B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9355473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8A1CFC8-5B3D-466B-8E8E-A775875811F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8435766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B72D51-9E02-4E6F-BA7F-811A398022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349660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CBC7BFF-140E-4F3E-AA7C-4D51343A00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925673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C78BC6-DE8D-4B63-A36D-A69A33368B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393728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53182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B1B937-C9D4-4D5D-A41E-7BBAEE2AFB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130113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29FBE0-04D5-489F-8620-E8470E4A54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5110835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100843-8768-42FE-ABC9-EBAC00B1535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403707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00067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630539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7893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56015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40825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2824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8/10/2024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55827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8/10/2024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239492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02EEB5B-0C57-473B-A1BF-11CA541A6586}"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5295421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ref.ly/logosres/ws-360d020a5e3d4dbc9f5f0c76ccdfd5f1?ref=Bible.Nu32&amp;off=22&amp;ctx=apter+32%0aNumbers+32%0a~Here+are+reported+th"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ref.ly/logosres/ws-360d020a5e3d4dbc9f5f0c76ccdfd5f1?ref=Bible.Nu32.16-19&amp;off=1397&amp;ctx=s+where+they+lived.%0a~%E2%80%9CMany+of+the+men+o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ref.ly/logosres/ws-360d020a5e3d4dbc9f5f0c76ccdfd5f1?ref=Bible.Nu32.16-19&amp;off=1858&amp;ctx=+and+children.%E2%80%9D%5b11%5d%0a~The+actual+key+to+th"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ref.ly/logosres/ws-360d020a5e3d4dbc9f5f0c76ccdfd5f1?ref=Bible.Nu32.16-19&amp;off=1858&amp;ctx=+and+children.%E2%80%9D%5b11%5d%0a~The+actual+key+to+th"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AD1A1438-5293-1803-A2AD-F1A5AE66566A}"/>
              </a:ext>
            </a:extLst>
          </p:cNvPr>
          <p:cNvSpPr txBox="1"/>
          <p:nvPr/>
        </p:nvSpPr>
        <p:spPr>
          <a:xfrm>
            <a:off x="500932" y="898497"/>
            <a:ext cx="8293211" cy="5581278"/>
          </a:xfrm>
          <a:prstGeom prst="rect">
            <a:avLst/>
          </a:prstGeom>
          <a:noFill/>
        </p:spPr>
        <p:txBody>
          <a:bodyPr wrap="square">
            <a:spAutoFit/>
          </a:bodyPr>
          <a:lstStyle/>
          <a:p>
            <a:r>
              <a:rPr lang="en-US" sz="2700" dirty="0"/>
              <a:t>Here are reported the events that led to the settlement of the tribes of </a:t>
            </a:r>
            <a:r>
              <a:rPr lang="en-US" sz="2700" b="1" u="sng" dirty="0">
                <a:solidFill>
                  <a:srgbClr val="0070C0"/>
                </a:solidFill>
              </a:rPr>
              <a:t>Reuben</a:t>
            </a:r>
            <a:r>
              <a:rPr lang="en-US" sz="2700" b="1" dirty="0">
                <a:solidFill>
                  <a:srgbClr val="0070C0"/>
                </a:solidFill>
              </a:rPr>
              <a:t>, </a:t>
            </a:r>
            <a:r>
              <a:rPr lang="en-US" sz="2700" b="1" u="sng" dirty="0">
                <a:solidFill>
                  <a:srgbClr val="0070C0"/>
                </a:solidFill>
              </a:rPr>
              <a:t>Gad</a:t>
            </a:r>
            <a:r>
              <a:rPr lang="en-US" sz="2700" dirty="0"/>
              <a:t>, and half the tribe of </a:t>
            </a:r>
            <a:r>
              <a:rPr lang="en-US" sz="2700" b="1" u="sng" dirty="0">
                <a:solidFill>
                  <a:srgbClr val="0070C0"/>
                </a:solidFill>
              </a:rPr>
              <a:t>Manasseh</a:t>
            </a:r>
            <a:r>
              <a:rPr lang="en-US" sz="2700" dirty="0"/>
              <a:t> on the east side of the Jordan.</a:t>
            </a:r>
          </a:p>
          <a:p>
            <a:endParaRPr lang="en-US" sz="2700" dirty="0"/>
          </a:p>
          <a:p>
            <a:r>
              <a:rPr lang="en-US" sz="2700" dirty="0"/>
              <a:t>Was this a sinful request on the part of these tribes? In the light of Moses’ severe rebuke in the next verses, the conclusion is that their request represented a fundamental departure by those tribes away from the true will of God.</a:t>
            </a:r>
          </a:p>
          <a:p>
            <a:r>
              <a:rPr lang="en-US" sz="2700" dirty="0"/>
              <a:t> </a:t>
            </a:r>
          </a:p>
          <a:p>
            <a:r>
              <a:rPr lang="en-US" sz="2700" dirty="0"/>
              <a:t>The same in all generations where men look on present advantages and temporary benefits and choose instead of following God’s will, choose to walk in their own ways. </a:t>
            </a:r>
            <a:endParaRPr lang="en-US" sz="2700" b="0" i="0" u="none" strike="noStrike" baseline="0" dirty="0">
              <a:solidFill>
                <a:srgbClr val="0000FF"/>
              </a:solidFill>
              <a:hlinkClick r:id="rId2"/>
            </a:endParaRPr>
          </a:p>
        </p:txBody>
      </p:sp>
    </p:spTree>
    <p:extLst>
      <p:ext uri="{BB962C8B-B14F-4D97-AF65-F5344CB8AC3E}">
        <p14:creationId xmlns:p14="http://schemas.microsoft.com/office/powerpoint/2010/main" val="156303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5388F33-F91E-04AD-51A4-6C37C18D1B0F}"/>
              </a:ext>
            </a:extLst>
          </p:cNvPr>
          <p:cNvSpPr txBox="1"/>
          <p:nvPr/>
        </p:nvSpPr>
        <p:spPr>
          <a:xfrm>
            <a:off x="556592" y="978011"/>
            <a:ext cx="8253454" cy="5326590"/>
          </a:xfrm>
          <a:prstGeom prst="rect">
            <a:avLst/>
          </a:prstGeom>
          <a:noFill/>
        </p:spPr>
        <p:txBody>
          <a:bodyPr wrap="square">
            <a:spAutoFit/>
          </a:bodyPr>
          <a:lstStyle/>
          <a:p>
            <a:pPr rtl="0"/>
            <a:r>
              <a:rPr lang="en-US" sz="2400" b="1" dirty="0"/>
              <a:t>Moses’ anger and frustration were justified</a:t>
            </a:r>
            <a:r>
              <a:rPr lang="en-US" sz="2400" dirty="0"/>
              <a:t>. He listened to the  promises of these rebels and permitted them to do as they wished, but there can hardly be any doubt that Moses’ first and immediate response to this was correct. </a:t>
            </a:r>
          </a:p>
          <a:p>
            <a:pPr rtl="0"/>
            <a:endParaRPr lang="en-US" sz="2400" dirty="0"/>
          </a:p>
          <a:p>
            <a:pPr rtl="0"/>
            <a:r>
              <a:rPr lang="en-US" sz="2400" dirty="0"/>
              <a:t>This response, was a rehearsal of events following Kadesh-Barnea and the sending out of the spies which resulted as follows:</a:t>
            </a:r>
          </a:p>
          <a:p>
            <a:pPr marL="457200" indent="-457200" rtl="0">
              <a:buAutoNum type="arabicParenBoth"/>
            </a:pPr>
            <a:r>
              <a:rPr lang="en-US" sz="2400" b="1" dirty="0"/>
              <a:t>it discouraged Israel;</a:t>
            </a:r>
          </a:p>
          <a:p>
            <a:pPr marL="457200" indent="-457200" rtl="0">
              <a:buAutoNum type="arabicParenBoth"/>
            </a:pPr>
            <a:r>
              <a:rPr lang="en-US" sz="2400" b="1" dirty="0">
                <a:solidFill>
                  <a:srgbClr val="FF0000"/>
                </a:solidFill>
              </a:rPr>
              <a:t>Jehovah’s anger was kindled against Israel;</a:t>
            </a:r>
          </a:p>
          <a:p>
            <a:pPr marL="457200" indent="-457200" rtl="0">
              <a:buAutoNum type="arabicParenBoth"/>
            </a:pPr>
            <a:r>
              <a:rPr lang="en-US" sz="2400" b="1" dirty="0">
                <a:solidFill>
                  <a:srgbClr val="0070C0"/>
                </a:solidFill>
              </a:rPr>
              <a:t>God forbade any of that generation except Caleb and Joshua to enter Canaan; and </a:t>
            </a:r>
          </a:p>
          <a:p>
            <a:pPr marL="457200" indent="-457200" rtl="0">
              <a:buAutoNum type="arabicParenBoth"/>
            </a:pPr>
            <a:r>
              <a:rPr lang="en-US" sz="2400" b="1" dirty="0"/>
              <a:t>the Lord punished the whole nation by forty years of wandering in the wilderness. </a:t>
            </a:r>
          </a:p>
        </p:txBody>
      </p:sp>
    </p:spTree>
    <p:extLst>
      <p:ext uri="{BB962C8B-B14F-4D97-AF65-F5344CB8AC3E}">
        <p14:creationId xmlns:p14="http://schemas.microsoft.com/office/powerpoint/2010/main" val="40047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5388F33-F91E-04AD-51A4-6C37C18D1B0F}"/>
              </a:ext>
            </a:extLst>
          </p:cNvPr>
          <p:cNvSpPr txBox="1"/>
          <p:nvPr/>
        </p:nvSpPr>
        <p:spPr>
          <a:xfrm>
            <a:off x="556592" y="993913"/>
            <a:ext cx="8253454" cy="5741574"/>
          </a:xfrm>
          <a:prstGeom prst="rect">
            <a:avLst/>
          </a:prstGeom>
          <a:noFill/>
        </p:spPr>
        <p:txBody>
          <a:bodyPr wrap="square">
            <a:spAutoFit/>
          </a:bodyPr>
          <a:lstStyle/>
          <a:p>
            <a:pPr rtl="0"/>
            <a:r>
              <a:rPr lang="en-US" sz="2600" dirty="0"/>
              <a:t>Now, forty years later, once more standing on the verge of entering Canaan, here </a:t>
            </a:r>
            <a:r>
              <a:rPr lang="en-US" sz="2600" b="1" u="sng" dirty="0"/>
              <a:t>the sons of those original sinners </a:t>
            </a:r>
            <a:r>
              <a:rPr lang="en-US" sz="2600" dirty="0"/>
              <a:t>once </a:t>
            </a:r>
            <a:r>
              <a:rPr lang="en-US" sz="2600" b="1" u="sng" dirty="0"/>
              <a:t>more appear with a plan of their own</a:t>
            </a:r>
            <a:r>
              <a:rPr lang="en-US" sz="2600" dirty="0"/>
              <a:t>. They would NOT enter Canaan at all, but settle EAST of Jordan! What a fine place to pasture sheep!</a:t>
            </a:r>
          </a:p>
          <a:p>
            <a:pPr rtl="0"/>
            <a:endParaRPr lang="en-US" sz="2600" dirty="0">
              <a:solidFill>
                <a:srgbClr val="FF0000"/>
              </a:solidFill>
            </a:endParaRPr>
          </a:p>
          <a:p>
            <a:pPr rtl="0"/>
            <a:r>
              <a:rPr lang="en-US" sz="2600" dirty="0">
                <a:solidFill>
                  <a:srgbClr val="FF0000"/>
                </a:solidFill>
              </a:rPr>
              <a:t>Moses’ rebuke did not stop the tribes pleading. They at </a:t>
            </a:r>
            <a:r>
              <a:rPr lang="en-US" sz="2600" u="sng" dirty="0">
                <a:solidFill>
                  <a:srgbClr val="FF0000"/>
                </a:solidFill>
              </a:rPr>
              <a:t>once continued the request</a:t>
            </a:r>
            <a:r>
              <a:rPr lang="en-US" sz="2600" dirty="0">
                <a:solidFill>
                  <a:srgbClr val="FF0000"/>
                </a:solidFill>
              </a:rPr>
              <a:t>, making promises about how they would, after all, </a:t>
            </a:r>
            <a:r>
              <a:rPr lang="en-US" sz="2600" u="sng" dirty="0">
                <a:solidFill>
                  <a:srgbClr val="FF0000"/>
                </a:solidFill>
              </a:rPr>
              <a:t>enter Canaan with their armed troops</a:t>
            </a:r>
            <a:r>
              <a:rPr lang="en-US" sz="2600" dirty="0">
                <a:solidFill>
                  <a:srgbClr val="FF0000"/>
                </a:solidFill>
              </a:rPr>
              <a:t>, and after the </a:t>
            </a:r>
            <a:r>
              <a:rPr lang="en-US" sz="2600" u="sng" dirty="0">
                <a:solidFill>
                  <a:srgbClr val="FF0000"/>
                </a:solidFill>
              </a:rPr>
              <a:t>land was conquered, they would, of course, return EAST of Jordan, leaving more room for the rest of Israel WEST of the Jordan!</a:t>
            </a:r>
            <a:r>
              <a:rPr lang="en-US" sz="2600" dirty="0">
                <a:solidFill>
                  <a:srgbClr val="FF0000"/>
                </a:solidFill>
              </a:rPr>
              <a:t> It was the kind of request that would probably have been supported by the vast majority of the whole nation. </a:t>
            </a:r>
          </a:p>
        </p:txBody>
      </p:sp>
    </p:spTree>
    <p:extLst>
      <p:ext uri="{BB962C8B-B14F-4D97-AF65-F5344CB8AC3E}">
        <p14:creationId xmlns:p14="http://schemas.microsoft.com/office/powerpoint/2010/main" val="291116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4B70A82A-C2B1-FCA1-0FE7-3D236845449B}"/>
              </a:ext>
            </a:extLst>
          </p:cNvPr>
          <p:cNvSpPr txBox="1"/>
          <p:nvPr/>
        </p:nvSpPr>
        <p:spPr>
          <a:xfrm>
            <a:off x="636104" y="1036741"/>
            <a:ext cx="7967207" cy="5170646"/>
          </a:xfrm>
          <a:prstGeom prst="rect">
            <a:avLst/>
          </a:prstGeom>
          <a:noFill/>
        </p:spPr>
        <p:txBody>
          <a:bodyPr wrap="square">
            <a:spAutoFit/>
          </a:bodyPr>
          <a:lstStyle/>
          <a:p>
            <a:pPr rtl="0"/>
            <a:r>
              <a:rPr lang="en-US" sz="2200" dirty="0"/>
              <a:t>“We will not inherit with them on the other side of Jordan …” Here is the departure from God’s will, based upon the same grounds that always underlies disobedience, “</a:t>
            </a:r>
            <a:r>
              <a:rPr lang="en-US" sz="2200" u="sng" dirty="0">
                <a:latin typeface="Arial Black" panose="020B0A04020102020204" pitchFamily="34" charset="0"/>
              </a:rPr>
              <a:t>We</a:t>
            </a:r>
            <a:r>
              <a:rPr lang="en-US" sz="2200" dirty="0">
                <a:latin typeface="Arial Black" panose="020B0A04020102020204" pitchFamily="34" charset="0"/>
              </a:rPr>
              <a:t> </a:t>
            </a:r>
            <a:r>
              <a:rPr lang="en-US" sz="2200" u="sng" dirty="0">
                <a:latin typeface="Arial Black" panose="020B0A04020102020204" pitchFamily="34" charset="0"/>
              </a:rPr>
              <a:t>will not</a:t>
            </a:r>
            <a:r>
              <a:rPr lang="en-US" sz="2200" dirty="0"/>
              <a:t>!” </a:t>
            </a:r>
          </a:p>
          <a:p>
            <a:pPr rtl="0"/>
            <a:r>
              <a:rPr lang="en-US" sz="2200" u="sng" dirty="0"/>
              <a:t>The promises were good</a:t>
            </a:r>
            <a:r>
              <a:rPr lang="en-US" sz="2200" dirty="0"/>
              <a:t>, no doubt </a:t>
            </a:r>
            <a:r>
              <a:rPr lang="en-US" sz="2200" u="sng" dirty="0"/>
              <a:t>made in good faith</a:t>
            </a:r>
            <a:r>
              <a:rPr lang="en-US" sz="2200" dirty="0"/>
              <a:t>, and with the </a:t>
            </a:r>
            <a:r>
              <a:rPr lang="en-US" sz="2200" u="sng" dirty="0"/>
              <a:t>approving support of the whole nation</a:t>
            </a:r>
            <a:r>
              <a:rPr lang="en-US" sz="2200" dirty="0"/>
              <a:t>; so Moses yielded. After all, it was the end of the line for him, and Israel would face the responsibilities of the future WITHOUT Moses. </a:t>
            </a:r>
          </a:p>
          <a:p>
            <a:pPr rtl="0"/>
            <a:endParaRPr lang="en-US" sz="2200" dirty="0">
              <a:solidFill>
                <a:srgbClr val="FF0000"/>
              </a:solidFill>
            </a:endParaRPr>
          </a:p>
          <a:p>
            <a:pPr rtl="0"/>
            <a:r>
              <a:rPr lang="en-US" sz="2200" dirty="0">
                <a:solidFill>
                  <a:srgbClr val="FF0000"/>
                </a:solidFill>
              </a:rPr>
              <a:t>So he granted their request but included a final warning of what would be involved if they failed to keep their promises.</a:t>
            </a:r>
          </a:p>
          <a:p>
            <a:pPr rtl="0"/>
            <a:endParaRPr lang="en-US" sz="2200" dirty="0">
              <a:solidFill>
                <a:srgbClr val="FF0000"/>
              </a:solidFill>
            </a:endParaRPr>
          </a:p>
          <a:p>
            <a:pPr rtl="0"/>
            <a:r>
              <a:rPr lang="en-US" sz="2200" dirty="0">
                <a:solidFill>
                  <a:srgbClr val="0070C0"/>
                </a:solidFill>
              </a:rPr>
              <a:t>DID THEY KEEP THESE PROMISES?</a:t>
            </a:r>
          </a:p>
          <a:p>
            <a:pPr rtl="0"/>
            <a:r>
              <a:rPr lang="en-US" sz="2200" dirty="0">
                <a:solidFill>
                  <a:srgbClr val="0070C0"/>
                </a:solidFill>
              </a:rPr>
              <a:t>No! They did not. The women and children left behind under this arrangement could by no means have manned and defended the fortified towns and villages where they lived.</a:t>
            </a:r>
          </a:p>
        </p:txBody>
      </p:sp>
    </p:spTree>
    <p:extLst>
      <p:ext uri="{BB962C8B-B14F-4D97-AF65-F5344CB8AC3E}">
        <p14:creationId xmlns:p14="http://schemas.microsoft.com/office/powerpoint/2010/main" val="119003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6C5217C4-65F3-1D90-62A3-238E934CC03A}"/>
              </a:ext>
            </a:extLst>
          </p:cNvPr>
          <p:cNvSpPr txBox="1"/>
          <p:nvPr/>
        </p:nvSpPr>
        <p:spPr>
          <a:xfrm>
            <a:off x="540688" y="1137038"/>
            <a:ext cx="7712765" cy="5632311"/>
          </a:xfrm>
          <a:prstGeom prst="rect">
            <a:avLst/>
          </a:prstGeom>
          <a:noFill/>
        </p:spPr>
        <p:txBody>
          <a:bodyPr wrap="square">
            <a:spAutoFit/>
          </a:bodyPr>
          <a:lstStyle/>
          <a:p>
            <a:r>
              <a:rPr lang="en-US" sz="2800" dirty="0"/>
              <a:t>“Many of the men of war from these tribes were, of course, left behind. The total roster of the men of war for </a:t>
            </a:r>
            <a:r>
              <a:rPr lang="en-US" sz="2800" u="sng" dirty="0"/>
              <a:t>Reuben, Gad and half of the tribe of Manasseh was 110,580</a:t>
            </a:r>
            <a:r>
              <a:rPr lang="en-US" sz="2800" dirty="0"/>
              <a:t>, according to the census in </a:t>
            </a:r>
            <a:r>
              <a:rPr lang="en-US" sz="2800" b="1" dirty="0">
                <a:solidFill>
                  <a:srgbClr val="0070C0"/>
                </a:solidFill>
              </a:rPr>
              <a:t>Numbers 26, </a:t>
            </a:r>
          </a:p>
          <a:p>
            <a:endParaRPr lang="en-US" sz="2800" dirty="0"/>
          </a:p>
          <a:p>
            <a:r>
              <a:rPr lang="en-US" sz="2800" dirty="0"/>
              <a:t>But how many actually aided in the conquest?</a:t>
            </a:r>
          </a:p>
          <a:p>
            <a:r>
              <a:rPr lang="en-US" sz="2800" dirty="0"/>
              <a:t>From </a:t>
            </a:r>
            <a:r>
              <a:rPr lang="en-US" sz="2800" b="1" dirty="0">
                <a:solidFill>
                  <a:srgbClr val="0070C0"/>
                </a:solidFill>
              </a:rPr>
              <a:t>Joshua 4:13</a:t>
            </a:r>
            <a:r>
              <a:rPr lang="en-US" sz="2800" dirty="0"/>
              <a:t>, we learn that of those two and one half tribes, </a:t>
            </a:r>
            <a:r>
              <a:rPr lang="en-US" sz="2800" dirty="0">
                <a:latin typeface="Arial Black" panose="020B0A04020102020204" pitchFamily="34" charset="0"/>
              </a:rPr>
              <a:t>only </a:t>
            </a:r>
            <a:r>
              <a:rPr lang="en-US" sz="2800" u="sng" dirty="0">
                <a:latin typeface="Arial Black" panose="020B0A04020102020204" pitchFamily="34" charset="0"/>
              </a:rPr>
              <a:t>40,000</a:t>
            </a:r>
            <a:r>
              <a:rPr lang="en-US" sz="2800" dirty="0">
                <a:latin typeface="Arial Black" panose="020B0A04020102020204" pitchFamily="34" charset="0"/>
              </a:rPr>
              <a:t> armed men </a:t>
            </a:r>
            <a:r>
              <a:rPr lang="en-US" sz="2800" dirty="0"/>
              <a:t>passed over Jordan, meaning that </a:t>
            </a:r>
            <a:r>
              <a:rPr lang="en-US" sz="2800" u="sng" dirty="0">
                <a:latin typeface="Arial Black" panose="020B0A04020102020204" pitchFamily="34" charset="0"/>
              </a:rPr>
              <a:t>70,580</a:t>
            </a:r>
            <a:r>
              <a:rPr lang="en-US" sz="2800" dirty="0">
                <a:latin typeface="Arial Black" panose="020B0A04020102020204" pitchFamily="34" charset="0"/>
              </a:rPr>
              <a:t> armed men remained at home </a:t>
            </a:r>
            <a:r>
              <a:rPr lang="en-US" sz="2800" dirty="0"/>
              <a:t>for the defense of the women and children.”</a:t>
            </a:r>
          </a:p>
          <a:p>
            <a:pPr lvl="1"/>
            <a:endParaRPr lang="en-US" sz="2400" b="0" i="0" u="none" strike="noStrike" baseline="0" dirty="0">
              <a:solidFill>
                <a:srgbClr val="0000FF"/>
              </a:solidFill>
              <a:hlinkClick r:id="rId2"/>
            </a:endParaRPr>
          </a:p>
        </p:txBody>
      </p:sp>
    </p:spTree>
    <p:extLst>
      <p:ext uri="{BB962C8B-B14F-4D97-AF65-F5344CB8AC3E}">
        <p14:creationId xmlns:p14="http://schemas.microsoft.com/office/powerpoint/2010/main" val="32583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F140434A-BAD4-B1F0-08E7-9A29053DE5A6}"/>
              </a:ext>
            </a:extLst>
          </p:cNvPr>
          <p:cNvSpPr txBox="1"/>
          <p:nvPr/>
        </p:nvSpPr>
        <p:spPr>
          <a:xfrm>
            <a:off x="397565" y="898497"/>
            <a:ext cx="8452237" cy="6463308"/>
          </a:xfrm>
          <a:prstGeom prst="rect">
            <a:avLst/>
          </a:prstGeom>
          <a:noFill/>
        </p:spPr>
        <p:txBody>
          <a:bodyPr wrap="square">
            <a:spAutoFit/>
          </a:bodyPr>
          <a:lstStyle/>
          <a:p>
            <a:r>
              <a:rPr lang="en-US" sz="2400" dirty="0"/>
              <a:t>The key to the success of God’s plan of moving Israel into Canaan was </a:t>
            </a:r>
            <a:r>
              <a:rPr lang="en-US" sz="2400" b="1" u="sng" dirty="0"/>
              <a:t>the driving out of all the original inhabitants</a:t>
            </a:r>
            <a:r>
              <a:rPr lang="en-US" sz="2400" dirty="0"/>
              <a:t>. Only </a:t>
            </a:r>
            <a:r>
              <a:rPr lang="en-US" sz="2400" b="1" u="sng" dirty="0"/>
              <a:t>this could have saved the Israelites from their intermarriage </a:t>
            </a:r>
            <a:r>
              <a:rPr lang="en-US" sz="2400" dirty="0"/>
              <a:t>with the native pagan peoples and the ultimate acceptance of their gods. </a:t>
            </a:r>
          </a:p>
          <a:p>
            <a:endParaRPr lang="en-US" sz="2400" dirty="0"/>
          </a:p>
          <a:p>
            <a:r>
              <a:rPr lang="en-US" sz="2400" b="1" dirty="0">
                <a:solidFill>
                  <a:srgbClr val="FF0000"/>
                </a:solidFill>
              </a:rPr>
              <a:t>Without these two and a half tribes Israel was not large enough to require the removal of all the pagan peoples, which was left undone.</a:t>
            </a:r>
          </a:p>
          <a:p>
            <a:endParaRPr lang="en-US" sz="2400" dirty="0"/>
          </a:p>
          <a:p>
            <a:r>
              <a:rPr lang="en-US" sz="2400" dirty="0"/>
              <a:t> Also, these reluctant tribes were not strong enough, unaided, to drive out the pagan populations they dispossessed, with the </a:t>
            </a:r>
            <a:r>
              <a:rPr lang="en-US" sz="2400" u="sng" dirty="0"/>
              <a:t>result </a:t>
            </a:r>
            <a:r>
              <a:rPr lang="en-US" sz="2400" b="1" u="sng" dirty="0"/>
              <a:t>that all Israel was ultimately corrupted by the events recorded here</a:t>
            </a:r>
            <a:r>
              <a:rPr lang="en-US" sz="2400" b="1" dirty="0"/>
              <a:t>. </a:t>
            </a:r>
            <a:r>
              <a:rPr lang="en-US" sz="2400" dirty="0"/>
              <a:t> “The subsequent history of the trans-Jordan tribes is a sad commentary upon the real foolishness of their choice.” </a:t>
            </a:r>
          </a:p>
          <a:p>
            <a:endParaRPr lang="en-US" sz="2400" dirty="0"/>
          </a:p>
          <a:p>
            <a:endParaRPr lang="en-US" sz="1200" dirty="0"/>
          </a:p>
          <a:p>
            <a:endParaRPr lang="en-US" sz="1200" dirty="0"/>
          </a:p>
          <a:p>
            <a:endParaRPr lang="en-US" sz="1200" dirty="0"/>
          </a:p>
          <a:p>
            <a:endParaRPr lang="en-US" b="0" i="0" u="none" strike="noStrike" baseline="0" dirty="0">
              <a:solidFill>
                <a:srgbClr val="0000FF"/>
              </a:solidFill>
              <a:hlinkClick r:id="rId2"/>
            </a:endParaRPr>
          </a:p>
        </p:txBody>
      </p:sp>
    </p:spTree>
    <p:extLst>
      <p:ext uri="{BB962C8B-B14F-4D97-AF65-F5344CB8AC3E}">
        <p14:creationId xmlns:p14="http://schemas.microsoft.com/office/powerpoint/2010/main" val="3327823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10" descr="312X_12_Tribes_Close Up_THEN.jpg">
            <a:extLst>
              <a:ext uri="{FF2B5EF4-FFF2-40B4-BE49-F238E27FC236}">
                <a16:creationId xmlns:a16="http://schemas.microsoft.com/office/drawing/2014/main" id="{B28CAD83-7B14-E51C-A55E-AA27AB2D7B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834" y="985961"/>
            <a:ext cx="4214191" cy="5267739"/>
          </a:xfrm>
          <a:prstGeom prst="rect">
            <a:avLst/>
          </a:prstGeom>
          <a:noFill/>
          <a:ln w="25400">
            <a:solidFill>
              <a:sysClr val="windowText" lastClr="000000"/>
            </a:solidFill>
            <a:round/>
            <a:headEnd/>
            <a:tailEnd/>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E2B6B82E-4BBA-4B66-73FB-61F06614F174}"/>
              </a:ext>
            </a:extLst>
          </p:cNvPr>
          <p:cNvSpPr/>
          <p:nvPr/>
        </p:nvSpPr>
        <p:spPr>
          <a:xfrm>
            <a:off x="3698785" y="1453664"/>
            <a:ext cx="751934" cy="526212"/>
          </a:xfrm>
          <a:prstGeom prst="ellipse">
            <a:avLst/>
          </a:prstGeom>
          <a:noFill/>
          <a:ln w="76200"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92DD670D-4472-F5EF-7203-46C6515D5B7B}"/>
              </a:ext>
            </a:extLst>
          </p:cNvPr>
          <p:cNvSpPr/>
          <p:nvPr/>
        </p:nvSpPr>
        <p:spPr>
          <a:xfrm>
            <a:off x="3254837" y="2933932"/>
            <a:ext cx="751934" cy="526212"/>
          </a:xfrm>
          <a:prstGeom prst="ellipse">
            <a:avLst/>
          </a:prstGeom>
          <a:noFill/>
          <a:ln w="76200"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96A7ECAE-C335-A43A-CD75-CC9EAD922C8C}"/>
              </a:ext>
            </a:extLst>
          </p:cNvPr>
          <p:cNvSpPr/>
          <p:nvPr/>
        </p:nvSpPr>
        <p:spPr>
          <a:xfrm>
            <a:off x="3200503" y="3849655"/>
            <a:ext cx="751934" cy="526212"/>
          </a:xfrm>
          <a:prstGeom prst="ellipse">
            <a:avLst/>
          </a:prstGeom>
          <a:noFill/>
          <a:ln w="76200"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385A6BEB-2AD1-C503-55F5-E38513426DA0}"/>
              </a:ext>
            </a:extLst>
          </p:cNvPr>
          <p:cNvSpPr txBox="1"/>
          <p:nvPr/>
        </p:nvSpPr>
        <p:spPr>
          <a:xfrm>
            <a:off x="4993419" y="985961"/>
            <a:ext cx="3570135" cy="5262979"/>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Numbers 32:22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 land is subdued before the LORD, then afterward you may return and be blameless before the LORD and before Israel; and this land shall be your possession before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23 "But if you do not do so, then take note, you have sinned against the LORD;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and be sure your sin will find you out.</a:t>
            </a:r>
          </a:p>
        </p:txBody>
      </p:sp>
    </p:spTree>
    <p:extLst>
      <p:ext uri="{BB962C8B-B14F-4D97-AF65-F5344CB8AC3E}">
        <p14:creationId xmlns:p14="http://schemas.microsoft.com/office/powerpoint/2010/main" val="3640487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7" name="TextBox 6">
            <a:extLst>
              <a:ext uri="{FF2B5EF4-FFF2-40B4-BE49-F238E27FC236}">
                <a16:creationId xmlns:a16="http://schemas.microsoft.com/office/drawing/2014/main" id="{F140434A-BAD4-B1F0-08E7-9A29053DE5A6}"/>
              </a:ext>
            </a:extLst>
          </p:cNvPr>
          <p:cNvSpPr txBox="1"/>
          <p:nvPr/>
        </p:nvSpPr>
        <p:spPr>
          <a:xfrm>
            <a:off x="628153" y="890547"/>
            <a:ext cx="7935402" cy="6022161"/>
          </a:xfrm>
          <a:prstGeom prst="rect">
            <a:avLst/>
          </a:prstGeom>
          <a:noFill/>
        </p:spPr>
        <p:txBody>
          <a:bodyPr wrap="square">
            <a:spAutoFit/>
          </a:bodyPr>
          <a:lstStyle/>
          <a:p>
            <a:endParaRPr lang="en-US" sz="1200" dirty="0"/>
          </a:p>
          <a:p>
            <a:r>
              <a:rPr lang="en-US" sz="3200" dirty="0"/>
              <a:t>“These two tribes (Reuben and Gad) were the very first to go into captivity because they transgressed against the God of their fathers and went a-whoring after strange gods.”</a:t>
            </a:r>
          </a:p>
          <a:p>
            <a:endParaRPr lang="en-US" sz="4000" baseline="30000" dirty="0"/>
          </a:p>
          <a:p>
            <a:r>
              <a:rPr lang="en-US" sz="4000" baseline="30000" dirty="0"/>
              <a:t>Thus, as Matthew Henry put it: </a:t>
            </a:r>
            <a:r>
              <a:rPr lang="en-US" sz="4000" baseline="30000" dirty="0">
                <a:solidFill>
                  <a:srgbClr val="FF0000"/>
                </a:solidFill>
              </a:rPr>
              <a:t>“There was much amiss in the principle upon which they acted: they consulted their own private convenience more than the public good. To the present time, many seek their own things more than the things of Christ, and being led by worldly interests and advantages, pull up short of the heavenly Canaan.”</a:t>
            </a:r>
          </a:p>
          <a:p>
            <a:pPr lvl="1"/>
            <a:r>
              <a:rPr lang="en-US" sz="3200" dirty="0"/>
              <a:t> </a:t>
            </a:r>
            <a:endParaRPr lang="en-US" sz="3200" b="0" i="0" u="none" strike="noStrike" baseline="0" dirty="0">
              <a:solidFill>
                <a:srgbClr val="0000FF"/>
              </a:solidFill>
              <a:hlinkClick r:id="rId2"/>
            </a:endParaRPr>
          </a:p>
        </p:txBody>
      </p:sp>
    </p:spTree>
    <p:extLst>
      <p:ext uri="{BB962C8B-B14F-4D97-AF65-F5344CB8AC3E}">
        <p14:creationId xmlns:p14="http://schemas.microsoft.com/office/powerpoint/2010/main" val="58460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A6A0468-C84B-943B-844A-7AA1AD685935}"/>
              </a:ext>
            </a:extLst>
          </p:cNvPr>
          <p:cNvSpPr txBox="1"/>
          <p:nvPr/>
        </p:nvSpPr>
        <p:spPr>
          <a:xfrm>
            <a:off x="540690" y="1017767"/>
            <a:ext cx="8340918" cy="5989839"/>
          </a:xfrm>
          <a:prstGeom prst="rect">
            <a:avLst/>
          </a:prstGeom>
          <a:noFill/>
        </p:spPr>
        <p:txBody>
          <a:bodyPr wrap="square">
            <a:spAutoFit/>
          </a:bodyPr>
          <a:lstStyle/>
          <a:p>
            <a:pPr rtl="0"/>
            <a:r>
              <a:rPr lang="en-US" sz="3600" dirty="0"/>
              <a:t>“Be sure your sin will find you out …” The meaning </a:t>
            </a:r>
            <a:r>
              <a:rPr lang="en-US" sz="3600" u="sng" dirty="0"/>
              <a:t>here is not, “Be sure your sins will be found out</a:t>
            </a:r>
            <a:r>
              <a:rPr lang="en-US" sz="3600" dirty="0"/>
              <a:t>, or discovered,”</a:t>
            </a:r>
          </a:p>
          <a:p>
            <a:pPr rtl="0"/>
            <a:r>
              <a:rPr lang="en-US" sz="3600" b="1" u="sng" dirty="0"/>
              <a:t>but that your sin will get to you and punish you. </a:t>
            </a:r>
            <a:r>
              <a:rPr lang="en-US" sz="3600" dirty="0"/>
              <a:t>“Note also that the sin warned against here is primarily a sin of omission.” </a:t>
            </a:r>
          </a:p>
          <a:p>
            <a:pPr rtl="0"/>
            <a:endParaRPr lang="en-US" sz="3600" dirty="0"/>
          </a:p>
          <a:p>
            <a:pPr rtl="0"/>
            <a:r>
              <a:rPr lang="en-US" sz="3600" dirty="0"/>
              <a:t>“The implication here is that their sin would eventually bring its own punishment along with it.”</a:t>
            </a:r>
          </a:p>
          <a:p>
            <a:pPr rtl="0"/>
            <a:endParaRPr lang="en-US" sz="3000" baseline="30000" dirty="0"/>
          </a:p>
        </p:txBody>
      </p:sp>
    </p:spTree>
    <p:extLst>
      <p:ext uri="{BB962C8B-B14F-4D97-AF65-F5344CB8AC3E}">
        <p14:creationId xmlns:p14="http://schemas.microsoft.com/office/powerpoint/2010/main" val="878877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6471AE4-B477-AAD3-5BBC-35A66B001377}"/>
              </a:ext>
            </a:extLst>
          </p:cNvPr>
          <p:cNvSpPr txBox="1"/>
          <p:nvPr/>
        </p:nvSpPr>
        <p:spPr>
          <a:xfrm>
            <a:off x="410547" y="1073023"/>
            <a:ext cx="8416213" cy="4816703"/>
          </a:xfrm>
          <a:prstGeom prst="rect">
            <a:avLst/>
          </a:prstGeom>
          <a:noFill/>
        </p:spPr>
        <p:txBody>
          <a:bodyPr wrap="square">
            <a:spAutoFit/>
          </a:bodyPr>
          <a:lstStyle/>
          <a:p>
            <a:pPr marL="228600" marR="0">
              <a:spcBef>
                <a:spcPts val="0"/>
              </a:spcBef>
              <a:spcAft>
                <a:spcPts val="300"/>
              </a:spcAft>
            </a:pPr>
            <a:r>
              <a:rPr lang="en-US" sz="2800" kern="0" dirty="0">
                <a:effectLst/>
                <a:latin typeface="Calibri" panose="020F0502020204030204" pitchFamily="34" charset="0"/>
                <a:ea typeface="Calibri" panose="020F0502020204030204" pitchFamily="34" charset="0"/>
                <a:cs typeface="Calibri" panose="020F0502020204030204" pitchFamily="34" charset="0"/>
              </a:rPr>
              <a:t>Consider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 People:</a:t>
            </a:r>
            <a:endParaRPr lang="en-US" sz="48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a:p>
            <a:pPr marL="457200" marR="0" indent="-22860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They were a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called out</a:t>
            </a:r>
            <a:r>
              <a:rPr lang="en-US" sz="3600" kern="0" dirty="0">
                <a:effectLst/>
                <a:latin typeface="Calibri" panose="020F0502020204030204" pitchFamily="34" charset="0"/>
                <a:ea typeface="Calibri" panose="020F0502020204030204" pitchFamily="34" charset="0"/>
                <a:cs typeface="Calibri" panose="020F0502020204030204" pitchFamily="34" charset="0"/>
              </a:rPr>
              <a:t>” people.</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They were a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chosen people</a:t>
            </a:r>
            <a:r>
              <a:rPr lang="en-US" sz="3600" kern="0" dirty="0">
                <a:effectLst/>
                <a:latin typeface="Calibri" panose="020F0502020204030204" pitchFamily="34" charset="0"/>
                <a:ea typeface="Calibri" panose="020F0502020204030204" pitchFamily="34" charset="0"/>
                <a:cs typeface="Calibri" panose="020F0502020204030204" pitchFamily="34" charset="0"/>
              </a:rPr>
              <a:t>” of the Lord.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They were a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redeemed people</a:t>
            </a:r>
            <a:r>
              <a:rPr lang="en-US" sz="3600" kern="0" dirty="0">
                <a:effectLst/>
                <a:latin typeface="Calibri" panose="020F0502020204030204" pitchFamily="34" charset="0"/>
                <a:ea typeface="Calibri" panose="020F0502020204030204" pitchFamily="34" charset="0"/>
                <a:cs typeface="Calibri" panose="020F0502020204030204" pitchFamily="34" charset="0"/>
              </a:rPr>
              <a:t>.”</a:t>
            </a:r>
          </a:p>
          <a:p>
            <a:pPr marL="457200" marR="0" indent="-228600">
              <a:spcBef>
                <a:spcPts val="0"/>
              </a:spcBef>
              <a:spcAft>
                <a:spcPts val="300"/>
              </a:spcAft>
            </a:pPr>
            <a:r>
              <a:rPr lang="en-US" sz="3600" kern="0" dirty="0">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 Miraculously delivered!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They were a “</a:t>
            </a:r>
            <a:r>
              <a:rPr lang="en-US" sz="3600" u="sng" kern="0" dirty="0">
                <a:effectLst/>
                <a:latin typeface="Calibri" panose="020F0502020204030204" pitchFamily="34" charset="0"/>
                <a:ea typeface="Calibri" panose="020F0502020204030204" pitchFamily="34" charset="0"/>
                <a:cs typeface="Calibri" panose="020F0502020204030204" pitchFamily="34" charset="0"/>
              </a:rPr>
              <a:t>God led</a:t>
            </a:r>
            <a:r>
              <a:rPr lang="en-US" sz="3600" kern="0" dirty="0">
                <a:effectLst/>
                <a:latin typeface="Calibri" panose="020F0502020204030204" pitchFamily="34" charset="0"/>
                <a:ea typeface="Calibri" panose="020F0502020204030204" pitchFamily="34" charset="0"/>
                <a:cs typeface="Calibri" panose="020F0502020204030204" pitchFamily="34" charset="0"/>
              </a:rPr>
              <a:t>” people. Tenderly, carefully led.</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413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pic>
        <p:nvPicPr>
          <p:cNvPr id="2" name="Picture 10" descr="312X_12_Tribes_Close Up_THEN.jpg">
            <a:extLst>
              <a:ext uri="{FF2B5EF4-FFF2-40B4-BE49-F238E27FC236}">
                <a16:creationId xmlns:a16="http://schemas.microsoft.com/office/drawing/2014/main" id="{B28CAD83-7B14-E51C-A55E-AA27AB2D7B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6834" y="985961"/>
            <a:ext cx="4214191" cy="5267739"/>
          </a:xfrm>
          <a:prstGeom prst="rect">
            <a:avLst/>
          </a:prstGeom>
          <a:noFill/>
          <a:ln w="25400">
            <a:solidFill>
              <a:sysClr val="windowText" lastClr="000000"/>
            </a:solidFill>
            <a:round/>
            <a:headEnd/>
            <a:tailEnd/>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E2B6B82E-4BBA-4B66-73FB-61F06614F174}"/>
              </a:ext>
            </a:extLst>
          </p:cNvPr>
          <p:cNvSpPr/>
          <p:nvPr/>
        </p:nvSpPr>
        <p:spPr>
          <a:xfrm>
            <a:off x="3698785" y="1453664"/>
            <a:ext cx="751934" cy="526212"/>
          </a:xfrm>
          <a:prstGeom prst="ellipse">
            <a:avLst/>
          </a:prstGeom>
          <a:noFill/>
          <a:ln w="76200"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8" name="Oval 7">
            <a:extLst>
              <a:ext uri="{FF2B5EF4-FFF2-40B4-BE49-F238E27FC236}">
                <a16:creationId xmlns:a16="http://schemas.microsoft.com/office/drawing/2014/main" id="{92DD670D-4472-F5EF-7203-46C6515D5B7B}"/>
              </a:ext>
            </a:extLst>
          </p:cNvPr>
          <p:cNvSpPr/>
          <p:nvPr/>
        </p:nvSpPr>
        <p:spPr>
          <a:xfrm>
            <a:off x="3254837" y="2933932"/>
            <a:ext cx="751934" cy="526212"/>
          </a:xfrm>
          <a:prstGeom prst="ellipse">
            <a:avLst/>
          </a:prstGeom>
          <a:noFill/>
          <a:ln w="76200"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9" name="Oval 8">
            <a:extLst>
              <a:ext uri="{FF2B5EF4-FFF2-40B4-BE49-F238E27FC236}">
                <a16:creationId xmlns:a16="http://schemas.microsoft.com/office/drawing/2014/main" id="{96A7ECAE-C335-A43A-CD75-CC9EAD922C8C}"/>
              </a:ext>
            </a:extLst>
          </p:cNvPr>
          <p:cNvSpPr/>
          <p:nvPr/>
        </p:nvSpPr>
        <p:spPr>
          <a:xfrm>
            <a:off x="3200503" y="3849655"/>
            <a:ext cx="751934" cy="526212"/>
          </a:xfrm>
          <a:prstGeom prst="ellipse">
            <a:avLst/>
          </a:prstGeom>
          <a:noFill/>
          <a:ln w="76200" cap="flat" cmpd="sng" algn="ctr">
            <a:solidFill>
              <a:sysClr val="window" lastClr="FFFF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385A6BEB-2AD1-C503-55F5-E38513426DA0}"/>
              </a:ext>
            </a:extLst>
          </p:cNvPr>
          <p:cNvSpPr txBox="1"/>
          <p:nvPr/>
        </p:nvSpPr>
        <p:spPr>
          <a:xfrm>
            <a:off x="4993419" y="985961"/>
            <a:ext cx="3570135" cy="5262979"/>
          </a:xfrm>
          <a:prstGeom prst="rect">
            <a:avLst/>
          </a:prstGeom>
          <a:noFill/>
          <a:ln w="28575">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Numbers 32:22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“…and the land is subdued before the LORD, then afterward you may return and be blameless before the LORD and before Israel; and this land shall be your possession before the LORD.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23 "But if you do not do so, then take note, you have sinned against the LORD;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and be sure your sin will find you out.</a:t>
            </a:r>
          </a:p>
        </p:txBody>
      </p:sp>
    </p:spTree>
    <p:extLst>
      <p:ext uri="{BB962C8B-B14F-4D97-AF65-F5344CB8AC3E}">
        <p14:creationId xmlns:p14="http://schemas.microsoft.com/office/powerpoint/2010/main" val="140007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30C7D128-F27D-A0F4-DE54-BAECF106DC00}"/>
              </a:ext>
            </a:extLst>
          </p:cNvPr>
          <p:cNvSpPr txBox="1"/>
          <p:nvPr/>
        </p:nvSpPr>
        <p:spPr>
          <a:xfrm>
            <a:off x="532660" y="1171852"/>
            <a:ext cx="7634796" cy="4470455"/>
          </a:xfrm>
          <a:prstGeom prst="rect">
            <a:avLst/>
          </a:prstGeom>
          <a:noFill/>
        </p:spPr>
        <p:txBody>
          <a:bodyPr wrap="square">
            <a:spAutoFit/>
          </a:bodyPr>
          <a:lstStyle/>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 Place:</a:t>
            </a:r>
          </a:p>
          <a:p>
            <a:pPr marL="0" marR="0">
              <a:spcBef>
                <a:spcPts val="0"/>
              </a:spcBef>
              <a:spcAft>
                <a:spcPts val="3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On the </a:t>
            </a:r>
            <a:r>
              <a:rPr lang="en-US" sz="4000" u="sng" kern="0" dirty="0">
                <a:effectLst/>
                <a:latin typeface="Calibri" panose="020F0502020204030204" pitchFamily="34" charset="0"/>
                <a:ea typeface="Calibri" panose="020F0502020204030204" pitchFamily="34" charset="0"/>
                <a:cs typeface="Calibri" panose="020F0502020204030204" pitchFamily="34" charset="0"/>
              </a:rPr>
              <a:t>Borderland of Canaan</a:t>
            </a:r>
            <a:r>
              <a:rPr lang="en-US" sz="4000" kern="0" dirty="0">
                <a:effectLst/>
                <a:latin typeface="Calibri" panose="020F0502020204030204" pitchFamily="34" charset="0"/>
                <a:ea typeface="Calibri" panose="020F0502020204030204" pitchFamily="34" charset="0"/>
                <a:cs typeface="Calibri" panose="020F0502020204030204" pitchFamily="34" charset="0"/>
              </a:rPr>
              <a:t>!</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Their enemy, Pharaoh was behind.</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Their greatest testing, was before.</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4000" kern="0" dirty="0">
                <a:effectLst/>
                <a:latin typeface="Calibri" panose="020F0502020204030204" pitchFamily="34" charset="0"/>
                <a:ea typeface="Calibri" panose="020F0502020204030204" pitchFamily="34" charset="0"/>
                <a:cs typeface="Calibri" panose="020F0502020204030204" pitchFamily="34" charset="0"/>
              </a:rPr>
              <a:t>Their “redemption” crisis was behind. </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2486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83791D6-F7B7-0758-5D88-9D6CC050F0A0}"/>
              </a:ext>
            </a:extLst>
          </p:cNvPr>
          <p:cNvSpPr txBox="1"/>
          <p:nvPr/>
        </p:nvSpPr>
        <p:spPr>
          <a:xfrm>
            <a:off x="532660" y="1038687"/>
            <a:ext cx="8389397" cy="5047536"/>
          </a:xfrm>
          <a:prstGeom prst="rect">
            <a:avLst/>
          </a:prstGeom>
          <a:noFill/>
        </p:spPr>
        <p:txBody>
          <a:bodyPr wrap="square">
            <a:spAutoFit/>
          </a:bodyPr>
          <a:lstStyle/>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 Plan:</a:t>
            </a:r>
          </a:p>
          <a:p>
            <a:pPr marL="0" marR="0">
              <a:spcBef>
                <a:spcPts val="0"/>
              </a:spcBef>
              <a:spcAft>
                <a:spcPts val="3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4000" b="1" kern="0" dirty="0">
                <a:effectLst/>
                <a:latin typeface="Calibri" panose="020F0502020204030204" pitchFamily="34" charset="0"/>
                <a:ea typeface="Calibri" panose="020F0502020204030204" pitchFamily="34" charset="0"/>
                <a:cs typeface="Calibri" panose="020F0502020204030204" pitchFamily="34" charset="0"/>
              </a:rPr>
              <a:t>They planned to give up their “ideal” (Canaan). Have you?</a:t>
            </a:r>
          </a:p>
          <a:p>
            <a:pPr marL="457200" marR="0" indent="-228600">
              <a:spcBef>
                <a:spcPts val="0"/>
              </a:spcBef>
              <a:spcAft>
                <a:spcPts val="300"/>
              </a:spcAft>
            </a:pPr>
            <a:endParaRPr lang="en-US" sz="4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40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 planned for material gain (Cattle Num 32:1) ahead of the will of God!</a:t>
            </a:r>
            <a:endParaRPr lang="en-US" sz="4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350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C83791D6-F7B7-0758-5D88-9D6CC050F0A0}"/>
              </a:ext>
            </a:extLst>
          </p:cNvPr>
          <p:cNvSpPr txBox="1"/>
          <p:nvPr/>
        </p:nvSpPr>
        <p:spPr>
          <a:xfrm>
            <a:off x="532660" y="1038687"/>
            <a:ext cx="8389397" cy="5193729"/>
          </a:xfrm>
          <a:prstGeom prst="rect">
            <a:avLst/>
          </a:prstGeom>
          <a:noFill/>
        </p:spPr>
        <p:txBody>
          <a:bodyPr wrap="square">
            <a:spAutoFit/>
          </a:bodyPr>
          <a:lstStyle/>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 Plan:</a:t>
            </a:r>
          </a:p>
          <a:p>
            <a:pPr marL="0" marR="0">
              <a:spcBef>
                <a:spcPts val="0"/>
              </a:spcBef>
              <a:spcAft>
                <a:spcPts val="3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They planned to put their judgment on what was best for them and their children ahead of that “goodly country” God had called them to. In short, their judgment against God’s promise.</a:t>
            </a:r>
            <a:endParaRPr lang="en-US" sz="36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b="1" kern="0" dirty="0">
                <a:effectLst/>
                <a:latin typeface="Calibri" panose="020F0502020204030204" pitchFamily="34" charset="0"/>
                <a:ea typeface="Calibri" panose="020F0502020204030204" pitchFamily="34" charset="0"/>
                <a:cs typeface="Calibri" panose="020F0502020204030204" pitchFamily="34" charset="0"/>
              </a:rPr>
              <a:t>They wanted a “possession,” rather than a “profession.” (v. 5)</a:t>
            </a:r>
            <a:endParaRPr lang="en-US" sz="3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91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098C5DE-6536-63C4-9056-EE2616B8921C}"/>
              </a:ext>
            </a:extLst>
          </p:cNvPr>
          <p:cNvSpPr txBox="1"/>
          <p:nvPr/>
        </p:nvSpPr>
        <p:spPr>
          <a:xfrm>
            <a:off x="270589" y="923731"/>
            <a:ext cx="8686980" cy="5416868"/>
          </a:xfrm>
          <a:prstGeom prst="rect">
            <a:avLst/>
          </a:prstGeom>
          <a:noFill/>
        </p:spPr>
        <p:txBody>
          <a:bodyPr wrap="square">
            <a:spAutoFit/>
          </a:bodyPr>
          <a:lstStyle/>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 Plague of sin:</a:t>
            </a:r>
            <a:endParaRPr lang="en-US" sz="48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a:p>
            <a:pPr marL="457200" marR="0" indent="-22860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Their </a:t>
            </a:r>
            <a:r>
              <a:rPr lang="en-US" sz="3600" b="1" u="sng" kern="0" dirty="0">
                <a:effectLst/>
                <a:latin typeface="Calibri" panose="020F0502020204030204" pitchFamily="34" charset="0"/>
                <a:ea typeface="Calibri" panose="020F0502020204030204" pitchFamily="34" charset="0"/>
                <a:cs typeface="Calibri" panose="020F0502020204030204" pitchFamily="34" charset="0"/>
              </a:rPr>
              <a:t>actions grieved their preacher</a:t>
            </a:r>
            <a:r>
              <a:rPr lang="en-US" sz="3600" kern="0" dirty="0">
                <a:effectLst/>
                <a:latin typeface="Calibri" panose="020F0502020204030204" pitchFamily="34" charset="0"/>
                <a:ea typeface="Calibri" panose="020F0502020204030204" pitchFamily="34" charset="0"/>
                <a:cs typeface="Calibri" panose="020F0502020204030204" pitchFamily="34" charset="0"/>
              </a:rPr>
              <a:t>, Moses. (v. 6)</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Their </a:t>
            </a:r>
            <a:r>
              <a:rPr lang="en-US" sz="3600" b="1"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actions displeased God</a:t>
            </a:r>
            <a:r>
              <a:rPr lang="en-US" sz="3600" kern="0" dirty="0">
                <a:effectLst/>
                <a:latin typeface="Calibri" panose="020F0502020204030204" pitchFamily="34" charset="0"/>
                <a:ea typeface="Calibri" panose="020F0502020204030204" pitchFamily="34" charset="0"/>
                <a:cs typeface="Calibri" panose="020F0502020204030204" pitchFamily="34" charset="0"/>
              </a:rPr>
              <a:t>. God does not compromise! (v. 10)</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Their </a:t>
            </a:r>
            <a:r>
              <a:rPr lang="en-US" sz="3600" b="1"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actions “discouraged” their brethren</a:t>
            </a:r>
            <a:r>
              <a:rPr lang="en-US" sz="3600" b="1"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en-US" sz="3600" kern="0" dirty="0">
                <a:effectLst/>
                <a:latin typeface="Calibri" panose="020F0502020204030204" pitchFamily="34" charset="0"/>
                <a:ea typeface="Calibri" panose="020F0502020204030204" pitchFamily="34" charset="0"/>
                <a:cs typeface="Calibri" panose="020F0502020204030204" pitchFamily="34" charset="0"/>
              </a:rPr>
              <a:t>(v. 7)</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kern="0" dirty="0">
                <a:effectLst/>
                <a:latin typeface="Calibri" panose="020F0502020204030204" pitchFamily="34" charset="0"/>
                <a:ea typeface="Calibri" panose="020F0502020204030204" pitchFamily="34" charset="0"/>
                <a:cs typeface="Calibri" panose="020F0502020204030204" pitchFamily="34" charset="0"/>
              </a:rPr>
              <a:t>Their </a:t>
            </a:r>
            <a:r>
              <a:rPr lang="en-US" sz="3600" b="1" u="sng" kern="0" dirty="0">
                <a:effectLst/>
                <a:latin typeface="Calibri" panose="020F0502020204030204" pitchFamily="34" charset="0"/>
                <a:ea typeface="Calibri" panose="020F0502020204030204" pitchFamily="34" charset="0"/>
                <a:cs typeface="Calibri" panose="020F0502020204030204" pitchFamily="34" charset="0"/>
              </a:rPr>
              <a:t>actions proved they were their father’s sons </a:t>
            </a:r>
            <a:r>
              <a:rPr lang="en-US" sz="3600" kern="0" dirty="0">
                <a:effectLst/>
                <a:latin typeface="Calibri" panose="020F0502020204030204" pitchFamily="34" charset="0"/>
                <a:ea typeface="Calibri" panose="020F0502020204030204" pitchFamily="34" charset="0"/>
                <a:cs typeface="Calibri" panose="020F0502020204030204" pitchFamily="34" charset="0"/>
              </a:rPr>
              <a:t>(v. 14)</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9675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60AB0DD-AE0C-2996-B1C8-AE8267DE5554}"/>
              </a:ext>
            </a:extLst>
          </p:cNvPr>
          <p:cNvSpPr txBox="1"/>
          <p:nvPr/>
        </p:nvSpPr>
        <p:spPr>
          <a:xfrm>
            <a:off x="298581" y="905069"/>
            <a:ext cx="8419292" cy="3493264"/>
          </a:xfrm>
          <a:prstGeom prst="rect">
            <a:avLst/>
          </a:prstGeom>
          <a:noFill/>
        </p:spPr>
        <p:txBody>
          <a:bodyPr wrap="square">
            <a:spAutoFit/>
          </a:bodyPr>
          <a:lstStyle/>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Their Plight:</a:t>
            </a:r>
            <a:endParaRPr lang="en-US" sz="48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a:p>
            <a:pPr marL="457200" marR="0" indent="-228600">
              <a:spcBef>
                <a:spcPts val="0"/>
              </a:spcBef>
              <a:spcAft>
                <a:spcPts val="300"/>
              </a:spcAft>
            </a:pPr>
            <a:endParaRPr lang="en-US" sz="3600" kern="0" dirty="0">
              <a:effectLst/>
              <a:latin typeface="Arial Black" panose="020B0A04020102020204" pitchFamily="34" charset="0"/>
              <a:ea typeface="Calibri" panose="020F0502020204030204" pitchFamily="34" charset="0"/>
              <a:cs typeface="Calibri" panose="020F0502020204030204" pitchFamily="34" charset="0"/>
            </a:endParaRPr>
          </a:p>
          <a:p>
            <a:pPr marL="457200" marR="0" indent="-228600">
              <a:spcBef>
                <a:spcPts val="0"/>
              </a:spcBef>
              <a:spcAft>
                <a:spcPts val="300"/>
              </a:spcAft>
            </a:pPr>
            <a:r>
              <a:rPr lang="en-US" sz="4400" kern="0" dirty="0">
                <a:effectLst/>
                <a:latin typeface="Arial Black" panose="020B0A04020102020204" pitchFamily="34" charset="0"/>
                <a:ea typeface="Calibri" panose="020F0502020204030204" pitchFamily="34" charset="0"/>
                <a:cs typeface="Calibri" panose="020F0502020204030204" pitchFamily="34" charset="0"/>
              </a:rPr>
              <a:t>They stopped short of “victory</a:t>
            </a:r>
            <a:r>
              <a:rPr lang="en-US" sz="4400" kern="0" dirty="0">
                <a:effectLst/>
                <a:latin typeface="Calibri" panose="020F0502020204030204" pitchFamily="34" charset="0"/>
                <a:ea typeface="Calibri" panose="020F0502020204030204" pitchFamily="34" charset="0"/>
                <a:cs typeface="Calibri" panose="020F0502020204030204" pitchFamily="34" charset="0"/>
              </a:rPr>
              <a:t>.” Lost sight of their “</a:t>
            </a:r>
            <a:r>
              <a:rPr lang="en-US" sz="4400" b="1" kern="0" dirty="0">
                <a:effectLst/>
                <a:latin typeface="Calibri" panose="020F0502020204030204" pitchFamily="34" charset="0"/>
                <a:ea typeface="Calibri" panose="020F0502020204030204" pitchFamily="34" charset="0"/>
                <a:cs typeface="Calibri" panose="020F0502020204030204" pitchFamily="34" charset="0"/>
              </a:rPr>
              <a:t>ideal</a:t>
            </a:r>
            <a:r>
              <a:rPr lang="en-US" sz="4400" kern="0" dirty="0">
                <a:effectLst/>
                <a:latin typeface="Calibri" panose="020F0502020204030204" pitchFamily="34" charset="0"/>
                <a:ea typeface="Calibri" panose="020F0502020204030204" pitchFamily="34" charset="0"/>
                <a:cs typeface="Calibri" panose="020F0502020204030204" pitchFamily="34" charset="0"/>
              </a:rPr>
              <a:t>.”</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0085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60AB0DD-AE0C-2996-B1C8-AE8267DE5554}"/>
              </a:ext>
            </a:extLst>
          </p:cNvPr>
          <p:cNvSpPr txBox="1"/>
          <p:nvPr/>
        </p:nvSpPr>
        <p:spPr>
          <a:xfrm>
            <a:off x="298581" y="905069"/>
            <a:ext cx="8419292" cy="2816156"/>
          </a:xfrm>
          <a:prstGeom prst="rect">
            <a:avLst/>
          </a:prstGeom>
          <a:noFill/>
        </p:spPr>
        <p:txBody>
          <a:bodyPr wrap="square">
            <a:spAutoFit/>
          </a:bodyPr>
          <a:lstStyle/>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Their Plight:</a:t>
            </a:r>
            <a:endParaRPr lang="en-US" sz="48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a:p>
            <a:pPr marL="457200" marR="0" indent="-228600">
              <a:spcBef>
                <a:spcPts val="0"/>
              </a:spcBef>
              <a:spcAft>
                <a:spcPts val="300"/>
              </a:spcAft>
            </a:pPr>
            <a:endParaRPr lang="en-US" sz="3600" kern="0" dirty="0">
              <a:effectLst/>
              <a:latin typeface="Calibri" panose="020F0502020204030204" pitchFamily="34" charset="0"/>
              <a:ea typeface="Calibri" panose="020F0502020204030204" pitchFamily="34" charset="0"/>
              <a:cs typeface="Calibri" panose="020F0502020204030204" pitchFamily="34" charset="0"/>
            </a:endParaRPr>
          </a:p>
          <a:p>
            <a:pPr marL="457200" marR="0" indent="-228600">
              <a:spcBef>
                <a:spcPts val="0"/>
              </a:spcBef>
              <a:spcAft>
                <a:spcPts val="300"/>
              </a:spcAft>
            </a:pPr>
            <a:r>
              <a:rPr lang="en-US" sz="4400" b="1" kern="0" dirty="0">
                <a:effectLst/>
                <a:latin typeface="Calibri" panose="020F0502020204030204" pitchFamily="34" charset="0"/>
                <a:ea typeface="Calibri" panose="020F0502020204030204" pitchFamily="34" charset="0"/>
                <a:cs typeface="Calibri" panose="020F0502020204030204" pitchFamily="34" charset="0"/>
              </a:rPr>
              <a:t>They cut themselves off </a:t>
            </a:r>
            <a:r>
              <a:rPr lang="en-US" sz="4400" kern="0" dirty="0">
                <a:effectLst/>
                <a:latin typeface="Calibri" panose="020F0502020204030204" pitchFamily="34" charset="0"/>
                <a:ea typeface="Calibri" panose="020F0502020204030204" pitchFamily="34" charset="0"/>
                <a:cs typeface="Calibri" panose="020F0502020204030204" pitchFamily="34" charset="0"/>
              </a:rPr>
              <a:t>from full fellowship with their brethren!</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891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60AB0DD-AE0C-2996-B1C8-AE8267DE5554}"/>
              </a:ext>
            </a:extLst>
          </p:cNvPr>
          <p:cNvSpPr txBox="1"/>
          <p:nvPr/>
        </p:nvSpPr>
        <p:spPr>
          <a:xfrm>
            <a:off x="298581" y="905069"/>
            <a:ext cx="8511464" cy="2816156"/>
          </a:xfrm>
          <a:prstGeom prst="rect">
            <a:avLst/>
          </a:prstGeom>
          <a:noFill/>
        </p:spPr>
        <p:txBody>
          <a:bodyPr wrap="square">
            <a:spAutoFit/>
          </a:bodyPr>
          <a:lstStyle/>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Their Plight:</a:t>
            </a:r>
            <a:endParaRPr lang="en-US" sz="48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a:p>
            <a:pPr marL="457200" marR="0" indent="-228600">
              <a:spcBef>
                <a:spcPts val="0"/>
              </a:spcBef>
              <a:spcAft>
                <a:spcPts val="300"/>
              </a:spcAft>
            </a:pPr>
            <a:endParaRPr lang="en-US" sz="3600" kern="0" dirty="0">
              <a:effectLst/>
              <a:latin typeface="Calibri" panose="020F0502020204030204" pitchFamily="34" charset="0"/>
              <a:ea typeface="Calibri" panose="020F0502020204030204" pitchFamily="34" charset="0"/>
              <a:cs typeface="Calibri" panose="020F0502020204030204" pitchFamily="34" charset="0"/>
            </a:endParaRPr>
          </a:p>
          <a:p>
            <a:pPr marL="457200" marR="0" indent="-228600">
              <a:spcBef>
                <a:spcPts val="0"/>
              </a:spcBef>
              <a:spcAft>
                <a:spcPts val="300"/>
              </a:spcAft>
            </a:pPr>
            <a:r>
              <a:rPr lang="en-US" sz="4400" b="1" kern="0" dirty="0">
                <a:effectLst/>
                <a:latin typeface="Calibri" panose="020F0502020204030204" pitchFamily="34" charset="0"/>
                <a:ea typeface="Calibri" panose="020F0502020204030204" pitchFamily="34" charset="0"/>
                <a:cs typeface="Calibri" panose="020F0502020204030204" pitchFamily="34" charset="0"/>
              </a:rPr>
              <a:t>They cut themselves off </a:t>
            </a:r>
            <a:r>
              <a:rPr lang="en-US" sz="4400" kern="0" dirty="0">
                <a:effectLst/>
                <a:latin typeface="Calibri" panose="020F0502020204030204" pitchFamily="34" charset="0"/>
                <a:ea typeface="Calibri" panose="020F0502020204030204" pitchFamily="34" charset="0"/>
                <a:cs typeface="Calibri" panose="020F0502020204030204" pitchFamily="34" charset="0"/>
              </a:rPr>
              <a:t>from the “services of God.” </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5864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60AB0DD-AE0C-2996-B1C8-AE8267DE5554}"/>
              </a:ext>
            </a:extLst>
          </p:cNvPr>
          <p:cNvSpPr txBox="1"/>
          <p:nvPr/>
        </p:nvSpPr>
        <p:spPr>
          <a:xfrm>
            <a:off x="298581" y="905069"/>
            <a:ext cx="8419292" cy="2816156"/>
          </a:xfrm>
          <a:prstGeom prst="rect">
            <a:avLst/>
          </a:prstGeom>
          <a:noFill/>
        </p:spPr>
        <p:txBody>
          <a:bodyPr wrap="square">
            <a:spAutoFit/>
          </a:bodyPr>
          <a:lstStyle/>
          <a:p>
            <a:pPr marL="0" marR="0">
              <a:spcBef>
                <a:spcPts val="0"/>
              </a:spcBef>
              <a:spcAft>
                <a:spcPts val="300"/>
              </a:spcAft>
            </a:pPr>
            <a:r>
              <a:rPr lang="en-US" sz="4800" kern="0" dirty="0">
                <a:solidFill>
                  <a:srgbClr val="0070C0"/>
                </a:solidFill>
                <a:effectLst/>
                <a:latin typeface="Aharoni" panose="02010803020104030203" pitchFamily="2" charset="-79"/>
                <a:ea typeface="Calibri" panose="020F0502020204030204" pitchFamily="34" charset="0"/>
                <a:cs typeface="Aharoni" panose="02010803020104030203" pitchFamily="2" charset="-79"/>
              </a:rPr>
              <a:t>Their Plight:</a:t>
            </a:r>
            <a:endParaRPr lang="en-US" sz="4800" kern="100" dirty="0">
              <a:solidFill>
                <a:srgbClr val="0070C0"/>
              </a:solidFill>
              <a:effectLst/>
              <a:latin typeface="Aharoni" panose="02010803020104030203" pitchFamily="2" charset="-79"/>
              <a:ea typeface="Calibri" panose="020F0502020204030204" pitchFamily="34" charset="0"/>
              <a:cs typeface="Aharoni" panose="02010803020104030203" pitchFamily="2" charset="-79"/>
            </a:endParaRPr>
          </a:p>
          <a:p>
            <a:pPr marL="457200" marR="0" indent="-228600">
              <a:spcBef>
                <a:spcPts val="0"/>
              </a:spcBef>
              <a:spcAft>
                <a:spcPts val="300"/>
              </a:spcAft>
            </a:pPr>
            <a:endParaRPr lang="en-US" sz="3600" kern="0" dirty="0">
              <a:effectLst/>
              <a:latin typeface="Calibri" panose="020F0502020204030204" pitchFamily="34" charset="0"/>
              <a:ea typeface="Calibri" panose="020F0502020204030204" pitchFamily="34" charset="0"/>
              <a:cs typeface="Calibri" panose="020F0502020204030204" pitchFamily="34" charset="0"/>
            </a:endParaRPr>
          </a:p>
          <a:p>
            <a:pPr marL="457200" marR="0" indent="-228600">
              <a:spcBef>
                <a:spcPts val="0"/>
              </a:spcBef>
              <a:spcAft>
                <a:spcPts val="300"/>
              </a:spcAft>
            </a:pPr>
            <a:r>
              <a:rPr lang="en-US" sz="4400" b="1" kern="0" dirty="0">
                <a:effectLst/>
                <a:latin typeface="Calibri" panose="020F0502020204030204" pitchFamily="34" charset="0"/>
                <a:ea typeface="Calibri" panose="020F0502020204030204" pitchFamily="34" charset="0"/>
                <a:cs typeface="Calibri" panose="020F0502020204030204" pitchFamily="34" charset="0"/>
              </a:rPr>
              <a:t>They separated themselves </a:t>
            </a:r>
            <a:r>
              <a:rPr lang="en-US" sz="4400" kern="0" dirty="0">
                <a:effectLst/>
                <a:latin typeface="Calibri" panose="020F0502020204030204" pitchFamily="34" charset="0"/>
                <a:ea typeface="Calibri" panose="020F0502020204030204" pitchFamily="34" charset="0"/>
                <a:cs typeface="Calibri" panose="020F0502020204030204" pitchFamily="34" charset="0"/>
              </a:rPr>
              <a:t>from God’s anointed leader.</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492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60AB0DD-AE0C-2996-B1C8-AE8267DE5554}"/>
              </a:ext>
            </a:extLst>
          </p:cNvPr>
          <p:cNvSpPr txBox="1"/>
          <p:nvPr/>
        </p:nvSpPr>
        <p:spPr>
          <a:xfrm>
            <a:off x="298581" y="905069"/>
            <a:ext cx="8419292" cy="5270674"/>
          </a:xfrm>
          <a:prstGeom prst="rect">
            <a:avLst/>
          </a:prstGeom>
          <a:noFill/>
        </p:spPr>
        <p:txBody>
          <a:bodyPr wrap="square">
            <a:spAutoFit/>
          </a:bodyPr>
          <a:lstStyle/>
          <a:p>
            <a:pPr marL="457200" marR="0" indent="-228600">
              <a:spcBef>
                <a:spcPts val="0"/>
              </a:spcBef>
              <a:spcAft>
                <a:spcPts val="300"/>
              </a:spcAft>
            </a:pPr>
            <a:r>
              <a:rPr lang="en-US" sz="3600" u="sng" kern="0" dirty="0">
                <a:effectLst/>
                <a:latin typeface="Arial Black" panose="020B0A04020102020204" pitchFamily="34" charset="0"/>
                <a:ea typeface="Calibri" panose="020F0502020204030204" pitchFamily="34" charset="0"/>
                <a:cs typeface="Calibri" panose="020F0502020204030204" pitchFamily="34" charset="0"/>
              </a:rPr>
              <a:t>They stopped short </a:t>
            </a:r>
            <a:r>
              <a:rPr lang="en-US" sz="3600" kern="0" dirty="0">
                <a:effectLst/>
                <a:latin typeface="Arial Black" panose="020B0A04020102020204" pitchFamily="34" charset="0"/>
                <a:ea typeface="Calibri" panose="020F0502020204030204" pitchFamily="34" charset="0"/>
                <a:cs typeface="Calibri" panose="020F0502020204030204" pitchFamily="34" charset="0"/>
              </a:rPr>
              <a:t>of “victory</a:t>
            </a:r>
            <a:r>
              <a:rPr lang="en-US" sz="3600" kern="0" dirty="0">
                <a:effectLst/>
                <a:latin typeface="Calibri" panose="020F0502020204030204" pitchFamily="34" charset="0"/>
                <a:ea typeface="Calibri" panose="020F0502020204030204" pitchFamily="34" charset="0"/>
                <a:cs typeface="Calibri" panose="020F0502020204030204" pitchFamily="34" charset="0"/>
              </a:rPr>
              <a:t>.</a:t>
            </a:r>
          </a:p>
          <a:p>
            <a:pPr marL="457200" marR="0" indent="-228600">
              <a:spcBef>
                <a:spcPts val="0"/>
              </a:spcBef>
              <a:spcAft>
                <a:spcPts val="300"/>
              </a:spcAft>
            </a:pPr>
            <a:endParaRPr lang="en-US" sz="3600" kern="0" dirty="0">
              <a:effectLst/>
              <a:latin typeface="Calibri" panose="020F0502020204030204" pitchFamily="34" charset="0"/>
              <a:ea typeface="Calibri" panose="020F0502020204030204" pitchFamily="34" charset="0"/>
              <a:cs typeface="Calibri" panose="020F0502020204030204" pitchFamily="34" charset="0"/>
            </a:endParaRPr>
          </a:p>
          <a:p>
            <a:pPr marL="457200" marR="0" indent="-228600">
              <a:spcBef>
                <a:spcPts val="0"/>
              </a:spcBef>
              <a:spcAft>
                <a:spcPts val="300"/>
              </a:spcAft>
            </a:pPr>
            <a:r>
              <a:rPr lang="en-US" sz="3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Lost sight of their “</a:t>
            </a:r>
            <a:r>
              <a:rPr lang="en-US" sz="3600" b="1"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ideal</a:t>
            </a:r>
            <a:r>
              <a:rPr lang="en-US" sz="3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u="sng"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They cut themselves off </a:t>
            </a:r>
            <a:r>
              <a:rPr lang="en-US" sz="3600" kern="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from full fellowship with their brethren!</a:t>
            </a:r>
            <a:endParaRPr lang="en-US" sz="3600"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u="sng" kern="0" dirty="0">
                <a:effectLst/>
                <a:latin typeface="Calibri" panose="020F0502020204030204" pitchFamily="34" charset="0"/>
                <a:ea typeface="Calibri" panose="020F0502020204030204" pitchFamily="34" charset="0"/>
                <a:cs typeface="Calibri" panose="020F0502020204030204" pitchFamily="34" charset="0"/>
              </a:rPr>
              <a:t>They cut themselves off </a:t>
            </a:r>
            <a:r>
              <a:rPr lang="en-US" sz="3600" kern="0" dirty="0">
                <a:effectLst/>
                <a:latin typeface="Calibri" panose="020F0502020204030204" pitchFamily="34" charset="0"/>
                <a:ea typeface="Calibri" panose="020F0502020204030204" pitchFamily="34" charset="0"/>
                <a:cs typeface="Calibri" panose="020F0502020204030204" pitchFamily="34" charset="0"/>
              </a:rPr>
              <a:t>from the “services of God.” </a:t>
            </a: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spcBef>
                <a:spcPts val="0"/>
              </a:spcBef>
              <a:spcAft>
                <a:spcPts val="300"/>
              </a:spcAft>
            </a:pPr>
            <a:r>
              <a:rPr lang="en-US" sz="3600" u="sng"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They separated themselves </a:t>
            </a:r>
            <a:r>
              <a:rPr lang="en-US" sz="3600" kern="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from God’s anointed leader.</a:t>
            </a:r>
            <a:endPar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691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41471561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0BE3F720-0DBC-8448-D71B-0A690BE664FD}"/>
              </a:ext>
            </a:extLst>
          </p:cNvPr>
          <p:cNvSpPr txBox="1"/>
          <p:nvPr/>
        </p:nvSpPr>
        <p:spPr>
          <a:xfrm>
            <a:off x="417250" y="1083076"/>
            <a:ext cx="8487053" cy="5405021"/>
          </a:xfrm>
          <a:prstGeom prst="rect">
            <a:avLst/>
          </a:prstGeom>
          <a:noFill/>
        </p:spPr>
        <p:txBody>
          <a:bodyPr wrap="square">
            <a:spAutoFit/>
          </a:bodyPr>
          <a:lstStyle/>
          <a:p>
            <a:r>
              <a:rPr lang="en-US" sz="3600" b="1" dirty="0">
                <a:solidFill>
                  <a:srgbClr val="0070C0"/>
                </a:solidFill>
              </a:rPr>
              <a:t>Numbers 32:1 </a:t>
            </a:r>
            <a:r>
              <a:rPr lang="en-US" sz="2800" dirty="0"/>
              <a:t>Now the children of Reuben and the children of Gad had a very great multitude of livestock; and </a:t>
            </a:r>
            <a:r>
              <a:rPr lang="en-US" sz="2800" u="sng" dirty="0"/>
              <a:t>when they saw the land </a:t>
            </a:r>
            <a:r>
              <a:rPr lang="en-US" sz="2800" dirty="0"/>
              <a:t>of </a:t>
            </a:r>
            <a:r>
              <a:rPr lang="en-US" sz="2800" dirty="0" err="1"/>
              <a:t>Jazer</a:t>
            </a:r>
            <a:r>
              <a:rPr lang="en-US" sz="2800" dirty="0"/>
              <a:t> and the land of Gilead, that indeed the region was a place for livestock,</a:t>
            </a:r>
          </a:p>
          <a:p>
            <a:r>
              <a:rPr lang="en-US" sz="2800" dirty="0"/>
              <a:t> 2 the children of Gad and the children of Reuben came and spoke to Moses, to Eleazar the priest, and to the leaders of the congregation, saying,</a:t>
            </a:r>
          </a:p>
          <a:p>
            <a:r>
              <a:rPr lang="en-US" sz="2800" dirty="0"/>
              <a:t> </a:t>
            </a:r>
            <a:r>
              <a:rPr lang="en-US" sz="2800" dirty="0">
                <a:solidFill>
                  <a:srgbClr val="FF0000"/>
                </a:solidFill>
              </a:rPr>
              <a:t>3 "</a:t>
            </a:r>
            <a:r>
              <a:rPr lang="en-US" sz="2800" dirty="0" err="1">
                <a:solidFill>
                  <a:srgbClr val="FF0000"/>
                </a:solidFill>
              </a:rPr>
              <a:t>Ataroth</a:t>
            </a:r>
            <a:r>
              <a:rPr lang="en-US" sz="2800" dirty="0">
                <a:solidFill>
                  <a:srgbClr val="FF0000"/>
                </a:solidFill>
              </a:rPr>
              <a:t>, </a:t>
            </a:r>
            <a:r>
              <a:rPr lang="en-US" sz="2800" dirty="0" err="1">
                <a:solidFill>
                  <a:srgbClr val="FF0000"/>
                </a:solidFill>
              </a:rPr>
              <a:t>Dibon</a:t>
            </a:r>
            <a:r>
              <a:rPr lang="en-US" sz="2800" dirty="0">
                <a:solidFill>
                  <a:srgbClr val="FF0000"/>
                </a:solidFill>
              </a:rPr>
              <a:t>, </a:t>
            </a:r>
            <a:r>
              <a:rPr lang="en-US" sz="2800" dirty="0" err="1">
                <a:solidFill>
                  <a:srgbClr val="FF0000"/>
                </a:solidFill>
              </a:rPr>
              <a:t>Jazer</a:t>
            </a:r>
            <a:r>
              <a:rPr lang="en-US" sz="2800" dirty="0">
                <a:solidFill>
                  <a:srgbClr val="FF0000"/>
                </a:solidFill>
              </a:rPr>
              <a:t>, </a:t>
            </a:r>
            <a:r>
              <a:rPr lang="en-US" sz="2800" dirty="0" err="1">
                <a:solidFill>
                  <a:srgbClr val="FF0000"/>
                </a:solidFill>
              </a:rPr>
              <a:t>Nimrah</a:t>
            </a:r>
            <a:r>
              <a:rPr lang="en-US" sz="2800" dirty="0">
                <a:solidFill>
                  <a:srgbClr val="FF0000"/>
                </a:solidFill>
              </a:rPr>
              <a:t>, </a:t>
            </a:r>
            <a:r>
              <a:rPr lang="en-US" sz="2800" dirty="0" err="1">
                <a:solidFill>
                  <a:srgbClr val="FF0000"/>
                </a:solidFill>
              </a:rPr>
              <a:t>Heshbon</a:t>
            </a:r>
            <a:r>
              <a:rPr lang="en-US" sz="2800" dirty="0">
                <a:solidFill>
                  <a:srgbClr val="FF0000"/>
                </a:solidFill>
              </a:rPr>
              <a:t>, </a:t>
            </a:r>
            <a:r>
              <a:rPr lang="en-US" sz="2800" dirty="0" err="1">
                <a:solidFill>
                  <a:srgbClr val="FF0000"/>
                </a:solidFill>
              </a:rPr>
              <a:t>Elealeh</a:t>
            </a:r>
            <a:r>
              <a:rPr lang="en-US" sz="2800" dirty="0">
                <a:solidFill>
                  <a:srgbClr val="FF0000"/>
                </a:solidFill>
              </a:rPr>
              <a:t>, </a:t>
            </a:r>
            <a:r>
              <a:rPr lang="en-US" sz="2800" dirty="0" err="1">
                <a:solidFill>
                  <a:srgbClr val="FF0000"/>
                </a:solidFill>
              </a:rPr>
              <a:t>Shebam</a:t>
            </a:r>
            <a:r>
              <a:rPr lang="en-US" sz="2800" dirty="0">
                <a:solidFill>
                  <a:srgbClr val="FF0000"/>
                </a:solidFill>
              </a:rPr>
              <a:t>, Nebo, and </a:t>
            </a:r>
            <a:r>
              <a:rPr lang="en-US" sz="2800" dirty="0" err="1">
                <a:solidFill>
                  <a:srgbClr val="FF0000"/>
                </a:solidFill>
              </a:rPr>
              <a:t>Beon</a:t>
            </a:r>
            <a:r>
              <a:rPr lang="en-US" sz="2800" dirty="0">
                <a:solidFill>
                  <a:srgbClr val="FF0000"/>
                </a:solidFill>
              </a:rPr>
              <a:t>,</a:t>
            </a:r>
          </a:p>
          <a:p>
            <a:r>
              <a:rPr lang="en-US" sz="2800" dirty="0">
                <a:solidFill>
                  <a:srgbClr val="FF0000"/>
                </a:solidFill>
              </a:rPr>
              <a:t> 4 "the country which the LORD defeated before the congregation of Israel, </a:t>
            </a:r>
            <a:r>
              <a:rPr lang="en-US" sz="2800" u="sng" dirty="0">
                <a:solidFill>
                  <a:srgbClr val="FF0000"/>
                </a:solidFill>
              </a:rPr>
              <a:t>is a land for livestock, and your servants have livestock</a:t>
            </a:r>
            <a:r>
              <a:rPr lang="en-US" sz="2800" dirty="0">
                <a:solidFill>
                  <a:srgbClr val="FF0000"/>
                </a:solidFill>
              </a:rPr>
              <a:t>."</a:t>
            </a:r>
          </a:p>
        </p:txBody>
      </p:sp>
    </p:spTree>
    <p:extLst>
      <p:ext uri="{BB962C8B-B14F-4D97-AF65-F5344CB8AC3E}">
        <p14:creationId xmlns:p14="http://schemas.microsoft.com/office/powerpoint/2010/main" val="338234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E713E086-3426-234C-0417-902EDA15C4B5}"/>
              </a:ext>
            </a:extLst>
          </p:cNvPr>
          <p:cNvSpPr txBox="1"/>
          <p:nvPr/>
        </p:nvSpPr>
        <p:spPr>
          <a:xfrm>
            <a:off x="443883" y="985421"/>
            <a:ext cx="8362765" cy="5386090"/>
          </a:xfrm>
          <a:prstGeom prst="rect">
            <a:avLst/>
          </a:prstGeom>
          <a:noFill/>
          <a:ln w="28575">
            <a:solidFill>
              <a:srgbClr val="0070C0"/>
            </a:solidFill>
          </a:ln>
        </p:spPr>
        <p:txBody>
          <a:bodyPr wrap="square">
            <a:spAutoFit/>
          </a:bodyPr>
          <a:lstStyle/>
          <a:p>
            <a:r>
              <a:rPr lang="en-US" sz="3600" b="1" dirty="0">
                <a:solidFill>
                  <a:srgbClr val="0070C0"/>
                </a:solidFill>
              </a:rPr>
              <a:t>Numbers 32:5 </a:t>
            </a:r>
            <a:r>
              <a:rPr lang="en-US" sz="2800" dirty="0"/>
              <a:t>Therefore they said, "</a:t>
            </a:r>
            <a:r>
              <a:rPr lang="en-US" sz="2800" b="1" dirty="0">
                <a:solidFill>
                  <a:srgbClr val="FF0000"/>
                </a:solidFill>
              </a:rPr>
              <a:t>If we have found favor in your sight</a:t>
            </a:r>
            <a:r>
              <a:rPr lang="en-US" sz="2800" dirty="0"/>
              <a:t>, let this land be given to your servants as a possession. Do not take us over the Jordan."</a:t>
            </a:r>
          </a:p>
          <a:p>
            <a:r>
              <a:rPr lang="en-US" sz="2800" dirty="0"/>
              <a:t> 6 And Moses said to the children of Gad and to the children of Reuben: "Shall your brethren go to war while you sit here?</a:t>
            </a:r>
          </a:p>
          <a:p>
            <a:r>
              <a:rPr lang="en-US" sz="2800" dirty="0"/>
              <a:t> 7 "</a:t>
            </a:r>
            <a:r>
              <a:rPr lang="en-US" sz="2800" u="sng" dirty="0"/>
              <a:t>Now why will you discourage the heart of the children of Israel from going over into the land which the LORD has given them</a:t>
            </a:r>
            <a:r>
              <a:rPr lang="en-US" sz="2800" dirty="0"/>
              <a:t>?</a:t>
            </a:r>
          </a:p>
          <a:p>
            <a:r>
              <a:rPr lang="en-US" sz="2800" dirty="0"/>
              <a:t> 8 "Thus your fathers did when I sent them away from Kadesh Barnea to see the land.</a:t>
            </a:r>
          </a:p>
        </p:txBody>
      </p:sp>
    </p:spTree>
    <p:extLst>
      <p:ext uri="{BB962C8B-B14F-4D97-AF65-F5344CB8AC3E}">
        <p14:creationId xmlns:p14="http://schemas.microsoft.com/office/powerpoint/2010/main" val="3634640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154C1B23-F452-14C5-77DC-1A1211B5298D}"/>
              </a:ext>
            </a:extLst>
          </p:cNvPr>
          <p:cNvSpPr txBox="1"/>
          <p:nvPr/>
        </p:nvSpPr>
        <p:spPr>
          <a:xfrm>
            <a:off x="399496" y="923278"/>
            <a:ext cx="8327254" cy="5816977"/>
          </a:xfrm>
          <a:prstGeom prst="rect">
            <a:avLst/>
          </a:prstGeom>
          <a:noFill/>
        </p:spPr>
        <p:txBody>
          <a:bodyPr wrap="square">
            <a:spAutoFit/>
          </a:bodyPr>
          <a:lstStyle/>
          <a:p>
            <a:r>
              <a:rPr lang="en-US" sz="3600" b="1" dirty="0">
                <a:solidFill>
                  <a:srgbClr val="0070C0"/>
                </a:solidFill>
              </a:rPr>
              <a:t>Numbers 32:9 </a:t>
            </a:r>
            <a:r>
              <a:rPr lang="en-US" sz="2800" dirty="0"/>
              <a:t>"For when they went up to the Valley of </a:t>
            </a:r>
            <a:r>
              <a:rPr lang="en-US" sz="2800" dirty="0" err="1"/>
              <a:t>Eshcol</a:t>
            </a:r>
            <a:r>
              <a:rPr lang="en-US" sz="2800" dirty="0"/>
              <a:t> and saw the land, </a:t>
            </a:r>
            <a:r>
              <a:rPr lang="en-US" sz="2800" u="sng" dirty="0"/>
              <a:t>they discouraged the heart of the children of Israel</a:t>
            </a:r>
            <a:r>
              <a:rPr lang="en-US" sz="2800" dirty="0"/>
              <a:t>, so that they did not go into the land which the LORD had given them.</a:t>
            </a:r>
          </a:p>
          <a:p>
            <a:r>
              <a:rPr lang="en-US" sz="2800" dirty="0"/>
              <a:t> 10 "</a:t>
            </a:r>
            <a:r>
              <a:rPr lang="en-US" sz="2800" u="sng" dirty="0"/>
              <a:t>So the LORD'S anger was aroused on that day</a:t>
            </a:r>
            <a:r>
              <a:rPr lang="en-US" sz="2800" dirty="0"/>
              <a:t>, and He swore an oath, saying,</a:t>
            </a:r>
          </a:p>
          <a:p>
            <a:r>
              <a:rPr lang="en-US" sz="2800" dirty="0"/>
              <a:t> </a:t>
            </a:r>
            <a:r>
              <a:rPr lang="en-US" sz="2800" dirty="0">
                <a:solidFill>
                  <a:srgbClr val="FF0000"/>
                </a:solidFill>
              </a:rPr>
              <a:t>11 'Surely none of the men who came up from Egypt, from twenty years old and above, shall see the land of which I swore to Abraham, Isaac, and Jacob, because they have not wholly followed Me,</a:t>
            </a:r>
          </a:p>
          <a:p>
            <a:r>
              <a:rPr lang="en-US" sz="2800" dirty="0">
                <a:solidFill>
                  <a:srgbClr val="FF0000"/>
                </a:solidFill>
              </a:rPr>
              <a:t> 12 'except Caleb the son of Jephunneh, the </a:t>
            </a:r>
            <a:r>
              <a:rPr lang="en-US" sz="2800" dirty="0" err="1">
                <a:solidFill>
                  <a:srgbClr val="FF0000"/>
                </a:solidFill>
              </a:rPr>
              <a:t>Kenizzite</a:t>
            </a:r>
            <a:r>
              <a:rPr lang="en-US" sz="2800" dirty="0">
                <a:solidFill>
                  <a:srgbClr val="FF0000"/>
                </a:solidFill>
              </a:rPr>
              <a:t>, and Joshua the son of Nun, for they have wholly followed the LORD.'</a:t>
            </a:r>
          </a:p>
        </p:txBody>
      </p:sp>
    </p:spTree>
    <p:extLst>
      <p:ext uri="{BB962C8B-B14F-4D97-AF65-F5344CB8AC3E}">
        <p14:creationId xmlns:p14="http://schemas.microsoft.com/office/powerpoint/2010/main" val="233542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8673F44D-0999-C66E-2995-AFEE5261313E}"/>
              </a:ext>
            </a:extLst>
          </p:cNvPr>
          <p:cNvSpPr txBox="1"/>
          <p:nvPr/>
        </p:nvSpPr>
        <p:spPr>
          <a:xfrm>
            <a:off x="523782" y="938098"/>
            <a:ext cx="8247355" cy="5386090"/>
          </a:xfrm>
          <a:prstGeom prst="rect">
            <a:avLst/>
          </a:prstGeom>
          <a:noFill/>
        </p:spPr>
        <p:txBody>
          <a:bodyPr wrap="square">
            <a:spAutoFit/>
          </a:bodyPr>
          <a:lstStyle/>
          <a:p>
            <a:r>
              <a:rPr lang="en-US" sz="3600" b="1" dirty="0">
                <a:solidFill>
                  <a:srgbClr val="0070C0"/>
                </a:solidFill>
              </a:rPr>
              <a:t>Numbers 32:13 </a:t>
            </a:r>
            <a:r>
              <a:rPr lang="en-US" sz="2800" dirty="0"/>
              <a:t>"</a:t>
            </a:r>
            <a:r>
              <a:rPr lang="en-US" sz="2800" u="sng" dirty="0"/>
              <a:t>So the LORD'S anger was aroused against Israel, and He made them wander in the wilderness forty years, until all the generation that had done evil in the sight of the LORD was gone</a:t>
            </a:r>
            <a:r>
              <a:rPr lang="en-US" sz="2800" dirty="0"/>
              <a:t>.</a:t>
            </a:r>
          </a:p>
          <a:p>
            <a:endParaRPr lang="en-US" sz="2800" dirty="0"/>
          </a:p>
          <a:p>
            <a:r>
              <a:rPr lang="en-US" sz="2800" dirty="0"/>
              <a:t> 14 "And look! You have risen in your father's place, a brood of sinful men, to increase still more the fierce anger of the LORD against Israel.</a:t>
            </a:r>
          </a:p>
          <a:p>
            <a:endParaRPr lang="en-US" sz="2800" dirty="0"/>
          </a:p>
          <a:p>
            <a:r>
              <a:rPr lang="en-US" sz="2800" dirty="0"/>
              <a:t> 15 "For if you turn away from following Him, He will once again leave them in the wilderness, and you will destroy all these people."</a:t>
            </a:r>
          </a:p>
        </p:txBody>
      </p:sp>
    </p:spTree>
    <p:extLst>
      <p:ext uri="{BB962C8B-B14F-4D97-AF65-F5344CB8AC3E}">
        <p14:creationId xmlns:p14="http://schemas.microsoft.com/office/powerpoint/2010/main" val="1570678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2F6C6D0F-2616-C9F6-603E-43DFFEEDC365}"/>
              </a:ext>
            </a:extLst>
          </p:cNvPr>
          <p:cNvSpPr txBox="1"/>
          <p:nvPr/>
        </p:nvSpPr>
        <p:spPr>
          <a:xfrm>
            <a:off x="477077" y="1129086"/>
            <a:ext cx="8293211" cy="4955203"/>
          </a:xfrm>
          <a:prstGeom prst="rect">
            <a:avLst/>
          </a:prstGeom>
          <a:noFill/>
        </p:spPr>
        <p:txBody>
          <a:bodyPr wrap="square">
            <a:spAutoFit/>
          </a:bodyPr>
          <a:lstStyle/>
          <a:p>
            <a:r>
              <a:rPr lang="en-US" sz="3600" b="1" dirty="0">
                <a:solidFill>
                  <a:srgbClr val="0070C0"/>
                </a:solidFill>
              </a:rPr>
              <a:t>Numbers 32:16 </a:t>
            </a:r>
            <a:r>
              <a:rPr lang="en-US" sz="2800" dirty="0"/>
              <a:t>Then they came near to him and said: "We will build sheepfolds here for our livestock, and cities for our little ones,</a:t>
            </a:r>
          </a:p>
          <a:p>
            <a:endParaRPr lang="en-US" sz="2800" dirty="0"/>
          </a:p>
          <a:p>
            <a:r>
              <a:rPr lang="en-US" sz="2800" dirty="0"/>
              <a:t> 17 "but we ourselves will be armed, ready to go before the children of Israel until we have brought them to their place; and our little ones will dwell in the fortified cities because of the inhabitants of the land.</a:t>
            </a:r>
          </a:p>
          <a:p>
            <a:endParaRPr lang="en-US" sz="2800" dirty="0"/>
          </a:p>
          <a:p>
            <a:r>
              <a:rPr lang="en-US" sz="2800" dirty="0"/>
              <a:t> 18 "We will not return to our homes until every one of the children of Israel has received his inheritance.</a:t>
            </a:r>
          </a:p>
        </p:txBody>
      </p:sp>
    </p:spTree>
    <p:extLst>
      <p:ext uri="{BB962C8B-B14F-4D97-AF65-F5344CB8AC3E}">
        <p14:creationId xmlns:p14="http://schemas.microsoft.com/office/powerpoint/2010/main" val="1326894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FB7687C-E7D8-9CB3-EAA1-A76003A7DAD8}"/>
              </a:ext>
            </a:extLst>
          </p:cNvPr>
          <p:cNvSpPr txBox="1"/>
          <p:nvPr/>
        </p:nvSpPr>
        <p:spPr>
          <a:xfrm>
            <a:off x="715618" y="1049572"/>
            <a:ext cx="7869090" cy="5426869"/>
          </a:xfrm>
          <a:prstGeom prst="rect">
            <a:avLst/>
          </a:prstGeom>
          <a:noFill/>
        </p:spPr>
        <p:txBody>
          <a:bodyPr wrap="square">
            <a:spAutoFit/>
          </a:bodyPr>
          <a:lstStyle/>
          <a:p>
            <a:r>
              <a:rPr lang="en-US" sz="3600" b="1" dirty="0">
                <a:solidFill>
                  <a:srgbClr val="0070C0"/>
                </a:solidFill>
              </a:rPr>
              <a:t>Numbers 32:19 </a:t>
            </a:r>
            <a:r>
              <a:rPr lang="en-US" sz="3000" dirty="0"/>
              <a:t>"For we will not inherit with them on the other side of the Jordan and beyond, because our inheritance has fallen to us on this eastern side of the Jordan.“</a:t>
            </a:r>
          </a:p>
          <a:p>
            <a:endParaRPr lang="en-US" sz="3000" dirty="0"/>
          </a:p>
          <a:p>
            <a:r>
              <a:rPr lang="en-US" sz="3000" dirty="0"/>
              <a:t> 20 Then Moses said to them: "If you do this thing, if you arm yourselves before the LORD for the war,</a:t>
            </a:r>
          </a:p>
          <a:p>
            <a:r>
              <a:rPr lang="en-US" sz="3000" dirty="0"/>
              <a:t> 21 "and all your armed men cross over the Jordan before the LORD until He has driven out His enemies from before Him,</a:t>
            </a:r>
          </a:p>
        </p:txBody>
      </p:sp>
    </p:spTree>
    <p:extLst>
      <p:ext uri="{BB962C8B-B14F-4D97-AF65-F5344CB8AC3E}">
        <p14:creationId xmlns:p14="http://schemas.microsoft.com/office/powerpoint/2010/main" val="199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Borderland Christians.  Numbers 32</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   newlebanoncoc.com</a:t>
            </a:r>
          </a:p>
        </p:txBody>
      </p:sp>
      <p:sp>
        <p:nvSpPr>
          <p:cNvPr id="6" name="TextBox 5">
            <a:extLst>
              <a:ext uri="{FF2B5EF4-FFF2-40B4-BE49-F238E27FC236}">
                <a16:creationId xmlns:a16="http://schemas.microsoft.com/office/drawing/2014/main" id="{FAFF5DDA-C7BB-99B3-320B-5F54CD820F74}"/>
              </a:ext>
            </a:extLst>
          </p:cNvPr>
          <p:cNvSpPr txBox="1"/>
          <p:nvPr/>
        </p:nvSpPr>
        <p:spPr>
          <a:xfrm>
            <a:off x="550416" y="1233996"/>
            <a:ext cx="8078679" cy="4832092"/>
          </a:xfrm>
          <a:prstGeom prst="rect">
            <a:avLst/>
          </a:prstGeom>
          <a:noFill/>
        </p:spPr>
        <p:txBody>
          <a:bodyPr wrap="square">
            <a:spAutoFit/>
          </a:bodyPr>
          <a:lstStyle/>
          <a:p>
            <a:r>
              <a:rPr lang="en-US" sz="3600" b="1" dirty="0">
                <a:solidFill>
                  <a:srgbClr val="0070C0"/>
                </a:solidFill>
              </a:rPr>
              <a:t>Numbers 32:22 </a:t>
            </a:r>
            <a:r>
              <a:rPr lang="en-US" sz="3200" dirty="0"/>
              <a:t>"and the land is subdued before the LORD, then afterward you may return and be blameless before the LORD and before Israel; and this land shall be your possession before the LORD.</a:t>
            </a:r>
          </a:p>
          <a:p>
            <a:endParaRPr lang="en-US" sz="3200" dirty="0"/>
          </a:p>
          <a:p>
            <a:r>
              <a:rPr lang="en-US" sz="3200" dirty="0"/>
              <a:t> </a:t>
            </a:r>
            <a:r>
              <a:rPr lang="en-US" sz="3600" dirty="0"/>
              <a:t>23 "But if you do not do so, then take note, you have sinned against the LORD; </a:t>
            </a:r>
            <a:r>
              <a:rPr lang="en-US" sz="3600" b="1" dirty="0"/>
              <a:t>and be sure your sin will find you out.</a:t>
            </a:r>
          </a:p>
        </p:txBody>
      </p:sp>
    </p:spTree>
    <p:extLst>
      <p:ext uri="{BB962C8B-B14F-4D97-AF65-F5344CB8AC3E}">
        <p14:creationId xmlns:p14="http://schemas.microsoft.com/office/powerpoint/2010/main" val="185033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880</TotalTime>
  <Words>2476</Words>
  <Application>Microsoft Office PowerPoint</Application>
  <PresentationFormat>On-screen Show (4:3)</PresentationFormat>
  <Paragraphs>189</Paragraphs>
  <Slides>29</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Aharoni</vt:lpstr>
      <vt:lpstr>Arial</vt:lpstr>
      <vt:lpstr>Arial Black</vt:lpstr>
      <vt:lpstr>Arial Unicode MS</vt:lpstr>
      <vt:lpstr>Calibri</vt:lpstr>
      <vt:lpstr>Calibri Light</vt:lpstr>
      <vt:lpstr>Ink Free</vt:lpstr>
      <vt:lpstr>Times New Roman</vt:lpstr>
      <vt:lpstr>1_Office Theme</vt:lpstr>
      <vt:lpstr>14_Default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New Lebanon church of Christ</dc:creator>
  <cp:lastModifiedBy>New Lebanon church of Christ</cp:lastModifiedBy>
  <cp:revision>12</cp:revision>
  <dcterms:created xsi:type="dcterms:W3CDTF">2024-07-29T21:25:10Z</dcterms:created>
  <dcterms:modified xsi:type="dcterms:W3CDTF">2024-08-10T22:41:11Z</dcterms:modified>
</cp:coreProperties>
</file>