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74" r:id="rId2"/>
    <p:sldMasterId id="2147484186" r:id="rId3"/>
    <p:sldMasterId id="2147484198" r:id="rId4"/>
  </p:sldMasterIdLst>
  <p:notesMasterIdLst>
    <p:notesMasterId r:id="rId32"/>
  </p:notesMasterIdLst>
  <p:sldIdLst>
    <p:sldId id="265" r:id="rId5"/>
    <p:sldId id="1340" r:id="rId6"/>
    <p:sldId id="1339" r:id="rId7"/>
    <p:sldId id="1342" r:id="rId8"/>
    <p:sldId id="1283" r:id="rId9"/>
    <p:sldId id="1279" r:id="rId10"/>
    <p:sldId id="1341" r:id="rId11"/>
    <p:sldId id="1334" r:id="rId12"/>
    <p:sldId id="1336" r:id="rId13"/>
    <p:sldId id="1291" r:id="rId14"/>
    <p:sldId id="1296" r:id="rId15"/>
    <p:sldId id="1297" r:id="rId16"/>
    <p:sldId id="1290" r:id="rId17"/>
    <p:sldId id="1293" r:id="rId18"/>
    <p:sldId id="1300" r:id="rId19"/>
    <p:sldId id="1308" r:id="rId20"/>
    <p:sldId id="1306" r:id="rId21"/>
    <p:sldId id="1307" r:id="rId22"/>
    <p:sldId id="1302" r:id="rId23"/>
    <p:sldId id="1301" r:id="rId24"/>
    <p:sldId id="1305" r:id="rId25"/>
    <p:sldId id="1289" r:id="rId26"/>
    <p:sldId id="1304" r:id="rId27"/>
    <p:sldId id="1331" r:id="rId28"/>
    <p:sldId id="1345" r:id="rId29"/>
    <p:sldId id="1344" r:id="rId30"/>
    <p:sldId id="31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r6JiFDR60JgSQkILEOg6Q==" hashData="OeqCQ/qGU3bMJwy4DUd/cehzLFUYRRM48d5bVLFXWTz0ALu5vRBRqJKyILgv6cc6+nWrfgIcyZTBvmXilGF67g=="/>
  <p:extLst>
    <p:ext uri="{521415D9-36F7-43E2-AB2F-B90AF26B5E84}">
      <p14:sectionLst xmlns:p14="http://schemas.microsoft.com/office/powerpoint/2010/main">
        <p14:section name="Default Section" id="{239FFA31-1DAA-464F-B3CD-A0653029B971}">
          <p14:sldIdLst>
            <p14:sldId id="265"/>
            <p14:sldId id="1340"/>
            <p14:sldId id="1339"/>
            <p14:sldId id="1342"/>
            <p14:sldId id="1283"/>
            <p14:sldId id="1279"/>
            <p14:sldId id="1341"/>
            <p14:sldId id="1334"/>
            <p14:sldId id="1336"/>
            <p14:sldId id="1291"/>
            <p14:sldId id="1296"/>
            <p14:sldId id="1297"/>
            <p14:sldId id="1290"/>
            <p14:sldId id="1293"/>
            <p14:sldId id="1300"/>
            <p14:sldId id="1308"/>
            <p14:sldId id="1306"/>
            <p14:sldId id="1307"/>
            <p14:sldId id="1302"/>
            <p14:sldId id="1301"/>
            <p14:sldId id="1305"/>
            <p14:sldId id="1289"/>
            <p14:sldId id="1304"/>
            <p14:sldId id="1331"/>
            <p14:sldId id="1345"/>
            <p14:sldId id="1344"/>
            <p14:sldId id="3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C00000"/>
    <a:srgbClr val="3B1C03"/>
    <a:srgbClr val="760000"/>
    <a:srgbClr val="A40C92"/>
    <a:srgbClr val="582A04"/>
    <a:srgbClr val="A40000"/>
    <a:srgbClr val="7A0000"/>
    <a:srgbClr val="960000"/>
    <a:srgbClr val="8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4" autoAdjust="0"/>
    <p:restoredTop sz="96529" autoAdjust="0"/>
  </p:normalViewPr>
  <p:slideViewPr>
    <p:cSldViewPr>
      <p:cViewPr varScale="1">
        <p:scale>
          <a:sx n="110" d="100"/>
          <a:sy n="110" d="100"/>
        </p:scale>
        <p:origin x="1632" y="7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7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E7F68-6975-4163-97B1-7CAEA2A4DF04}" type="datetimeFigureOut">
              <a:rPr lang="en-US" smtClean="0"/>
              <a:pPr/>
              <a:t>7/20/2024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A3564D-9AB9-4446-9C06-95DCB7F259FC}" type="slidenum">
              <a:rPr lang="en-US" smtClean="0"/>
              <a:pPr/>
              <a:t>‹#›</a:t>
            </a:fld>
            <a:endParaRPr lang="en-US" dirty="0"/>
          </a:p>
        </p:txBody>
      </p:sp>
    </p:spTree>
    <p:extLst>
      <p:ext uri="{BB962C8B-B14F-4D97-AF65-F5344CB8AC3E}">
        <p14:creationId xmlns:p14="http://schemas.microsoft.com/office/powerpoint/2010/main" val="758121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76D4D6-0A31-4C3A-B664-6B5E3D58EFD0}" type="datetimeFigureOut">
              <a:rPr lang="en-US" smtClean="0"/>
              <a:pPr/>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76D4D6-0A31-4C3A-B664-6B5E3D58EFD0}" type="datetimeFigureOut">
              <a:rPr lang="en-US" smtClean="0"/>
              <a:pPr/>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76D4D6-0A31-4C3A-B664-6B5E3D58EFD0}" type="datetimeFigureOut">
              <a:rPr lang="en-US" smtClean="0"/>
              <a:pPr/>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76D4D6-0A31-4C3A-B664-6B5E3D58EFD0}" type="datetimeFigureOut">
              <a:rPr lang="en-US" smtClean="0">
                <a:solidFill>
                  <a:prstClr val="black">
                    <a:tint val="75000"/>
                  </a:prstClr>
                </a:solidFill>
              </a:rPr>
              <a:pPr/>
              <a:t>7/20/2024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831D6B-4E30-415C-A407-23FDA0C6C57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282592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76D4D6-0A31-4C3A-B664-6B5E3D58EFD0}" type="datetimeFigureOut">
              <a:rPr lang="en-US" smtClean="0">
                <a:solidFill>
                  <a:prstClr val="black">
                    <a:tint val="75000"/>
                  </a:prstClr>
                </a:solidFill>
              </a:rPr>
              <a:pPr/>
              <a:t>7/20/2024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831D6B-4E30-415C-A407-23FDA0C6C57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635868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76D4D6-0A31-4C3A-B664-6B5E3D58EFD0}" type="datetimeFigureOut">
              <a:rPr lang="en-US" smtClean="0">
                <a:solidFill>
                  <a:prstClr val="black">
                    <a:tint val="75000"/>
                  </a:prstClr>
                </a:solidFill>
              </a:rPr>
              <a:pPr/>
              <a:t>7/20/2024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831D6B-4E30-415C-A407-23FDA0C6C57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693142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76D4D6-0A31-4C3A-B664-6B5E3D58EFD0}" type="datetimeFigureOut">
              <a:rPr lang="en-US" smtClean="0">
                <a:solidFill>
                  <a:prstClr val="black">
                    <a:tint val="75000"/>
                  </a:prstClr>
                </a:solidFill>
              </a:rPr>
              <a:pPr/>
              <a:t>7/20/2024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831D6B-4E30-415C-A407-23FDA0C6C57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828184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76D4D6-0A31-4C3A-B664-6B5E3D58EFD0}" type="datetimeFigureOut">
              <a:rPr lang="en-US" smtClean="0">
                <a:solidFill>
                  <a:prstClr val="black">
                    <a:tint val="75000"/>
                  </a:prstClr>
                </a:solidFill>
              </a:rPr>
              <a:pPr/>
              <a:t>7/20/2024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831D6B-4E30-415C-A407-23FDA0C6C57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759095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76D4D6-0A31-4C3A-B664-6B5E3D58EFD0}" type="datetimeFigureOut">
              <a:rPr lang="en-US" smtClean="0">
                <a:solidFill>
                  <a:prstClr val="black">
                    <a:tint val="75000"/>
                  </a:prstClr>
                </a:solidFill>
              </a:rPr>
              <a:pPr/>
              <a:t>7/20/2024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831D6B-4E30-415C-A407-23FDA0C6C57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714875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76D4D6-0A31-4C3A-B664-6B5E3D58EFD0}" type="datetimeFigureOut">
              <a:rPr lang="en-US" smtClean="0">
                <a:solidFill>
                  <a:prstClr val="black">
                    <a:tint val="75000"/>
                  </a:prstClr>
                </a:solidFill>
              </a:rPr>
              <a:pPr/>
              <a:t>7/20/2024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831D6B-4E30-415C-A407-23FDA0C6C57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80001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76D4D6-0A31-4C3A-B664-6B5E3D58EFD0}" type="datetimeFigureOut">
              <a:rPr lang="en-US" smtClean="0">
                <a:solidFill>
                  <a:prstClr val="black">
                    <a:tint val="75000"/>
                  </a:prstClr>
                </a:solidFill>
              </a:rPr>
              <a:pPr/>
              <a:t>7/20/2024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831D6B-4E30-415C-A407-23FDA0C6C57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276631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76D4D6-0A31-4C3A-B664-6B5E3D58EFD0}" type="datetimeFigureOut">
              <a:rPr lang="en-US" smtClean="0"/>
              <a:pPr/>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76D4D6-0A31-4C3A-B664-6B5E3D58EFD0}" type="datetimeFigureOut">
              <a:rPr lang="en-US" smtClean="0">
                <a:solidFill>
                  <a:prstClr val="black">
                    <a:tint val="75000"/>
                  </a:prstClr>
                </a:solidFill>
              </a:rPr>
              <a:pPr/>
              <a:t>7/20/2024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831D6B-4E30-415C-A407-23FDA0C6C57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28169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76D4D6-0A31-4C3A-B664-6B5E3D58EFD0}" type="datetimeFigureOut">
              <a:rPr lang="en-US" smtClean="0">
                <a:solidFill>
                  <a:prstClr val="black">
                    <a:tint val="75000"/>
                  </a:prstClr>
                </a:solidFill>
              </a:rPr>
              <a:pPr/>
              <a:t>7/20/2024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831D6B-4E30-415C-A407-23FDA0C6C57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370584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76D4D6-0A31-4C3A-B664-6B5E3D58EFD0}" type="datetimeFigureOut">
              <a:rPr lang="en-US" smtClean="0">
                <a:solidFill>
                  <a:prstClr val="black">
                    <a:tint val="75000"/>
                  </a:prstClr>
                </a:solidFill>
              </a:rPr>
              <a:pPr/>
              <a:t>7/20/2024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831D6B-4E30-415C-A407-23FDA0C6C57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27511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965747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052937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865337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648214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7/20/2024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380341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7/20/2024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141424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7/20/2024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608531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76D4D6-0A31-4C3A-B664-6B5E3D58EFD0}" type="datetimeFigureOut">
              <a:rPr lang="en-US" smtClean="0"/>
              <a:pPr/>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555628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998683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570862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786700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5CE097-EA66-44F1-B6E4-7FB05216B3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902421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596E68-E92F-4B9C-9F2F-8DA9BFF061A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654614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6DFC60-92E1-42EC-ACD7-2F8732CC81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8354222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C44111-8993-4EA0-BF6D-9CCE5285D8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0718906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1CFC8-5B3D-466B-8E8E-A775875811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550136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B72D51-9E02-4E6F-BA7F-811A3980226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8302826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76D4D6-0A31-4C3A-B664-6B5E3D58EFD0}" type="datetimeFigureOut">
              <a:rPr lang="en-US" smtClean="0"/>
              <a:pPr/>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BC7BFF-140E-4F3E-AA7C-4D51343A00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9067535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C78BC6-DE8D-4B63-A36D-A69A33368B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792324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B1B937-C9D4-4D5D-A41E-7BBAEE2AFB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649623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29FBE0-04D5-489F-8620-E8470E4A54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171986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100843-8768-42FE-ABC9-EBAC00B153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005431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76D4D6-0A31-4C3A-B664-6B5E3D58EFD0}" type="datetimeFigureOut">
              <a:rPr lang="en-US" smtClean="0"/>
              <a:pPr/>
              <a:t>7/20/2024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76D4D6-0A31-4C3A-B664-6B5E3D58EFD0}" type="datetimeFigureOut">
              <a:rPr lang="en-US" smtClean="0"/>
              <a:pPr/>
              <a:t>7/20/2024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76D4D6-0A31-4C3A-B664-6B5E3D58EFD0}" type="datetimeFigureOut">
              <a:rPr lang="en-US" smtClean="0"/>
              <a:pPr/>
              <a:t>7/20/2024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76D4D6-0A31-4C3A-B664-6B5E3D58EFD0}" type="datetimeFigureOut">
              <a:rPr lang="en-US" smtClean="0"/>
              <a:pPr/>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76D4D6-0A31-4C3A-B664-6B5E3D58EFD0}" type="datetimeFigureOut">
              <a:rPr lang="en-US" smtClean="0"/>
              <a:pPr/>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6D4D6-0A31-4C3A-B664-6B5E3D58EFD0}" type="datetimeFigureOut">
              <a:rPr lang="en-US" smtClean="0"/>
              <a:pPr/>
              <a:t>7/20/2024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831D6B-4E30-415C-A407-23FDA0C6C57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6D4D6-0A31-4C3A-B664-6B5E3D58EFD0}" type="datetimeFigureOut">
              <a:rPr lang="en-US" smtClean="0">
                <a:solidFill>
                  <a:prstClr val="black">
                    <a:tint val="75000"/>
                  </a:prstClr>
                </a:solidFill>
              </a:rPr>
              <a:pPr/>
              <a:t>7/20/2024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831D6B-4E30-415C-A407-23FDA0C6C57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0150418"/>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7/20/2024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1053493368"/>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02EEB5B-0C57-473B-A1BF-11CA541A658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512784660"/>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4.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7.wdp"/><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9.wdp"/><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9.wdp"/><Relationship Id="rId7"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6.wdp"/><Relationship Id="rId11" Type="http://schemas.microsoft.com/office/2007/relationships/hdphoto" Target="../media/hdphoto7.wdp"/><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eg"/><Relationship Id="rId9" Type="http://schemas.microsoft.com/office/2007/relationships/hdphoto" Target="../media/hdphoto8.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ref.ly/logosres/ws-edf057b158044317907b6084f78dc51f?ref=Bible.Mt21.31&amp;off=1035&amp;ctx=es+of+both+classes.%0a~Why+did+the+publican" TargetMode="Externa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hyperlink" Target="https://ref.ly/logosres/ws-edf057b158044317907b6084f78dc51f?ref=Bible.Mt21.31&amp;off=1035&amp;ctx=es+of+both+classes.%0a~Why+did+the+publican" TargetMode="Externa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sheila\Desktop\POWER POINTS\BIBLE STUDY\ULTIMATE Royality Free\1-Bib Pics-Ot\Shepherds\Sheepfold 1169-5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Blur/>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t="26975" r="50077" b="55555"/>
          <a:stretch/>
        </p:blipFill>
        <p:spPr bwMode="auto">
          <a:xfrm>
            <a:off x="533400" y="610210"/>
            <a:ext cx="7924800" cy="5638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33400" y="1066800"/>
            <a:ext cx="6215448" cy="510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19050">
                  <a:solidFill>
                    <a:prstClr val="black"/>
                  </a:solidFill>
                </a:ln>
                <a:solidFill>
                  <a:sysClr val="windowText" lastClr="000000"/>
                </a:solidFill>
                <a:latin typeface="Arial" pitchFamily="34" charset="0"/>
                <a:cs typeface="Arial" pitchFamily="34" charset="0"/>
              </a:rPr>
              <a:t>PARABLE OF THE</a:t>
            </a:r>
          </a:p>
          <a:p>
            <a:pPr algn="ctr"/>
            <a:r>
              <a:rPr lang="en-US" sz="4400" b="1" dirty="0">
                <a:ln w="19050">
                  <a:solidFill>
                    <a:prstClr val="black"/>
                  </a:solidFill>
                </a:ln>
                <a:solidFill>
                  <a:sysClr val="windowText" lastClr="000000"/>
                </a:solidFill>
                <a:latin typeface="Arial" pitchFamily="34" charset="0"/>
                <a:cs typeface="Arial" pitchFamily="34" charset="0"/>
              </a:rPr>
              <a:t>Wicked Husbandman</a:t>
            </a:r>
          </a:p>
          <a:p>
            <a:pPr algn="ctr"/>
            <a:r>
              <a:rPr lang="en-US" sz="4400" b="1" dirty="0">
                <a:ln w="19050">
                  <a:solidFill>
                    <a:prstClr val="black"/>
                  </a:solidFill>
                </a:ln>
                <a:solidFill>
                  <a:sysClr val="windowText" lastClr="000000"/>
                </a:solidFill>
                <a:latin typeface="Arial" pitchFamily="34" charset="0"/>
                <a:cs typeface="Arial" pitchFamily="34" charset="0"/>
              </a:rPr>
              <a:t>Luke 20:9-16</a:t>
            </a:r>
          </a:p>
        </p:txBody>
      </p:sp>
      <p:sp>
        <p:nvSpPr>
          <p:cNvPr id="2" name="Rectangle 1"/>
          <p:cNvSpPr/>
          <p:nvPr/>
        </p:nvSpPr>
        <p:spPr>
          <a:xfrm>
            <a:off x="762000" y="1066800"/>
            <a:ext cx="7543800" cy="487680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rame 15"/>
          <p:cNvSpPr/>
          <p:nvPr/>
        </p:nvSpPr>
        <p:spPr>
          <a:xfrm>
            <a:off x="152400" y="152400"/>
            <a:ext cx="8839200" cy="6553200"/>
          </a:xfrm>
          <a:prstGeom prst="frame">
            <a:avLst>
              <a:gd name="adj1" fmla="val 7461"/>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7" name="Frame 16"/>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3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7935" r="80533"/>
          <a:stretch/>
        </p:blipFill>
        <p:spPr bwMode="auto">
          <a:xfrm rot="5400000">
            <a:off x="3928342" y="-2624856"/>
            <a:ext cx="1244066" cy="7815649"/>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1"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7935" r="80533"/>
          <a:stretch/>
        </p:blipFill>
        <p:spPr bwMode="auto">
          <a:xfrm rot="16200000">
            <a:off x="3902675" y="1692874"/>
            <a:ext cx="1295400" cy="7815651"/>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descr="http://upload.wikimedia.org/wikipedia/commons/6/67/CFC_Stillleben_mit_Trauben.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0" b="64700" l="15043" r="85820"/>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4815" r="13811" b="35331"/>
          <a:stretch/>
        </p:blipFill>
        <p:spPr bwMode="auto">
          <a:xfrm>
            <a:off x="6031111" y="1676400"/>
            <a:ext cx="2731889" cy="305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5968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upload.wikimedia.org/wikipedia/commons/6/67/CFC_Stillleben_mit_Trauben.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00" b="64700" l="15043" r="85820"/>
                    </a14:imgEffect>
                    <a14:imgEffect>
                      <a14:sharpenSoften amount="25000"/>
                    </a14:imgEffect>
                  </a14:imgLayer>
                </a14:imgProps>
              </a:ext>
              <a:ext uri="{28A0092B-C50C-407E-A947-70E740481C1C}">
                <a14:useLocalDpi xmlns:a14="http://schemas.microsoft.com/office/drawing/2010/main" val="0"/>
              </a:ext>
            </a:extLst>
          </a:blip>
          <a:srcRect l="14815" r="13811" b="35331"/>
          <a:stretch/>
        </p:blipFill>
        <p:spPr bwMode="auto">
          <a:xfrm>
            <a:off x="4027348" y="609600"/>
            <a:ext cx="5046561" cy="5638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72978" y="973753"/>
            <a:ext cx="2889422" cy="5001369"/>
          </a:xfrm>
          <a:prstGeom prst="rect">
            <a:avLst/>
          </a:prstGeom>
        </p:spPr>
        <p:txBody>
          <a:bodyPr wrap="square">
            <a:spAutoFit/>
          </a:bodyPr>
          <a:lstStyle/>
          <a:p>
            <a:pPr algn="just"/>
            <a:r>
              <a:rPr lang="en-US" sz="2000" dirty="0">
                <a:latin typeface="Times New Roman" pitchFamily="18" charset="0"/>
                <a:cs typeface="Times New Roman" pitchFamily="18" charset="0"/>
              </a:rPr>
              <a:t>Luke 20</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9</a:t>
            </a:r>
            <a:r>
              <a:rPr lang="en-US" sz="2000" dirty="0">
                <a:latin typeface="Times New Roman" pitchFamily="18" charset="0"/>
                <a:cs typeface="Times New Roman" pitchFamily="18" charset="0"/>
              </a:rPr>
              <a:t>Then began he to speak to the people this parable;</a:t>
            </a:r>
          </a:p>
          <a:p>
            <a:pPr algn="just"/>
            <a:endParaRPr lang="en-US" sz="6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 certain man planted a vineyard, and let it forth to husbandmen, and went into a far country for a long time. </a:t>
            </a:r>
            <a:r>
              <a:rPr lang="en-US" sz="2000" baseline="30000" dirty="0">
                <a:latin typeface="Times New Roman" pitchFamily="18" charset="0"/>
                <a:cs typeface="Times New Roman" pitchFamily="18" charset="0"/>
              </a:rPr>
              <a:t>10</a:t>
            </a:r>
            <a:r>
              <a:rPr lang="en-US" sz="2000" dirty="0">
                <a:latin typeface="Times New Roman" pitchFamily="18" charset="0"/>
                <a:cs typeface="Times New Roman" pitchFamily="18" charset="0"/>
              </a:rPr>
              <a:t>And at the season he sent a servant to the husbandmen, that they should give him of the fruit of the vineyard: but the husbandmen beat him, and sent him away empty.”</a:t>
            </a:r>
          </a:p>
        </p:txBody>
      </p:sp>
      <p:sp>
        <p:nvSpPr>
          <p:cNvPr id="4" name="Frame 3"/>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 name="Freeform 1"/>
          <p:cNvSpPr/>
          <p:nvPr/>
        </p:nvSpPr>
        <p:spPr>
          <a:xfrm>
            <a:off x="6980729" y="2346938"/>
            <a:ext cx="346828" cy="351027"/>
          </a:xfrm>
          <a:custGeom>
            <a:avLst/>
            <a:gdLst>
              <a:gd name="connsiteX0" fmla="*/ 25552 w 346828"/>
              <a:gd name="connsiteY0" fmla="*/ 13203 h 351027"/>
              <a:gd name="connsiteX1" fmla="*/ 99693 w 346828"/>
              <a:gd name="connsiteY1" fmla="*/ 50273 h 351027"/>
              <a:gd name="connsiteX2" fmla="*/ 173833 w 346828"/>
              <a:gd name="connsiteY2" fmla="*/ 99700 h 351027"/>
              <a:gd name="connsiteX3" fmla="*/ 198547 w 346828"/>
              <a:gd name="connsiteY3" fmla="*/ 136770 h 351027"/>
              <a:gd name="connsiteX4" fmla="*/ 272687 w 346828"/>
              <a:gd name="connsiteY4" fmla="*/ 173840 h 351027"/>
              <a:gd name="connsiteX5" fmla="*/ 322114 w 346828"/>
              <a:gd name="connsiteY5" fmla="*/ 247981 h 351027"/>
              <a:gd name="connsiteX6" fmla="*/ 346828 w 346828"/>
              <a:gd name="connsiteY6" fmla="*/ 322121 h 351027"/>
              <a:gd name="connsiteX7" fmla="*/ 260330 w 346828"/>
              <a:gd name="connsiteY7" fmla="*/ 309765 h 351027"/>
              <a:gd name="connsiteX8" fmla="*/ 235617 w 346828"/>
              <a:gd name="connsiteY8" fmla="*/ 272694 h 351027"/>
              <a:gd name="connsiteX9" fmla="*/ 161476 w 346828"/>
              <a:gd name="connsiteY9" fmla="*/ 223267 h 351027"/>
              <a:gd name="connsiteX10" fmla="*/ 112049 w 346828"/>
              <a:gd name="connsiteY10" fmla="*/ 161484 h 351027"/>
              <a:gd name="connsiteX11" fmla="*/ 99693 w 346828"/>
              <a:gd name="connsiteY11" fmla="*/ 124413 h 351027"/>
              <a:gd name="connsiteX12" fmla="*/ 25552 w 346828"/>
              <a:gd name="connsiteY12" fmla="*/ 74986 h 351027"/>
              <a:gd name="connsiteX13" fmla="*/ 13195 w 346828"/>
              <a:gd name="connsiteY13" fmla="*/ 846 h 351027"/>
              <a:gd name="connsiteX14" fmla="*/ 25552 w 346828"/>
              <a:gd name="connsiteY14" fmla="*/ 13203 h 35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828" h="351027">
                <a:moveTo>
                  <a:pt x="25552" y="13203"/>
                </a:moveTo>
                <a:cubicBezTo>
                  <a:pt x="39968" y="21441"/>
                  <a:pt x="75826" y="36351"/>
                  <a:pt x="99693" y="50273"/>
                </a:cubicBezTo>
                <a:cubicBezTo>
                  <a:pt x="125349" y="65239"/>
                  <a:pt x="173833" y="99700"/>
                  <a:pt x="173833" y="99700"/>
                </a:cubicBezTo>
                <a:cubicBezTo>
                  <a:pt x="182071" y="112057"/>
                  <a:pt x="188046" y="126269"/>
                  <a:pt x="198547" y="136770"/>
                </a:cubicBezTo>
                <a:cubicBezTo>
                  <a:pt x="222503" y="160726"/>
                  <a:pt x="242535" y="163790"/>
                  <a:pt x="272687" y="173840"/>
                </a:cubicBezTo>
                <a:cubicBezTo>
                  <a:pt x="289163" y="198554"/>
                  <a:pt x="312721" y="219803"/>
                  <a:pt x="322114" y="247981"/>
                </a:cubicBezTo>
                <a:lnTo>
                  <a:pt x="346828" y="322121"/>
                </a:lnTo>
                <a:cubicBezTo>
                  <a:pt x="242679" y="356838"/>
                  <a:pt x="289751" y="368607"/>
                  <a:pt x="260330" y="309765"/>
                </a:cubicBezTo>
                <a:cubicBezTo>
                  <a:pt x="253688" y="296482"/>
                  <a:pt x="246794" y="282474"/>
                  <a:pt x="235617" y="272694"/>
                </a:cubicBezTo>
                <a:cubicBezTo>
                  <a:pt x="213264" y="253135"/>
                  <a:pt x="161476" y="223267"/>
                  <a:pt x="161476" y="223267"/>
                </a:cubicBezTo>
                <a:cubicBezTo>
                  <a:pt x="130418" y="130089"/>
                  <a:pt x="175927" y="241331"/>
                  <a:pt x="112049" y="161484"/>
                </a:cubicBezTo>
                <a:cubicBezTo>
                  <a:pt x="103912" y="151313"/>
                  <a:pt x="108903" y="133623"/>
                  <a:pt x="99693" y="124413"/>
                </a:cubicBezTo>
                <a:cubicBezTo>
                  <a:pt x="78691" y="103410"/>
                  <a:pt x="25552" y="74986"/>
                  <a:pt x="25552" y="74986"/>
                </a:cubicBezTo>
                <a:cubicBezTo>
                  <a:pt x="3336" y="41662"/>
                  <a:pt x="-12384" y="39215"/>
                  <a:pt x="13195" y="846"/>
                </a:cubicBezTo>
                <a:cubicBezTo>
                  <a:pt x="15480" y="-2581"/>
                  <a:pt x="11136" y="4965"/>
                  <a:pt x="25552" y="13203"/>
                </a:cubicBezTo>
                <a:close/>
              </a:path>
            </a:pathLst>
          </a:custGeom>
          <a:solidFill>
            <a:srgbClr val="3B1C03"/>
          </a:solidFill>
          <a:ln w="57150">
            <a:solidFill>
              <a:srgbClr val="76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84028" y="6205403"/>
            <a:ext cx="2288572" cy="1191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prstClr val="black"/>
                </a:solidFill>
                <a:latin typeface="Arial" pitchFamily="34" charset="0"/>
                <a:cs typeface="Arial" pitchFamily="34" charset="0"/>
              </a:rPr>
              <a:t>PHOTO: Wikimedia / Public Domain</a:t>
            </a:r>
          </a:p>
        </p:txBody>
      </p:sp>
    </p:spTree>
    <p:extLst>
      <p:ext uri="{BB962C8B-B14F-4D97-AF65-F5344CB8AC3E}">
        <p14:creationId xmlns:p14="http://schemas.microsoft.com/office/powerpoint/2010/main" val="29349742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7262994" y="6208573"/>
            <a:ext cx="91843" cy="241654"/>
          </a:xfrm>
          <a:custGeom>
            <a:avLst/>
            <a:gdLst>
              <a:gd name="connsiteX0" fmla="*/ 15136 w 91843"/>
              <a:gd name="connsiteY0" fmla="*/ 6876 h 241654"/>
              <a:gd name="connsiteX1" fmla="*/ 39849 w 91843"/>
              <a:gd name="connsiteY1" fmla="*/ 68659 h 241654"/>
              <a:gd name="connsiteX2" fmla="*/ 52206 w 91843"/>
              <a:gd name="connsiteY2" fmla="*/ 105730 h 241654"/>
              <a:gd name="connsiteX3" fmla="*/ 76920 w 91843"/>
              <a:gd name="connsiteY3" fmla="*/ 142800 h 241654"/>
              <a:gd name="connsiteX4" fmla="*/ 89276 w 91843"/>
              <a:gd name="connsiteY4" fmla="*/ 192227 h 241654"/>
              <a:gd name="connsiteX5" fmla="*/ 15136 w 91843"/>
              <a:gd name="connsiteY5" fmla="*/ 241654 h 241654"/>
              <a:gd name="connsiteX6" fmla="*/ 15136 w 91843"/>
              <a:gd name="connsiteY6" fmla="*/ 6876 h 24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43" h="241654">
                <a:moveTo>
                  <a:pt x="15136" y="6876"/>
                </a:moveTo>
                <a:cubicBezTo>
                  <a:pt x="19255" y="-21956"/>
                  <a:pt x="32061" y="47890"/>
                  <a:pt x="39849" y="68659"/>
                </a:cubicBezTo>
                <a:cubicBezTo>
                  <a:pt x="44423" y="80855"/>
                  <a:pt x="46381" y="94080"/>
                  <a:pt x="52206" y="105730"/>
                </a:cubicBezTo>
                <a:cubicBezTo>
                  <a:pt x="58848" y="119013"/>
                  <a:pt x="68682" y="130443"/>
                  <a:pt x="76920" y="142800"/>
                </a:cubicBezTo>
                <a:cubicBezTo>
                  <a:pt x="81039" y="159276"/>
                  <a:pt x="98277" y="177826"/>
                  <a:pt x="89276" y="192227"/>
                </a:cubicBezTo>
                <a:cubicBezTo>
                  <a:pt x="73534" y="217414"/>
                  <a:pt x="15136" y="241654"/>
                  <a:pt x="15136" y="241654"/>
                </a:cubicBezTo>
                <a:cubicBezTo>
                  <a:pt x="-16759" y="145971"/>
                  <a:pt x="11017" y="35708"/>
                  <a:pt x="15136" y="6876"/>
                </a:cubicBez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C:\Users\sheila\Desktop\POWER POINTS\BIBLE STUDY\ULTIMATE Royality Free\2-Bible Pics-Nt\PAUL\Ephesus\heathen_books_burned_at_ephesus.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0" b="100000" l="304" r="99696">
                        <a14:foregroundMark x1="67984" y1="11500" x2="78926" y2="80333"/>
                        <a14:foregroundMark x1="87639" y1="11500" x2="81763" y2="19250"/>
                        <a14:foregroundMark x1="54813" y1="55333" x2="59676" y2="62500"/>
                        <a14:foregroundMark x1="61398" y1="52417" x2="65552" y2="50083"/>
                        <a14:foregroundMark x1="87031" y1="62917" x2="89463" y2="75500"/>
                        <a14:foregroundMark x1="91591" y1="59833" x2="98886" y2="68083"/>
                        <a14:foregroundMark x1="96049" y1="74417" x2="98886" y2="73000"/>
                        <a14:foregroundMark x1="87031" y1="17833" x2="88551" y2="24167"/>
                        <a14:foregroundMark x1="60081" y1="48750" x2="62918" y2="44667"/>
                        <a14:foregroundMark x1="74063" y1="85083" x2="75988" y2="83250"/>
                        <a14:backgroundMark x1="57649" y1="45250" x2="3546" y2="57667"/>
                        <a14:backgroundMark x1="54813" y1="53500" x2="59169" y2="35333"/>
                        <a14:backgroundMark x1="65957" y1="11750" x2="46707" y2="3083"/>
                        <a14:backgroundMark x1="64640" y1="19833" x2="36373" y2="9583"/>
                        <a14:backgroundMark x1="60284" y1="26833" x2="5066" y2="10417"/>
                        <a14:backgroundMark x1="59169" y1="28083" x2="5268" y2="52833"/>
                        <a14:backgroundMark x1="51266" y1="49167" x2="38399" y2="97333"/>
                        <a14:backgroundMark x1="59676" y1="41583" x2="58764" y2="44000"/>
                        <a14:backgroundMark x1="67275" y1="69750" x2="64438" y2="85083"/>
                        <a14:backgroundMark x1="44478" y1="30667" x2="3951" y2="31917"/>
                        <a14:backgroundMark x1="86120" y1="17083" x2="93820" y2="10083"/>
                        <a14:backgroundMark x1="97974" y1="9333" x2="98886" y2="10083"/>
                        <a14:backgroundMark x1="73556" y1="17417" x2="74975" y2="9583"/>
                        <a14:backgroundMark x1="75684" y1="82750" x2="72036" y2="82250"/>
                      </a14:backgroundRemoval>
                    </a14:imgEffect>
                  </a14:imgLayer>
                </a14:imgProps>
              </a:ext>
              <a:ext uri="{28A0092B-C50C-407E-A947-70E740481C1C}">
                <a14:useLocalDpi xmlns:a14="http://schemas.microsoft.com/office/drawing/2010/main" val="0"/>
              </a:ext>
            </a:extLst>
          </a:blip>
          <a:srcRect l="73859" t="57522" r="18962" b="35925"/>
          <a:stretch/>
        </p:blipFill>
        <p:spPr bwMode="auto">
          <a:xfrm>
            <a:off x="6781800" y="5887113"/>
            <a:ext cx="495300" cy="476765"/>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4" descr="C:\Users\sheila\Desktop\POWER POINTS\BIBLE STUDY\ULTIMATE Royality Free\2-Bible Pics-Nt\PAUL\Ephesus\heathen_books_burned_at_ephesus.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0" b="100000" l="304" r="99696">
                        <a14:foregroundMark x1="67984" y1="11500" x2="78926" y2="80333"/>
                        <a14:foregroundMark x1="87639" y1="11500" x2="81763" y2="19250"/>
                        <a14:foregroundMark x1="54813" y1="55333" x2="59676" y2="62500"/>
                        <a14:foregroundMark x1="61398" y1="52417" x2="65552" y2="50083"/>
                        <a14:foregroundMark x1="87031" y1="62917" x2="89463" y2="75500"/>
                        <a14:foregroundMark x1="91591" y1="59833" x2="98886" y2="68083"/>
                        <a14:foregroundMark x1="96049" y1="74417" x2="98886" y2="73000"/>
                        <a14:foregroundMark x1="87031" y1="17833" x2="88551" y2="24167"/>
                        <a14:foregroundMark x1="60081" y1="48750" x2="62918" y2="44667"/>
                        <a14:foregroundMark x1="74063" y1="85083" x2="75988" y2="83250"/>
                        <a14:backgroundMark x1="57649" y1="45250" x2="3546" y2="57667"/>
                        <a14:backgroundMark x1="54813" y1="53500" x2="59169" y2="35333"/>
                        <a14:backgroundMark x1="65957" y1="11750" x2="46707" y2="3083"/>
                        <a14:backgroundMark x1="64640" y1="19833" x2="36373" y2="9583"/>
                        <a14:backgroundMark x1="60284" y1="26833" x2="5066" y2="10417"/>
                        <a14:backgroundMark x1="59169" y1="28083" x2="5268" y2="52833"/>
                        <a14:backgroundMark x1="51266" y1="49167" x2="38399" y2="97333"/>
                        <a14:backgroundMark x1="59676" y1="41583" x2="58764" y2="44000"/>
                        <a14:backgroundMark x1="67275" y1="69750" x2="64438" y2="85083"/>
                        <a14:backgroundMark x1="44478" y1="30667" x2="3951" y2="31917"/>
                        <a14:backgroundMark x1="86120" y1="17083" x2="93820" y2="10083"/>
                        <a14:backgroundMark x1="97974" y1="9333" x2="98886" y2="10083"/>
                        <a14:backgroundMark x1="73556" y1="17417" x2="74975" y2="9583"/>
                        <a14:backgroundMark x1="75684" y1="82750" x2="72036" y2="82250"/>
                      </a14:backgroundRemoval>
                    </a14:imgEffect>
                  </a14:imgLayer>
                </a14:imgProps>
              </a:ext>
              <a:ext uri="{28A0092B-C50C-407E-A947-70E740481C1C}">
                <a14:useLocalDpi xmlns:a14="http://schemas.microsoft.com/office/drawing/2010/main" val="0"/>
              </a:ext>
            </a:extLst>
          </a:blip>
          <a:srcRect l="73859" t="57522" r="18962" b="35925"/>
          <a:stretch/>
        </p:blipFill>
        <p:spPr bwMode="auto">
          <a:xfrm>
            <a:off x="6686550" y="6054960"/>
            <a:ext cx="495300" cy="47676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 name="Picture 4" descr="C:\Users\sheila\Desktop\POWER POINTS\BIBLE STUDY\ULTIMATE Royality Free\2-Bible Pics-Nt\PAUL\Ephesus\heathen_books_burned_at_ephesus.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0" b="100000" l="304" r="99696">
                        <a14:foregroundMark x1="67984" y1="11500" x2="78926" y2="80333"/>
                        <a14:foregroundMark x1="87639" y1="11500" x2="81763" y2="19250"/>
                        <a14:foregroundMark x1="54813" y1="55333" x2="59676" y2="62500"/>
                        <a14:foregroundMark x1="61398" y1="52417" x2="65552" y2="50083"/>
                        <a14:foregroundMark x1="87031" y1="62917" x2="89463" y2="75500"/>
                        <a14:foregroundMark x1="91591" y1="59833" x2="98886" y2="68083"/>
                        <a14:foregroundMark x1="96049" y1="74417" x2="98886" y2="73000"/>
                        <a14:foregroundMark x1="87031" y1="17833" x2="88551" y2="24167"/>
                        <a14:foregroundMark x1="60081" y1="48750" x2="62918" y2="44667"/>
                        <a14:foregroundMark x1="74063" y1="85083" x2="75988" y2="83250"/>
                        <a14:backgroundMark x1="57649" y1="45250" x2="3546" y2="57667"/>
                        <a14:backgroundMark x1="54813" y1="53500" x2="59169" y2="35333"/>
                        <a14:backgroundMark x1="65957" y1="11750" x2="46707" y2="3083"/>
                        <a14:backgroundMark x1="64640" y1="19833" x2="36373" y2="9583"/>
                        <a14:backgroundMark x1="60284" y1="26833" x2="5066" y2="10417"/>
                        <a14:backgroundMark x1="59169" y1="28083" x2="5268" y2="52833"/>
                        <a14:backgroundMark x1="51266" y1="49167" x2="38399" y2="97333"/>
                        <a14:backgroundMark x1="59676" y1="41583" x2="58764" y2="44000"/>
                        <a14:backgroundMark x1="67275" y1="69750" x2="64438" y2="85083"/>
                        <a14:backgroundMark x1="44478" y1="30667" x2="3951" y2="31917"/>
                        <a14:backgroundMark x1="86120" y1="17083" x2="93820" y2="10083"/>
                        <a14:backgroundMark x1="97974" y1="9333" x2="98886" y2="10083"/>
                        <a14:backgroundMark x1="73556" y1="17417" x2="74975" y2="9583"/>
                        <a14:backgroundMark x1="75684" y1="82750" x2="72036" y2="82250"/>
                      </a14:backgroundRemoval>
                    </a14:imgEffect>
                  </a14:imgLayer>
                </a14:imgProps>
              </a:ext>
              <a:ext uri="{28A0092B-C50C-407E-A947-70E740481C1C}">
                <a14:useLocalDpi xmlns:a14="http://schemas.microsoft.com/office/drawing/2010/main" val="0"/>
              </a:ext>
            </a:extLst>
          </a:blip>
          <a:srcRect l="69743" t="62503" r="16435" b="13154"/>
          <a:stretch/>
        </p:blipFill>
        <p:spPr bwMode="auto">
          <a:xfrm>
            <a:off x="5980670" y="4782065"/>
            <a:ext cx="953530" cy="1771135"/>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20" name="Picture 4" descr="C:\Users\sheila\Desktop\POWER POINTS\BIBLE STUDY\ULTIMATE Royality Free\2-Bible Pics-Nt\PAUL\Ephesus\heathen_books_burned_at_ephesus.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50" b="100000" l="304" r="99696">
                        <a14:foregroundMark x1="67984" y1="11500" x2="78926" y2="80333"/>
                        <a14:foregroundMark x1="87639" y1="11500" x2="81763" y2="19250"/>
                        <a14:foregroundMark x1="54813" y1="55333" x2="59676" y2="62500"/>
                        <a14:foregroundMark x1="61398" y1="52417" x2="65552" y2="50083"/>
                        <a14:foregroundMark x1="87031" y1="62917" x2="89463" y2="75500"/>
                        <a14:foregroundMark x1="91591" y1="59833" x2="98886" y2="68083"/>
                        <a14:foregroundMark x1="96049" y1="74417" x2="98886" y2="73000"/>
                        <a14:foregroundMark x1="87031" y1="17833" x2="88551" y2="24167"/>
                        <a14:foregroundMark x1="60081" y1="48750" x2="62918" y2="44667"/>
                        <a14:foregroundMark x1="74063" y1="85083" x2="75988" y2="83250"/>
                        <a14:foregroundMark x1="66869" y1="19667" x2="69200" y2="22000"/>
                        <a14:foregroundMark x1="67477" y1="16583" x2="67173" y2="17917"/>
                        <a14:backgroundMark x1="57649" y1="45250" x2="3546" y2="57667"/>
                        <a14:backgroundMark x1="54813" y1="53500" x2="59169" y2="35333"/>
                        <a14:backgroundMark x1="65957" y1="11750" x2="46707" y2="3083"/>
                        <a14:backgroundMark x1="64640" y1="19833" x2="36373" y2="9583"/>
                        <a14:backgroundMark x1="60284" y1="26833" x2="5066" y2="10417"/>
                        <a14:backgroundMark x1="59169" y1="28083" x2="5268" y2="52833"/>
                        <a14:backgroundMark x1="51266" y1="49167" x2="38399" y2="97333"/>
                        <a14:backgroundMark x1="59676" y1="41583" x2="58764" y2="44000"/>
                        <a14:backgroundMark x1="67275" y1="69750" x2="64438" y2="85083"/>
                        <a14:backgroundMark x1="44478" y1="30667" x2="3951" y2="31917"/>
                        <a14:backgroundMark x1="86120" y1="17083" x2="93820" y2="10083"/>
                        <a14:backgroundMark x1="97974" y1="9333" x2="98886" y2="10083"/>
                        <a14:backgroundMark x1="73556" y1="17417" x2="74975" y2="9583"/>
                        <a14:backgroundMark x1="75684" y1="82750" x2="72036" y2="82250"/>
                        <a14:backgroundMark x1="82776" y1="10250" x2="94833" y2="5750"/>
                        <a14:backgroundMark x1="61601" y1="68667" x2="54813" y2="66167"/>
                      </a14:backgroundRemoval>
                    </a14:imgEffect>
                  </a14:imgLayer>
                </a14:imgProps>
              </a:ext>
              <a:ext uri="{28A0092B-C50C-407E-A947-70E740481C1C}">
                <a14:useLocalDpi xmlns:a14="http://schemas.microsoft.com/office/drawing/2010/main" val="0"/>
              </a:ext>
            </a:extLst>
          </a:blip>
          <a:srcRect l="50000" t="3063" b="30960"/>
          <a:stretch/>
        </p:blipFill>
        <p:spPr bwMode="auto">
          <a:xfrm>
            <a:off x="4267201" y="381000"/>
            <a:ext cx="4419600" cy="6150725"/>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rame 5"/>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5" name="Rectangle 4"/>
          <p:cNvSpPr/>
          <p:nvPr/>
        </p:nvSpPr>
        <p:spPr>
          <a:xfrm>
            <a:off x="4114800" y="533400"/>
            <a:ext cx="304799" cy="57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578" y="1673844"/>
            <a:ext cx="3880022" cy="2431435"/>
          </a:xfrm>
          <a:prstGeom prst="rect">
            <a:avLst/>
          </a:prstGeom>
        </p:spPr>
        <p:txBody>
          <a:bodyPr wrap="square">
            <a:spAutoFit/>
          </a:bodyPr>
          <a:lstStyle/>
          <a:p>
            <a:pPr algn="just"/>
            <a:r>
              <a:rPr lang="en-US" sz="2000" dirty="0">
                <a:latin typeface="Times New Roman" pitchFamily="18" charset="0"/>
                <a:cs typeface="Times New Roman" pitchFamily="18" charset="0"/>
              </a:rPr>
              <a:t>Luke 20</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11</a:t>
            </a:r>
            <a:r>
              <a:rPr lang="en-US" sz="2000" dirty="0">
                <a:latin typeface="Times New Roman" pitchFamily="18" charset="0"/>
                <a:cs typeface="Times New Roman" pitchFamily="18" charset="0"/>
              </a:rPr>
              <a:t>And again he sent another servant: and they beat him also, and entreated him shamefully, and sent him away empty. </a:t>
            </a:r>
            <a:r>
              <a:rPr lang="en-US" sz="2000" baseline="30000" dirty="0">
                <a:latin typeface="Times New Roman" pitchFamily="18" charset="0"/>
                <a:cs typeface="Times New Roman" pitchFamily="18" charset="0"/>
              </a:rPr>
              <a:t>12</a:t>
            </a:r>
            <a:r>
              <a:rPr lang="en-US" sz="2000" dirty="0">
                <a:latin typeface="Times New Roman" pitchFamily="18" charset="0"/>
                <a:cs typeface="Times New Roman" pitchFamily="18" charset="0"/>
              </a:rPr>
              <a:t>And again he sent a third: and they wounded him also, and cast him out.”</a:t>
            </a:r>
          </a:p>
        </p:txBody>
      </p:sp>
      <p:pic>
        <p:nvPicPr>
          <p:cNvPr id="13" name="Picture 12" descr="C:\users\sheila\desktop\bible study\ultimate royality free\1-bib pics-ot\Joseph\06 Joseph ruler\Ruler Joseph 1158-25.jpg"/>
          <p:cNvPicPr/>
          <p:nvPr/>
        </p:nvPicPr>
        <p:blipFill rotWithShape="1">
          <a:blip r:embed="rId6" cstate="print">
            <a:extLst>
              <a:ext uri="{BEBA8EAE-BF5A-486C-A8C5-ECC9F3942E4B}">
                <a14:imgProps xmlns:a14="http://schemas.microsoft.com/office/drawing/2010/main">
                  <a14:imgLayer r:embed="rId7">
                    <a14:imgEffect>
                      <a14:backgroundRemoval t="37987" b="80101" l="51303" r="94589">
                        <a14:backgroundMark x1="72506" y1="63969" x2="57206" y2="37091"/>
                        <a14:backgroundMark x1="78160" y1="63391" x2="83703" y2="40462"/>
                        <a14:backgroundMark x1="66741" y1="69942" x2="51996" y2="63584"/>
                        <a14:backgroundMark x1="69512" y1="67341" x2="62417" y2="62042"/>
                        <a14:backgroundMark x1="64302" y1="75723" x2="57428" y2="74566"/>
                        <a14:backgroundMark x1="77851" y1="62673" x2="89777" y2="62558"/>
                        <a14:backgroundMark x1="85190" y1="62673" x2="88204" y2="64631"/>
                      </a14:backgroundRemoval>
                    </a14:imgEffect>
                  </a14:imgLayer>
                </a14:imgProps>
              </a:ext>
              <a:ext uri="{28A0092B-C50C-407E-A947-70E740481C1C}">
                <a14:useLocalDpi xmlns:a14="http://schemas.microsoft.com/office/drawing/2010/main" val="0"/>
              </a:ext>
            </a:extLst>
          </a:blip>
          <a:srcRect l="62811" t="62390" r="4387" b="18611"/>
          <a:stretch/>
        </p:blipFill>
        <p:spPr bwMode="auto">
          <a:xfrm rot="20499092">
            <a:off x="7436387" y="340292"/>
            <a:ext cx="1038293" cy="685800"/>
          </a:xfrm>
          <a:prstGeom prst="rect">
            <a:avLst/>
          </a:prstGeom>
          <a:noFill/>
        </p:spPr>
      </p:pic>
    </p:spTree>
    <p:extLst>
      <p:ext uri="{BB962C8B-B14F-4D97-AF65-F5344CB8AC3E}">
        <p14:creationId xmlns:p14="http://schemas.microsoft.com/office/powerpoint/2010/main" val="167253800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609600"/>
            <a:ext cx="7848600" cy="2862322"/>
          </a:xfrm>
          <a:prstGeom prst="rect">
            <a:avLst/>
          </a:prstGeom>
        </p:spPr>
        <p:txBody>
          <a:bodyPr wrap="square">
            <a:spAutoFit/>
          </a:bodyPr>
          <a:lstStyle/>
          <a:p>
            <a:pPr algn="just"/>
            <a:r>
              <a:rPr lang="en-US" sz="2000" dirty="0">
                <a:latin typeface="Times New Roman" pitchFamily="18" charset="0"/>
                <a:cs typeface="Times New Roman" pitchFamily="18" charset="0"/>
              </a:rPr>
              <a:t>Luke 20</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13</a:t>
            </a:r>
            <a:r>
              <a:rPr lang="en-US" sz="2000" dirty="0">
                <a:latin typeface="Times New Roman" pitchFamily="18" charset="0"/>
                <a:cs typeface="Times New Roman" pitchFamily="18" charset="0"/>
              </a:rPr>
              <a:t>Then said the lord of the vineyard, What shall I do? I will send my beloved son: it may be they will reverence him when they see him. </a:t>
            </a:r>
            <a:r>
              <a:rPr lang="en-US" sz="2000" baseline="30000" dirty="0">
                <a:latin typeface="Times New Roman" pitchFamily="18" charset="0"/>
                <a:cs typeface="Times New Roman" pitchFamily="18" charset="0"/>
              </a:rPr>
              <a:t>14</a:t>
            </a:r>
            <a:r>
              <a:rPr lang="en-US" sz="2000" dirty="0">
                <a:latin typeface="Times New Roman" pitchFamily="18" charset="0"/>
                <a:cs typeface="Times New Roman" pitchFamily="18" charset="0"/>
              </a:rPr>
              <a:t>But when the husbandmen saw him, they reasoned among themselves, saying, This is the heir: come, let us kill him, that the inheritance may be ours.</a:t>
            </a:r>
          </a:p>
          <a:p>
            <a:pPr algn="just"/>
            <a:endParaRPr lang="en-US" sz="900" dirty="0">
              <a:latin typeface="Times New Roman" pitchFamily="18" charset="0"/>
              <a:cs typeface="Times New Roman" pitchFamily="18" charset="0"/>
            </a:endParaRPr>
          </a:p>
          <a:p>
            <a:pPr algn="just"/>
            <a:r>
              <a:rPr lang="en-US" sz="2000" baseline="30000" dirty="0">
                <a:latin typeface="Times New Roman" pitchFamily="18" charset="0"/>
                <a:cs typeface="Times New Roman" pitchFamily="18" charset="0"/>
              </a:rPr>
              <a:t>15</a:t>
            </a:r>
            <a:r>
              <a:rPr lang="en-US" sz="2000" dirty="0">
                <a:latin typeface="Times New Roman" pitchFamily="18" charset="0"/>
                <a:cs typeface="Times New Roman" pitchFamily="18" charset="0"/>
              </a:rPr>
              <a:t>So they cast him</a:t>
            </a:r>
          </a:p>
          <a:p>
            <a:pPr algn="just"/>
            <a:r>
              <a:rPr lang="en-US" sz="2000" dirty="0">
                <a:latin typeface="Times New Roman" pitchFamily="18" charset="0"/>
                <a:cs typeface="Times New Roman" pitchFamily="18" charset="0"/>
              </a:rPr>
              <a:t>out of the vineyard,</a:t>
            </a:r>
          </a:p>
          <a:p>
            <a:pPr algn="just"/>
            <a:r>
              <a:rPr lang="en-US" sz="2000" dirty="0">
                <a:latin typeface="Times New Roman" pitchFamily="18" charset="0"/>
                <a:cs typeface="Times New Roman" pitchFamily="18" charset="0"/>
              </a:rPr>
              <a:t>and killed him.”</a:t>
            </a:r>
          </a:p>
        </p:txBody>
      </p:sp>
      <p:sp>
        <p:nvSpPr>
          <p:cNvPr id="5" name="Frame 4"/>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837" l="114" r="100000">
                        <a14:foregroundMark x1="32765" y1="43256" x2="99090" y2="94884"/>
                        <a14:foregroundMark x1="68942" y1="13023" x2="96587" y2="86744"/>
                        <a14:foregroundMark x1="91126" y1="13953" x2="92150" y2="54419"/>
                        <a14:foregroundMark x1="59044" y1="21860" x2="66212" y2="61395"/>
                        <a14:foregroundMark x1="65870" y1="16047" x2="73151" y2="46512"/>
                        <a14:foregroundMark x1="1365" y1="96512" x2="61547" y2="72326"/>
                        <a14:foregroundMark x1="49716" y1="82326" x2="40046" y2="96512"/>
                        <a14:backgroundMark x1="52901" y1="25581" x2="56200" y2="25581"/>
                        <a14:backgroundMark x1="62799" y1="14419" x2="65643" y2="12326"/>
                        <a14:backgroundMark x1="67122" y1="6047" x2="67122" y2="6047"/>
                        <a14:backgroundMark x1="30603" y1="58372" x2="1024" y2="2791"/>
                        <a14:backgroundMark x1="5575" y1="80233" x2="9329" y2="14651"/>
                        <a14:backgroundMark x1="2275" y1="12093" x2="2730" y2="66744"/>
                        <a14:backgroundMark x1="12742" y1="73023" x2="31854" y2="2093"/>
                        <a14:backgroundMark x1="35836" y1="2093" x2="27759" y2="45581"/>
                        <a14:backgroundMark x1="52446" y1="21395" x2="63481" y2="3488"/>
                        <a14:backgroundMark x1="41638" y1="20233" x2="50171" y2="0"/>
                        <a14:backgroundMark x1="75995" y1="10233" x2="81229" y2="1163"/>
                        <a14:backgroundMark x1="92605" y1="11628" x2="99545" y2="2791"/>
                        <a14:backgroundMark x1="87372" y1="10000" x2="92491" y2="3953"/>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7201" y="2667000"/>
            <a:ext cx="8229600" cy="372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3937913" y="3867665"/>
            <a:ext cx="201601" cy="335677"/>
          </a:xfrm>
          <a:custGeom>
            <a:avLst/>
            <a:gdLst>
              <a:gd name="connsiteX0" fmla="*/ 1931 w 113142"/>
              <a:gd name="connsiteY0" fmla="*/ 880 h 299487"/>
              <a:gd name="connsiteX1" fmla="*/ 76071 w 113142"/>
              <a:gd name="connsiteY1" fmla="*/ 99734 h 299487"/>
              <a:gd name="connsiteX2" fmla="*/ 113142 w 113142"/>
              <a:gd name="connsiteY2" fmla="*/ 173875 h 299487"/>
              <a:gd name="connsiteX3" fmla="*/ 100785 w 113142"/>
              <a:gd name="connsiteY3" fmla="*/ 260372 h 299487"/>
              <a:gd name="connsiteX4" fmla="*/ 88428 w 113142"/>
              <a:gd name="connsiteY4" fmla="*/ 297442 h 299487"/>
              <a:gd name="connsiteX5" fmla="*/ 63714 w 113142"/>
              <a:gd name="connsiteY5" fmla="*/ 186231 h 299487"/>
              <a:gd name="connsiteX6" fmla="*/ 26644 w 113142"/>
              <a:gd name="connsiteY6" fmla="*/ 161518 h 299487"/>
              <a:gd name="connsiteX7" fmla="*/ 1931 w 113142"/>
              <a:gd name="connsiteY7" fmla="*/ 880 h 29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142" h="299487">
                <a:moveTo>
                  <a:pt x="1931" y="880"/>
                </a:moveTo>
                <a:cubicBezTo>
                  <a:pt x="10169" y="-9417"/>
                  <a:pt x="62956" y="73504"/>
                  <a:pt x="76071" y="99734"/>
                </a:cubicBezTo>
                <a:cubicBezTo>
                  <a:pt x="127229" y="202049"/>
                  <a:pt x="42317" y="67638"/>
                  <a:pt x="113142" y="173875"/>
                </a:cubicBezTo>
                <a:cubicBezTo>
                  <a:pt x="109023" y="202707"/>
                  <a:pt x="106497" y="231813"/>
                  <a:pt x="100785" y="260372"/>
                </a:cubicBezTo>
                <a:cubicBezTo>
                  <a:pt x="98231" y="273144"/>
                  <a:pt x="95653" y="308279"/>
                  <a:pt x="88428" y="297442"/>
                </a:cubicBezTo>
                <a:cubicBezTo>
                  <a:pt x="86023" y="293834"/>
                  <a:pt x="77707" y="203722"/>
                  <a:pt x="63714" y="186231"/>
                </a:cubicBezTo>
                <a:cubicBezTo>
                  <a:pt x="54437" y="174634"/>
                  <a:pt x="39001" y="169756"/>
                  <a:pt x="26644" y="161518"/>
                </a:cubicBezTo>
                <a:cubicBezTo>
                  <a:pt x="13674" y="-33023"/>
                  <a:pt x="-6307" y="11177"/>
                  <a:pt x="1931" y="880"/>
                </a:cubicBezTo>
                <a:close/>
              </a:path>
            </a:pathLst>
          </a:custGeom>
          <a:solidFill>
            <a:srgbClr val="960000">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937913" y="3717938"/>
            <a:ext cx="115103" cy="149727"/>
          </a:xfrm>
          <a:custGeom>
            <a:avLst/>
            <a:gdLst>
              <a:gd name="connsiteX0" fmla="*/ 3892 w 115103"/>
              <a:gd name="connsiteY0" fmla="*/ 1446 h 149727"/>
              <a:gd name="connsiteX1" fmla="*/ 16249 w 115103"/>
              <a:gd name="connsiteY1" fmla="*/ 63230 h 149727"/>
              <a:gd name="connsiteX2" fmla="*/ 53319 w 115103"/>
              <a:gd name="connsiteY2" fmla="*/ 87943 h 149727"/>
              <a:gd name="connsiteX3" fmla="*/ 115103 w 115103"/>
              <a:gd name="connsiteY3" fmla="*/ 149727 h 149727"/>
              <a:gd name="connsiteX4" fmla="*/ 90390 w 115103"/>
              <a:gd name="connsiteY4" fmla="*/ 112657 h 149727"/>
              <a:gd name="connsiteX5" fmla="*/ 78033 w 115103"/>
              <a:gd name="connsiteY5" fmla="*/ 26159 h 149727"/>
              <a:gd name="connsiteX6" fmla="*/ 3892 w 115103"/>
              <a:gd name="connsiteY6" fmla="*/ 1446 h 14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103" h="149727">
                <a:moveTo>
                  <a:pt x="3892" y="1446"/>
                </a:moveTo>
                <a:cubicBezTo>
                  <a:pt x="-6405" y="7624"/>
                  <a:pt x="5829" y="44995"/>
                  <a:pt x="16249" y="63230"/>
                </a:cubicBezTo>
                <a:cubicBezTo>
                  <a:pt x="23617" y="76124"/>
                  <a:pt x="42818" y="77442"/>
                  <a:pt x="53319" y="87943"/>
                </a:cubicBezTo>
                <a:cubicBezTo>
                  <a:pt x="135702" y="170324"/>
                  <a:pt x="16246" y="83820"/>
                  <a:pt x="115103" y="149727"/>
                </a:cubicBezTo>
                <a:cubicBezTo>
                  <a:pt x="106865" y="137370"/>
                  <a:pt x="94657" y="126882"/>
                  <a:pt x="90390" y="112657"/>
                </a:cubicBezTo>
                <a:cubicBezTo>
                  <a:pt x="82021" y="84760"/>
                  <a:pt x="91058" y="52210"/>
                  <a:pt x="78033" y="26159"/>
                </a:cubicBezTo>
                <a:cubicBezTo>
                  <a:pt x="69901" y="9896"/>
                  <a:pt x="14189" y="-4732"/>
                  <a:pt x="3892" y="1446"/>
                </a:cubicBezTo>
                <a:close/>
              </a:path>
            </a:pathLst>
          </a:custGeom>
          <a:solidFill>
            <a:srgbClr val="8E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29400" y="6392315"/>
            <a:ext cx="2209800" cy="160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dirty="0">
                <a:solidFill>
                  <a:schemeClr val="bg1"/>
                </a:solidFill>
                <a:latin typeface="Arial" pitchFamily="34" charset="0"/>
                <a:cs typeface="Arial" pitchFamily="34" charset="0"/>
              </a:rPr>
              <a:t>PHOTO: Wikimedia / America over 100 years old</a:t>
            </a:r>
          </a:p>
        </p:txBody>
      </p:sp>
    </p:spTree>
    <p:extLst>
      <p:ext uri="{BB962C8B-B14F-4D97-AF65-F5344CB8AC3E}">
        <p14:creationId xmlns:p14="http://schemas.microsoft.com/office/powerpoint/2010/main" val="53728103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3429000"/>
            <a:ext cx="3276600" cy="2819400"/>
          </a:xfrm>
          <a:prstGeom prst="rect">
            <a:avLst/>
          </a:prstGeom>
          <a:solidFill>
            <a:schemeClr val="bg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09600" y="533400"/>
            <a:ext cx="3276600" cy="2739211"/>
          </a:xfrm>
          <a:prstGeom prst="rect">
            <a:avLst/>
          </a:prstGeom>
        </p:spPr>
        <p:txBody>
          <a:bodyPr wrap="square">
            <a:spAutoFit/>
          </a:bodyPr>
          <a:lstStyle/>
          <a:p>
            <a:pPr algn="just"/>
            <a:r>
              <a:rPr lang="en-US" sz="2000" dirty="0">
                <a:latin typeface="Times New Roman" pitchFamily="18" charset="0"/>
                <a:cs typeface="Times New Roman" pitchFamily="18" charset="0"/>
              </a:rPr>
              <a:t>Luke 20</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15</a:t>
            </a:r>
            <a:r>
              <a:rPr lang="en-US" sz="2000" dirty="0">
                <a:latin typeface="Times New Roman" pitchFamily="18" charset="0"/>
                <a:cs typeface="Times New Roman" pitchFamily="18" charset="0"/>
              </a:rPr>
              <a:t>. . .What therefore shall the lord of the vineyard do unto them? </a:t>
            </a:r>
            <a:r>
              <a:rPr lang="en-US" sz="2000" baseline="30000" dirty="0">
                <a:latin typeface="Times New Roman" pitchFamily="18" charset="0"/>
                <a:cs typeface="Times New Roman" pitchFamily="18" charset="0"/>
              </a:rPr>
              <a:t>16</a:t>
            </a:r>
            <a:r>
              <a:rPr lang="en-US" sz="2000" dirty="0">
                <a:latin typeface="Times New Roman" pitchFamily="18" charset="0"/>
                <a:cs typeface="Times New Roman" pitchFamily="18" charset="0"/>
              </a:rPr>
              <a:t>He shall come and destroy these husbandmen, and shall give the vineyard to others. And when they heard it, they said, God forbid.”</a:t>
            </a:r>
          </a:p>
        </p:txBody>
      </p:sp>
      <p:sp>
        <p:nvSpPr>
          <p:cNvPr id="4" name="Frame 3"/>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5" name="Picture 2" descr="E:\Luke4_16_JesusInTheSynagogu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22" t="341" r="843" b="937"/>
          <a:stretch/>
        </p:blipFill>
        <p:spPr bwMode="auto">
          <a:xfrm>
            <a:off x="4038600" y="609600"/>
            <a:ext cx="4512277" cy="563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762000" y="3429000"/>
            <a:ext cx="30480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Arial" pitchFamily="34" charset="0"/>
                <a:cs typeface="Arial" pitchFamily="34" charset="0"/>
              </a:rPr>
              <a:t>“The parable has a close connection with the events of the succeeding days of the Last Week. They sought to draw from Jesus a claim to be the Son of God, so that they could condemn him for blasphemy.”– H. Leo Boles</a:t>
            </a:r>
          </a:p>
        </p:txBody>
      </p:sp>
    </p:spTree>
    <p:extLst>
      <p:ext uri="{BB962C8B-B14F-4D97-AF65-F5344CB8AC3E}">
        <p14:creationId xmlns:p14="http://schemas.microsoft.com/office/powerpoint/2010/main" val="3635777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strVal val="#ppt_w*0.70"/>
                                          </p:val>
                                        </p:tav>
                                        <p:tav tm="100000">
                                          <p:val>
                                            <p:strVal val="#ppt_w"/>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sheila\Desktop\POWER POINTS\BIBLE STUDY\ULTIMATE Royality Free\1-Bib Pics-Ot\Shepherds\Sheepfold 1169-5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Blur/>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t="26975" r="50077" b="55555"/>
          <a:stretch/>
        </p:blipFill>
        <p:spPr bwMode="auto">
          <a:xfrm>
            <a:off x="533400" y="610210"/>
            <a:ext cx="7924800" cy="5638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1524001"/>
            <a:ext cx="5486400" cy="3886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19050">
                  <a:solidFill>
                    <a:prstClr val="black"/>
                  </a:solidFill>
                </a:ln>
                <a:solidFill>
                  <a:sysClr val="windowText" lastClr="000000"/>
                </a:solidFill>
                <a:latin typeface="Arial" pitchFamily="34" charset="0"/>
                <a:cs typeface="Arial" pitchFamily="34" charset="0"/>
              </a:rPr>
              <a:t>PARABLE OF THE</a:t>
            </a:r>
          </a:p>
          <a:p>
            <a:pPr algn="ctr"/>
            <a:r>
              <a:rPr lang="en-US" sz="4400" b="1" dirty="0">
                <a:ln w="19050">
                  <a:solidFill>
                    <a:prstClr val="black"/>
                  </a:solidFill>
                </a:ln>
                <a:solidFill>
                  <a:sysClr val="windowText" lastClr="000000"/>
                </a:solidFill>
                <a:latin typeface="Arial" pitchFamily="34" charset="0"/>
                <a:cs typeface="Arial" pitchFamily="34" charset="0"/>
              </a:rPr>
              <a:t>King’s Son</a:t>
            </a:r>
          </a:p>
          <a:p>
            <a:pPr algn="ctr"/>
            <a:r>
              <a:rPr lang="en-US" sz="4400" b="1" dirty="0">
                <a:ln w="19050">
                  <a:solidFill>
                    <a:prstClr val="black"/>
                  </a:solidFill>
                </a:ln>
                <a:solidFill>
                  <a:sysClr val="windowText" lastClr="000000"/>
                </a:solidFill>
                <a:latin typeface="Arial" pitchFamily="34" charset="0"/>
                <a:cs typeface="Arial" pitchFamily="34" charset="0"/>
              </a:rPr>
              <a:t>Matthew 22:1-14</a:t>
            </a:r>
          </a:p>
        </p:txBody>
      </p:sp>
      <p:sp>
        <p:nvSpPr>
          <p:cNvPr id="2" name="Rectangle 1"/>
          <p:cNvSpPr/>
          <p:nvPr/>
        </p:nvSpPr>
        <p:spPr>
          <a:xfrm>
            <a:off x="762000" y="1066800"/>
            <a:ext cx="7543800" cy="487680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rame 15"/>
          <p:cNvSpPr/>
          <p:nvPr/>
        </p:nvSpPr>
        <p:spPr>
          <a:xfrm>
            <a:off x="152400" y="152400"/>
            <a:ext cx="8839200" cy="6553200"/>
          </a:xfrm>
          <a:prstGeom prst="frame">
            <a:avLst>
              <a:gd name="adj1" fmla="val 7461"/>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7" name="Frame 16"/>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3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7935" r="80533"/>
          <a:stretch/>
        </p:blipFill>
        <p:spPr bwMode="auto">
          <a:xfrm rot="5400000">
            <a:off x="4118841" y="-2815356"/>
            <a:ext cx="863066" cy="7815649"/>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1"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7935" r="80533"/>
          <a:stretch/>
        </p:blipFill>
        <p:spPr bwMode="auto">
          <a:xfrm rot="16200000">
            <a:off x="4131276" y="1921474"/>
            <a:ext cx="838200" cy="7815651"/>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descr="C:\Users\sheila\Desktop\POWER POINTS\BIBLE STUDY\ULTIMATE Royality Free\2-Bible Pics-Nt\Parables &amp; Illustrations\Wedding Feast\without_a_wedding_garment.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201" r="99899">
                        <a14:foregroundMark x1="31017" y1="28583" x2="34642" y2="32667"/>
                        <a14:foregroundMark x1="48943" y1="25000" x2="41289" y2="48083"/>
                        <a14:foregroundMark x1="14401" y1="36250" x2="17422" y2="32833"/>
                        <a14:foregroundMark x1="14099" y1="52583" x2="28701" y2="42417"/>
                        <a14:foregroundMark x1="15408" y1="79250" x2="30715" y2="69083"/>
                        <a14:foregroundMark x1="63545" y1="25250" x2="53072" y2="34333"/>
                        <a14:foregroundMark x1="62739" y1="28000" x2="60222" y2="30083"/>
                        <a14:foregroundMark x1="63847" y1="26500" x2="62739" y2="28833"/>
                        <a14:backgroundMark x1="26888" y1="35583" x2="1309" y2="417"/>
                        <a14:backgroundMark x1="37966" y1="29833" x2="24572" y2="0"/>
                        <a14:backgroundMark x1="52769" y1="25417" x2="47936" y2="167"/>
                        <a14:backgroundMark x1="63545" y1="22667" x2="94763" y2="0"/>
                        <a14:backgroundMark x1="62034" y1="31167" x2="96576" y2="28167"/>
                        <a14:backgroundMark x1="65055" y1="39583" x2="84290" y2="43417"/>
                        <a14:backgroundMark x1="15408" y1="43000" x2="504" y2="45167"/>
                        <a14:backgroundMark x1="14401" y1="39000" x2="302" y2="33917"/>
                        <a14:backgroundMark x1="14099" y1="55083" x2="1309" y2="76750"/>
                        <a14:backgroundMark x1="15911" y1="74833" x2="1007" y2="91333"/>
                        <a14:backgroundMark x1="58409" y1="87333" x2="73313" y2="98167"/>
                        <a14:backgroundMark x1="56596" y1="95833" x2="62034" y2="98750"/>
                      </a14:backgroundRemoval>
                    </a14:imgEffect>
                    <a14:imgEffect>
                      <a14:sharpenSoften amount="25000"/>
                    </a14:imgEffect>
                  </a14:imgLayer>
                </a14:imgProps>
              </a:ext>
              <a:ext uri="{28A0092B-C50C-407E-A947-70E740481C1C}">
                <a14:useLocalDpi xmlns:a14="http://schemas.microsoft.com/office/drawing/2010/main" val="0"/>
              </a:ext>
            </a:extLst>
          </a:blip>
          <a:srcRect l="8638" t="19609" r="31548" b="15835"/>
          <a:stretch/>
        </p:blipFill>
        <p:spPr bwMode="auto">
          <a:xfrm>
            <a:off x="5486400" y="1435104"/>
            <a:ext cx="2989305" cy="3898896"/>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4238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289953"/>
            <a:ext cx="2819400" cy="4278094"/>
          </a:xfrm>
          <a:prstGeom prst="rect">
            <a:avLst/>
          </a:prstGeom>
        </p:spPr>
        <p:txBody>
          <a:bodyPr wrap="square">
            <a:spAutoFit/>
          </a:bodyPr>
          <a:lstStyle/>
          <a:p>
            <a:pPr algn="just"/>
            <a:r>
              <a:rPr lang="en-US" sz="2000" dirty="0">
                <a:latin typeface="Times New Roman" pitchFamily="18" charset="0"/>
                <a:cs typeface="Times New Roman" pitchFamily="18" charset="0"/>
              </a:rPr>
              <a:t>Matthew 22</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1</a:t>
            </a:r>
            <a:r>
              <a:rPr lang="en-US" sz="2000" dirty="0">
                <a:latin typeface="Times New Roman" pitchFamily="18" charset="0"/>
                <a:cs typeface="Times New Roman" pitchFamily="18" charset="0"/>
              </a:rPr>
              <a:t>And Jesus answered and </a:t>
            </a:r>
            <a:r>
              <a:rPr lang="en-US" sz="2000" dirty="0" err="1">
                <a:latin typeface="Times New Roman" pitchFamily="18" charset="0"/>
                <a:cs typeface="Times New Roman" pitchFamily="18" charset="0"/>
              </a:rPr>
              <a:t>spake</a:t>
            </a:r>
            <a:r>
              <a:rPr lang="en-US" sz="2000" dirty="0">
                <a:latin typeface="Times New Roman" pitchFamily="18" charset="0"/>
                <a:cs typeface="Times New Roman" pitchFamily="18" charset="0"/>
              </a:rPr>
              <a:t> unto them again by parables, and said, </a:t>
            </a:r>
            <a:r>
              <a:rPr lang="en-US" sz="2000" baseline="30000" dirty="0">
                <a:latin typeface="Times New Roman" pitchFamily="18" charset="0"/>
                <a:cs typeface="Times New Roman" pitchFamily="18" charset="0"/>
              </a:rPr>
              <a:t>2</a:t>
            </a:r>
            <a:r>
              <a:rPr lang="en-US" sz="2000" dirty="0">
                <a:latin typeface="Times New Roman" pitchFamily="18" charset="0"/>
                <a:cs typeface="Times New Roman" pitchFamily="18" charset="0"/>
              </a:rPr>
              <a:t>The kingdom of heaven is like unto a certain king, which made a marriage for his son, </a:t>
            </a:r>
            <a:r>
              <a:rPr lang="en-US" sz="2000" baseline="30000" dirty="0">
                <a:latin typeface="Times New Roman" pitchFamily="18" charset="0"/>
                <a:cs typeface="Times New Roman" pitchFamily="18" charset="0"/>
              </a:rPr>
              <a:t>3</a:t>
            </a:r>
            <a:r>
              <a:rPr lang="en-US" sz="2000" dirty="0">
                <a:latin typeface="Times New Roman" pitchFamily="18" charset="0"/>
                <a:cs typeface="Times New Roman" pitchFamily="18" charset="0"/>
              </a:rPr>
              <a:t>And sent forth his servants to call them that were bidden to the wedding: and they would not come.”</a:t>
            </a:r>
          </a:p>
        </p:txBody>
      </p:sp>
      <p:sp>
        <p:nvSpPr>
          <p:cNvPr id="3" name="Frame 2"/>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4" name="Picture 2" descr="E:\Luke4_16_JesusInTheSynagogu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22" t="341" r="843" b="937"/>
          <a:stretch/>
        </p:blipFill>
        <p:spPr bwMode="auto">
          <a:xfrm>
            <a:off x="4038600" y="609600"/>
            <a:ext cx="4512277" cy="563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50932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heila\Desktop\POWER POINTS\BIBLE STUDY\ULTIMATE Royality Free\1-Bib Pics-Ot\Kings\Jealous Brunhilda 1400-88.jpg"/>
          <p:cNvPicPr>
            <a:picLocks noChangeAspect="1" noChangeArrowheads="1"/>
          </p:cNvPicPr>
          <p:nvPr/>
        </p:nvPicPr>
        <p:blipFill>
          <a:blip r:embed="rId2">
            <a:grayscl/>
            <a:extLst>
              <a:ext uri="{BEBA8EAE-BF5A-486C-A8C5-ECC9F3942E4B}">
                <a14:imgProps xmlns:a14="http://schemas.microsoft.com/office/drawing/2010/main">
                  <a14:imgLayer r:embed="rId3">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7200" y="2091928"/>
            <a:ext cx="8229599" cy="4308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583823"/>
            <a:ext cx="8077200" cy="1508105"/>
          </a:xfrm>
          <a:prstGeom prst="rect">
            <a:avLst/>
          </a:prstGeom>
        </p:spPr>
        <p:txBody>
          <a:bodyPr wrap="square">
            <a:spAutoFit/>
          </a:bodyPr>
          <a:lstStyle/>
          <a:p>
            <a:pPr algn="just"/>
            <a:r>
              <a:rPr lang="en-US" sz="2000" dirty="0">
                <a:latin typeface="Times New Roman" pitchFamily="18" charset="0"/>
                <a:cs typeface="Times New Roman" pitchFamily="18" charset="0"/>
              </a:rPr>
              <a:t>Matthew 22</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4</a:t>
            </a:r>
            <a:r>
              <a:rPr lang="en-US" sz="2000" dirty="0">
                <a:latin typeface="Times New Roman" pitchFamily="18" charset="0"/>
                <a:cs typeface="Times New Roman" pitchFamily="18" charset="0"/>
              </a:rPr>
              <a:t>Again, he sent forth other servants, saying, Tell them which are bidden, Behold, I have prepared my dinner: my oxen and my fatlings are killed, and all things are ready: come unto the marriage.”</a:t>
            </a:r>
          </a:p>
        </p:txBody>
      </p:sp>
      <p:sp>
        <p:nvSpPr>
          <p:cNvPr id="3" name="Frame 2"/>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66703593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heila\Desktop\POWER POINTS\BIBLE STUDY\ULTIMATE Royality Free\1-Bib Pics-Ot\Saul\Saul kills priests 1153 vol 4-640.jpg"/>
          <p:cNvPicPr>
            <a:picLocks noChangeAspect="1" noChangeArrowheads="1"/>
          </p:cNvPicPr>
          <p:nvPr/>
        </p:nvPicPr>
        <p:blipFill rotWithShape="1">
          <a:blip r:embed="rId2">
            <a:extLst>
              <a:ext uri="{28A0092B-C50C-407E-A947-70E740481C1C}">
                <a14:useLocalDpi xmlns:a14="http://schemas.microsoft.com/office/drawing/2010/main" val="0"/>
              </a:ext>
            </a:extLst>
          </a:blip>
          <a:srcRect t="44685"/>
          <a:stretch/>
        </p:blipFill>
        <p:spPr bwMode="auto">
          <a:xfrm>
            <a:off x="457200" y="457200"/>
            <a:ext cx="8225028" cy="5925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Frame 2"/>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4" name="Rectangle 3"/>
          <p:cNvSpPr/>
          <p:nvPr/>
        </p:nvSpPr>
        <p:spPr>
          <a:xfrm>
            <a:off x="609600" y="4800600"/>
            <a:ext cx="7924800" cy="1446550"/>
          </a:xfrm>
          <a:prstGeom prst="rect">
            <a:avLst/>
          </a:prstGeom>
          <a:solidFill>
            <a:schemeClr val="bg1"/>
          </a:solidFill>
          <a:ln w="38100">
            <a:solidFill>
              <a:schemeClr val="tx1"/>
            </a:solidFill>
          </a:ln>
        </p:spPr>
        <p:txBody>
          <a:bodyPr wrap="square">
            <a:spAutoFit/>
          </a:bodyPr>
          <a:lstStyle/>
          <a:p>
            <a:pPr algn="just"/>
            <a:r>
              <a:rPr lang="en-US" sz="2000" dirty="0">
                <a:latin typeface="Times New Roman" pitchFamily="18" charset="0"/>
                <a:cs typeface="Times New Roman" pitchFamily="18" charset="0"/>
              </a:rPr>
              <a:t>Matthew 22</a:t>
            </a:r>
          </a:p>
          <a:p>
            <a:pPr algn="just"/>
            <a:endParaRPr lang="en-US" sz="8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5</a:t>
            </a:r>
            <a:r>
              <a:rPr lang="en-US" sz="2000" dirty="0">
                <a:latin typeface="Times New Roman" pitchFamily="18" charset="0"/>
                <a:cs typeface="Times New Roman" pitchFamily="18" charset="0"/>
              </a:rPr>
              <a:t>But they made light of it, and went their ways, one to his farm, another to his merchandise: </a:t>
            </a:r>
            <a:r>
              <a:rPr lang="en-US" sz="2000" baseline="30000" dirty="0">
                <a:latin typeface="Times New Roman" pitchFamily="18" charset="0"/>
                <a:cs typeface="Times New Roman" pitchFamily="18" charset="0"/>
              </a:rPr>
              <a:t>6</a:t>
            </a:r>
            <a:r>
              <a:rPr lang="en-US" sz="2000" dirty="0">
                <a:latin typeface="Times New Roman" pitchFamily="18" charset="0"/>
                <a:cs typeface="Times New Roman" pitchFamily="18" charset="0"/>
              </a:rPr>
              <a:t>And the remnant took his servants, and entreated them spitefully, and slew them.”</a:t>
            </a:r>
          </a:p>
        </p:txBody>
      </p:sp>
    </p:spTree>
    <p:extLst>
      <p:ext uri="{BB962C8B-B14F-4D97-AF65-F5344CB8AC3E}">
        <p14:creationId xmlns:p14="http://schemas.microsoft.com/office/powerpoint/2010/main" val="3841509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sheila\Desktop\POWER POINTS\BIBLE STUDY\ULTIMATE Royality Free\4-Bib Pics-Misc\Warfare\Knights\Knights 1159-16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7036" b="32038"/>
          <a:stretch/>
        </p:blipFill>
        <p:spPr bwMode="auto">
          <a:xfrm>
            <a:off x="3352800" y="685800"/>
            <a:ext cx="5115296"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 y="1252478"/>
            <a:ext cx="2514600" cy="2862322"/>
          </a:xfrm>
          <a:prstGeom prst="rect">
            <a:avLst/>
          </a:prstGeom>
        </p:spPr>
        <p:txBody>
          <a:bodyPr wrap="square">
            <a:spAutoFit/>
          </a:bodyPr>
          <a:lstStyle/>
          <a:p>
            <a:pPr algn="just"/>
            <a:r>
              <a:rPr lang="en-US" sz="2000" dirty="0">
                <a:latin typeface="Times New Roman" pitchFamily="18" charset="0"/>
                <a:cs typeface="Times New Roman" pitchFamily="18" charset="0"/>
              </a:rPr>
              <a:t>Matthew 22</a:t>
            </a:r>
          </a:p>
          <a:p>
            <a:pPr algn="just"/>
            <a:endParaRPr lang="en-US" sz="16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7</a:t>
            </a:r>
            <a:r>
              <a:rPr lang="en-US" sz="2000" dirty="0">
                <a:latin typeface="Times New Roman" pitchFamily="18" charset="0"/>
                <a:cs typeface="Times New Roman" pitchFamily="18" charset="0"/>
              </a:rPr>
              <a:t>But when the king heard thereof, he was wroth: and he sent forth his armies, and destroyed those murderers, and burned up their city.”</a:t>
            </a:r>
          </a:p>
        </p:txBody>
      </p:sp>
      <p:sp>
        <p:nvSpPr>
          <p:cNvPr id="3" name="Frame 2"/>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84620502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28DC8-112A-B5F7-4058-2678BC20CE9C}"/>
              </a:ext>
            </a:extLst>
          </p:cNvPr>
          <p:cNvPicPr>
            <a:picLocks noChangeAspect="1"/>
          </p:cNvPicPr>
          <p:nvPr/>
        </p:nvPicPr>
        <p:blipFill rotWithShape="1">
          <a:blip r:embed="rId2"/>
          <a:srcRect b="20562"/>
          <a:stretch/>
        </p:blipFill>
        <p:spPr>
          <a:xfrm>
            <a:off x="-33670" y="0"/>
            <a:ext cx="9177670" cy="7238821"/>
          </a:xfrm>
          <a:prstGeom prst="rect">
            <a:avLst/>
          </a:prstGeom>
        </p:spPr>
      </p:pic>
      <p:sp>
        <p:nvSpPr>
          <p:cNvPr id="3" name="TextBox 2">
            <a:extLst>
              <a:ext uri="{FF2B5EF4-FFF2-40B4-BE49-F238E27FC236}">
                <a16:creationId xmlns:a16="http://schemas.microsoft.com/office/drawing/2014/main" id="{D3BC316C-0F21-437A-FF23-15BE91E2CE19}"/>
              </a:ext>
            </a:extLst>
          </p:cNvPr>
          <p:cNvSpPr txBox="1"/>
          <p:nvPr/>
        </p:nvSpPr>
        <p:spPr>
          <a:xfrm>
            <a:off x="1066800" y="228600"/>
            <a:ext cx="7239000" cy="36317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Calibri" panose="020F0502020204030204"/>
                <a:ea typeface="+mn-ea"/>
                <a:cs typeface="+mn-cs"/>
              </a:rPr>
              <a:t>Luke 18:9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Also He spoke this parable to some who trusted in themselves that they were righteous, and despised others:</a:t>
            </a:r>
          </a:p>
        </p:txBody>
      </p:sp>
    </p:spTree>
    <p:extLst>
      <p:ext uri="{BB962C8B-B14F-4D97-AF65-F5344CB8AC3E}">
        <p14:creationId xmlns:p14="http://schemas.microsoft.com/office/powerpoint/2010/main" val="2308851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heila\Desktop\POWER POINTS\BIBLE STUDY\ULTIMATE Royality Free\1-Bib Pics-Ot\Kings\Jealous Brunhilda 1400-88.jpg"/>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rcRect t="7371" b="1386"/>
          <a:stretch/>
        </p:blipFill>
        <p:spPr bwMode="auto">
          <a:xfrm>
            <a:off x="457200" y="2667000"/>
            <a:ext cx="8229599" cy="3931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557748"/>
            <a:ext cx="7924800" cy="2100575"/>
          </a:xfrm>
          <a:prstGeom prst="rect">
            <a:avLst/>
          </a:prstGeom>
        </p:spPr>
        <p:txBody>
          <a:bodyPr wrap="square">
            <a:spAutoFit/>
          </a:bodyPr>
          <a:lstStyle/>
          <a:p>
            <a:pPr algn="just"/>
            <a:r>
              <a:rPr lang="en-US" sz="2000" dirty="0">
                <a:latin typeface="Times New Roman" pitchFamily="18" charset="0"/>
                <a:cs typeface="Times New Roman" pitchFamily="18" charset="0"/>
              </a:rPr>
              <a:t>Matthew 22</a:t>
            </a:r>
          </a:p>
          <a:p>
            <a:pPr algn="just"/>
            <a:endParaRPr lang="en-US" sz="8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8</a:t>
            </a:r>
            <a:r>
              <a:rPr lang="en-US" sz="2000" dirty="0">
                <a:latin typeface="Times New Roman" pitchFamily="18" charset="0"/>
                <a:cs typeface="Times New Roman" pitchFamily="18" charset="0"/>
              </a:rPr>
              <a:t>Then saith he to his servants, The wedding is ready, but they which were bidden were not worthy. </a:t>
            </a:r>
            <a:r>
              <a:rPr lang="en-US" sz="2000" baseline="30000" dirty="0">
                <a:latin typeface="Times New Roman" pitchFamily="18" charset="0"/>
                <a:cs typeface="Times New Roman" pitchFamily="18" charset="0"/>
              </a:rPr>
              <a:t>9</a:t>
            </a:r>
            <a:r>
              <a:rPr lang="en-US" sz="2000" dirty="0">
                <a:latin typeface="Times New Roman" pitchFamily="18" charset="0"/>
                <a:cs typeface="Times New Roman" pitchFamily="18" charset="0"/>
              </a:rPr>
              <a:t>Go ye therefore into the highways, and as many as ye shall find, bid to the marriage. </a:t>
            </a:r>
            <a:r>
              <a:rPr lang="en-US" sz="2000" baseline="30000" dirty="0">
                <a:latin typeface="Times New Roman" pitchFamily="18" charset="0"/>
                <a:cs typeface="Times New Roman" pitchFamily="18" charset="0"/>
              </a:rPr>
              <a:t>10</a:t>
            </a:r>
            <a:r>
              <a:rPr lang="en-US" sz="2000" dirty="0">
                <a:latin typeface="Times New Roman" pitchFamily="18" charset="0"/>
                <a:cs typeface="Times New Roman" pitchFamily="18" charset="0"/>
              </a:rPr>
              <a:t>So those servants went out into the highways, and gathered together all as many as they found, both bad and good: and the wedding was furnished with guests.”</a:t>
            </a:r>
          </a:p>
        </p:txBody>
      </p:sp>
      <p:sp>
        <p:nvSpPr>
          <p:cNvPr id="3" name="Frame 2"/>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203168453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heila\Desktop\POWER POINTS\BIBLE STUDY\ULTIMATE Royality Free\2-Bible Pics-Nt\Parables &amp; Illustrations\Wedding Feast\without_a_wedding_garm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4857" y="495184"/>
            <a:ext cx="4823841" cy="5829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632222"/>
            <a:ext cx="3048000" cy="5539978"/>
          </a:xfrm>
          <a:prstGeom prst="rect">
            <a:avLst/>
          </a:prstGeom>
          <a:solidFill>
            <a:schemeClr val="bg1"/>
          </a:solidFill>
        </p:spPr>
        <p:txBody>
          <a:bodyPr wrap="square">
            <a:spAutoFit/>
          </a:bodyPr>
          <a:lstStyle/>
          <a:p>
            <a:pPr algn="just"/>
            <a:r>
              <a:rPr lang="en-US" sz="2000" dirty="0">
                <a:latin typeface="Times New Roman" pitchFamily="18" charset="0"/>
                <a:cs typeface="Times New Roman" pitchFamily="18" charset="0"/>
              </a:rPr>
              <a:t>Matthew 22</a:t>
            </a:r>
          </a:p>
          <a:p>
            <a:pPr algn="just"/>
            <a:endParaRPr lang="en-US" sz="16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11</a:t>
            </a:r>
            <a:r>
              <a:rPr lang="en-US" sz="2000" dirty="0">
                <a:latin typeface="Times New Roman" pitchFamily="18" charset="0"/>
                <a:cs typeface="Times New Roman" pitchFamily="18" charset="0"/>
              </a:rPr>
              <a:t>And when the king came in to see the guests, he saw there a man which had not on a wedding garment: </a:t>
            </a:r>
            <a:r>
              <a:rPr lang="en-US" sz="2000" baseline="30000" dirty="0">
                <a:latin typeface="Times New Roman" pitchFamily="18" charset="0"/>
                <a:cs typeface="Times New Roman" pitchFamily="18" charset="0"/>
              </a:rPr>
              <a:t>12</a:t>
            </a:r>
            <a:r>
              <a:rPr lang="en-US" sz="2000" dirty="0">
                <a:latin typeface="Times New Roman" pitchFamily="18" charset="0"/>
                <a:cs typeface="Times New Roman" pitchFamily="18" charset="0"/>
              </a:rPr>
              <a:t>And he saith unto him, Friend, how </a:t>
            </a:r>
            <a:r>
              <a:rPr lang="en-US" sz="2000" dirty="0" err="1">
                <a:latin typeface="Times New Roman" pitchFamily="18" charset="0"/>
                <a:cs typeface="Times New Roman" pitchFamily="18" charset="0"/>
              </a:rPr>
              <a:t>camest</a:t>
            </a:r>
            <a:r>
              <a:rPr lang="en-US" sz="2000" dirty="0">
                <a:latin typeface="Times New Roman" pitchFamily="18" charset="0"/>
                <a:cs typeface="Times New Roman" pitchFamily="18" charset="0"/>
              </a:rPr>
              <a:t> thou in hither not having a wedding garment? And he was speechless. </a:t>
            </a:r>
            <a:r>
              <a:rPr lang="en-US" sz="2000" baseline="30000" dirty="0">
                <a:latin typeface="Times New Roman" pitchFamily="18" charset="0"/>
                <a:cs typeface="Times New Roman" pitchFamily="18" charset="0"/>
              </a:rPr>
              <a:t>13</a:t>
            </a:r>
            <a:r>
              <a:rPr lang="en-US" sz="2000" dirty="0">
                <a:latin typeface="Times New Roman" pitchFamily="18" charset="0"/>
                <a:cs typeface="Times New Roman" pitchFamily="18" charset="0"/>
              </a:rPr>
              <a:t>Then said the king to the servants, Bind him hand and foot, and take him away, and cast him into outer darkness; there shall be weeping and gnashing of teeth. </a:t>
            </a:r>
            <a:r>
              <a:rPr lang="en-US" sz="2000" baseline="30000" dirty="0">
                <a:latin typeface="Times New Roman" pitchFamily="18" charset="0"/>
                <a:cs typeface="Times New Roman" pitchFamily="18" charset="0"/>
              </a:rPr>
              <a:t>14</a:t>
            </a:r>
            <a:r>
              <a:rPr lang="en-US" sz="2000" dirty="0">
                <a:latin typeface="Times New Roman" pitchFamily="18" charset="0"/>
                <a:cs typeface="Times New Roman" pitchFamily="18" charset="0"/>
              </a:rPr>
              <a:t>For many are called, but few are chosen.”</a:t>
            </a:r>
          </a:p>
        </p:txBody>
      </p:sp>
      <p:sp>
        <p:nvSpPr>
          <p:cNvPr id="3" name="Frame 2"/>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107623940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6476" y="457200"/>
            <a:ext cx="9144000" cy="2286000"/>
          </a:xfrm>
          <a:prstGeom prst="rect">
            <a:avLst/>
          </a:prstGeom>
          <a:solidFill>
            <a:schemeClr val="bg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5" name="Rectangle 14"/>
          <p:cNvSpPr/>
          <p:nvPr/>
        </p:nvSpPr>
        <p:spPr>
          <a:xfrm>
            <a:off x="381000" y="1143000"/>
            <a:ext cx="8305800" cy="5257800"/>
          </a:xfrm>
          <a:prstGeom prst="rect">
            <a:avLst/>
          </a:prstGeom>
          <a:solidFill>
            <a:schemeClr val="bg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prstClr val="black"/>
                </a:solidFill>
                <a:latin typeface="Arial" pitchFamily="34" charset="0"/>
                <a:cs typeface="Arial" pitchFamily="34" charset="0"/>
              </a:rPr>
              <a:t>     “The king asked, ‘Friend, how </a:t>
            </a:r>
            <a:r>
              <a:rPr lang="en-US" sz="2000" dirty="0" err="1">
                <a:solidFill>
                  <a:prstClr val="black"/>
                </a:solidFill>
                <a:latin typeface="Arial" pitchFamily="34" charset="0"/>
                <a:cs typeface="Arial" pitchFamily="34" charset="0"/>
              </a:rPr>
              <a:t>camest</a:t>
            </a:r>
            <a:r>
              <a:rPr lang="en-US" sz="2000" dirty="0">
                <a:solidFill>
                  <a:prstClr val="black"/>
                </a:solidFill>
                <a:latin typeface="Arial" pitchFamily="34" charset="0"/>
                <a:cs typeface="Arial" pitchFamily="34" charset="0"/>
              </a:rPr>
              <a:t> thou in hither not having a wedding-garment?’ The man made no excuse, hence ‘he was speechless’; this shows that he was responsible for his unprepared condition.</a:t>
            </a:r>
          </a:p>
          <a:p>
            <a:pPr algn="just"/>
            <a:r>
              <a:rPr lang="en-US" sz="2000" dirty="0">
                <a:solidFill>
                  <a:prstClr val="black"/>
                </a:solidFill>
                <a:latin typeface="Arial" pitchFamily="34" charset="0"/>
                <a:cs typeface="Arial" pitchFamily="34" charset="0"/>
              </a:rPr>
              <a:t>     “Jesus draws from the parable this conclusion, ‘For many are called, but few chosen.’ The high and the low, the good and the bad, were called to the marriage feast; all were invited, hence ‘many are called.’ Many of the Jews were called, but few accepted the call; many who accepted John’s teaching at first failed to accept the Christ when he came. Those who were first called, who slighted the invitation and insulted the king, were the Jews. . . . Those who were called from the highways may represent the Gentiles and some of them prove unworthy of the final blessings of the gospel.”</a:t>
            </a:r>
          </a:p>
        </p:txBody>
      </p:sp>
      <p:sp>
        <p:nvSpPr>
          <p:cNvPr id="2" name="TextBox 1">
            <a:extLst>
              <a:ext uri="{FF2B5EF4-FFF2-40B4-BE49-F238E27FC236}">
                <a16:creationId xmlns:a16="http://schemas.microsoft.com/office/drawing/2014/main" id="{F72B4469-28D8-00A2-8957-2B54ED44BD6C}"/>
              </a:ext>
            </a:extLst>
          </p:cNvPr>
          <p:cNvSpPr txBox="1"/>
          <p:nvPr/>
        </p:nvSpPr>
        <p:spPr>
          <a:xfrm>
            <a:off x="-8391" y="25167"/>
            <a:ext cx="9144000" cy="646331"/>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rPr>
              <a:t>The Sin Of Self-Righteousness</a:t>
            </a:r>
          </a:p>
        </p:txBody>
      </p:sp>
    </p:spTree>
    <p:extLst>
      <p:ext uri="{BB962C8B-B14F-4D97-AF65-F5344CB8AC3E}">
        <p14:creationId xmlns:p14="http://schemas.microsoft.com/office/powerpoint/2010/main" val="31847950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upload.wikimedia.org/wikipedia/commons/0/0c/LigUitLi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697"/>
          <a:stretch/>
        </p:blipFill>
        <p:spPr bwMode="auto">
          <a:xfrm>
            <a:off x="-85206" y="0"/>
            <a:ext cx="9229206"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Frame 2"/>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6" name="Rectangle 5"/>
          <p:cNvSpPr/>
          <p:nvPr/>
        </p:nvSpPr>
        <p:spPr>
          <a:xfrm>
            <a:off x="2743200" y="1676400"/>
            <a:ext cx="3581400" cy="2971800"/>
          </a:xfrm>
          <a:prstGeom prst="rect">
            <a:avLst/>
          </a:prstGeom>
          <a:solidFill>
            <a:schemeClr val="bg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19400" y="2057400"/>
            <a:ext cx="3352800" cy="2286000"/>
          </a:xfrm>
          <a:prstGeom prst="rect">
            <a:avLst/>
          </a:prstGeom>
          <a:noFill/>
          <a:ln w="38100">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prstClr val="black"/>
                </a:solidFill>
                <a:latin typeface="Arial" pitchFamily="34" charset="0"/>
                <a:cs typeface="Arial" pitchFamily="34" charset="0"/>
              </a:rPr>
              <a:t>     The call of the Gospel goes out to all the world but few are chosen to enter heaven and receive eternal life. Those who are chosen to enter will have proven themselves obedient and faithful to the Word of God.</a:t>
            </a:r>
          </a:p>
        </p:txBody>
      </p:sp>
      <p:sp>
        <p:nvSpPr>
          <p:cNvPr id="7" name="Rectangle 6"/>
          <p:cNvSpPr/>
          <p:nvPr/>
        </p:nvSpPr>
        <p:spPr>
          <a:xfrm>
            <a:off x="6400800" y="6400800"/>
            <a:ext cx="23622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bg1"/>
                </a:solidFill>
                <a:latin typeface="Arial" pitchFamily="34" charset="0"/>
                <a:cs typeface="Arial" pitchFamily="34" charset="0"/>
              </a:rPr>
              <a:t>PHOTO: Wikimedia / Public Domain / Author- </a:t>
            </a:r>
            <a:r>
              <a:rPr lang="en-US" sz="600" dirty="0" err="1">
                <a:solidFill>
                  <a:schemeClr val="bg1"/>
                </a:solidFill>
                <a:latin typeface="Arial" pitchFamily="34" charset="0"/>
                <a:cs typeface="Arial" pitchFamily="34" charset="0"/>
              </a:rPr>
              <a:t>Tinus</a:t>
            </a:r>
            <a:r>
              <a:rPr lang="en-US" sz="600" dirty="0">
                <a:solidFill>
                  <a:schemeClr val="bg1"/>
                </a:solidFill>
                <a:latin typeface="Arial" pitchFamily="34" charset="0"/>
                <a:cs typeface="Arial" pitchFamily="34" charset="0"/>
              </a:rPr>
              <a:t> </a:t>
            </a:r>
            <a:r>
              <a:rPr lang="en-US" sz="600" dirty="0" err="1">
                <a:solidFill>
                  <a:schemeClr val="bg1"/>
                </a:solidFill>
                <a:latin typeface="Arial" pitchFamily="34" charset="0"/>
                <a:cs typeface="Arial" pitchFamily="34" charset="0"/>
              </a:rPr>
              <a:t>Badenhorst</a:t>
            </a:r>
            <a:endParaRPr lang="en-US" sz="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515974315"/>
      </p:ext>
    </p:extLst>
  </p:cSld>
  <p:clrMapOvr>
    <a:masterClrMapping/>
  </p:clrMapOvr>
  <p:transition spd="slow">
    <p:strips dir="l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2" name="TextBox 1">
            <a:extLst>
              <a:ext uri="{FF2B5EF4-FFF2-40B4-BE49-F238E27FC236}">
                <a16:creationId xmlns:a16="http://schemas.microsoft.com/office/drawing/2014/main" id="{81DC089A-EF37-FAF0-ED70-FA5508533AA7}"/>
              </a:ext>
            </a:extLst>
          </p:cNvPr>
          <p:cNvSpPr txBox="1"/>
          <p:nvPr/>
        </p:nvSpPr>
        <p:spPr>
          <a:xfrm>
            <a:off x="-8391" y="25167"/>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Sin Of Self-Righteousness</a:t>
            </a:r>
          </a:p>
        </p:txBody>
      </p:sp>
      <p:sp>
        <p:nvSpPr>
          <p:cNvPr id="8" name="TextBox 7">
            <a:extLst>
              <a:ext uri="{FF2B5EF4-FFF2-40B4-BE49-F238E27FC236}">
                <a16:creationId xmlns:a16="http://schemas.microsoft.com/office/drawing/2014/main" id="{077DD7EC-1452-D0D5-BBB6-8649F97880BB}"/>
              </a:ext>
            </a:extLst>
          </p:cNvPr>
          <p:cNvSpPr txBox="1"/>
          <p:nvPr/>
        </p:nvSpPr>
        <p:spPr>
          <a:xfrm>
            <a:off x="685800" y="1219201"/>
            <a:ext cx="8077200" cy="4893647"/>
          </a:xfrm>
          <a:prstGeom prst="rect">
            <a:avLst/>
          </a:prstGeom>
          <a:noFill/>
        </p:spPr>
        <p:txBody>
          <a:bodyPr wrap="square">
            <a:spAutoFit/>
          </a:bodyPr>
          <a:lstStyle/>
          <a:p>
            <a:r>
              <a:rPr lang="en-US" sz="3600" b="1" dirty="0">
                <a:solidFill>
                  <a:srgbClr val="0070C0"/>
                </a:solidFill>
              </a:rPr>
              <a:t>Matt. 11:28 </a:t>
            </a:r>
            <a:r>
              <a:rPr lang="en-US" sz="3600" dirty="0"/>
              <a:t>"</a:t>
            </a:r>
            <a:r>
              <a:rPr lang="en-US" sz="4400" dirty="0"/>
              <a:t>Come to Me, all you who labor and are heavy laden, and I will give you rest.</a:t>
            </a:r>
          </a:p>
          <a:p>
            <a:r>
              <a:rPr lang="en-US" sz="3600" dirty="0"/>
              <a:t> 29 "Take My yoke upon you and learn from Me, for I am gentle and lowly in heart, and you will find rest for your souls.</a:t>
            </a:r>
          </a:p>
          <a:p>
            <a:r>
              <a:rPr lang="en-US" sz="3600" dirty="0"/>
              <a:t> 30 "For My yoke is easy and My burden is light."</a:t>
            </a:r>
          </a:p>
        </p:txBody>
      </p:sp>
    </p:spTree>
    <p:extLst>
      <p:ext uri="{BB962C8B-B14F-4D97-AF65-F5344CB8AC3E}">
        <p14:creationId xmlns:p14="http://schemas.microsoft.com/office/powerpoint/2010/main" val="3208857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7" name="TextBox 6">
            <a:extLst>
              <a:ext uri="{FF2B5EF4-FFF2-40B4-BE49-F238E27FC236}">
                <a16:creationId xmlns:a16="http://schemas.microsoft.com/office/drawing/2014/main" id="{3644774B-EE68-2ED9-E356-54463B12246E}"/>
              </a:ext>
            </a:extLst>
          </p:cNvPr>
          <p:cNvSpPr txBox="1"/>
          <p:nvPr/>
        </p:nvSpPr>
        <p:spPr>
          <a:xfrm>
            <a:off x="457200" y="1066800"/>
            <a:ext cx="8458200" cy="4585871"/>
          </a:xfrm>
          <a:prstGeom prst="rect">
            <a:avLst/>
          </a:prstGeom>
          <a:noFill/>
        </p:spPr>
        <p:txBody>
          <a:bodyPr wrap="square">
            <a:spAutoFit/>
          </a:bodyPr>
          <a:lstStyle/>
          <a:p>
            <a:r>
              <a:rPr lang="en-US" sz="3200" b="1" dirty="0">
                <a:solidFill>
                  <a:srgbClr val="0070C0"/>
                </a:solidFill>
              </a:rPr>
              <a:t>Matt. 22:14 </a:t>
            </a:r>
            <a:r>
              <a:rPr lang="en-US" sz="2800" dirty="0"/>
              <a:t>"For many are called, but few are chosen.“</a:t>
            </a:r>
          </a:p>
          <a:p>
            <a:endParaRPr lang="en-US" sz="2800" dirty="0"/>
          </a:p>
          <a:p>
            <a:r>
              <a:rPr lang="en-US" sz="3200" b="1" dirty="0">
                <a:solidFill>
                  <a:srgbClr val="0070C0"/>
                </a:solidFill>
              </a:rPr>
              <a:t>Eph. 1:4 </a:t>
            </a:r>
            <a:r>
              <a:rPr lang="en-US" sz="2800" dirty="0"/>
              <a:t>just as He chose us in Him before the foundation of the world, that we should be holy and without blame before Him in love,</a:t>
            </a:r>
          </a:p>
          <a:p>
            <a:endParaRPr lang="en-US" sz="2800" dirty="0"/>
          </a:p>
          <a:p>
            <a:r>
              <a:rPr lang="en-US" sz="2800" dirty="0"/>
              <a:t> </a:t>
            </a:r>
            <a:r>
              <a:rPr lang="en-US" sz="3200" b="1" dirty="0">
                <a:solidFill>
                  <a:srgbClr val="0070C0"/>
                </a:solidFill>
              </a:rPr>
              <a:t>2Thess. 2:13 </a:t>
            </a:r>
            <a:r>
              <a:rPr lang="en-US" sz="2800" dirty="0"/>
              <a:t>¶ But we are bound to give thanks to God always for you, brethren beloved by the Lord, because God from the beginning chose you for salvation through sanctification by the Spirit and belief in the truth,</a:t>
            </a:r>
          </a:p>
        </p:txBody>
      </p:sp>
      <p:sp>
        <p:nvSpPr>
          <p:cNvPr id="2" name="TextBox 1">
            <a:extLst>
              <a:ext uri="{FF2B5EF4-FFF2-40B4-BE49-F238E27FC236}">
                <a16:creationId xmlns:a16="http://schemas.microsoft.com/office/drawing/2014/main" id="{81DC089A-EF37-FAF0-ED70-FA5508533AA7}"/>
              </a:ext>
            </a:extLst>
          </p:cNvPr>
          <p:cNvSpPr txBox="1"/>
          <p:nvPr/>
        </p:nvSpPr>
        <p:spPr>
          <a:xfrm>
            <a:off x="-8391" y="25167"/>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Sin Of Self-Righteousness</a:t>
            </a:r>
          </a:p>
        </p:txBody>
      </p:sp>
    </p:spTree>
    <p:extLst>
      <p:ext uri="{BB962C8B-B14F-4D97-AF65-F5344CB8AC3E}">
        <p14:creationId xmlns:p14="http://schemas.microsoft.com/office/powerpoint/2010/main" val="3195257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heila\Desktop\POWER POINTS\BIBLE STUDY\ULTIMATE Royality Free\2-Bible Pics-Nt\Parables &amp; Illustrations\Wedding Feast\without_a_wedding_garment.jpg">
            <a:extLst>
              <a:ext uri="{FF2B5EF4-FFF2-40B4-BE49-F238E27FC236}">
                <a16:creationId xmlns:a16="http://schemas.microsoft.com/office/drawing/2014/main" id="{740EB25F-5E1F-4377-C052-2899BCA29BC5}"/>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201" r="99899">
                        <a14:foregroundMark x1="31017" y1="28583" x2="34642" y2="32667"/>
                        <a14:foregroundMark x1="48943" y1="25000" x2="41289" y2="48083"/>
                        <a14:foregroundMark x1="14401" y1="36250" x2="17422" y2="32833"/>
                        <a14:foregroundMark x1="14099" y1="52583" x2="28701" y2="42417"/>
                        <a14:foregroundMark x1="15408" y1="79250" x2="30715" y2="69083"/>
                        <a14:foregroundMark x1="63545" y1="25250" x2="53072" y2="34333"/>
                        <a14:foregroundMark x1="62739" y1="28000" x2="60222" y2="30083"/>
                        <a14:foregroundMark x1="63847" y1="26500" x2="62739" y2="28833"/>
                        <a14:backgroundMark x1="26888" y1="35583" x2="1309" y2="417"/>
                        <a14:backgroundMark x1="37966" y1="29833" x2="24572" y2="0"/>
                        <a14:backgroundMark x1="52769" y1="25417" x2="47936" y2="167"/>
                        <a14:backgroundMark x1="63545" y1="22667" x2="94763" y2="0"/>
                        <a14:backgroundMark x1="62034" y1="31167" x2="96576" y2="28167"/>
                        <a14:backgroundMark x1="65055" y1="39583" x2="84290" y2="43417"/>
                        <a14:backgroundMark x1="15408" y1="43000" x2="504" y2="45167"/>
                        <a14:backgroundMark x1="14401" y1="39000" x2="302" y2="33917"/>
                        <a14:backgroundMark x1="14099" y1="55083" x2="1309" y2="76750"/>
                        <a14:backgroundMark x1="15911" y1="74833" x2="1007" y2="91333"/>
                        <a14:backgroundMark x1="58409" y1="87333" x2="73313" y2="98167"/>
                        <a14:backgroundMark x1="56596" y1="95833" x2="62034" y2="98750"/>
                      </a14:backgroundRemoval>
                    </a14:imgEffect>
                    <a14:imgEffect>
                      <a14:sharpenSoften amount="25000"/>
                    </a14:imgEffect>
                  </a14:imgLayer>
                </a14:imgProps>
              </a:ext>
              <a:ext uri="{28A0092B-C50C-407E-A947-70E740481C1C}">
                <a14:useLocalDpi xmlns:a14="http://schemas.microsoft.com/office/drawing/2010/main" val="0"/>
              </a:ext>
            </a:extLst>
          </a:blip>
          <a:srcRect l="8638" t="19609" r="31548" b="15835"/>
          <a:stretch/>
        </p:blipFill>
        <p:spPr bwMode="auto">
          <a:xfrm>
            <a:off x="178080" y="717492"/>
            <a:ext cx="3740105" cy="4878151"/>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Freeform 1"/>
          <p:cNvSpPr/>
          <p:nvPr/>
        </p:nvSpPr>
        <p:spPr>
          <a:xfrm>
            <a:off x="7262994" y="6208573"/>
            <a:ext cx="91843" cy="241654"/>
          </a:xfrm>
          <a:custGeom>
            <a:avLst/>
            <a:gdLst>
              <a:gd name="connsiteX0" fmla="*/ 15136 w 91843"/>
              <a:gd name="connsiteY0" fmla="*/ 6876 h 241654"/>
              <a:gd name="connsiteX1" fmla="*/ 39849 w 91843"/>
              <a:gd name="connsiteY1" fmla="*/ 68659 h 241654"/>
              <a:gd name="connsiteX2" fmla="*/ 52206 w 91843"/>
              <a:gd name="connsiteY2" fmla="*/ 105730 h 241654"/>
              <a:gd name="connsiteX3" fmla="*/ 76920 w 91843"/>
              <a:gd name="connsiteY3" fmla="*/ 142800 h 241654"/>
              <a:gd name="connsiteX4" fmla="*/ 89276 w 91843"/>
              <a:gd name="connsiteY4" fmla="*/ 192227 h 241654"/>
              <a:gd name="connsiteX5" fmla="*/ 15136 w 91843"/>
              <a:gd name="connsiteY5" fmla="*/ 241654 h 241654"/>
              <a:gd name="connsiteX6" fmla="*/ 15136 w 91843"/>
              <a:gd name="connsiteY6" fmla="*/ 6876 h 24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43" h="241654">
                <a:moveTo>
                  <a:pt x="15136" y="6876"/>
                </a:moveTo>
                <a:cubicBezTo>
                  <a:pt x="19255" y="-21956"/>
                  <a:pt x="32061" y="47890"/>
                  <a:pt x="39849" y="68659"/>
                </a:cubicBezTo>
                <a:cubicBezTo>
                  <a:pt x="44423" y="80855"/>
                  <a:pt x="46381" y="94080"/>
                  <a:pt x="52206" y="105730"/>
                </a:cubicBezTo>
                <a:cubicBezTo>
                  <a:pt x="58848" y="119013"/>
                  <a:pt x="68682" y="130443"/>
                  <a:pt x="76920" y="142800"/>
                </a:cubicBezTo>
                <a:cubicBezTo>
                  <a:pt x="81039" y="159276"/>
                  <a:pt x="98277" y="177826"/>
                  <a:pt x="89276" y="192227"/>
                </a:cubicBezTo>
                <a:cubicBezTo>
                  <a:pt x="73534" y="217414"/>
                  <a:pt x="15136" y="241654"/>
                  <a:pt x="15136" y="241654"/>
                </a:cubicBezTo>
                <a:cubicBezTo>
                  <a:pt x="-16759" y="145971"/>
                  <a:pt x="11017" y="35708"/>
                  <a:pt x="15136" y="6876"/>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C:\Users\sheila\Desktop\POWER POINTS\BIBLE STUDY\ULTIMATE Royality Free\2-Bible Pics-Nt\PAUL\Ephesus\heathen_books_burned_at_ephesus.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0" b="100000" l="304" r="99696">
                        <a14:foregroundMark x1="67984" y1="11500" x2="78926" y2="80333"/>
                        <a14:foregroundMark x1="87639" y1="11500" x2="81763" y2="19250"/>
                        <a14:foregroundMark x1="54813" y1="55333" x2="59676" y2="62500"/>
                        <a14:foregroundMark x1="61398" y1="52417" x2="65552" y2="50083"/>
                        <a14:foregroundMark x1="87031" y1="62917" x2="89463" y2="75500"/>
                        <a14:foregroundMark x1="91591" y1="59833" x2="98886" y2="68083"/>
                        <a14:foregroundMark x1="96049" y1="74417" x2="98886" y2="73000"/>
                        <a14:foregroundMark x1="87031" y1="17833" x2="88551" y2="24167"/>
                        <a14:foregroundMark x1="60081" y1="48750" x2="62918" y2="44667"/>
                        <a14:foregroundMark x1="74063" y1="85083" x2="75988" y2="83250"/>
                        <a14:backgroundMark x1="57649" y1="45250" x2="3546" y2="57667"/>
                        <a14:backgroundMark x1="54813" y1="53500" x2="59169" y2="35333"/>
                        <a14:backgroundMark x1="65957" y1="11750" x2="46707" y2="3083"/>
                        <a14:backgroundMark x1="64640" y1="19833" x2="36373" y2="9583"/>
                        <a14:backgroundMark x1="60284" y1="26833" x2="5066" y2="10417"/>
                        <a14:backgroundMark x1="59169" y1="28083" x2="5268" y2="52833"/>
                        <a14:backgroundMark x1="51266" y1="49167" x2="38399" y2="97333"/>
                        <a14:backgroundMark x1="59676" y1="41583" x2="58764" y2="44000"/>
                        <a14:backgroundMark x1="67275" y1="69750" x2="64438" y2="85083"/>
                        <a14:backgroundMark x1="44478" y1="30667" x2="3951" y2="31917"/>
                        <a14:backgroundMark x1="86120" y1="17083" x2="93820" y2="10083"/>
                        <a14:backgroundMark x1="97974" y1="9333" x2="98886" y2="10083"/>
                        <a14:backgroundMark x1="73556" y1="17417" x2="74975" y2="9583"/>
                        <a14:backgroundMark x1="75684" y1="82750" x2="72036" y2="82250"/>
                      </a14:backgroundRemoval>
                    </a14:imgEffect>
                  </a14:imgLayer>
                </a14:imgProps>
              </a:ext>
              <a:ext uri="{28A0092B-C50C-407E-A947-70E740481C1C}">
                <a14:useLocalDpi xmlns:a14="http://schemas.microsoft.com/office/drawing/2010/main" val="0"/>
              </a:ext>
            </a:extLst>
          </a:blip>
          <a:srcRect l="73859" t="57522" r="18962" b="35925"/>
          <a:stretch/>
        </p:blipFill>
        <p:spPr bwMode="auto">
          <a:xfrm>
            <a:off x="6781800" y="5887113"/>
            <a:ext cx="495300" cy="476765"/>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4" descr="C:\Users\sheila\Desktop\POWER POINTS\BIBLE STUDY\ULTIMATE Royality Free\2-Bible Pics-Nt\PAUL\Ephesus\heathen_books_burned_at_ephesus.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0" b="100000" l="304" r="99696">
                        <a14:foregroundMark x1="67984" y1="11500" x2="78926" y2="80333"/>
                        <a14:foregroundMark x1="87639" y1="11500" x2="81763" y2="19250"/>
                        <a14:foregroundMark x1="54813" y1="55333" x2="59676" y2="62500"/>
                        <a14:foregroundMark x1="61398" y1="52417" x2="65552" y2="50083"/>
                        <a14:foregroundMark x1="87031" y1="62917" x2="89463" y2="75500"/>
                        <a14:foregroundMark x1="91591" y1="59833" x2="98886" y2="68083"/>
                        <a14:foregroundMark x1="96049" y1="74417" x2="98886" y2="73000"/>
                        <a14:foregroundMark x1="87031" y1="17833" x2="88551" y2="24167"/>
                        <a14:foregroundMark x1="60081" y1="48750" x2="62918" y2="44667"/>
                        <a14:foregroundMark x1="74063" y1="85083" x2="75988" y2="83250"/>
                        <a14:backgroundMark x1="57649" y1="45250" x2="3546" y2="57667"/>
                        <a14:backgroundMark x1="54813" y1="53500" x2="59169" y2="35333"/>
                        <a14:backgroundMark x1="65957" y1="11750" x2="46707" y2="3083"/>
                        <a14:backgroundMark x1="64640" y1="19833" x2="36373" y2="9583"/>
                        <a14:backgroundMark x1="60284" y1="26833" x2="5066" y2="10417"/>
                        <a14:backgroundMark x1="59169" y1="28083" x2="5268" y2="52833"/>
                        <a14:backgroundMark x1="51266" y1="49167" x2="38399" y2="97333"/>
                        <a14:backgroundMark x1="59676" y1="41583" x2="58764" y2="44000"/>
                        <a14:backgroundMark x1="67275" y1="69750" x2="64438" y2="85083"/>
                        <a14:backgroundMark x1="44478" y1="30667" x2="3951" y2="31917"/>
                        <a14:backgroundMark x1="86120" y1="17083" x2="93820" y2="10083"/>
                        <a14:backgroundMark x1="97974" y1="9333" x2="98886" y2="10083"/>
                        <a14:backgroundMark x1="73556" y1="17417" x2="74975" y2="9583"/>
                        <a14:backgroundMark x1="75684" y1="82750" x2="72036" y2="82250"/>
                      </a14:backgroundRemoval>
                    </a14:imgEffect>
                  </a14:imgLayer>
                </a14:imgProps>
              </a:ext>
              <a:ext uri="{28A0092B-C50C-407E-A947-70E740481C1C}">
                <a14:useLocalDpi xmlns:a14="http://schemas.microsoft.com/office/drawing/2010/main" val="0"/>
              </a:ext>
            </a:extLst>
          </a:blip>
          <a:srcRect l="73859" t="57522" r="18962" b="35925"/>
          <a:stretch/>
        </p:blipFill>
        <p:spPr bwMode="auto">
          <a:xfrm>
            <a:off x="6686550" y="6054960"/>
            <a:ext cx="495300" cy="47676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 name="Picture 4" descr="C:\Users\sheila\Desktop\POWER POINTS\BIBLE STUDY\ULTIMATE Royality Free\2-Bible Pics-Nt\PAUL\Ephesus\heathen_books_burned_at_ephesus.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0" b="100000" l="304" r="99696">
                        <a14:foregroundMark x1="67984" y1="11500" x2="78926" y2="80333"/>
                        <a14:foregroundMark x1="87639" y1="11500" x2="81763" y2="19250"/>
                        <a14:foregroundMark x1="54813" y1="55333" x2="59676" y2="62500"/>
                        <a14:foregroundMark x1="61398" y1="52417" x2="65552" y2="50083"/>
                        <a14:foregroundMark x1="87031" y1="62917" x2="89463" y2="75500"/>
                        <a14:foregroundMark x1="91591" y1="59833" x2="98886" y2="68083"/>
                        <a14:foregroundMark x1="96049" y1="74417" x2="98886" y2="73000"/>
                        <a14:foregroundMark x1="87031" y1="17833" x2="88551" y2="24167"/>
                        <a14:foregroundMark x1="60081" y1="48750" x2="62918" y2="44667"/>
                        <a14:foregroundMark x1="74063" y1="85083" x2="75988" y2="83250"/>
                        <a14:backgroundMark x1="57649" y1="45250" x2="3546" y2="57667"/>
                        <a14:backgroundMark x1="54813" y1="53500" x2="59169" y2="35333"/>
                        <a14:backgroundMark x1="65957" y1="11750" x2="46707" y2="3083"/>
                        <a14:backgroundMark x1="64640" y1="19833" x2="36373" y2="9583"/>
                        <a14:backgroundMark x1="60284" y1="26833" x2="5066" y2="10417"/>
                        <a14:backgroundMark x1="59169" y1="28083" x2="5268" y2="52833"/>
                        <a14:backgroundMark x1="51266" y1="49167" x2="38399" y2="97333"/>
                        <a14:backgroundMark x1="59676" y1="41583" x2="58764" y2="44000"/>
                        <a14:backgroundMark x1="67275" y1="69750" x2="64438" y2="85083"/>
                        <a14:backgroundMark x1="44478" y1="30667" x2="3951" y2="31917"/>
                        <a14:backgroundMark x1="86120" y1="17083" x2="93820" y2="10083"/>
                        <a14:backgroundMark x1="97974" y1="9333" x2="98886" y2="10083"/>
                        <a14:backgroundMark x1="73556" y1="17417" x2="74975" y2="9583"/>
                        <a14:backgroundMark x1="75684" y1="82750" x2="72036" y2="82250"/>
                      </a14:backgroundRemoval>
                    </a14:imgEffect>
                  </a14:imgLayer>
                </a14:imgProps>
              </a:ext>
              <a:ext uri="{28A0092B-C50C-407E-A947-70E740481C1C}">
                <a14:useLocalDpi xmlns:a14="http://schemas.microsoft.com/office/drawing/2010/main" val="0"/>
              </a:ext>
            </a:extLst>
          </a:blip>
          <a:srcRect l="69743" t="62503" r="16435" b="13154"/>
          <a:stretch/>
        </p:blipFill>
        <p:spPr bwMode="auto">
          <a:xfrm>
            <a:off x="5980670" y="4782065"/>
            <a:ext cx="953530" cy="1771135"/>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20" name="Picture 4" descr="C:\Users\sheila\Desktop\POWER POINTS\BIBLE STUDY\ULTIMATE Royality Free\2-Bible Pics-Nt\PAUL\Ephesus\heathen_books_burned_at_ephesus.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50" b="100000" l="304" r="99696">
                        <a14:foregroundMark x1="67984" y1="11500" x2="78926" y2="80333"/>
                        <a14:foregroundMark x1="87639" y1="11500" x2="81763" y2="19250"/>
                        <a14:foregroundMark x1="54813" y1="55333" x2="59676" y2="62500"/>
                        <a14:foregroundMark x1="61398" y1="52417" x2="65552" y2="50083"/>
                        <a14:foregroundMark x1="87031" y1="62917" x2="89463" y2="75500"/>
                        <a14:foregroundMark x1="91591" y1="59833" x2="98886" y2="68083"/>
                        <a14:foregroundMark x1="96049" y1="74417" x2="98886" y2="73000"/>
                        <a14:foregroundMark x1="87031" y1="17833" x2="88551" y2="24167"/>
                        <a14:foregroundMark x1="60081" y1="48750" x2="62918" y2="44667"/>
                        <a14:foregroundMark x1="74063" y1="85083" x2="75988" y2="83250"/>
                        <a14:foregroundMark x1="66869" y1="19667" x2="69200" y2="22000"/>
                        <a14:foregroundMark x1="67477" y1="16583" x2="67173" y2="17917"/>
                        <a14:backgroundMark x1="57649" y1="45250" x2="3546" y2="57667"/>
                        <a14:backgroundMark x1="54813" y1="53500" x2="59169" y2="35333"/>
                        <a14:backgroundMark x1="65957" y1="11750" x2="46707" y2="3083"/>
                        <a14:backgroundMark x1="64640" y1="19833" x2="36373" y2="9583"/>
                        <a14:backgroundMark x1="60284" y1="26833" x2="5066" y2="10417"/>
                        <a14:backgroundMark x1="59169" y1="28083" x2="5268" y2="52833"/>
                        <a14:backgroundMark x1="51266" y1="49167" x2="38399" y2="97333"/>
                        <a14:backgroundMark x1="59676" y1="41583" x2="58764" y2="44000"/>
                        <a14:backgroundMark x1="67275" y1="69750" x2="64438" y2="85083"/>
                        <a14:backgroundMark x1="44478" y1="30667" x2="3951" y2="31917"/>
                        <a14:backgroundMark x1="86120" y1="17083" x2="93820" y2="10083"/>
                        <a14:backgroundMark x1="97974" y1="9333" x2="98886" y2="10083"/>
                        <a14:backgroundMark x1="73556" y1="17417" x2="74975" y2="9583"/>
                        <a14:backgroundMark x1="75684" y1="82750" x2="72036" y2="82250"/>
                        <a14:backgroundMark x1="82776" y1="10250" x2="94833" y2="5750"/>
                        <a14:backgroundMark x1="61601" y1="68667" x2="54813" y2="66167"/>
                      </a14:backgroundRemoval>
                    </a14:imgEffect>
                  </a14:imgLayer>
                </a14:imgProps>
              </a:ext>
              <a:ext uri="{28A0092B-C50C-407E-A947-70E740481C1C}">
                <a14:useLocalDpi xmlns:a14="http://schemas.microsoft.com/office/drawing/2010/main" val="0"/>
              </a:ext>
            </a:extLst>
          </a:blip>
          <a:srcRect l="50000" t="3063" b="30960"/>
          <a:stretch/>
        </p:blipFill>
        <p:spPr bwMode="auto">
          <a:xfrm>
            <a:off x="4133334" y="389133"/>
            <a:ext cx="4648201" cy="6468867"/>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4114800" y="533400"/>
            <a:ext cx="304799" cy="57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2A6DBDD-9890-AD6A-1FFC-B132FA692D0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837" l="114" r="100000">
                        <a14:foregroundMark x1="32765" y1="43256" x2="99090" y2="94884"/>
                        <a14:foregroundMark x1="68942" y1="13023" x2="96587" y2="86744"/>
                        <a14:foregroundMark x1="91126" y1="13953" x2="92150" y2="54419"/>
                        <a14:foregroundMark x1="59044" y1="21860" x2="66212" y2="61395"/>
                        <a14:foregroundMark x1="65870" y1="16047" x2="73151" y2="46512"/>
                        <a14:foregroundMark x1="1365" y1="96512" x2="61547" y2="72326"/>
                        <a14:foregroundMark x1="49716" y1="82326" x2="40046" y2="96512"/>
                        <a14:backgroundMark x1="52901" y1="25581" x2="56200" y2="25581"/>
                        <a14:backgroundMark x1="62799" y1="14419" x2="65643" y2="12326"/>
                        <a14:backgroundMark x1="67122" y1="6047" x2="67122" y2="6047"/>
                        <a14:backgroundMark x1="30603" y1="58372" x2="1024" y2="2791"/>
                        <a14:backgroundMark x1="5575" y1="80233" x2="9329" y2="14651"/>
                        <a14:backgroundMark x1="2275" y1="12093" x2="2730" y2="66744"/>
                        <a14:backgroundMark x1="12742" y1="73023" x2="31854" y2="2093"/>
                        <a14:backgroundMark x1="35836" y1="2093" x2="27759" y2="45581"/>
                        <a14:backgroundMark x1="52446" y1="21395" x2="63481" y2="3488"/>
                        <a14:backgroundMark x1="41638" y1="20233" x2="50171" y2="0"/>
                        <a14:backgroundMark x1="75995" y1="10233" x2="81229" y2="1163"/>
                        <a14:backgroundMark x1="92605" y1="11628" x2="99545" y2="2791"/>
                        <a14:backgroundMark x1="87372" y1="10000" x2="92491" y2="3953"/>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1" y="4469315"/>
            <a:ext cx="5276849" cy="2388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0BA8AB14-F05B-754B-AD4A-5A34D67B0385}"/>
              </a:ext>
            </a:extLst>
          </p:cNvPr>
          <p:cNvSpPr txBox="1"/>
          <p:nvPr/>
        </p:nvSpPr>
        <p:spPr>
          <a:xfrm>
            <a:off x="-8391" y="25167"/>
            <a:ext cx="9144000" cy="646331"/>
          </a:xfrm>
          <a:prstGeom prst="rect">
            <a:avLst/>
          </a:prstGeom>
          <a:solidFill>
            <a:sysClr val="windowText" lastClr="00000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rPr>
              <a:t>The Sin Of Self-Righteousness</a:t>
            </a:r>
          </a:p>
        </p:txBody>
      </p:sp>
      <p:pic>
        <p:nvPicPr>
          <p:cNvPr id="13" name="Picture 12" descr="C:\users\sheila\desktop\bible study\ultimate royality free\1-bib pics-ot\Joseph\06 Joseph ruler\Ruler Joseph 1158-25.jpg"/>
          <p:cNvPicPr/>
          <p:nvPr/>
        </p:nvPicPr>
        <p:blipFill rotWithShape="1">
          <a:blip r:embed="rId10" cstate="print">
            <a:extLst>
              <a:ext uri="{BEBA8EAE-BF5A-486C-A8C5-ECC9F3942E4B}">
                <a14:imgProps xmlns:a14="http://schemas.microsoft.com/office/drawing/2010/main">
                  <a14:imgLayer r:embed="rId11">
                    <a14:imgEffect>
                      <a14:backgroundRemoval t="37987" b="80101" l="51303" r="94589">
                        <a14:backgroundMark x1="72506" y1="63969" x2="57206" y2="37091"/>
                        <a14:backgroundMark x1="78160" y1="63391" x2="83703" y2="40462"/>
                        <a14:backgroundMark x1="66741" y1="69942" x2="51996" y2="63584"/>
                        <a14:backgroundMark x1="69512" y1="67341" x2="62417" y2="62042"/>
                        <a14:backgroundMark x1="64302" y1="75723" x2="57428" y2="74566"/>
                        <a14:backgroundMark x1="77851" y1="62673" x2="89777" y2="62558"/>
                        <a14:backgroundMark x1="85190" y1="62673" x2="88204" y2="64631"/>
                      </a14:backgroundRemoval>
                    </a14:imgEffect>
                  </a14:imgLayer>
                </a14:imgProps>
              </a:ext>
              <a:ext uri="{28A0092B-C50C-407E-A947-70E740481C1C}">
                <a14:useLocalDpi xmlns:a14="http://schemas.microsoft.com/office/drawing/2010/main" val="0"/>
              </a:ext>
            </a:extLst>
          </a:blip>
          <a:srcRect l="62811" t="62390" r="4387" b="18611"/>
          <a:stretch/>
        </p:blipFill>
        <p:spPr bwMode="auto">
          <a:xfrm rot="20499092">
            <a:off x="7513378" y="494324"/>
            <a:ext cx="1038293" cy="685800"/>
          </a:xfrm>
          <a:prstGeom prst="rect">
            <a:avLst/>
          </a:prstGeom>
          <a:noFill/>
        </p:spPr>
      </p:pic>
    </p:spTree>
    <p:extLst>
      <p:ext uri="{BB962C8B-B14F-4D97-AF65-F5344CB8AC3E}">
        <p14:creationId xmlns:p14="http://schemas.microsoft.com/office/powerpoint/2010/main" val="385627185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p:cNvSpPr/>
          <p:nvPr/>
        </p:nvSpPr>
        <p:spPr>
          <a:xfrm>
            <a:off x="707822" y="12701"/>
            <a:ext cx="8409673" cy="6845299"/>
          </a:xfrm>
          <a:prstGeom prst="rect">
            <a:avLst/>
          </a:prstGeom>
          <a:solidFill>
            <a:schemeClr val="bg1"/>
          </a:soli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Rectangle 2"/>
          <p:cNvSpPr txBox="1">
            <a:spLocks noChangeArrowheads="1"/>
          </p:cNvSpPr>
          <p:nvPr/>
        </p:nvSpPr>
        <p:spPr>
          <a:xfrm>
            <a:off x="1752600" y="4205287"/>
            <a:ext cx="6324600" cy="2119313"/>
          </a:xfrm>
          <a:prstGeom prst="horizontalScroll">
            <a:avLst/>
          </a:prstGeom>
          <a:solidFill>
            <a:schemeClr val="bg1"/>
          </a:solidFill>
          <a:ln>
            <a:solidFill>
              <a:schemeClr val="tx1"/>
            </a:solidFill>
          </a:ln>
          <a:effectLst>
            <a:outerShdw blurRad="63500" sx="102000" sy="102000" algn="ctr" rotWithShape="0">
              <a:prstClr val="black">
                <a:alpha val="40000"/>
              </a:prst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a:ea typeface="+mj-ea"/>
                <a:cs typeface="+mj-cs"/>
              </a:rPr>
              <a:t>1 Timothy 4:16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a:ea typeface="+mj-ea"/>
                <a:cs typeface="+mj-cs"/>
              </a:rPr>
              <a:t>“</a:t>
            </a:r>
            <a:r>
              <a:rPr kumimoji="0" lang="en-US" sz="2400" b="0" i="0" u="none" strike="noStrike" kern="1200" cap="none" spc="0" normalizeH="0" baseline="0" noProof="0" dirty="0">
                <a:ln>
                  <a:noFill/>
                </a:ln>
                <a:solidFill>
                  <a:srgbClr val="000000"/>
                </a:solidFill>
                <a:effectLst/>
                <a:uLnTx/>
                <a:uFillTx/>
                <a:latin typeface="Times New Roman"/>
                <a:ea typeface="+mj-ea"/>
                <a:cs typeface="+mj-cs"/>
              </a:rPr>
              <a:t>Take heed unto thyself, and unto the doctrine; continue in them: for in doing this thou shalt both save thyself, and them that hear thee.”</a:t>
            </a:r>
            <a:endParaRPr kumimoji="0" lang="en-US" sz="2400" b="0" i="0" u="none" strike="noStrike" kern="0" cap="none" spc="0" normalizeH="0" baseline="0" noProof="0" dirty="0">
              <a:ln>
                <a:noFill/>
              </a:ln>
              <a:solidFill>
                <a:srgbClr val="000000"/>
              </a:solidFill>
              <a:effectLst/>
              <a:uLnTx/>
              <a:uFillTx/>
              <a:latin typeface="Times New Roman"/>
              <a:ea typeface="+mj-ea"/>
              <a:cs typeface="+mj-cs"/>
            </a:endParaRPr>
          </a:p>
        </p:txBody>
      </p:sp>
      <p:sp>
        <p:nvSpPr>
          <p:cNvPr id="6" name="Rectangle 3" descr="Rectangle: Click to edit Master text styles&#10;Second level&#10;Third level&#10;Fourth level&#10;Fifth level"/>
          <p:cNvSpPr txBox="1">
            <a:spLocks noChangeArrowheads="1"/>
          </p:cNvSpPr>
          <p:nvPr/>
        </p:nvSpPr>
        <p:spPr>
          <a:xfrm>
            <a:off x="1447800" y="2138919"/>
            <a:ext cx="6484938" cy="2905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Hear the Gospel (Rom.10:14).</a:t>
            </a:r>
          </a:p>
        </p:txBody>
      </p:sp>
      <p:sp>
        <p:nvSpPr>
          <p:cNvPr id="8" name="Rectangle 3" descr="Rectangle: Click to edit Master text styles&#10;Second level&#10;Third level&#10;Fourth level&#10;Fifth level"/>
          <p:cNvSpPr txBox="1">
            <a:spLocks noChangeArrowheads="1"/>
          </p:cNvSpPr>
          <p:nvPr/>
        </p:nvSpPr>
        <p:spPr>
          <a:xfrm>
            <a:off x="1447800" y="2547238"/>
            <a:ext cx="6484938" cy="32146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Believe the Gospel (Heb. 11:6).</a:t>
            </a:r>
          </a:p>
        </p:txBody>
      </p:sp>
      <p:sp>
        <p:nvSpPr>
          <p:cNvPr id="9" name="Rectangle 3" descr="Rectangle: Click to edit Master text styles&#10;Second level&#10;Third level&#10;Fourth level&#10;Fifth level"/>
          <p:cNvSpPr txBox="1">
            <a:spLocks noChangeArrowheads="1"/>
          </p:cNvSpPr>
          <p:nvPr/>
        </p:nvSpPr>
        <p:spPr>
          <a:xfrm>
            <a:off x="1439862" y="2949808"/>
            <a:ext cx="6484938" cy="33575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Repent of Sins (Acts 3:19).</a:t>
            </a:r>
          </a:p>
          <a:p>
            <a:pPr marL="609600" marR="0" lvl="0" indent="-609600" algn="l" defTabSz="914400" rtl="0" eaLnBrk="0" fontAlgn="base" latinLnBrk="0" hangingPunct="0">
              <a:lnSpc>
                <a:spcPct val="8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10" name="Rectangle 3" descr="Rectangle: Click to edit Master text styles&#10;Second level&#10;Third level&#10;Fourth level&#10;Fifth level"/>
          <p:cNvSpPr txBox="1">
            <a:spLocks noChangeArrowheads="1"/>
          </p:cNvSpPr>
          <p:nvPr/>
        </p:nvSpPr>
        <p:spPr>
          <a:xfrm>
            <a:off x="1447800" y="3370730"/>
            <a:ext cx="6484938" cy="30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Confess Christ (Rom.10:9).</a:t>
            </a:r>
          </a:p>
        </p:txBody>
      </p:sp>
      <p:sp>
        <p:nvSpPr>
          <p:cNvPr id="11" name="Rectangle 3" descr="Rectangle: Click to edit Master text styles&#10;Second level&#10;Third level&#10;Fourth level&#10;Fifth level"/>
          <p:cNvSpPr txBox="1">
            <a:spLocks noChangeArrowheads="1"/>
          </p:cNvSpPr>
          <p:nvPr/>
        </p:nvSpPr>
        <p:spPr>
          <a:xfrm>
            <a:off x="1447799" y="3757052"/>
            <a:ext cx="7203141" cy="4429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 Baptized Into Christ (1 Cor.12:13).</a:t>
            </a:r>
          </a:p>
          <a:p>
            <a:pPr marL="609600" marR="0" lvl="0" indent="-609600" algn="l" defTabSz="914400" rtl="0" eaLnBrk="0" fontAlgn="base" latinLnBrk="0" hangingPunct="0">
              <a:lnSpc>
                <a:spcPct val="8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15" name="Rectangle 14"/>
          <p:cNvSpPr/>
          <p:nvPr/>
        </p:nvSpPr>
        <p:spPr>
          <a:xfrm>
            <a:off x="1143001" y="865094"/>
            <a:ext cx="7974495" cy="457200"/>
          </a:xfrm>
          <a:prstGeom prst="rect">
            <a:avLst/>
          </a:prstGeom>
          <a:noFill/>
          <a:ln>
            <a:noFill/>
          </a:ln>
          <a:effectLst/>
          <a:scene3d>
            <a:camera prst="orthographicFront"/>
            <a:lightRig rig="threePt" dir="t"/>
          </a:scene3d>
          <a:sp3d prstMaterial="dkEdge">
            <a:bevelT w="311150"/>
            <a:bevelB w="28575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solidFill>
                  <a:srgbClr val="0070C0"/>
                </a:solidFill>
                <a:effectLst/>
                <a:uLnTx/>
                <a:uFillTx/>
                <a:latin typeface="Arial" panose="020B0604020202020204" pitchFamily="34" charset="0"/>
                <a:ea typeface="+mn-ea"/>
                <a:cs typeface="Arial" panose="020B0604020202020204" pitchFamily="34" charset="0"/>
              </a:rPr>
              <a:t>Are You A New Testament Christian?</a:t>
            </a:r>
          </a:p>
        </p:txBody>
      </p:sp>
    </p:spTree>
    <p:extLst>
      <p:ext uri="{BB962C8B-B14F-4D97-AF65-F5344CB8AC3E}">
        <p14:creationId xmlns:p14="http://schemas.microsoft.com/office/powerpoint/2010/main" val="41471561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91" y="25167"/>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2" name="TextBox 1">
            <a:extLst>
              <a:ext uri="{FF2B5EF4-FFF2-40B4-BE49-F238E27FC236}">
                <a16:creationId xmlns:a16="http://schemas.microsoft.com/office/drawing/2014/main" id="{4047403A-934D-B4AA-E4CF-93DAA1E0D114}"/>
              </a:ext>
            </a:extLst>
          </p:cNvPr>
          <p:cNvSpPr txBox="1"/>
          <p:nvPr/>
        </p:nvSpPr>
        <p:spPr>
          <a:xfrm>
            <a:off x="0" y="39469"/>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Sin Of Self-Righteousness</a:t>
            </a:r>
          </a:p>
        </p:txBody>
      </p:sp>
      <p:sp>
        <p:nvSpPr>
          <p:cNvPr id="7" name="TextBox 6">
            <a:extLst>
              <a:ext uri="{FF2B5EF4-FFF2-40B4-BE49-F238E27FC236}">
                <a16:creationId xmlns:a16="http://schemas.microsoft.com/office/drawing/2014/main" id="{5A0A1F14-4B84-E6FC-A71C-367D706F1138}"/>
              </a:ext>
            </a:extLst>
          </p:cNvPr>
          <p:cNvSpPr txBox="1"/>
          <p:nvPr/>
        </p:nvSpPr>
        <p:spPr>
          <a:xfrm>
            <a:off x="1143000" y="1447800"/>
            <a:ext cx="7239000" cy="4477405"/>
          </a:xfrm>
          <a:prstGeom prst="rect">
            <a:avLst/>
          </a:prstGeom>
          <a:noFill/>
        </p:spPr>
        <p:txBody>
          <a:bodyPr wrap="square">
            <a:spAutoFit/>
          </a:bodyPr>
          <a:lstStyle/>
          <a:p>
            <a:pPr algn="l"/>
            <a:r>
              <a:rPr lang="en-US" sz="4000" b="1" i="0" dirty="0">
                <a:solidFill>
                  <a:srgbClr val="0070C0"/>
                </a:solidFill>
                <a:effectLst/>
                <a:highlight>
                  <a:srgbClr val="FFFFFF"/>
                </a:highlight>
                <a:latin typeface="Source Sans Pro" panose="020B0503030403020204" pitchFamily="34" charset="0"/>
              </a:rPr>
              <a:t>Self-Righteousness</a:t>
            </a:r>
          </a:p>
          <a:p>
            <a:pPr algn="l"/>
            <a:endParaRPr lang="en-US" sz="4000" b="0" i="0" dirty="0">
              <a:solidFill>
                <a:srgbClr val="000000"/>
              </a:solidFill>
              <a:effectLst/>
              <a:highlight>
                <a:srgbClr val="FFFFFF"/>
              </a:highlight>
              <a:latin typeface="Source Sans Pro" panose="020B0503030403020204" pitchFamily="34" charset="0"/>
            </a:endParaRPr>
          </a:p>
          <a:p>
            <a:pPr algn="l"/>
            <a:r>
              <a:rPr lang="en-US" sz="4000" b="0" i="0" dirty="0">
                <a:solidFill>
                  <a:srgbClr val="000000"/>
                </a:solidFill>
                <a:effectLst/>
                <a:highlight>
                  <a:srgbClr val="FFFFFF"/>
                </a:highlight>
                <a:latin typeface="Source Sans Pro" panose="020B0503030403020204" pitchFamily="34" charset="0"/>
              </a:rPr>
              <a:t>A moral self-confidence and superiority arising from satisfaction in one’s own achievements.</a:t>
            </a:r>
          </a:p>
          <a:p>
            <a:pPr algn="l"/>
            <a:r>
              <a:rPr lang="en-US" sz="4000" dirty="0">
                <a:solidFill>
                  <a:srgbClr val="000000"/>
                </a:solidFill>
                <a:highlight>
                  <a:srgbClr val="FFFFFF"/>
                </a:highlight>
                <a:latin typeface="Source Sans Pro" panose="020B0503030403020204" pitchFamily="34" charset="0"/>
              </a:rPr>
              <a:t>- hypocrisy</a:t>
            </a:r>
            <a:endParaRPr lang="en-US" sz="4000" b="0" i="0" dirty="0">
              <a:solidFill>
                <a:srgbClr val="000000"/>
              </a:solidFill>
              <a:effectLst/>
              <a:highlight>
                <a:srgbClr val="FFFFFF"/>
              </a:highlight>
              <a:latin typeface="Source Sans Pro" panose="020B0503030403020204" pitchFamily="34" charset="0"/>
            </a:endParaRPr>
          </a:p>
        </p:txBody>
      </p:sp>
      <p:sp>
        <p:nvSpPr>
          <p:cNvPr id="8" name="Rectangle 7">
            <a:extLst>
              <a:ext uri="{FF2B5EF4-FFF2-40B4-BE49-F238E27FC236}">
                <a16:creationId xmlns:a16="http://schemas.microsoft.com/office/drawing/2014/main" id="{F73CFBAD-DAE9-8603-9F8B-668FD40CC4D0}"/>
              </a:ext>
            </a:extLst>
          </p:cNvPr>
          <p:cNvSpPr/>
          <p:nvPr/>
        </p:nvSpPr>
        <p:spPr>
          <a:xfrm>
            <a:off x="533400" y="1066800"/>
            <a:ext cx="8229600" cy="510540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45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91" y="25167"/>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2" name="TextBox 1">
            <a:extLst>
              <a:ext uri="{FF2B5EF4-FFF2-40B4-BE49-F238E27FC236}">
                <a16:creationId xmlns:a16="http://schemas.microsoft.com/office/drawing/2014/main" id="{4047403A-934D-B4AA-E4CF-93DAA1E0D114}"/>
              </a:ext>
            </a:extLst>
          </p:cNvPr>
          <p:cNvSpPr txBox="1"/>
          <p:nvPr/>
        </p:nvSpPr>
        <p:spPr>
          <a:xfrm>
            <a:off x="0" y="39469"/>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Sin Of Self-Righteousness</a:t>
            </a:r>
          </a:p>
        </p:txBody>
      </p:sp>
      <p:sp>
        <p:nvSpPr>
          <p:cNvPr id="10" name="TextBox 9">
            <a:extLst>
              <a:ext uri="{FF2B5EF4-FFF2-40B4-BE49-F238E27FC236}">
                <a16:creationId xmlns:a16="http://schemas.microsoft.com/office/drawing/2014/main" id="{054217BA-67D9-3D9D-75B2-8C0FEF6813D8}"/>
              </a:ext>
            </a:extLst>
          </p:cNvPr>
          <p:cNvSpPr txBox="1"/>
          <p:nvPr/>
        </p:nvSpPr>
        <p:spPr>
          <a:xfrm>
            <a:off x="381000" y="1066800"/>
            <a:ext cx="8534400" cy="5447645"/>
          </a:xfrm>
          <a:prstGeom prst="rect">
            <a:avLst/>
          </a:prstGeom>
          <a:noFill/>
        </p:spPr>
        <p:txBody>
          <a:bodyPr wrap="square">
            <a:spAutoFit/>
          </a:bodyPr>
          <a:lstStyle/>
          <a:p>
            <a:r>
              <a:rPr lang="en-US" sz="2800" b="1" dirty="0"/>
              <a:t>Luke 18:9 </a:t>
            </a:r>
            <a:r>
              <a:rPr lang="en-US" sz="2400" dirty="0"/>
              <a:t>Also He spoke this parable to some who </a:t>
            </a:r>
            <a:r>
              <a:rPr lang="en-US" sz="2400" b="1" u="sng" dirty="0"/>
              <a:t>trusted in themselves that they were righteous</a:t>
            </a:r>
            <a:r>
              <a:rPr lang="en-US" sz="2400" dirty="0"/>
              <a:t>, and despised others:</a:t>
            </a:r>
          </a:p>
          <a:p>
            <a:r>
              <a:rPr lang="en-US" sz="2400" dirty="0"/>
              <a:t> 10 "Two men went up to the temple to pray, one a Pharisee and the other a tax collector.</a:t>
            </a:r>
          </a:p>
          <a:p>
            <a:r>
              <a:rPr lang="en-US" sz="2400" dirty="0"/>
              <a:t> 11 "The Pharisee stood and prayed thus with himself, 'God, </a:t>
            </a:r>
            <a:r>
              <a:rPr lang="en-US" sz="2400" u="sng" dirty="0"/>
              <a:t>I thank You that I am not like other men--extortioners, unjust, adulterers, or even as this tax collector.</a:t>
            </a:r>
          </a:p>
          <a:p>
            <a:r>
              <a:rPr lang="en-US" sz="2400" dirty="0"/>
              <a:t> 12 'I fast twice a week; I give tithes of all that I possess.'</a:t>
            </a:r>
          </a:p>
          <a:p>
            <a:r>
              <a:rPr lang="en-US" sz="2400" dirty="0"/>
              <a:t> 13 "And the tax collector, standing afar off, would not so much as raise his eyes to heaven, but beat his breast, saying, </a:t>
            </a:r>
            <a:r>
              <a:rPr lang="en-US" sz="2800" b="1" dirty="0"/>
              <a:t>'God, be merciful to me a sinner!'</a:t>
            </a:r>
          </a:p>
          <a:p>
            <a:r>
              <a:rPr lang="en-US" sz="2400" dirty="0"/>
              <a:t> 14 "</a:t>
            </a:r>
            <a:r>
              <a:rPr lang="en-US" sz="2400" u="sng" dirty="0"/>
              <a:t>I tell you, this man went down to his house justified rather than the other</a:t>
            </a:r>
            <a:r>
              <a:rPr lang="en-US" sz="2400" dirty="0"/>
              <a:t>; for everyone who exalts himself will be humbled, and he who humbles himself will be exalted."</a:t>
            </a:r>
          </a:p>
        </p:txBody>
      </p:sp>
    </p:spTree>
    <p:extLst>
      <p:ext uri="{BB962C8B-B14F-4D97-AF65-F5344CB8AC3E}">
        <p14:creationId xmlns:p14="http://schemas.microsoft.com/office/powerpoint/2010/main" val="39719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Luke4_16_JesusInTheSynagogu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8449" t="12355" r="19922" b="44250"/>
          <a:stretch/>
        </p:blipFill>
        <p:spPr bwMode="auto">
          <a:xfrm>
            <a:off x="495300" y="431800"/>
            <a:ext cx="8177947" cy="59690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495299" y="4572000"/>
            <a:ext cx="8177947" cy="1524000"/>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9050">
                  <a:solidFill>
                    <a:prstClr val="black"/>
                  </a:solidFill>
                </a:ln>
                <a:solidFill>
                  <a:srgbClr val="0033CC"/>
                </a:solidFill>
                <a:effectLst>
                  <a:outerShdw blurRad="38100" dist="38100" dir="2700000" algn="tl">
                    <a:srgbClr val="000000">
                      <a:alpha val="43137"/>
                    </a:srgbClr>
                  </a:outerShdw>
                </a:effectLst>
                <a:latin typeface="Arial" pitchFamily="34" charset="0"/>
                <a:cs typeface="Arial" pitchFamily="34" charset="0"/>
              </a:rPr>
              <a:t>PARABLE OF THE TWO SONS</a:t>
            </a:r>
          </a:p>
          <a:p>
            <a:pPr algn="ctr"/>
            <a:endParaRPr lang="en-US" sz="800" b="1" dirty="0">
              <a:ln w="19050">
                <a:solidFill>
                  <a:prstClr val="black"/>
                </a:solidFill>
              </a:ln>
              <a:solidFill>
                <a:srgbClr val="0033CC"/>
              </a:solidFill>
              <a:effectLst>
                <a:outerShdw blurRad="38100" dist="38100" dir="2700000" algn="tl">
                  <a:srgbClr val="000000">
                    <a:alpha val="43137"/>
                  </a:srgbClr>
                </a:outerShdw>
              </a:effectLst>
              <a:latin typeface="Arial" pitchFamily="34" charset="0"/>
              <a:cs typeface="Arial" pitchFamily="34" charset="0"/>
            </a:endParaRPr>
          </a:p>
          <a:p>
            <a:pPr algn="ctr"/>
            <a:r>
              <a:rPr lang="en-US" sz="4000" b="1" dirty="0">
                <a:ln w="19050">
                  <a:solidFill>
                    <a:prstClr val="black"/>
                  </a:solidFill>
                </a:ln>
                <a:solidFill>
                  <a:srgbClr val="0033CC"/>
                </a:solidFill>
                <a:effectLst>
                  <a:outerShdw blurRad="38100" dist="38100" dir="2700000" algn="tl">
                    <a:srgbClr val="000000">
                      <a:alpha val="43137"/>
                    </a:srgbClr>
                  </a:outerShdw>
                </a:effectLst>
                <a:latin typeface="Arial" pitchFamily="34" charset="0"/>
                <a:cs typeface="Arial" pitchFamily="34" charset="0"/>
              </a:rPr>
              <a:t>Matthew 21</a:t>
            </a:r>
          </a:p>
        </p:txBody>
      </p:sp>
      <p:sp>
        <p:nvSpPr>
          <p:cNvPr id="8" name="Rectangle 7"/>
          <p:cNvSpPr/>
          <p:nvPr/>
        </p:nvSpPr>
        <p:spPr>
          <a:xfrm>
            <a:off x="838200" y="4743271"/>
            <a:ext cx="7391400" cy="1200329"/>
          </a:xfrm>
          <a:prstGeom prst="rect">
            <a:avLst/>
          </a:prstGeom>
          <a:solidFill>
            <a:schemeClr val="bg1"/>
          </a:solidFill>
          <a:ln w="38100">
            <a:solidFill>
              <a:schemeClr val="tx1"/>
            </a:solidFill>
          </a:ln>
          <a:effectLst>
            <a:innerShdw blurRad="114300">
              <a:prstClr val="black"/>
            </a:innerShdw>
          </a:effectLst>
        </p:spPr>
        <p:txBody>
          <a:bodyPr wrap="square">
            <a:spAutoFit/>
          </a:bodyPr>
          <a:lstStyle/>
          <a:p>
            <a:pPr algn="just"/>
            <a:r>
              <a:rPr lang="en-US" sz="2000" dirty="0">
                <a:latin typeface="Times New Roman" pitchFamily="18" charset="0"/>
                <a:cs typeface="Times New Roman" pitchFamily="18" charset="0"/>
              </a:rPr>
              <a:t>Matthew 21</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28</a:t>
            </a:r>
            <a:r>
              <a:rPr lang="en-US" sz="2000" dirty="0">
                <a:latin typeface="Times New Roman" pitchFamily="18" charset="0"/>
                <a:cs typeface="Times New Roman" pitchFamily="18" charset="0"/>
              </a:rPr>
              <a:t>But what think ye? A certain man had two sons; and he came to the first, and said, Son, go work to day in my vineyard . . .” </a:t>
            </a:r>
          </a:p>
        </p:txBody>
      </p:sp>
      <p:sp>
        <p:nvSpPr>
          <p:cNvPr id="4" name="Frame 3"/>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1324260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heila\Desktop\POWER POINTS\BIBLE STUDY\ULTIMATE Royality Free\2-Bible Pics-Nt\Parables &amp; Illustrations\Vineyard\Vineyard.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26" b="99414" l="244" r="99756">
                        <a14:foregroundMark x1="1123" y1="41992" x2="63379" y2="95443"/>
                        <a14:foregroundMark x1="1904" y1="97656" x2="27979" y2="70117"/>
                        <a14:foregroundMark x1="84766" y1="48503" x2="68359" y2="97656"/>
                        <a14:foregroundMark x1="35596" y1="48503" x2="81738" y2="97266"/>
                        <a14:foregroundMark x1="63525" y1="53320" x2="98877" y2="93620"/>
                        <a14:foregroundMark x1="78223" y1="49479" x2="99170" y2="70313"/>
                        <a14:foregroundMark x1="93115" y1="44857" x2="92188" y2="58984"/>
                        <a14:foregroundMark x1="60645" y1="59831" x2="90381" y2="96615"/>
                        <a14:foregroundMark x1="81250" y1="63672" x2="97363" y2="82682"/>
                        <a14:foregroundMark x1="82764" y1="68685" x2="84619" y2="72982"/>
                        <a14:foregroundMark x1="14160" y1="62044" x2="244" y2="88542"/>
                        <a14:foregroundMark x1="30117" y1="69775" x2="31955" y2="84343"/>
                        <a14:foregroundMark x1="27820" y1="75630" x2="21031" y2="86794"/>
                        <a14:foregroundMark x1="27259" y1="82709" x2="30730" y2="90606"/>
                        <a14:backgroundMark x1="2344" y1="37956" x2="96729" y2="3971"/>
                        <a14:backgroundMark x1="70166" y1="52344" x2="77783" y2="12240"/>
                        <a14:backgroundMark x1="42578" y1="18945" x2="537" y2="1107"/>
                        <a14:backgroundMark x1="27667" y1="46290" x2="29811" y2="46698"/>
                      </a14:backgroundRemoval>
                    </a14:imgEffect>
                    <a14:imgEffect>
                      <a14:artisticTexturizer/>
                    </a14:imgEffect>
                    <a14:imgEffect>
                      <a14:brightnessContrast bright="20000"/>
                    </a14:imgEffect>
                  </a14:imgLayer>
                </a14:imgProps>
              </a:ext>
              <a:ext uri="{28A0092B-C50C-407E-A947-70E740481C1C}">
                <a14:useLocalDpi xmlns:a14="http://schemas.microsoft.com/office/drawing/2010/main" val="0"/>
              </a:ext>
            </a:extLst>
          </a:blip>
          <a:srcRect b="13832"/>
          <a:stretch/>
        </p:blipFill>
        <p:spPr bwMode="auto">
          <a:xfrm>
            <a:off x="500932" y="1138881"/>
            <a:ext cx="8142136" cy="5261919"/>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5" name="Rectangle 4"/>
          <p:cNvSpPr/>
          <p:nvPr/>
        </p:nvSpPr>
        <p:spPr>
          <a:xfrm>
            <a:off x="876300" y="1146671"/>
            <a:ext cx="7391400" cy="1785104"/>
          </a:xfrm>
          <a:prstGeom prst="rect">
            <a:avLst/>
          </a:prstGeom>
          <a:noFill/>
        </p:spPr>
        <p:txBody>
          <a:bodyPr wrap="square">
            <a:spAutoFit/>
          </a:bodyPr>
          <a:lstStyle/>
          <a:p>
            <a:pPr algn="just"/>
            <a:r>
              <a:rPr lang="en-US" sz="2000" dirty="0">
                <a:latin typeface="Times New Roman" pitchFamily="18" charset="0"/>
                <a:cs typeface="Times New Roman" pitchFamily="18" charset="0"/>
              </a:rPr>
              <a:t>Matthew 21</a:t>
            </a:r>
          </a:p>
          <a:p>
            <a:pPr algn="just"/>
            <a:endParaRPr lang="en-US" sz="1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29</a:t>
            </a:r>
            <a:r>
              <a:rPr lang="en-US" sz="2000" dirty="0">
                <a:latin typeface="Times New Roman" pitchFamily="18" charset="0"/>
                <a:cs typeface="Times New Roman" pitchFamily="18" charset="0"/>
              </a:rPr>
              <a:t>He answered and said, I will not: but afterward he repented, and went. </a:t>
            </a:r>
            <a:r>
              <a:rPr lang="en-US" sz="2000" baseline="30000" dirty="0">
                <a:latin typeface="Times New Roman" pitchFamily="18" charset="0"/>
                <a:cs typeface="Times New Roman" pitchFamily="18" charset="0"/>
              </a:rPr>
              <a:t>30</a:t>
            </a:r>
            <a:r>
              <a:rPr lang="en-US" sz="2000" dirty="0">
                <a:latin typeface="Times New Roman" pitchFamily="18" charset="0"/>
                <a:cs typeface="Times New Roman" pitchFamily="18" charset="0"/>
              </a:rPr>
              <a:t>And he came to the second, and said likewise. And he answered and said, I go, sir: and went not. </a:t>
            </a:r>
            <a:r>
              <a:rPr lang="en-US" sz="2000" baseline="30000" dirty="0">
                <a:latin typeface="Times New Roman" pitchFamily="18" charset="0"/>
                <a:cs typeface="Times New Roman" pitchFamily="18" charset="0"/>
              </a:rPr>
              <a:t>31</a:t>
            </a:r>
            <a:r>
              <a:rPr lang="en-US" sz="2000" dirty="0">
                <a:latin typeface="Times New Roman" pitchFamily="18" charset="0"/>
                <a:cs typeface="Times New Roman" pitchFamily="18" charset="0"/>
              </a:rPr>
              <a:t>Whether of them twain did the will of his father? ”</a:t>
            </a:r>
          </a:p>
        </p:txBody>
      </p:sp>
    </p:spTree>
    <p:extLst>
      <p:ext uri="{BB962C8B-B14F-4D97-AF65-F5344CB8AC3E}">
        <p14:creationId xmlns:p14="http://schemas.microsoft.com/office/powerpoint/2010/main" val="11912041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83823"/>
            <a:ext cx="2590800" cy="5816977"/>
          </a:xfrm>
          <a:prstGeom prst="rect">
            <a:avLst/>
          </a:prstGeom>
        </p:spPr>
        <p:txBody>
          <a:bodyPr wrap="square">
            <a:spAutoFit/>
          </a:bodyPr>
          <a:lstStyle/>
          <a:p>
            <a:pPr algn="just"/>
            <a:r>
              <a:rPr lang="en-US" sz="2000" dirty="0">
                <a:latin typeface="Times New Roman" pitchFamily="18" charset="0"/>
                <a:cs typeface="Times New Roman" pitchFamily="18" charset="0"/>
              </a:rPr>
              <a:t>Matthew 21</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31</a:t>
            </a:r>
            <a:r>
              <a:rPr lang="en-US" sz="2000" dirty="0">
                <a:latin typeface="Times New Roman" pitchFamily="18" charset="0"/>
                <a:cs typeface="Times New Roman" pitchFamily="18" charset="0"/>
              </a:rPr>
              <a:t>. . .  They say unto him, The first. Jesus saith unto them, Verily I say unto you, That the publicans and the harlots go into the kingdom of God before you. </a:t>
            </a:r>
            <a:r>
              <a:rPr lang="en-US" sz="2000" baseline="30000" dirty="0">
                <a:latin typeface="Times New Roman" pitchFamily="18" charset="0"/>
                <a:cs typeface="Times New Roman" pitchFamily="18" charset="0"/>
              </a:rPr>
              <a:t>32</a:t>
            </a:r>
            <a:r>
              <a:rPr lang="en-US" sz="2000" dirty="0">
                <a:latin typeface="Times New Roman" pitchFamily="18" charset="0"/>
                <a:cs typeface="Times New Roman" pitchFamily="18" charset="0"/>
              </a:rPr>
              <a:t>For John came unto you in the way of righteousness, and ye believed him not: but the publicans and the harlots believed him: and ye, when ye had seen it, repented not afterward, that ye might believe him.”</a:t>
            </a:r>
          </a:p>
        </p:txBody>
      </p:sp>
      <p:pic>
        <p:nvPicPr>
          <p:cNvPr id="6" name="Picture 2" descr="E:\Luke4_16_JesusInTheSynagogu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8513"/>
          <a:stretch/>
        </p:blipFill>
        <p:spPr bwMode="auto">
          <a:xfrm>
            <a:off x="3286953" y="533400"/>
            <a:ext cx="5323647" cy="586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Frame 3"/>
          <p:cNvSpPr/>
          <p:nvPr/>
        </p:nvSpPr>
        <p:spPr>
          <a:xfrm>
            <a:off x="0" y="0"/>
            <a:ext cx="9144000" cy="6858000"/>
          </a:xfrm>
          <a:prstGeom prst="frame">
            <a:avLst>
              <a:gd name="adj1" fmla="val 7130"/>
            </a:avLst>
          </a:prstGeom>
          <a:solidFill>
            <a:schemeClr val="tx1"/>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8" name="Rectangular Callout 7"/>
          <p:cNvSpPr/>
          <p:nvPr/>
        </p:nvSpPr>
        <p:spPr>
          <a:xfrm>
            <a:off x="3581400" y="762000"/>
            <a:ext cx="4724400" cy="4572000"/>
          </a:xfrm>
          <a:prstGeom prst="wedgeRectCallout">
            <a:avLst>
              <a:gd name="adj1" fmla="val -59281"/>
              <a:gd name="adj2" fmla="val -15068"/>
            </a:avLst>
          </a:prstGeom>
          <a:solidFill>
            <a:schemeClr val="bg1"/>
          </a:solid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dirty="0">
              <a:solidFill>
                <a:prstClr val="black"/>
              </a:solidFill>
              <a:latin typeface="Arial" pitchFamily="34" charset="0"/>
              <a:cs typeface="Arial" pitchFamily="34" charset="0"/>
            </a:endParaRPr>
          </a:p>
          <a:p>
            <a:pPr algn="just"/>
            <a:endParaRPr lang="en-US" sz="2000" dirty="0">
              <a:solidFill>
                <a:prstClr val="black"/>
              </a:solidFill>
              <a:latin typeface="Arial" pitchFamily="34" charset="0"/>
              <a:cs typeface="Arial" pitchFamily="34" charset="0"/>
            </a:endParaRPr>
          </a:p>
          <a:p>
            <a:pPr algn="just"/>
            <a:endParaRPr lang="en-US" sz="2000" dirty="0">
              <a:solidFill>
                <a:prstClr val="black"/>
              </a:solidFill>
              <a:latin typeface="Arial" pitchFamily="34" charset="0"/>
              <a:cs typeface="Arial" pitchFamily="34" charset="0"/>
            </a:endParaRPr>
          </a:p>
          <a:p>
            <a:pPr algn="just"/>
            <a:endParaRPr lang="en-US" sz="2000" dirty="0">
              <a:solidFill>
                <a:prstClr val="black"/>
              </a:solidFill>
              <a:latin typeface="Arial" pitchFamily="34" charset="0"/>
              <a:cs typeface="Arial" pitchFamily="34" charset="0"/>
            </a:endParaRPr>
          </a:p>
          <a:p>
            <a:pPr algn="just"/>
            <a:endParaRPr lang="en-US" sz="2000" dirty="0">
              <a:solidFill>
                <a:prstClr val="black"/>
              </a:solidFill>
              <a:latin typeface="Arial" pitchFamily="34" charset="0"/>
              <a:cs typeface="Arial" pitchFamily="34" charset="0"/>
            </a:endParaRPr>
          </a:p>
          <a:p>
            <a:pPr algn="just"/>
            <a:r>
              <a:rPr lang="en-US" sz="2000" dirty="0">
                <a:solidFill>
                  <a:prstClr val="black"/>
                </a:solidFill>
                <a:latin typeface="Arial" pitchFamily="34" charset="0"/>
                <a:cs typeface="Arial" pitchFamily="34" charset="0"/>
              </a:rPr>
              <a:t>PUBLICANS AND HARLOTS—</a:t>
            </a:r>
          </a:p>
          <a:p>
            <a:pPr algn="just"/>
            <a:endParaRPr lang="en-US" sz="700" dirty="0">
              <a:solidFill>
                <a:prstClr val="black"/>
              </a:solidFill>
              <a:latin typeface="Arial" pitchFamily="34" charset="0"/>
              <a:cs typeface="Arial" pitchFamily="34" charset="0"/>
            </a:endParaRPr>
          </a:p>
          <a:p>
            <a:pPr algn="just"/>
            <a:r>
              <a:rPr lang="en-US" sz="2000" dirty="0">
                <a:solidFill>
                  <a:prstClr val="black"/>
                </a:solidFill>
                <a:latin typeface="Arial" pitchFamily="34" charset="0"/>
                <a:cs typeface="Arial" pitchFamily="34" charset="0"/>
              </a:rPr>
              <a:t>“These chief priests, elders, and scribes among the Jews looked upon publicans and harlots as the vilest of earth and beneath their attention. . . . What a stinging rebuke Jesus gave them when he said ‘the publicans and the harlots go into the kingdom of God before you.’”</a:t>
            </a:r>
          </a:p>
        </p:txBody>
      </p:sp>
      <p:sp>
        <p:nvSpPr>
          <p:cNvPr id="5" name="Rectangle 4"/>
          <p:cNvSpPr/>
          <p:nvPr/>
        </p:nvSpPr>
        <p:spPr>
          <a:xfrm>
            <a:off x="609600" y="1066800"/>
            <a:ext cx="2590800" cy="2514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33800" y="914400"/>
            <a:ext cx="4495800" cy="1409700"/>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a:ln w="11430"/>
                <a:solidFill>
                  <a:srgbClr val="0033CC"/>
                </a:solidFill>
                <a:effectLst>
                  <a:outerShdw blurRad="50800" dist="39000" dir="5460000" algn="tl">
                    <a:srgbClr val="000000">
                      <a:alpha val="38000"/>
                    </a:srgbClr>
                  </a:outerShdw>
                </a:effectLst>
                <a:latin typeface="Arial" pitchFamily="34" charset="0"/>
                <a:cs typeface="Arial" pitchFamily="34" charset="0"/>
              </a:rPr>
              <a:t>A COMMENTARY ON THE GOSPEL BY MATTHEW</a:t>
            </a:r>
          </a:p>
          <a:p>
            <a:endParaRPr lang="en-US" sz="300" b="1" dirty="0">
              <a:ln w="11430"/>
              <a:solidFill>
                <a:srgbClr val="0033CC"/>
              </a:solidFill>
              <a:effectLst>
                <a:outerShdw blurRad="50800" dist="39000" dir="5460000" algn="tl">
                  <a:srgbClr val="000000">
                    <a:alpha val="38000"/>
                  </a:srgbClr>
                </a:outerShdw>
              </a:effectLst>
              <a:latin typeface="Arial" pitchFamily="34" charset="0"/>
              <a:cs typeface="Arial" pitchFamily="34" charset="0"/>
            </a:endParaRPr>
          </a:p>
          <a:p>
            <a:endParaRPr lang="en-US" sz="2400" b="1" dirty="0">
              <a:ln w="11430"/>
              <a:solidFill>
                <a:srgbClr val="0033CC"/>
              </a:solidFill>
              <a:effectLst>
                <a:outerShdw blurRad="50800" dist="39000" dir="5460000" algn="tl">
                  <a:srgbClr val="000000">
                    <a:alpha val="38000"/>
                  </a:srgbClr>
                </a:outerShdw>
              </a:effectLst>
              <a:latin typeface="Arial" pitchFamily="34" charset="0"/>
              <a:cs typeface="Arial" pitchFamily="34" charset="0"/>
            </a:endParaRPr>
          </a:p>
        </p:txBody>
      </p:sp>
      <p:sp>
        <p:nvSpPr>
          <p:cNvPr id="11" name="Rectangle 10"/>
          <p:cNvSpPr/>
          <p:nvPr/>
        </p:nvSpPr>
        <p:spPr>
          <a:xfrm>
            <a:off x="624016" y="3276600"/>
            <a:ext cx="2590800" cy="312008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ular Callout 11"/>
          <p:cNvSpPr/>
          <p:nvPr/>
        </p:nvSpPr>
        <p:spPr>
          <a:xfrm>
            <a:off x="3505200" y="2133600"/>
            <a:ext cx="4876800" cy="3886200"/>
          </a:xfrm>
          <a:prstGeom prst="wedgeRectCallout">
            <a:avLst>
              <a:gd name="adj1" fmla="val -57807"/>
              <a:gd name="adj2" fmla="val 22272"/>
            </a:avLst>
          </a:prstGeom>
          <a:solidFill>
            <a:schemeClr val="bg1"/>
          </a:solid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dirty="0">
              <a:solidFill>
                <a:prstClr val="black"/>
              </a:solidFill>
              <a:latin typeface="Arial" pitchFamily="34" charset="0"/>
              <a:cs typeface="Arial" pitchFamily="34" charset="0"/>
            </a:endParaRPr>
          </a:p>
          <a:p>
            <a:pPr algn="just"/>
            <a:endParaRPr lang="en-US" sz="2000" dirty="0">
              <a:solidFill>
                <a:prstClr val="black"/>
              </a:solidFill>
              <a:latin typeface="Arial" pitchFamily="34" charset="0"/>
              <a:cs typeface="Arial" pitchFamily="34" charset="0"/>
            </a:endParaRPr>
          </a:p>
          <a:p>
            <a:pPr algn="just"/>
            <a:endParaRPr lang="en-US" sz="2000" dirty="0">
              <a:solidFill>
                <a:prstClr val="black"/>
              </a:solidFill>
              <a:latin typeface="Arial" pitchFamily="34" charset="0"/>
              <a:cs typeface="Arial" pitchFamily="34" charset="0"/>
            </a:endParaRPr>
          </a:p>
          <a:p>
            <a:pPr algn="just"/>
            <a:endParaRPr lang="en-US" sz="2000" dirty="0">
              <a:solidFill>
                <a:prstClr val="black"/>
              </a:solidFill>
              <a:latin typeface="Arial" pitchFamily="34" charset="0"/>
              <a:cs typeface="Arial" pitchFamily="34" charset="0"/>
            </a:endParaRPr>
          </a:p>
          <a:p>
            <a:pPr algn="just"/>
            <a:endParaRPr lang="en-US" sz="2000" dirty="0">
              <a:solidFill>
                <a:prstClr val="black"/>
              </a:solidFill>
              <a:latin typeface="Arial" pitchFamily="34" charset="0"/>
              <a:cs typeface="Arial" pitchFamily="34" charset="0"/>
            </a:endParaRPr>
          </a:p>
          <a:p>
            <a:pPr algn="just"/>
            <a:r>
              <a:rPr lang="en-US" sz="2000" dirty="0">
                <a:solidFill>
                  <a:prstClr val="black"/>
                </a:solidFill>
                <a:latin typeface="Arial" pitchFamily="34" charset="0"/>
                <a:cs typeface="Arial" pitchFamily="34" charset="0"/>
              </a:rPr>
              <a:t>“Self-righteousness, self-sufficiency, or satisfaction with oneself have never commended men to God. He has placed before us a divine model in Christ Jesus; with much help and many blessings to encourage us in the work we can never feel we have come up to the model.”</a:t>
            </a:r>
          </a:p>
        </p:txBody>
      </p:sp>
      <p:sp>
        <p:nvSpPr>
          <p:cNvPr id="13" name="Rectangle 12"/>
          <p:cNvSpPr/>
          <p:nvPr/>
        </p:nvSpPr>
        <p:spPr>
          <a:xfrm>
            <a:off x="3657600" y="2324100"/>
            <a:ext cx="4572000" cy="1257300"/>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a:ln w="11430"/>
                <a:solidFill>
                  <a:srgbClr val="0033CC"/>
                </a:solidFill>
                <a:effectLst>
                  <a:outerShdw blurRad="50800" dist="39000" dir="5460000" algn="tl">
                    <a:srgbClr val="000000">
                      <a:alpha val="38000"/>
                    </a:srgbClr>
                  </a:outerShdw>
                </a:effectLst>
                <a:latin typeface="Arial" pitchFamily="34" charset="0"/>
                <a:cs typeface="Arial" pitchFamily="34" charset="0"/>
              </a:rPr>
              <a:t>A COMMENTARY ON THE GOSPEL BY MATTHEW</a:t>
            </a:r>
          </a:p>
          <a:p>
            <a:endParaRPr lang="en-US" sz="300" b="1" dirty="0">
              <a:ln w="11430"/>
              <a:solidFill>
                <a:srgbClr val="0033CC"/>
              </a:solidFill>
              <a:effectLst>
                <a:outerShdw blurRad="50800" dist="39000" dir="5460000" algn="tl">
                  <a:srgbClr val="000000">
                    <a:alpha val="38000"/>
                  </a:srgbClr>
                </a:outerShdw>
              </a:effectLst>
              <a:latin typeface="Arial" pitchFamily="34" charset="0"/>
              <a:cs typeface="Arial" pitchFamily="34" charset="0"/>
            </a:endParaRPr>
          </a:p>
          <a:p>
            <a:endParaRPr lang="en-US" sz="2400" b="1" dirty="0">
              <a:ln w="11430"/>
              <a:solidFill>
                <a:srgbClr val="0033CC"/>
              </a:solidFill>
              <a:effectLst>
                <a:outerShdw blurRad="50800" dist="39000" dir="5460000" algn="tl">
                  <a:srgbClr val="000000">
                    <a:alpha val="38000"/>
                  </a:srgbClr>
                </a:outerShdw>
              </a:effectLst>
              <a:latin typeface="Arial" pitchFamily="34" charset="0"/>
              <a:cs typeface="Arial" pitchFamily="34" charset="0"/>
            </a:endParaRPr>
          </a:p>
        </p:txBody>
      </p:sp>
    </p:spTree>
    <p:extLst>
      <p:ext uri="{BB962C8B-B14F-4D97-AF65-F5344CB8AC3E}">
        <p14:creationId xmlns:p14="http://schemas.microsoft.com/office/powerpoint/2010/main" val="12902273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 grpId="0" animBg="1"/>
      <p:bldP spid="5" grpId="1" animBg="1"/>
      <p:bldP spid="10" grpId="0" animBg="1"/>
      <p:bldP spid="10" grpId="1"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91" y="25167"/>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Sin Of Self-Righteousness</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7" name="TextBox 6">
            <a:extLst>
              <a:ext uri="{FF2B5EF4-FFF2-40B4-BE49-F238E27FC236}">
                <a16:creationId xmlns:a16="http://schemas.microsoft.com/office/drawing/2014/main" id="{ECD0FD3C-3205-168A-07ED-468CCE496299}"/>
              </a:ext>
            </a:extLst>
          </p:cNvPr>
          <p:cNvSpPr txBox="1"/>
          <p:nvPr/>
        </p:nvSpPr>
        <p:spPr>
          <a:xfrm>
            <a:off x="304800" y="903352"/>
            <a:ext cx="8610600" cy="5693866"/>
          </a:xfrm>
          <a:prstGeom prst="rect">
            <a:avLst/>
          </a:prstGeom>
          <a:noFill/>
        </p:spPr>
        <p:txBody>
          <a:bodyPr wrap="square">
            <a:spAutoFit/>
          </a:bodyPr>
          <a:lstStyle/>
          <a:p>
            <a:pPr rtl="0"/>
            <a:r>
              <a:rPr lang="en-US" sz="2800" dirty="0"/>
              <a:t>Why did the publicans and the harlots enter into the kingdom of God before the Pharisees? </a:t>
            </a:r>
          </a:p>
          <a:p>
            <a:pPr marL="457200" indent="-457200" rtl="0">
              <a:buAutoNum type="arabicParenBoth"/>
            </a:pPr>
            <a:r>
              <a:rPr lang="en-US" sz="2800" dirty="0"/>
              <a:t>The class composed of publicans and harlots were conscious of sins, but the Pharisees were not, (as shown by Luke’s account of the Pharisee and the publican Luke 18:9ff), </a:t>
            </a:r>
            <a:r>
              <a:rPr lang="en-US" sz="2800" b="1" dirty="0"/>
              <a:t>indicating that no sin is greater than being conscious of none.</a:t>
            </a:r>
          </a:p>
          <a:p>
            <a:pPr rtl="0"/>
            <a:endParaRPr lang="en-US" sz="1600" dirty="0"/>
          </a:p>
          <a:p>
            <a:pPr rtl="0"/>
            <a:r>
              <a:rPr lang="en-US" sz="2800" dirty="0"/>
              <a:t>(2) The publicans and sinners heard him </a:t>
            </a:r>
            <a:r>
              <a:rPr lang="en-US" sz="2800" b="1" dirty="0">
                <a:solidFill>
                  <a:srgbClr val="0070C0"/>
                </a:solidFill>
              </a:rPr>
              <a:t>(Luke 15:1), </a:t>
            </a:r>
            <a:r>
              <a:rPr lang="en-US" sz="2800" dirty="0"/>
              <a:t>but the Pharisees refused to hear. (3) They believed him </a:t>
            </a:r>
            <a:r>
              <a:rPr lang="en-US" sz="2800" b="1" dirty="0">
                <a:solidFill>
                  <a:srgbClr val="0070C0"/>
                </a:solidFill>
              </a:rPr>
              <a:t>(Matt. 21:32). </a:t>
            </a:r>
            <a:r>
              <a:rPr lang="en-US" sz="2800" dirty="0"/>
              <a:t>(4) They repented. (5) They were baptized </a:t>
            </a:r>
            <a:r>
              <a:rPr lang="en-US" sz="2800" b="1" dirty="0">
                <a:solidFill>
                  <a:srgbClr val="0070C0"/>
                </a:solidFill>
              </a:rPr>
              <a:t>(Luke 3:12; 7:29, 30). </a:t>
            </a:r>
            <a:r>
              <a:rPr lang="en-US" sz="2800" dirty="0"/>
              <a:t>If the Pharisees had been willing to do this, they too might have entered into the kingdom. </a:t>
            </a:r>
            <a:endParaRPr lang="en-US" sz="2800" b="0" i="0" u="none" strike="noStrike" baseline="0" dirty="0">
              <a:solidFill>
                <a:srgbClr val="0000FF"/>
              </a:solidFill>
              <a:hlinkClick r:id="rId2"/>
            </a:endParaRPr>
          </a:p>
        </p:txBody>
      </p:sp>
    </p:spTree>
    <p:extLst>
      <p:ext uri="{BB962C8B-B14F-4D97-AF65-F5344CB8AC3E}">
        <p14:creationId xmlns:p14="http://schemas.microsoft.com/office/powerpoint/2010/main" val="542704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91" y="25167"/>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Sin Of Self-Righteousness</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7" name="TextBox 6">
            <a:extLst>
              <a:ext uri="{FF2B5EF4-FFF2-40B4-BE49-F238E27FC236}">
                <a16:creationId xmlns:a16="http://schemas.microsoft.com/office/drawing/2014/main" id="{ECD0FD3C-3205-168A-07ED-468CCE496299}"/>
              </a:ext>
            </a:extLst>
          </p:cNvPr>
          <p:cNvSpPr txBox="1"/>
          <p:nvPr/>
        </p:nvSpPr>
        <p:spPr>
          <a:xfrm>
            <a:off x="533400" y="1219200"/>
            <a:ext cx="8305800" cy="4524315"/>
          </a:xfrm>
          <a:prstGeom prst="rect">
            <a:avLst/>
          </a:prstGeom>
          <a:noFill/>
        </p:spPr>
        <p:txBody>
          <a:bodyPr wrap="square">
            <a:spAutoFit/>
          </a:bodyPr>
          <a:lstStyle/>
          <a:p>
            <a:pPr rtl="0"/>
            <a:r>
              <a:rPr lang="en-US" sz="3600" dirty="0"/>
              <a:t>In the very next words, Christ shows how they failed.</a:t>
            </a:r>
          </a:p>
          <a:p>
            <a:pPr rtl="0"/>
            <a:endParaRPr lang="en-US" sz="3600" dirty="0"/>
          </a:p>
          <a:p>
            <a:pPr marR="7200" rtl="0"/>
            <a:r>
              <a:rPr lang="en-US" sz="3600" b="1" dirty="0">
                <a:solidFill>
                  <a:srgbClr val="0070C0"/>
                </a:solidFill>
              </a:rPr>
              <a:t>Matt. 21:32  </a:t>
            </a:r>
            <a:r>
              <a:rPr lang="en-US" sz="3600" dirty="0"/>
              <a:t>"For John came to you in the way of righteousness, and </a:t>
            </a:r>
            <a:r>
              <a:rPr lang="en-US" sz="3600" u="sng" dirty="0"/>
              <a:t>you did not believe him</a:t>
            </a:r>
            <a:r>
              <a:rPr lang="en-US" sz="3600" dirty="0"/>
              <a:t>; but tax collectors and harlots </a:t>
            </a:r>
            <a:r>
              <a:rPr lang="en-US" sz="3600" u="sng" dirty="0"/>
              <a:t>believed him</a:t>
            </a:r>
            <a:r>
              <a:rPr lang="en-US" sz="3600" dirty="0"/>
              <a:t>; and when </a:t>
            </a:r>
            <a:r>
              <a:rPr lang="en-US" sz="3600" u="sng" dirty="0"/>
              <a:t>you saw it</a:t>
            </a:r>
            <a:r>
              <a:rPr lang="en-US" sz="3600" dirty="0"/>
              <a:t>, you did not afterward repent and believe him.</a:t>
            </a:r>
            <a:endParaRPr lang="en-US" sz="3600" b="0" i="0" u="none" strike="noStrike" baseline="0" dirty="0">
              <a:solidFill>
                <a:srgbClr val="0000FF"/>
              </a:solidFill>
              <a:hlinkClick r:id="rId2"/>
            </a:endParaRPr>
          </a:p>
        </p:txBody>
      </p:sp>
    </p:spTree>
    <p:extLst>
      <p:ext uri="{BB962C8B-B14F-4D97-AF65-F5344CB8AC3E}">
        <p14:creationId xmlns:p14="http://schemas.microsoft.com/office/powerpoint/2010/main" val="1907136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113132</TotalTime>
  <Words>1947</Words>
  <Application>Microsoft Office PowerPoint</Application>
  <PresentationFormat>On-screen Show (4:3)</PresentationFormat>
  <Paragraphs>131</Paragraphs>
  <Slides>27</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27</vt:i4>
      </vt:variant>
    </vt:vector>
  </HeadingPairs>
  <TitlesOfParts>
    <vt:vector size="38" baseType="lpstr">
      <vt:lpstr>Arial</vt:lpstr>
      <vt:lpstr>Arial Unicode MS</vt:lpstr>
      <vt:lpstr>Calibri</vt:lpstr>
      <vt:lpstr>Calibri Light</vt:lpstr>
      <vt:lpstr>Ink Free</vt:lpstr>
      <vt:lpstr>Source Sans Pro</vt:lpstr>
      <vt:lpstr>Times New Roman</vt:lpstr>
      <vt:lpstr>Office Theme</vt:lpstr>
      <vt:lpstr>2_Office Theme</vt:lpstr>
      <vt:lpstr>1_Office Theme</vt:lpstr>
      <vt:lpstr>14_Default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sheila</dc:creator>
  <cp:lastModifiedBy>New Lebanon church of Christ</cp:lastModifiedBy>
  <cp:revision>1839</cp:revision>
  <dcterms:created xsi:type="dcterms:W3CDTF">2007-09-05T12:27:56Z</dcterms:created>
  <dcterms:modified xsi:type="dcterms:W3CDTF">2024-07-20T13:39:49Z</dcterms:modified>
</cp:coreProperties>
</file>