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555" r:id="rId3"/>
    <p:sldId id="570" r:id="rId4"/>
    <p:sldId id="565" r:id="rId5"/>
    <p:sldId id="567" r:id="rId6"/>
    <p:sldId id="566" r:id="rId7"/>
    <p:sldId id="568" r:id="rId8"/>
    <p:sldId id="558" r:id="rId9"/>
    <p:sldId id="557" r:id="rId10"/>
    <p:sldId id="556" r:id="rId11"/>
    <p:sldId id="560" r:id="rId12"/>
    <p:sldId id="561" r:id="rId13"/>
    <p:sldId id="562" r:id="rId14"/>
    <p:sldId id="559" r:id="rId15"/>
    <p:sldId id="569" r:id="rId16"/>
    <p:sldId id="563" r:id="rId17"/>
    <p:sldId id="5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ObTq9aaN7DvKoaB0ZYHpuQ==" hashData="pVZFu+JLqWz2sc3cmPd3pPpncsXFf8P00igb0CuFyqEzEGOyIfxAqbSh4ydpouFBlsxsnoYM1IZb2mBEL1dgj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1686"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606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517580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060034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428688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45698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97442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84914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78456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63417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58677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7/6/2024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91257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7/6/2024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3384401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0C96416B-BE47-1A3C-9D64-F88B8A61632E}"/>
              </a:ext>
            </a:extLst>
          </p:cNvPr>
          <p:cNvSpPr txBox="1"/>
          <p:nvPr/>
        </p:nvSpPr>
        <p:spPr>
          <a:xfrm>
            <a:off x="461639" y="878890"/>
            <a:ext cx="8531441" cy="5720605"/>
          </a:xfrm>
          <a:prstGeom prst="rect">
            <a:avLst/>
          </a:prstGeom>
          <a:noFill/>
        </p:spPr>
        <p:txBody>
          <a:bodyPr wrap="square">
            <a:spAutoFit/>
          </a:bodyPr>
          <a:lstStyle/>
          <a:p>
            <a:pPr marL="0" marR="0">
              <a:lnSpc>
                <a:spcPct val="107000"/>
              </a:lnSpc>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Judas Was A Preacher. Mt. </a:t>
            </a:r>
            <a:r>
              <a:rPr lang="en-US" sz="3600" b="1" kern="0" dirty="0">
                <a:effectLst/>
                <a:ea typeface="Calibri" panose="020F0502020204030204" pitchFamily="34" charset="0"/>
                <a:cs typeface="Aharoni" panose="02010803020104030203" pitchFamily="2" charset="-79"/>
              </a:rPr>
              <a:t>10:5–8</a:t>
            </a:r>
            <a:r>
              <a:rPr lang="en-US" sz="3600" b="1" kern="0" dirty="0">
                <a:effectLst/>
                <a:ea typeface="Calibri" panose="020F0502020204030204" pitchFamily="34" charset="0"/>
                <a:cs typeface="Calibri" panose="020F0502020204030204" pitchFamily="34" charset="0"/>
              </a:rPr>
              <a:t>.</a:t>
            </a:r>
            <a:endParaRPr lang="en-US" sz="3600" b="1" kern="100" dirty="0">
              <a:effectLst/>
              <a:ea typeface="Calibri" panose="020F0502020204030204" pitchFamily="34" charset="0"/>
              <a:cs typeface="Times New Roman" panose="02020603050405020304" pitchFamily="18" charset="0"/>
            </a:endParaRPr>
          </a:p>
          <a:p>
            <a:pPr marL="457200" marR="0" indent="-228600">
              <a:lnSpc>
                <a:spcPct val="107000"/>
              </a:lnSpc>
              <a:spcBef>
                <a:spcPts val="0"/>
              </a:spcBef>
              <a:spcAft>
                <a:spcPts val="300"/>
              </a:spcAft>
            </a:pP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Matt. 10:5 </a:t>
            </a:r>
            <a:r>
              <a:rPr lang="en-US" sz="1600" kern="0" dirty="0">
                <a:effectLst/>
                <a:latin typeface="Calibri" panose="020F0502020204030204" pitchFamily="34" charset="0"/>
                <a:ea typeface="Calibri" panose="020F0502020204030204" pitchFamily="34" charset="0"/>
                <a:cs typeface="Calibri" panose="020F0502020204030204" pitchFamily="34" charset="0"/>
              </a:rPr>
              <a:t>These twelve Jesus sent out and commanded them, saying: "Do not go into the way of the Gentiles, and do not enter a city of the Samaritans.</a:t>
            </a:r>
          </a:p>
          <a:p>
            <a:pPr marL="457200" marR="0" indent="-228600">
              <a:lnSpc>
                <a:spcPct val="107000"/>
              </a:lnSpc>
              <a:spcBef>
                <a:spcPts val="0"/>
              </a:spcBef>
              <a:spcAft>
                <a:spcPts val="300"/>
              </a:spcAft>
            </a:pPr>
            <a:r>
              <a:rPr lang="en-US" sz="1600" kern="0" dirty="0">
                <a:effectLst/>
                <a:latin typeface="Calibri" panose="020F0502020204030204" pitchFamily="34" charset="0"/>
                <a:ea typeface="Calibri" panose="020F0502020204030204" pitchFamily="34" charset="0"/>
                <a:cs typeface="Calibri" panose="020F0502020204030204" pitchFamily="34" charset="0"/>
              </a:rPr>
              <a:t> 6 "But go rather to the lost sheep of the house of Israel.</a:t>
            </a:r>
          </a:p>
          <a:p>
            <a:pPr marL="457200" marR="0" indent="-228600">
              <a:lnSpc>
                <a:spcPct val="107000"/>
              </a:lnSpc>
              <a:spcBef>
                <a:spcPts val="0"/>
              </a:spcBef>
              <a:spcAft>
                <a:spcPts val="300"/>
              </a:spcAft>
            </a:pPr>
            <a:r>
              <a:rPr lang="en-US" sz="1600" kern="0" dirty="0">
                <a:effectLst/>
                <a:latin typeface="Calibri" panose="020F0502020204030204" pitchFamily="34" charset="0"/>
                <a:ea typeface="Calibri" panose="020F0502020204030204" pitchFamily="34" charset="0"/>
                <a:cs typeface="Calibri" panose="020F0502020204030204" pitchFamily="34" charset="0"/>
              </a:rPr>
              <a:t> 7 "And as you go, preach, saying, 'The kingdom of heaven is at hand.'</a:t>
            </a:r>
          </a:p>
          <a:p>
            <a:pPr marL="457200" marR="0" indent="-228600">
              <a:lnSpc>
                <a:spcPct val="107000"/>
              </a:lnSpc>
              <a:spcBef>
                <a:spcPts val="0"/>
              </a:spcBef>
              <a:spcAft>
                <a:spcPts val="300"/>
              </a:spcAft>
            </a:pPr>
            <a:r>
              <a:rPr lang="en-US" sz="1600" kern="0" dirty="0">
                <a:effectLst/>
                <a:latin typeface="Calibri" panose="020F0502020204030204" pitchFamily="34" charset="0"/>
                <a:ea typeface="Calibri" panose="020F0502020204030204" pitchFamily="34" charset="0"/>
                <a:cs typeface="Calibri" panose="020F0502020204030204" pitchFamily="34" charset="0"/>
              </a:rPr>
              <a:t> 8 "Heal the sick, cleanse the lepers, raise the dead, cast out demons. Freely you have received, freely give.</a:t>
            </a:r>
          </a:p>
          <a:p>
            <a:pPr marL="457200" marR="0" indent="-228600">
              <a:lnSpc>
                <a:spcPct val="107000"/>
              </a:lnSpc>
              <a:spcBef>
                <a:spcPts val="0"/>
              </a:spcBef>
              <a:spcAft>
                <a:spcPts val="300"/>
              </a:spcAft>
            </a:pPr>
            <a:r>
              <a:rPr lang="en-US" sz="1600" kern="0" dirty="0">
                <a:effectLst/>
                <a:latin typeface="Calibri" panose="020F0502020204030204" pitchFamily="34" charset="0"/>
                <a:ea typeface="Calibri" panose="020F0502020204030204" pitchFamily="34" charset="0"/>
                <a:cs typeface="Calibri" panose="020F0502020204030204" pitchFamily="34" charset="0"/>
              </a:rPr>
              <a:t> 9 "Provide neither gold nor silver nor copper in your money belts,</a:t>
            </a:r>
          </a:p>
          <a:p>
            <a:pPr marL="457200" marR="0" indent="-228600">
              <a:lnSpc>
                <a:spcPct val="107000"/>
              </a:lnSpc>
              <a:spcBef>
                <a:spcPts val="0"/>
              </a:spcBef>
              <a:spcAft>
                <a:spcPts val="300"/>
              </a:spcAft>
            </a:pPr>
            <a:r>
              <a:rPr lang="en-US" sz="1600" kern="0" dirty="0">
                <a:effectLst/>
                <a:latin typeface="Calibri" panose="020F0502020204030204" pitchFamily="34" charset="0"/>
                <a:ea typeface="Calibri" panose="020F0502020204030204" pitchFamily="34" charset="0"/>
                <a:cs typeface="Calibri" panose="020F0502020204030204" pitchFamily="34" charset="0"/>
              </a:rPr>
              <a:t> 10 "nor bag for your journey, nor two tunics, nor sandals, nor staffs; for a worker is worthy of his food.</a:t>
            </a:r>
            <a:endParaRPr lang="en-US" sz="3600" kern="0" dirty="0">
              <a:latin typeface="Calibri" panose="020F0502020204030204" pitchFamily="34" charset="0"/>
              <a:ea typeface="Calibri" panose="020F0502020204030204" pitchFamily="34" charset="0"/>
              <a:cs typeface="Calibri" panose="020F0502020204030204" pitchFamily="34" charset="0"/>
            </a:endParaRPr>
          </a:p>
          <a:p>
            <a:pPr marL="228600" marR="0">
              <a:lnSpc>
                <a:spcPct val="107000"/>
              </a:lnSpc>
              <a:spcBef>
                <a:spcPts val="0"/>
              </a:spcBef>
              <a:spcAft>
                <a:spcPts val="300"/>
              </a:spcAft>
            </a:pPr>
            <a:r>
              <a:rPr lang="en-US" sz="3600"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Satan has ministers. </a:t>
            </a: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 Cor. 11:13–15</a:t>
            </a:r>
            <a:r>
              <a:rPr lang="en-US" sz="3600"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p>
          <a:p>
            <a:pPr marL="228600" marR="0">
              <a:lnSpc>
                <a:spcPct val="107000"/>
              </a:lnSpc>
              <a:spcBef>
                <a:spcPts val="0"/>
              </a:spcBef>
              <a:spcAft>
                <a:spcPts val="300"/>
              </a:spcAft>
            </a:pPr>
            <a:r>
              <a:rPr lang="en-US" sz="20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For such are false apostles, deceitful workers, transforming themselves into apostles of Christ. 14 And no wonder! For Satan himself transforms himself into an angel of light.15 Therefore it is no great thing if his ministers also transform themselves into ministers of righteousness, whose end will be according to their works.</a:t>
            </a:r>
          </a:p>
        </p:txBody>
      </p:sp>
    </p:spTree>
    <p:extLst>
      <p:ext uri="{BB962C8B-B14F-4D97-AF65-F5344CB8AC3E}">
        <p14:creationId xmlns:p14="http://schemas.microsoft.com/office/powerpoint/2010/main" val="60515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F9441770-3B56-D72C-0057-57705E9AD01A}"/>
              </a:ext>
            </a:extLst>
          </p:cNvPr>
          <p:cNvSpPr txBox="1"/>
          <p:nvPr/>
        </p:nvSpPr>
        <p:spPr>
          <a:xfrm>
            <a:off x="577049" y="1233997"/>
            <a:ext cx="7901126" cy="4707758"/>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Judas Lived In The Most Intimate Contact With Christ</a:t>
            </a:r>
            <a:r>
              <a:rPr lang="en-US" sz="3600" kern="0" dirty="0">
                <a:effectLst/>
                <a:latin typeface="Calibri" panose="020F0502020204030204" pitchFamily="34" charset="0"/>
                <a:ea typeface="Calibri" panose="020F0502020204030204" pitchFamily="34" charset="0"/>
                <a:cs typeface="Calibri" panose="020F0502020204030204" pitchFamily="34" charset="0"/>
              </a:rPr>
              <a:t>.</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50000"/>
              </a:lnSpc>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He heard His Words.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50000"/>
              </a:lnSpc>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He saw His Miracles.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50000"/>
              </a:lnSpc>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He felt His Love.</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lnSpc>
                <a:spcPct val="150000"/>
              </a:lnSpc>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He saw no fault in Him.</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892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6E73858D-48E0-57A7-952B-49D51AC5182F}"/>
              </a:ext>
            </a:extLst>
          </p:cNvPr>
          <p:cNvSpPr txBox="1"/>
          <p:nvPr/>
        </p:nvSpPr>
        <p:spPr>
          <a:xfrm>
            <a:off x="381741" y="1136342"/>
            <a:ext cx="8451542" cy="5409173"/>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JUDAS WAS Close To Jesus But Not SAVED</a:t>
            </a:r>
            <a:r>
              <a:rPr lang="en-US" sz="3200" kern="0" dirty="0">
                <a:effectLst/>
                <a:latin typeface="Calibri" panose="020F0502020204030204" pitchFamily="34" charset="0"/>
                <a:ea typeface="Calibri" panose="020F0502020204030204" pitchFamily="34" charset="0"/>
                <a:cs typeface="Calibri" panose="020F0502020204030204" pitchFamily="34"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He never called Jesus Lord. </a:t>
            </a:r>
          </a:p>
          <a:p>
            <a:pPr marL="457200" marR="0" indent="-228600">
              <a:spcBef>
                <a:spcPts val="0"/>
              </a:spcBef>
              <a:spcAft>
                <a:spcPts val="300"/>
              </a:spcAf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He had his name among the apostles, but not in the Lamb’s book of life.</a:t>
            </a:r>
          </a:p>
          <a:p>
            <a:pPr marL="457200" marR="0" indent="-228600">
              <a:spcBef>
                <a:spcPts val="0"/>
              </a:spcBef>
              <a:spcAft>
                <a:spcPts val="300"/>
              </a:spcAf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He was a talker, but not a doer.</a:t>
            </a:r>
          </a:p>
          <a:p>
            <a:pPr marL="457200" marR="0" indent="-228600">
              <a:spcBef>
                <a:spcPts val="0"/>
              </a:spcBef>
              <a:spcAft>
                <a:spcPts val="300"/>
              </a:spcAf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He fooled men, but not God.</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6710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A54F0905-0E10-D4BA-F3C8-89AC5197116D}"/>
              </a:ext>
            </a:extLst>
          </p:cNvPr>
          <p:cNvSpPr txBox="1"/>
          <p:nvPr/>
        </p:nvSpPr>
        <p:spPr>
          <a:xfrm>
            <a:off x="470517" y="1198484"/>
            <a:ext cx="8114190" cy="4678204"/>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He Was At First, A Man Of  High Moral Character, And Respected By All</a:t>
            </a:r>
            <a:r>
              <a:rPr lang="en-US" sz="3600" kern="0" dirty="0">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300"/>
              </a:spcAft>
            </a:pPr>
            <a:endParaRPr lang="en-US" sz="36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They did not suspect Judas to betray Him, because at the table they ask, Lord is it I?</a:t>
            </a:r>
            <a:endParaRPr lang="en-US" sz="36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300"/>
              </a:spcAft>
            </a:pP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Judas was appointed treasurer.</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0606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085F72F5-A4DD-1E11-083B-2E3176FB409F}"/>
              </a:ext>
            </a:extLst>
          </p:cNvPr>
          <p:cNvSpPr txBox="1"/>
          <p:nvPr/>
        </p:nvSpPr>
        <p:spPr>
          <a:xfrm>
            <a:off x="497150" y="1118587"/>
            <a:ext cx="7989902" cy="5393784"/>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The Love Of Money In Part Swayed Judas.</a:t>
            </a:r>
            <a:endParaRPr lang="en-US" sz="3600" kern="100" dirty="0">
              <a:effectLst/>
              <a:latin typeface="Aharoni" panose="02010803020104030203" pitchFamily="2" charset="-79"/>
              <a:ea typeface="Calibri" panose="020F0502020204030204" pitchFamily="34" charset="0"/>
              <a:cs typeface="Aharoni" panose="02010803020104030203" pitchFamily="2" charset="-79"/>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The </a:t>
            </a:r>
            <a:r>
              <a:rPr lang="en-US" sz="3200" u="sng" kern="0" dirty="0">
                <a:effectLst/>
                <a:latin typeface="Calibri" panose="020F0502020204030204" pitchFamily="34" charset="0"/>
                <a:ea typeface="Calibri" panose="020F0502020204030204" pitchFamily="34" charset="0"/>
                <a:cs typeface="Calibri" panose="020F0502020204030204" pitchFamily="34" charset="0"/>
              </a:rPr>
              <a:t>love</a:t>
            </a:r>
            <a:r>
              <a:rPr lang="en-US" sz="3200" kern="0" dirty="0">
                <a:effectLst/>
                <a:latin typeface="Calibri" panose="020F0502020204030204" pitchFamily="34" charset="0"/>
                <a:ea typeface="Calibri" panose="020F0502020204030204" pitchFamily="34" charset="0"/>
                <a:cs typeface="Calibri" panose="020F0502020204030204" pitchFamily="34" charset="0"/>
              </a:rPr>
              <a:t> of money is the root of all evil.</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His first recorded words coveted money, and designed to turn minds from Person of Christ. </a:t>
            </a:r>
          </a:p>
          <a:p>
            <a:pPr marL="457200" marR="0" indent="-228600">
              <a:spcBef>
                <a:spcPts val="0"/>
              </a:spcBef>
              <a:spcAft>
                <a:spcPts val="300"/>
              </a:spcAft>
            </a:pP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12:4 </a:t>
            </a:r>
            <a:r>
              <a:rPr lang="en-US" sz="2000"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Then one of His disciples, Judas Iscariot, Simon's son, who would betray Him, said,</a:t>
            </a:r>
          </a:p>
          <a:p>
            <a:pPr marL="457200" marR="0" indent="-228600">
              <a:spcBef>
                <a:spcPts val="0"/>
              </a:spcBef>
              <a:spcAft>
                <a:spcPts val="300"/>
              </a:spcAft>
            </a:pPr>
            <a:r>
              <a:rPr lang="en-US" sz="2000"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5 "Why was this fragrant oil not sold for three hundred denarii and given to the poor?"</a:t>
            </a:r>
          </a:p>
          <a:p>
            <a:pPr marL="457200" marR="0" indent="-228600">
              <a:spcBef>
                <a:spcPts val="0"/>
              </a:spcBef>
              <a:spcAft>
                <a:spcPts val="300"/>
              </a:spcAft>
            </a:pPr>
            <a:r>
              <a:rPr lang="en-US" sz="2000"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6 This he said, not that he cared for the poor, but because he was a thief, and had the money box; and he used to take what was put in it.</a:t>
            </a:r>
            <a:endParaRPr lang="en-US" sz="20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966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085F72F5-A4DD-1E11-083B-2E3176FB409F}"/>
              </a:ext>
            </a:extLst>
          </p:cNvPr>
          <p:cNvSpPr txBox="1"/>
          <p:nvPr/>
        </p:nvSpPr>
        <p:spPr>
          <a:xfrm>
            <a:off x="514904" y="949911"/>
            <a:ext cx="7972147" cy="4924425"/>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The Love Of Money In Part Swayed Judas.</a:t>
            </a:r>
            <a:endParaRPr lang="en-US" sz="3600" kern="100" dirty="0">
              <a:effectLst/>
              <a:latin typeface="Aharoni" panose="02010803020104030203" pitchFamily="2" charset="-79"/>
              <a:ea typeface="Calibri" panose="020F0502020204030204" pitchFamily="34" charset="0"/>
              <a:cs typeface="Aharoni" panose="02010803020104030203" pitchFamily="2" charset="-79"/>
            </a:endParaRPr>
          </a:p>
          <a:p>
            <a:pPr marL="457200" marR="0" indent="-228600">
              <a:spcBef>
                <a:spcPts val="0"/>
              </a:spcBef>
              <a:spcAft>
                <a:spcPts val="300"/>
              </a:spcAft>
            </a:pPr>
            <a:endParaRPr lang="en-US" sz="3200" kern="0" dirty="0">
              <a:effectLst/>
              <a:latin typeface="Calibri" panose="020F0502020204030204" pitchFamily="34" charset="0"/>
              <a:ea typeface="Calibri" panose="020F0502020204030204" pitchFamily="34" charset="0"/>
              <a:cs typeface="Calibri" panose="020F0502020204030204" pitchFamily="34"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The Silver. </a:t>
            </a:r>
            <a:r>
              <a:rPr lang="en-US" sz="2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Matt. 26:14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Then one of the twelve, called Judas Iscariot, went to the chief priests</a:t>
            </a:r>
          </a:p>
          <a:p>
            <a:pPr marL="457200" marR="0" indent="-228600">
              <a:spcBef>
                <a:spcPts val="0"/>
              </a:spcBef>
              <a:spcAft>
                <a:spcPts val="3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15 and said, "What are you willing to give me if I deliver Him to you?" And they counted out to him thirty pieces of silver.</a:t>
            </a:r>
          </a:p>
          <a:p>
            <a:pPr marL="457200" marR="0" indent="-228600">
              <a:spcBef>
                <a:spcPts val="0"/>
              </a:spcBef>
              <a:spcAft>
                <a:spcPts val="3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16 So from that time he sought opportunity to betray Him.</a:t>
            </a:r>
          </a:p>
        </p:txBody>
      </p:sp>
    </p:spTree>
    <p:extLst>
      <p:ext uri="{BB962C8B-B14F-4D97-AF65-F5344CB8AC3E}">
        <p14:creationId xmlns:p14="http://schemas.microsoft.com/office/powerpoint/2010/main" val="887483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4816197A-1FE7-8346-E909-91C2B0B9A8BA}"/>
              </a:ext>
            </a:extLst>
          </p:cNvPr>
          <p:cNvSpPr txBox="1"/>
          <p:nvPr/>
        </p:nvSpPr>
        <p:spPr>
          <a:xfrm>
            <a:off x="390617" y="864475"/>
            <a:ext cx="8336133" cy="5739742"/>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Judas Became Fully Possessed Of The Devil. </a:t>
            </a:r>
            <a:endParaRPr lang="en-US" sz="3600" kern="100" dirty="0">
              <a:effectLst/>
              <a:latin typeface="Aharoni" panose="02010803020104030203" pitchFamily="2" charset="-79"/>
              <a:ea typeface="Calibri" panose="020F0502020204030204" pitchFamily="34" charset="0"/>
              <a:cs typeface="Aharoni" panose="02010803020104030203" pitchFamily="2" charset="-79"/>
            </a:endParaRPr>
          </a:p>
          <a:p>
            <a:pPr marL="228600" marR="0">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The seven demons that went into the reformed man. </a:t>
            </a:r>
          </a:p>
          <a:p>
            <a:pPr marL="228600" marR="0">
              <a:spcBef>
                <a:spcPts val="0"/>
              </a:spcBef>
              <a:spcAft>
                <a:spcPts val="300"/>
              </a:spcAft>
            </a:pPr>
            <a:r>
              <a:rPr lang="en-US" sz="2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Luke 22:3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Then Satan entered Judas, surnamed Iscariot, who was numbered among the twelve.</a:t>
            </a:r>
          </a:p>
          <a:p>
            <a:pPr marL="228600" marR="0">
              <a:spcBef>
                <a:spcPts val="0"/>
              </a:spcBef>
              <a:spcAft>
                <a:spcPts val="30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300"/>
              </a:spcAft>
            </a:pPr>
            <a:r>
              <a:rPr lang="en-US" sz="2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Matt. 12:43 </a:t>
            </a:r>
            <a:r>
              <a:rPr lang="en-US"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"When an unclean spirit goes out of a man, he goes through dry places, seeking rest, and finds none.</a:t>
            </a:r>
          </a:p>
          <a:p>
            <a:pPr marL="228600" marR="0">
              <a:spcBef>
                <a:spcPts val="0"/>
              </a:spcBef>
              <a:spcAft>
                <a:spcPts val="300"/>
              </a:spcAft>
            </a:pPr>
            <a:r>
              <a:rPr lang="en-US"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44 "Then he says, 'I will return to my house from which I came.' And when he comes, he finds it empty, swept, and put in order.</a:t>
            </a:r>
          </a:p>
          <a:p>
            <a:pPr marL="228600" marR="0">
              <a:spcBef>
                <a:spcPts val="0"/>
              </a:spcBef>
              <a:spcAft>
                <a:spcPts val="300"/>
              </a:spcAft>
            </a:pPr>
            <a:r>
              <a:rPr lang="en-US"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45 "Then he goes and takes with him seven other spirits more wicked than himself, and they enter and dwell there; and the last state of that man is worse than the first. So shall it also be with this wicked generation."</a:t>
            </a:r>
          </a:p>
        </p:txBody>
      </p:sp>
    </p:spTree>
    <p:extLst>
      <p:ext uri="{BB962C8B-B14F-4D97-AF65-F5344CB8AC3E}">
        <p14:creationId xmlns:p14="http://schemas.microsoft.com/office/powerpoint/2010/main" val="18276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pic>
        <p:nvPicPr>
          <p:cNvPr id="1026" name="Picture 2" descr="storm clouds from above">
            <a:extLst>
              <a:ext uri="{FF2B5EF4-FFF2-40B4-BE49-F238E27FC236}">
                <a16:creationId xmlns:a16="http://schemas.microsoft.com/office/drawing/2014/main" id="{4207F83C-ACE7-E6A9-5A8D-70D9CAD1CC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04675"/>
            <a:ext cx="9135610" cy="61626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BB8B770-A8B8-9B54-1A10-B95F33FA5586}"/>
              </a:ext>
            </a:extLst>
          </p:cNvPr>
          <p:cNvSpPr txBox="1"/>
          <p:nvPr/>
        </p:nvSpPr>
        <p:spPr>
          <a:xfrm>
            <a:off x="0" y="887767"/>
            <a:ext cx="9144000" cy="1446550"/>
          </a:xfrm>
          <a:prstGeom prst="rect">
            <a:avLst/>
          </a:prstGeom>
          <a:noFill/>
        </p:spPr>
        <p:txBody>
          <a:bodyPr wrap="square" rtlCol="0">
            <a:spAutoFit/>
          </a:bodyPr>
          <a:lstStyle/>
          <a:p>
            <a:pPr algn="ctr"/>
            <a:r>
              <a:rPr lang="en-US" sz="4400" dirty="0"/>
              <a:t>The record of Judas stands as a warning to all of us.</a:t>
            </a:r>
          </a:p>
        </p:txBody>
      </p:sp>
      <p:sp>
        <p:nvSpPr>
          <p:cNvPr id="6" name="TextBox 5">
            <a:extLst>
              <a:ext uri="{FF2B5EF4-FFF2-40B4-BE49-F238E27FC236}">
                <a16:creationId xmlns:a16="http://schemas.microsoft.com/office/drawing/2014/main" id="{5710745D-9D65-D287-F8A8-0F3C7DDC9F74}"/>
              </a:ext>
            </a:extLst>
          </p:cNvPr>
          <p:cNvSpPr txBox="1"/>
          <p:nvPr/>
        </p:nvSpPr>
        <p:spPr>
          <a:xfrm>
            <a:off x="-8391" y="2743200"/>
            <a:ext cx="9215035" cy="2308324"/>
          </a:xfrm>
          <a:prstGeom prst="rect">
            <a:avLst/>
          </a:prstGeom>
          <a:noFill/>
        </p:spPr>
        <p:txBody>
          <a:bodyPr wrap="square" rtlCol="0">
            <a:spAutoFit/>
          </a:bodyPr>
          <a:lstStyle/>
          <a:p>
            <a:pPr algn="ctr"/>
            <a:r>
              <a:rPr lang="en-US" sz="4800" dirty="0">
                <a:ln>
                  <a:solidFill>
                    <a:schemeClr val="tx1"/>
                  </a:solidFill>
                </a:ln>
                <a:solidFill>
                  <a:schemeClr val="bg1"/>
                </a:solidFill>
                <a:effectLst>
                  <a:outerShdw blurRad="50800" dist="38100" algn="l" rotWithShape="0">
                    <a:prstClr val="black">
                      <a:alpha val="40000"/>
                    </a:prstClr>
                  </a:outerShdw>
                </a:effectLst>
                <a:latin typeface="Aharoni" panose="02010803020104030203" pitchFamily="2" charset="-79"/>
                <a:cs typeface="Aharoni" panose="02010803020104030203" pitchFamily="2" charset="-79"/>
              </a:rPr>
              <a:t>The man that kissed the door of heaven and walked </a:t>
            </a:r>
          </a:p>
          <a:p>
            <a:pPr algn="ctr"/>
            <a:r>
              <a:rPr lang="en-US" sz="4800" dirty="0">
                <a:ln>
                  <a:solidFill>
                    <a:schemeClr val="tx1"/>
                  </a:solidFill>
                </a:ln>
                <a:solidFill>
                  <a:schemeClr val="bg1"/>
                </a:solidFill>
                <a:effectLst>
                  <a:outerShdw blurRad="50800" dist="38100" algn="l" rotWithShape="0">
                    <a:prstClr val="black">
                      <a:alpha val="40000"/>
                    </a:prstClr>
                  </a:outerShdw>
                </a:effectLst>
                <a:latin typeface="Aharoni" panose="02010803020104030203" pitchFamily="2" charset="-79"/>
                <a:cs typeface="Aharoni" panose="02010803020104030203" pitchFamily="2" charset="-79"/>
              </a:rPr>
              <a:t>through the gates of hell. </a:t>
            </a:r>
          </a:p>
        </p:txBody>
      </p:sp>
    </p:spTree>
    <p:extLst>
      <p:ext uri="{BB962C8B-B14F-4D97-AF65-F5344CB8AC3E}">
        <p14:creationId xmlns:p14="http://schemas.microsoft.com/office/powerpoint/2010/main" val="418911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D2A31D1-A500-CD20-5218-0A8362A37F20}"/>
              </a:ext>
            </a:extLst>
          </p:cNvPr>
          <p:cNvSpPr txBox="1"/>
          <p:nvPr/>
        </p:nvSpPr>
        <p:spPr>
          <a:xfrm>
            <a:off x="648070" y="1322774"/>
            <a:ext cx="8007658" cy="4524315"/>
          </a:xfrm>
          <a:prstGeom prst="rect">
            <a:avLst/>
          </a:prstGeom>
          <a:noFill/>
        </p:spPr>
        <p:txBody>
          <a:bodyPr wrap="square">
            <a:spAutoFit/>
          </a:bodyPr>
          <a:lstStyle/>
          <a:p>
            <a:r>
              <a:rPr lang="en-US" sz="3200" b="1" dirty="0">
                <a:solidFill>
                  <a:srgbClr val="0070C0"/>
                </a:solidFill>
              </a:rPr>
              <a:t>Matt. 26:47 </a:t>
            </a:r>
            <a:r>
              <a:rPr lang="en-US" sz="3200" dirty="0"/>
              <a:t>And while He was still speaking, behold, </a:t>
            </a:r>
            <a:r>
              <a:rPr lang="en-US" sz="3200" u="sng" dirty="0">
                <a:solidFill>
                  <a:srgbClr val="0070C0"/>
                </a:solidFill>
                <a:latin typeface="Aharoni" panose="02010803020104030203" pitchFamily="2" charset="-79"/>
                <a:cs typeface="Aharoni" panose="02010803020104030203" pitchFamily="2" charset="-79"/>
              </a:rPr>
              <a:t>Judas</a:t>
            </a:r>
            <a:r>
              <a:rPr lang="en-US" sz="3200" dirty="0"/>
              <a:t>, one of the twelve, with a great multitude with swords and clubs, came from the chief priests and elders of the people.</a:t>
            </a:r>
          </a:p>
          <a:p>
            <a:r>
              <a:rPr lang="en-US" sz="3200" dirty="0"/>
              <a:t> 48 Now His betrayer had given them a sign, saying, "Whomever I </a:t>
            </a:r>
            <a:r>
              <a:rPr lang="en-US" sz="3200" dirty="0">
                <a:latin typeface="Aharoni" panose="02010803020104030203" pitchFamily="2" charset="-79"/>
                <a:cs typeface="Aharoni" panose="02010803020104030203" pitchFamily="2" charset="-79"/>
              </a:rPr>
              <a:t>kiss,</a:t>
            </a:r>
            <a:r>
              <a:rPr lang="en-US" sz="3200" dirty="0"/>
              <a:t> He is the One; seize Him."</a:t>
            </a:r>
          </a:p>
          <a:p>
            <a:r>
              <a:rPr lang="en-US" sz="3200" dirty="0"/>
              <a:t> 49 Immediately he went up to Jesus and said, "Greetings, Rabbi!" and </a:t>
            </a:r>
            <a:r>
              <a:rPr lang="en-US" sz="3200" dirty="0">
                <a:latin typeface="Aharoni" panose="02010803020104030203" pitchFamily="2" charset="-79"/>
                <a:cs typeface="Aharoni" panose="02010803020104030203" pitchFamily="2" charset="-79"/>
              </a:rPr>
              <a:t>kissed</a:t>
            </a:r>
            <a:r>
              <a:rPr lang="en-US" sz="3200" dirty="0"/>
              <a:t> Him.</a:t>
            </a:r>
          </a:p>
        </p:txBody>
      </p:sp>
    </p:spTree>
    <p:extLst>
      <p:ext uri="{BB962C8B-B14F-4D97-AF65-F5344CB8AC3E}">
        <p14:creationId xmlns:p14="http://schemas.microsoft.com/office/powerpoint/2010/main" val="156303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pic>
        <p:nvPicPr>
          <p:cNvPr id="1026" name="Picture 2" descr="storm clouds from above">
            <a:extLst>
              <a:ext uri="{FF2B5EF4-FFF2-40B4-BE49-F238E27FC236}">
                <a16:creationId xmlns:a16="http://schemas.microsoft.com/office/drawing/2014/main" id="{4207F83C-ACE7-E6A9-5A8D-70D9CAD1CC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04675"/>
            <a:ext cx="9135610" cy="61626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BB8B770-A8B8-9B54-1A10-B95F33FA5586}"/>
              </a:ext>
            </a:extLst>
          </p:cNvPr>
          <p:cNvSpPr txBox="1"/>
          <p:nvPr/>
        </p:nvSpPr>
        <p:spPr>
          <a:xfrm>
            <a:off x="0" y="887767"/>
            <a:ext cx="9144000" cy="1446550"/>
          </a:xfrm>
          <a:prstGeom prst="rect">
            <a:avLst/>
          </a:prstGeom>
          <a:noFill/>
        </p:spPr>
        <p:txBody>
          <a:bodyPr wrap="square" rtlCol="0">
            <a:spAutoFit/>
          </a:bodyPr>
          <a:lstStyle/>
          <a:p>
            <a:pPr algn="ctr"/>
            <a:r>
              <a:rPr lang="en-US" sz="4400" dirty="0"/>
              <a:t>The record of Judas stands as a warning to all of us.</a:t>
            </a:r>
          </a:p>
        </p:txBody>
      </p:sp>
      <p:sp>
        <p:nvSpPr>
          <p:cNvPr id="6" name="TextBox 5">
            <a:extLst>
              <a:ext uri="{FF2B5EF4-FFF2-40B4-BE49-F238E27FC236}">
                <a16:creationId xmlns:a16="http://schemas.microsoft.com/office/drawing/2014/main" id="{5710745D-9D65-D287-F8A8-0F3C7DDC9F74}"/>
              </a:ext>
            </a:extLst>
          </p:cNvPr>
          <p:cNvSpPr txBox="1"/>
          <p:nvPr/>
        </p:nvSpPr>
        <p:spPr>
          <a:xfrm>
            <a:off x="-8391" y="2743200"/>
            <a:ext cx="9215035" cy="2308324"/>
          </a:xfrm>
          <a:prstGeom prst="rect">
            <a:avLst/>
          </a:prstGeom>
          <a:noFill/>
        </p:spPr>
        <p:txBody>
          <a:bodyPr wrap="square" rtlCol="0">
            <a:spAutoFit/>
          </a:bodyPr>
          <a:lstStyle/>
          <a:p>
            <a:pPr algn="ctr"/>
            <a:r>
              <a:rPr lang="en-US" sz="4800" dirty="0">
                <a:ln>
                  <a:solidFill>
                    <a:schemeClr val="tx1"/>
                  </a:solidFill>
                </a:ln>
                <a:solidFill>
                  <a:schemeClr val="bg1"/>
                </a:solidFill>
                <a:effectLst>
                  <a:outerShdw blurRad="50800" dist="38100" algn="l" rotWithShape="0">
                    <a:prstClr val="black">
                      <a:alpha val="40000"/>
                    </a:prstClr>
                  </a:outerShdw>
                </a:effectLst>
                <a:latin typeface="Aharoni" panose="02010803020104030203" pitchFamily="2" charset="-79"/>
                <a:cs typeface="Aharoni" panose="02010803020104030203" pitchFamily="2" charset="-79"/>
              </a:rPr>
              <a:t>The man that kissed the door of heaven and walked </a:t>
            </a:r>
          </a:p>
          <a:p>
            <a:pPr algn="ctr"/>
            <a:r>
              <a:rPr lang="en-US" sz="4800" dirty="0">
                <a:ln>
                  <a:solidFill>
                    <a:schemeClr val="tx1"/>
                  </a:solidFill>
                </a:ln>
                <a:solidFill>
                  <a:schemeClr val="bg1"/>
                </a:solidFill>
                <a:effectLst>
                  <a:outerShdw blurRad="50800" dist="38100" algn="l" rotWithShape="0">
                    <a:prstClr val="black">
                      <a:alpha val="40000"/>
                    </a:prstClr>
                  </a:outerShdw>
                </a:effectLst>
                <a:latin typeface="Aharoni" panose="02010803020104030203" pitchFamily="2" charset="-79"/>
                <a:cs typeface="Aharoni" panose="02010803020104030203" pitchFamily="2" charset="-79"/>
              </a:rPr>
              <a:t>through the gates of hell. </a:t>
            </a:r>
          </a:p>
        </p:txBody>
      </p:sp>
    </p:spTree>
    <p:extLst>
      <p:ext uri="{BB962C8B-B14F-4D97-AF65-F5344CB8AC3E}">
        <p14:creationId xmlns:p14="http://schemas.microsoft.com/office/powerpoint/2010/main" val="427378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7" name="TextBox 6">
            <a:extLst>
              <a:ext uri="{FF2B5EF4-FFF2-40B4-BE49-F238E27FC236}">
                <a16:creationId xmlns:a16="http://schemas.microsoft.com/office/drawing/2014/main" id="{687ACA7E-7F38-D1F4-46CB-BE89C1634FC6}"/>
              </a:ext>
            </a:extLst>
          </p:cNvPr>
          <p:cNvSpPr txBox="1"/>
          <p:nvPr/>
        </p:nvSpPr>
        <p:spPr>
          <a:xfrm>
            <a:off x="443883" y="1242875"/>
            <a:ext cx="7998781" cy="4578764"/>
          </a:xfrm>
          <a:prstGeom prst="rect">
            <a:avLst/>
          </a:prstGeom>
          <a:noFill/>
        </p:spPr>
        <p:txBody>
          <a:bodyPr wrap="square">
            <a:spAutoFit/>
          </a:bodyPr>
          <a:lstStyle/>
          <a:p>
            <a:pPr marL="228600" marR="0" lvl="0" indent="0" algn="l" defTabSz="914400" rtl="0" eaLnBrk="1" fontAlgn="auto" latinLnBrk="0" hangingPunct="1">
              <a:lnSpc>
                <a:spcPct val="100000"/>
              </a:lnSpc>
              <a:spcBef>
                <a:spcPts val="0"/>
              </a:spcBef>
              <a:spcAft>
                <a:spcPts val="300"/>
              </a:spcAft>
              <a:buClrTx/>
              <a:buSzTx/>
              <a:buFontTx/>
              <a:buNone/>
              <a:tabLst/>
              <a:defRPr/>
            </a:pPr>
            <a:r>
              <a:rPr kumimoji="0" lang="en-US" sz="4800" b="0"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name JUDAS</a:t>
            </a:r>
          </a:p>
          <a:p>
            <a:pPr marL="228600" marR="0" lvl="0" indent="0" algn="l" defTabSz="914400" rtl="0" eaLnBrk="1" fontAlgn="auto" latinLnBrk="0" hangingPunct="1">
              <a:lnSpc>
                <a:spcPct val="100000"/>
              </a:lnSpc>
              <a:spcBef>
                <a:spcPts val="0"/>
              </a:spcBef>
              <a:spcAft>
                <a:spcPts val="300"/>
              </a:spcAft>
              <a:buClrTx/>
              <a:buSzTx/>
              <a:buFontTx/>
              <a:buNone/>
              <a:tabLst/>
              <a:defRPr/>
            </a:pPr>
            <a:r>
              <a:rPr kumimoji="0" lang="en-US" sz="4800" b="0"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He was called: A thief, Devil, and Son of Perdition.</a:t>
            </a:r>
          </a:p>
          <a:p>
            <a:pPr marL="228600" marR="0" lvl="0" indent="0" algn="l" defTabSz="914400" rtl="0" eaLnBrk="1" fontAlgn="auto" latinLnBrk="0" hangingPunct="1">
              <a:lnSpc>
                <a:spcPct val="100000"/>
              </a:lnSpc>
              <a:spcBef>
                <a:spcPts val="0"/>
              </a:spcBef>
              <a:spcAft>
                <a:spcPts val="300"/>
              </a:spcAft>
              <a:buClrTx/>
              <a:buSzTx/>
              <a:buFontTx/>
              <a:buNone/>
              <a:tabLst/>
              <a:defRPr/>
            </a:pPr>
            <a:endParaRPr lang="en-US" sz="2400" kern="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marL="228600" marR="0" lvl="0" indent="0" algn="l" defTabSz="914400" rtl="0" eaLnBrk="1" fontAlgn="auto" latinLnBrk="0" hangingPunct="1">
              <a:lnSpc>
                <a:spcPct val="100000"/>
              </a:lnSpc>
              <a:spcBef>
                <a:spcPts val="0"/>
              </a:spcBef>
              <a:spcAft>
                <a:spcPts val="300"/>
              </a:spcAft>
              <a:buClrTx/>
              <a:buSzTx/>
              <a:buFontTx/>
              <a:buNone/>
              <a:tabLst/>
              <a:defRPr/>
            </a:pPr>
            <a:r>
              <a:rPr lang="en-US" sz="2800" b="1" kern="0" dirty="0">
                <a:solidFill>
                  <a:srgbClr val="0070C0"/>
                </a:solidFill>
                <a:latin typeface="Calibri" panose="020F0502020204030204" pitchFamily="34" charset="0"/>
                <a:ea typeface="Calibri" panose="020F0502020204030204" pitchFamily="34" charset="0"/>
                <a:cs typeface="Calibri" panose="020F0502020204030204" pitchFamily="34" charset="0"/>
              </a:rPr>
              <a:t>John 17:12 </a:t>
            </a:r>
            <a:r>
              <a:rPr lang="en-US" sz="2800" kern="0" dirty="0">
                <a:solidFill>
                  <a:srgbClr val="0070C0"/>
                </a:solidFill>
                <a:latin typeface="Calibri" panose="020F0502020204030204" pitchFamily="34" charset="0"/>
                <a:ea typeface="Calibri" panose="020F0502020204030204" pitchFamily="34" charset="0"/>
                <a:cs typeface="Calibri" panose="020F0502020204030204" pitchFamily="34" charset="0"/>
              </a:rPr>
              <a:t>"While I was with them in the world, I kept them in Your name. Those whom You gave Me I have kept; and none of them is lost except the son of perdition, that the Scripture might be fulfilled.</a:t>
            </a:r>
          </a:p>
        </p:txBody>
      </p:sp>
    </p:spTree>
    <p:extLst>
      <p:ext uri="{BB962C8B-B14F-4D97-AF65-F5344CB8AC3E}">
        <p14:creationId xmlns:p14="http://schemas.microsoft.com/office/powerpoint/2010/main" val="181805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DB264D9-43D6-1237-D80E-459791E938B1}"/>
              </a:ext>
            </a:extLst>
          </p:cNvPr>
          <p:cNvSpPr txBox="1"/>
          <p:nvPr/>
        </p:nvSpPr>
        <p:spPr>
          <a:xfrm>
            <a:off x="399495" y="827495"/>
            <a:ext cx="8504807" cy="6217003"/>
          </a:xfrm>
          <a:prstGeom prst="rect">
            <a:avLst/>
          </a:prstGeom>
          <a:noFill/>
        </p:spPr>
        <p:txBody>
          <a:bodyPr wrap="square">
            <a:spAutoFit/>
          </a:bodyPr>
          <a:lstStyle/>
          <a:p>
            <a:r>
              <a:rPr lang="en-US" sz="3200" b="1" dirty="0">
                <a:solidFill>
                  <a:srgbClr val="0070C0"/>
                </a:solidFill>
              </a:rPr>
              <a:t>Acts 1:16 </a:t>
            </a:r>
            <a:r>
              <a:rPr lang="en-US" sz="2400" dirty="0"/>
              <a:t>"Men and brethren, this Scripture had to be fulfilled, which the Holy Spirit spoke before by the mouth of David concerning Judas, who became a guide to those who arrested Jesus;</a:t>
            </a:r>
          </a:p>
          <a:p>
            <a:r>
              <a:rPr lang="en-US" sz="2400" dirty="0"/>
              <a:t> 17 "for </a:t>
            </a:r>
            <a:r>
              <a:rPr lang="en-US" sz="2400" u="sng" dirty="0"/>
              <a:t>he was numbered with us </a:t>
            </a:r>
            <a:r>
              <a:rPr lang="en-US" sz="2400" dirty="0"/>
              <a:t>and </a:t>
            </a:r>
            <a:r>
              <a:rPr lang="en-US" sz="2400" u="sng" dirty="0"/>
              <a:t>obtained a part in this ministry."</a:t>
            </a:r>
          </a:p>
          <a:p>
            <a:r>
              <a:rPr lang="en-US" sz="2400" dirty="0"/>
              <a:t> 18 (Now this man purchased a field with the wages of iniquity; and falling headlong, he burst open in the middle and all his entrails gushed out.</a:t>
            </a:r>
          </a:p>
          <a:p>
            <a:r>
              <a:rPr lang="en-US" sz="2400" dirty="0"/>
              <a:t> 19 And it became known to all those dwelling in Jerusalem; so that field is called in their own language, </a:t>
            </a:r>
            <a:r>
              <a:rPr lang="en-US" sz="2400" dirty="0" err="1"/>
              <a:t>Akel</a:t>
            </a:r>
            <a:r>
              <a:rPr lang="en-US" sz="2400" dirty="0"/>
              <a:t> Dama, that is, Field of Blood.)</a:t>
            </a:r>
          </a:p>
          <a:p>
            <a:r>
              <a:rPr lang="en-US" sz="2400" dirty="0"/>
              <a:t> 20 "For it is written in the book of Psalms: 'Let his dwelling place be desolate, And let no one live in it'; and, 'Let another take his office.’ &gt;&gt;</a:t>
            </a:r>
          </a:p>
          <a:p>
            <a:r>
              <a:rPr lang="en-US" dirty="0"/>
              <a:t> </a:t>
            </a:r>
          </a:p>
        </p:txBody>
      </p:sp>
    </p:spTree>
    <p:extLst>
      <p:ext uri="{BB962C8B-B14F-4D97-AF65-F5344CB8AC3E}">
        <p14:creationId xmlns:p14="http://schemas.microsoft.com/office/powerpoint/2010/main" val="334624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DB264D9-43D6-1237-D80E-459791E938B1}"/>
              </a:ext>
            </a:extLst>
          </p:cNvPr>
          <p:cNvSpPr txBox="1"/>
          <p:nvPr/>
        </p:nvSpPr>
        <p:spPr>
          <a:xfrm>
            <a:off x="426128" y="1374886"/>
            <a:ext cx="8371643" cy="4524315"/>
          </a:xfrm>
          <a:prstGeom prst="rect">
            <a:avLst/>
          </a:prstGeom>
          <a:noFill/>
        </p:spPr>
        <p:txBody>
          <a:bodyPr wrap="square">
            <a:spAutoFit/>
          </a:bodyPr>
          <a:lstStyle/>
          <a:p>
            <a:r>
              <a:rPr lang="en-US" sz="2400" dirty="0"/>
              <a:t>21 "Therefore, of these men who have accompanied us all the time that the Lord Jesus went in and out among us,</a:t>
            </a:r>
          </a:p>
          <a:p>
            <a:r>
              <a:rPr lang="en-US" sz="2400" dirty="0"/>
              <a:t> 22 "</a:t>
            </a:r>
            <a:r>
              <a:rPr lang="en-US" sz="2400" u="sng" dirty="0"/>
              <a:t>beginning from the baptism of John to that day when He was taken up from us</a:t>
            </a:r>
            <a:r>
              <a:rPr lang="en-US" sz="2400" dirty="0"/>
              <a:t>,   </a:t>
            </a:r>
            <a:r>
              <a:rPr lang="en-US" sz="2400" u="sng" dirty="0"/>
              <a:t>one of these must become a witness with us of His resurrection."</a:t>
            </a:r>
          </a:p>
          <a:p>
            <a:r>
              <a:rPr lang="en-US" sz="2400" dirty="0"/>
              <a:t> 23 And they proposed two: Joseph called </a:t>
            </a:r>
            <a:r>
              <a:rPr lang="en-US" sz="2400" dirty="0" err="1"/>
              <a:t>Barsabas</a:t>
            </a:r>
            <a:r>
              <a:rPr lang="en-US" sz="2400" dirty="0"/>
              <a:t>, who was surnamed Justus, and Matthias.</a:t>
            </a:r>
          </a:p>
          <a:p>
            <a:r>
              <a:rPr lang="en-US" sz="2400" dirty="0"/>
              <a:t> 24 And they prayed and said, "You, O Lord, who know the hearts of all, show which of these two You have chosen</a:t>
            </a:r>
          </a:p>
          <a:p>
            <a:r>
              <a:rPr lang="en-US" sz="2400" dirty="0"/>
              <a:t> 25 "to take part in this ministry and apostleship from which Judas by transgression fell, that he might go to his own place."</a:t>
            </a:r>
          </a:p>
          <a:p>
            <a:r>
              <a:rPr lang="en-US" sz="2400" dirty="0"/>
              <a:t> (NKJV)</a:t>
            </a:r>
          </a:p>
        </p:txBody>
      </p:sp>
    </p:spTree>
    <p:extLst>
      <p:ext uri="{BB962C8B-B14F-4D97-AF65-F5344CB8AC3E}">
        <p14:creationId xmlns:p14="http://schemas.microsoft.com/office/powerpoint/2010/main" val="1539329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11" name="TextBox 10">
            <a:extLst>
              <a:ext uri="{FF2B5EF4-FFF2-40B4-BE49-F238E27FC236}">
                <a16:creationId xmlns:a16="http://schemas.microsoft.com/office/drawing/2014/main" id="{A89CEF2E-E833-360E-0380-1E6E39F0B144}"/>
              </a:ext>
            </a:extLst>
          </p:cNvPr>
          <p:cNvSpPr txBox="1"/>
          <p:nvPr/>
        </p:nvSpPr>
        <p:spPr>
          <a:xfrm>
            <a:off x="355108" y="907398"/>
            <a:ext cx="8407152" cy="5909310"/>
          </a:xfrm>
          <a:prstGeom prst="rect">
            <a:avLst/>
          </a:prstGeom>
          <a:noFill/>
        </p:spPr>
        <p:txBody>
          <a:bodyPr wrap="square">
            <a:spAutoFit/>
          </a:bodyPr>
          <a:lstStyle/>
          <a:p>
            <a:r>
              <a:rPr lang="en-US" sz="2400" dirty="0"/>
              <a:t>The phrase “kissed the door of heaven” is a metaphorical expression that can have different meanings depending on the context. In the Bible, </a:t>
            </a:r>
            <a:r>
              <a:rPr lang="en-US" sz="2400" u="sng" dirty="0"/>
              <a:t>Judas Iscariot is often referred to as the one who “kissed the door of heaven” because he betrayed Jesus, the Son of God, with a kiss (Matthew 26:48-50).</a:t>
            </a:r>
          </a:p>
          <a:p>
            <a:endParaRPr lang="en-US" sz="2400" dirty="0"/>
          </a:p>
          <a:p>
            <a:r>
              <a:rPr lang="en-US" sz="2400" dirty="0"/>
              <a:t>In this context, the phrase suggests that Judas had access to heaven and was a part of Jesus’ inner circle, but he ultimately chose to betray Jesus and seal his own fate in hell.</a:t>
            </a:r>
          </a:p>
          <a:p>
            <a:endParaRPr lang="en-US" sz="2400" dirty="0"/>
          </a:p>
          <a:p>
            <a:r>
              <a:rPr lang="en-US" sz="2400" dirty="0">
                <a:solidFill>
                  <a:srgbClr val="0070C0"/>
                </a:solidFill>
              </a:rPr>
              <a:t>In a song titled “</a:t>
            </a:r>
            <a:r>
              <a:rPr lang="en-US" sz="2400" dirty="0">
                <a:solidFill>
                  <a:srgbClr val="0070C0"/>
                </a:solidFill>
                <a:latin typeface="Aharoni" panose="02010803020104030203" pitchFamily="2" charset="-79"/>
                <a:cs typeface="Aharoni" panose="02010803020104030203" pitchFamily="2" charset="-79"/>
              </a:rPr>
              <a:t>Judas Kissed the Door To Heaven” by Marvin Morrow</a:t>
            </a:r>
            <a:r>
              <a:rPr lang="en-US" sz="2400" dirty="0">
                <a:solidFill>
                  <a:srgbClr val="0070C0"/>
                </a:solidFill>
              </a:rPr>
              <a:t>, the lyrics describe a sense of longing and yearning for a connection with the divine, and the phrase “kissed the door of heaven” is used to convey a sense of intimacy and closeness with God.</a:t>
            </a:r>
          </a:p>
          <a:p>
            <a:endParaRPr lang="en-US" dirty="0"/>
          </a:p>
        </p:txBody>
      </p:sp>
    </p:spTree>
    <p:extLst>
      <p:ext uri="{BB962C8B-B14F-4D97-AF65-F5344CB8AC3E}">
        <p14:creationId xmlns:p14="http://schemas.microsoft.com/office/powerpoint/2010/main" val="247574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A7B859F9-A8D3-A479-7491-37C72064F752}"/>
              </a:ext>
            </a:extLst>
          </p:cNvPr>
          <p:cNvSpPr txBox="1"/>
          <p:nvPr/>
        </p:nvSpPr>
        <p:spPr>
          <a:xfrm>
            <a:off x="284085" y="827495"/>
            <a:ext cx="8371643" cy="5886227"/>
          </a:xfrm>
          <a:prstGeom prst="rect">
            <a:avLst/>
          </a:prstGeom>
          <a:noFill/>
        </p:spPr>
        <p:txBody>
          <a:bodyPr wrap="square">
            <a:spAutoFit/>
          </a:bodyPr>
          <a:lstStyle/>
          <a:p>
            <a:pPr marL="0" marR="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introduction: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300"/>
              </a:spcAft>
            </a:pP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10:7–9</a:t>
            </a:r>
            <a:r>
              <a:rPr lang="en-US" sz="2800" kern="0" dirty="0">
                <a:effectLst/>
                <a:latin typeface="Calibri" panose="020F0502020204030204" pitchFamily="34" charset="0"/>
                <a:ea typeface="Calibri" panose="020F0502020204030204" pitchFamily="34" charset="0"/>
                <a:cs typeface="Calibri" panose="020F0502020204030204" pitchFamily="34" charset="0"/>
              </a:rPr>
              <a:t>. Then said Jesus unto them again, Verily, verily, I say unto you, </a:t>
            </a:r>
            <a:r>
              <a:rPr lang="en-US" sz="2800" kern="0" dirty="0">
                <a:effectLst/>
                <a:latin typeface="Aharoni" panose="02010803020104030203" pitchFamily="2" charset="-79"/>
                <a:ea typeface="Calibri" panose="020F0502020204030204" pitchFamily="34" charset="0"/>
                <a:cs typeface="Aharoni" panose="02010803020104030203" pitchFamily="2" charset="-79"/>
              </a:rPr>
              <a:t>I am the door </a:t>
            </a:r>
            <a:r>
              <a:rPr lang="en-US" sz="2800" kern="0" dirty="0">
                <a:effectLst/>
                <a:latin typeface="Calibri" panose="020F0502020204030204" pitchFamily="34" charset="0"/>
                <a:ea typeface="Calibri" panose="020F0502020204030204" pitchFamily="34" charset="0"/>
                <a:cs typeface="Calibri" panose="020F0502020204030204" pitchFamily="34" charset="0"/>
              </a:rPr>
              <a:t>of the sheep. All that ever came before me are thieves and robbers; but the sheep did not hear them. I am the door: by me if any man enter in, he shall be saved, and shall go in and out, and find pasture.</a:t>
            </a:r>
          </a:p>
          <a:p>
            <a:pPr marL="228600" marR="0">
              <a:spcBef>
                <a:spcPts val="0"/>
              </a:spcBef>
              <a:spcAft>
                <a:spcPts val="300"/>
              </a:spcAft>
            </a:pPr>
            <a:endParaRPr lang="en-US" sz="2800" kern="0" dirty="0">
              <a:latin typeface="Calibri" panose="020F0502020204030204" pitchFamily="34" charset="0"/>
              <a:ea typeface="Calibri" panose="020F0502020204030204" pitchFamily="34" charset="0"/>
              <a:cs typeface="Calibri" panose="020F0502020204030204" pitchFamily="34" charset="0"/>
            </a:endParaRPr>
          </a:p>
          <a:p>
            <a:pPr marL="228600" marR="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300"/>
              </a:spcAft>
            </a:pP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1:25</a:t>
            </a:r>
            <a:r>
              <a:rPr lang="en-US" sz="2800" kern="0" dirty="0">
                <a:effectLst/>
                <a:latin typeface="Calibri" panose="020F0502020204030204" pitchFamily="34" charset="0"/>
                <a:ea typeface="Calibri" panose="020F0502020204030204" pitchFamily="34" charset="0"/>
                <a:cs typeface="Calibri" panose="020F0502020204030204" pitchFamily="34" charset="0"/>
              </a:rPr>
              <a:t>. That he may take part of this ministry and apostleship from which Judas by transgression fell, that he might go to his own place.</a:t>
            </a:r>
          </a:p>
          <a:p>
            <a:pPr marL="228600" marR="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052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122820"/>
            <a:ext cx="9144000" cy="461665"/>
          </a:xfrm>
          <a:prstGeom prst="rect">
            <a:avLst/>
          </a:prstGeom>
          <a:noFill/>
        </p:spPr>
        <p:txBody>
          <a:bodyPr wrap="square" rtlCol="0">
            <a:spAutoFit/>
          </a:bodyPr>
          <a:lstStyle/>
          <a:p>
            <a:pPr algn="ctr" defTabSz="457200"/>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Man That Kissed the Door of Heaven and Ended Up in Hell</a:t>
            </a: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0E109568-B93D-FF12-5F1A-389AD9655A69}"/>
              </a:ext>
            </a:extLst>
          </p:cNvPr>
          <p:cNvSpPr txBox="1"/>
          <p:nvPr/>
        </p:nvSpPr>
        <p:spPr>
          <a:xfrm>
            <a:off x="506026" y="1118586"/>
            <a:ext cx="8140823" cy="5001369"/>
          </a:xfrm>
          <a:prstGeom prst="rect">
            <a:avLst/>
          </a:prstGeom>
          <a:noFill/>
        </p:spPr>
        <p:txBody>
          <a:bodyPr wrap="square">
            <a:spAutoFit/>
          </a:bodyPr>
          <a:lstStyle/>
          <a:p>
            <a:pPr marL="0" marR="0">
              <a:spcBef>
                <a:spcPts val="0"/>
              </a:spcBef>
              <a:spcAft>
                <a:spcPts val="300"/>
              </a:spcAft>
            </a:pPr>
            <a:r>
              <a:rPr lang="en-US" sz="3600" kern="0" dirty="0">
                <a:effectLst/>
                <a:latin typeface="Aharoni" panose="02010803020104030203" pitchFamily="2" charset="-79"/>
                <a:ea typeface="Calibri" panose="020F0502020204030204" pitchFamily="34" charset="0"/>
                <a:cs typeface="Aharoni" panose="02010803020104030203" pitchFamily="2" charset="-79"/>
              </a:rPr>
              <a:t>He Was Called To Be An Apostle.</a:t>
            </a:r>
            <a:endParaRPr lang="en-US" sz="3600" kern="100" dirty="0">
              <a:effectLst/>
              <a:latin typeface="Aharoni" panose="02010803020104030203" pitchFamily="2" charset="-79"/>
              <a:ea typeface="Calibri" panose="020F0502020204030204" pitchFamily="34" charset="0"/>
              <a:cs typeface="Aharoni" panose="02010803020104030203" pitchFamily="2" charset="-79"/>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A high honor.</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He was one of the numbered. </a:t>
            </a:r>
            <a:r>
              <a:rPr lang="en-US" sz="32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1:21–22.</a:t>
            </a:r>
            <a:endPar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0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1:20 </a:t>
            </a:r>
            <a:r>
              <a:rPr lang="en-US" sz="2000" kern="0" dirty="0">
                <a:effectLst/>
                <a:latin typeface="Calibri" panose="020F0502020204030204" pitchFamily="34" charset="0"/>
                <a:ea typeface="Calibri" panose="020F0502020204030204" pitchFamily="34" charset="0"/>
                <a:cs typeface="Calibri" panose="020F0502020204030204" pitchFamily="34" charset="0"/>
              </a:rPr>
              <a:t>"For it is written in the book of Psalms: 'Let his dwelling place be desolate, And let no one live in it'; and, 'Let another take his office.'</a:t>
            </a:r>
          </a:p>
          <a:p>
            <a:pPr marL="457200" marR="0" indent="-228600">
              <a:spcBef>
                <a:spcPts val="0"/>
              </a:spcBef>
              <a:spcAft>
                <a:spcPts val="300"/>
              </a:spcAft>
            </a:pPr>
            <a:r>
              <a:rPr lang="en-US" sz="2000" kern="0" dirty="0">
                <a:effectLst/>
                <a:latin typeface="Calibri" panose="020F0502020204030204" pitchFamily="34" charset="0"/>
                <a:ea typeface="Calibri" panose="020F0502020204030204" pitchFamily="34" charset="0"/>
                <a:cs typeface="Calibri" panose="020F0502020204030204" pitchFamily="34" charset="0"/>
              </a:rPr>
              <a:t> 21 "Therefore, of these men who have accompanied us all the time that the Lord Jesus went in and out among us,</a:t>
            </a:r>
          </a:p>
          <a:p>
            <a:pPr marL="457200" marR="0" indent="-228600">
              <a:spcBef>
                <a:spcPts val="0"/>
              </a:spcBef>
              <a:spcAft>
                <a:spcPts val="300"/>
              </a:spcAft>
            </a:pPr>
            <a:r>
              <a:rPr lang="en-US" sz="2000" kern="0" dirty="0">
                <a:effectLst/>
                <a:latin typeface="Calibri" panose="020F0502020204030204" pitchFamily="34" charset="0"/>
                <a:ea typeface="Calibri" panose="020F0502020204030204" pitchFamily="34" charset="0"/>
                <a:cs typeface="Calibri" panose="020F0502020204030204" pitchFamily="34" charset="0"/>
              </a:rPr>
              <a:t> 22 "beginning from the baptism of John to that day when He was taken up from us, one of these must become a witness with us of His resurrection."</a:t>
            </a:r>
            <a:endParaRPr lang="en-US" sz="3200" kern="0" dirty="0">
              <a:latin typeface="Calibri" panose="020F0502020204030204" pitchFamily="34" charset="0"/>
              <a:ea typeface="Calibri" panose="020F0502020204030204" pitchFamily="34" charset="0"/>
              <a:cs typeface="Calibri" panose="020F0502020204030204" pitchFamily="34" charset="0"/>
            </a:endParaRPr>
          </a:p>
          <a:p>
            <a:pPr marL="457200" marR="0" indent="-228600">
              <a:spcBef>
                <a:spcPts val="0"/>
              </a:spcBef>
              <a:spcAft>
                <a:spcPts val="300"/>
              </a:spcAft>
            </a:pPr>
            <a:r>
              <a:rPr lang="en-US" sz="3200"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 fulfilled Old Testament Scriptures.          </a:t>
            </a:r>
            <a:r>
              <a:rPr lang="en-US" sz="32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Psa. 69:25; Acts 1:20.</a:t>
            </a:r>
            <a:endPar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2864379A-5588-5D11-3CD0-E3232A06B9D4}"/>
              </a:ext>
            </a:extLst>
          </p:cNvPr>
          <p:cNvSpPr/>
          <p:nvPr/>
        </p:nvSpPr>
        <p:spPr>
          <a:xfrm>
            <a:off x="461639" y="2760955"/>
            <a:ext cx="8220722" cy="230819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316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1886</Words>
  <Application>Microsoft Office PowerPoint</Application>
  <PresentationFormat>On-screen Show (4:3)</PresentationFormat>
  <Paragraphs>125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Aharoni</vt:lpstr>
      <vt:lpstr>Arial</vt:lpstr>
      <vt:lpstr>Arial Unicode MS</vt:lpstr>
      <vt:lpstr>Calibri</vt:lpstr>
      <vt:lpstr>Calibri Light</vt:lpstr>
      <vt:lpstr>Ink Free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New Lebanon church of Christ</dc:creator>
  <cp:lastModifiedBy>New Lebanon church of Christ</cp:lastModifiedBy>
  <cp:revision>7</cp:revision>
  <dcterms:created xsi:type="dcterms:W3CDTF">2024-06-25T21:53:39Z</dcterms:created>
  <dcterms:modified xsi:type="dcterms:W3CDTF">2024-07-06T19:38:40Z</dcterms:modified>
</cp:coreProperties>
</file>