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555" r:id="rId3"/>
    <p:sldId id="579" r:id="rId4"/>
    <p:sldId id="558" r:id="rId5"/>
    <p:sldId id="575" r:id="rId6"/>
    <p:sldId id="557" r:id="rId7"/>
    <p:sldId id="556" r:id="rId8"/>
    <p:sldId id="580" r:id="rId9"/>
    <p:sldId id="559" r:id="rId10"/>
    <p:sldId id="561" r:id="rId11"/>
    <p:sldId id="564" r:id="rId12"/>
    <p:sldId id="565" r:id="rId13"/>
    <p:sldId id="566" r:id="rId14"/>
    <p:sldId id="563" r:id="rId15"/>
    <p:sldId id="562" r:id="rId16"/>
    <p:sldId id="567" r:id="rId17"/>
    <p:sldId id="570" r:id="rId18"/>
    <p:sldId id="294" r:id="rId19"/>
    <p:sldId id="577" r:id="rId20"/>
    <p:sldId id="571" r:id="rId21"/>
    <p:sldId id="569" r:id="rId22"/>
    <p:sldId id="568" r:id="rId23"/>
    <p:sldId id="573" r:id="rId24"/>
    <p:sldId id="5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F7xXqq/9Kwhu3+FtvFVpg==" hashData="i9zKbWhTxcmrn+JEKm7lUQxg1xkw71C0GNPKyR2eQfBazyquCE4OVjYhV5UuE1NZgQfGaoBc20D6qgPo0Au7u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7062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5714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7107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583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8272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2760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0506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7763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7364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0486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4147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7/6/2024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61039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998A5B36-9834-B563-816F-01E38E6ECE64}"/>
              </a:ext>
            </a:extLst>
          </p:cNvPr>
          <p:cNvSpPr txBox="1"/>
          <p:nvPr/>
        </p:nvSpPr>
        <p:spPr>
          <a:xfrm>
            <a:off x="292963" y="1242874"/>
            <a:ext cx="8611339" cy="5169620"/>
          </a:xfrm>
          <a:prstGeom prst="rect">
            <a:avLst/>
          </a:prstGeom>
          <a:noFill/>
        </p:spPr>
        <p:txBody>
          <a:bodyPr wrap="square">
            <a:spAutoFit/>
          </a:bodyPr>
          <a:lstStyle/>
          <a:p>
            <a:pPr marL="0" marR="0">
              <a:lnSpc>
                <a:spcPct val="107000"/>
              </a:lnSpc>
              <a:spcBef>
                <a:spcPts val="0"/>
              </a:spcBef>
              <a:spcAft>
                <a:spcPts val="300"/>
              </a:spcAft>
            </a:pPr>
            <a:r>
              <a:rPr lang="en-US" sz="28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They Went A Long Way In Religion</a:t>
            </a:r>
            <a:endParaRPr lang="en-US" sz="28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They made an open profession. They said, Lord, Lord!</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They undertook Christian service, and that of a high class.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They had obtained remarkable success.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They were noted for their practical energy.</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They were diligent. They did everything in name of Christ. Words “thy name” are mentioned three times.</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417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8915F75-1338-5027-B2F2-34007C5CB4CB}"/>
              </a:ext>
            </a:extLst>
          </p:cNvPr>
          <p:cNvSpPr txBox="1"/>
          <p:nvPr/>
        </p:nvSpPr>
        <p:spPr>
          <a:xfrm>
            <a:off x="337351" y="1242875"/>
            <a:ext cx="8282865" cy="4399922"/>
          </a:xfrm>
          <a:prstGeom prst="rect">
            <a:avLst/>
          </a:prstGeom>
          <a:noFill/>
        </p:spPr>
        <p:txBody>
          <a:bodyPr wrap="square">
            <a:spAutoFit/>
          </a:bodyPr>
          <a:lstStyle/>
          <a:p>
            <a:pPr marL="0" marR="0">
              <a:lnSpc>
                <a:spcPct val="107000"/>
              </a:lnSpc>
              <a:spcBef>
                <a:spcPts val="0"/>
              </a:spcBef>
              <a:spcAft>
                <a:spcPts val="300"/>
              </a:spcAft>
            </a:pPr>
            <a:r>
              <a:rPr lang="en-US" sz="32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They Kept It Up A Long Time</a:t>
            </a:r>
            <a:endParaRPr lang="en-US" sz="32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were not silenced by men.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were not openly disowned by Lord Himself during life.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expected to enter kingdom, and they clung to that false hope to the last. They dared to say, “Lord, Lord,” to Christ Himself, at last.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23:37–39)</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87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E159596-8CE7-6036-7A69-1C3C4EF5E073}"/>
              </a:ext>
            </a:extLst>
          </p:cNvPr>
          <p:cNvSpPr txBox="1"/>
          <p:nvPr/>
        </p:nvSpPr>
        <p:spPr>
          <a:xfrm>
            <a:off x="497151" y="1074198"/>
            <a:ext cx="7910002" cy="4965334"/>
          </a:xfrm>
          <a:prstGeom prst="rect">
            <a:avLst/>
          </a:prstGeom>
          <a:noFill/>
        </p:spPr>
        <p:txBody>
          <a:bodyPr wrap="square">
            <a:spAutoFit/>
          </a:bodyPr>
          <a:lstStyle/>
          <a:p>
            <a:pPr marL="0" marR="0">
              <a:lnSpc>
                <a:spcPct val="107000"/>
              </a:lnSpc>
              <a:spcBef>
                <a:spcPts val="0"/>
              </a:spcBef>
              <a:spcAft>
                <a:spcPts val="300"/>
              </a:spcAft>
            </a:pPr>
            <a:r>
              <a:rPr lang="en-US" sz="32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They Were Fatally Mistaken</a:t>
            </a:r>
            <a:endParaRPr lang="en-US" sz="32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prophesied, but did not pray.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cast out devils, but devil was not cast out of them.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attended to marvels, but not to essentials.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3200" kern="0" dirty="0">
                <a:effectLst/>
                <a:latin typeface="Calibri" panose="020F0502020204030204" pitchFamily="34" charset="0"/>
                <a:ea typeface="Calibri" panose="020F0502020204030204" pitchFamily="34" charset="0"/>
                <a:cs typeface="Calibri" panose="020F0502020204030204" pitchFamily="34" charset="0"/>
              </a:rPr>
              <a:t>They wrought wonders, but were also workers of iniquity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11:4, 13–15; Gal. 1:6–9)</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44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4061A21-9DB7-7992-5DD6-78C625259D52}"/>
              </a:ext>
            </a:extLst>
          </p:cNvPr>
          <p:cNvSpPr txBox="1"/>
          <p:nvPr/>
        </p:nvSpPr>
        <p:spPr>
          <a:xfrm>
            <a:off x="435007" y="976544"/>
            <a:ext cx="8220722" cy="5075107"/>
          </a:xfrm>
          <a:prstGeom prst="rect">
            <a:avLst/>
          </a:prstGeom>
          <a:noFill/>
        </p:spPr>
        <p:txBody>
          <a:bodyPr wrap="square">
            <a:spAutoFit/>
          </a:bodyPr>
          <a:lstStyle/>
          <a:p>
            <a:pPr marL="0" marR="0">
              <a:lnSpc>
                <a:spcPct val="107000"/>
              </a:lnSpc>
              <a:spcBef>
                <a:spcPts val="0"/>
              </a:spcBef>
              <a:spcAft>
                <a:spcPts val="300"/>
              </a:spcAft>
            </a:pPr>
            <a:r>
              <a:rPr lang="en-US" sz="2800"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They Found It Out In A Terrible Way</a:t>
            </a:r>
            <a:endParaRPr lang="en-US" sz="28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Solemnity of what He said. “I never knew you.” He had been omitted from their religion. What an oversight.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Terror of what it implied: they must depart from all hope, and continue forever to depart.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Awful truth of what he said. They were utter strangers to His heart. He had not chosen them, nor communed with them nor approved them, nor cared for them. (Ex. 19:5)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300"/>
              </a:spcAft>
              <a:buFont typeface="Arial" panose="020B0604020202020204" pitchFamily="34" charset="0"/>
              <a:buChar char="•"/>
            </a:pPr>
            <a:r>
              <a:rPr lang="en-US" sz="2400" kern="0" dirty="0">
                <a:effectLst/>
                <a:latin typeface="Calibri" panose="020F0502020204030204" pitchFamily="34" charset="0"/>
                <a:ea typeface="Calibri" panose="020F0502020204030204" pitchFamily="34" charset="0"/>
                <a:cs typeface="Calibri" panose="020F0502020204030204" pitchFamily="34" charset="0"/>
              </a:rPr>
              <a:t>Finality of what he said. His sentence would never be recalled, altered, or ended. It stood, “Depart from 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30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Lord could never say that to those whom he hath known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(Jn. 10:27–29)</a:t>
            </a:r>
            <a:endPar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217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D1A9509-9F6D-ECB6-D25D-FB9411952B7E}"/>
              </a:ext>
            </a:extLst>
          </p:cNvPr>
          <p:cNvSpPr txBox="1"/>
          <p:nvPr/>
        </p:nvSpPr>
        <p:spPr>
          <a:xfrm>
            <a:off x="239696" y="1908699"/>
            <a:ext cx="8247356" cy="3016210"/>
          </a:xfrm>
          <a:prstGeom prst="rect">
            <a:avLst/>
          </a:prstGeom>
          <a:noFill/>
        </p:spPr>
        <p:txBody>
          <a:bodyPr wrap="square">
            <a:spAutoFit/>
          </a:bodyPr>
          <a:lstStyle/>
          <a:p>
            <a:pPr marL="685800" marR="0" indent="-228600">
              <a:spcBef>
                <a:spcPts val="0"/>
              </a:spcBef>
              <a:spcAft>
                <a:spcPts val="300"/>
              </a:spcAft>
            </a:pP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John 5:30 </a:t>
            </a:r>
            <a:r>
              <a:rPr lang="en-US" sz="3600" kern="0" dirty="0">
                <a:effectLst/>
                <a:latin typeface="Calibri" panose="020F0502020204030204" pitchFamily="34" charset="0"/>
                <a:ea typeface="Calibri" panose="020F0502020204030204" pitchFamily="34" charset="0"/>
                <a:cs typeface="Calibri" panose="020F0502020204030204" pitchFamily="34" charset="0"/>
              </a:rPr>
              <a:t>"I can of Myself do nothing.</a:t>
            </a:r>
          </a:p>
          <a:p>
            <a:pPr marL="685800" marR="0" indent="-228600">
              <a:spcBef>
                <a:spcPts val="0"/>
              </a:spcBef>
              <a:spcAft>
                <a:spcPts val="300"/>
              </a:spcAft>
            </a:pPr>
            <a:r>
              <a:rPr 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 As I hear, I judge; </a:t>
            </a:r>
          </a:p>
          <a:p>
            <a:pPr marL="685800" marR="0" indent="-228600">
              <a:spcBef>
                <a:spcPts val="0"/>
              </a:spcBef>
              <a:spcAft>
                <a:spcPts val="300"/>
              </a:spcAft>
            </a:pPr>
            <a:r>
              <a:rPr 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and My judgment is righteous,</a:t>
            </a:r>
          </a:p>
          <a:p>
            <a:pPr marL="685800" marR="0" indent="-228600">
              <a:spcBef>
                <a:spcPts val="0"/>
              </a:spcBef>
              <a:spcAft>
                <a:spcPts val="300"/>
              </a:spcAft>
            </a:pPr>
            <a:r>
              <a:rPr 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 because I do not seek My own will </a:t>
            </a:r>
          </a:p>
          <a:p>
            <a:pPr marL="685800" marR="0" indent="-228600">
              <a:spcBef>
                <a:spcPts val="0"/>
              </a:spcBef>
              <a:spcAft>
                <a:spcPts val="300"/>
              </a:spcAft>
            </a:pPr>
            <a:r>
              <a:rPr 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but the will of the Father who sent Me.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19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7103E05-DED5-43C4-C06A-858F7BBBB0FE}"/>
              </a:ext>
            </a:extLst>
          </p:cNvPr>
          <p:cNvSpPr txBox="1"/>
          <p:nvPr/>
        </p:nvSpPr>
        <p:spPr>
          <a:xfrm>
            <a:off x="523783" y="3018408"/>
            <a:ext cx="7918882" cy="3408625"/>
          </a:xfrm>
          <a:prstGeom prst="rect">
            <a:avLst/>
          </a:prstGeom>
          <a:noFill/>
        </p:spPr>
        <p:txBody>
          <a:bodyPr wrap="square">
            <a:spAutoFit/>
          </a:bodyPr>
          <a:lstStyle/>
          <a:p>
            <a:pPr marL="0" marR="0" indent="228600">
              <a:spcBef>
                <a:spcPts val="900"/>
              </a:spcBef>
              <a:spcAft>
                <a:spcPts val="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The key to everlasting life is in Jesus’ saying, “these words of mine!”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Throughout the New Testament, the final, ultimate and exclusive authority in true religion is the word spoken by Christ</a:t>
            </a:r>
            <a:r>
              <a:rPr lang="en-US" sz="2600" kern="0" dirty="0">
                <a:effectLst/>
                <a:latin typeface="Calibri" panose="020F0502020204030204" pitchFamily="34" charset="0"/>
                <a:ea typeface="Calibri" panose="020F0502020204030204" pitchFamily="34" charset="0"/>
                <a:cs typeface="Calibri" panose="020F0502020204030204" pitchFamily="34" charset="0"/>
              </a:rPr>
              <a:t>.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Jesus commanded the church to teach “whatsoever I have commanded you” (Matt. 28:20). </a:t>
            </a:r>
          </a:p>
          <a:p>
            <a:pPr marL="0" marR="0" indent="228600">
              <a:spcBef>
                <a:spcPts val="900"/>
              </a:spcBef>
              <a:spcAft>
                <a:spcPts val="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He declared that the words he spoke would judge men at the last day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12:48</a:t>
            </a:r>
            <a:r>
              <a:rPr lang="en-US" sz="2600" kern="0" dirty="0">
                <a:effectLst/>
                <a:latin typeface="Calibri" panose="020F0502020204030204" pitchFamily="34" charset="0"/>
                <a:ea typeface="Calibri" panose="020F0502020204030204" pitchFamily="34"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5497685-4077-EC86-2F72-AC851010258F}"/>
              </a:ext>
            </a:extLst>
          </p:cNvPr>
          <p:cNvSpPr txBox="1"/>
          <p:nvPr/>
        </p:nvSpPr>
        <p:spPr>
          <a:xfrm>
            <a:off x="77676" y="1110440"/>
            <a:ext cx="8791115" cy="1384995"/>
          </a:xfrm>
          <a:prstGeom prst="rect">
            <a:avLst/>
          </a:prstGeom>
          <a:noFill/>
        </p:spPr>
        <p:txBody>
          <a:bodyPr wrap="square">
            <a:spAutoFit/>
          </a:bodyPr>
          <a:lstStyle/>
          <a:p>
            <a:pPr marL="457200" marR="457200">
              <a:spcBef>
                <a:spcPts val="900"/>
              </a:spcBef>
              <a:spcAft>
                <a:spcPts val="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Matt.7:24 </a:t>
            </a:r>
            <a:r>
              <a:rPr lang="en-US" sz="2800" kern="0" dirty="0">
                <a:effectLst/>
                <a:latin typeface="Calibri" panose="020F0502020204030204" pitchFamily="34" charset="0"/>
                <a:ea typeface="Calibri" panose="020F0502020204030204" pitchFamily="34" charset="0"/>
                <a:cs typeface="Calibri" panose="020F0502020204030204" pitchFamily="34" charset="0"/>
              </a:rPr>
              <a:t>Every one therefore that heareth these words of mine, and doeth them, shall be likened unto a wise man,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who built his house upon the rock.</a:t>
            </a:r>
            <a:endParaRPr lang="en-US" sz="2800" b="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50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0DDC9CE-595E-381A-BBEE-06336A1DCFF7}"/>
              </a:ext>
            </a:extLst>
          </p:cNvPr>
          <p:cNvSpPr txBox="1"/>
          <p:nvPr/>
        </p:nvSpPr>
        <p:spPr>
          <a:xfrm>
            <a:off x="408373" y="905523"/>
            <a:ext cx="8398276" cy="5342878"/>
          </a:xfrm>
          <a:prstGeom prst="rect">
            <a:avLst/>
          </a:prstGeom>
          <a:noFill/>
        </p:spPr>
        <p:txBody>
          <a:bodyPr wrap="square">
            <a:spAutoFit/>
          </a:bodyPr>
          <a:lstStyle/>
          <a:p>
            <a:r>
              <a:rPr lang="en-US" sz="2800" dirty="0"/>
              <a:t>The true religion was “first spoken” by Christ (</a:t>
            </a:r>
            <a:r>
              <a:rPr lang="en-US" sz="2800" b="1" dirty="0">
                <a:solidFill>
                  <a:srgbClr val="0070C0"/>
                </a:solidFill>
              </a:rPr>
              <a:t>Heb. 2:3</a:t>
            </a:r>
            <a:r>
              <a:rPr lang="en-US" sz="2800" dirty="0"/>
              <a:t>). </a:t>
            </a:r>
          </a:p>
          <a:p>
            <a:endParaRPr lang="en-US" sz="2800" dirty="0"/>
          </a:p>
          <a:p>
            <a:r>
              <a:rPr lang="en-US" sz="2800" dirty="0"/>
              <a:t>Whosoever goes onward and abides not in the teaching of Christ, hath not God (</a:t>
            </a:r>
            <a:r>
              <a:rPr lang="en-US" sz="2800" b="1" dirty="0">
                <a:solidFill>
                  <a:srgbClr val="0070C0"/>
                </a:solidFill>
              </a:rPr>
              <a:t>2 John 1:9</a:t>
            </a:r>
            <a:r>
              <a:rPr lang="en-US" sz="2800" dirty="0"/>
              <a:t>). </a:t>
            </a:r>
          </a:p>
          <a:p>
            <a:endParaRPr lang="en-US" sz="2800" dirty="0"/>
          </a:p>
          <a:p>
            <a:r>
              <a:rPr lang="en-US" sz="2800" dirty="0"/>
              <a:t>Apostles warned that men ought to learn how “not to go beyond the things which are written” (</a:t>
            </a:r>
            <a:r>
              <a:rPr lang="en-US" sz="2800" b="1" dirty="0">
                <a:solidFill>
                  <a:srgbClr val="0070C0"/>
                </a:solidFill>
              </a:rPr>
              <a:t>1 Cor. 4:6</a:t>
            </a:r>
            <a:r>
              <a:rPr lang="en-US" sz="2800" dirty="0"/>
              <a:t>). </a:t>
            </a:r>
          </a:p>
          <a:p>
            <a:endParaRPr lang="en-US" sz="2800" dirty="0"/>
          </a:p>
          <a:p>
            <a:r>
              <a:rPr lang="en-US" sz="2800" dirty="0"/>
              <a:t>Let the word of Christ dwell in you richly” (</a:t>
            </a:r>
            <a:r>
              <a:rPr lang="en-US" sz="2800" b="1" dirty="0">
                <a:solidFill>
                  <a:srgbClr val="0070C0"/>
                </a:solidFill>
              </a:rPr>
              <a:t>Col. 3:16</a:t>
            </a:r>
            <a:r>
              <a:rPr lang="en-US" sz="2800" dirty="0"/>
              <a:t>),</a:t>
            </a:r>
          </a:p>
          <a:p>
            <a:endParaRPr lang="en-US" sz="2800" dirty="0"/>
          </a:p>
          <a:p>
            <a:r>
              <a:rPr lang="en-US" sz="2800" dirty="0"/>
              <a:t>Jesus said, “Heaven and earth shall pass away, but my words shall not pass away” (</a:t>
            </a:r>
            <a:r>
              <a:rPr lang="en-US" sz="2800" b="1" dirty="0">
                <a:solidFill>
                  <a:srgbClr val="0070C0"/>
                </a:solidFill>
              </a:rPr>
              <a:t>Matt. 24:35</a:t>
            </a:r>
            <a:r>
              <a:rPr lang="en-US" sz="2800" dirty="0"/>
              <a:t>). </a:t>
            </a:r>
          </a:p>
        </p:txBody>
      </p:sp>
    </p:spTree>
    <p:extLst>
      <p:ext uri="{BB962C8B-B14F-4D97-AF65-F5344CB8AC3E}">
        <p14:creationId xmlns:p14="http://schemas.microsoft.com/office/powerpoint/2010/main" val="94053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6CB9F23-C97D-6ACB-4FEF-BCF75301B4D8}"/>
              </a:ext>
            </a:extLst>
          </p:cNvPr>
          <p:cNvSpPr txBox="1"/>
          <p:nvPr/>
        </p:nvSpPr>
        <p:spPr>
          <a:xfrm>
            <a:off x="443883" y="949911"/>
            <a:ext cx="8327255" cy="5547673"/>
          </a:xfrm>
          <a:prstGeom prst="rect">
            <a:avLst/>
          </a:prstGeom>
          <a:noFill/>
        </p:spPr>
        <p:txBody>
          <a:bodyPr wrap="square">
            <a:spAutoFit/>
          </a:bodyPr>
          <a:lstStyle/>
          <a:p>
            <a:pPr marL="0" marR="0" indent="228600">
              <a:spcBef>
                <a:spcPts val="900"/>
              </a:spcBef>
              <a:spcAft>
                <a:spcPts val="0"/>
              </a:spcAft>
            </a:pPr>
            <a:r>
              <a:rPr lang="en-US" sz="4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most important fact to know with reference to Christianity is that it is </a:t>
            </a:r>
            <a:r>
              <a:rPr lang="en-US" sz="40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“of Christ”! </a:t>
            </a:r>
            <a:endParaRPr lang="en-US" sz="4000" b="1" u="sng"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Not even the apostles were commissioned to go beyond the word of Christ. </a:t>
            </a:r>
          </a:p>
          <a:p>
            <a:pPr marL="0" marR="0" indent="228600">
              <a:spcBef>
                <a:spcPts val="900"/>
              </a:spcBef>
              <a:spcAft>
                <a:spcPts val="0"/>
              </a:spcAft>
            </a:pPr>
            <a:endParaRPr lang="en-US" sz="20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90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Even the reception of the Holy Spirit in their hearts was not for the purpose of imparting additional truth but for bringing to their remembrance the things Christ taught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14:26</a:t>
            </a:r>
            <a:r>
              <a:rPr lang="en-US" sz="3000" kern="0" dirty="0">
                <a:effectLst/>
                <a:latin typeface="Calibri" panose="020F0502020204030204" pitchFamily="34" charset="0"/>
                <a:ea typeface="Calibri" panose="020F0502020204030204" pitchFamily="34" charset="0"/>
                <a:cs typeface="Calibri" panose="020F0502020204030204" pitchFamily="34" charset="0"/>
              </a:rPr>
              <a:t>). </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06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755"/>
            <a:ext cx="9144000"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Matt. 28:18  "</a:t>
            </a:r>
            <a:r>
              <a:rPr kumimoji="0" lang="en-US" sz="3200" b="1" i="0" u="sng" strike="noStrike" kern="1200" cap="none" spc="0" normalizeH="0" baseline="0" noProof="0" dirty="0">
                <a:ln>
                  <a:noFill/>
                </a:ln>
                <a:solidFill>
                  <a:srgbClr val="002060"/>
                </a:solidFill>
                <a:effectLst/>
                <a:uLnTx/>
                <a:uFillTx/>
                <a:latin typeface="Calibri" panose="020F0502020204030204"/>
                <a:ea typeface="+mn-ea"/>
                <a:cs typeface="+mn-cs"/>
              </a:rPr>
              <a:t>All authority </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has been given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002060"/>
                </a:solidFill>
                <a:effectLst/>
                <a:uLnTx/>
                <a:uFillTx/>
                <a:latin typeface="Calibri" panose="020F0502020204030204"/>
                <a:ea typeface="+mn-ea"/>
                <a:cs typeface="+mn-cs"/>
              </a:rPr>
              <a:t>to </a:t>
            </a:r>
            <a:r>
              <a:rPr kumimoji="0" lang="en-US" sz="3600" b="1" i="0" u="sng" strike="noStrike" kern="1200" cap="none" spc="0" normalizeH="0" baseline="0" noProof="0" dirty="0">
                <a:ln>
                  <a:noFill/>
                </a:ln>
                <a:solidFill>
                  <a:srgbClr val="002060"/>
                </a:solidFill>
                <a:effectLst/>
                <a:uLnTx/>
                <a:uFillTx/>
                <a:latin typeface="Arial Black" panose="020B0A04020102020204" pitchFamily="34" charset="0"/>
                <a:ea typeface="+mn-ea"/>
                <a:cs typeface="+mn-cs"/>
              </a:rPr>
              <a:t>Me</a:t>
            </a:r>
            <a:r>
              <a:rPr kumimoji="0" lang="en-US" sz="3200" b="1" i="0" u="sng"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in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heaven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and on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earth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4" name="TextBox 3"/>
          <p:cNvSpPr txBox="1"/>
          <p:nvPr/>
        </p:nvSpPr>
        <p:spPr>
          <a:xfrm>
            <a:off x="1873624" y="2223247"/>
            <a:ext cx="4607858" cy="932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Spin the Wheel | ASU Open Door 2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487" y="1106752"/>
            <a:ext cx="4081878" cy="28913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6130976"/>
            <a:ext cx="9144000"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rPr>
              <a:t>1Cor.4:6    Do not think of men above what is written.</a:t>
            </a:r>
          </a:p>
        </p:txBody>
      </p:sp>
      <p:sp>
        <p:nvSpPr>
          <p:cNvPr id="9" name="TextBox 8"/>
          <p:cNvSpPr txBox="1"/>
          <p:nvPr/>
        </p:nvSpPr>
        <p:spPr>
          <a:xfrm>
            <a:off x="7064185" y="971743"/>
            <a:ext cx="217842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so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because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say it is so</a:t>
            </a:r>
          </a:p>
        </p:txBody>
      </p:sp>
      <p:sp>
        <p:nvSpPr>
          <p:cNvPr id="10" name="TextBox 9"/>
          <p:cNvSpPr txBox="1"/>
          <p:nvPr/>
        </p:nvSpPr>
        <p:spPr>
          <a:xfrm>
            <a:off x="4222372" y="4652683"/>
            <a:ext cx="2537012"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so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because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So-and-so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Says it is so.</a:t>
            </a:r>
          </a:p>
        </p:txBody>
      </p:sp>
      <p:sp>
        <p:nvSpPr>
          <p:cNvPr id="11" name="TextBox 10"/>
          <p:cNvSpPr txBox="1"/>
          <p:nvPr/>
        </p:nvSpPr>
        <p:spPr>
          <a:xfrm>
            <a:off x="143432" y="3716241"/>
            <a:ext cx="199912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My preacher said this is the answer</a:t>
            </a:r>
          </a:p>
        </p:txBody>
      </p:sp>
      <p:sp>
        <p:nvSpPr>
          <p:cNvPr id="12" name="TextBox 11"/>
          <p:cNvSpPr txBox="1"/>
          <p:nvPr/>
        </p:nvSpPr>
        <p:spPr>
          <a:xfrm>
            <a:off x="1416430" y="4448978"/>
            <a:ext cx="3487271"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daddy taught 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My mama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taught me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a:t>
            </a:r>
          </a:p>
        </p:txBody>
      </p:sp>
      <p:sp>
        <p:nvSpPr>
          <p:cNvPr id="13" name="TextBox 12"/>
          <p:cNvSpPr txBox="1"/>
          <p:nvPr/>
        </p:nvSpPr>
        <p:spPr>
          <a:xfrm>
            <a:off x="5961530" y="4230284"/>
            <a:ext cx="3119717"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read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so-and-so’s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book. He 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my favorite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writer.</a:t>
            </a:r>
          </a:p>
        </p:txBody>
      </p:sp>
      <p:sp>
        <p:nvSpPr>
          <p:cNvPr id="14" name="Oval 13"/>
          <p:cNvSpPr/>
          <p:nvPr/>
        </p:nvSpPr>
        <p:spPr>
          <a:xfrm>
            <a:off x="98610" y="3281086"/>
            <a:ext cx="2115672" cy="19572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9313" y="1061392"/>
            <a:ext cx="21246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Opinions - assertions</a:t>
            </a:r>
          </a:p>
        </p:txBody>
      </p:sp>
      <p:sp>
        <p:nvSpPr>
          <p:cNvPr id="17" name="Oval 16"/>
          <p:cNvSpPr/>
          <p:nvPr/>
        </p:nvSpPr>
        <p:spPr>
          <a:xfrm>
            <a:off x="1963271" y="4093986"/>
            <a:ext cx="2501150" cy="242335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361562" y="803588"/>
            <a:ext cx="1479176" cy="13482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4482348" y="4591869"/>
            <a:ext cx="1981204" cy="19075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7283823" y="902386"/>
            <a:ext cx="1707775" cy="17006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6485964" y="4155502"/>
            <a:ext cx="2147049" cy="2150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65725" y="2117182"/>
            <a:ext cx="1234157" cy="11911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43432" y="2489215"/>
            <a:ext cx="107576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Silence</a:t>
            </a:r>
          </a:p>
        </p:txBody>
      </p:sp>
      <p:sp>
        <p:nvSpPr>
          <p:cNvPr id="22" name="Oval 21"/>
          <p:cNvSpPr/>
          <p:nvPr/>
        </p:nvSpPr>
        <p:spPr>
          <a:xfrm>
            <a:off x="7437696" y="2629653"/>
            <a:ext cx="1643551" cy="16006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621506" y="3254190"/>
            <a:ext cx="14059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tradition</a:t>
            </a:r>
          </a:p>
        </p:txBody>
      </p:sp>
    </p:spTree>
    <p:extLst>
      <p:ext uri="{BB962C8B-B14F-4D97-AF65-F5344CB8AC3E}">
        <p14:creationId xmlns:p14="http://schemas.microsoft.com/office/powerpoint/2010/main" val="301561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6CB9F23-C97D-6ACB-4FEF-BCF75301B4D8}"/>
              </a:ext>
            </a:extLst>
          </p:cNvPr>
          <p:cNvSpPr txBox="1"/>
          <p:nvPr/>
        </p:nvSpPr>
        <p:spPr>
          <a:xfrm>
            <a:off x="585926" y="1518082"/>
            <a:ext cx="7954392" cy="4639732"/>
          </a:xfrm>
          <a:prstGeom prst="rect">
            <a:avLst/>
          </a:prstGeom>
          <a:noFill/>
        </p:spPr>
        <p:txBody>
          <a:bodyPr wrap="square">
            <a:spAutoFit/>
          </a:bodyPr>
          <a:lstStyle/>
          <a:p>
            <a:pPr marL="0" marR="0" indent="228600">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 belief that any man in whom the Holy Spirit is supposed to dwell can properly determine the true nature and content of Christian doctrine is denied in the saying of Christ that, even in the apostles,</a:t>
            </a:r>
          </a:p>
          <a:p>
            <a:pPr marL="0" marR="0" indent="228600">
              <a:spcBef>
                <a:spcPts val="90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the Holy Spirit did not speak “of himself.”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31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87E25AE-EE92-D979-B46F-987A0CC2BC5C}"/>
              </a:ext>
            </a:extLst>
          </p:cNvPr>
          <p:cNvSpPr txBox="1"/>
          <p:nvPr/>
        </p:nvSpPr>
        <p:spPr>
          <a:xfrm>
            <a:off x="630315" y="1029810"/>
            <a:ext cx="7767961" cy="5126916"/>
          </a:xfrm>
          <a:prstGeom prst="rect">
            <a:avLst/>
          </a:prstGeom>
          <a:noFill/>
        </p:spPr>
        <p:txBody>
          <a:bodyPr wrap="square">
            <a:spAutoFit/>
          </a:bodyPr>
          <a:lstStyle/>
          <a:p>
            <a:pPr marL="0" marR="0">
              <a:lnSpc>
                <a:spcPct val="107000"/>
              </a:lnSpc>
              <a:spcBef>
                <a:spcPts val="0"/>
              </a:spcBef>
              <a:spcAft>
                <a:spcPts val="300"/>
              </a:spcAft>
            </a:pPr>
            <a:r>
              <a:rPr lang="en-US" sz="1200" kern="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7:21 </a:t>
            </a:r>
            <a:r>
              <a:rPr lang="en-US" sz="2800" kern="0" dirty="0">
                <a:effectLst/>
                <a:latin typeface="Calibri" panose="020F0502020204030204" pitchFamily="34" charset="0"/>
                <a:ea typeface="Calibri" panose="020F0502020204030204" pitchFamily="34" charset="0"/>
                <a:cs typeface="Calibri" panose="020F0502020204030204" pitchFamily="34" charset="0"/>
              </a:rPr>
              <a:t>"Not everyone who says to Me, 'Lord, Lord,' shall enter the kingdom of heaven, but he who does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will of My Father</a:t>
            </a:r>
            <a:r>
              <a:rPr lang="en-US" sz="2800" kern="0" dirty="0">
                <a:effectLst/>
                <a:latin typeface="Calibri" panose="020F0502020204030204" pitchFamily="34" charset="0"/>
                <a:ea typeface="Calibri" panose="020F0502020204030204" pitchFamily="34" charset="0"/>
                <a:cs typeface="Calibri" panose="020F0502020204030204" pitchFamily="34" charset="0"/>
              </a:rPr>
              <a:t> in heaven.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22 "</a:t>
            </a:r>
            <a:r>
              <a:rPr lang="en-US" sz="2800" b="1" kern="0" dirty="0">
                <a:effectLst/>
                <a:latin typeface="Calibri" panose="020F0502020204030204" pitchFamily="34" charset="0"/>
                <a:ea typeface="Calibri" panose="020F0502020204030204" pitchFamily="34" charset="0"/>
                <a:cs typeface="Calibri" panose="020F0502020204030204" pitchFamily="34" charset="0"/>
              </a:rPr>
              <a:t>Many</a:t>
            </a:r>
            <a:r>
              <a:rPr lang="en-US" sz="2800" kern="0" dirty="0">
                <a:effectLst/>
                <a:latin typeface="Calibri" panose="020F0502020204030204" pitchFamily="34" charset="0"/>
                <a:ea typeface="Calibri" panose="020F0502020204030204" pitchFamily="34" charset="0"/>
                <a:cs typeface="Calibri" panose="020F0502020204030204" pitchFamily="34" charset="0"/>
              </a:rPr>
              <a:t> will say to Me in that day, 'Lord, Lord, have we not prophesied </a:t>
            </a:r>
            <a:r>
              <a:rPr lang="en-US" sz="2800" b="1" i="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Your name</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cast out demons </a:t>
            </a:r>
            <a:r>
              <a:rPr lang="en-US" sz="2800" b="1" i="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Your name</a:t>
            </a:r>
            <a:r>
              <a:rPr lang="en-US" sz="28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and done </a:t>
            </a:r>
            <a:r>
              <a:rPr lang="en-US" sz="2800" b="1" kern="0" dirty="0">
                <a:effectLst/>
                <a:latin typeface="Calibri" panose="020F0502020204030204" pitchFamily="34" charset="0"/>
                <a:ea typeface="Calibri" panose="020F0502020204030204" pitchFamily="34" charset="0"/>
                <a:cs typeface="Calibri" panose="020F0502020204030204" pitchFamily="34" charset="0"/>
              </a:rPr>
              <a:t>many</a:t>
            </a:r>
            <a:r>
              <a:rPr lang="en-US" sz="2800" kern="0" dirty="0">
                <a:effectLst/>
                <a:latin typeface="Calibri" panose="020F0502020204030204" pitchFamily="34" charset="0"/>
                <a:ea typeface="Calibri" panose="020F0502020204030204" pitchFamily="34" charset="0"/>
                <a:cs typeface="Calibri" panose="020F0502020204030204" pitchFamily="34" charset="0"/>
              </a:rPr>
              <a:t> wonders </a:t>
            </a:r>
            <a:r>
              <a:rPr lang="en-US" sz="2800" b="1" i="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Your name?'</a:t>
            </a:r>
            <a:endParaRPr lang="en-US" sz="2800" b="1" i="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23 "And then I will declare to them, 'I never knew you;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depart </a:t>
            </a:r>
            <a:r>
              <a:rPr lang="en-US" sz="2800" kern="0" dirty="0">
                <a:effectLst/>
                <a:latin typeface="Calibri" panose="020F0502020204030204" pitchFamily="34" charset="0"/>
                <a:ea typeface="Calibri" panose="020F0502020204030204" pitchFamily="34" charset="0"/>
                <a:cs typeface="Calibri" panose="020F0502020204030204" pitchFamily="34" charset="0"/>
              </a:rPr>
              <a:t>from Me, you who practice lawlessness!'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61F6750-ED97-5FD4-932D-5F2EF557E55D}"/>
              </a:ext>
            </a:extLst>
          </p:cNvPr>
          <p:cNvSpPr/>
          <p:nvPr/>
        </p:nvSpPr>
        <p:spPr>
          <a:xfrm>
            <a:off x="328475" y="1109710"/>
            <a:ext cx="8487052" cy="524664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03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743D050-52C6-6C3E-9924-BF1669E7CA1D}"/>
              </a:ext>
            </a:extLst>
          </p:cNvPr>
          <p:cNvSpPr txBox="1"/>
          <p:nvPr/>
        </p:nvSpPr>
        <p:spPr>
          <a:xfrm>
            <a:off x="745723" y="1269508"/>
            <a:ext cx="7661429" cy="4154984"/>
          </a:xfrm>
          <a:prstGeom prst="rect">
            <a:avLst/>
          </a:prstGeom>
          <a:noFill/>
        </p:spPr>
        <p:txBody>
          <a:bodyPr wrap="square">
            <a:spAutoFit/>
          </a:bodyPr>
          <a:lstStyle/>
          <a:p>
            <a:pPr marL="0" marR="0" indent="228600">
              <a:spcBef>
                <a:spcPts val="900"/>
              </a:spcBef>
              <a:spcAft>
                <a:spcPts val="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“For he shall not speak from himself; but what things soever he shall hear, these shall he speak … for he shall take of mine, and shall declare it unto you” </a:t>
            </a:r>
            <a:r>
              <a:rPr lang="en-US" sz="4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16:13–15).</a:t>
            </a:r>
            <a:endParaRPr lang="en-US" sz="4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97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6B840C9-BAFC-83BF-080D-F4547272125E}"/>
              </a:ext>
            </a:extLst>
          </p:cNvPr>
          <p:cNvSpPr txBox="1"/>
          <p:nvPr/>
        </p:nvSpPr>
        <p:spPr>
          <a:xfrm>
            <a:off x="585927" y="1065320"/>
            <a:ext cx="7856738" cy="5370701"/>
          </a:xfrm>
          <a:prstGeom prst="rect">
            <a:avLst/>
          </a:prstGeom>
          <a:noFill/>
        </p:spPr>
        <p:txBody>
          <a:bodyPr wrap="square">
            <a:spAutoFit/>
          </a:bodyPr>
          <a:lstStyle/>
          <a:p>
            <a:pPr marL="0" marR="0" indent="228600">
              <a:spcBef>
                <a:spcPts val="0"/>
              </a:spcBef>
              <a:spcAft>
                <a:spcPts val="0"/>
              </a:spcAft>
            </a:pPr>
            <a:r>
              <a:rPr lang="en-US" sz="2400" b="1" u="sng" kern="0" dirty="0">
                <a:effectLst/>
                <a:latin typeface="Calibri" panose="020F0502020204030204" pitchFamily="34" charset="0"/>
                <a:ea typeface="Calibri" panose="020F0502020204030204" pitchFamily="34" charset="0"/>
                <a:cs typeface="Calibri" panose="020F0502020204030204" pitchFamily="34" charset="0"/>
              </a:rPr>
              <a:t>Wise man who built his house upon the rock</a:t>
            </a:r>
            <a:r>
              <a:rPr lang="en-US" sz="2400" b="1" kern="0" dirty="0">
                <a:effectLst/>
                <a:latin typeface="Calibri" panose="020F0502020204030204" pitchFamily="34" charset="0"/>
                <a:ea typeface="Calibri" panose="020F0502020204030204" pitchFamily="34" charset="0"/>
                <a:cs typeface="Calibri" panose="020F0502020204030204" pitchFamily="34" charset="0"/>
              </a:rPr>
              <a:t>.</a:t>
            </a:r>
            <a:r>
              <a:rPr lang="en-US" sz="2400" kern="0" dirty="0">
                <a:effectLst/>
                <a:latin typeface="Calibri" panose="020F0502020204030204" pitchFamily="34" charset="0"/>
                <a:ea typeface="Calibri" panose="020F0502020204030204" pitchFamily="34" charset="0"/>
                <a:cs typeface="Calibri" panose="020F0502020204030204" pitchFamily="34" charset="0"/>
              </a:rPr>
              <a:t> The “rock” is nothing more nor less than “these words of mine,” namely, the words of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spcBef>
                <a:spcPts val="900"/>
              </a:spcBef>
              <a:spcAft>
                <a:spcPts val="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7:25 </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And the rain descended, and the floods came, and the winds blew, and beat upon that house; and it fell not: for it was founded upon the rock.</a:t>
            </a:r>
            <a:endPar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Rains, floods, and winds, in this place, suggest oppositions from above, beneath, and all around. The stability of the wise man’s house was due to the fact that it was built, not upon “a rock,” but upon “THE rock”! Only the life founded upon and guided by the principles of Christ shall stand. His teaching is the rock; all else is shifting sand.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06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845EED3-84D5-FB2A-AF83-B17949B87B71}"/>
              </a:ext>
            </a:extLst>
          </p:cNvPr>
          <p:cNvSpPr txBox="1"/>
          <p:nvPr/>
        </p:nvSpPr>
        <p:spPr>
          <a:xfrm>
            <a:off x="381740" y="704675"/>
            <a:ext cx="8345009" cy="5924699"/>
          </a:xfrm>
          <a:prstGeom prst="rect">
            <a:avLst/>
          </a:prstGeom>
          <a:noFill/>
        </p:spPr>
        <p:txBody>
          <a:bodyPr wrap="square">
            <a:spAutoFit/>
          </a:bodyPr>
          <a:lstStyle/>
          <a:p>
            <a:pPr marL="457200" marR="457200">
              <a:spcBef>
                <a:spcPts val="900"/>
              </a:spcBef>
              <a:spcAft>
                <a:spcPts val="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7:26 </a:t>
            </a:r>
            <a:r>
              <a:rPr lang="en-US" sz="2800" kern="0" dirty="0">
                <a:effectLst/>
                <a:latin typeface="Calibri" panose="020F0502020204030204" pitchFamily="34" charset="0"/>
                <a:ea typeface="Calibri" panose="020F0502020204030204" pitchFamily="34" charset="0"/>
                <a:cs typeface="Calibri" panose="020F0502020204030204" pitchFamily="34" charset="0"/>
              </a:rPr>
              <a:t>And everyone that heareth these words of mine, and </a:t>
            </a:r>
            <a:r>
              <a:rPr lang="en-US" sz="2800" i="1" kern="0" dirty="0">
                <a:effectLst/>
                <a:latin typeface="Calibri" panose="020F0502020204030204" pitchFamily="34" charset="0"/>
                <a:ea typeface="Calibri" panose="020F0502020204030204" pitchFamily="34" charset="0"/>
                <a:cs typeface="Calibri" panose="020F0502020204030204" pitchFamily="34" charset="0"/>
              </a:rPr>
              <a:t>doeth them not</a:t>
            </a:r>
            <a:r>
              <a:rPr lang="en-US" sz="2800" kern="0" dirty="0">
                <a:effectLst/>
                <a:latin typeface="Calibri" panose="020F0502020204030204" pitchFamily="34" charset="0"/>
                <a:ea typeface="Calibri" panose="020F0502020204030204" pitchFamily="34" charset="0"/>
                <a:cs typeface="Calibri" panose="020F0502020204030204" pitchFamily="34" charset="0"/>
              </a:rPr>
              <a:t>, shalt be likened unto a foolish man, who built his house upon the sand: and the rain descended, the floods came, and the winds blew, and smote upon that house; and it fell: and great was the fall thereof.</a:t>
            </a:r>
          </a:p>
          <a:p>
            <a:pPr marL="457200" marR="457200">
              <a:spcBef>
                <a:spcPts val="900"/>
              </a:spcBef>
              <a:spcAft>
                <a:spcPts val="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All this is repeating in the negative, of what was said immediately before. The focus of attention here should be upon the revelation of what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true rock actually is</a:t>
            </a:r>
            <a:r>
              <a:rPr lang="en-US" sz="2800" kern="0" dirty="0">
                <a:effectLst/>
                <a:latin typeface="Calibri" panose="020F0502020204030204" pitchFamily="34" charset="0"/>
                <a:ea typeface="Calibri" panose="020F0502020204030204" pitchFamily="34" charset="0"/>
                <a:cs typeface="Calibri" panose="020F0502020204030204" pitchFamily="34" charset="0"/>
              </a:rPr>
              <a:t>, namely,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words or teachings of Christ</a:t>
            </a:r>
            <a:r>
              <a:rPr lang="en-US" sz="2800" kern="0" dirty="0">
                <a:effectLst/>
                <a:latin typeface="Calibri" panose="020F0502020204030204" pitchFamily="34" charset="0"/>
                <a:ea typeface="Calibri" panose="020F0502020204030204" pitchFamily="34" charset="0"/>
                <a:cs typeface="Calibri" panose="020F0502020204030204" pitchFamily="34" charset="0"/>
              </a:rPr>
              <a:t>. This is the point so many seem to miss.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39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496D55B-9B68-C463-77B9-FA2B03CCF42E}"/>
              </a:ext>
            </a:extLst>
          </p:cNvPr>
          <p:cNvSpPr txBox="1"/>
          <p:nvPr/>
        </p:nvSpPr>
        <p:spPr>
          <a:xfrm>
            <a:off x="550416" y="1020932"/>
            <a:ext cx="7989902" cy="4985980"/>
          </a:xfrm>
          <a:prstGeom prst="rect">
            <a:avLst/>
          </a:prstGeom>
          <a:noFill/>
        </p:spPr>
        <p:txBody>
          <a:bodyPr wrap="square">
            <a:spAutoFit/>
          </a:bodyPr>
          <a:lstStyle/>
          <a:p>
            <a:pPr marL="0" marR="0" indent="228600">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significance of this great sermon was not lost upon those who first heard it. They understood, although not all of them believed, that Jesus in this  sermon laid claim to authority surpassing that of: </a:t>
            </a:r>
            <a:endParaRPr lang="en-US" sz="3200" kern="0" dirty="0">
              <a:latin typeface="Calibri" panose="020F0502020204030204" pitchFamily="34" charset="0"/>
              <a:ea typeface="Calibri" panose="020F0502020204030204" pitchFamily="34" charset="0"/>
              <a:cs typeface="Calibri" panose="020F0502020204030204" pitchFamily="34" charset="0"/>
            </a:endParaRPr>
          </a:p>
          <a:p>
            <a:pPr marL="514350" marR="0" indent="-514350">
              <a:spcBef>
                <a:spcPts val="900"/>
              </a:spcBef>
              <a:spcAft>
                <a:spcPts val="0"/>
              </a:spcAft>
              <a:buAutoNum type="arabicParenBoth"/>
            </a:pPr>
            <a:r>
              <a:rPr lang="en-US" sz="3200" kern="0" dirty="0">
                <a:effectLst/>
                <a:latin typeface="Calibri" panose="020F0502020204030204" pitchFamily="34" charset="0"/>
                <a:ea typeface="Calibri" panose="020F0502020204030204" pitchFamily="34" charset="0"/>
                <a:cs typeface="Calibri" panose="020F0502020204030204" pitchFamily="34" charset="0"/>
              </a:rPr>
              <a:t>the scribes,</a:t>
            </a:r>
          </a:p>
          <a:p>
            <a:pPr marL="514350" marR="0" indent="-514350">
              <a:spcBef>
                <a:spcPts val="900"/>
              </a:spcBef>
              <a:spcAft>
                <a:spcPts val="0"/>
              </a:spcAft>
              <a:buAutoNum type="arabicParenBoth"/>
            </a:pPr>
            <a:r>
              <a:rPr lang="en-US" sz="3200" kern="0" dirty="0">
                <a:effectLst/>
                <a:latin typeface="Calibri" panose="020F0502020204030204" pitchFamily="34" charset="0"/>
                <a:ea typeface="Calibri" panose="020F0502020204030204" pitchFamily="34" charset="0"/>
                <a:cs typeface="Calibri" panose="020F0502020204030204" pitchFamily="34" charset="0"/>
              </a:rPr>
              <a:t>the Decalogue, </a:t>
            </a:r>
          </a:p>
          <a:p>
            <a:pPr marL="514350" marR="0" indent="-514350">
              <a:spcBef>
                <a:spcPts val="900"/>
              </a:spcBef>
              <a:spcAft>
                <a:spcPts val="0"/>
              </a:spcAft>
              <a:buAutoNum type="arabicParenBoth"/>
            </a:pPr>
            <a:r>
              <a:rPr lang="en-US" sz="3200" kern="0" dirty="0">
                <a:effectLst/>
                <a:latin typeface="Calibri" panose="020F0502020204030204" pitchFamily="34" charset="0"/>
                <a:ea typeface="Calibri" panose="020F0502020204030204" pitchFamily="34" charset="0"/>
                <a:cs typeface="Calibri" panose="020F0502020204030204" pitchFamily="34" charset="0"/>
              </a:rPr>
              <a:t>Moses, </a:t>
            </a:r>
          </a:p>
          <a:p>
            <a:pPr marL="514350" marR="0" indent="-514350">
              <a:spcBef>
                <a:spcPts val="900"/>
              </a:spcBef>
              <a:spcAft>
                <a:spcPts val="0"/>
              </a:spcAft>
              <a:buAutoNum type="arabicParenBoth"/>
            </a:pPr>
            <a:r>
              <a:rPr lang="en-US" sz="3200" kern="0" dirty="0">
                <a:effectLst/>
                <a:latin typeface="Calibri" panose="020F0502020204030204" pitchFamily="34" charset="0"/>
                <a:ea typeface="Calibri" panose="020F0502020204030204" pitchFamily="34" charset="0"/>
                <a:cs typeface="Calibri" panose="020F0502020204030204" pitchFamily="34" charset="0"/>
              </a:rPr>
              <a:t>all earthly and human authorities.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4587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9" name="TextBox 8">
            <a:extLst>
              <a:ext uri="{FF2B5EF4-FFF2-40B4-BE49-F238E27FC236}">
                <a16:creationId xmlns:a16="http://schemas.microsoft.com/office/drawing/2014/main" id="{0106BD9E-207C-F4D8-DC46-A67DFF3AF0FE}"/>
              </a:ext>
            </a:extLst>
          </p:cNvPr>
          <p:cNvSpPr txBox="1"/>
          <p:nvPr/>
        </p:nvSpPr>
        <p:spPr>
          <a:xfrm>
            <a:off x="452761" y="1393795"/>
            <a:ext cx="8398276" cy="4273029"/>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…Last night as I lay sleeping A dream appeared to me</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 dreamed about the end of time About eternity</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 saw a million sinners fall on their knees to pray</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Lord he sadly shook his head and this I heard him say,</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Sorry I never knew you Depart from me forevermore.</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Sorry I never knew you Go and serve the one that you have served before.</a:t>
            </a:r>
          </a:p>
        </p:txBody>
      </p:sp>
    </p:spTree>
    <p:extLst>
      <p:ext uri="{BB962C8B-B14F-4D97-AF65-F5344CB8AC3E}">
        <p14:creationId xmlns:p14="http://schemas.microsoft.com/office/powerpoint/2010/main" val="864749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o will REALLY hear &quot;DEPART from me. I never knew you? - YouTube">
            <a:extLst>
              <a:ext uri="{FF2B5EF4-FFF2-40B4-BE49-F238E27FC236}">
                <a16:creationId xmlns:a16="http://schemas.microsoft.com/office/drawing/2014/main" id="{1DA2D55A-D4DF-8459-EEFF-2D2C2DF58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6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6A43BC6-A513-05BE-DD9E-28D954EDAC98}"/>
              </a:ext>
            </a:extLst>
          </p:cNvPr>
          <p:cNvSpPr txBox="1"/>
          <p:nvPr/>
        </p:nvSpPr>
        <p:spPr>
          <a:xfrm>
            <a:off x="488272" y="1109710"/>
            <a:ext cx="8540317" cy="5990101"/>
          </a:xfrm>
          <a:prstGeom prst="rect">
            <a:avLst/>
          </a:prstGeom>
          <a:noFill/>
        </p:spPr>
        <p:txBody>
          <a:bodyPr wrap="square">
            <a:spAutoFit/>
          </a:bodyPr>
          <a:lstStyle/>
          <a:p>
            <a:pPr indent="228600">
              <a:spcBef>
                <a:spcPts val="900"/>
              </a:spcBef>
            </a:pPr>
            <a:r>
              <a:rPr lang="en-US" sz="30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Matt.7:22 </a:t>
            </a:r>
            <a:r>
              <a:rPr lang="en-US" sz="3000" kern="0" dirty="0">
                <a:latin typeface="Calibri" panose="020F0502020204030204" pitchFamily="34" charset="0"/>
                <a:ea typeface="Calibri" panose="020F0502020204030204" pitchFamily="34" charset="0"/>
                <a:cs typeface="Calibri" panose="020F0502020204030204" pitchFamily="34" charset="0"/>
              </a:rPr>
              <a:t>Many will say to me in that day, Lord, Lord, did we not prophesy by thy name, and by thy name cast out demons, and by thy name do many mighty works?</a:t>
            </a:r>
          </a:p>
          <a:p>
            <a:pPr indent="228600">
              <a:spcBef>
                <a:spcPts val="900"/>
              </a:spcBef>
            </a:pPr>
            <a:endParaRPr lang="en-US" sz="30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90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False teachers are clearly religious persons, crying, “Lord, Lord.” Their </a:t>
            </a:r>
            <a:r>
              <a:rPr lang="en-US" sz="3000" u="sng" kern="0" dirty="0">
                <a:effectLst/>
                <a:latin typeface="Calibri" panose="020F0502020204030204" pitchFamily="34" charset="0"/>
                <a:ea typeface="Calibri" panose="020F0502020204030204" pitchFamily="34" charset="0"/>
                <a:cs typeface="Calibri" panose="020F0502020204030204" pitchFamily="34" charset="0"/>
              </a:rPr>
              <a:t>failure is not that of inactivity </a:t>
            </a:r>
            <a:r>
              <a:rPr lang="en-US" sz="3000" kern="0" dirty="0">
                <a:effectLst/>
                <a:latin typeface="Calibri" panose="020F0502020204030204" pitchFamily="34" charset="0"/>
                <a:ea typeface="Calibri" panose="020F0502020204030204" pitchFamily="34" charset="0"/>
                <a:cs typeface="Calibri" panose="020F0502020204030204" pitchFamily="34" charset="0"/>
              </a:rPr>
              <a:t>but </a:t>
            </a:r>
            <a:r>
              <a:rPr lang="en-US" sz="3000" u="sng" kern="0" dirty="0">
                <a:effectLst/>
                <a:latin typeface="Calibri" panose="020F0502020204030204" pitchFamily="34" charset="0"/>
                <a:ea typeface="Calibri" panose="020F0502020204030204" pitchFamily="34" charset="0"/>
                <a:cs typeface="Calibri" panose="020F0502020204030204" pitchFamily="34" charset="0"/>
              </a:rPr>
              <a:t>acting in the wrong activity</a:t>
            </a:r>
            <a:r>
              <a:rPr lang="en-US" sz="3000" kern="0" dirty="0">
                <a:effectLst/>
                <a:latin typeface="Calibri" panose="020F0502020204030204" pitchFamily="34" charset="0"/>
                <a:ea typeface="Calibri" panose="020F0502020204030204" pitchFamily="34" charset="0"/>
                <a:cs typeface="Calibri" panose="020F0502020204030204" pitchFamily="34" charset="0"/>
              </a:rPr>
              <a:t>. They not only deceive but are themselves deceived, as appears in what follows. Their great error is in doing their own will instead of Christ’s.</a:t>
            </a:r>
          </a:p>
          <a:p>
            <a:pPr marL="0" marR="0" indent="228600">
              <a:spcBef>
                <a:spcPts val="900"/>
              </a:spcBef>
              <a:spcAft>
                <a:spcPts val="0"/>
              </a:spcAft>
            </a:pPr>
            <a:endParaRPr lang="en-US" sz="1200" kern="0" dirty="0">
              <a:latin typeface="Calibri" panose="020F0502020204030204" pitchFamily="34" charset="0"/>
              <a:ea typeface="Calibri" panose="020F0502020204030204" pitchFamily="34" charset="0"/>
              <a:cs typeface="Calibri" panose="020F0502020204030204" pitchFamily="34" charset="0"/>
            </a:endParaRPr>
          </a:p>
          <a:p>
            <a:pPr marL="0" marR="0" indent="228600" algn="just">
              <a:lnSpc>
                <a:spcPct val="107000"/>
              </a:lnSpc>
              <a:spcBef>
                <a:spcPts val="90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77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6A43BC6-A513-05BE-DD9E-28D954EDAC98}"/>
              </a:ext>
            </a:extLst>
          </p:cNvPr>
          <p:cNvSpPr txBox="1"/>
          <p:nvPr/>
        </p:nvSpPr>
        <p:spPr>
          <a:xfrm>
            <a:off x="488273" y="1109710"/>
            <a:ext cx="8007658" cy="5597686"/>
          </a:xfrm>
          <a:prstGeom prst="rect">
            <a:avLst/>
          </a:prstGeom>
          <a:noFill/>
        </p:spPr>
        <p:txBody>
          <a:bodyPr wrap="square">
            <a:spAutoFit/>
          </a:bodyPr>
          <a:lstStyle/>
          <a:p>
            <a:pPr marL="0" marR="0" indent="228600">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fact that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many</a:t>
            </a:r>
            <a:r>
              <a:rPr lang="en-US" sz="2400" kern="0" dirty="0">
                <a:effectLst/>
                <a:latin typeface="Calibri" panose="020F0502020204030204" pitchFamily="34" charset="0"/>
                <a:ea typeface="Calibri" panose="020F0502020204030204" pitchFamily="34" charset="0"/>
                <a:cs typeface="Calibri" panose="020F0502020204030204" pitchFamily="34" charset="0"/>
              </a:rPr>
              <a:t>” such persons exist identifies them as followers of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the broad way</a:t>
            </a:r>
            <a:r>
              <a:rPr lang="en-US" sz="2400" kern="0" dirty="0">
                <a:effectLst/>
                <a:latin typeface="Calibri" panose="020F0502020204030204" pitchFamily="34" charset="0"/>
                <a:ea typeface="Calibri" panose="020F0502020204030204" pitchFamily="34" charset="0"/>
                <a:cs typeface="Calibri" panose="020F0502020204030204" pitchFamily="34" charset="0"/>
              </a:rPr>
              <a:t>. The religious nature of their errors is emphasized by their prophesying, casting out demons, and doing many mighty works in Christ’s name. </a:t>
            </a:r>
          </a:p>
          <a:p>
            <a:pPr marL="0" marR="0" indent="228600">
              <a:spcBef>
                <a:spcPts val="900"/>
              </a:spcBef>
              <a:spcAft>
                <a:spcPts val="0"/>
              </a:spcAft>
            </a:pP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What was wrong with all this? They did those mighty works in Christ’s name but without his authority or sanction</a:t>
            </a:r>
            <a:r>
              <a:rPr lang="en-US" sz="2400" kern="0" dirty="0">
                <a:effectLst/>
                <a:latin typeface="Calibri" panose="020F0502020204030204" pitchFamily="34" charset="0"/>
                <a:ea typeface="Calibri" panose="020F0502020204030204" pitchFamily="34" charset="0"/>
                <a:cs typeface="Calibri" panose="020F0502020204030204" pitchFamily="34" charset="0"/>
              </a:rPr>
              <a:t>. No one can doubt that this is exactly the situation with reference to the vast majority of religious actions today practiced in the world. </a:t>
            </a:r>
          </a:p>
          <a:p>
            <a:pPr marL="0" marR="0" indent="228600">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They are done in Jesus’ name, but not by his authority. This means, simply, </a:t>
            </a:r>
            <a:r>
              <a:rPr lang="en-US" sz="2400" b="1" kern="0" dirty="0">
                <a:effectLst/>
                <a:latin typeface="Calibri" panose="020F0502020204030204" pitchFamily="34" charset="0"/>
                <a:ea typeface="Calibri" panose="020F0502020204030204" pitchFamily="34" charset="0"/>
                <a:cs typeface="Calibri" panose="020F0502020204030204" pitchFamily="34" charset="0"/>
              </a:rPr>
              <a:t>that the things done were not commanded by Christ</a:t>
            </a:r>
            <a:r>
              <a:rPr lang="en-US" sz="2400" kern="0" dirty="0">
                <a:effectLst/>
                <a:latin typeface="Calibri" panose="020F0502020204030204" pitchFamily="34" charset="0"/>
                <a:ea typeface="Calibri" panose="020F0502020204030204" pitchFamily="34" charset="0"/>
                <a:cs typeface="Calibri" panose="020F0502020204030204" pitchFamily="34" charset="0"/>
              </a:rPr>
              <a:t>. What is the projected result of such conduct? See next verse.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90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18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05953B3-F251-0048-1E33-42B46BCE6535}"/>
              </a:ext>
            </a:extLst>
          </p:cNvPr>
          <p:cNvSpPr txBox="1"/>
          <p:nvPr/>
        </p:nvSpPr>
        <p:spPr>
          <a:xfrm>
            <a:off x="452761" y="861134"/>
            <a:ext cx="8114190" cy="5635856"/>
          </a:xfrm>
          <a:prstGeom prst="rect">
            <a:avLst/>
          </a:prstGeom>
          <a:noFill/>
        </p:spPr>
        <p:txBody>
          <a:bodyPr wrap="square">
            <a:spAutoFit/>
          </a:bodyPr>
          <a:lstStyle/>
          <a:p>
            <a:pPr marL="0" marR="0" indent="228600">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In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7:22</a:t>
            </a:r>
            <a:r>
              <a:rPr lang="en-US" sz="2800" kern="0" dirty="0">
                <a:effectLst/>
                <a:latin typeface="Calibri" panose="020F0502020204030204" pitchFamily="34" charset="0"/>
                <a:ea typeface="Calibri" panose="020F0502020204030204" pitchFamily="34" charset="0"/>
                <a:cs typeface="Calibri" panose="020F0502020204030204" pitchFamily="34" charset="0"/>
              </a:rPr>
              <a:t>, above,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that day</a:t>
            </a:r>
            <a:r>
              <a:rPr lang="en-US" sz="2800" kern="0" dirty="0">
                <a:effectLst/>
                <a:latin typeface="Calibri" panose="020F0502020204030204" pitchFamily="34" charset="0"/>
                <a:ea typeface="Calibri" panose="020F0502020204030204" pitchFamily="34" charset="0"/>
                <a:cs typeface="Calibri" panose="020F0502020204030204" pitchFamily="34" charset="0"/>
              </a:rPr>
              <a:t>” obviously refers to the judgment; and in this verse Christ claims for himself the right to consign men to banishment from his holy presence. The entire tone and tenor of this sermon is predicated on the assumption that Christ is God. Language of the kind recorded here would be the utmost nonsense if this is not his claim. </a:t>
            </a:r>
          </a:p>
          <a:p>
            <a:pPr marL="0" marR="0" indent="228600">
              <a:spcBef>
                <a:spcPts val="900"/>
              </a:spcBef>
              <a:spcAft>
                <a:spcPts val="0"/>
              </a:spcAft>
            </a:pPr>
            <a:endParaRPr lang="en-US" sz="28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900"/>
              </a:spcBef>
              <a:spcAft>
                <a:spcPts val="0"/>
              </a:spcAft>
            </a:pPr>
            <a:r>
              <a:rPr lang="en-US" sz="2800" kern="0" dirty="0" err="1">
                <a:effectLst/>
                <a:latin typeface="Calibri" panose="020F0502020204030204" pitchFamily="34" charset="0"/>
                <a:ea typeface="Calibri" panose="020F0502020204030204" pitchFamily="34" charset="0"/>
                <a:cs typeface="Calibri" panose="020F0502020204030204" pitchFamily="34" charset="0"/>
              </a:rPr>
              <a:t>Biederwolf</a:t>
            </a:r>
            <a:r>
              <a:rPr lang="en-US" sz="2800" kern="0" dirty="0">
                <a:effectLst/>
                <a:latin typeface="Calibri" panose="020F0502020204030204" pitchFamily="34" charset="0"/>
                <a:ea typeface="Calibri" panose="020F0502020204030204" pitchFamily="34" charset="0"/>
                <a:cs typeface="Calibri" panose="020F0502020204030204" pitchFamily="34" charset="0"/>
              </a:rPr>
              <a:t> said, “A man who can read the New Testament and not see that Christ claims to be more than a man, can look all over the sky at high noon on a cloudless day and not see the sun.”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66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12" y="-3211"/>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DCDCEDD2-3A64-D283-302F-AD3CBBDD0BFF}"/>
              </a:ext>
            </a:extLst>
          </p:cNvPr>
          <p:cNvSpPr txBox="1"/>
          <p:nvPr/>
        </p:nvSpPr>
        <p:spPr>
          <a:xfrm>
            <a:off x="346229" y="816746"/>
            <a:ext cx="8540319" cy="5805435"/>
          </a:xfrm>
          <a:prstGeom prst="rect">
            <a:avLst/>
          </a:prstGeom>
          <a:noFill/>
        </p:spPr>
        <p:txBody>
          <a:bodyPr wrap="square">
            <a:spAutoFit/>
          </a:bodyPr>
          <a:lstStyle/>
          <a:p>
            <a:pPr marL="0" marR="0" indent="228600">
              <a:spcBef>
                <a:spcPts val="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This verse contains, without doubt, one of the most terrible thoughts in the Scriptures. </a:t>
            </a:r>
            <a:r>
              <a:rPr lang="en-US" sz="3000" u="sng" kern="0" dirty="0">
                <a:effectLst/>
                <a:latin typeface="Calibri" panose="020F0502020204030204" pitchFamily="34" charset="0"/>
                <a:ea typeface="Calibri" panose="020F0502020204030204" pitchFamily="34" charset="0"/>
                <a:cs typeface="Calibri" panose="020F0502020204030204" pitchFamily="34" charset="0"/>
              </a:rPr>
              <a:t>Many souls shall diligently serve God and do many mighty things in his name, only to discover at last that they have never really served him at all</a:t>
            </a:r>
            <a:r>
              <a:rPr lang="en-US" sz="30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228600">
              <a:spcBef>
                <a:spcPts val="0"/>
              </a:spcBef>
              <a:spcAft>
                <a:spcPts val="0"/>
              </a:spcAft>
            </a:pPr>
            <a:endParaRPr lang="en-US" sz="3000" kern="0" dirty="0">
              <a:latin typeface="Calibri" panose="020F0502020204030204" pitchFamily="34" charset="0"/>
              <a:ea typeface="Calibri" panose="020F0502020204030204" pitchFamily="34" charset="0"/>
              <a:cs typeface="Calibri" panose="020F0502020204030204" pitchFamily="34" charset="0"/>
            </a:endParaRPr>
          </a:p>
          <a:p>
            <a:pPr marL="0" marR="0" indent="228600">
              <a:spcBef>
                <a:spcPts val="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This warning from Christ should stop every man until he is sure beyond all possibility of deception that he is truly doing Christ’s will. </a:t>
            </a:r>
          </a:p>
          <a:p>
            <a:pPr marL="0" marR="0" indent="228600">
              <a:spcBef>
                <a:spcPts val="0"/>
              </a:spcBef>
              <a:spcAft>
                <a:spcPts val="0"/>
              </a:spcAft>
            </a:pPr>
            <a:r>
              <a:rPr lang="en-US" sz="30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final and climactic paragraph of the Sermon on the Mount lays down the true guidelines for souls truly desiring of knowing what is the will of God.</a:t>
            </a:r>
            <a:endParaRPr lang="en-US" sz="3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452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A0F4F5F-E010-897F-E8E4-C5A3BDE3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1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4464" y="5667"/>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rPr>
              <a:t>Sorry, I Never Knew You.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Matt.7:21-23</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1">
            <a:extLst>
              <a:ext uri="{FF2B5EF4-FFF2-40B4-BE49-F238E27FC236}">
                <a16:creationId xmlns:a16="http://schemas.microsoft.com/office/drawing/2014/main" id="{5416F3AB-D1B9-0B74-BDAB-7A419FC781D3}"/>
              </a:ext>
            </a:extLst>
          </p:cNvPr>
          <p:cNvPicPr>
            <a:picLocks noChangeAspect="1"/>
          </p:cNvPicPr>
          <p:nvPr/>
        </p:nvPicPr>
        <p:blipFill rotWithShape="1">
          <a:blip r:embed="rId2"/>
          <a:srcRect l="15254" t="19491" r="35085" b="14219"/>
          <a:stretch/>
        </p:blipFill>
        <p:spPr>
          <a:xfrm>
            <a:off x="837796" y="826801"/>
            <a:ext cx="7382927" cy="5543495"/>
          </a:xfrm>
          <a:prstGeom prst="rect">
            <a:avLst/>
          </a:prstGeom>
          <a:ln w="38100">
            <a:solidFill>
              <a:srgbClr val="002060"/>
            </a:solidFill>
          </a:ln>
        </p:spPr>
      </p:pic>
      <p:sp>
        <p:nvSpPr>
          <p:cNvPr id="6" name="Rectangle 5">
            <a:extLst>
              <a:ext uri="{FF2B5EF4-FFF2-40B4-BE49-F238E27FC236}">
                <a16:creationId xmlns:a16="http://schemas.microsoft.com/office/drawing/2014/main" id="{8564E268-6D1B-F74B-5FEF-066627C2E3B3}"/>
              </a:ext>
            </a:extLst>
          </p:cNvPr>
          <p:cNvSpPr/>
          <p:nvPr/>
        </p:nvSpPr>
        <p:spPr>
          <a:xfrm>
            <a:off x="1731146" y="1029810"/>
            <a:ext cx="5575176" cy="4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48CEEB-06BF-4841-63C9-195BA79B5840}"/>
              </a:ext>
            </a:extLst>
          </p:cNvPr>
          <p:cNvSpPr/>
          <p:nvPr/>
        </p:nvSpPr>
        <p:spPr>
          <a:xfrm>
            <a:off x="1429305" y="2139518"/>
            <a:ext cx="6587231" cy="2130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7C18D4-C6F0-D86F-4ECB-C217F28BE777}"/>
              </a:ext>
            </a:extLst>
          </p:cNvPr>
          <p:cNvSpPr txBox="1"/>
          <p:nvPr/>
        </p:nvSpPr>
        <p:spPr>
          <a:xfrm>
            <a:off x="837796" y="887767"/>
            <a:ext cx="7382927" cy="707886"/>
          </a:xfrm>
          <a:prstGeom prst="rect">
            <a:avLst/>
          </a:prstGeom>
          <a:noFill/>
        </p:spPr>
        <p:txBody>
          <a:bodyPr wrap="square" rtlCol="0">
            <a:spAutoFit/>
          </a:bodyPr>
          <a:lstStyle/>
          <a:p>
            <a:pPr algn="ctr"/>
            <a:r>
              <a:rPr lang="en-US" sz="4000" dirty="0">
                <a:latin typeface="Arial Black" panose="020B0A04020102020204" pitchFamily="34" charset="0"/>
              </a:rPr>
              <a:t>Many</a:t>
            </a:r>
            <a:r>
              <a:rPr lang="en-US" sz="4000" dirty="0"/>
              <a:t> -  family, friends, others</a:t>
            </a:r>
          </a:p>
        </p:txBody>
      </p:sp>
    </p:spTree>
    <p:extLst>
      <p:ext uri="{BB962C8B-B14F-4D97-AF65-F5344CB8AC3E}">
        <p14:creationId xmlns:p14="http://schemas.microsoft.com/office/powerpoint/2010/main" val="322757543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2078</Words>
  <Application>Microsoft Office PowerPoint</Application>
  <PresentationFormat>On-screen Show (4:3)</PresentationFormat>
  <Paragraphs>152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Aharoni</vt:lpstr>
      <vt:lpstr>Arial</vt:lpstr>
      <vt:lpstr>Arial Black</vt:lpstr>
      <vt:lpstr>Arial Unicode MS</vt:lpstr>
      <vt:lpstr>Calibri</vt:lpstr>
      <vt:lpstr>Calibri Light</vt:lpstr>
      <vt:lpstr>Ink Free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7</cp:revision>
  <dcterms:created xsi:type="dcterms:W3CDTF">2024-06-25T12:29:03Z</dcterms:created>
  <dcterms:modified xsi:type="dcterms:W3CDTF">2024-07-06T19:31:58Z</dcterms:modified>
</cp:coreProperties>
</file>