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720" r:id="rId3"/>
    <p:sldMasterId id="2147483732" r:id="rId4"/>
    <p:sldMasterId id="2147483756" r:id="rId5"/>
    <p:sldMasterId id="2147483768" r:id="rId6"/>
    <p:sldMasterId id="2147483781" r:id="rId7"/>
  </p:sldMasterIdLst>
  <p:notesMasterIdLst>
    <p:notesMasterId r:id="rId37"/>
  </p:notesMasterIdLst>
  <p:sldIdLst>
    <p:sldId id="317" r:id="rId8"/>
    <p:sldId id="375" r:id="rId9"/>
    <p:sldId id="372" r:id="rId10"/>
    <p:sldId id="299" r:id="rId11"/>
    <p:sldId id="516" r:id="rId12"/>
    <p:sldId id="519" r:id="rId13"/>
    <p:sldId id="291" r:id="rId14"/>
    <p:sldId id="517" r:id="rId15"/>
    <p:sldId id="518" r:id="rId16"/>
    <p:sldId id="314" r:id="rId17"/>
    <p:sldId id="315" r:id="rId18"/>
    <p:sldId id="333" r:id="rId19"/>
    <p:sldId id="316" r:id="rId20"/>
    <p:sldId id="339" r:id="rId21"/>
    <p:sldId id="522" r:id="rId22"/>
    <p:sldId id="369" r:id="rId23"/>
    <p:sldId id="335" r:id="rId24"/>
    <p:sldId id="355" r:id="rId25"/>
    <p:sldId id="322" r:id="rId26"/>
    <p:sldId id="340" r:id="rId27"/>
    <p:sldId id="344" r:id="rId28"/>
    <p:sldId id="348" r:id="rId29"/>
    <p:sldId id="325" r:id="rId30"/>
    <p:sldId id="328" r:id="rId31"/>
    <p:sldId id="362" r:id="rId32"/>
    <p:sldId id="269" r:id="rId33"/>
    <p:sldId id="349" r:id="rId34"/>
    <p:sldId id="377" r:id="rId35"/>
    <p:sldId id="521" r:id="rId3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modifyVerifier cryptProviderType="rsaAES" cryptAlgorithmClass="hash" cryptAlgorithmType="typeAny" cryptAlgorithmSid="14" spinCount="100000" saltData="Jbo5awLqLW2z4PAGHaolYg==" hashData="iBiiofuwxnBsWjWiYrg2f4aZgMFI7Wc7lNIq2TMbFVVGg3q4XcJQCp3VMr+tHCnW08uyi5p3N9Xq0cU7dk7Jd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00"/>
    <a:srgbClr val="0F0FFD"/>
    <a:srgbClr val="3366FF"/>
    <a:srgbClr val="FFFFFF"/>
    <a:srgbClr val="FFCD2D"/>
    <a:srgbClr val="FFB9B9"/>
    <a:srgbClr val="A50021"/>
    <a:srgbClr val="7E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16" autoAdjust="0"/>
    <p:restoredTop sz="90929"/>
  </p:normalViewPr>
  <p:slideViewPr>
    <p:cSldViewPr>
      <p:cViewPr varScale="1">
        <p:scale>
          <a:sx n="104" d="100"/>
          <a:sy n="104" d="100"/>
        </p:scale>
        <p:origin x="180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B2101-9C1A-441D-9739-D56CD2C1B39A}" type="datetimeFigureOut">
              <a:rPr lang="en-US" smtClean="0"/>
              <a:t>7/27/2024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A1FCFB-41F7-4F15-A345-A808C0E370F3}" type="slidenum">
              <a:rPr lang="en-US" smtClean="0"/>
              <a:t>‹#›</a:t>
            </a:fld>
            <a:endParaRPr lang="en-US"/>
          </a:p>
        </p:txBody>
      </p:sp>
    </p:spTree>
    <p:extLst>
      <p:ext uri="{BB962C8B-B14F-4D97-AF65-F5344CB8AC3E}">
        <p14:creationId xmlns:p14="http://schemas.microsoft.com/office/powerpoint/2010/main" val="3655109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88BD0FF6-93F0-2BD0-ACB1-16934A5ABF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785527-897D-40FC-88AB-B4F6D07094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651" name="Rectangle 1026">
            <a:extLst>
              <a:ext uri="{FF2B5EF4-FFF2-40B4-BE49-F238E27FC236}">
                <a16:creationId xmlns:a16="http://schemas.microsoft.com/office/drawing/2014/main" id="{81319A52-72FB-7566-58C2-E4DDBE42DBC9}"/>
              </a:ext>
            </a:extLst>
          </p:cNvPr>
          <p:cNvSpPr>
            <a:spLocks noGrp="1" noRot="1" noChangeAspect="1" noChangeArrowheads="1"/>
          </p:cNvSpPr>
          <p:nvPr>
            <p:ph type="sldImg"/>
          </p:nvPr>
        </p:nvSpPr>
        <p:spPr>
          <a:solidFill>
            <a:srgbClr val="FFFFFF"/>
          </a:solidFill>
          <a:ln/>
        </p:spPr>
      </p:sp>
      <p:sp>
        <p:nvSpPr>
          <p:cNvPr id="27652" name="Rectangle 1027">
            <a:extLst>
              <a:ext uri="{FF2B5EF4-FFF2-40B4-BE49-F238E27FC236}">
                <a16:creationId xmlns:a16="http://schemas.microsoft.com/office/drawing/2014/main" id="{A10BA2D3-A768-B3EF-0850-C67E7DC18D2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Some scholars place Abraham’s birth at 1952 BC. In this case, biblical events through Joseph would slide to the right 214 years.</a:t>
            </a:r>
          </a:p>
          <a:p>
            <a:pPr eaLnBrk="1" hangingPunct="1"/>
            <a:r>
              <a:rPr lang="en-US" altLang="en-US">
                <a:latin typeface="Arial" panose="020B0604020202020204" pitchFamily="34" charset="0"/>
                <a:ea typeface="ＭＳ Ｐゴシック" panose="020B0600070205080204" pitchFamily="34" charset="-128"/>
              </a:rPr>
              <a:t>c. = circa (approximate date). The green bars indicate time span. These time line slides display Bible history, World history, and Middle East history side by side.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08AEFB7-6E80-493B-BBBC-BD3922876A79}" type="slidenum">
              <a:rPr lang="en-US"/>
              <a:pPr>
                <a:defRPr/>
              </a:pPr>
              <a:t>‹#›</a:t>
            </a:fld>
            <a:endParaRPr lang="en-US" dirty="0"/>
          </a:p>
        </p:txBody>
      </p:sp>
    </p:spTree>
    <p:extLst>
      <p:ext uri="{BB962C8B-B14F-4D97-AF65-F5344CB8AC3E}">
        <p14:creationId xmlns:p14="http://schemas.microsoft.com/office/powerpoint/2010/main" val="27010016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54A8AD4-EC54-4166-837B-E4F8FAC211A1}" type="slidenum">
              <a:rPr lang="en-US"/>
              <a:pPr>
                <a:defRPr/>
              </a:pPr>
              <a:t>‹#›</a:t>
            </a:fld>
            <a:endParaRPr lang="en-US" dirty="0"/>
          </a:p>
        </p:txBody>
      </p:sp>
    </p:spTree>
    <p:extLst>
      <p:ext uri="{BB962C8B-B14F-4D97-AF65-F5344CB8AC3E}">
        <p14:creationId xmlns:p14="http://schemas.microsoft.com/office/powerpoint/2010/main" val="279670208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FF9A44D-0941-4FC2-B644-DFC1BD8DE7E1}" type="slidenum">
              <a:rPr lang="en-US"/>
              <a:pPr>
                <a:defRPr/>
              </a:pPr>
              <a:t>‹#›</a:t>
            </a:fld>
            <a:endParaRPr lang="en-US" dirty="0"/>
          </a:p>
        </p:txBody>
      </p:sp>
    </p:spTree>
    <p:extLst>
      <p:ext uri="{BB962C8B-B14F-4D97-AF65-F5344CB8AC3E}">
        <p14:creationId xmlns:p14="http://schemas.microsoft.com/office/powerpoint/2010/main" val="130961088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7/27/2024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821366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7/27/2024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034062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7/27/2024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09342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7/27/2024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872952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7D631-701F-4046-9E27-CF7D871A4A19}" type="datetimeFigureOut">
              <a:rPr lang="en-US" smtClean="0">
                <a:solidFill>
                  <a:prstClr val="black">
                    <a:tint val="75000"/>
                  </a:prstClr>
                </a:solidFill>
              </a:rPr>
              <a:pPr/>
              <a:t>7/27/2024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962431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7D631-701F-4046-9E27-CF7D871A4A19}" type="datetimeFigureOut">
              <a:rPr lang="en-US" smtClean="0">
                <a:solidFill>
                  <a:prstClr val="black">
                    <a:tint val="75000"/>
                  </a:prstClr>
                </a:solidFill>
              </a:rPr>
              <a:pPr/>
              <a:t>7/27/2024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428072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D631-701F-4046-9E27-CF7D871A4A19}" type="datetimeFigureOut">
              <a:rPr lang="en-US" smtClean="0">
                <a:solidFill>
                  <a:prstClr val="black">
                    <a:tint val="75000"/>
                  </a:prstClr>
                </a:solidFill>
              </a:rPr>
              <a:pPr/>
              <a:t>7/27/2024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929628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7/27/2024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860714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419ED02-BAB7-486E-8D23-3EA772B0BD8D}" type="slidenum">
              <a:rPr lang="en-US"/>
              <a:pPr>
                <a:defRPr/>
              </a:pPr>
              <a:t>‹#›</a:t>
            </a:fld>
            <a:endParaRPr lang="en-US" dirty="0"/>
          </a:p>
        </p:txBody>
      </p:sp>
    </p:spTree>
    <p:extLst>
      <p:ext uri="{BB962C8B-B14F-4D97-AF65-F5344CB8AC3E}">
        <p14:creationId xmlns:p14="http://schemas.microsoft.com/office/powerpoint/2010/main" val="93236374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7/27/2024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3272403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7/27/2024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71739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7/27/2024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658915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7/27/2024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726347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7/27/2024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721062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7/27/2024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776713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7/27/2024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318788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7D631-701F-4046-9E27-CF7D871A4A19}" type="datetimeFigureOut">
              <a:rPr lang="en-US" smtClean="0">
                <a:solidFill>
                  <a:prstClr val="black">
                    <a:tint val="75000"/>
                  </a:prstClr>
                </a:solidFill>
              </a:rPr>
              <a:pPr/>
              <a:t>7/27/2024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810403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7D631-701F-4046-9E27-CF7D871A4A19}" type="datetimeFigureOut">
              <a:rPr lang="en-US" smtClean="0">
                <a:solidFill>
                  <a:prstClr val="black">
                    <a:tint val="75000"/>
                  </a:prstClr>
                </a:solidFill>
              </a:rPr>
              <a:pPr/>
              <a:t>7/27/2024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9232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D631-701F-4046-9E27-CF7D871A4A19}" type="datetimeFigureOut">
              <a:rPr lang="en-US" smtClean="0">
                <a:solidFill>
                  <a:prstClr val="black">
                    <a:tint val="75000"/>
                  </a:prstClr>
                </a:solidFill>
              </a:rPr>
              <a:pPr/>
              <a:t>7/27/2024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667528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3BEC8B8-22B9-4699-95A8-57659B66CDC9}" type="slidenum">
              <a:rPr lang="en-US"/>
              <a:pPr>
                <a:defRPr/>
              </a:pPr>
              <a:t>‹#›</a:t>
            </a:fld>
            <a:endParaRPr lang="en-US" dirty="0"/>
          </a:p>
        </p:txBody>
      </p:sp>
    </p:spTree>
    <p:extLst>
      <p:ext uri="{BB962C8B-B14F-4D97-AF65-F5344CB8AC3E}">
        <p14:creationId xmlns:p14="http://schemas.microsoft.com/office/powerpoint/2010/main" val="7495174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7/27/2024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994400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7/27/2024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445829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7/27/2024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15504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7/27/2024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579645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4A93D0-CFF7-4716-AA3C-C81724A8A55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0287441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3571EB-735D-4088-AF9C-998E16B21EC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1073948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4AFC6D-6151-47C1-93FA-82365154C1B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317796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CF7286-AE2E-4C84-A58E-4F1F1F00FA2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1168286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58364D3-351E-46CA-B0E5-9A69DE0814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7103023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CB6C38-5FC0-46F6-B65F-522E77E1F45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6805464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84743C9-E57A-4BC1-983F-DE16888D0423}" type="slidenum">
              <a:rPr lang="en-US"/>
              <a:pPr>
                <a:defRPr/>
              </a:pPr>
              <a:t>‹#›</a:t>
            </a:fld>
            <a:endParaRPr lang="en-US" dirty="0"/>
          </a:p>
        </p:txBody>
      </p:sp>
    </p:spTree>
    <p:extLst>
      <p:ext uri="{BB962C8B-B14F-4D97-AF65-F5344CB8AC3E}">
        <p14:creationId xmlns:p14="http://schemas.microsoft.com/office/powerpoint/2010/main" val="146959935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C758E89-9849-47F9-A4CD-BE06D08AC08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1045192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E4F1B6-58AB-4F22-A93B-00975260CC9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5578605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B84747-EACB-4212-9FFE-480F891D0C6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7597615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AA4103-5C61-4E77-8CB0-40B169A56AC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5571989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63E475-EFBC-490E-A59B-E39EF4B4BE3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7507465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872817-2B40-4ABD-9645-7E2EC99732D2}" type="datetimeFigureOut">
              <a:rPr lang="en-US" smtClean="0"/>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D4CABF-EADB-4E3B-8A27-DCD9CD6CB53D}" type="slidenum">
              <a:rPr lang="en-US" smtClean="0"/>
              <a:t>‹#›</a:t>
            </a:fld>
            <a:endParaRPr lang="en-US"/>
          </a:p>
        </p:txBody>
      </p:sp>
    </p:spTree>
    <p:extLst>
      <p:ext uri="{BB962C8B-B14F-4D97-AF65-F5344CB8AC3E}">
        <p14:creationId xmlns:p14="http://schemas.microsoft.com/office/powerpoint/2010/main" val="9714230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872817-2B40-4ABD-9645-7E2EC99732D2}" type="datetimeFigureOut">
              <a:rPr lang="en-US" smtClean="0"/>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D4CABF-EADB-4E3B-8A27-DCD9CD6CB53D}" type="slidenum">
              <a:rPr lang="en-US" smtClean="0"/>
              <a:t>‹#›</a:t>
            </a:fld>
            <a:endParaRPr lang="en-US"/>
          </a:p>
        </p:txBody>
      </p:sp>
    </p:spTree>
    <p:extLst>
      <p:ext uri="{BB962C8B-B14F-4D97-AF65-F5344CB8AC3E}">
        <p14:creationId xmlns:p14="http://schemas.microsoft.com/office/powerpoint/2010/main" val="27325727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872817-2B40-4ABD-9645-7E2EC99732D2}" type="datetimeFigureOut">
              <a:rPr lang="en-US" smtClean="0"/>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D4CABF-EADB-4E3B-8A27-DCD9CD6CB53D}" type="slidenum">
              <a:rPr lang="en-US" smtClean="0"/>
              <a:t>‹#›</a:t>
            </a:fld>
            <a:endParaRPr lang="en-US"/>
          </a:p>
        </p:txBody>
      </p:sp>
    </p:spTree>
    <p:extLst>
      <p:ext uri="{BB962C8B-B14F-4D97-AF65-F5344CB8AC3E}">
        <p14:creationId xmlns:p14="http://schemas.microsoft.com/office/powerpoint/2010/main" val="2336157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872817-2B40-4ABD-9645-7E2EC99732D2}" type="datetimeFigureOut">
              <a:rPr lang="en-US" smtClean="0"/>
              <a:t>7/27/2024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D4CABF-EADB-4E3B-8A27-DCD9CD6CB53D}" type="slidenum">
              <a:rPr lang="en-US" smtClean="0"/>
              <a:t>‹#›</a:t>
            </a:fld>
            <a:endParaRPr lang="en-US"/>
          </a:p>
        </p:txBody>
      </p:sp>
    </p:spTree>
    <p:extLst>
      <p:ext uri="{BB962C8B-B14F-4D97-AF65-F5344CB8AC3E}">
        <p14:creationId xmlns:p14="http://schemas.microsoft.com/office/powerpoint/2010/main" val="29287524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872817-2B40-4ABD-9645-7E2EC99732D2}" type="datetimeFigureOut">
              <a:rPr lang="en-US" smtClean="0"/>
              <a:t>7/27/2024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D4CABF-EADB-4E3B-8A27-DCD9CD6CB53D}" type="slidenum">
              <a:rPr lang="en-US" smtClean="0"/>
              <a:t>‹#›</a:t>
            </a:fld>
            <a:endParaRPr lang="en-US"/>
          </a:p>
        </p:txBody>
      </p:sp>
    </p:spTree>
    <p:extLst>
      <p:ext uri="{BB962C8B-B14F-4D97-AF65-F5344CB8AC3E}">
        <p14:creationId xmlns:p14="http://schemas.microsoft.com/office/powerpoint/2010/main" val="930965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4FD113AE-4F2C-46EB-900F-D932CC9D7344}" type="slidenum">
              <a:rPr lang="en-US"/>
              <a:pPr>
                <a:defRPr/>
              </a:pPr>
              <a:t>‹#›</a:t>
            </a:fld>
            <a:endParaRPr lang="en-US" dirty="0"/>
          </a:p>
        </p:txBody>
      </p:sp>
    </p:spTree>
    <p:extLst>
      <p:ext uri="{BB962C8B-B14F-4D97-AF65-F5344CB8AC3E}">
        <p14:creationId xmlns:p14="http://schemas.microsoft.com/office/powerpoint/2010/main" val="305007800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872817-2B40-4ABD-9645-7E2EC99732D2}" type="datetimeFigureOut">
              <a:rPr lang="en-US" smtClean="0"/>
              <a:t>7/27/2024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D4CABF-EADB-4E3B-8A27-DCD9CD6CB53D}" type="slidenum">
              <a:rPr lang="en-US" smtClean="0"/>
              <a:t>‹#›</a:t>
            </a:fld>
            <a:endParaRPr lang="en-US"/>
          </a:p>
        </p:txBody>
      </p:sp>
    </p:spTree>
    <p:extLst>
      <p:ext uri="{BB962C8B-B14F-4D97-AF65-F5344CB8AC3E}">
        <p14:creationId xmlns:p14="http://schemas.microsoft.com/office/powerpoint/2010/main" val="42821615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872817-2B40-4ABD-9645-7E2EC99732D2}" type="datetimeFigureOut">
              <a:rPr lang="en-US" smtClean="0"/>
              <a:t>7/27/2024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D4CABF-EADB-4E3B-8A27-DCD9CD6CB53D}" type="slidenum">
              <a:rPr lang="en-US" smtClean="0"/>
              <a:t>‹#›</a:t>
            </a:fld>
            <a:endParaRPr lang="en-US"/>
          </a:p>
        </p:txBody>
      </p:sp>
    </p:spTree>
    <p:extLst>
      <p:ext uri="{BB962C8B-B14F-4D97-AF65-F5344CB8AC3E}">
        <p14:creationId xmlns:p14="http://schemas.microsoft.com/office/powerpoint/2010/main" val="34978564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872817-2B40-4ABD-9645-7E2EC99732D2}" type="datetimeFigureOut">
              <a:rPr lang="en-US" smtClean="0"/>
              <a:t>7/27/2024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D4CABF-EADB-4E3B-8A27-DCD9CD6CB53D}" type="slidenum">
              <a:rPr lang="en-US" smtClean="0"/>
              <a:t>‹#›</a:t>
            </a:fld>
            <a:endParaRPr lang="en-US"/>
          </a:p>
        </p:txBody>
      </p:sp>
    </p:spTree>
    <p:extLst>
      <p:ext uri="{BB962C8B-B14F-4D97-AF65-F5344CB8AC3E}">
        <p14:creationId xmlns:p14="http://schemas.microsoft.com/office/powerpoint/2010/main" val="36662118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872817-2B40-4ABD-9645-7E2EC99732D2}" type="datetimeFigureOut">
              <a:rPr lang="en-US" smtClean="0"/>
              <a:t>7/27/2024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D4CABF-EADB-4E3B-8A27-DCD9CD6CB53D}" type="slidenum">
              <a:rPr lang="en-US" smtClean="0"/>
              <a:t>‹#›</a:t>
            </a:fld>
            <a:endParaRPr lang="en-US"/>
          </a:p>
        </p:txBody>
      </p:sp>
    </p:spTree>
    <p:extLst>
      <p:ext uri="{BB962C8B-B14F-4D97-AF65-F5344CB8AC3E}">
        <p14:creationId xmlns:p14="http://schemas.microsoft.com/office/powerpoint/2010/main" val="20310608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872817-2B40-4ABD-9645-7E2EC99732D2}" type="datetimeFigureOut">
              <a:rPr lang="en-US" smtClean="0"/>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D4CABF-EADB-4E3B-8A27-DCD9CD6CB53D}" type="slidenum">
              <a:rPr lang="en-US" smtClean="0"/>
              <a:t>‹#›</a:t>
            </a:fld>
            <a:endParaRPr lang="en-US"/>
          </a:p>
        </p:txBody>
      </p:sp>
    </p:spTree>
    <p:extLst>
      <p:ext uri="{BB962C8B-B14F-4D97-AF65-F5344CB8AC3E}">
        <p14:creationId xmlns:p14="http://schemas.microsoft.com/office/powerpoint/2010/main" val="1504961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872817-2B40-4ABD-9645-7E2EC99732D2}" type="datetimeFigureOut">
              <a:rPr lang="en-US" smtClean="0"/>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D4CABF-EADB-4E3B-8A27-DCD9CD6CB53D}" type="slidenum">
              <a:rPr lang="en-US" smtClean="0"/>
              <a:t>‹#›</a:t>
            </a:fld>
            <a:endParaRPr lang="en-US"/>
          </a:p>
        </p:txBody>
      </p:sp>
    </p:spTree>
    <p:extLst>
      <p:ext uri="{BB962C8B-B14F-4D97-AF65-F5344CB8AC3E}">
        <p14:creationId xmlns:p14="http://schemas.microsoft.com/office/powerpoint/2010/main" val="3383718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F918AD2-20D9-E683-AFD4-611802ABB0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0E4710-AFBB-B669-2F2E-1CB1CCB3E3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63E57E-B09E-DA36-9E63-EBC3C170F10E}"/>
              </a:ext>
            </a:extLst>
          </p:cNvPr>
          <p:cNvSpPr>
            <a:spLocks noGrp="1" noChangeArrowheads="1"/>
          </p:cNvSpPr>
          <p:nvPr>
            <p:ph type="sldNum" sz="quarter" idx="12"/>
          </p:nvPr>
        </p:nvSpPr>
        <p:spPr>
          <a:ln/>
        </p:spPr>
        <p:txBody>
          <a:bodyPr/>
          <a:lstStyle>
            <a:lvl1pPr>
              <a:defRPr/>
            </a:lvl1pPr>
          </a:lstStyle>
          <a:p>
            <a:fld id="{8EC2102C-1037-4342-8B44-9C03E3092490}" type="slidenum">
              <a:rPr lang="en-US" altLang="en-US"/>
              <a:pPr/>
              <a:t>‹#›</a:t>
            </a:fld>
            <a:endParaRPr lang="en-US" altLang="en-US"/>
          </a:p>
        </p:txBody>
      </p:sp>
    </p:spTree>
    <p:extLst>
      <p:ext uri="{BB962C8B-B14F-4D97-AF65-F5344CB8AC3E}">
        <p14:creationId xmlns:p14="http://schemas.microsoft.com/office/powerpoint/2010/main" val="23674552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0253BD-F9B7-8F4A-B508-BD45475CFB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BFA49A-CEF3-857A-D888-34E14F94D4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BDEF34-D2DA-4B4D-1D40-B3A38C0DAA4F}"/>
              </a:ext>
            </a:extLst>
          </p:cNvPr>
          <p:cNvSpPr>
            <a:spLocks noGrp="1" noChangeArrowheads="1"/>
          </p:cNvSpPr>
          <p:nvPr>
            <p:ph type="sldNum" sz="quarter" idx="12"/>
          </p:nvPr>
        </p:nvSpPr>
        <p:spPr>
          <a:ln/>
        </p:spPr>
        <p:txBody>
          <a:bodyPr/>
          <a:lstStyle>
            <a:lvl1pPr>
              <a:defRPr/>
            </a:lvl1pPr>
          </a:lstStyle>
          <a:p>
            <a:fld id="{EB12CC7F-F7E5-48EC-9AAB-C74A48B4F8C7}" type="slidenum">
              <a:rPr lang="en-US" altLang="en-US"/>
              <a:pPr/>
              <a:t>‹#›</a:t>
            </a:fld>
            <a:endParaRPr lang="en-US" altLang="en-US"/>
          </a:p>
        </p:txBody>
      </p:sp>
    </p:spTree>
    <p:extLst>
      <p:ext uri="{BB962C8B-B14F-4D97-AF65-F5344CB8AC3E}">
        <p14:creationId xmlns:p14="http://schemas.microsoft.com/office/powerpoint/2010/main" val="32269142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7E1F577-AA9F-F0D9-FE41-AABACFE7B66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A41F5AB-5692-E6F6-2695-7C2E190982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782710-A54A-C665-BD54-4DA96E79C4FA}"/>
              </a:ext>
            </a:extLst>
          </p:cNvPr>
          <p:cNvSpPr>
            <a:spLocks noGrp="1" noChangeArrowheads="1"/>
          </p:cNvSpPr>
          <p:nvPr>
            <p:ph type="sldNum" sz="quarter" idx="12"/>
          </p:nvPr>
        </p:nvSpPr>
        <p:spPr>
          <a:ln/>
        </p:spPr>
        <p:txBody>
          <a:bodyPr/>
          <a:lstStyle>
            <a:lvl1pPr>
              <a:defRPr/>
            </a:lvl1pPr>
          </a:lstStyle>
          <a:p>
            <a:fld id="{D89335C1-638E-4E09-A4B1-73EA0A062D47}" type="slidenum">
              <a:rPr lang="en-US" altLang="en-US"/>
              <a:pPr/>
              <a:t>‹#›</a:t>
            </a:fld>
            <a:endParaRPr lang="en-US" altLang="en-US"/>
          </a:p>
        </p:txBody>
      </p:sp>
    </p:spTree>
    <p:extLst>
      <p:ext uri="{BB962C8B-B14F-4D97-AF65-F5344CB8AC3E}">
        <p14:creationId xmlns:p14="http://schemas.microsoft.com/office/powerpoint/2010/main" val="4432516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90600"/>
            <a:ext cx="40386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90600"/>
            <a:ext cx="40386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DFCC15F-899B-0CB0-5AE5-E44E14ED58F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1CDAA0B-139E-8207-5EBA-E55B410B88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E8D648B-6401-4709-AE7D-14C5A5D6C2E2}"/>
              </a:ext>
            </a:extLst>
          </p:cNvPr>
          <p:cNvSpPr>
            <a:spLocks noGrp="1" noChangeArrowheads="1"/>
          </p:cNvSpPr>
          <p:nvPr>
            <p:ph type="sldNum" sz="quarter" idx="12"/>
          </p:nvPr>
        </p:nvSpPr>
        <p:spPr>
          <a:ln/>
        </p:spPr>
        <p:txBody>
          <a:bodyPr/>
          <a:lstStyle>
            <a:lvl1pPr>
              <a:defRPr/>
            </a:lvl1pPr>
          </a:lstStyle>
          <a:p>
            <a:fld id="{14293A30-7894-44C5-8F82-22BC39CB6B8B}" type="slidenum">
              <a:rPr lang="en-US" altLang="en-US"/>
              <a:pPr/>
              <a:t>‹#›</a:t>
            </a:fld>
            <a:endParaRPr lang="en-US" altLang="en-US"/>
          </a:p>
        </p:txBody>
      </p:sp>
    </p:spTree>
    <p:extLst>
      <p:ext uri="{BB962C8B-B14F-4D97-AF65-F5344CB8AC3E}">
        <p14:creationId xmlns:p14="http://schemas.microsoft.com/office/powerpoint/2010/main" val="2177643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4D1256DD-FAA9-44F1-B1F1-0B563E2255A7}" type="slidenum">
              <a:rPr lang="en-US"/>
              <a:pPr>
                <a:defRPr/>
              </a:pPr>
              <a:t>‹#›</a:t>
            </a:fld>
            <a:endParaRPr lang="en-US" dirty="0"/>
          </a:p>
        </p:txBody>
      </p:sp>
    </p:spTree>
    <p:extLst>
      <p:ext uri="{BB962C8B-B14F-4D97-AF65-F5344CB8AC3E}">
        <p14:creationId xmlns:p14="http://schemas.microsoft.com/office/powerpoint/2010/main" val="3449023977"/>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D57C701-2195-24EB-073C-7EC1DD73EA1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46934CE-34A8-DCC8-81C5-2CE7584FB5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2A11A7D-FE21-E123-3355-12D47AEFF950}"/>
              </a:ext>
            </a:extLst>
          </p:cNvPr>
          <p:cNvSpPr>
            <a:spLocks noGrp="1" noChangeArrowheads="1"/>
          </p:cNvSpPr>
          <p:nvPr>
            <p:ph type="sldNum" sz="quarter" idx="12"/>
          </p:nvPr>
        </p:nvSpPr>
        <p:spPr>
          <a:ln/>
        </p:spPr>
        <p:txBody>
          <a:bodyPr/>
          <a:lstStyle>
            <a:lvl1pPr>
              <a:defRPr/>
            </a:lvl1pPr>
          </a:lstStyle>
          <a:p>
            <a:fld id="{2A297799-8E7A-40A9-ADB4-4286C84B5A3D}" type="slidenum">
              <a:rPr lang="en-US" altLang="en-US"/>
              <a:pPr/>
              <a:t>‹#›</a:t>
            </a:fld>
            <a:endParaRPr lang="en-US" altLang="en-US"/>
          </a:p>
        </p:txBody>
      </p:sp>
    </p:spTree>
    <p:extLst>
      <p:ext uri="{BB962C8B-B14F-4D97-AF65-F5344CB8AC3E}">
        <p14:creationId xmlns:p14="http://schemas.microsoft.com/office/powerpoint/2010/main" val="17568117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DB2B6B4-FDD1-2FC9-B111-600F1136B96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4168C50-0FB2-DE8D-BEAE-B8C292AECF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2E4B48B-582E-A1B0-F836-35DA21BE576D}"/>
              </a:ext>
            </a:extLst>
          </p:cNvPr>
          <p:cNvSpPr>
            <a:spLocks noGrp="1" noChangeArrowheads="1"/>
          </p:cNvSpPr>
          <p:nvPr>
            <p:ph type="sldNum" sz="quarter" idx="12"/>
          </p:nvPr>
        </p:nvSpPr>
        <p:spPr>
          <a:ln/>
        </p:spPr>
        <p:txBody>
          <a:bodyPr/>
          <a:lstStyle>
            <a:lvl1pPr>
              <a:defRPr/>
            </a:lvl1pPr>
          </a:lstStyle>
          <a:p>
            <a:fld id="{E92E1217-6F3F-4830-8731-A01C0B5FFBAC}" type="slidenum">
              <a:rPr lang="en-US" altLang="en-US"/>
              <a:pPr/>
              <a:t>‹#›</a:t>
            </a:fld>
            <a:endParaRPr lang="en-US" altLang="en-US"/>
          </a:p>
        </p:txBody>
      </p:sp>
    </p:spTree>
    <p:extLst>
      <p:ext uri="{BB962C8B-B14F-4D97-AF65-F5344CB8AC3E}">
        <p14:creationId xmlns:p14="http://schemas.microsoft.com/office/powerpoint/2010/main" val="28448669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BC13F27-2311-B928-852F-2CA7622F4B5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38F92E3-6467-0A59-7B57-C1EDF067C8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8F5AC42-C6B1-C9B9-C3D2-1B54DAB51D5A}"/>
              </a:ext>
            </a:extLst>
          </p:cNvPr>
          <p:cNvSpPr>
            <a:spLocks noGrp="1" noChangeArrowheads="1"/>
          </p:cNvSpPr>
          <p:nvPr>
            <p:ph type="sldNum" sz="quarter" idx="12"/>
          </p:nvPr>
        </p:nvSpPr>
        <p:spPr>
          <a:ln/>
        </p:spPr>
        <p:txBody>
          <a:bodyPr/>
          <a:lstStyle>
            <a:lvl1pPr>
              <a:defRPr/>
            </a:lvl1pPr>
          </a:lstStyle>
          <a:p>
            <a:fld id="{077B9E2E-D399-461A-831A-7C4523FD6218}" type="slidenum">
              <a:rPr lang="en-US" altLang="en-US"/>
              <a:pPr/>
              <a:t>‹#›</a:t>
            </a:fld>
            <a:endParaRPr lang="en-US" altLang="en-US"/>
          </a:p>
        </p:txBody>
      </p:sp>
    </p:spTree>
    <p:extLst>
      <p:ext uri="{BB962C8B-B14F-4D97-AF65-F5344CB8AC3E}">
        <p14:creationId xmlns:p14="http://schemas.microsoft.com/office/powerpoint/2010/main" val="35465581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B4934A-E980-C827-2101-FF21175E18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C870A8-3DF3-2371-751E-41AAEC7B72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7CF0EAE-843E-AA4E-9E54-604F35FCFB70}"/>
              </a:ext>
            </a:extLst>
          </p:cNvPr>
          <p:cNvSpPr>
            <a:spLocks noGrp="1" noChangeArrowheads="1"/>
          </p:cNvSpPr>
          <p:nvPr>
            <p:ph type="sldNum" sz="quarter" idx="12"/>
          </p:nvPr>
        </p:nvSpPr>
        <p:spPr>
          <a:ln/>
        </p:spPr>
        <p:txBody>
          <a:bodyPr/>
          <a:lstStyle>
            <a:lvl1pPr>
              <a:defRPr/>
            </a:lvl1pPr>
          </a:lstStyle>
          <a:p>
            <a:fld id="{74BDD29F-EE8A-437C-9379-535064D593F3}" type="slidenum">
              <a:rPr lang="en-US" altLang="en-US"/>
              <a:pPr/>
              <a:t>‹#›</a:t>
            </a:fld>
            <a:endParaRPr lang="en-US" altLang="en-US"/>
          </a:p>
        </p:txBody>
      </p:sp>
    </p:spTree>
    <p:extLst>
      <p:ext uri="{BB962C8B-B14F-4D97-AF65-F5344CB8AC3E}">
        <p14:creationId xmlns:p14="http://schemas.microsoft.com/office/powerpoint/2010/main" val="38310040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4B952BC-F716-54F1-FC75-1D4D4BE9A21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BACB0A-2566-CD7B-F285-BB84FB7C0A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98DADFF-B8AE-2C85-635F-0DB168A393F8}"/>
              </a:ext>
            </a:extLst>
          </p:cNvPr>
          <p:cNvSpPr>
            <a:spLocks noGrp="1" noChangeArrowheads="1"/>
          </p:cNvSpPr>
          <p:nvPr>
            <p:ph type="sldNum" sz="quarter" idx="12"/>
          </p:nvPr>
        </p:nvSpPr>
        <p:spPr>
          <a:ln/>
        </p:spPr>
        <p:txBody>
          <a:bodyPr/>
          <a:lstStyle>
            <a:lvl1pPr>
              <a:defRPr/>
            </a:lvl1pPr>
          </a:lstStyle>
          <a:p>
            <a:fld id="{91754C61-8367-48CB-B659-0FDA76DFAF0C}" type="slidenum">
              <a:rPr lang="en-US" altLang="en-US"/>
              <a:pPr/>
              <a:t>‹#›</a:t>
            </a:fld>
            <a:endParaRPr lang="en-US" altLang="en-US"/>
          </a:p>
        </p:txBody>
      </p:sp>
    </p:spTree>
    <p:extLst>
      <p:ext uri="{BB962C8B-B14F-4D97-AF65-F5344CB8AC3E}">
        <p14:creationId xmlns:p14="http://schemas.microsoft.com/office/powerpoint/2010/main" val="11755049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59EE30-FBFC-EF8F-F033-9C61C70BD6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D83BDB-8590-D475-AEB2-CC012C9B92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C969AF-7487-3410-4513-BE6007DD64C2}"/>
              </a:ext>
            </a:extLst>
          </p:cNvPr>
          <p:cNvSpPr>
            <a:spLocks noGrp="1" noChangeArrowheads="1"/>
          </p:cNvSpPr>
          <p:nvPr>
            <p:ph type="sldNum" sz="quarter" idx="12"/>
          </p:nvPr>
        </p:nvSpPr>
        <p:spPr>
          <a:ln/>
        </p:spPr>
        <p:txBody>
          <a:bodyPr/>
          <a:lstStyle>
            <a:lvl1pPr>
              <a:defRPr/>
            </a:lvl1pPr>
          </a:lstStyle>
          <a:p>
            <a:fld id="{DE8E4A23-9DFB-4DF7-A8E4-72CB3A67B2FA}" type="slidenum">
              <a:rPr lang="en-US" altLang="en-US"/>
              <a:pPr/>
              <a:t>‹#›</a:t>
            </a:fld>
            <a:endParaRPr lang="en-US" altLang="en-US"/>
          </a:p>
        </p:txBody>
      </p:sp>
    </p:spTree>
    <p:extLst>
      <p:ext uri="{BB962C8B-B14F-4D97-AF65-F5344CB8AC3E}">
        <p14:creationId xmlns:p14="http://schemas.microsoft.com/office/powerpoint/2010/main" val="27846133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F7469A-865E-1992-7C1B-FC8DDFCD81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836EAE2-CD96-2477-8349-4D8B61A4CA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B0287D-535F-67E0-5406-BC4BBFF5E3EB}"/>
              </a:ext>
            </a:extLst>
          </p:cNvPr>
          <p:cNvSpPr>
            <a:spLocks noGrp="1" noChangeArrowheads="1"/>
          </p:cNvSpPr>
          <p:nvPr>
            <p:ph type="sldNum" sz="quarter" idx="12"/>
          </p:nvPr>
        </p:nvSpPr>
        <p:spPr>
          <a:ln/>
        </p:spPr>
        <p:txBody>
          <a:bodyPr/>
          <a:lstStyle>
            <a:lvl1pPr>
              <a:defRPr/>
            </a:lvl1pPr>
          </a:lstStyle>
          <a:p>
            <a:fld id="{D4410756-95C8-4447-A3CB-611818CCFFCD}" type="slidenum">
              <a:rPr lang="en-US" altLang="en-US"/>
              <a:pPr/>
              <a:t>‹#›</a:t>
            </a:fld>
            <a:endParaRPr lang="en-US" altLang="en-US"/>
          </a:p>
        </p:txBody>
      </p:sp>
    </p:spTree>
    <p:extLst>
      <p:ext uri="{BB962C8B-B14F-4D97-AF65-F5344CB8AC3E}">
        <p14:creationId xmlns:p14="http://schemas.microsoft.com/office/powerpoint/2010/main" val="34217727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lstStyle/>
          <a:p>
            <a:r>
              <a:rPr lang="en-US"/>
              <a:t>Click to edit Master title style</a:t>
            </a:r>
          </a:p>
        </p:txBody>
      </p:sp>
      <p:sp>
        <p:nvSpPr>
          <p:cNvPr id="3" name="Table Placeholder 2"/>
          <p:cNvSpPr>
            <a:spLocks noGrp="1"/>
          </p:cNvSpPr>
          <p:nvPr>
            <p:ph type="tbl" idx="1"/>
          </p:nvPr>
        </p:nvSpPr>
        <p:spPr>
          <a:xfrm>
            <a:off x="457200" y="990600"/>
            <a:ext cx="8229600" cy="5334000"/>
          </a:xfrm>
        </p:spPr>
        <p:txBody>
          <a:bodyPr/>
          <a:lstStyle/>
          <a:p>
            <a:pPr lvl="0"/>
            <a:endParaRPr lang="en-US" noProof="0"/>
          </a:p>
        </p:txBody>
      </p:sp>
      <p:sp>
        <p:nvSpPr>
          <p:cNvPr id="4" name="Rectangle 4">
            <a:extLst>
              <a:ext uri="{FF2B5EF4-FFF2-40B4-BE49-F238E27FC236}">
                <a16:creationId xmlns:a16="http://schemas.microsoft.com/office/drawing/2014/main" id="{C74AAB2F-181D-9E06-D420-7E01D3B47B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6509CD-2804-EB02-3D18-BFF7826BD9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EA3983-17DB-0C4C-334B-4E6E9CEEEDAA}"/>
              </a:ext>
            </a:extLst>
          </p:cNvPr>
          <p:cNvSpPr>
            <a:spLocks noGrp="1" noChangeArrowheads="1"/>
          </p:cNvSpPr>
          <p:nvPr>
            <p:ph type="sldNum" sz="quarter" idx="12"/>
          </p:nvPr>
        </p:nvSpPr>
        <p:spPr>
          <a:ln/>
        </p:spPr>
        <p:txBody>
          <a:bodyPr/>
          <a:lstStyle>
            <a:lvl1pPr>
              <a:defRPr/>
            </a:lvl1pPr>
          </a:lstStyle>
          <a:p>
            <a:fld id="{88EF3C6A-04B0-4A9C-BC81-9E3A6FE56ED1}" type="slidenum">
              <a:rPr lang="en-US" altLang="en-US"/>
              <a:pPr/>
              <a:t>‹#›</a:t>
            </a:fld>
            <a:endParaRPr lang="en-US" altLang="en-US"/>
          </a:p>
        </p:txBody>
      </p:sp>
    </p:spTree>
    <p:extLst>
      <p:ext uri="{BB962C8B-B14F-4D97-AF65-F5344CB8AC3E}">
        <p14:creationId xmlns:p14="http://schemas.microsoft.com/office/powerpoint/2010/main" val="27552234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06161-C87B-A2B7-2D11-52EEC405375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005F29-0D1C-FA71-CF78-44AEDF76634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E61263-B6F7-F41A-8586-84BE0ACA4F37}"/>
              </a:ext>
            </a:extLst>
          </p:cNvPr>
          <p:cNvSpPr>
            <a:spLocks noGrp="1"/>
          </p:cNvSpPr>
          <p:nvPr>
            <p:ph type="dt" sz="half" idx="10"/>
          </p:nvPr>
        </p:nvSpPr>
        <p:spPr/>
        <p:txBody>
          <a:bodyPr/>
          <a:lstStyle/>
          <a:p>
            <a:fld id="{FEFA4B48-B557-4E5C-B0F2-B87FD52826E0}" type="datetimeFigureOut">
              <a:rPr lang="en-US" smtClean="0"/>
              <a:t>7/27/2024</a:t>
            </a:fld>
            <a:endParaRPr lang="en-US"/>
          </a:p>
        </p:txBody>
      </p:sp>
      <p:sp>
        <p:nvSpPr>
          <p:cNvPr id="5" name="Footer Placeholder 4">
            <a:extLst>
              <a:ext uri="{FF2B5EF4-FFF2-40B4-BE49-F238E27FC236}">
                <a16:creationId xmlns:a16="http://schemas.microsoft.com/office/drawing/2014/main" id="{2FA6F487-2983-AE00-AA13-DEB5DBE93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335B5D-D32B-0D25-5B12-02DE5EB3B20D}"/>
              </a:ext>
            </a:extLst>
          </p:cNvPr>
          <p:cNvSpPr>
            <a:spLocks noGrp="1"/>
          </p:cNvSpPr>
          <p:nvPr>
            <p:ph type="sldNum" sz="quarter" idx="12"/>
          </p:nvPr>
        </p:nvSpPr>
        <p:spPr/>
        <p:txBody>
          <a:bodyPr/>
          <a:lstStyle/>
          <a:p>
            <a:fld id="{FDFA7BB4-C970-4883-BC59-10DB13D3D48C}" type="slidenum">
              <a:rPr lang="en-US" smtClean="0"/>
              <a:t>‹#›</a:t>
            </a:fld>
            <a:endParaRPr lang="en-US"/>
          </a:p>
        </p:txBody>
      </p:sp>
    </p:spTree>
    <p:extLst>
      <p:ext uri="{BB962C8B-B14F-4D97-AF65-F5344CB8AC3E}">
        <p14:creationId xmlns:p14="http://schemas.microsoft.com/office/powerpoint/2010/main" val="37205550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ABBD0-9018-45D5-C3C1-914BBC3226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500BE8-E7F7-4D04-1DB9-6F9B8B8772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EC52B-B425-7C11-2540-20C22155A6E5}"/>
              </a:ext>
            </a:extLst>
          </p:cNvPr>
          <p:cNvSpPr>
            <a:spLocks noGrp="1"/>
          </p:cNvSpPr>
          <p:nvPr>
            <p:ph type="dt" sz="half" idx="10"/>
          </p:nvPr>
        </p:nvSpPr>
        <p:spPr/>
        <p:txBody>
          <a:bodyPr/>
          <a:lstStyle/>
          <a:p>
            <a:fld id="{FEFA4B48-B557-4E5C-B0F2-B87FD52826E0}" type="datetimeFigureOut">
              <a:rPr lang="en-US" smtClean="0"/>
              <a:t>7/27/2024</a:t>
            </a:fld>
            <a:endParaRPr lang="en-US"/>
          </a:p>
        </p:txBody>
      </p:sp>
      <p:sp>
        <p:nvSpPr>
          <p:cNvPr id="5" name="Footer Placeholder 4">
            <a:extLst>
              <a:ext uri="{FF2B5EF4-FFF2-40B4-BE49-F238E27FC236}">
                <a16:creationId xmlns:a16="http://schemas.microsoft.com/office/drawing/2014/main" id="{0623FA7D-3B55-9CEB-4543-DF8275C55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048420-AEB1-FD84-42E5-F93657596C09}"/>
              </a:ext>
            </a:extLst>
          </p:cNvPr>
          <p:cNvSpPr>
            <a:spLocks noGrp="1"/>
          </p:cNvSpPr>
          <p:nvPr>
            <p:ph type="sldNum" sz="quarter" idx="12"/>
          </p:nvPr>
        </p:nvSpPr>
        <p:spPr/>
        <p:txBody>
          <a:bodyPr/>
          <a:lstStyle/>
          <a:p>
            <a:fld id="{FDFA7BB4-C970-4883-BC59-10DB13D3D48C}" type="slidenum">
              <a:rPr lang="en-US" smtClean="0"/>
              <a:t>‹#›</a:t>
            </a:fld>
            <a:endParaRPr lang="en-US"/>
          </a:p>
        </p:txBody>
      </p:sp>
    </p:spTree>
    <p:extLst>
      <p:ext uri="{BB962C8B-B14F-4D97-AF65-F5344CB8AC3E}">
        <p14:creationId xmlns:p14="http://schemas.microsoft.com/office/powerpoint/2010/main" val="2437892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FA359A8-B2E4-4C1B-9209-5FBB4E2F0085}" type="slidenum">
              <a:rPr lang="en-US"/>
              <a:pPr>
                <a:defRPr/>
              </a:pPr>
              <a:t>‹#›</a:t>
            </a:fld>
            <a:endParaRPr lang="en-US" dirty="0"/>
          </a:p>
        </p:txBody>
      </p:sp>
    </p:spTree>
    <p:extLst>
      <p:ext uri="{BB962C8B-B14F-4D97-AF65-F5344CB8AC3E}">
        <p14:creationId xmlns:p14="http://schemas.microsoft.com/office/powerpoint/2010/main" val="2132190559"/>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7E324-A4A6-5C2F-7E1B-4E0CA401C311}"/>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22EE26-1E78-A939-B248-300A1C3B2EFC}"/>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EFB35-81F6-D81B-150B-F3233F255E7A}"/>
              </a:ext>
            </a:extLst>
          </p:cNvPr>
          <p:cNvSpPr>
            <a:spLocks noGrp="1"/>
          </p:cNvSpPr>
          <p:nvPr>
            <p:ph type="dt" sz="half" idx="10"/>
          </p:nvPr>
        </p:nvSpPr>
        <p:spPr/>
        <p:txBody>
          <a:bodyPr/>
          <a:lstStyle/>
          <a:p>
            <a:fld id="{FEFA4B48-B557-4E5C-B0F2-B87FD52826E0}" type="datetimeFigureOut">
              <a:rPr lang="en-US" smtClean="0"/>
              <a:t>7/27/2024</a:t>
            </a:fld>
            <a:endParaRPr lang="en-US"/>
          </a:p>
        </p:txBody>
      </p:sp>
      <p:sp>
        <p:nvSpPr>
          <p:cNvPr id="5" name="Footer Placeholder 4">
            <a:extLst>
              <a:ext uri="{FF2B5EF4-FFF2-40B4-BE49-F238E27FC236}">
                <a16:creationId xmlns:a16="http://schemas.microsoft.com/office/drawing/2014/main" id="{98397749-014F-B705-B11E-F2344104A8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E3E096-8004-A63C-B230-AD87AAC8AC55}"/>
              </a:ext>
            </a:extLst>
          </p:cNvPr>
          <p:cNvSpPr>
            <a:spLocks noGrp="1"/>
          </p:cNvSpPr>
          <p:nvPr>
            <p:ph type="sldNum" sz="quarter" idx="12"/>
          </p:nvPr>
        </p:nvSpPr>
        <p:spPr/>
        <p:txBody>
          <a:bodyPr/>
          <a:lstStyle/>
          <a:p>
            <a:fld id="{FDFA7BB4-C970-4883-BC59-10DB13D3D48C}" type="slidenum">
              <a:rPr lang="en-US" smtClean="0"/>
              <a:t>‹#›</a:t>
            </a:fld>
            <a:endParaRPr lang="en-US"/>
          </a:p>
        </p:txBody>
      </p:sp>
    </p:spTree>
    <p:extLst>
      <p:ext uri="{BB962C8B-B14F-4D97-AF65-F5344CB8AC3E}">
        <p14:creationId xmlns:p14="http://schemas.microsoft.com/office/powerpoint/2010/main" val="28634280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FA6EA-3807-EF0D-FA75-3C28A1CC79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673DBC-2ED6-6B4C-2F4E-4C0CA1A6ABC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BDFC55-E335-052B-30C4-9A6BCD4FADD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E762CC-4636-FFE2-91F9-58947A688007}"/>
              </a:ext>
            </a:extLst>
          </p:cNvPr>
          <p:cNvSpPr>
            <a:spLocks noGrp="1"/>
          </p:cNvSpPr>
          <p:nvPr>
            <p:ph type="dt" sz="half" idx="10"/>
          </p:nvPr>
        </p:nvSpPr>
        <p:spPr/>
        <p:txBody>
          <a:bodyPr/>
          <a:lstStyle/>
          <a:p>
            <a:fld id="{FEFA4B48-B557-4E5C-B0F2-B87FD52826E0}" type="datetimeFigureOut">
              <a:rPr lang="en-US" smtClean="0"/>
              <a:t>7/27/2024</a:t>
            </a:fld>
            <a:endParaRPr lang="en-US"/>
          </a:p>
        </p:txBody>
      </p:sp>
      <p:sp>
        <p:nvSpPr>
          <p:cNvPr id="6" name="Footer Placeholder 5">
            <a:extLst>
              <a:ext uri="{FF2B5EF4-FFF2-40B4-BE49-F238E27FC236}">
                <a16:creationId xmlns:a16="http://schemas.microsoft.com/office/drawing/2014/main" id="{E8A69988-7987-25D1-EC20-04932450F6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D0BB8-A7AF-3B28-47FC-B936A1CA2875}"/>
              </a:ext>
            </a:extLst>
          </p:cNvPr>
          <p:cNvSpPr>
            <a:spLocks noGrp="1"/>
          </p:cNvSpPr>
          <p:nvPr>
            <p:ph type="sldNum" sz="quarter" idx="12"/>
          </p:nvPr>
        </p:nvSpPr>
        <p:spPr/>
        <p:txBody>
          <a:bodyPr/>
          <a:lstStyle/>
          <a:p>
            <a:fld id="{FDFA7BB4-C970-4883-BC59-10DB13D3D48C}" type="slidenum">
              <a:rPr lang="en-US" smtClean="0"/>
              <a:t>‹#›</a:t>
            </a:fld>
            <a:endParaRPr lang="en-US"/>
          </a:p>
        </p:txBody>
      </p:sp>
    </p:spTree>
    <p:extLst>
      <p:ext uri="{BB962C8B-B14F-4D97-AF65-F5344CB8AC3E}">
        <p14:creationId xmlns:p14="http://schemas.microsoft.com/office/powerpoint/2010/main" val="2325869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F2297-FFD4-E685-7F04-96B4F39B641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9972C6-BD81-8508-6F8D-76B626553459}"/>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71FAAD-4C2B-3299-69B2-D89D287B69C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FE50A1-BAD0-B5D3-91D9-AB9D40B41D7F}"/>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ECDED9-9C23-6703-199A-13B53A3E5B3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5CEFDE-A7B6-9B9A-08B6-D615EACC803F}"/>
              </a:ext>
            </a:extLst>
          </p:cNvPr>
          <p:cNvSpPr>
            <a:spLocks noGrp="1"/>
          </p:cNvSpPr>
          <p:nvPr>
            <p:ph type="dt" sz="half" idx="10"/>
          </p:nvPr>
        </p:nvSpPr>
        <p:spPr/>
        <p:txBody>
          <a:bodyPr/>
          <a:lstStyle/>
          <a:p>
            <a:fld id="{FEFA4B48-B557-4E5C-B0F2-B87FD52826E0}" type="datetimeFigureOut">
              <a:rPr lang="en-US" smtClean="0"/>
              <a:t>7/27/2024</a:t>
            </a:fld>
            <a:endParaRPr lang="en-US"/>
          </a:p>
        </p:txBody>
      </p:sp>
      <p:sp>
        <p:nvSpPr>
          <p:cNvPr id="8" name="Footer Placeholder 7">
            <a:extLst>
              <a:ext uri="{FF2B5EF4-FFF2-40B4-BE49-F238E27FC236}">
                <a16:creationId xmlns:a16="http://schemas.microsoft.com/office/drawing/2014/main" id="{6B4C95A1-2E65-874C-691F-150C30D359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7C880E-0F6D-FC37-743B-B1B318AB43BF}"/>
              </a:ext>
            </a:extLst>
          </p:cNvPr>
          <p:cNvSpPr>
            <a:spLocks noGrp="1"/>
          </p:cNvSpPr>
          <p:nvPr>
            <p:ph type="sldNum" sz="quarter" idx="12"/>
          </p:nvPr>
        </p:nvSpPr>
        <p:spPr/>
        <p:txBody>
          <a:bodyPr/>
          <a:lstStyle/>
          <a:p>
            <a:fld id="{FDFA7BB4-C970-4883-BC59-10DB13D3D48C}" type="slidenum">
              <a:rPr lang="en-US" smtClean="0"/>
              <a:t>‹#›</a:t>
            </a:fld>
            <a:endParaRPr lang="en-US"/>
          </a:p>
        </p:txBody>
      </p:sp>
    </p:spTree>
    <p:extLst>
      <p:ext uri="{BB962C8B-B14F-4D97-AF65-F5344CB8AC3E}">
        <p14:creationId xmlns:p14="http://schemas.microsoft.com/office/powerpoint/2010/main" val="12448821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E23AF-B326-5F39-81DB-C1DD295E9E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35FC73-BDFC-2162-BEF0-DF1FBCB034E1}"/>
              </a:ext>
            </a:extLst>
          </p:cNvPr>
          <p:cNvSpPr>
            <a:spLocks noGrp="1"/>
          </p:cNvSpPr>
          <p:nvPr>
            <p:ph type="dt" sz="half" idx="10"/>
          </p:nvPr>
        </p:nvSpPr>
        <p:spPr/>
        <p:txBody>
          <a:bodyPr/>
          <a:lstStyle/>
          <a:p>
            <a:fld id="{FEFA4B48-B557-4E5C-B0F2-B87FD52826E0}" type="datetimeFigureOut">
              <a:rPr lang="en-US" smtClean="0"/>
              <a:t>7/27/2024</a:t>
            </a:fld>
            <a:endParaRPr lang="en-US"/>
          </a:p>
        </p:txBody>
      </p:sp>
      <p:sp>
        <p:nvSpPr>
          <p:cNvPr id="4" name="Footer Placeholder 3">
            <a:extLst>
              <a:ext uri="{FF2B5EF4-FFF2-40B4-BE49-F238E27FC236}">
                <a16:creationId xmlns:a16="http://schemas.microsoft.com/office/drawing/2014/main" id="{1A4E9762-8F0E-2494-5169-CBFC55BDF8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28CDA0-440B-9FD3-170B-56FD98B45905}"/>
              </a:ext>
            </a:extLst>
          </p:cNvPr>
          <p:cNvSpPr>
            <a:spLocks noGrp="1"/>
          </p:cNvSpPr>
          <p:nvPr>
            <p:ph type="sldNum" sz="quarter" idx="12"/>
          </p:nvPr>
        </p:nvSpPr>
        <p:spPr/>
        <p:txBody>
          <a:bodyPr/>
          <a:lstStyle/>
          <a:p>
            <a:fld id="{FDFA7BB4-C970-4883-BC59-10DB13D3D48C}" type="slidenum">
              <a:rPr lang="en-US" smtClean="0"/>
              <a:t>‹#›</a:t>
            </a:fld>
            <a:endParaRPr lang="en-US"/>
          </a:p>
        </p:txBody>
      </p:sp>
    </p:spTree>
    <p:extLst>
      <p:ext uri="{BB962C8B-B14F-4D97-AF65-F5344CB8AC3E}">
        <p14:creationId xmlns:p14="http://schemas.microsoft.com/office/powerpoint/2010/main" val="32537703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A44365-747D-3E1E-BA9A-72039B0C889D}"/>
              </a:ext>
            </a:extLst>
          </p:cNvPr>
          <p:cNvSpPr>
            <a:spLocks noGrp="1"/>
          </p:cNvSpPr>
          <p:nvPr>
            <p:ph type="dt" sz="half" idx="10"/>
          </p:nvPr>
        </p:nvSpPr>
        <p:spPr/>
        <p:txBody>
          <a:bodyPr/>
          <a:lstStyle/>
          <a:p>
            <a:fld id="{FEFA4B48-B557-4E5C-B0F2-B87FD52826E0}" type="datetimeFigureOut">
              <a:rPr lang="en-US" smtClean="0"/>
              <a:t>7/27/2024</a:t>
            </a:fld>
            <a:endParaRPr lang="en-US"/>
          </a:p>
        </p:txBody>
      </p:sp>
      <p:sp>
        <p:nvSpPr>
          <p:cNvPr id="3" name="Footer Placeholder 2">
            <a:extLst>
              <a:ext uri="{FF2B5EF4-FFF2-40B4-BE49-F238E27FC236}">
                <a16:creationId xmlns:a16="http://schemas.microsoft.com/office/drawing/2014/main" id="{A16B677C-32D0-2B45-FFBF-538F741D67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B4FD39-ABC7-190D-9C4A-DB10CA0FB402}"/>
              </a:ext>
            </a:extLst>
          </p:cNvPr>
          <p:cNvSpPr>
            <a:spLocks noGrp="1"/>
          </p:cNvSpPr>
          <p:nvPr>
            <p:ph type="sldNum" sz="quarter" idx="12"/>
          </p:nvPr>
        </p:nvSpPr>
        <p:spPr/>
        <p:txBody>
          <a:bodyPr/>
          <a:lstStyle/>
          <a:p>
            <a:fld id="{FDFA7BB4-C970-4883-BC59-10DB13D3D48C}" type="slidenum">
              <a:rPr lang="en-US" smtClean="0"/>
              <a:t>‹#›</a:t>
            </a:fld>
            <a:endParaRPr lang="en-US"/>
          </a:p>
        </p:txBody>
      </p:sp>
    </p:spTree>
    <p:extLst>
      <p:ext uri="{BB962C8B-B14F-4D97-AF65-F5344CB8AC3E}">
        <p14:creationId xmlns:p14="http://schemas.microsoft.com/office/powerpoint/2010/main" val="40479586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9F8DC-22BA-C07B-1A5D-19BCB4FBFCF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CF1D7A-5198-68CB-C53D-6C2DFBDD940F}"/>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70F5D1-58BA-F39D-D2E2-08E4B0BEF0C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F6AB00-D1E7-BF06-E20B-20A8C8E57562}"/>
              </a:ext>
            </a:extLst>
          </p:cNvPr>
          <p:cNvSpPr>
            <a:spLocks noGrp="1"/>
          </p:cNvSpPr>
          <p:nvPr>
            <p:ph type="dt" sz="half" idx="10"/>
          </p:nvPr>
        </p:nvSpPr>
        <p:spPr/>
        <p:txBody>
          <a:bodyPr/>
          <a:lstStyle/>
          <a:p>
            <a:fld id="{FEFA4B48-B557-4E5C-B0F2-B87FD52826E0}" type="datetimeFigureOut">
              <a:rPr lang="en-US" smtClean="0"/>
              <a:t>7/27/2024</a:t>
            </a:fld>
            <a:endParaRPr lang="en-US"/>
          </a:p>
        </p:txBody>
      </p:sp>
      <p:sp>
        <p:nvSpPr>
          <p:cNvPr id="6" name="Footer Placeholder 5">
            <a:extLst>
              <a:ext uri="{FF2B5EF4-FFF2-40B4-BE49-F238E27FC236}">
                <a16:creationId xmlns:a16="http://schemas.microsoft.com/office/drawing/2014/main" id="{7F17B630-1B4D-A55C-D2A9-D72EFCCB8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48146A-6B74-CCAB-4B61-2DCD35D7C3EE}"/>
              </a:ext>
            </a:extLst>
          </p:cNvPr>
          <p:cNvSpPr>
            <a:spLocks noGrp="1"/>
          </p:cNvSpPr>
          <p:nvPr>
            <p:ph type="sldNum" sz="quarter" idx="12"/>
          </p:nvPr>
        </p:nvSpPr>
        <p:spPr/>
        <p:txBody>
          <a:bodyPr/>
          <a:lstStyle/>
          <a:p>
            <a:fld id="{FDFA7BB4-C970-4883-BC59-10DB13D3D48C}" type="slidenum">
              <a:rPr lang="en-US" smtClean="0"/>
              <a:t>‹#›</a:t>
            </a:fld>
            <a:endParaRPr lang="en-US"/>
          </a:p>
        </p:txBody>
      </p:sp>
    </p:spTree>
    <p:extLst>
      <p:ext uri="{BB962C8B-B14F-4D97-AF65-F5344CB8AC3E}">
        <p14:creationId xmlns:p14="http://schemas.microsoft.com/office/powerpoint/2010/main" val="12038103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2C474-1937-42C9-E7F8-232F08BA41F1}"/>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3275F3-80B0-E41D-0E9D-44C991D2D0FD}"/>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56407E-4F1C-D0E8-E8D6-028225D70B8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A8644C-A097-CACD-1A45-EFE9CCAEA7C5}"/>
              </a:ext>
            </a:extLst>
          </p:cNvPr>
          <p:cNvSpPr>
            <a:spLocks noGrp="1"/>
          </p:cNvSpPr>
          <p:nvPr>
            <p:ph type="dt" sz="half" idx="10"/>
          </p:nvPr>
        </p:nvSpPr>
        <p:spPr/>
        <p:txBody>
          <a:bodyPr/>
          <a:lstStyle/>
          <a:p>
            <a:fld id="{FEFA4B48-B557-4E5C-B0F2-B87FD52826E0}" type="datetimeFigureOut">
              <a:rPr lang="en-US" smtClean="0"/>
              <a:t>7/27/2024</a:t>
            </a:fld>
            <a:endParaRPr lang="en-US"/>
          </a:p>
        </p:txBody>
      </p:sp>
      <p:sp>
        <p:nvSpPr>
          <p:cNvPr id="6" name="Footer Placeholder 5">
            <a:extLst>
              <a:ext uri="{FF2B5EF4-FFF2-40B4-BE49-F238E27FC236}">
                <a16:creationId xmlns:a16="http://schemas.microsoft.com/office/drawing/2014/main" id="{22AEC0C2-0F65-342E-3F43-A55DB6FFD9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807DDE-A9EA-5F14-E985-0FB61A979C1E}"/>
              </a:ext>
            </a:extLst>
          </p:cNvPr>
          <p:cNvSpPr>
            <a:spLocks noGrp="1"/>
          </p:cNvSpPr>
          <p:nvPr>
            <p:ph type="sldNum" sz="quarter" idx="12"/>
          </p:nvPr>
        </p:nvSpPr>
        <p:spPr/>
        <p:txBody>
          <a:bodyPr/>
          <a:lstStyle/>
          <a:p>
            <a:fld id="{FDFA7BB4-C970-4883-BC59-10DB13D3D48C}" type="slidenum">
              <a:rPr lang="en-US" smtClean="0"/>
              <a:t>‹#›</a:t>
            </a:fld>
            <a:endParaRPr lang="en-US"/>
          </a:p>
        </p:txBody>
      </p:sp>
    </p:spTree>
    <p:extLst>
      <p:ext uri="{BB962C8B-B14F-4D97-AF65-F5344CB8AC3E}">
        <p14:creationId xmlns:p14="http://schemas.microsoft.com/office/powerpoint/2010/main" val="13347215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A9C54-1F00-5791-6374-28E9DF2361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CA84ED-4F43-CE94-A81D-FE92775821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85B905-D863-0B7A-7A86-6702A9213D51}"/>
              </a:ext>
            </a:extLst>
          </p:cNvPr>
          <p:cNvSpPr>
            <a:spLocks noGrp="1"/>
          </p:cNvSpPr>
          <p:nvPr>
            <p:ph type="dt" sz="half" idx="10"/>
          </p:nvPr>
        </p:nvSpPr>
        <p:spPr/>
        <p:txBody>
          <a:bodyPr/>
          <a:lstStyle/>
          <a:p>
            <a:fld id="{FEFA4B48-B557-4E5C-B0F2-B87FD52826E0}" type="datetimeFigureOut">
              <a:rPr lang="en-US" smtClean="0"/>
              <a:t>7/27/2024</a:t>
            </a:fld>
            <a:endParaRPr lang="en-US"/>
          </a:p>
        </p:txBody>
      </p:sp>
      <p:sp>
        <p:nvSpPr>
          <p:cNvPr id="5" name="Footer Placeholder 4">
            <a:extLst>
              <a:ext uri="{FF2B5EF4-FFF2-40B4-BE49-F238E27FC236}">
                <a16:creationId xmlns:a16="http://schemas.microsoft.com/office/drawing/2014/main" id="{F56755E0-3AEC-E81E-848C-2B5B7378B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385B5-CDC5-DC44-14E1-EAB6A247FB86}"/>
              </a:ext>
            </a:extLst>
          </p:cNvPr>
          <p:cNvSpPr>
            <a:spLocks noGrp="1"/>
          </p:cNvSpPr>
          <p:nvPr>
            <p:ph type="sldNum" sz="quarter" idx="12"/>
          </p:nvPr>
        </p:nvSpPr>
        <p:spPr/>
        <p:txBody>
          <a:bodyPr/>
          <a:lstStyle/>
          <a:p>
            <a:fld id="{FDFA7BB4-C970-4883-BC59-10DB13D3D48C}" type="slidenum">
              <a:rPr lang="en-US" smtClean="0"/>
              <a:t>‹#›</a:t>
            </a:fld>
            <a:endParaRPr lang="en-US"/>
          </a:p>
        </p:txBody>
      </p:sp>
    </p:spTree>
    <p:extLst>
      <p:ext uri="{BB962C8B-B14F-4D97-AF65-F5344CB8AC3E}">
        <p14:creationId xmlns:p14="http://schemas.microsoft.com/office/powerpoint/2010/main" val="10799128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D67C1B-1CBA-2C49-144D-E5B085E0163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5C5ABD-EAFB-ADD5-176D-2F456EED065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6E5D93-20A2-7D9D-721E-7EA97205359E}"/>
              </a:ext>
            </a:extLst>
          </p:cNvPr>
          <p:cNvSpPr>
            <a:spLocks noGrp="1"/>
          </p:cNvSpPr>
          <p:nvPr>
            <p:ph type="dt" sz="half" idx="10"/>
          </p:nvPr>
        </p:nvSpPr>
        <p:spPr/>
        <p:txBody>
          <a:bodyPr/>
          <a:lstStyle/>
          <a:p>
            <a:fld id="{FEFA4B48-B557-4E5C-B0F2-B87FD52826E0}" type="datetimeFigureOut">
              <a:rPr lang="en-US" smtClean="0"/>
              <a:t>7/27/2024</a:t>
            </a:fld>
            <a:endParaRPr lang="en-US"/>
          </a:p>
        </p:txBody>
      </p:sp>
      <p:sp>
        <p:nvSpPr>
          <p:cNvPr id="5" name="Footer Placeholder 4">
            <a:extLst>
              <a:ext uri="{FF2B5EF4-FFF2-40B4-BE49-F238E27FC236}">
                <a16:creationId xmlns:a16="http://schemas.microsoft.com/office/drawing/2014/main" id="{7CED8F6D-350A-9F5D-BB38-4111DFD15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5205CF-60D5-44F9-6574-1D865CFC6F40}"/>
              </a:ext>
            </a:extLst>
          </p:cNvPr>
          <p:cNvSpPr>
            <a:spLocks noGrp="1"/>
          </p:cNvSpPr>
          <p:nvPr>
            <p:ph type="sldNum" sz="quarter" idx="12"/>
          </p:nvPr>
        </p:nvSpPr>
        <p:spPr/>
        <p:txBody>
          <a:bodyPr/>
          <a:lstStyle/>
          <a:p>
            <a:fld id="{FDFA7BB4-C970-4883-BC59-10DB13D3D48C}" type="slidenum">
              <a:rPr lang="en-US" smtClean="0"/>
              <a:t>‹#›</a:t>
            </a:fld>
            <a:endParaRPr lang="en-US"/>
          </a:p>
        </p:txBody>
      </p:sp>
    </p:spTree>
    <p:extLst>
      <p:ext uri="{BB962C8B-B14F-4D97-AF65-F5344CB8AC3E}">
        <p14:creationId xmlns:p14="http://schemas.microsoft.com/office/powerpoint/2010/main" val="4109487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75CB1EE-0174-4FAF-BC33-7997BB0243C5}" type="slidenum">
              <a:rPr lang="en-US"/>
              <a:pPr>
                <a:defRPr/>
              </a:pPr>
              <a:t>‹#›</a:t>
            </a:fld>
            <a:endParaRPr lang="en-US" dirty="0"/>
          </a:p>
        </p:txBody>
      </p:sp>
    </p:spTree>
    <p:extLst>
      <p:ext uri="{BB962C8B-B14F-4D97-AF65-F5344CB8AC3E}">
        <p14:creationId xmlns:p14="http://schemas.microsoft.com/office/powerpoint/2010/main" val="75016033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B429E8B-E00D-4496-8405-568191AB594E}" type="slidenum">
              <a:rPr lang="en-US"/>
              <a:pPr>
                <a:defRPr/>
              </a:pPr>
              <a:t>‹#›</a:t>
            </a:fld>
            <a:endParaRPr lang="en-US" dirty="0"/>
          </a:p>
        </p:txBody>
      </p:sp>
    </p:spTree>
    <p:extLst>
      <p:ext uri="{BB962C8B-B14F-4D97-AF65-F5344CB8AC3E}">
        <p14:creationId xmlns:p14="http://schemas.microsoft.com/office/powerpoint/2010/main" val="320347302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C581D5E-A087-4237-9D96-D6A5369EDA7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3F7D631-701F-4046-9E27-CF7D871A4A19}" type="datetimeFigureOut">
              <a:rPr lang="en-US" smtClean="0">
                <a:solidFill>
                  <a:prstClr val="black">
                    <a:tint val="75000"/>
                  </a:prstClr>
                </a:solidFill>
                <a:latin typeface="Calibri"/>
              </a:rPr>
              <a:pPr fontAlgn="auto">
                <a:spcBef>
                  <a:spcPts val="0"/>
                </a:spcBef>
                <a:spcAft>
                  <a:spcPts val="0"/>
                </a:spcAft>
              </a:pPr>
              <a:t>7/27/2024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2591E1F-A0F5-40CD-A4FF-6D865D44E276}"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496147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4D3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3F7D631-701F-4046-9E27-CF7D871A4A19}" type="datetimeFigureOut">
              <a:rPr lang="en-US" smtClean="0">
                <a:solidFill>
                  <a:prstClr val="black">
                    <a:tint val="75000"/>
                  </a:prstClr>
                </a:solidFill>
                <a:latin typeface="Calibri"/>
              </a:rPr>
              <a:pPr fontAlgn="auto">
                <a:spcBef>
                  <a:spcPts val="0"/>
                </a:spcBef>
                <a:spcAft>
                  <a:spcPts val="0"/>
                </a:spcAft>
              </a:pPr>
              <a:t>7/27/2024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2591E1F-A0F5-40CD-A4FF-6D865D44E276}"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7414932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a:latin typeface="Arial" charset="0"/>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dirty="0">
                <a:latin typeface="Arial" charset="0"/>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0F4AA4A3-BD19-4CEB-BEE7-3942AE25669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1748867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872817-2B40-4ABD-9645-7E2EC99732D2}" type="datetimeFigureOut">
              <a:rPr lang="en-US" smtClean="0"/>
              <a:t>7/27/2024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D4CABF-EADB-4E3B-8A27-DCD9CD6CB53D}" type="slidenum">
              <a:rPr lang="en-US" smtClean="0"/>
              <a:t>‹#›</a:t>
            </a:fld>
            <a:endParaRPr lang="en-US"/>
          </a:p>
        </p:txBody>
      </p:sp>
    </p:spTree>
    <p:extLst>
      <p:ext uri="{BB962C8B-B14F-4D97-AF65-F5344CB8AC3E}">
        <p14:creationId xmlns:p14="http://schemas.microsoft.com/office/powerpoint/2010/main" val="376728352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9BF82CA-C1C2-49CE-462F-54E55696CD51}"/>
              </a:ext>
            </a:extLst>
          </p:cNvPr>
          <p:cNvSpPr>
            <a:spLocks noGrp="1" noChangeArrowheads="1"/>
          </p:cNvSpPr>
          <p:nvPr>
            <p:ph type="title"/>
          </p:nvPr>
        </p:nvSpPr>
        <p:spPr bwMode="auto">
          <a:xfrm>
            <a:off x="457200" y="152400"/>
            <a:ext cx="8229600" cy="685800"/>
          </a:xfrm>
          <a:prstGeom prst="rect">
            <a:avLst/>
          </a:prstGeo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A027E17C-378D-5CCF-D1EA-4AE6F114713B}"/>
              </a:ext>
            </a:extLst>
          </p:cNvPr>
          <p:cNvSpPr>
            <a:spLocks noGrp="1" noChangeArrowheads="1"/>
          </p:cNvSpPr>
          <p:nvPr>
            <p:ph type="body" idx="1"/>
          </p:nvPr>
        </p:nvSpPr>
        <p:spPr bwMode="auto">
          <a:xfrm>
            <a:off x="457200" y="990600"/>
            <a:ext cx="8229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C6052E6-57EC-A88E-8D26-D9C7538DD08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a:defRPr/>
            </a:pPr>
            <a:endParaRPr lang="en-US"/>
          </a:p>
        </p:txBody>
      </p:sp>
      <p:sp>
        <p:nvSpPr>
          <p:cNvPr id="1029" name="Rectangle 5">
            <a:extLst>
              <a:ext uri="{FF2B5EF4-FFF2-40B4-BE49-F238E27FC236}">
                <a16:creationId xmlns:a16="http://schemas.microsoft.com/office/drawing/2014/main" id="{24EAFADE-C6F4-4364-26CE-7EF1B7193E6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a:defRPr/>
            </a:pPr>
            <a:endParaRPr lang="en-US"/>
          </a:p>
        </p:txBody>
      </p:sp>
      <p:sp>
        <p:nvSpPr>
          <p:cNvPr id="1030" name="Rectangle 6">
            <a:extLst>
              <a:ext uri="{FF2B5EF4-FFF2-40B4-BE49-F238E27FC236}">
                <a16:creationId xmlns:a16="http://schemas.microsoft.com/office/drawing/2014/main" id="{EBC5017E-7CA3-AD1C-9627-47745BB668A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4A0FD3E8-DCBE-480A-9D04-556788426DE2}" type="slidenum">
              <a:rPr lang="en-US" altLang="en-US"/>
              <a:pPr/>
              <a:t>‹#›</a:t>
            </a:fld>
            <a:endParaRPr lang="en-US" altLang="en-US"/>
          </a:p>
        </p:txBody>
      </p:sp>
    </p:spTree>
    <p:extLst>
      <p:ext uri="{BB962C8B-B14F-4D97-AF65-F5344CB8AC3E}">
        <p14:creationId xmlns:p14="http://schemas.microsoft.com/office/powerpoint/2010/main" val="333809374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000">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000">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000">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000">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6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5471A9-C071-7F01-C6AD-8F0D5807595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143374-ED86-323A-B901-CA8869AFCEF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42C6B5-FB5F-C95E-0F24-C74BBA3C61F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FA4B48-B557-4E5C-B0F2-B87FD52826E0}" type="datetimeFigureOut">
              <a:rPr lang="en-US" smtClean="0"/>
              <a:t>7/27/2024</a:t>
            </a:fld>
            <a:endParaRPr lang="en-US"/>
          </a:p>
        </p:txBody>
      </p:sp>
      <p:sp>
        <p:nvSpPr>
          <p:cNvPr id="5" name="Footer Placeholder 4">
            <a:extLst>
              <a:ext uri="{FF2B5EF4-FFF2-40B4-BE49-F238E27FC236}">
                <a16:creationId xmlns:a16="http://schemas.microsoft.com/office/drawing/2014/main" id="{C9951DE3-FEEA-4025-DEF0-D7098763F58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FED02B-C2A2-9093-1CB9-BF9DF214B6A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A7BB4-C970-4883-BC59-10DB13D3D48C}" type="slidenum">
              <a:rPr lang="en-US" smtClean="0"/>
              <a:t>‹#›</a:t>
            </a:fld>
            <a:endParaRPr lang="en-US"/>
          </a:p>
        </p:txBody>
      </p:sp>
    </p:spTree>
    <p:extLst>
      <p:ext uri="{BB962C8B-B14F-4D97-AF65-F5344CB8AC3E}">
        <p14:creationId xmlns:p14="http://schemas.microsoft.com/office/powerpoint/2010/main" val="1128703540"/>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jpe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microsoft.com/office/2007/relationships/hdphoto" Target="../media/hdphoto13.wdp"/></Relationships>
</file>

<file path=ppt/slides/_rels/slide2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8" Type="http://schemas.openxmlformats.org/officeDocument/2006/relationships/hyperlink" Target="https://ref.ly/logos4/Factbook;id=ref:bk.*jacobleaveslabanepisode" TargetMode="External"/><Relationship Id="rId13" Type="http://schemas.openxmlformats.org/officeDocument/2006/relationships/hyperlink" Target="https://ref.ly/logosref/bible.1.32.22-1.32.32" TargetMode="External"/><Relationship Id="rId18" Type="http://schemas.openxmlformats.org/officeDocument/2006/relationships/hyperlink" Target="https://ref.ly/logos4/Factbook;id=ref:bk.*JacobMeetsEsau" TargetMode="External"/><Relationship Id="rId3" Type="http://schemas.openxmlformats.org/officeDocument/2006/relationships/hyperlink" Target="https://ref.ly/logos4/Factbook;id=ref:bk.*jacobperiod" TargetMode="External"/><Relationship Id="rId7" Type="http://schemas.openxmlformats.org/officeDocument/2006/relationships/hyperlink" Target="https://ref.ly/logosref/bible.1.29.31-1.30.24" TargetMode="External"/><Relationship Id="rId12" Type="http://schemas.openxmlformats.org/officeDocument/2006/relationships/hyperlink" Target="https://ref.ly/logos4/Factbook;id=ref:bk.*JacobWrestlesGod" TargetMode="External"/><Relationship Id="rId17" Type="http://schemas.openxmlformats.org/officeDocument/2006/relationships/hyperlink" Target="https://ref.ly/logos4/Factbook;id=ref:bk.*EsauSettlesEdom" TargetMode="External"/><Relationship Id="rId2" Type="http://schemas.openxmlformats.org/officeDocument/2006/relationships/hyperlink" Target="https://ref.ly/logos4/Factbook;id=ref:bk.*patriarchalperiodera" TargetMode="External"/><Relationship Id="rId16" Type="http://schemas.openxmlformats.org/officeDocument/2006/relationships/hyperlink" Target="https://ref.ly/logosref/bible.1.36.6-1.36.8" TargetMode="External"/><Relationship Id="rId1" Type="http://schemas.openxmlformats.org/officeDocument/2006/relationships/slideLayout" Target="../slideLayouts/slideLayout62.xml"/><Relationship Id="rId6" Type="http://schemas.openxmlformats.org/officeDocument/2006/relationships/hyperlink" Target="https://ref.ly/logos4/Factbook;id=ref:bk.*jacobschildrenepisode" TargetMode="External"/><Relationship Id="rId11" Type="http://schemas.openxmlformats.org/officeDocument/2006/relationships/hyperlink" Target="https://ref.ly/logosref/bible.1.32.3-1.32.32" TargetMode="External"/><Relationship Id="rId5" Type="http://schemas.openxmlformats.org/officeDocument/2006/relationships/hyperlink" Target="https://ref.ly/logosref/bible.1.28.10-1.29.30" TargetMode="External"/><Relationship Id="rId15" Type="http://schemas.openxmlformats.org/officeDocument/2006/relationships/hyperlink" Target="https://ref.ly/logosref/bible.1.32.13-1.32.21" TargetMode="External"/><Relationship Id="rId10" Type="http://schemas.openxmlformats.org/officeDocument/2006/relationships/hyperlink" Target="https://ref.ly/logos4/Factbook;id=ref:bk.*jacobfacesesauepisode" TargetMode="External"/><Relationship Id="rId19" Type="http://schemas.openxmlformats.org/officeDocument/2006/relationships/hyperlink" Target="https://ref.ly/logosref/bible.1.33.1-1.33.16" TargetMode="External"/><Relationship Id="rId4" Type="http://schemas.openxmlformats.org/officeDocument/2006/relationships/hyperlink" Target="https://ref.ly/logos4/Factbook;id=ref:bk.*jacobmarriesleahepisode" TargetMode="External"/><Relationship Id="rId9" Type="http://schemas.openxmlformats.org/officeDocument/2006/relationships/hyperlink" Target="https://ref.ly/logosref/bible.1.30.25-1.32.2" TargetMode="External"/><Relationship Id="rId14" Type="http://schemas.openxmlformats.org/officeDocument/2006/relationships/hyperlink" Target="https://ref.ly/logos4/Factbook;id=ref:bk.*jacobesaumakepeaceepisode"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5" descr="C:\users\sheila\desktop\bible study\ultimate royality free\1-bib pics-ot\jacob &amp; esau\Esau\Esau&amp;soup 107-1177 c.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66800" y="1053428"/>
            <a:ext cx="6695166" cy="4033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4578" name="Rectangle 2"/>
          <p:cNvSpPr>
            <a:spLocks noChangeArrowheads="1"/>
          </p:cNvSpPr>
          <p:nvPr/>
        </p:nvSpPr>
        <p:spPr bwMode="auto">
          <a:xfrm>
            <a:off x="762000" y="5149840"/>
            <a:ext cx="7620000" cy="1708160"/>
          </a:xfrm>
          <a:prstGeom prst="rect">
            <a:avLst/>
          </a:prstGeom>
          <a:solidFill>
            <a:schemeClr val="bg1"/>
          </a:solidFill>
          <a:ln w="38100">
            <a:solidFill>
              <a:schemeClr val="tx1"/>
            </a:solidFill>
            <a:miter lim="800000"/>
            <a:headEnd/>
            <a:tailEnd/>
          </a:ln>
          <a:effectLst/>
        </p:spPr>
        <p:txBody>
          <a:bodyPr wrap="square">
            <a:spAutoFit/>
          </a:bodyPr>
          <a:lstStyle/>
          <a:p>
            <a:pPr>
              <a:defRPr/>
            </a:pPr>
            <a:r>
              <a:rPr lang="en-US" sz="2000" dirty="0">
                <a:cs typeface="Times New Roman" pitchFamily="18" charset="0"/>
              </a:rPr>
              <a:t>Genesis 25:29 Now Jacob cooked a stew; and Esau came in from the field, and he was weary.</a:t>
            </a:r>
          </a:p>
          <a:p>
            <a:pPr>
              <a:defRPr/>
            </a:pPr>
            <a:r>
              <a:rPr lang="en-US" sz="2000" dirty="0">
                <a:cs typeface="Times New Roman" pitchFamily="18" charset="0"/>
              </a:rPr>
              <a:t> 30 And Esau said to Jacob, "Please feed me with that same red stew, for I am weary." Therefore his name was called Edom. </a:t>
            </a:r>
          </a:p>
          <a:p>
            <a:pPr>
              <a:defRPr/>
            </a:pPr>
            <a:endParaRPr lang="en-US" sz="500" dirty="0">
              <a:cs typeface="Times New Roman" pitchFamily="18" charset="0"/>
            </a:endParaRPr>
          </a:p>
          <a:p>
            <a:pPr>
              <a:defRPr/>
            </a:pPr>
            <a:endParaRPr lang="en-US" sz="2000" dirty="0">
              <a:cs typeface="Times New Roman" pitchFamily="18" charset="0"/>
            </a:endParaRPr>
          </a:p>
        </p:txBody>
      </p:sp>
      <p:sp>
        <p:nvSpPr>
          <p:cNvPr id="2" name="Freeform 1"/>
          <p:cNvSpPr/>
          <p:nvPr/>
        </p:nvSpPr>
        <p:spPr>
          <a:xfrm>
            <a:off x="5690656" y="799911"/>
            <a:ext cx="786344" cy="571689"/>
          </a:xfrm>
          <a:custGeom>
            <a:avLst/>
            <a:gdLst>
              <a:gd name="connsiteX0" fmla="*/ 373064 w 786344"/>
              <a:gd name="connsiteY0" fmla="*/ 1846 h 571689"/>
              <a:gd name="connsiteX1" fmla="*/ 399568 w 786344"/>
              <a:gd name="connsiteY1" fmla="*/ 68107 h 571689"/>
              <a:gd name="connsiteX2" fmla="*/ 412821 w 786344"/>
              <a:gd name="connsiteY2" fmla="*/ 107863 h 571689"/>
              <a:gd name="connsiteX3" fmla="*/ 386316 w 786344"/>
              <a:gd name="connsiteY3" fmla="*/ 213881 h 571689"/>
              <a:gd name="connsiteX4" fmla="*/ 359812 w 786344"/>
              <a:gd name="connsiteY4" fmla="*/ 253637 h 571689"/>
              <a:gd name="connsiteX5" fmla="*/ 320055 w 786344"/>
              <a:gd name="connsiteY5" fmla="*/ 266889 h 571689"/>
              <a:gd name="connsiteX6" fmla="*/ 280299 w 786344"/>
              <a:gd name="connsiteY6" fmla="*/ 253637 h 571689"/>
              <a:gd name="connsiteX7" fmla="*/ 240542 w 786344"/>
              <a:gd name="connsiteY7" fmla="*/ 266889 h 571689"/>
              <a:gd name="connsiteX8" fmla="*/ 174281 w 786344"/>
              <a:gd name="connsiteY8" fmla="*/ 306646 h 571689"/>
              <a:gd name="connsiteX9" fmla="*/ 121273 w 786344"/>
              <a:gd name="connsiteY9" fmla="*/ 293394 h 571689"/>
              <a:gd name="connsiteX10" fmla="*/ 81516 w 786344"/>
              <a:gd name="connsiteY10" fmla="*/ 227133 h 571689"/>
              <a:gd name="connsiteX11" fmla="*/ 41760 w 786344"/>
              <a:gd name="connsiteY11" fmla="*/ 213881 h 571689"/>
              <a:gd name="connsiteX12" fmla="*/ 2003 w 786344"/>
              <a:gd name="connsiteY12" fmla="*/ 227133 h 571689"/>
              <a:gd name="connsiteX13" fmla="*/ 15255 w 786344"/>
              <a:gd name="connsiteY13" fmla="*/ 280142 h 571689"/>
              <a:gd name="connsiteX14" fmla="*/ 68264 w 786344"/>
              <a:gd name="connsiteY14" fmla="*/ 359655 h 571689"/>
              <a:gd name="connsiteX15" fmla="*/ 81516 w 786344"/>
              <a:gd name="connsiteY15" fmla="*/ 518681 h 571689"/>
              <a:gd name="connsiteX16" fmla="*/ 94768 w 786344"/>
              <a:gd name="connsiteY16" fmla="*/ 558437 h 571689"/>
              <a:gd name="connsiteX17" fmla="*/ 134525 w 786344"/>
              <a:gd name="connsiteY17" fmla="*/ 571689 h 571689"/>
              <a:gd name="connsiteX18" fmla="*/ 187534 w 786344"/>
              <a:gd name="connsiteY18" fmla="*/ 452420 h 571689"/>
              <a:gd name="connsiteX19" fmla="*/ 200786 w 786344"/>
              <a:gd name="connsiteY19" fmla="*/ 412663 h 571689"/>
              <a:gd name="connsiteX20" fmla="*/ 320055 w 786344"/>
              <a:gd name="connsiteY20" fmla="*/ 478924 h 571689"/>
              <a:gd name="connsiteX21" fmla="*/ 346560 w 786344"/>
              <a:gd name="connsiteY21" fmla="*/ 505429 h 571689"/>
              <a:gd name="connsiteX22" fmla="*/ 386316 w 786344"/>
              <a:gd name="connsiteY22" fmla="*/ 518681 h 571689"/>
              <a:gd name="connsiteX23" fmla="*/ 518838 w 786344"/>
              <a:gd name="connsiteY23" fmla="*/ 478924 h 571689"/>
              <a:gd name="connsiteX24" fmla="*/ 532090 w 786344"/>
              <a:gd name="connsiteY24" fmla="*/ 439168 h 571689"/>
              <a:gd name="connsiteX25" fmla="*/ 505586 w 786344"/>
              <a:gd name="connsiteY25" fmla="*/ 293394 h 571689"/>
              <a:gd name="connsiteX26" fmla="*/ 518838 w 786344"/>
              <a:gd name="connsiteY26" fmla="*/ 213881 h 571689"/>
              <a:gd name="connsiteX27" fmla="*/ 651360 w 786344"/>
              <a:gd name="connsiteY27" fmla="*/ 253637 h 571689"/>
              <a:gd name="connsiteX28" fmla="*/ 717621 w 786344"/>
              <a:gd name="connsiteY28" fmla="*/ 346402 h 571689"/>
              <a:gd name="connsiteX29" fmla="*/ 757377 w 786344"/>
              <a:gd name="connsiteY29" fmla="*/ 333150 h 571689"/>
              <a:gd name="connsiteX30" fmla="*/ 770629 w 786344"/>
              <a:gd name="connsiteY30" fmla="*/ 200629 h 571689"/>
              <a:gd name="connsiteX31" fmla="*/ 744125 w 786344"/>
              <a:gd name="connsiteY31" fmla="*/ 174124 h 571689"/>
              <a:gd name="connsiteX32" fmla="*/ 664612 w 786344"/>
              <a:gd name="connsiteY32" fmla="*/ 134368 h 571689"/>
              <a:gd name="connsiteX33" fmla="*/ 638107 w 786344"/>
              <a:gd name="connsiteY33" fmla="*/ 107863 h 571689"/>
              <a:gd name="connsiteX34" fmla="*/ 598351 w 786344"/>
              <a:gd name="connsiteY34" fmla="*/ 81359 h 571689"/>
              <a:gd name="connsiteX35" fmla="*/ 571847 w 786344"/>
              <a:gd name="connsiteY35" fmla="*/ 41602 h 571689"/>
              <a:gd name="connsiteX36" fmla="*/ 532090 w 786344"/>
              <a:gd name="connsiteY36" fmla="*/ 28350 h 571689"/>
              <a:gd name="connsiteX37" fmla="*/ 426073 w 786344"/>
              <a:gd name="connsiteY37" fmla="*/ 1846 h 571689"/>
              <a:gd name="connsiteX38" fmla="*/ 333307 w 786344"/>
              <a:gd name="connsiteY38" fmla="*/ 15098 h 571689"/>
              <a:gd name="connsiteX39" fmla="*/ 386316 w 786344"/>
              <a:gd name="connsiteY39" fmla="*/ 68107 h 571689"/>
              <a:gd name="connsiteX40" fmla="*/ 412821 w 786344"/>
              <a:gd name="connsiteY40" fmla="*/ 94611 h 571689"/>
              <a:gd name="connsiteX41" fmla="*/ 426073 w 786344"/>
              <a:gd name="connsiteY41" fmla="*/ 134368 h 571689"/>
              <a:gd name="connsiteX42" fmla="*/ 386316 w 786344"/>
              <a:gd name="connsiteY42" fmla="*/ 213881 h 571689"/>
              <a:gd name="connsiteX43" fmla="*/ 373064 w 786344"/>
              <a:gd name="connsiteY43" fmla="*/ 253637 h 571689"/>
              <a:gd name="connsiteX44" fmla="*/ 346560 w 786344"/>
              <a:gd name="connsiteY44" fmla="*/ 280142 h 57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86344" h="571689">
                <a:moveTo>
                  <a:pt x="373064" y="1846"/>
                </a:moveTo>
                <a:cubicBezTo>
                  <a:pt x="381899" y="23933"/>
                  <a:pt x="391215" y="45833"/>
                  <a:pt x="399568" y="68107"/>
                </a:cubicBezTo>
                <a:cubicBezTo>
                  <a:pt x="404473" y="81187"/>
                  <a:pt x="412821" y="93894"/>
                  <a:pt x="412821" y="107863"/>
                </a:cubicBezTo>
                <a:cubicBezTo>
                  <a:pt x="412821" y="122981"/>
                  <a:pt x="396772" y="192968"/>
                  <a:pt x="386316" y="213881"/>
                </a:cubicBezTo>
                <a:cubicBezTo>
                  <a:pt x="379193" y="228127"/>
                  <a:pt x="368647" y="240385"/>
                  <a:pt x="359812" y="253637"/>
                </a:cubicBezTo>
                <a:cubicBezTo>
                  <a:pt x="338090" y="318806"/>
                  <a:pt x="360480" y="291144"/>
                  <a:pt x="320055" y="266889"/>
                </a:cubicBezTo>
                <a:cubicBezTo>
                  <a:pt x="308077" y="259702"/>
                  <a:pt x="293551" y="258054"/>
                  <a:pt x="280299" y="253637"/>
                </a:cubicBezTo>
                <a:cubicBezTo>
                  <a:pt x="267047" y="258054"/>
                  <a:pt x="252520" y="259702"/>
                  <a:pt x="240542" y="266889"/>
                </a:cubicBezTo>
                <a:cubicBezTo>
                  <a:pt x="149587" y="321463"/>
                  <a:pt x="286907" y="269105"/>
                  <a:pt x="174281" y="306646"/>
                </a:cubicBezTo>
                <a:cubicBezTo>
                  <a:pt x="156612" y="302229"/>
                  <a:pt x="137563" y="301539"/>
                  <a:pt x="121273" y="293394"/>
                </a:cubicBezTo>
                <a:cubicBezTo>
                  <a:pt x="59722" y="262618"/>
                  <a:pt x="126857" y="272474"/>
                  <a:pt x="81516" y="227133"/>
                </a:cubicBezTo>
                <a:cubicBezTo>
                  <a:pt x="71639" y="217256"/>
                  <a:pt x="55012" y="218298"/>
                  <a:pt x="41760" y="213881"/>
                </a:cubicBezTo>
                <a:cubicBezTo>
                  <a:pt x="28508" y="218298"/>
                  <a:pt x="7191" y="214163"/>
                  <a:pt x="2003" y="227133"/>
                </a:cubicBezTo>
                <a:cubicBezTo>
                  <a:pt x="-4761" y="244044"/>
                  <a:pt x="7110" y="263851"/>
                  <a:pt x="15255" y="280142"/>
                </a:cubicBezTo>
                <a:cubicBezTo>
                  <a:pt x="29501" y="308633"/>
                  <a:pt x="68264" y="359655"/>
                  <a:pt x="68264" y="359655"/>
                </a:cubicBezTo>
                <a:cubicBezTo>
                  <a:pt x="72681" y="412664"/>
                  <a:pt x="74486" y="465955"/>
                  <a:pt x="81516" y="518681"/>
                </a:cubicBezTo>
                <a:cubicBezTo>
                  <a:pt x="83362" y="532527"/>
                  <a:pt x="84890" y="548560"/>
                  <a:pt x="94768" y="558437"/>
                </a:cubicBezTo>
                <a:cubicBezTo>
                  <a:pt x="104646" y="568315"/>
                  <a:pt x="121273" y="567272"/>
                  <a:pt x="134525" y="571689"/>
                </a:cubicBezTo>
                <a:cubicBezTo>
                  <a:pt x="176526" y="508688"/>
                  <a:pt x="155993" y="547041"/>
                  <a:pt x="187534" y="452420"/>
                </a:cubicBezTo>
                <a:lnTo>
                  <a:pt x="200786" y="412663"/>
                </a:lnTo>
                <a:cubicBezTo>
                  <a:pt x="250779" y="429327"/>
                  <a:pt x="274487" y="433356"/>
                  <a:pt x="320055" y="478924"/>
                </a:cubicBezTo>
                <a:cubicBezTo>
                  <a:pt x="328890" y="487759"/>
                  <a:pt x="335846" y="499001"/>
                  <a:pt x="346560" y="505429"/>
                </a:cubicBezTo>
                <a:cubicBezTo>
                  <a:pt x="358538" y="512616"/>
                  <a:pt x="373064" y="514264"/>
                  <a:pt x="386316" y="518681"/>
                </a:cubicBezTo>
                <a:cubicBezTo>
                  <a:pt x="483108" y="486416"/>
                  <a:pt x="438725" y="498952"/>
                  <a:pt x="518838" y="478924"/>
                </a:cubicBezTo>
                <a:cubicBezTo>
                  <a:pt x="523255" y="465672"/>
                  <a:pt x="532090" y="453137"/>
                  <a:pt x="532090" y="439168"/>
                </a:cubicBezTo>
                <a:cubicBezTo>
                  <a:pt x="532090" y="364243"/>
                  <a:pt x="524223" y="349305"/>
                  <a:pt x="505586" y="293394"/>
                </a:cubicBezTo>
                <a:cubicBezTo>
                  <a:pt x="510003" y="266890"/>
                  <a:pt x="495350" y="226930"/>
                  <a:pt x="518838" y="213881"/>
                </a:cubicBezTo>
                <a:cubicBezTo>
                  <a:pt x="585445" y="176877"/>
                  <a:pt x="617847" y="220125"/>
                  <a:pt x="651360" y="253637"/>
                </a:cubicBezTo>
                <a:cubicBezTo>
                  <a:pt x="682281" y="346402"/>
                  <a:pt x="651360" y="324315"/>
                  <a:pt x="717621" y="346402"/>
                </a:cubicBezTo>
                <a:cubicBezTo>
                  <a:pt x="730873" y="341985"/>
                  <a:pt x="746469" y="341876"/>
                  <a:pt x="757377" y="333150"/>
                </a:cubicBezTo>
                <a:cubicBezTo>
                  <a:pt x="800960" y="298284"/>
                  <a:pt x="786619" y="248601"/>
                  <a:pt x="770629" y="200629"/>
                </a:cubicBezTo>
                <a:cubicBezTo>
                  <a:pt x="766678" y="188776"/>
                  <a:pt x="753881" y="181929"/>
                  <a:pt x="744125" y="174124"/>
                </a:cubicBezTo>
                <a:cubicBezTo>
                  <a:pt x="707427" y="144766"/>
                  <a:pt x="706601" y="148364"/>
                  <a:pt x="664612" y="134368"/>
                </a:cubicBezTo>
                <a:cubicBezTo>
                  <a:pt x="655777" y="125533"/>
                  <a:pt x="647864" y="115668"/>
                  <a:pt x="638107" y="107863"/>
                </a:cubicBezTo>
                <a:cubicBezTo>
                  <a:pt x="625670" y="97914"/>
                  <a:pt x="609613" y="92621"/>
                  <a:pt x="598351" y="81359"/>
                </a:cubicBezTo>
                <a:cubicBezTo>
                  <a:pt x="587089" y="70097"/>
                  <a:pt x="584284" y="51552"/>
                  <a:pt x="571847" y="41602"/>
                </a:cubicBezTo>
                <a:cubicBezTo>
                  <a:pt x="560939" y="32876"/>
                  <a:pt x="545642" y="31738"/>
                  <a:pt x="532090" y="28350"/>
                </a:cubicBezTo>
                <a:lnTo>
                  <a:pt x="426073" y="1846"/>
                </a:lnTo>
                <a:cubicBezTo>
                  <a:pt x="395151" y="6263"/>
                  <a:pt x="349378" y="-11687"/>
                  <a:pt x="333307" y="15098"/>
                </a:cubicBezTo>
                <a:cubicBezTo>
                  <a:pt x="320450" y="36526"/>
                  <a:pt x="368646" y="50437"/>
                  <a:pt x="386316" y="68107"/>
                </a:cubicBezTo>
                <a:lnTo>
                  <a:pt x="412821" y="94611"/>
                </a:lnTo>
                <a:cubicBezTo>
                  <a:pt x="417238" y="107863"/>
                  <a:pt x="426073" y="120399"/>
                  <a:pt x="426073" y="134368"/>
                </a:cubicBezTo>
                <a:cubicBezTo>
                  <a:pt x="426073" y="183215"/>
                  <a:pt x="414530" y="185667"/>
                  <a:pt x="386316" y="213881"/>
                </a:cubicBezTo>
                <a:cubicBezTo>
                  <a:pt x="381899" y="227133"/>
                  <a:pt x="380251" y="241659"/>
                  <a:pt x="373064" y="253637"/>
                </a:cubicBezTo>
                <a:cubicBezTo>
                  <a:pt x="366636" y="264351"/>
                  <a:pt x="346560" y="280142"/>
                  <a:pt x="346560" y="280142"/>
                </a:cubicBezTo>
              </a:path>
            </a:pathLst>
          </a:custGeom>
          <a:solidFill>
            <a:srgbClr val="FF0000">
              <a:alpha val="16863"/>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Freeform 2"/>
          <p:cNvSpPr/>
          <p:nvPr/>
        </p:nvSpPr>
        <p:spPr>
          <a:xfrm>
            <a:off x="6705600" y="2133600"/>
            <a:ext cx="199522" cy="415770"/>
          </a:xfrm>
          <a:custGeom>
            <a:avLst/>
            <a:gdLst>
              <a:gd name="connsiteX0" fmla="*/ 79513 w 199522"/>
              <a:gd name="connsiteY0" fmla="*/ 4953 h 415770"/>
              <a:gd name="connsiteX1" fmla="*/ 39757 w 199522"/>
              <a:gd name="connsiteY1" fmla="*/ 124222 h 415770"/>
              <a:gd name="connsiteX2" fmla="*/ 66261 w 199522"/>
              <a:gd name="connsiteY2" fmla="*/ 150727 h 415770"/>
              <a:gd name="connsiteX3" fmla="*/ 26504 w 199522"/>
              <a:gd name="connsiteY3" fmla="*/ 336257 h 415770"/>
              <a:gd name="connsiteX4" fmla="*/ 0 w 199522"/>
              <a:gd name="connsiteY4" fmla="*/ 415770 h 415770"/>
              <a:gd name="connsiteX5" fmla="*/ 53009 w 199522"/>
              <a:gd name="connsiteY5" fmla="*/ 402518 h 415770"/>
              <a:gd name="connsiteX6" fmla="*/ 66261 w 199522"/>
              <a:gd name="connsiteY6" fmla="*/ 362761 h 415770"/>
              <a:gd name="connsiteX7" fmla="*/ 106017 w 199522"/>
              <a:gd name="connsiteY7" fmla="*/ 336257 h 415770"/>
              <a:gd name="connsiteX8" fmla="*/ 172278 w 199522"/>
              <a:gd name="connsiteY8" fmla="*/ 230240 h 415770"/>
              <a:gd name="connsiteX9" fmla="*/ 185530 w 199522"/>
              <a:gd name="connsiteY9" fmla="*/ 84466 h 415770"/>
              <a:gd name="connsiteX10" fmla="*/ 159026 w 199522"/>
              <a:gd name="connsiteY10" fmla="*/ 57961 h 415770"/>
              <a:gd name="connsiteX11" fmla="*/ 79513 w 199522"/>
              <a:gd name="connsiteY11" fmla="*/ 4953 h 4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522" h="415770">
                <a:moveTo>
                  <a:pt x="79513" y="4953"/>
                </a:moveTo>
                <a:cubicBezTo>
                  <a:pt x="59635" y="15997"/>
                  <a:pt x="7267" y="59243"/>
                  <a:pt x="39757" y="124222"/>
                </a:cubicBezTo>
                <a:cubicBezTo>
                  <a:pt x="45345" y="135397"/>
                  <a:pt x="57426" y="141892"/>
                  <a:pt x="66261" y="150727"/>
                </a:cubicBezTo>
                <a:cubicBezTo>
                  <a:pt x="49543" y="284468"/>
                  <a:pt x="64272" y="222956"/>
                  <a:pt x="26504" y="336257"/>
                </a:cubicBezTo>
                <a:lnTo>
                  <a:pt x="0" y="415770"/>
                </a:lnTo>
                <a:lnTo>
                  <a:pt x="53009" y="402518"/>
                </a:lnTo>
                <a:cubicBezTo>
                  <a:pt x="57426" y="389266"/>
                  <a:pt x="57535" y="373669"/>
                  <a:pt x="66261" y="362761"/>
                </a:cubicBezTo>
                <a:cubicBezTo>
                  <a:pt x="76210" y="350324"/>
                  <a:pt x="97576" y="349763"/>
                  <a:pt x="106017" y="336257"/>
                </a:cubicBezTo>
                <a:cubicBezTo>
                  <a:pt x="184869" y="210094"/>
                  <a:pt x="82305" y="290222"/>
                  <a:pt x="172278" y="230240"/>
                </a:cubicBezTo>
                <a:cubicBezTo>
                  <a:pt x="194290" y="164206"/>
                  <a:pt x="213628" y="150027"/>
                  <a:pt x="185530" y="84466"/>
                </a:cubicBezTo>
                <a:cubicBezTo>
                  <a:pt x="180608" y="72982"/>
                  <a:pt x="167861" y="66796"/>
                  <a:pt x="159026" y="57961"/>
                </a:cubicBezTo>
                <a:cubicBezTo>
                  <a:pt x="138789" y="-2749"/>
                  <a:pt x="99391" y="-6091"/>
                  <a:pt x="79513" y="4953"/>
                </a:cubicBezTo>
                <a:close/>
              </a:path>
            </a:pathLst>
          </a:custGeom>
          <a:solidFill>
            <a:srgbClr val="FF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p:cNvSpPr/>
          <p:nvPr/>
        </p:nvSpPr>
        <p:spPr>
          <a:xfrm>
            <a:off x="5473148" y="2362200"/>
            <a:ext cx="291548" cy="371560"/>
          </a:xfrm>
          <a:custGeom>
            <a:avLst/>
            <a:gdLst>
              <a:gd name="connsiteX0" fmla="*/ 66261 w 291548"/>
              <a:gd name="connsiteY0" fmla="*/ 26504 h 371560"/>
              <a:gd name="connsiteX1" fmla="*/ 26504 w 291548"/>
              <a:gd name="connsiteY1" fmla="*/ 145774 h 371560"/>
              <a:gd name="connsiteX2" fmla="*/ 13252 w 291548"/>
              <a:gd name="connsiteY2" fmla="*/ 185530 h 371560"/>
              <a:gd name="connsiteX3" fmla="*/ 0 w 291548"/>
              <a:gd name="connsiteY3" fmla="*/ 225287 h 371560"/>
              <a:gd name="connsiteX4" fmla="*/ 13252 w 291548"/>
              <a:gd name="connsiteY4" fmla="*/ 344556 h 371560"/>
              <a:gd name="connsiteX5" fmla="*/ 39756 w 291548"/>
              <a:gd name="connsiteY5" fmla="*/ 371061 h 371560"/>
              <a:gd name="connsiteX6" fmla="*/ 92765 w 291548"/>
              <a:gd name="connsiteY6" fmla="*/ 357808 h 371560"/>
              <a:gd name="connsiteX7" fmla="*/ 185530 w 291548"/>
              <a:gd name="connsiteY7" fmla="*/ 331304 h 371560"/>
              <a:gd name="connsiteX8" fmla="*/ 225287 w 291548"/>
              <a:gd name="connsiteY8" fmla="*/ 304800 h 371560"/>
              <a:gd name="connsiteX9" fmla="*/ 251791 w 291548"/>
              <a:gd name="connsiteY9" fmla="*/ 225287 h 371560"/>
              <a:gd name="connsiteX10" fmla="*/ 291548 w 291548"/>
              <a:gd name="connsiteY10" fmla="*/ 79513 h 371560"/>
              <a:gd name="connsiteX11" fmla="*/ 278295 w 291548"/>
              <a:gd name="connsiteY11" fmla="*/ 26504 h 371560"/>
              <a:gd name="connsiteX12" fmla="*/ 212035 w 291548"/>
              <a:gd name="connsiteY12" fmla="*/ 13252 h 371560"/>
              <a:gd name="connsiteX13" fmla="*/ 172278 w 291548"/>
              <a:gd name="connsiteY13" fmla="*/ 0 h 371560"/>
              <a:gd name="connsiteX14" fmla="*/ 132522 w 291548"/>
              <a:gd name="connsiteY14" fmla="*/ 13252 h 371560"/>
              <a:gd name="connsiteX15" fmla="*/ 66261 w 291548"/>
              <a:gd name="connsiteY15" fmla="*/ 92765 h 37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548" h="371560">
                <a:moveTo>
                  <a:pt x="66261" y="26504"/>
                </a:moveTo>
                <a:lnTo>
                  <a:pt x="26504" y="145774"/>
                </a:lnTo>
                <a:lnTo>
                  <a:pt x="13252" y="185530"/>
                </a:lnTo>
                <a:lnTo>
                  <a:pt x="0" y="225287"/>
                </a:lnTo>
                <a:cubicBezTo>
                  <a:pt x="4417" y="265043"/>
                  <a:pt x="2727" y="305964"/>
                  <a:pt x="13252" y="344556"/>
                </a:cubicBezTo>
                <a:cubicBezTo>
                  <a:pt x="16539" y="356610"/>
                  <a:pt x="27432" y="369007"/>
                  <a:pt x="39756" y="371061"/>
                </a:cubicBezTo>
                <a:cubicBezTo>
                  <a:pt x="57722" y="374055"/>
                  <a:pt x="75252" y="362812"/>
                  <a:pt x="92765" y="357808"/>
                </a:cubicBezTo>
                <a:cubicBezTo>
                  <a:pt x="225817" y="319792"/>
                  <a:pt x="19858" y="372722"/>
                  <a:pt x="185530" y="331304"/>
                </a:cubicBezTo>
                <a:cubicBezTo>
                  <a:pt x="198782" y="322469"/>
                  <a:pt x="216846" y="318306"/>
                  <a:pt x="225287" y="304800"/>
                </a:cubicBezTo>
                <a:cubicBezTo>
                  <a:pt x="240094" y="281109"/>
                  <a:pt x="245015" y="252391"/>
                  <a:pt x="251791" y="225287"/>
                </a:cubicBezTo>
                <a:cubicBezTo>
                  <a:pt x="281683" y="105717"/>
                  <a:pt x="266775" y="153826"/>
                  <a:pt x="291548" y="79513"/>
                </a:cubicBezTo>
                <a:cubicBezTo>
                  <a:pt x="287130" y="61843"/>
                  <a:pt x="292287" y="38164"/>
                  <a:pt x="278295" y="26504"/>
                </a:cubicBezTo>
                <a:cubicBezTo>
                  <a:pt x="260992" y="12084"/>
                  <a:pt x="233887" y="18715"/>
                  <a:pt x="212035" y="13252"/>
                </a:cubicBezTo>
                <a:cubicBezTo>
                  <a:pt x="198483" y="9864"/>
                  <a:pt x="185530" y="4417"/>
                  <a:pt x="172278" y="0"/>
                </a:cubicBezTo>
                <a:cubicBezTo>
                  <a:pt x="159026" y="4417"/>
                  <a:pt x="143889" y="5133"/>
                  <a:pt x="132522" y="13252"/>
                </a:cubicBezTo>
                <a:cubicBezTo>
                  <a:pt x="85860" y="46582"/>
                  <a:pt x="85419" y="54450"/>
                  <a:pt x="66261" y="92765"/>
                </a:cubicBezTo>
              </a:path>
            </a:pathLst>
          </a:custGeom>
          <a:solidFill>
            <a:srgbClr val="FF0000">
              <a:alpha val="20000"/>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a:extLst>
              <a:ext uri="{FF2B5EF4-FFF2-40B4-BE49-F238E27FC236}">
                <a16:creationId xmlns:a16="http://schemas.microsoft.com/office/drawing/2014/main" id="{56A9E0C9-EDCC-99F5-3504-30F5DCFC9100}"/>
              </a:ext>
            </a:extLst>
          </p:cNvPr>
          <p:cNvSpPr txBox="1"/>
          <p:nvPr/>
        </p:nvSpPr>
        <p:spPr>
          <a:xfrm>
            <a:off x="0" y="159603"/>
            <a:ext cx="9144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FFFFFF">
                    <a:lumMod val="95000"/>
                  </a:srgbClr>
                </a:solidFill>
                <a:effectLst/>
                <a:uLnTx/>
                <a:uFillTx/>
              </a:rPr>
              <a:t>Jacob and Esau  Gen. 25-35</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descr="C:\users\sheila\desktop\bible study\ultimate royality free\1-bib pics-ot\abraham\Abraham &amp; Sara\Burial of Sarah 1168-10.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r="4119"/>
          <a:stretch/>
        </p:blipFill>
        <p:spPr bwMode="auto">
          <a:xfrm>
            <a:off x="4536936" y="990600"/>
            <a:ext cx="3906563" cy="4953000"/>
          </a:xfrm>
          <a:prstGeom prst="rect">
            <a:avLst/>
          </a:prstGeom>
          <a:ln w="381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8435" name="Rectangle 2"/>
          <p:cNvSpPr>
            <a:spLocks noChangeArrowheads="1"/>
          </p:cNvSpPr>
          <p:nvPr/>
        </p:nvSpPr>
        <p:spPr bwMode="auto">
          <a:xfrm>
            <a:off x="762000" y="632222"/>
            <a:ext cx="3581400" cy="5847755"/>
          </a:xfrm>
          <a:prstGeom prst="rect">
            <a:avLst/>
          </a:prstGeom>
          <a:solidFill>
            <a:schemeClr val="bg1"/>
          </a:solidFill>
          <a:ln w="38100">
            <a:solidFill>
              <a:schemeClr val="tx1"/>
            </a:solidFill>
          </a:ln>
        </p:spPr>
        <p:txBody>
          <a:bodyPr wrap="square">
            <a:spAutoFit/>
          </a:bodyPr>
          <a:lstStyle/>
          <a:p>
            <a:pPr algn="ctr"/>
            <a:r>
              <a:rPr lang="en-US" sz="2000" dirty="0">
                <a:latin typeface="Arial" charset="0"/>
                <a:cs typeface="Arial" charset="0"/>
              </a:rPr>
              <a:t>Abraham married again after the death of Sarah and had more children.</a:t>
            </a:r>
          </a:p>
          <a:p>
            <a:pPr algn="ctr"/>
            <a:endParaRPr lang="en-US" sz="700" dirty="0">
              <a:latin typeface="Arial" charset="0"/>
              <a:cs typeface="Arial" charset="0"/>
            </a:endParaRPr>
          </a:p>
          <a:p>
            <a:pPr algn="ctr"/>
            <a:r>
              <a:rPr lang="en-US" sz="2000" dirty="0">
                <a:latin typeface="Arial" charset="0"/>
                <a:cs typeface="Arial" charset="0"/>
              </a:rPr>
              <a:t>He lived to the age of 175 which was actually a young age compared to the longevity of people in previous generations, but since Noah’s flood people were living shorter and shorter lives.  Adam lived 930 years, and all those before the flood lived equally long lives.  </a:t>
            </a:r>
          </a:p>
          <a:p>
            <a:pPr algn="ctr"/>
            <a:endParaRPr lang="en-US" sz="700" dirty="0">
              <a:latin typeface="Arial" charset="0"/>
              <a:cs typeface="Arial" charset="0"/>
            </a:endParaRPr>
          </a:p>
          <a:p>
            <a:pPr algn="ctr"/>
            <a:r>
              <a:rPr lang="en-US" sz="2000" dirty="0">
                <a:solidFill>
                  <a:srgbClr val="FF0000"/>
                </a:solidFill>
                <a:latin typeface="Arial" charset="0"/>
                <a:cs typeface="Arial" charset="0"/>
              </a:rPr>
              <a:t>Isaac and Ishmael buried their father Abraham with Sarah in the cave of Machpelah.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9458" name="Group 14"/>
          <p:cNvGrpSpPr>
            <a:grpSpLocks/>
          </p:cNvGrpSpPr>
          <p:nvPr/>
        </p:nvGrpSpPr>
        <p:grpSpPr bwMode="auto">
          <a:xfrm>
            <a:off x="909638" y="-246063"/>
            <a:ext cx="141287" cy="219075"/>
            <a:chOff x="-43" y="-23"/>
            <a:chExt cx="89" cy="138"/>
          </a:xfrm>
        </p:grpSpPr>
        <p:sp>
          <p:nvSpPr>
            <p:cNvPr id="19463" name="Rectangle 11"/>
            <p:cNvSpPr>
              <a:spLocks noChangeArrowheads="1" noTextEdit="1"/>
            </p:cNvSpPr>
            <p:nvPr/>
          </p:nvSpPr>
          <p:spPr bwMode="auto">
            <a:xfrm>
              <a:off x="-20" y="0"/>
              <a:ext cx="43" cy="9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dirty="0"/>
            </a:p>
          </p:txBody>
        </p:sp>
        <p:sp>
          <p:nvSpPr>
            <p:cNvPr id="19464" name="Rectangle 13"/>
            <p:cNvSpPr>
              <a:spLocks noChangeArrowheads="1"/>
            </p:cNvSpPr>
            <p:nvPr/>
          </p:nvSpPr>
          <p:spPr bwMode="auto">
            <a:xfrm>
              <a:off x="-43" y="-23"/>
              <a:ext cx="89" cy="13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pic>
        <p:nvPicPr>
          <p:cNvPr id="9" name="Picture 2" descr="C:\Users\sheila\Desktop\ULTIMATE Royality Free\1-Bib Pics-Ot\Isaac &amp; Rebekah\Rebekah\isaac_receives_rebekah.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flipH="1">
            <a:off x="3733800" y="381000"/>
            <a:ext cx="4800600" cy="6000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29" name="Rectangle 17"/>
          <p:cNvSpPr>
            <a:spLocks noChangeArrowheads="1"/>
          </p:cNvSpPr>
          <p:nvPr/>
        </p:nvSpPr>
        <p:spPr bwMode="auto">
          <a:xfrm>
            <a:off x="909638" y="3581400"/>
            <a:ext cx="2976562" cy="1200329"/>
          </a:xfrm>
          <a:prstGeom prst="rect">
            <a:avLst/>
          </a:prstGeom>
          <a:solidFill>
            <a:srgbClr val="FFFFFF"/>
          </a:solidFill>
          <a:ln w="38100">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defRPr/>
            </a:pPr>
            <a:r>
              <a:rPr lang="en-US" dirty="0">
                <a:effectLst/>
                <a:latin typeface="Arial" pitchFamily="34" charset="0"/>
                <a:cs typeface="Arial" pitchFamily="34" charset="0"/>
              </a:rPr>
              <a:t>Isaac was 40 years old when he and Rebekah married.</a:t>
            </a: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3" name="Rectangle 3"/>
          <p:cNvSpPr>
            <a:spLocks noChangeArrowheads="1"/>
          </p:cNvSpPr>
          <p:nvPr/>
        </p:nvSpPr>
        <p:spPr bwMode="auto">
          <a:xfrm>
            <a:off x="838200" y="707410"/>
            <a:ext cx="32004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dirty="0">
                <a:effectLst/>
                <a:latin typeface="Arial" pitchFamily="34" charset="0"/>
                <a:cs typeface="Arial" pitchFamily="34" charset="0"/>
              </a:rPr>
              <a:t>She was barren for 20 years.</a:t>
            </a:r>
          </a:p>
          <a:p>
            <a:pPr>
              <a:spcBef>
                <a:spcPct val="50000"/>
              </a:spcBef>
            </a:pPr>
            <a:r>
              <a:rPr lang="en-US" dirty="0">
                <a:latin typeface="Arial" charset="0"/>
                <a:cs typeface="Arial" charset="0"/>
              </a:rPr>
              <a:t>Isaac entreated the Lord for her, and she brought forth twins, Jacob and Esau.</a:t>
            </a:r>
          </a:p>
        </p:txBody>
      </p:sp>
      <p:pic>
        <p:nvPicPr>
          <p:cNvPr id="4" name="Picture 3" descr="C:\Users\sheila\Desktop\BIBLE STUDY\ULTIMATE Royality Free\1-Bib Pics-Ot\Adam's Sons\Eve w Cain &amp; Abel BBL22-75.jpg"/>
          <p:cNvPicPr/>
          <p:nvPr/>
        </p:nvPicPr>
        <p:blipFill rotWithShape="1">
          <a:blip r:embed="rId2" cstate="print">
            <a:extLst>
              <a:ext uri="{BEBA8EAE-BF5A-486C-A8C5-ECC9F3942E4B}">
                <a14:imgProps xmlns:a14="http://schemas.microsoft.com/office/drawing/2010/main">
                  <a14:imgLayer r:embed="rId3">
                    <a14:imgEffect>
                      <a14:backgroundRemoval t="9976" b="99601" l="17550" r="85600">
                        <a14:foregroundMark x1="64800" y1="30168" x2="55600" y2="66401"/>
                        <a14:foregroundMark x1="61100" y1="18436" x2="45950" y2="46927"/>
                        <a14:foregroundMark x1="50500" y1="17239" x2="44300" y2="37191"/>
                        <a14:foregroundMark x1="53250" y1="94174" x2="83100" y2="90423"/>
                        <a14:foregroundMark x1="27550" y1="80128" x2="23850" y2="97287"/>
                      </a14:backgroundRemoval>
                    </a14:imgEffect>
                    <a14:imgEffect>
                      <a14:sharpenSoften amount="25000"/>
                    </a14:imgEffect>
                  </a14:imgLayer>
                </a14:imgProps>
              </a:ext>
            </a:extLst>
          </a:blip>
          <a:srcRect l="21492" t="11415" r="12636"/>
          <a:stretch/>
        </p:blipFill>
        <p:spPr bwMode="auto">
          <a:xfrm>
            <a:off x="1562686" y="304800"/>
            <a:ext cx="7809914" cy="6547338"/>
          </a:xfrm>
          <a:prstGeom prst="rect">
            <a:avLst/>
          </a:prstGeom>
          <a:noFill/>
          <a:ln w="9525">
            <a:noFill/>
            <a:miter lim="800000"/>
            <a:headEnd/>
            <a:tailEnd/>
          </a:ln>
        </p:spPr>
      </p:pic>
      <p:pic>
        <p:nvPicPr>
          <p:cNvPr id="6" name="Picture 5" descr="C:\Users\sheila\Desktop\BIBLE STUDY\ULTIMATE Royality Free\1-Bib Pics-Ot\Adam's Sons\Eve w Cain &amp; Abel BBL22-75.jpg"/>
          <p:cNvPicPr/>
          <p:nvPr/>
        </p:nvPicPr>
        <p:blipFill rotWithShape="1">
          <a:blip r:embed="rId4" cstate="print">
            <a:duotone>
              <a:prstClr val="black"/>
              <a:srgbClr val="FFB9B9">
                <a:tint val="45000"/>
                <a:satMod val="400000"/>
              </a:srgbClr>
            </a:duotone>
            <a:extLst>
              <a:ext uri="{BEBA8EAE-BF5A-486C-A8C5-ECC9F3942E4B}">
                <a14:imgProps xmlns:a14="http://schemas.microsoft.com/office/drawing/2010/main">
                  <a14:imgLayer r:embed="rId3">
                    <a14:imgEffect>
                      <a14:backgroundRemoval t="12690" b="99282" l="22100" r="86950">
                        <a14:foregroundMark x1="55350" y1="75100" x2="72150" y2="71109"/>
                        <a14:foregroundMark x1="59300" y1="83081" x2="73350" y2="78132"/>
                        <a14:foregroundMark x1="58300" y1="97287" x2="75000" y2="89306"/>
                        <a14:foregroundMark x1="76750" y1="89864" x2="83550" y2="97845"/>
                        <a14:foregroundMark x1="55200" y1="78532" x2="55850" y2="75100"/>
                        <a14:foregroundMark x1="56950" y1="85874" x2="57200" y2="84517"/>
                        <a14:foregroundMark x1="57200" y1="83480" x2="57300" y2="80686"/>
                        <a14:backgroundMark x1="38650" y1="53152" x2="72350" y2="52753"/>
                        <a14:backgroundMark x1="69000" y1="59936" x2="79700" y2="61931"/>
                        <a14:backgroundMark x1="51500" y1="77494" x2="29350" y2="82522"/>
                        <a14:backgroundMark x1="62300" y1="59936" x2="66550" y2="59537"/>
                        <a14:backgroundMark x1="75100" y1="82682" x2="81450" y2="81325"/>
                        <a14:backgroundMark x1="54100" y1="90503" x2="57950" y2="89864"/>
                        <a14:backgroundMark x1="50750" y1="73504" x2="52950" y2="74541"/>
                        <a14:backgroundMark x1="74500" y1="75100" x2="76500" y2="73903"/>
                        <a14:backgroundMark x1="72750" y1="97047" x2="77450" y2="97686"/>
                      </a14:backgroundRemoval>
                    </a14:imgEffect>
                    <a14:imgEffect>
                      <a14:sharpenSoften amount="25000"/>
                    </a14:imgEffect>
                    <a14:imgEffect>
                      <a14:colorTemperature colorTemp="11200"/>
                    </a14:imgEffect>
                  </a14:imgLayer>
                </a14:imgProps>
              </a:ext>
            </a:extLst>
          </a:blip>
          <a:srcRect l="51600" t="60370" r="14564"/>
          <a:stretch/>
        </p:blipFill>
        <p:spPr bwMode="auto">
          <a:xfrm>
            <a:off x="5132439" y="3923070"/>
            <a:ext cx="4011562" cy="2929067"/>
          </a:xfrm>
          <a:prstGeom prst="rect">
            <a:avLst/>
          </a:prstGeom>
          <a:noFill/>
          <a:ln w="9525">
            <a:noFill/>
            <a:miter lim="800000"/>
            <a:headEnd/>
            <a:tailEnd/>
          </a:ln>
        </p:spPr>
      </p:pic>
      <p:pic>
        <p:nvPicPr>
          <p:cNvPr id="8" name="Picture 7" descr="C:\Users\sheila\Desktop\BIBLE STUDY\ULTIMATE Royality Free\1-Bib Pics-Ot\Adam's Sons\Eve w Cain &amp; Abel BBL22-75.jpg"/>
          <p:cNvPicPr/>
          <p:nvPr/>
        </p:nvPicPr>
        <p:blipFill rotWithShape="1">
          <a:blip r:embed="rId5" cstate="print">
            <a:duotone>
              <a:prstClr val="black"/>
              <a:srgbClr val="FF3300">
                <a:tint val="45000"/>
                <a:satMod val="400000"/>
              </a:srgbClr>
            </a:duotone>
            <a:extLst>
              <a:ext uri="{BEBA8EAE-BF5A-486C-A8C5-ECC9F3942E4B}">
                <a14:imgProps xmlns:a14="http://schemas.microsoft.com/office/drawing/2010/main">
                  <a14:imgLayer r:embed="rId3">
                    <a14:imgEffect>
                      <a14:backgroundRemoval t="12690" b="99282" l="22100" r="86950">
                        <a14:foregroundMark x1="55350" y1="75100" x2="72150" y2="71109"/>
                        <a14:foregroundMark x1="55200" y1="78532" x2="55850" y2="75100"/>
                        <a14:foregroundMark x1="64600" y1="81325" x2="73350" y2="78931"/>
                        <a14:backgroundMark x1="38650" y1="53152" x2="72350" y2="52753"/>
                        <a14:backgroundMark x1="69000" y1="59936" x2="79700" y2="61931"/>
                        <a14:backgroundMark x1="51500" y1="77494" x2="29350" y2="82522"/>
                        <a14:backgroundMark x1="62300" y1="59936" x2="66550" y2="59537"/>
                        <a14:backgroundMark x1="75100" y1="82682" x2="81450" y2="81325"/>
                        <a14:backgroundMark x1="54100" y1="90503" x2="57950" y2="89864"/>
                        <a14:backgroundMark x1="50750" y1="73504" x2="52950" y2="74541"/>
                        <a14:backgroundMark x1="74500" y1="75100" x2="76500" y2="73903"/>
                        <a14:backgroundMark x1="72750" y1="97047" x2="77450" y2="97686"/>
                        <a14:backgroundMark x1="58400" y1="83958" x2="61900" y2="82362"/>
                        <a14:backgroundMark x1="56800" y1="75978" x2="58300" y2="78931"/>
                        <a14:backgroundMark x1="62250" y1="83958" x2="67100" y2="85555"/>
                        <a14:backgroundMark x1="53650" y1="77973" x2="56650" y2="79170"/>
                        <a14:backgroundMark x1="74800" y1="79729" x2="73950" y2="82761"/>
                        <a14:backgroundMark x1="68750" y1="85315" x2="71200" y2="86512"/>
                      </a14:backgroundRemoval>
                    </a14:imgEffect>
                    <a14:imgEffect>
                      <a14:sharpenSoften amount="25000"/>
                    </a14:imgEffect>
                    <a14:imgEffect>
                      <a14:brightnessContrast bright="40000"/>
                    </a14:imgEffect>
                  </a14:imgLayer>
                </a14:imgProps>
              </a:ext>
            </a:extLst>
          </a:blip>
          <a:srcRect l="51600" t="60370" r="14564"/>
          <a:stretch/>
        </p:blipFill>
        <p:spPr bwMode="auto">
          <a:xfrm>
            <a:off x="5105400" y="3886200"/>
            <a:ext cx="4011562" cy="2929067"/>
          </a:xfrm>
          <a:prstGeom prst="rect">
            <a:avLst/>
          </a:prstGeom>
          <a:noFill/>
          <a:ln w="9525">
            <a:noFill/>
            <a:miter lim="800000"/>
            <a:headEnd/>
            <a:tailEnd/>
          </a:ln>
        </p:spPr>
      </p:pic>
      <p:sp>
        <p:nvSpPr>
          <p:cNvPr id="9" name="Rectangle 3"/>
          <p:cNvSpPr>
            <a:spLocks noChangeArrowheads="1"/>
          </p:cNvSpPr>
          <p:nvPr/>
        </p:nvSpPr>
        <p:spPr bwMode="auto">
          <a:xfrm>
            <a:off x="838200" y="716340"/>
            <a:ext cx="3200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dirty="0">
                <a:latin typeface="Arial" charset="0"/>
                <a:cs typeface="Arial" charset="0"/>
              </a:rPr>
              <a:t>Esau was born first.  He was red and hairy all over like a garment.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 presetClass="exit" presetSubtype="6" fill="hold" grpId="0" nodeType="withEffect">
                                  <p:stCondLst>
                                    <p:cond delay="0"/>
                                  </p:stCondLst>
                                  <p:childTnLst>
                                    <p:anim calcmode="lin" valueType="num">
                                      <p:cBhvr additive="base">
                                        <p:cTn id="11" dur="2000"/>
                                        <p:tgtEl>
                                          <p:spTgt spid="20483"/>
                                        </p:tgtEl>
                                        <p:attrNameLst>
                                          <p:attrName>ppt_x</p:attrName>
                                        </p:attrNameLst>
                                      </p:cBhvr>
                                      <p:tavLst>
                                        <p:tav tm="0">
                                          <p:val>
                                            <p:strVal val="ppt_x"/>
                                          </p:val>
                                        </p:tav>
                                        <p:tav tm="100000">
                                          <p:val>
                                            <p:strVal val="1+ppt_w/2"/>
                                          </p:val>
                                        </p:tav>
                                      </p:tavLst>
                                    </p:anim>
                                    <p:anim calcmode="lin" valueType="num">
                                      <p:cBhvr additive="base">
                                        <p:cTn id="12" dur="2000"/>
                                        <p:tgtEl>
                                          <p:spTgt spid="20483"/>
                                        </p:tgtEl>
                                        <p:attrNameLst>
                                          <p:attrName>ppt_y</p:attrName>
                                        </p:attrNameLst>
                                      </p:cBhvr>
                                      <p:tavLst>
                                        <p:tav tm="0">
                                          <p:val>
                                            <p:strVal val="ppt_y"/>
                                          </p:val>
                                        </p:tav>
                                        <p:tav tm="100000">
                                          <p:val>
                                            <p:strVal val="1+ppt_h/2"/>
                                          </p:val>
                                        </p:tav>
                                      </p:tavLst>
                                    </p:anim>
                                    <p:set>
                                      <p:cBhvr>
                                        <p:cTn id="13" dur="1" fill="hold">
                                          <p:stCondLst>
                                            <p:cond delay="1999"/>
                                          </p:stCondLst>
                                        </p:cTn>
                                        <p:tgtEl>
                                          <p:spTgt spid="204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users\sheila\desktop\bible study\ultimate royality free\4-bib pics-misc\land scapes etc\Working in field 1393i-4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Brush/>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72705" t="17640" r="3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C:\users\sheila\desktop\bible study\ultimate royality free\1-bib pics-ot\joash\shoots arrow\Elisha's death 1168-5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00" b="98733" l="1034" r="98708">
                        <a14:foregroundMark x1="28252" y1="39800" x2="37726" y2="91200"/>
                        <a14:foregroundMark x1="46253" y1="57400" x2="75969" y2="74000"/>
                        <a14:foregroundMark x1="71748" y1="72867" x2="90439" y2="91000"/>
                        <a14:foregroundMark x1="92679" y1="91000" x2="96210" y2="92400"/>
                        <a14:foregroundMark x1="7321" y1="74600" x2="34798" y2="85400"/>
                        <a14:foregroundMark x1="25065" y1="27800" x2="31783" y2="38867"/>
                        <a14:foregroundMark x1="49009" y1="41533" x2="63221" y2="31867"/>
                        <a14:foregroundMark x1="4823" y1="49867" x2="25754" y2="39800"/>
                        <a14:foregroundMark x1="66236" y1="28000" x2="67959" y2="26867"/>
                        <a14:foregroundMark x1="50991" y1="16600" x2="53747" y2="18533"/>
                        <a14:foregroundMark x1="57709" y1="22000" x2="59776" y2="24333"/>
                        <a14:foregroundMark x1="64255" y1="36333" x2="65202" y2="41133"/>
                        <a14:foregroundMark x1="60207" y1="25867" x2="61757" y2="28200"/>
                        <a14:foregroundMark x1="68475" y1="27067" x2="69681" y2="25867"/>
                        <a14:foregroundMark x1="57967" y1="59133" x2="61499" y2="55067"/>
                        <a14:foregroundMark x1="64944" y1="43667" x2="63738" y2="50600"/>
                        <a14:foregroundMark x1="61499" y1="54133" x2="63221" y2="52533"/>
                        <a14:foregroundMark x1="29543" y1="28000" x2="32300" y2="29733"/>
                        <a14:foregroundMark x1="28768" y1="26867" x2="31525" y2="8133"/>
                        <a14:foregroundMark x1="44014" y1="13533" x2="49268" y2="15667"/>
                        <a14:foregroundMark x1="54005" y1="18933" x2="57450" y2="21867"/>
                        <a14:foregroundMark x1="42722" y1="12933" x2="38501" y2="11600"/>
                        <a14:foregroundMark x1="37726" y1="12000" x2="33247" y2="9667"/>
                        <a14:foregroundMark x1="27304" y1="86600" x2="32817" y2="93733"/>
                        <a14:foregroundMark x1="21792" y1="92533" x2="32558" y2="93933"/>
                        <a14:foregroundMark x1="35487" y1="38467" x2="64772" y2="28400"/>
                        <a14:backgroundMark x1="60724" y1="2733" x2="91904" y2="34800"/>
                        <a14:backgroundMark x1="74246" y1="40933" x2="92420" y2="79400"/>
                        <a14:backgroundMark x1="14815" y1="54867" x2="4823" y2="68000"/>
                        <a14:backgroundMark x1="52713" y1="58000" x2="57709" y2="45800"/>
                        <a14:backgroundMark x1="44014" y1="15667" x2="54264" y2="27467"/>
                        <a14:backgroundMark x1="50215" y1="35533" x2="55211" y2="33400"/>
                        <a14:backgroundMark x1="62705" y1="36933" x2="60982" y2="43067"/>
                        <a14:backgroundMark x1="62274" y1="57800" x2="64772" y2="55667"/>
                        <a14:backgroundMark x1="34798" y1="15467" x2="35487" y2="25733"/>
                        <a14:backgroundMark x1="29802" y1="10800" x2="29027" y2="15467"/>
                        <a14:backgroundMark x1="29027" y1="17600" x2="28510" y2="21667"/>
                        <a14:backgroundMark x1="32817" y1="12000" x2="32817" y2="15867"/>
                        <a14:backgroundMark x1="32300" y1="10467" x2="32817" y2="11600"/>
                        <a14:backgroundMark x1="39535" y1="35533" x2="53488" y2="29400"/>
                        <a14:backgroundMark x1="55728" y1="30733" x2="59259" y2="29400"/>
                        <a14:backgroundMark x1="63480" y1="45600" x2="62705" y2="50600"/>
                        <a14:backgroundMark x1="40482" y1="37667" x2="45047" y2="365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520745" y="152400"/>
            <a:ext cx="5387340" cy="696038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100" name="Rectangle 18"/>
          <p:cNvSpPr>
            <a:spLocks noChangeArrowheads="1"/>
          </p:cNvSpPr>
          <p:nvPr/>
        </p:nvSpPr>
        <p:spPr bwMode="auto">
          <a:xfrm>
            <a:off x="838200" y="651808"/>
            <a:ext cx="3657600" cy="1938992"/>
          </a:xfrm>
          <a:prstGeom prst="rect">
            <a:avLst/>
          </a:prstGeom>
          <a:noFill/>
          <a:ln w="9525">
            <a:noFill/>
            <a:miter lim="800000"/>
            <a:headEnd/>
            <a:tailEnd/>
          </a:ln>
        </p:spPr>
        <p:txBody>
          <a:bodyPr wrap="square">
            <a:spAutoFit/>
          </a:bodyPr>
          <a:lstStyle/>
          <a:p>
            <a:pPr>
              <a:defRPr/>
            </a:pPr>
            <a:r>
              <a:rPr lang="en-US" dirty="0">
                <a:effectLst/>
                <a:latin typeface="Arial" pitchFamily="34" charset="0"/>
                <a:cs typeface="Arial" pitchFamily="34" charset="0"/>
              </a:rPr>
              <a:t>Esau was a cunning hunter, a man of the field.  His father, Isaac, favored Esau, and loved the venison he hunted. </a:t>
            </a:r>
          </a:p>
        </p:txBody>
      </p:sp>
      <p:sp>
        <p:nvSpPr>
          <p:cNvPr id="2" name="Freeform 1"/>
          <p:cNvSpPr/>
          <p:nvPr/>
        </p:nvSpPr>
        <p:spPr>
          <a:xfrm>
            <a:off x="7339542" y="2353262"/>
            <a:ext cx="465988" cy="540622"/>
          </a:xfrm>
          <a:custGeom>
            <a:avLst/>
            <a:gdLst>
              <a:gd name="connsiteX0" fmla="*/ 2162 w 465988"/>
              <a:gd name="connsiteY0" fmla="*/ 5625 h 540622"/>
              <a:gd name="connsiteX1" fmla="*/ 28667 w 465988"/>
              <a:gd name="connsiteY1" fmla="*/ 71886 h 540622"/>
              <a:gd name="connsiteX2" fmla="*/ 68423 w 465988"/>
              <a:gd name="connsiteY2" fmla="*/ 85138 h 540622"/>
              <a:gd name="connsiteX3" fmla="*/ 108180 w 465988"/>
              <a:gd name="connsiteY3" fmla="*/ 177903 h 540622"/>
              <a:gd name="connsiteX4" fmla="*/ 134684 w 465988"/>
              <a:gd name="connsiteY4" fmla="*/ 204408 h 540622"/>
              <a:gd name="connsiteX5" fmla="*/ 161188 w 465988"/>
              <a:gd name="connsiteY5" fmla="*/ 244164 h 540622"/>
              <a:gd name="connsiteX6" fmla="*/ 134684 w 465988"/>
              <a:gd name="connsiteY6" fmla="*/ 283921 h 540622"/>
              <a:gd name="connsiteX7" fmla="*/ 94928 w 465988"/>
              <a:gd name="connsiteY7" fmla="*/ 323677 h 540622"/>
              <a:gd name="connsiteX8" fmla="*/ 108180 w 465988"/>
              <a:gd name="connsiteY8" fmla="*/ 363434 h 540622"/>
              <a:gd name="connsiteX9" fmla="*/ 68423 w 465988"/>
              <a:gd name="connsiteY9" fmla="*/ 429695 h 540622"/>
              <a:gd name="connsiteX10" fmla="*/ 55171 w 465988"/>
              <a:gd name="connsiteY10" fmla="*/ 469451 h 540622"/>
              <a:gd name="connsiteX11" fmla="*/ 68423 w 465988"/>
              <a:gd name="connsiteY11" fmla="*/ 535712 h 540622"/>
              <a:gd name="connsiteX12" fmla="*/ 227449 w 465988"/>
              <a:gd name="connsiteY12" fmla="*/ 509208 h 540622"/>
              <a:gd name="connsiteX13" fmla="*/ 386475 w 465988"/>
              <a:gd name="connsiteY13" fmla="*/ 535712 h 540622"/>
              <a:gd name="connsiteX14" fmla="*/ 465988 w 465988"/>
              <a:gd name="connsiteY14" fmla="*/ 522460 h 540622"/>
              <a:gd name="connsiteX15" fmla="*/ 452736 w 465988"/>
              <a:gd name="connsiteY15" fmla="*/ 482703 h 540622"/>
              <a:gd name="connsiteX16" fmla="*/ 412980 w 465988"/>
              <a:gd name="connsiteY16" fmla="*/ 456199 h 540622"/>
              <a:gd name="connsiteX17" fmla="*/ 386475 w 465988"/>
              <a:gd name="connsiteY17" fmla="*/ 429695 h 540622"/>
              <a:gd name="connsiteX18" fmla="*/ 373223 w 465988"/>
              <a:gd name="connsiteY18" fmla="*/ 389938 h 540622"/>
              <a:gd name="connsiteX19" fmla="*/ 333467 w 465988"/>
              <a:gd name="connsiteY19" fmla="*/ 310425 h 540622"/>
              <a:gd name="connsiteX20" fmla="*/ 320215 w 465988"/>
              <a:gd name="connsiteY20" fmla="*/ 230912 h 540622"/>
              <a:gd name="connsiteX21" fmla="*/ 306962 w 465988"/>
              <a:gd name="connsiteY21" fmla="*/ 191155 h 540622"/>
              <a:gd name="connsiteX22" fmla="*/ 267206 w 465988"/>
              <a:gd name="connsiteY22" fmla="*/ 177903 h 540622"/>
              <a:gd name="connsiteX23" fmla="*/ 214197 w 465988"/>
              <a:gd name="connsiteY23" fmla="*/ 111642 h 540622"/>
              <a:gd name="connsiteX24" fmla="*/ 187693 w 465988"/>
              <a:gd name="connsiteY24" fmla="*/ 71886 h 540622"/>
              <a:gd name="connsiteX25" fmla="*/ 121432 w 465988"/>
              <a:gd name="connsiteY25" fmla="*/ 18877 h 540622"/>
              <a:gd name="connsiteX26" fmla="*/ 81675 w 465988"/>
              <a:gd name="connsiteY26" fmla="*/ 5625 h 540622"/>
              <a:gd name="connsiteX27" fmla="*/ 2162 w 465988"/>
              <a:gd name="connsiteY27" fmla="*/ 5625 h 54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5988" h="540622">
                <a:moveTo>
                  <a:pt x="2162" y="5625"/>
                </a:moveTo>
                <a:cubicBezTo>
                  <a:pt x="-6673" y="16668"/>
                  <a:pt x="13438" y="53611"/>
                  <a:pt x="28667" y="71886"/>
                </a:cubicBezTo>
                <a:cubicBezTo>
                  <a:pt x="37610" y="82617"/>
                  <a:pt x="58546" y="75261"/>
                  <a:pt x="68423" y="85138"/>
                </a:cubicBezTo>
                <a:cubicBezTo>
                  <a:pt x="107201" y="123916"/>
                  <a:pt x="84420" y="138303"/>
                  <a:pt x="108180" y="177903"/>
                </a:cubicBezTo>
                <a:cubicBezTo>
                  <a:pt x="114608" y="188617"/>
                  <a:pt x="126879" y="194652"/>
                  <a:pt x="134684" y="204408"/>
                </a:cubicBezTo>
                <a:cubicBezTo>
                  <a:pt x="144633" y="216845"/>
                  <a:pt x="152353" y="230912"/>
                  <a:pt x="161188" y="244164"/>
                </a:cubicBezTo>
                <a:cubicBezTo>
                  <a:pt x="152353" y="257416"/>
                  <a:pt x="144880" y="271685"/>
                  <a:pt x="134684" y="283921"/>
                </a:cubicBezTo>
                <a:cubicBezTo>
                  <a:pt x="122686" y="298318"/>
                  <a:pt x="100854" y="305898"/>
                  <a:pt x="94928" y="323677"/>
                </a:cubicBezTo>
                <a:lnTo>
                  <a:pt x="108180" y="363434"/>
                </a:lnTo>
                <a:cubicBezTo>
                  <a:pt x="70640" y="476054"/>
                  <a:pt x="122996" y="338741"/>
                  <a:pt x="68423" y="429695"/>
                </a:cubicBezTo>
                <a:cubicBezTo>
                  <a:pt x="61236" y="441673"/>
                  <a:pt x="59588" y="456199"/>
                  <a:pt x="55171" y="469451"/>
                </a:cubicBezTo>
                <a:cubicBezTo>
                  <a:pt x="59588" y="491538"/>
                  <a:pt x="47510" y="527347"/>
                  <a:pt x="68423" y="535712"/>
                </a:cubicBezTo>
                <a:cubicBezTo>
                  <a:pt x="108773" y="551852"/>
                  <a:pt x="182152" y="524307"/>
                  <a:pt x="227449" y="509208"/>
                </a:cubicBezTo>
                <a:cubicBezTo>
                  <a:pt x="289654" y="529943"/>
                  <a:pt x="297707" y="535712"/>
                  <a:pt x="386475" y="535712"/>
                </a:cubicBezTo>
                <a:cubicBezTo>
                  <a:pt x="413345" y="535712"/>
                  <a:pt x="439484" y="526877"/>
                  <a:pt x="465988" y="522460"/>
                </a:cubicBezTo>
                <a:cubicBezTo>
                  <a:pt x="461571" y="509208"/>
                  <a:pt x="461462" y="493611"/>
                  <a:pt x="452736" y="482703"/>
                </a:cubicBezTo>
                <a:cubicBezTo>
                  <a:pt x="442787" y="470266"/>
                  <a:pt x="425417" y="466148"/>
                  <a:pt x="412980" y="456199"/>
                </a:cubicBezTo>
                <a:cubicBezTo>
                  <a:pt x="403224" y="448394"/>
                  <a:pt x="395310" y="438530"/>
                  <a:pt x="386475" y="429695"/>
                </a:cubicBezTo>
                <a:cubicBezTo>
                  <a:pt x="382058" y="416443"/>
                  <a:pt x="379470" y="402432"/>
                  <a:pt x="373223" y="389938"/>
                </a:cubicBezTo>
                <a:cubicBezTo>
                  <a:pt x="321843" y="287176"/>
                  <a:pt x="366777" y="410355"/>
                  <a:pt x="333467" y="310425"/>
                </a:cubicBezTo>
                <a:cubicBezTo>
                  <a:pt x="329050" y="283921"/>
                  <a:pt x="326044" y="257142"/>
                  <a:pt x="320215" y="230912"/>
                </a:cubicBezTo>
                <a:cubicBezTo>
                  <a:pt x="317185" y="217275"/>
                  <a:pt x="316840" y="201033"/>
                  <a:pt x="306962" y="191155"/>
                </a:cubicBezTo>
                <a:cubicBezTo>
                  <a:pt x="297085" y="181278"/>
                  <a:pt x="280458" y="182320"/>
                  <a:pt x="267206" y="177903"/>
                </a:cubicBezTo>
                <a:cubicBezTo>
                  <a:pt x="185617" y="55525"/>
                  <a:pt x="289737" y="206069"/>
                  <a:pt x="214197" y="111642"/>
                </a:cubicBezTo>
                <a:cubicBezTo>
                  <a:pt x="204248" y="99205"/>
                  <a:pt x="197642" y="84323"/>
                  <a:pt x="187693" y="71886"/>
                </a:cubicBezTo>
                <a:cubicBezTo>
                  <a:pt x="171258" y="51343"/>
                  <a:pt x="144392" y="30357"/>
                  <a:pt x="121432" y="18877"/>
                </a:cubicBezTo>
                <a:cubicBezTo>
                  <a:pt x="108938" y="12630"/>
                  <a:pt x="95559" y="7168"/>
                  <a:pt x="81675" y="5625"/>
                </a:cubicBezTo>
                <a:cubicBezTo>
                  <a:pt x="55333" y="2698"/>
                  <a:pt x="10997" y="-5418"/>
                  <a:pt x="2162" y="5625"/>
                </a:cubicBezTo>
                <a:close/>
              </a:path>
            </a:pathLst>
          </a:custGeom>
          <a:solidFill>
            <a:srgbClr val="FF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2"/>
          <p:cNvSpPr/>
          <p:nvPr/>
        </p:nvSpPr>
        <p:spPr>
          <a:xfrm>
            <a:off x="6877878" y="2331248"/>
            <a:ext cx="467286" cy="478521"/>
          </a:xfrm>
          <a:custGeom>
            <a:avLst/>
            <a:gdLst>
              <a:gd name="connsiteX0" fmla="*/ 424070 w 467286"/>
              <a:gd name="connsiteY0" fmla="*/ 305935 h 478521"/>
              <a:gd name="connsiteX1" fmla="*/ 371061 w 467286"/>
              <a:gd name="connsiteY1" fmla="*/ 372195 h 478521"/>
              <a:gd name="connsiteX2" fmla="*/ 238539 w 467286"/>
              <a:gd name="connsiteY2" fmla="*/ 464961 h 478521"/>
              <a:gd name="connsiteX3" fmla="*/ 198783 w 467286"/>
              <a:gd name="connsiteY3" fmla="*/ 478213 h 478521"/>
              <a:gd name="connsiteX4" fmla="*/ 132522 w 467286"/>
              <a:gd name="connsiteY4" fmla="*/ 425204 h 478521"/>
              <a:gd name="connsiteX5" fmla="*/ 66261 w 467286"/>
              <a:gd name="connsiteY5" fmla="*/ 411952 h 478521"/>
              <a:gd name="connsiteX6" fmla="*/ 26505 w 467286"/>
              <a:gd name="connsiteY6" fmla="*/ 398700 h 478521"/>
              <a:gd name="connsiteX7" fmla="*/ 0 w 467286"/>
              <a:gd name="connsiteY7" fmla="*/ 372195 h 478521"/>
              <a:gd name="connsiteX8" fmla="*/ 66261 w 467286"/>
              <a:gd name="connsiteY8" fmla="*/ 266178 h 478521"/>
              <a:gd name="connsiteX9" fmla="*/ 119270 w 467286"/>
              <a:gd name="connsiteY9" fmla="*/ 252926 h 478521"/>
              <a:gd name="connsiteX10" fmla="*/ 159026 w 467286"/>
              <a:gd name="connsiteY10" fmla="*/ 239674 h 478521"/>
              <a:gd name="connsiteX11" fmla="*/ 198783 w 467286"/>
              <a:gd name="connsiteY11" fmla="*/ 252926 h 478521"/>
              <a:gd name="connsiteX12" fmla="*/ 265044 w 467286"/>
              <a:gd name="connsiteY12" fmla="*/ 305935 h 478521"/>
              <a:gd name="connsiteX13" fmla="*/ 291548 w 467286"/>
              <a:gd name="connsiteY13" fmla="*/ 279430 h 478521"/>
              <a:gd name="connsiteX14" fmla="*/ 331305 w 467286"/>
              <a:gd name="connsiteY14" fmla="*/ 213169 h 478521"/>
              <a:gd name="connsiteX15" fmla="*/ 371061 w 467286"/>
              <a:gd name="connsiteY15" fmla="*/ 199917 h 478521"/>
              <a:gd name="connsiteX16" fmla="*/ 410818 w 467286"/>
              <a:gd name="connsiteY16" fmla="*/ 173413 h 478521"/>
              <a:gd name="connsiteX17" fmla="*/ 424070 w 467286"/>
              <a:gd name="connsiteY17" fmla="*/ 133656 h 478521"/>
              <a:gd name="connsiteX18" fmla="*/ 397565 w 467286"/>
              <a:gd name="connsiteY18" fmla="*/ 14387 h 478521"/>
              <a:gd name="connsiteX19" fmla="*/ 437322 w 467286"/>
              <a:gd name="connsiteY19" fmla="*/ 1135 h 478521"/>
              <a:gd name="connsiteX20" fmla="*/ 463826 w 467286"/>
              <a:gd name="connsiteY20" fmla="*/ 40891 h 478521"/>
              <a:gd name="connsiteX21" fmla="*/ 424070 w 467286"/>
              <a:gd name="connsiteY21" fmla="*/ 213169 h 478521"/>
              <a:gd name="connsiteX22" fmla="*/ 410818 w 467286"/>
              <a:gd name="connsiteY22" fmla="*/ 252926 h 478521"/>
              <a:gd name="connsiteX23" fmla="*/ 384313 w 467286"/>
              <a:gd name="connsiteY23" fmla="*/ 385448 h 47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7286" h="478521">
                <a:moveTo>
                  <a:pt x="424070" y="305935"/>
                </a:moveTo>
                <a:cubicBezTo>
                  <a:pt x="406400" y="328022"/>
                  <a:pt x="384605" y="347364"/>
                  <a:pt x="371061" y="372195"/>
                </a:cubicBezTo>
                <a:cubicBezTo>
                  <a:pt x="307502" y="488720"/>
                  <a:pt x="405159" y="444134"/>
                  <a:pt x="238539" y="464961"/>
                </a:cubicBezTo>
                <a:cubicBezTo>
                  <a:pt x="225287" y="469378"/>
                  <a:pt x="212562" y="480509"/>
                  <a:pt x="198783" y="478213"/>
                </a:cubicBezTo>
                <a:cubicBezTo>
                  <a:pt x="139330" y="468304"/>
                  <a:pt x="177583" y="444516"/>
                  <a:pt x="132522" y="425204"/>
                </a:cubicBezTo>
                <a:cubicBezTo>
                  <a:pt x="111819" y="416331"/>
                  <a:pt x="88113" y="417415"/>
                  <a:pt x="66261" y="411952"/>
                </a:cubicBezTo>
                <a:cubicBezTo>
                  <a:pt x="52709" y="408564"/>
                  <a:pt x="39757" y="403117"/>
                  <a:pt x="26505" y="398700"/>
                </a:cubicBezTo>
                <a:cubicBezTo>
                  <a:pt x="17670" y="389865"/>
                  <a:pt x="0" y="384690"/>
                  <a:pt x="0" y="372195"/>
                </a:cubicBezTo>
                <a:cubicBezTo>
                  <a:pt x="0" y="317404"/>
                  <a:pt x="21240" y="285472"/>
                  <a:pt x="66261" y="266178"/>
                </a:cubicBezTo>
                <a:cubicBezTo>
                  <a:pt x="83002" y="259003"/>
                  <a:pt x="101757" y="257930"/>
                  <a:pt x="119270" y="252926"/>
                </a:cubicBezTo>
                <a:cubicBezTo>
                  <a:pt x="132701" y="249089"/>
                  <a:pt x="145774" y="244091"/>
                  <a:pt x="159026" y="239674"/>
                </a:cubicBezTo>
                <a:cubicBezTo>
                  <a:pt x="172278" y="244091"/>
                  <a:pt x="186289" y="246679"/>
                  <a:pt x="198783" y="252926"/>
                </a:cubicBezTo>
                <a:cubicBezTo>
                  <a:pt x="232217" y="269643"/>
                  <a:pt x="240392" y="281283"/>
                  <a:pt x="265044" y="305935"/>
                </a:cubicBezTo>
                <a:cubicBezTo>
                  <a:pt x="273879" y="297100"/>
                  <a:pt x="285120" y="290144"/>
                  <a:pt x="291548" y="279430"/>
                </a:cubicBezTo>
                <a:cubicBezTo>
                  <a:pt x="315002" y="240340"/>
                  <a:pt x="289332" y="238353"/>
                  <a:pt x="331305" y="213169"/>
                </a:cubicBezTo>
                <a:cubicBezTo>
                  <a:pt x="343283" y="205982"/>
                  <a:pt x="358567" y="206164"/>
                  <a:pt x="371061" y="199917"/>
                </a:cubicBezTo>
                <a:cubicBezTo>
                  <a:pt x="385307" y="192794"/>
                  <a:pt x="397566" y="182248"/>
                  <a:pt x="410818" y="173413"/>
                </a:cubicBezTo>
                <a:cubicBezTo>
                  <a:pt x="415235" y="160161"/>
                  <a:pt x="424070" y="147625"/>
                  <a:pt x="424070" y="133656"/>
                </a:cubicBezTo>
                <a:cubicBezTo>
                  <a:pt x="424070" y="87006"/>
                  <a:pt x="411232" y="55386"/>
                  <a:pt x="397565" y="14387"/>
                </a:cubicBezTo>
                <a:cubicBezTo>
                  <a:pt x="410817" y="9970"/>
                  <a:pt x="424352" y="-4053"/>
                  <a:pt x="437322" y="1135"/>
                </a:cubicBezTo>
                <a:cubicBezTo>
                  <a:pt x="452110" y="7050"/>
                  <a:pt x="462604" y="25011"/>
                  <a:pt x="463826" y="40891"/>
                </a:cubicBezTo>
                <a:cubicBezTo>
                  <a:pt x="472523" y="153960"/>
                  <a:pt x="466756" y="149139"/>
                  <a:pt x="424070" y="213169"/>
                </a:cubicBezTo>
                <a:cubicBezTo>
                  <a:pt x="419653" y="226421"/>
                  <a:pt x="412942" y="239119"/>
                  <a:pt x="410818" y="252926"/>
                </a:cubicBezTo>
                <a:cubicBezTo>
                  <a:pt x="389753" y="389843"/>
                  <a:pt x="442693" y="385448"/>
                  <a:pt x="384313" y="385448"/>
                </a:cubicBezTo>
              </a:path>
            </a:pathLst>
          </a:custGeom>
          <a:solidFill>
            <a:srgbClr val="FF0000">
              <a:alpha val="14118"/>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Freeform 4"/>
          <p:cNvSpPr/>
          <p:nvPr/>
        </p:nvSpPr>
        <p:spPr>
          <a:xfrm>
            <a:off x="7752441" y="3166682"/>
            <a:ext cx="982520" cy="649944"/>
          </a:xfrm>
          <a:custGeom>
            <a:avLst/>
            <a:gdLst>
              <a:gd name="connsiteX0" fmla="*/ 81 w 982520"/>
              <a:gd name="connsiteY0" fmla="*/ 40344 h 649944"/>
              <a:gd name="connsiteX1" fmla="*/ 66342 w 982520"/>
              <a:gd name="connsiteY1" fmla="*/ 588 h 649944"/>
              <a:gd name="connsiteX2" fmla="*/ 145855 w 982520"/>
              <a:gd name="connsiteY2" fmla="*/ 40344 h 649944"/>
              <a:gd name="connsiteX3" fmla="*/ 225368 w 982520"/>
              <a:gd name="connsiteY3" fmla="*/ 66848 h 649944"/>
              <a:gd name="connsiteX4" fmla="*/ 265124 w 982520"/>
              <a:gd name="connsiteY4" fmla="*/ 80101 h 649944"/>
              <a:gd name="connsiteX5" fmla="*/ 318133 w 982520"/>
              <a:gd name="connsiteY5" fmla="*/ 146361 h 649944"/>
              <a:gd name="connsiteX6" fmla="*/ 424150 w 982520"/>
              <a:gd name="connsiteY6" fmla="*/ 225875 h 649944"/>
              <a:gd name="connsiteX7" fmla="*/ 463907 w 982520"/>
              <a:gd name="connsiteY7" fmla="*/ 239127 h 649944"/>
              <a:gd name="connsiteX8" fmla="*/ 477159 w 982520"/>
              <a:gd name="connsiteY8" fmla="*/ 199370 h 649944"/>
              <a:gd name="connsiteX9" fmla="*/ 450655 w 982520"/>
              <a:gd name="connsiteY9" fmla="*/ 159614 h 649944"/>
              <a:gd name="connsiteX10" fmla="*/ 424150 w 982520"/>
              <a:gd name="connsiteY10" fmla="*/ 80101 h 649944"/>
              <a:gd name="connsiteX11" fmla="*/ 410898 w 982520"/>
              <a:gd name="connsiteY11" fmla="*/ 40344 h 649944"/>
              <a:gd name="connsiteX12" fmla="*/ 450655 w 982520"/>
              <a:gd name="connsiteY12" fmla="*/ 13840 h 649944"/>
              <a:gd name="connsiteX13" fmla="*/ 516916 w 982520"/>
              <a:gd name="connsiteY13" fmla="*/ 66848 h 649944"/>
              <a:gd name="connsiteX14" fmla="*/ 636185 w 982520"/>
              <a:gd name="connsiteY14" fmla="*/ 106605 h 649944"/>
              <a:gd name="connsiteX15" fmla="*/ 675942 w 982520"/>
              <a:gd name="connsiteY15" fmla="*/ 133109 h 649944"/>
              <a:gd name="connsiteX16" fmla="*/ 742202 w 982520"/>
              <a:gd name="connsiteY16" fmla="*/ 199370 h 649944"/>
              <a:gd name="connsiteX17" fmla="*/ 781959 w 982520"/>
              <a:gd name="connsiteY17" fmla="*/ 212622 h 649944"/>
              <a:gd name="connsiteX18" fmla="*/ 874724 w 982520"/>
              <a:gd name="connsiteY18" fmla="*/ 292135 h 649944"/>
              <a:gd name="connsiteX19" fmla="*/ 914481 w 982520"/>
              <a:gd name="connsiteY19" fmla="*/ 358396 h 649944"/>
              <a:gd name="connsiteX20" fmla="*/ 927733 w 982520"/>
              <a:gd name="connsiteY20" fmla="*/ 398153 h 649944"/>
              <a:gd name="connsiteX21" fmla="*/ 954237 w 982520"/>
              <a:gd name="connsiteY21" fmla="*/ 437909 h 649944"/>
              <a:gd name="connsiteX22" fmla="*/ 980742 w 982520"/>
              <a:gd name="connsiteY22" fmla="*/ 517422 h 649944"/>
              <a:gd name="connsiteX23" fmla="*/ 927733 w 982520"/>
              <a:gd name="connsiteY23" fmla="*/ 570431 h 649944"/>
              <a:gd name="connsiteX24" fmla="*/ 887976 w 982520"/>
              <a:gd name="connsiteY24" fmla="*/ 596935 h 649944"/>
              <a:gd name="connsiteX25" fmla="*/ 742202 w 982520"/>
              <a:gd name="connsiteY25" fmla="*/ 623440 h 649944"/>
              <a:gd name="connsiteX26" fmla="*/ 662689 w 982520"/>
              <a:gd name="connsiteY26" fmla="*/ 636692 h 649944"/>
              <a:gd name="connsiteX27" fmla="*/ 622933 w 982520"/>
              <a:gd name="connsiteY27" fmla="*/ 649944 h 649944"/>
              <a:gd name="connsiteX28" fmla="*/ 397646 w 982520"/>
              <a:gd name="connsiteY28" fmla="*/ 623440 h 649944"/>
              <a:gd name="connsiteX29" fmla="*/ 185611 w 982520"/>
              <a:gd name="connsiteY29" fmla="*/ 583683 h 649944"/>
              <a:gd name="connsiteX30" fmla="*/ 185611 w 982520"/>
              <a:gd name="connsiteY30" fmla="*/ 464414 h 649944"/>
              <a:gd name="connsiteX31" fmla="*/ 212116 w 982520"/>
              <a:gd name="connsiteY31" fmla="*/ 437909 h 649944"/>
              <a:gd name="connsiteX32" fmla="*/ 291629 w 982520"/>
              <a:gd name="connsiteY32" fmla="*/ 464414 h 649944"/>
              <a:gd name="connsiteX33" fmla="*/ 318133 w 982520"/>
              <a:gd name="connsiteY33" fmla="*/ 504170 h 649944"/>
              <a:gd name="connsiteX34" fmla="*/ 397646 w 982520"/>
              <a:gd name="connsiteY34" fmla="*/ 530675 h 649944"/>
              <a:gd name="connsiteX35" fmla="*/ 477159 w 982520"/>
              <a:gd name="connsiteY35" fmla="*/ 557179 h 649944"/>
              <a:gd name="connsiteX36" fmla="*/ 543420 w 982520"/>
              <a:gd name="connsiteY36" fmla="*/ 570431 h 649944"/>
              <a:gd name="connsiteX37" fmla="*/ 622933 w 982520"/>
              <a:gd name="connsiteY37" fmla="*/ 557179 h 649944"/>
              <a:gd name="connsiteX38" fmla="*/ 609681 w 982520"/>
              <a:gd name="connsiteY38" fmla="*/ 517422 h 649944"/>
              <a:gd name="connsiteX39" fmla="*/ 583176 w 982520"/>
              <a:gd name="connsiteY39" fmla="*/ 490918 h 649944"/>
              <a:gd name="connsiteX40" fmla="*/ 503663 w 982520"/>
              <a:gd name="connsiteY40" fmla="*/ 464414 h 649944"/>
              <a:gd name="connsiteX41" fmla="*/ 437402 w 982520"/>
              <a:gd name="connsiteY41" fmla="*/ 398153 h 649944"/>
              <a:gd name="connsiteX42" fmla="*/ 410898 w 982520"/>
              <a:gd name="connsiteY42" fmla="*/ 371648 h 649944"/>
              <a:gd name="connsiteX43" fmla="*/ 371142 w 982520"/>
              <a:gd name="connsiteY43" fmla="*/ 292135 h 649944"/>
              <a:gd name="connsiteX44" fmla="*/ 344637 w 982520"/>
              <a:gd name="connsiteY44" fmla="*/ 265631 h 649944"/>
              <a:gd name="connsiteX45" fmla="*/ 318133 w 982520"/>
              <a:gd name="connsiteY45" fmla="*/ 225875 h 649944"/>
              <a:gd name="connsiteX46" fmla="*/ 278376 w 982520"/>
              <a:gd name="connsiteY46" fmla="*/ 212622 h 649944"/>
              <a:gd name="connsiteX47" fmla="*/ 212116 w 982520"/>
              <a:gd name="connsiteY47" fmla="*/ 159614 h 649944"/>
              <a:gd name="connsiteX48" fmla="*/ 145855 w 982520"/>
              <a:gd name="connsiteY48" fmla="*/ 106605 h 649944"/>
              <a:gd name="connsiteX49" fmla="*/ 79594 w 982520"/>
              <a:gd name="connsiteY49" fmla="*/ 93353 h 649944"/>
              <a:gd name="connsiteX50" fmla="*/ 81 w 982520"/>
              <a:gd name="connsiteY50" fmla="*/ 40344 h 64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82520" h="649944">
                <a:moveTo>
                  <a:pt x="81" y="40344"/>
                </a:moveTo>
                <a:cubicBezTo>
                  <a:pt x="-2128" y="24883"/>
                  <a:pt x="41353" y="6835"/>
                  <a:pt x="66342" y="588"/>
                </a:cubicBezTo>
                <a:cubicBezTo>
                  <a:pt x="89540" y="-5211"/>
                  <a:pt x="130583" y="33557"/>
                  <a:pt x="145855" y="40344"/>
                </a:cubicBezTo>
                <a:cubicBezTo>
                  <a:pt x="171385" y="51691"/>
                  <a:pt x="198864" y="58013"/>
                  <a:pt x="225368" y="66848"/>
                </a:cubicBezTo>
                <a:lnTo>
                  <a:pt x="265124" y="80101"/>
                </a:lnTo>
                <a:cubicBezTo>
                  <a:pt x="329112" y="144087"/>
                  <a:pt x="251274" y="62786"/>
                  <a:pt x="318133" y="146361"/>
                </a:cubicBezTo>
                <a:cubicBezTo>
                  <a:pt x="340967" y="174904"/>
                  <a:pt x="401022" y="218166"/>
                  <a:pt x="424150" y="225875"/>
                </a:cubicBezTo>
                <a:lnTo>
                  <a:pt x="463907" y="239127"/>
                </a:lnTo>
                <a:cubicBezTo>
                  <a:pt x="468324" y="225875"/>
                  <a:pt x="479455" y="213149"/>
                  <a:pt x="477159" y="199370"/>
                </a:cubicBezTo>
                <a:cubicBezTo>
                  <a:pt x="474541" y="183660"/>
                  <a:pt x="457124" y="174168"/>
                  <a:pt x="450655" y="159614"/>
                </a:cubicBezTo>
                <a:cubicBezTo>
                  <a:pt x="439308" y="134084"/>
                  <a:pt x="432985" y="106605"/>
                  <a:pt x="424150" y="80101"/>
                </a:cubicBezTo>
                <a:lnTo>
                  <a:pt x="410898" y="40344"/>
                </a:lnTo>
                <a:cubicBezTo>
                  <a:pt x="424150" y="31509"/>
                  <a:pt x="434728" y="13840"/>
                  <a:pt x="450655" y="13840"/>
                </a:cubicBezTo>
                <a:cubicBezTo>
                  <a:pt x="471047" y="13840"/>
                  <a:pt x="502495" y="55311"/>
                  <a:pt x="516916" y="66848"/>
                </a:cubicBezTo>
                <a:cubicBezTo>
                  <a:pt x="565955" y="106079"/>
                  <a:pt x="563018" y="94411"/>
                  <a:pt x="636185" y="106605"/>
                </a:cubicBezTo>
                <a:cubicBezTo>
                  <a:pt x="649437" y="115440"/>
                  <a:pt x="663956" y="122621"/>
                  <a:pt x="675942" y="133109"/>
                </a:cubicBezTo>
                <a:cubicBezTo>
                  <a:pt x="699449" y="153678"/>
                  <a:pt x="712569" y="189493"/>
                  <a:pt x="742202" y="199370"/>
                </a:cubicBezTo>
                <a:lnTo>
                  <a:pt x="781959" y="212622"/>
                </a:lnTo>
                <a:cubicBezTo>
                  <a:pt x="846230" y="276893"/>
                  <a:pt x="814176" y="251770"/>
                  <a:pt x="874724" y="292135"/>
                </a:cubicBezTo>
                <a:cubicBezTo>
                  <a:pt x="912265" y="404761"/>
                  <a:pt x="859907" y="267441"/>
                  <a:pt x="914481" y="358396"/>
                </a:cubicBezTo>
                <a:cubicBezTo>
                  <a:pt x="921668" y="370374"/>
                  <a:pt x="921486" y="385659"/>
                  <a:pt x="927733" y="398153"/>
                </a:cubicBezTo>
                <a:cubicBezTo>
                  <a:pt x="934856" y="412399"/>
                  <a:pt x="945402" y="424657"/>
                  <a:pt x="954237" y="437909"/>
                </a:cubicBezTo>
                <a:cubicBezTo>
                  <a:pt x="963072" y="464413"/>
                  <a:pt x="989577" y="490918"/>
                  <a:pt x="980742" y="517422"/>
                </a:cubicBezTo>
                <a:cubicBezTo>
                  <a:pt x="959537" y="581033"/>
                  <a:pt x="984275" y="542160"/>
                  <a:pt x="927733" y="570431"/>
                </a:cubicBezTo>
                <a:cubicBezTo>
                  <a:pt x="913487" y="577554"/>
                  <a:pt x="902222" y="589812"/>
                  <a:pt x="887976" y="596935"/>
                </a:cubicBezTo>
                <a:cubicBezTo>
                  <a:pt x="846398" y="617724"/>
                  <a:pt x="780587" y="617956"/>
                  <a:pt x="742202" y="623440"/>
                </a:cubicBezTo>
                <a:cubicBezTo>
                  <a:pt x="715602" y="627240"/>
                  <a:pt x="689193" y="632275"/>
                  <a:pt x="662689" y="636692"/>
                </a:cubicBezTo>
                <a:cubicBezTo>
                  <a:pt x="649437" y="641109"/>
                  <a:pt x="636902" y="649944"/>
                  <a:pt x="622933" y="649944"/>
                </a:cubicBezTo>
                <a:cubicBezTo>
                  <a:pt x="395861" y="649944"/>
                  <a:pt x="518116" y="646028"/>
                  <a:pt x="397646" y="623440"/>
                </a:cubicBezTo>
                <a:cubicBezTo>
                  <a:pt x="161657" y="579192"/>
                  <a:pt x="310751" y="614967"/>
                  <a:pt x="185611" y="583683"/>
                </a:cubicBezTo>
                <a:cubicBezTo>
                  <a:pt x="168617" y="532701"/>
                  <a:pt x="160916" y="530267"/>
                  <a:pt x="185611" y="464414"/>
                </a:cubicBezTo>
                <a:cubicBezTo>
                  <a:pt x="189998" y="452715"/>
                  <a:pt x="203281" y="446744"/>
                  <a:pt x="212116" y="437909"/>
                </a:cubicBezTo>
                <a:cubicBezTo>
                  <a:pt x="238620" y="446744"/>
                  <a:pt x="276132" y="441168"/>
                  <a:pt x="291629" y="464414"/>
                </a:cubicBezTo>
                <a:cubicBezTo>
                  <a:pt x="300464" y="477666"/>
                  <a:pt x="304627" y="495729"/>
                  <a:pt x="318133" y="504170"/>
                </a:cubicBezTo>
                <a:cubicBezTo>
                  <a:pt x="341824" y="518977"/>
                  <a:pt x="371142" y="521840"/>
                  <a:pt x="397646" y="530675"/>
                </a:cubicBezTo>
                <a:cubicBezTo>
                  <a:pt x="397650" y="530676"/>
                  <a:pt x="477156" y="557178"/>
                  <a:pt x="477159" y="557179"/>
                </a:cubicBezTo>
                <a:lnTo>
                  <a:pt x="543420" y="570431"/>
                </a:lnTo>
                <a:cubicBezTo>
                  <a:pt x="569924" y="566014"/>
                  <a:pt x="601951" y="573965"/>
                  <a:pt x="622933" y="557179"/>
                </a:cubicBezTo>
                <a:cubicBezTo>
                  <a:pt x="633841" y="548453"/>
                  <a:pt x="616868" y="529400"/>
                  <a:pt x="609681" y="517422"/>
                </a:cubicBezTo>
                <a:cubicBezTo>
                  <a:pt x="603253" y="506708"/>
                  <a:pt x="594351" y="496506"/>
                  <a:pt x="583176" y="490918"/>
                </a:cubicBezTo>
                <a:cubicBezTo>
                  <a:pt x="558187" y="478424"/>
                  <a:pt x="503663" y="464414"/>
                  <a:pt x="503663" y="464414"/>
                </a:cubicBezTo>
                <a:lnTo>
                  <a:pt x="437402" y="398153"/>
                </a:lnTo>
                <a:lnTo>
                  <a:pt x="410898" y="371648"/>
                </a:lnTo>
                <a:cubicBezTo>
                  <a:pt x="396902" y="329659"/>
                  <a:pt x="400500" y="328833"/>
                  <a:pt x="371142" y="292135"/>
                </a:cubicBezTo>
                <a:cubicBezTo>
                  <a:pt x="363337" y="282379"/>
                  <a:pt x="352442" y="275387"/>
                  <a:pt x="344637" y="265631"/>
                </a:cubicBezTo>
                <a:cubicBezTo>
                  <a:pt x="334687" y="253194"/>
                  <a:pt x="330570" y="235824"/>
                  <a:pt x="318133" y="225875"/>
                </a:cubicBezTo>
                <a:cubicBezTo>
                  <a:pt x="307225" y="217148"/>
                  <a:pt x="291628" y="217040"/>
                  <a:pt x="278376" y="212622"/>
                </a:cubicBezTo>
                <a:cubicBezTo>
                  <a:pt x="225588" y="133440"/>
                  <a:pt x="283239" y="202288"/>
                  <a:pt x="212116" y="159614"/>
                </a:cubicBezTo>
                <a:cubicBezTo>
                  <a:pt x="158211" y="127271"/>
                  <a:pt x="216578" y="133126"/>
                  <a:pt x="145855" y="106605"/>
                </a:cubicBezTo>
                <a:cubicBezTo>
                  <a:pt x="124765" y="98696"/>
                  <a:pt x="101325" y="99280"/>
                  <a:pt x="79594" y="93353"/>
                </a:cubicBezTo>
                <a:cubicBezTo>
                  <a:pt x="-4110" y="70524"/>
                  <a:pt x="2290" y="55805"/>
                  <a:pt x="81" y="40344"/>
                </a:cubicBezTo>
                <a:close/>
              </a:path>
            </a:pathLst>
          </a:custGeom>
          <a:solidFill>
            <a:srgbClr val="FF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4465460" y="5141843"/>
            <a:ext cx="676383" cy="1099931"/>
          </a:xfrm>
          <a:custGeom>
            <a:avLst/>
            <a:gdLst>
              <a:gd name="connsiteX0" fmla="*/ 676383 w 676383"/>
              <a:gd name="connsiteY0" fmla="*/ 172279 h 1099931"/>
              <a:gd name="connsiteX1" fmla="*/ 610123 w 676383"/>
              <a:gd name="connsiteY1" fmla="*/ 238540 h 1099931"/>
              <a:gd name="connsiteX2" fmla="*/ 570366 w 676383"/>
              <a:gd name="connsiteY2" fmla="*/ 357809 h 1099931"/>
              <a:gd name="connsiteX3" fmla="*/ 557114 w 676383"/>
              <a:gd name="connsiteY3" fmla="*/ 397566 h 1099931"/>
              <a:gd name="connsiteX4" fmla="*/ 504105 w 676383"/>
              <a:gd name="connsiteY4" fmla="*/ 463827 h 1099931"/>
              <a:gd name="connsiteX5" fmla="*/ 490853 w 676383"/>
              <a:gd name="connsiteY5" fmla="*/ 503583 h 1099931"/>
              <a:gd name="connsiteX6" fmla="*/ 424592 w 676383"/>
              <a:gd name="connsiteY6" fmla="*/ 583096 h 1099931"/>
              <a:gd name="connsiteX7" fmla="*/ 384836 w 676383"/>
              <a:gd name="connsiteY7" fmla="*/ 662609 h 1099931"/>
              <a:gd name="connsiteX8" fmla="*/ 358331 w 676383"/>
              <a:gd name="connsiteY8" fmla="*/ 689114 h 1099931"/>
              <a:gd name="connsiteX9" fmla="*/ 292070 w 676383"/>
              <a:gd name="connsiteY9" fmla="*/ 755374 h 1099931"/>
              <a:gd name="connsiteX10" fmla="*/ 252314 w 676383"/>
              <a:gd name="connsiteY10" fmla="*/ 834887 h 1099931"/>
              <a:gd name="connsiteX11" fmla="*/ 239062 w 676383"/>
              <a:gd name="connsiteY11" fmla="*/ 874644 h 1099931"/>
              <a:gd name="connsiteX12" fmla="*/ 199305 w 676383"/>
              <a:gd name="connsiteY12" fmla="*/ 901148 h 1099931"/>
              <a:gd name="connsiteX13" fmla="*/ 133044 w 676383"/>
              <a:gd name="connsiteY13" fmla="*/ 967409 h 1099931"/>
              <a:gd name="connsiteX14" fmla="*/ 80036 w 676383"/>
              <a:gd name="connsiteY14" fmla="*/ 1046922 h 1099931"/>
              <a:gd name="connsiteX15" fmla="*/ 66783 w 676383"/>
              <a:gd name="connsiteY15" fmla="*/ 1086679 h 1099931"/>
              <a:gd name="connsiteX16" fmla="*/ 27027 w 676383"/>
              <a:gd name="connsiteY16" fmla="*/ 1099931 h 1099931"/>
              <a:gd name="connsiteX17" fmla="*/ 13775 w 676383"/>
              <a:gd name="connsiteY17" fmla="*/ 954157 h 1099931"/>
              <a:gd name="connsiteX18" fmla="*/ 40279 w 676383"/>
              <a:gd name="connsiteY18" fmla="*/ 914400 h 1099931"/>
              <a:gd name="connsiteX19" fmla="*/ 80036 w 676383"/>
              <a:gd name="connsiteY19" fmla="*/ 901148 h 1099931"/>
              <a:gd name="connsiteX20" fmla="*/ 106540 w 676383"/>
              <a:gd name="connsiteY20" fmla="*/ 861392 h 1099931"/>
              <a:gd name="connsiteX21" fmla="*/ 133044 w 676383"/>
              <a:gd name="connsiteY21" fmla="*/ 834887 h 1099931"/>
              <a:gd name="connsiteX22" fmla="*/ 146297 w 676383"/>
              <a:gd name="connsiteY22" fmla="*/ 795131 h 1099931"/>
              <a:gd name="connsiteX23" fmla="*/ 199305 w 676383"/>
              <a:gd name="connsiteY23" fmla="*/ 715618 h 1099931"/>
              <a:gd name="connsiteX24" fmla="*/ 239062 w 676383"/>
              <a:gd name="connsiteY24" fmla="*/ 649357 h 1099931"/>
              <a:gd name="connsiteX25" fmla="*/ 292070 w 676383"/>
              <a:gd name="connsiteY25" fmla="*/ 569844 h 1099931"/>
              <a:gd name="connsiteX26" fmla="*/ 345079 w 676383"/>
              <a:gd name="connsiteY26" fmla="*/ 516835 h 1099931"/>
              <a:gd name="connsiteX27" fmla="*/ 398088 w 676383"/>
              <a:gd name="connsiteY27" fmla="*/ 450574 h 1099931"/>
              <a:gd name="connsiteX28" fmla="*/ 424592 w 676383"/>
              <a:gd name="connsiteY28" fmla="*/ 410818 h 1099931"/>
              <a:gd name="connsiteX29" fmla="*/ 477601 w 676383"/>
              <a:gd name="connsiteY29" fmla="*/ 357809 h 1099931"/>
              <a:gd name="connsiteX30" fmla="*/ 530610 w 676383"/>
              <a:gd name="connsiteY30" fmla="*/ 278296 h 1099931"/>
              <a:gd name="connsiteX31" fmla="*/ 557114 w 676383"/>
              <a:gd name="connsiteY31" fmla="*/ 119270 h 1099931"/>
              <a:gd name="connsiteX32" fmla="*/ 543862 w 676383"/>
              <a:gd name="connsiteY32" fmla="*/ 26505 h 1099931"/>
              <a:gd name="connsiteX33" fmla="*/ 437844 w 676383"/>
              <a:gd name="connsiteY33" fmla="*/ 79514 h 1099931"/>
              <a:gd name="connsiteX34" fmla="*/ 411340 w 676383"/>
              <a:gd name="connsiteY34" fmla="*/ 119270 h 1099931"/>
              <a:gd name="connsiteX35" fmla="*/ 398088 w 676383"/>
              <a:gd name="connsiteY35" fmla="*/ 159027 h 1099931"/>
              <a:gd name="connsiteX36" fmla="*/ 371583 w 676383"/>
              <a:gd name="connsiteY36" fmla="*/ 132522 h 1099931"/>
              <a:gd name="connsiteX37" fmla="*/ 411340 w 676383"/>
              <a:gd name="connsiteY37" fmla="*/ 66261 h 1099931"/>
              <a:gd name="connsiteX38" fmla="*/ 530610 w 676383"/>
              <a:gd name="connsiteY38" fmla="*/ 0 h 1099931"/>
              <a:gd name="connsiteX39" fmla="*/ 610123 w 676383"/>
              <a:gd name="connsiteY39" fmla="*/ 39757 h 1099931"/>
              <a:gd name="connsiteX40" fmla="*/ 623375 w 676383"/>
              <a:gd name="connsiteY40" fmla="*/ 79514 h 1099931"/>
              <a:gd name="connsiteX41" fmla="*/ 676383 w 676383"/>
              <a:gd name="connsiteY41" fmla="*/ 159027 h 1099931"/>
              <a:gd name="connsiteX42" fmla="*/ 676383 w 676383"/>
              <a:gd name="connsiteY42" fmla="*/ 172279 h 109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76383" h="1099931">
                <a:moveTo>
                  <a:pt x="676383" y="172279"/>
                </a:moveTo>
                <a:cubicBezTo>
                  <a:pt x="654296" y="194366"/>
                  <a:pt x="626893" y="212188"/>
                  <a:pt x="610123" y="238540"/>
                </a:cubicBezTo>
                <a:cubicBezTo>
                  <a:pt x="610122" y="238542"/>
                  <a:pt x="576992" y="337929"/>
                  <a:pt x="570366" y="357809"/>
                </a:cubicBezTo>
                <a:cubicBezTo>
                  <a:pt x="565949" y="371061"/>
                  <a:pt x="564863" y="385943"/>
                  <a:pt x="557114" y="397566"/>
                </a:cubicBezTo>
                <a:cubicBezTo>
                  <a:pt x="523679" y="447718"/>
                  <a:pt x="541872" y="426060"/>
                  <a:pt x="504105" y="463827"/>
                </a:cubicBezTo>
                <a:cubicBezTo>
                  <a:pt x="499688" y="477079"/>
                  <a:pt x="497783" y="491455"/>
                  <a:pt x="490853" y="503583"/>
                </a:cubicBezTo>
                <a:cubicBezTo>
                  <a:pt x="445740" y="582531"/>
                  <a:pt x="465505" y="531955"/>
                  <a:pt x="424592" y="583096"/>
                </a:cubicBezTo>
                <a:cubicBezTo>
                  <a:pt x="344164" y="683631"/>
                  <a:pt x="443623" y="564632"/>
                  <a:pt x="384836" y="662609"/>
                </a:cubicBezTo>
                <a:cubicBezTo>
                  <a:pt x="378408" y="673323"/>
                  <a:pt x="366136" y="679357"/>
                  <a:pt x="358331" y="689114"/>
                </a:cubicBezTo>
                <a:cubicBezTo>
                  <a:pt x="307847" y="752219"/>
                  <a:pt x="360225" y="709939"/>
                  <a:pt x="292070" y="755374"/>
                </a:cubicBezTo>
                <a:cubicBezTo>
                  <a:pt x="258760" y="855305"/>
                  <a:pt x="303693" y="732128"/>
                  <a:pt x="252314" y="834887"/>
                </a:cubicBezTo>
                <a:cubicBezTo>
                  <a:pt x="246067" y="847381"/>
                  <a:pt x="247788" y="863736"/>
                  <a:pt x="239062" y="874644"/>
                </a:cubicBezTo>
                <a:cubicBezTo>
                  <a:pt x="229112" y="887081"/>
                  <a:pt x="211291" y="890660"/>
                  <a:pt x="199305" y="901148"/>
                </a:cubicBezTo>
                <a:cubicBezTo>
                  <a:pt x="175798" y="921717"/>
                  <a:pt x="150370" y="941419"/>
                  <a:pt x="133044" y="967409"/>
                </a:cubicBezTo>
                <a:cubicBezTo>
                  <a:pt x="115375" y="993913"/>
                  <a:pt x="90110" y="1016703"/>
                  <a:pt x="80036" y="1046922"/>
                </a:cubicBezTo>
                <a:cubicBezTo>
                  <a:pt x="75618" y="1060174"/>
                  <a:pt x="76661" y="1076801"/>
                  <a:pt x="66783" y="1086679"/>
                </a:cubicBezTo>
                <a:cubicBezTo>
                  <a:pt x="56906" y="1096556"/>
                  <a:pt x="40279" y="1095514"/>
                  <a:pt x="27027" y="1099931"/>
                </a:cubicBezTo>
                <a:cubicBezTo>
                  <a:pt x="2967" y="1027749"/>
                  <a:pt x="-12669" y="1024675"/>
                  <a:pt x="13775" y="954157"/>
                </a:cubicBezTo>
                <a:cubicBezTo>
                  <a:pt x="19367" y="939244"/>
                  <a:pt x="27842" y="924350"/>
                  <a:pt x="40279" y="914400"/>
                </a:cubicBezTo>
                <a:cubicBezTo>
                  <a:pt x="51187" y="905674"/>
                  <a:pt x="66784" y="905565"/>
                  <a:pt x="80036" y="901148"/>
                </a:cubicBezTo>
                <a:cubicBezTo>
                  <a:pt x="88871" y="887896"/>
                  <a:pt x="96591" y="873829"/>
                  <a:pt x="106540" y="861392"/>
                </a:cubicBezTo>
                <a:cubicBezTo>
                  <a:pt x="114345" y="851636"/>
                  <a:pt x="126616" y="845601"/>
                  <a:pt x="133044" y="834887"/>
                </a:cubicBezTo>
                <a:cubicBezTo>
                  <a:pt x="140231" y="822909"/>
                  <a:pt x="139513" y="807342"/>
                  <a:pt x="146297" y="795131"/>
                </a:cubicBezTo>
                <a:cubicBezTo>
                  <a:pt x="161767" y="767286"/>
                  <a:pt x="199305" y="715618"/>
                  <a:pt x="199305" y="715618"/>
                </a:cubicBezTo>
                <a:cubicBezTo>
                  <a:pt x="224644" y="639599"/>
                  <a:pt x="195402" y="707570"/>
                  <a:pt x="239062" y="649357"/>
                </a:cubicBezTo>
                <a:cubicBezTo>
                  <a:pt x="258175" y="623874"/>
                  <a:pt x="269546" y="592368"/>
                  <a:pt x="292070" y="569844"/>
                </a:cubicBezTo>
                <a:cubicBezTo>
                  <a:pt x="309740" y="552174"/>
                  <a:pt x="331218" y="537627"/>
                  <a:pt x="345079" y="516835"/>
                </a:cubicBezTo>
                <a:cubicBezTo>
                  <a:pt x="426654" y="394473"/>
                  <a:pt x="322555" y="544989"/>
                  <a:pt x="398088" y="450574"/>
                </a:cubicBezTo>
                <a:cubicBezTo>
                  <a:pt x="408037" y="438137"/>
                  <a:pt x="414227" y="422911"/>
                  <a:pt x="424592" y="410818"/>
                </a:cubicBezTo>
                <a:cubicBezTo>
                  <a:pt x="440854" y="391845"/>
                  <a:pt x="463740" y="378601"/>
                  <a:pt x="477601" y="357809"/>
                </a:cubicBezTo>
                <a:lnTo>
                  <a:pt x="530610" y="278296"/>
                </a:lnTo>
                <a:cubicBezTo>
                  <a:pt x="551345" y="216091"/>
                  <a:pt x="557114" y="208040"/>
                  <a:pt x="557114" y="119270"/>
                </a:cubicBezTo>
                <a:cubicBezTo>
                  <a:pt x="557114" y="88034"/>
                  <a:pt x="548279" y="57427"/>
                  <a:pt x="543862" y="26505"/>
                </a:cubicBezTo>
                <a:cubicBezTo>
                  <a:pt x="480705" y="47557"/>
                  <a:pt x="471488" y="37459"/>
                  <a:pt x="437844" y="79514"/>
                </a:cubicBezTo>
                <a:cubicBezTo>
                  <a:pt x="427895" y="91951"/>
                  <a:pt x="420175" y="106018"/>
                  <a:pt x="411340" y="119270"/>
                </a:cubicBezTo>
                <a:cubicBezTo>
                  <a:pt x="406923" y="132522"/>
                  <a:pt x="411340" y="154610"/>
                  <a:pt x="398088" y="159027"/>
                </a:cubicBezTo>
                <a:cubicBezTo>
                  <a:pt x="386235" y="162978"/>
                  <a:pt x="374033" y="144774"/>
                  <a:pt x="371583" y="132522"/>
                </a:cubicBezTo>
                <a:cubicBezTo>
                  <a:pt x="366620" y="107708"/>
                  <a:pt x="394786" y="78677"/>
                  <a:pt x="411340" y="66261"/>
                </a:cubicBezTo>
                <a:cubicBezTo>
                  <a:pt x="484246" y="11581"/>
                  <a:pt x="468628" y="20662"/>
                  <a:pt x="530610" y="0"/>
                </a:cubicBezTo>
                <a:cubicBezTo>
                  <a:pt x="556798" y="8730"/>
                  <a:pt x="591441" y="16405"/>
                  <a:pt x="610123" y="39757"/>
                </a:cubicBezTo>
                <a:cubicBezTo>
                  <a:pt x="618849" y="50665"/>
                  <a:pt x="616591" y="67303"/>
                  <a:pt x="623375" y="79514"/>
                </a:cubicBezTo>
                <a:cubicBezTo>
                  <a:pt x="638845" y="107360"/>
                  <a:pt x="676383" y="159027"/>
                  <a:pt x="676383" y="159027"/>
                </a:cubicBezTo>
                <a:lnTo>
                  <a:pt x="676383" y="172279"/>
                </a:lnTo>
                <a:close/>
              </a:path>
            </a:pathLst>
          </a:custGeom>
          <a:solidFill>
            <a:srgbClr val="FF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02" name="Picture 6" descr="C:\users\sheila\desktop\bible study\ultimate royality free\1-bib pics-ot\shepherds\Shep w sheep 22-28.jpg"/>
          <p:cNvPicPr>
            <a:picLocks noChangeAspect="1" noChangeArrowheads="1"/>
          </p:cNvPicPr>
          <p:nvPr/>
        </p:nvPicPr>
        <p:blipFill>
          <a:blip r:embed="rId2">
            <a:extLst>
              <a:ext uri="{BEBA8EAE-BF5A-486C-A8C5-ECC9F3942E4B}">
                <a14:imgProps xmlns:a14="http://schemas.microsoft.com/office/drawing/2010/main">
                  <a14:imgLayer r:embed="rId3">
                    <a14:imgEffect>
                      <a14:artisticPaintBrush/>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276600" y="282341"/>
            <a:ext cx="5724652" cy="61946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099" name="Rectangle 5"/>
          <p:cNvSpPr>
            <a:spLocks noChangeArrowheads="1"/>
          </p:cNvSpPr>
          <p:nvPr/>
        </p:nvSpPr>
        <p:spPr bwMode="auto">
          <a:xfrm>
            <a:off x="800100" y="3852208"/>
            <a:ext cx="3314700" cy="1938992"/>
          </a:xfrm>
          <a:prstGeom prst="rect">
            <a:avLst/>
          </a:prstGeom>
          <a:solidFill>
            <a:srgbClr val="FFFFFF"/>
          </a:solidFill>
          <a:ln w="57150">
            <a:solidFill>
              <a:schemeClr val="tx1"/>
            </a:solidFill>
          </a:ln>
        </p:spPr>
        <p:txBody>
          <a:bodyPr wrap="square">
            <a:spAutoFit/>
          </a:bodyPr>
          <a:lstStyle/>
          <a:p>
            <a:r>
              <a:rPr lang="en-US" dirty="0">
                <a:latin typeface="Arial" charset="0"/>
                <a:cs typeface="Arial" charset="0"/>
              </a:rPr>
              <a:t>Rebekah favored Jacob, the shepherd.</a:t>
            </a:r>
          </a:p>
          <a:p>
            <a:endParaRPr lang="en-US" dirty="0">
              <a:latin typeface="Arial" charset="0"/>
              <a:cs typeface="Arial" charset="0"/>
            </a:endParaRPr>
          </a:p>
          <a:p>
            <a:r>
              <a:rPr lang="en-US" dirty="0">
                <a:latin typeface="Arial" charset="0"/>
                <a:cs typeface="Arial" charset="0"/>
              </a:rPr>
              <a:t>This favoritism caused jealously.</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5" descr="C:\users\sheila\desktop\bible study\ultimate royality free\1-bib pics-ot\jacob &amp; esau\Esau\Esau&amp;soup 107-1177 c.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66800" y="1053428"/>
            <a:ext cx="6695166" cy="4033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4578" name="Rectangle 2"/>
          <p:cNvSpPr>
            <a:spLocks noChangeArrowheads="1"/>
          </p:cNvSpPr>
          <p:nvPr/>
        </p:nvSpPr>
        <p:spPr bwMode="auto">
          <a:xfrm>
            <a:off x="762000" y="5149840"/>
            <a:ext cx="7620000" cy="1708160"/>
          </a:xfrm>
          <a:prstGeom prst="rect">
            <a:avLst/>
          </a:prstGeom>
          <a:solidFill>
            <a:schemeClr val="bg1"/>
          </a:solidFill>
          <a:ln w="38100">
            <a:solidFill>
              <a:schemeClr val="tx1"/>
            </a:solidFill>
            <a:miter lim="800000"/>
            <a:headEnd/>
            <a:tailEnd/>
          </a:ln>
          <a:effectLst/>
        </p:spPr>
        <p:txBody>
          <a:bodyPr wrap="square">
            <a:spAutoFit/>
          </a:bodyPr>
          <a:lstStyle/>
          <a:p>
            <a:pPr>
              <a:defRPr/>
            </a:pPr>
            <a:r>
              <a:rPr lang="en-US" sz="2000" dirty="0">
                <a:cs typeface="Times New Roman" pitchFamily="18" charset="0"/>
              </a:rPr>
              <a:t>Genesis 25:29 Now Jacob cooked a stew; and Esau came in from the field, and he was weary.</a:t>
            </a:r>
          </a:p>
          <a:p>
            <a:pPr>
              <a:defRPr/>
            </a:pPr>
            <a:r>
              <a:rPr lang="en-US" sz="2000" dirty="0">
                <a:cs typeface="Times New Roman" pitchFamily="18" charset="0"/>
              </a:rPr>
              <a:t> 30 And Esau said to Jacob, "Please feed me with that same red stew, for I am weary." Therefore his name was called Edom. </a:t>
            </a:r>
          </a:p>
          <a:p>
            <a:pPr>
              <a:defRPr/>
            </a:pPr>
            <a:endParaRPr lang="en-US" sz="500" dirty="0">
              <a:cs typeface="Times New Roman" pitchFamily="18" charset="0"/>
            </a:endParaRPr>
          </a:p>
          <a:p>
            <a:pPr>
              <a:defRPr/>
            </a:pPr>
            <a:endParaRPr lang="en-US" sz="2000" dirty="0">
              <a:cs typeface="Times New Roman" pitchFamily="18" charset="0"/>
            </a:endParaRPr>
          </a:p>
        </p:txBody>
      </p:sp>
      <p:sp>
        <p:nvSpPr>
          <p:cNvPr id="2" name="Freeform 1"/>
          <p:cNvSpPr/>
          <p:nvPr/>
        </p:nvSpPr>
        <p:spPr>
          <a:xfrm>
            <a:off x="5690656" y="799911"/>
            <a:ext cx="786344" cy="571689"/>
          </a:xfrm>
          <a:custGeom>
            <a:avLst/>
            <a:gdLst>
              <a:gd name="connsiteX0" fmla="*/ 373064 w 786344"/>
              <a:gd name="connsiteY0" fmla="*/ 1846 h 571689"/>
              <a:gd name="connsiteX1" fmla="*/ 399568 w 786344"/>
              <a:gd name="connsiteY1" fmla="*/ 68107 h 571689"/>
              <a:gd name="connsiteX2" fmla="*/ 412821 w 786344"/>
              <a:gd name="connsiteY2" fmla="*/ 107863 h 571689"/>
              <a:gd name="connsiteX3" fmla="*/ 386316 w 786344"/>
              <a:gd name="connsiteY3" fmla="*/ 213881 h 571689"/>
              <a:gd name="connsiteX4" fmla="*/ 359812 w 786344"/>
              <a:gd name="connsiteY4" fmla="*/ 253637 h 571689"/>
              <a:gd name="connsiteX5" fmla="*/ 320055 w 786344"/>
              <a:gd name="connsiteY5" fmla="*/ 266889 h 571689"/>
              <a:gd name="connsiteX6" fmla="*/ 280299 w 786344"/>
              <a:gd name="connsiteY6" fmla="*/ 253637 h 571689"/>
              <a:gd name="connsiteX7" fmla="*/ 240542 w 786344"/>
              <a:gd name="connsiteY7" fmla="*/ 266889 h 571689"/>
              <a:gd name="connsiteX8" fmla="*/ 174281 w 786344"/>
              <a:gd name="connsiteY8" fmla="*/ 306646 h 571689"/>
              <a:gd name="connsiteX9" fmla="*/ 121273 w 786344"/>
              <a:gd name="connsiteY9" fmla="*/ 293394 h 571689"/>
              <a:gd name="connsiteX10" fmla="*/ 81516 w 786344"/>
              <a:gd name="connsiteY10" fmla="*/ 227133 h 571689"/>
              <a:gd name="connsiteX11" fmla="*/ 41760 w 786344"/>
              <a:gd name="connsiteY11" fmla="*/ 213881 h 571689"/>
              <a:gd name="connsiteX12" fmla="*/ 2003 w 786344"/>
              <a:gd name="connsiteY12" fmla="*/ 227133 h 571689"/>
              <a:gd name="connsiteX13" fmla="*/ 15255 w 786344"/>
              <a:gd name="connsiteY13" fmla="*/ 280142 h 571689"/>
              <a:gd name="connsiteX14" fmla="*/ 68264 w 786344"/>
              <a:gd name="connsiteY14" fmla="*/ 359655 h 571689"/>
              <a:gd name="connsiteX15" fmla="*/ 81516 w 786344"/>
              <a:gd name="connsiteY15" fmla="*/ 518681 h 571689"/>
              <a:gd name="connsiteX16" fmla="*/ 94768 w 786344"/>
              <a:gd name="connsiteY16" fmla="*/ 558437 h 571689"/>
              <a:gd name="connsiteX17" fmla="*/ 134525 w 786344"/>
              <a:gd name="connsiteY17" fmla="*/ 571689 h 571689"/>
              <a:gd name="connsiteX18" fmla="*/ 187534 w 786344"/>
              <a:gd name="connsiteY18" fmla="*/ 452420 h 571689"/>
              <a:gd name="connsiteX19" fmla="*/ 200786 w 786344"/>
              <a:gd name="connsiteY19" fmla="*/ 412663 h 571689"/>
              <a:gd name="connsiteX20" fmla="*/ 320055 w 786344"/>
              <a:gd name="connsiteY20" fmla="*/ 478924 h 571689"/>
              <a:gd name="connsiteX21" fmla="*/ 346560 w 786344"/>
              <a:gd name="connsiteY21" fmla="*/ 505429 h 571689"/>
              <a:gd name="connsiteX22" fmla="*/ 386316 w 786344"/>
              <a:gd name="connsiteY22" fmla="*/ 518681 h 571689"/>
              <a:gd name="connsiteX23" fmla="*/ 518838 w 786344"/>
              <a:gd name="connsiteY23" fmla="*/ 478924 h 571689"/>
              <a:gd name="connsiteX24" fmla="*/ 532090 w 786344"/>
              <a:gd name="connsiteY24" fmla="*/ 439168 h 571689"/>
              <a:gd name="connsiteX25" fmla="*/ 505586 w 786344"/>
              <a:gd name="connsiteY25" fmla="*/ 293394 h 571689"/>
              <a:gd name="connsiteX26" fmla="*/ 518838 w 786344"/>
              <a:gd name="connsiteY26" fmla="*/ 213881 h 571689"/>
              <a:gd name="connsiteX27" fmla="*/ 651360 w 786344"/>
              <a:gd name="connsiteY27" fmla="*/ 253637 h 571689"/>
              <a:gd name="connsiteX28" fmla="*/ 717621 w 786344"/>
              <a:gd name="connsiteY28" fmla="*/ 346402 h 571689"/>
              <a:gd name="connsiteX29" fmla="*/ 757377 w 786344"/>
              <a:gd name="connsiteY29" fmla="*/ 333150 h 571689"/>
              <a:gd name="connsiteX30" fmla="*/ 770629 w 786344"/>
              <a:gd name="connsiteY30" fmla="*/ 200629 h 571689"/>
              <a:gd name="connsiteX31" fmla="*/ 744125 w 786344"/>
              <a:gd name="connsiteY31" fmla="*/ 174124 h 571689"/>
              <a:gd name="connsiteX32" fmla="*/ 664612 w 786344"/>
              <a:gd name="connsiteY32" fmla="*/ 134368 h 571689"/>
              <a:gd name="connsiteX33" fmla="*/ 638107 w 786344"/>
              <a:gd name="connsiteY33" fmla="*/ 107863 h 571689"/>
              <a:gd name="connsiteX34" fmla="*/ 598351 w 786344"/>
              <a:gd name="connsiteY34" fmla="*/ 81359 h 571689"/>
              <a:gd name="connsiteX35" fmla="*/ 571847 w 786344"/>
              <a:gd name="connsiteY35" fmla="*/ 41602 h 571689"/>
              <a:gd name="connsiteX36" fmla="*/ 532090 w 786344"/>
              <a:gd name="connsiteY36" fmla="*/ 28350 h 571689"/>
              <a:gd name="connsiteX37" fmla="*/ 426073 w 786344"/>
              <a:gd name="connsiteY37" fmla="*/ 1846 h 571689"/>
              <a:gd name="connsiteX38" fmla="*/ 333307 w 786344"/>
              <a:gd name="connsiteY38" fmla="*/ 15098 h 571689"/>
              <a:gd name="connsiteX39" fmla="*/ 386316 w 786344"/>
              <a:gd name="connsiteY39" fmla="*/ 68107 h 571689"/>
              <a:gd name="connsiteX40" fmla="*/ 412821 w 786344"/>
              <a:gd name="connsiteY40" fmla="*/ 94611 h 571689"/>
              <a:gd name="connsiteX41" fmla="*/ 426073 w 786344"/>
              <a:gd name="connsiteY41" fmla="*/ 134368 h 571689"/>
              <a:gd name="connsiteX42" fmla="*/ 386316 w 786344"/>
              <a:gd name="connsiteY42" fmla="*/ 213881 h 571689"/>
              <a:gd name="connsiteX43" fmla="*/ 373064 w 786344"/>
              <a:gd name="connsiteY43" fmla="*/ 253637 h 571689"/>
              <a:gd name="connsiteX44" fmla="*/ 346560 w 786344"/>
              <a:gd name="connsiteY44" fmla="*/ 280142 h 57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86344" h="571689">
                <a:moveTo>
                  <a:pt x="373064" y="1846"/>
                </a:moveTo>
                <a:cubicBezTo>
                  <a:pt x="381899" y="23933"/>
                  <a:pt x="391215" y="45833"/>
                  <a:pt x="399568" y="68107"/>
                </a:cubicBezTo>
                <a:cubicBezTo>
                  <a:pt x="404473" y="81187"/>
                  <a:pt x="412821" y="93894"/>
                  <a:pt x="412821" y="107863"/>
                </a:cubicBezTo>
                <a:cubicBezTo>
                  <a:pt x="412821" y="122981"/>
                  <a:pt x="396772" y="192968"/>
                  <a:pt x="386316" y="213881"/>
                </a:cubicBezTo>
                <a:cubicBezTo>
                  <a:pt x="379193" y="228127"/>
                  <a:pt x="368647" y="240385"/>
                  <a:pt x="359812" y="253637"/>
                </a:cubicBezTo>
                <a:cubicBezTo>
                  <a:pt x="338090" y="318806"/>
                  <a:pt x="360480" y="291144"/>
                  <a:pt x="320055" y="266889"/>
                </a:cubicBezTo>
                <a:cubicBezTo>
                  <a:pt x="308077" y="259702"/>
                  <a:pt x="293551" y="258054"/>
                  <a:pt x="280299" y="253637"/>
                </a:cubicBezTo>
                <a:cubicBezTo>
                  <a:pt x="267047" y="258054"/>
                  <a:pt x="252520" y="259702"/>
                  <a:pt x="240542" y="266889"/>
                </a:cubicBezTo>
                <a:cubicBezTo>
                  <a:pt x="149587" y="321463"/>
                  <a:pt x="286907" y="269105"/>
                  <a:pt x="174281" y="306646"/>
                </a:cubicBezTo>
                <a:cubicBezTo>
                  <a:pt x="156612" y="302229"/>
                  <a:pt x="137563" y="301539"/>
                  <a:pt x="121273" y="293394"/>
                </a:cubicBezTo>
                <a:cubicBezTo>
                  <a:pt x="59722" y="262618"/>
                  <a:pt x="126857" y="272474"/>
                  <a:pt x="81516" y="227133"/>
                </a:cubicBezTo>
                <a:cubicBezTo>
                  <a:pt x="71639" y="217256"/>
                  <a:pt x="55012" y="218298"/>
                  <a:pt x="41760" y="213881"/>
                </a:cubicBezTo>
                <a:cubicBezTo>
                  <a:pt x="28508" y="218298"/>
                  <a:pt x="7191" y="214163"/>
                  <a:pt x="2003" y="227133"/>
                </a:cubicBezTo>
                <a:cubicBezTo>
                  <a:pt x="-4761" y="244044"/>
                  <a:pt x="7110" y="263851"/>
                  <a:pt x="15255" y="280142"/>
                </a:cubicBezTo>
                <a:cubicBezTo>
                  <a:pt x="29501" y="308633"/>
                  <a:pt x="68264" y="359655"/>
                  <a:pt x="68264" y="359655"/>
                </a:cubicBezTo>
                <a:cubicBezTo>
                  <a:pt x="72681" y="412664"/>
                  <a:pt x="74486" y="465955"/>
                  <a:pt x="81516" y="518681"/>
                </a:cubicBezTo>
                <a:cubicBezTo>
                  <a:pt x="83362" y="532527"/>
                  <a:pt x="84890" y="548560"/>
                  <a:pt x="94768" y="558437"/>
                </a:cubicBezTo>
                <a:cubicBezTo>
                  <a:pt x="104646" y="568315"/>
                  <a:pt x="121273" y="567272"/>
                  <a:pt x="134525" y="571689"/>
                </a:cubicBezTo>
                <a:cubicBezTo>
                  <a:pt x="176526" y="508688"/>
                  <a:pt x="155993" y="547041"/>
                  <a:pt x="187534" y="452420"/>
                </a:cubicBezTo>
                <a:lnTo>
                  <a:pt x="200786" y="412663"/>
                </a:lnTo>
                <a:cubicBezTo>
                  <a:pt x="250779" y="429327"/>
                  <a:pt x="274487" y="433356"/>
                  <a:pt x="320055" y="478924"/>
                </a:cubicBezTo>
                <a:cubicBezTo>
                  <a:pt x="328890" y="487759"/>
                  <a:pt x="335846" y="499001"/>
                  <a:pt x="346560" y="505429"/>
                </a:cubicBezTo>
                <a:cubicBezTo>
                  <a:pt x="358538" y="512616"/>
                  <a:pt x="373064" y="514264"/>
                  <a:pt x="386316" y="518681"/>
                </a:cubicBezTo>
                <a:cubicBezTo>
                  <a:pt x="483108" y="486416"/>
                  <a:pt x="438725" y="498952"/>
                  <a:pt x="518838" y="478924"/>
                </a:cubicBezTo>
                <a:cubicBezTo>
                  <a:pt x="523255" y="465672"/>
                  <a:pt x="532090" y="453137"/>
                  <a:pt x="532090" y="439168"/>
                </a:cubicBezTo>
                <a:cubicBezTo>
                  <a:pt x="532090" y="364243"/>
                  <a:pt x="524223" y="349305"/>
                  <a:pt x="505586" y="293394"/>
                </a:cubicBezTo>
                <a:cubicBezTo>
                  <a:pt x="510003" y="266890"/>
                  <a:pt x="495350" y="226930"/>
                  <a:pt x="518838" y="213881"/>
                </a:cubicBezTo>
                <a:cubicBezTo>
                  <a:pt x="585445" y="176877"/>
                  <a:pt x="617847" y="220125"/>
                  <a:pt x="651360" y="253637"/>
                </a:cubicBezTo>
                <a:cubicBezTo>
                  <a:pt x="682281" y="346402"/>
                  <a:pt x="651360" y="324315"/>
                  <a:pt x="717621" y="346402"/>
                </a:cubicBezTo>
                <a:cubicBezTo>
                  <a:pt x="730873" y="341985"/>
                  <a:pt x="746469" y="341876"/>
                  <a:pt x="757377" y="333150"/>
                </a:cubicBezTo>
                <a:cubicBezTo>
                  <a:pt x="800960" y="298284"/>
                  <a:pt x="786619" y="248601"/>
                  <a:pt x="770629" y="200629"/>
                </a:cubicBezTo>
                <a:cubicBezTo>
                  <a:pt x="766678" y="188776"/>
                  <a:pt x="753881" y="181929"/>
                  <a:pt x="744125" y="174124"/>
                </a:cubicBezTo>
                <a:cubicBezTo>
                  <a:pt x="707427" y="144766"/>
                  <a:pt x="706601" y="148364"/>
                  <a:pt x="664612" y="134368"/>
                </a:cubicBezTo>
                <a:cubicBezTo>
                  <a:pt x="655777" y="125533"/>
                  <a:pt x="647864" y="115668"/>
                  <a:pt x="638107" y="107863"/>
                </a:cubicBezTo>
                <a:cubicBezTo>
                  <a:pt x="625670" y="97914"/>
                  <a:pt x="609613" y="92621"/>
                  <a:pt x="598351" y="81359"/>
                </a:cubicBezTo>
                <a:cubicBezTo>
                  <a:pt x="587089" y="70097"/>
                  <a:pt x="584284" y="51552"/>
                  <a:pt x="571847" y="41602"/>
                </a:cubicBezTo>
                <a:cubicBezTo>
                  <a:pt x="560939" y="32876"/>
                  <a:pt x="545642" y="31738"/>
                  <a:pt x="532090" y="28350"/>
                </a:cubicBezTo>
                <a:lnTo>
                  <a:pt x="426073" y="1846"/>
                </a:lnTo>
                <a:cubicBezTo>
                  <a:pt x="395151" y="6263"/>
                  <a:pt x="349378" y="-11687"/>
                  <a:pt x="333307" y="15098"/>
                </a:cubicBezTo>
                <a:cubicBezTo>
                  <a:pt x="320450" y="36526"/>
                  <a:pt x="368646" y="50437"/>
                  <a:pt x="386316" y="68107"/>
                </a:cubicBezTo>
                <a:lnTo>
                  <a:pt x="412821" y="94611"/>
                </a:lnTo>
                <a:cubicBezTo>
                  <a:pt x="417238" y="107863"/>
                  <a:pt x="426073" y="120399"/>
                  <a:pt x="426073" y="134368"/>
                </a:cubicBezTo>
                <a:cubicBezTo>
                  <a:pt x="426073" y="183215"/>
                  <a:pt x="414530" y="185667"/>
                  <a:pt x="386316" y="213881"/>
                </a:cubicBezTo>
                <a:cubicBezTo>
                  <a:pt x="381899" y="227133"/>
                  <a:pt x="380251" y="241659"/>
                  <a:pt x="373064" y="253637"/>
                </a:cubicBezTo>
                <a:cubicBezTo>
                  <a:pt x="366636" y="264351"/>
                  <a:pt x="346560" y="280142"/>
                  <a:pt x="346560" y="280142"/>
                </a:cubicBezTo>
              </a:path>
            </a:pathLst>
          </a:custGeom>
          <a:solidFill>
            <a:srgbClr val="FF0000">
              <a:alpha val="16863"/>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Freeform 2"/>
          <p:cNvSpPr/>
          <p:nvPr/>
        </p:nvSpPr>
        <p:spPr>
          <a:xfrm>
            <a:off x="6705600" y="2133600"/>
            <a:ext cx="199522" cy="415770"/>
          </a:xfrm>
          <a:custGeom>
            <a:avLst/>
            <a:gdLst>
              <a:gd name="connsiteX0" fmla="*/ 79513 w 199522"/>
              <a:gd name="connsiteY0" fmla="*/ 4953 h 415770"/>
              <a:gd name="connsiteX1" fmla="*/ 39757 w 199522"/>
              <a:gd name="connsiteY1" fmla="*/ 124222 h 415770"/>
              <a:gd name="connsiteX2" fmla="*/ 66261 w 199522"/>
              <a:gd name="connsiteY2" fmla="*/ 150727 h 415770"/>
              <a:gd name="connsiteX3" fmla="*/ 26504 w 199522"/>
              <a:gd name="connsiteY3" fmla="*/ 336257 h 415770"/>
              <a:gd name="connsiteX4" fmla="*/ 0 w 199522"/>
              <a:gd name="connsiteY4" fmla="*/ 415770 h 415770"/>
              <a:gd name="connsiteX5" fmla="*/ 53009 w 199522"/>
              <a:gd name="connsiteY5" fmla="*/ 402518 h 415770"/>
              <a:gd name="connsiteX6" fmla="*/ 66261 w 199522"/>
              <a:gd name="connsiteY6" fmla="*/ 362761 h 415770"/>
              <a:gd name="connsiteX7" fmla="*/ 106017 w 199522"/>
              <a:gd name="connsiteY7" fmla="*/ 336257 h 415770"/>
              <a:gd name="connsiteX8" fmla="*/ 172278 w 199522"/>
              <a:gd name="connsiteY8" fmla="*/ 230240 h 415770"/>
              <a:gd name="connsiteX9" fmla="*/ 185530 w 199522"/>
              <a:gd name="connsiteY9" fmla="*/ 84466 h 415770"/>
              <a:gd name="connsiteX10" fmla="*/ 159026 w 199522"/>
              <a:gd name="connsiteY10" fmla="*/ 57961 h 415770"/>
              <a:gd name="connsiteX11" fmla="*/ 79513 w 199522"/>
              <a:gd name="connsiteY11" fmla="*/ 4953 h 4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522" h="415770">
                <a:moveTo>
                  <a:pt x="79513" y="4953"/>
                </a:moveTo>
                <a:cubicBezTo>
                  <a:pt x="59635" y="15997"/>
                  <a:pt x="7267" y="59243"/>
                  <a:pt x="39757" y="124222"/>
                </a:cubicBezTo>
                <a:cubicBezTo>
                  <a:pt x="45345" y="135397"/>
                  <a:pt x="57426" y="141892"/>
                  <a:pt x="66261" y="150727"/>
                </a:cubicBezTo>
                <a:cubicBezTo>
                  <a:pt x="49543" y="284468"/>
                  <a:pt x="64272" y="222956"/>
                  <a:pt x="26504" y="336257"/>
                </a:cubicBezTo>
                <a:lnTo>
                  <a:pt x="0" y="415770"/>
                </a:lnTo>
                <a:lnTo>
                  <a:pt x="53009" y="402518"/>
                </a:lnTo>
                <a:cubicBezTo>
                  <a:pt x="57426" y="389266"/>
                  <a:pt x="57535" y="373669"/>
                  <a:pt x="66261" y="362761"/>
                </a:cubicBezTo>
                <a:cubicBezTo>
                  <a:pt x="76210" y="350324"/>
                  <a:pt x="97576" y="349763"/>
                  <a:pt x="106017" y="336257"/>
                </a:cubicBezTo>
                <a:cubicBezTo>
                  <a:pt x="184869" y="210094"/>
                  <a:pt x="82305" y="290222"/>
                  <a:pt x="172278" y="230240"/>
                </a:cubicBezTo>
                <a:cubicBezTo>
                  <a:pt x="194290" y="164206"/>
                  <a:pt x="213628" y="150027"/>
                  <a:pt x="185530" y="84466"/>
                </a:cubicBezTo>
                <a:cubicBezTo>
                  <a:pt x="180608" y="72982"/>
                  <a:pt x="167861" y="66796"/>
                  <a:pt x="159026" y="57961"/>
                </a:cubicBezTo>
                <a:cubicBezTo>
                  <a:pt x="138789" y="-2749"/>
                  <a:pt x="99391" y="-6091"/>
                  <a:pt x="79513" y="4953"/>
                </a:cubicBezTo>
                <a:close/>
              </a:path>
            </a:pathLst>
          </a:custGeom>
          <a:solidFill>
            <a:srgbClr val="FF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p:cNvSpPr/>
          <p:nvPr/>
        </p:nvSpPr>
        <p:spPr>
          <a:xfrm>
            <a:off x="5473148" y="2362200"/>
            <a:ext cx="291548" cy="371560"/>
          </a:xfrm>
          <a:custGeom>
            <a:avLst/>
            <a:gdLst>
              <a:gd name="connsiteX0" fmla="*/ 66261 w 291548"/>
              <a:gd name="connsiteY0" fmla="*/ 26504 h 371560"/>
              <a:gd name="connsiteX1" fmla="*/ 26504 w 291548"/>
              <a:gd name="connsiteY1" fmla="*/ 145774 h 371560"/>
              <a:gd name="connsiteX2" fmla="*/ 13252 w 291548"/>
              <a:gd name="connsiteY2" fmla="*/ 185530 h 371560"/>
              <a:gd name="connsiteX3" fmla="*/ 0 w 291548"/>
              <a:gd name="connsiteY3" fmla="*/ 225287 h 371560"/>
              <a:gd name="connsiteX4" fmla="*/ 13252 w 291548"/>
              <a:gd name="connsiteY4" fmla="*/ 344556 h 371560"/>
              <a:gd name="connsiteX5" fmla="*/ 39756 w 291548"/>
              <a:gd name="connsiteY5" fmla="*/ 371061 h 371560"/>
              <a:gd name="connsiteX6" fmla="*/ 92765 w 291548"/>
              <a:gd name="connsiteY6" fmla="*/ 357808 h 371560"/>
              <a:gd name="connsiteX7" fmla="*/ 185530 w 291548"/>
              <a:gd name="connsiteY7" fmla="*/ 331304 h 371560"/>
              <a:gd name="connsiteX8" fmla="*/ 225287 w 291548"/>
              <a:gd name="connsiteY8" fmla="*/ 304800 h 371560"/>
              <a:gd name="connsiteX9" fmla="*/ 251791 w 291548"/>
              <a:gd name="connsiteY9" fmla="*/ 225287 h 371560"/>
              <a:gd name="connsiteX10" fmla="*/ 291548 w 291548"/>
              <a:gd name="connsiteY10" fmla="*/ 79513 h 371560"/>
              <a:gd name="connsiteX11" fmla="*/ 278295 w 291548"/>
              <a:gd name="connsiteY11" fmla="*/ 26504 h 371560"/>
              <a:gd name="connsiteX12" fmla="*/ 212035 w 291548"/>
              <a:gd name="connsiteY12" fmla="*/ 13252 h 371560"/>
              <a:gd name="connsiteX13" fmla="*/ 172278 w 291548"/>
              <a:gd name="connsiteY13" fmla="*/ 0 h 371560"/>
              <a:gd name="connsiteX14" fmla="*/ 132522 w 291548"/>
              <a:gd name="connsiteY14" fmla="*/ 13252 h 371560"/>
              <a:gd name="connsiteX15" fmla="*/ 66261 w 291548"/>
              <a:gd name="connsiteY15" fmla="*/ 92765 h 37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548" h="371560">
                <a:moveTo>
                  <a:pt x="66261" y="26504"/>
                </a:moveTo>
                <a:lnTo>
                  <a:pt x="26504" y="145774"/>
                </a:lnTo>
                <a:lnTo>
                  <a:pt x="13252" y="185530"/>
                </a:lnTo>
                <a:lnTo>
                  <a:pt x="0" y="225287"/>
                </a:lnTo>
                <a:cubicBezTo>
                  <a:pt x="4417" y="265043"/>
                  <a:pt x="2727" y="305964"/>
                  <a:pt x="13252" y="344556"/>
                </a:cubicBezTo>
                <a:cubicBezTo>
                  <a:pt x="16539" y="356610"/>
                  <a:pt x="27432" y="369007"/>
                  <a:pt x="39756" y="371061"/>
                </a:cubicBezTo>
                <a:cubicBezTo>
                  <a:pt x="57722" y="374055"/>
                  <a:pt x="75252" y="362812"/>
                  <a:pt x="92765" y="357808"/>
                </a:cubicBezTo>
                <a:cubicBezTo>
                  <a:pt x="225817" y="319792"/>
                  <a:pt x="19858" y="372722"/>
                  <a:pt x="185530" y="331304"/>
                </a:cubicBezTo>
                <a:cubicBezTo>
                  <a:pt x="198782" y="322469"/>
                  <a:pt x="216846" y="318306"/>
                  <a:pt x="225287" y="304800"/>
                </a:cubicBezTo>
                <a:cubicBezTo>
                  <a:pt x="240094" y="281109"/>
                  <a:pt x="245015" y="252391"/>
                  <a:pt x="251791" y="225287"/>
                </a:cubicBezTo>
                <a:cubicBezTo>
                  <a:pt x="281683" y="105717"/>
                  <a:pt x="266775" y="153826"/>
                  <a:pt x="291548" y="79513"/>
                </a:cubicBezTo>
                <a:cubicBezTo>
                  <a:pt x="287130" y="61843"/>
                  <a:pt x="292287" y="38164"/>
                  <a:pt x="278295" y="26504"/>
                </a:cubicBezTo>
                <a:cubicBezTo>
                  <a:pt x="260992" y="12084"/>
                  <a:pt x="233887" y="18715"/>
                  <a:pt x="212035" y="13252"/>
                </a:cubicBezTo>
                <a:cubicBezTo>
                  <a:pt x="198483" y="9864"/>
                  <a:pt x="185530" y="4417"/>
                  <a:pt x="172278" y="0"/>
                </a:cubicBezTo>
                <a:cubicBezTo>
                  <a:pt x="159026" y="4417"/>
                  <a:pt x="143889" y="5133"/>
                  <a:pt x="132522" y="13252"/>
                </a:cubicBezTo>
                <a:cubicBezTo>
                  <a:pt x="85860" y="46582"/>
                  <a:pt x="85419" y="54450"/>
                  <a:pt x="66261" y="92765"/>
                </a:cubicBezTo>
              </a:path>
            </a:pathLst>
          </a:custGeom>
          <a:solidFill>
            <a:srgbClr val="FF0000">
              <a:alpha val="20000"/>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a:extLst>
              <a:ext uri="{FF2B5EF4-FFF2-40B4-BE49-F238E27FC236}">
                <a16:creationId xmlns:a16="http://schemas.microsoft.com/office/drawing/2014/main" id="{56A9E0C9-EDCC-99F5-3504-30F5DCFC9100}"/>
              </a:ext>
            </a:extLst>
          </p:cNvPr>
          <p:cNvSpPr txBox="1"/>
          <p:nvPr/>
        </p:nvSpPr>
        <p:spPr>
          <a:xfrm>
            <a:off x="0" y="159603"/>
            <a:ext cx="9144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FFFFFF">
                    <a:lumMod val="95000"/>
                  </a:srgbClr>
                </a:solidFill>
                <a:effectLst/>
                <a:uLnTx/>
                <a:uFillTx/>
              </a:rPr>
              <a:t>Jacob and Esau  Gen. 25-35</a:t>
            </a:r>
          </a:p>
        </p:txBody>
      </p:sp>
    </p:spTree>
    <p:extLst>
      <p:ext uri="{BB962C8B-B14F-4D97-AF65-F5344CB8AC3E}">
        <p14:creationId xmlns:p14="http://schemas.microsoft.com/office/powerpoint/2010/main" val="244912929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5" descr="C:\users\sheila\desktop\bible study\ultimate royality free\1-bib pics-ot\jacob &amp; esau\Esau\Esau&amp;soup 107-1177 c.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43834" y="533400"/>
            <a:ext cx="8066766" cy="48602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Freeform 1"/>
          <p:cNvSpPr/>
          <p:nvPr/>
        </p:nvSpPr>
        <p:spPr>
          <a:xfrm>
            <a:off x="5690656" y="799911"/>
            <a:ext cx="786344" cy="571689"/>
          </a:xfrm>
          <a:custGeom>
            <a:avLst/>
            <a:gdLst>
              <a:gd name="connsiteX0" fmla="*/ 373064 w 786344"/>
              <a:gd name="connsiteY0" fmla="*/ 1846 h 571689"/>
              <a:gd name="connsiteX1" fmla="*/ 399568 w 786344"/>
              <a:gd name="connsiteY1" fmla="*/ 68107 h 571689"/>
              <a:gd name="connsiteX2" fmla="*/ 412821 w 786344"/>
              <a:gd name="connsiteY2" fmla="*/ 107863 h 571689"/>
              <a:gd name="connsiteX3" fmla="*/ 386316 w 786344"/>
              <a:gd name="connsiteY3" fmla="*/ 213881 h 571689"/>
              <a:gd name="connsiteX4" fmla="*/ 359812 w 786344"/>
              <a:gd name="connsiteY4" fmla="*/ 253637 h 571689"/>
              <a:gd name="connsiteX5" fmla="*/ 320055 w 786344"/>
              <a:gd name="connsiteY5" fmla="*/ 266889 h 571689"/>
              <a:gd name="connsiteX6" fmla="*/ 280299 w 786344"/>
              <a:gd name="connsiteY6" fmla="*/ 253637 h 571689"/>
              <a:gd name="connsiteX7" fmla="*/ 240542 w 786344"/>
              <a:gd name="connsiteY7" fmla="*/ 266889 h 571689"/>
              <a:gd name="connsiteX8" fmla="*/ 174281 w 786344"/>
              <a:gd name="connsiteY8" fmla="*/ 306646 h 571689"/>
              <a:gd name="connsiteX9" fmla="*/ 121273 w 786344"/>
              <a:gd name="connsiteY9" fmla="*/ 293394 h 571689"/>
              <a:gd name="connsiteX10" fmla="*/ 81516 w 786344"/>
              <a:gd name="connsiteY10" fmla="*/ 227133 h 571689"/>
              <a:gd name="connsiteX11" fmla="*/ 41760 w 786344"/>
              <a:gd name="connsiteY11" fmla="*/ 213881 h 571689"/>
              <a:gd name="connsiteX12" fmla="*/ 2003 w 786344"/>
              <a:gd name="connsiteY12" fmla="*/ 227133 h 571689"/>
              <a:gd name="connsiteX13" fmla="*/ 15255 w 786344"/>
              <a:gd name="connsiteY13" fmla="*/ 280142 h 571689"/>
              <a:gd name="connsiteX14" fmla="*/ 68264 w 786344"/>
              <a:gd name="connsiteY14" fmla="*/ 359655 h 571689"/>
              <a:gd name="connsiteX15" fmla="*/ 81516 w 786344"/>
              <a:gd name="connsiteY15" fmla="*/ 518681 h 571689"/>
              <a:gd name="connsiteX16" fmla="*/ 94768 w 786344"/>
              <a:gd name="connsiteY16" fmla="*/ 558437 h 571689"/>
              <a:gd name="connsiteX17" fmla="*/ 134525 w 786344"/>
              <a:gd name="connsiteY17" fmla="*/ 571689 h 571689"/>
              <a:gd name="connsiteX18" fmla="*/ 187534 w 786344"/>
              <a:gd name="connsiteY18" fmla="*/ 452420 h 571689"/>
              <a:gd name="connsiteX19" fmla="*/ 200786 w 786344"/>
              <a:gd name="connsiteY19" fmla="*/ 412663 h 571689"/>
              <a:gd name="connsiteX20" fmla="*/ 320055 w 786344"/>
              <a:gd name="connsiteY20" fmla="*/ 478924 h 571689"/>
              <a:gd name="connsiteX21" fmla="*/ 346560 w 786344"/>
              <a:gd name="connsiteY21" fmla="*/ 505429 h 571689"/>
              <a:gd name="connsiteX22" fmla="*/ 386316 w 786344"/>
              <a:gd name="connsiteY22" fmla="*/ 518681 h 571689"/>
              <a:gd name="connsiteX23" fmla="*/ 518838 w 786344"/>
              <a:gd name="connsiteY23" fmla="*/ 478924 h 571689"/>
              <a:gd name="connsiteX24" fmla="*/ 532090 w 786344"/>
              <a:gd name="connsiteY24" fmla="*/ 439168 h 571689"/>
              <a:gd name="connsiteX25" fmla="*/ 505586 w 786344"/>
              <a:gd name="connsiteY25" fmla="*/ 293394 h 571689"/>
              <a:gd name="connsiteX26" fmla="*/ 518838 w 786344"/>
              <a:gd name="connsiteY26" fmla="*/ 213881 h 571689"/>
              <a:gd name="connsiteX27" fmla="*/ 651360 w 786344"/>
              <a:gd name="connsiteY27" fmla="*/ 253637 h 571689"/>
              <a:gd name="connsiteX28" fmla="*/ 717621 w 786344"/>
              <a:gd name="connsiteY28" fmla="*/ 346402 h 571689"/>
              <a:gd name="connsiteX29" fmla="*/ 757377 w 786344"/>
              <a:gd name="connsiteY29" fmla="*/ 333150 h 571689"/>
              <a:gd name="connsiteX30" fmla="*/ 770629 w 786344"/>
              <a:gd name="connsiteY30" fmla="*/ 200629 h 571689"/>
              <a:gd name="connsiteX31" fmla="*/ 744125 w 786344"/>
              <a:gd name="connsiteY31" fmla="*/ 174124 h 571689"/>
              <a:gd name="connsiteX32" fmla="*/ 664612 w 786344"/>
              <a:gd name="connsiteY32" fmla="*/ 134368 h 571689"/>
              <a:gd name="connsiteX33" fmla="*/ 638107 w 786344"/>
              <a:gd name="connsiteY33" fmla="*/ 107863 h 571689"/>
              <a:gd name="connsiteX34" fmla="*/ 598351 w 786344"/>
              <a:gd name="connsiteY34" fmla="*/ 81359 h 571689"/>
              <a:gd name="connsiteX35" fmla="*/ 571847 w 786344"/>
              <a:gd name="connsiteY35" fmla="*/ 41602 h 571689"/>
              <a:gd name="connsiteX36" fmla="*/ 532090 w 786344"/>
              <a:gd name="connsiteY36" fmla="*/ 28350 h 571689"/>
              <a:gd name="connsiteX37" fmla="*/ 426073 w 786344"/>
              <a:gd name="connsiteY37" fmla="*/ 1846 h 571689"/>
              <a:gd name="connsiteX38" fmla="*/ 333307 w 786344"/>
              <a:gd name="connsiteY38" fmla="*/ 15098 h 571689"/>
              <a:gd name="connsiteX39" fmla="*/ 386316 w 786344"/>
              <a:gd name="connsiteY39" fmla="*/ 68107 h 571689"/>
              <a:gd name="connsiteX40" fmla="*/ 412821 w 786344"/>
              <a:gd name="connsiteY40" fmla="*/ 94611 h 571689"/>
              <a:gd name="connsiteX41" fmla="*/ 426073 w 786344"/>
              <a:gd name="connsiteY41" fmla="*/ 134368 h 571689"/>
              <a:gd name="connsiteX42" fmla="*/ 386316 w 786344"/>
              <a:gd name="connsiteY42" fmla="*/ 213881 h 571689"/>
              <a:gd name="connsiteX43" fmla="*/ 373064 w 786344"/>
              <a:gd name="connsiteY43" fmla="*/ 253637 h 571689"/>
              <a:gd name="connsiteX44" fmla="*/ 346560 w 786344"/>
              <a:gd name="connsiteY44" fmla="*/ 280142 h 57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86344" h="571689">
                <a:moveTo>
                  <a:pt x="373064" y="1846"/>
                </a:moveTo>
                <a:cubicBezTo>
                  <a:pt x="381899" y="23933"/>
                  <a:pt x="391215" y="45833"/>
                  <a:pt x="399568" y="68107"/>
                </a:cubicBezTo>
                <a:cubicBezTo>
                  <a:pt x="404473" y="81187"/>
                  <a:pt x="412821" y="93894"/>
                  <a:pt x="412821" y="107863"/>
                </a:cubicBezTo>
                <a:cubicBezTo>
                  <a:pt x="412821" y="122981"/>
                  <a:pt x="396772" y="192968"/>
                  <a:pt x="386316" y="213881"/>
                </a:cubicBezTo>
                <a:cubicBezTo>
                  <a:pt x="379193" y="228127"/>
                  <a:pt x="368647" y="240385"/>
                  <a:pt x="359812" y="253637"/>
                </a:cubicBezTo>
                <a:cubicBezTo>
                  <a:pt x="338090" y="318806"/>
                  <a:pt x="360480" y="291144"/>
                  <a:pt x="320055" y="266889"/>
                </a:cubicBezTo>
                <a:cubicBezTo>
                  <a:pt x="308077" y="259702"/>
                  <a:pt x="293551" y="258054"/>
                  <a:pt x="280299" y="253637"/>
                </a:cubicBezTo>
                <a:cubicBezTo>
                  <a:pt x="267047" y="258054"/>
                  <a:pt x="252520" y="259702"/>
                  <a:pt x="240542" y="266889"/>
                </a:cubicBezTo>
                <a:cubicBezTo>
                  <a:pt x="149587" y="321463"/>
                  <a:pt x="286907" y="269105"/>
                  <a:pt x="174281" y="306646"/>
                </a:cubicBezTo>
                <a:cubicBezTo>
                  <a:pt x="156612" y="302229"/>
                  <a:pt x="137563" y="301539"/>
                  <a:pt x="121273" y="293394"/>
                </a:cubicBezTo>
                <a:cubicBezTo>
                  <a:pt x="59722" y="262618"/>
                  <a:pt x="126857" y="272474"/>
                  <a:pt x="81516" y="227133"/>
                </a:cubicBezTo>
                <a:cubicBezTo>
                  <a:pt x="71639" y="217256"/>
                  <a:pt x="55012" y="218298"/>
                  <a:pt x="41760" y="213881"/>
                </a:cubicBezTo>
                <a:cubicBezTo>
                  <a:pt x="28508" y="218298"/>
                  <a:pt x="7191" y="214163"/>
                  <a:pt x="2003" y="227133"/>
                </a:cubicBezTo>
                <a:cubicBezTo>
                  <a:pt x="-4761" y="244044"/>
                  <a:pt x="7110" y="263851"/>
                  <a:pt x="15255" y="280142"/>
                </a:cubicBezTo>
                <a:cubicBezTo>
                  <a:pt x="29501" y="308633"/>
                  <a:pt x="68264" y="359655"/>
                  <a:pt x="68264" y="359655"/>
                </a:cubicBezTo>
                <a:cubicBezTo>
                  <a:pt x="72681" y="412664"/>
                  <a:pt x="74486" y="465955"/>
                  <a:pt x="81516" y="518681"/>
                </a:cubicBezTo>
                <a:cubicBezTo>
                  <a:pt x="83362" y="532527"/>
                  <a:pt x="84890" y="548560"/>
                  <a:pt x="94768" y="558437"/>
                </a:cubicBezTo>
                <a:cubicBezTo>
                  <a:pt x="104646" y="568315"/>
                  <a:pt x="121273" y="567272"/>
                  <a:pt x="134525" y="571689"/>
                </a:cubicBezTo>
                <a:cubicBezTo>
                  <a:pt x="176526" y="508688"/>
                  <a:pt x="155993" y="547041"/>
                  <a:pt x="187534" y="452420"/>
                </a:cubicBezTo>
                <a:lnTo>
                  <a:pt x="200786" y="412663"/>
                </a:lnTo>
                <a:cubicBezTo>
                  <a:pt x="250779" y="429327"/>
                  <a:pt x="274487" y="433356"/>
                  <a:pt x="320055" y="478924"/>
                </a:cubicBezTo>
                <a:cubicBezTo>
                  <a:pt x="328890" y="487759"/>
                  <a:pt x="335846" y="499001"/>
                  <a:pt x="346560" y="505429"/>
                </a:cubicBezTo>
                <a:cubicBezTo>
                  <a:pt x="358538" y="512616"/>
                  <a:pt x="373064" y="514264"/>
                  <a:pt x="386316" y="518681"/>
                </a:cubicBezTo>
                <a:cubicBezTo>
                  <a:pt x="483108" y="486416"/>
                  <a:pt x="438725" y="498952"/>
                  <a:pt x="518838" y="478924"/>
                </a:cubicBezTo>
                <a:cubicBezTo>
                  <a:pt x="523255" y="465672"/>
                  <a:pt x="532090" y="453137"/>
                  <a:pt x="532090" y="439168"/>
                </a:cubicBezTo>
                <a:cubicBezTo>
                  <a:pt x="532090" y="364243"/>
                  <a:pt x="524223" y="349305"/>
                  <a:pt x="505586" y="293394"/>
                </a:cubicBezTo>
                <a:cubicBezTo>
                  <a:pt x="510003" y="266890"/>
                  <a:pt x="495350" y="226930"/>
                  <a:pt x="518838" y="213881"/>
                </a:cubicBezTo>
                <a:cubicBezTo>
                  <a:pt x="585445" y="176877"/>
                  <a:pt x="617847" y="220125"/>
                  <a:pt x="651360" y="253637"/>
                </a:cubicBezTo>
                <a:cubicBezTo>
                  <a:pt x="682281" y="346402"/>
                  <a:pt x="651360" y="324315"/>
                  <a:pt x="717621" y="346402"/>
                </a:cubicBezTo>
                <a:cubicBezTo>
                  <a:pt x="730873" y="341985"/>
                  <a:pt x="746469" y="341876"/>
                  <a:pt x="757377" y="333150"/>
                </a:cubicBezTo>
                <a:cubicBezTo>
                  <a:pt x="800960" y="298284"/>
                  <a:pt x="786619" y="248601"/>
                  <a:pt x="770629" y="200629"/>
                </a:cubicBezTo>
                <a:cubicBezTo>
                  <a:pt x="766678" y="188776"/>
                  <a:pt x="753881" y="181929"/>
                  <a:pt x="744125" y="174124"/>
                </a:cubicBezTo>
                <a:cubicBezTo>
                  <a:pt x="707427" y="144766"/>
                  <a:pt x="706601" y="148364"/>
                  <a:pt x="664612" y="134368"/>
                </a:cubicBezTo>
                <a:cubicBezTo>
                  <a:pt x="655777" y="125533"/>
                  <a:pt x="647864" y="115668"/>
                  <a:pt x="638107" y="107863"/>
                </a:cubicBezTo>
                <a:cubicBezTo>
                  <a:pt x="625670" y="97914"/>
                  <a:pt x="609613" y="92621"/>
                  <a:pt x="598351" y="81359"/>
                </a:cubicBezTo>
                <a:cubicBezTo>
                  <a:pt x="587089" y="70097"/>
                  <a:pt x="584284" y="51552"/>
                  <a:pt x="571847" y="41602"/>
                </a:cubicBezTo>
                <a:cubicBezTo>
                  <a:pt x="560939" y="32876"/>
                  <a:pt x="545642" y="31738"/>
                  <a:pt x="532090" y="28350"/>
                </a:cubicBezTo>
                <a:lnTo>
                  <a:pt x="426073" y="1846"/>
                </a:lnTo>
                <a:cubicBezTo>
                  <a:pt x="395151" y="6263"/>
                  <a:pt x="349378" y="-11687"/>
                  <a:pt x="333307" y="15098"/>
                </a:cubicBezTo>
                <a:cubicBezTo>
                  <a:pt x="320450" y="36526"/>
                  <a:pt x="368646" y="50437"/>
                  <a:pt x="386316" y="68107"/>
                </a:cubicBezTo>
                <a:lnTo>
                  <a:pt x="412821" y="94611"/>
                </a:lnTo>
                <a:cubicBezTo>
                  <a:pt x="417238" y="107863"/>
                  <a:pt x="426073" y="120399"/>
                  <a:pt x="426073" y="134368"/>
                </a:cubicBezTo>
                <a:cubicBezTo>
                  <a:pt x="426073" y="183215"/>
                  <a:pt x="414530" y="185667"/>
                  <a:pt x="386316" y="213881"/>
                </a:cubicBezTo>
                <a:cubicBezTo>
                  <a:pt x="381899" y="227133"/>
                  <a:pt x="380251" y="241659"/>
                  <a:pt x="373064" y="253637"/>
                </a:cubicBezTo>
                <a:cubicBezTo>
                  <a:pt x="366636" y="264351"/>
                  <a:pt x="346560" y="280142"/>
                  <a:pt x="346560" y="280142"/>
                </a:cubicBezTo>
              </a:path>
            </a:pathLst>
          </a:custGeom>
          <a:solidFill>
            <a:srgbClr val="FF0000">
              <a:alpha val="16863"/>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Freeform 2"/>
          <p:cNvSpPr/>
          <p:nvPr/>
        </p:nvSpPr>
        <p:spPr>
          <a:xfrm>
            <a:off x="6705600" y="2133600"/>
            <a:ext cx="199522" cy="415770"/>
          </a:xfrm>
          <a:custGeom>
            <a:avLst/>
            <a:gdLst>
              <a:gd name="connsiteX0" fmla="*/ 79513 w 199522"/>
              <a:gd name="connsiteY0" fmla="*/ 4953 h 415770"/>
              <a:gd name="connsiteX1" fmla="*/ 39757 w 199522"/>
              <a:gd name="connsiteY1" fmla="*/ 124222 h 415770"/>
              <a:gd name="connsiteX2" fmla="*/ 66261 w 199522"/>
              <a:gd name="connsiteY2" fmla="*/ 150727 h 415770"/>
              <a:gd name="connsiteX3" fmla="*/ 26504 w 199522"/>
              <a:gd name="connsiteY3" fmla="*/ 336257 h 415770"/>
              <a:gd name="connsiteX4" fmla="*/ 0 w 199522"/>
              <a:gd name="connsiteY4" fmla="*/ 415770 h 415770"/>
              <a:gd name="connsiteX5" fmla="*/ 53009 w 199522"/>
              <a:gd name="connsiteY5" fmla="*/ 402518 h 415770"/>
              <a:gd name="connsiteX6" fmla="*/ 66261 w 199522"/>
              <a:gd name="connsiteY6" fmla="*/ 362761 h 415770"/>
              <a:gd name="connsiteX7" fmla="*/ 106017 w 199522"/>
              <a:gd name="connsiteY7" fmla="*/ 336257 h 415770"/>
              <a:gd name="connsiteX8" fmla="*/ 172278 w 199522"/>
              <a:gd name="connsiteY8" fmla="*/ 230240 h 415770"/>
              <a:gd name="connsiteX9" fmla="*/ 185530 w 199522"/>
              <a:gd name="connsiteY9" fmla="*/ 84466 h 415770"/>
              <a:gd name="connsiteX10" fmla="*/ 159026 w 199522"/>
              <a:gd name="connsiteY10" fmla="*/ 57961 h 415770"/>
              <a:gd name="connsiteX11" fmla="*/ 79513 w 199522"/>
              <a:gd name="connsiteY11" fmla="*/ 4953 h 4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522" h="415770">
                <a:moveTo>
                  <a:pt x="79513" y="4953"/>
                </a:moveTo>
                <a:cubicBezTo>
                  <a:pt x="59635" y="15997"/>
                  <a:pt x="7267" y="59243"/>
                  <a:pt x="39757" y="124222"/>
                </a:cubicBezTo>
                <a:cubicBezTo>
                  <a:pt x="45345" y="135397"/>
                  <a:pt x="57426" y="141892"/>
                  <a:pt x="66261" y="150727"/>
                </a:cubicBezTo>
                <a:cubicBezTo>
                  <a:pt x="49543" y="284468"/>
                  <a:pt x="64272" y="222956"/>
                  <a:pt x="26504" y="336257"/>
                </a:cubicBezTo>
                <a:lnTo>
                  <a:pt x="0" y="415770"/>
                </a:lnTo>
                <a:lnTo>
                  <a:pt x="53009" y="402518"/>
                </a:lnTo>
                <a:cubicBezTo>
                  <a:pt x="57426" y="389266"/>
                  <a:pt x="57535" y="373669"/>
                  <a:pt x="66261" y="362761"/>
                </a:cubicBezTo>
                <a:cubicBezTo>
                  <a:pt x="76210" y="350324"/>
                  <a:pt x="97576" y="349763"/>
                  <a:pt x="106017" y="336257"/>
                </a:cubicBezTo>
                <a:cubicBezTo>
                  <a:pt x="184869" y="210094"/>
                  <a:pt x="82305" y="290222"/>
                  <a:pt x="172278" y="230240"/>
                </a:cubicBezTo>
                <a:cubicBezTo>
                  <a:pt x="194290" y="164206"/>
                  <a:pt x="213628" y="150027"/>
                  <a:pt x="185530" y="84466"/>
                </a:cubicBezTo>
                <a:cubicBezTo>
                  <a:pt x="180608" y="72982"/>
                  <a:pt x="167861" y="66796"/>
                  <a:pt x="159026" y="57961"/>
                </a:cubicBezTo>
                <a:cubicBezTo>
                  <a:pt x="138789" y="-2749"/>
                  <a:pt x="99391" y="-6091"/>
                  <a:pt x="79513" y="4953"/>
                </a:cubicBezTo>
                <a:close/>
              </a:path>
            </a:pathLst>
          </a:custGeom>
          <a:solidFill>
            <a:srgbClr val="FF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p:cNvSpPr/>
          <p:nvPr/>
        </p:nvSpPr>
        <p:spPr>
          <a:xfrm>
            <a:off x="5473148" y="2362200"/>
            <a:ext cx="291548" cy="371560"/>
          </a:xfrm>
          <a:custGeom>
            <a:avLst/>
            <a:gdLst>
              <a:gd name="connsiteX0" fmla="*/ 66261 w 291548"/>
              <a:gd name="connsiteY0" fmla="*/ 26504 h 371560"/>
              <a:gd name="connsiteX1" fmla="*/ 26504 w 291548"/>
              <a:gd name="connsiteY1" fmla="*/ 145774 h 371560"/>
              <a:gd name="connsiteX2" fmla="*/ 13252 w 291548"/>
              <a:gd name="connsiteY2" fmla="*/ 185530 h 371560"/>
              <a:gd name="connsiteX3" fmla="*/ 0 w 291548"/>
              <a:gd name="connsiteY3" fmla="*/ 225287 h 371560"/>
              <a:gd name="connsiteX4" fmla="*/ 13252 w 291548"/>
              <a:gd name="connsiteY4" fmla="*/ 344556 h 371560"/>
              <a:gd name="connsiteX5" fmla="*/ 39756 w 291548"/>
              <a:gd name="connsiteY5" fmla="*/ 371061 h 371560"/>
              <a:gd name="connsiteX6" fmla="*/ 92765 w 291548"/>
              <a:gd name="connsiteY6" fmla="*/ 357808 h 371560"/>
              <a:gd name="connsiteX7" fmla="*/ 185530 w 291548"/>
              <a:gd name="connsiteY7" fmla="*/ 331304 h 371560"/>
              <a:gd name="connsiteX8" fmla="*/ 225287 w 291548"/>
              <a:gd name="connsiteY8" fmla="*/ 304800 h 371560"/>
              <a:gd name="connsiteX9" fmla="*/ 251791 w 291548"/>
              <a:gd name="connsiteY9" fmla="*/ 225287 h 371560"/>
              <a:gd name="connsiteX10" fmla="*/ 291548 w 291548"/>
              <a:gd name="connsiteY10" fmla="*/ 79513 h 371560"/>
              <a:gd name="connsiteX11" fmla="*/ 278295 w 291548"/>
              <a:gd name="connsiteY11" fmla="*/ 26504 h 371560"/>
              <a:gd name="connsiteX12" fmla="*/ 212035 w 291548"/>
              <a:gd name="connsiteY12" fmla="*/ 13252 h 371560"/>
              <a:gd name="connsiteX13" fmla="*/ 172278 w 291548"/>
              <a:gd name="connsiteY13" fmla="*/ 0 h 371560"/>
              <a:gd name="connsiteX14" fmla="*/ 132522 w 291548"/>
              <a:gd name="connsiteY14" fmla="*/ 13252 h 371560"/>
              <a:gd name="connsiteX15" fmla="*/ 66261 w 291548"/>
              <a:gd name="connsiteY15" fmla="*/ 92765 h 37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548" h="371560">
                <a:moveTo>
                  <a:pt x="66261" y="26504"/>
                </a:moveTo>
                <a:lnTo>
                  <a:pt x="26504" y="145774"/>
                </a:lnTo>
                <a:lnTo>
                  <a:pt x="13252" y="185530"/>
                </a:lnTo>
                <a:lnTo>
                  <a:pt x="0" y="225287"/>
                </a:lnTo>
                <a:cubicBezTo>
                  <a:pt x="4417" y="265043"/>
                  <a:pt x="2727" y="305964"/>
                  <a:pt x="13252" y="344556"/>
                </a:cubicBezTo>
                <a:cubicBezTo>
                  <a:pt x="16539" y="356610"/>
                  <a:pt x="27432" y="369007"/>
                  <a:pt x="39756" y="371061"/>
                </a:cubicBezTo>
                <a:cubicBezTo>
                  <a:pt x="57722" y="374055"/>
                  <a:pt x="75252" y="362812"/>
                  <a:pt x="92765" y="357808"/>
                </a:cubicBezTo>
                <a:cubicBezTo>
                  <a:pt x="225817" y="319792"/>
                  <a:pt x="19858" y="372722"/>
                  <a:pt x="185530" y="331304"/>
                </a:cubicBezTo>
                <a:cubicBezTo>
                  <a:pt x="198782" y="322469"/>
                  <a:pt x="216846" y="318306"/>
                  <a:pt x="225287" y="304800"/>
                </a:cubicBezTo>
                <a:cubicBezTo>
                  <a:pt x="240094" y="281109"/>
                  <a:pt x="245015" y="252391"/>
                  <a:pt x="251791" y="225287"/>
                </a:cubicBezTo>
                <a:cubicBezTo>
                  <a:pt x="281683" y="105717"/>
                  <a:pt x="266775" y="153826"/>
                  <a:pt x="291548" y="79513"/>
                </a:cubicBezTo>
                <a:cubicBezTo>
                  <a:pt x="287130" y="61843"/>
                  <a:pt x="292287" y="38164"/>
                  <a:pt x="278295" y="26504"/>
                </a:cubicBezTo>
                <a:cubicBezTo>
                  <a:pt x="260992" y="12084"/>
                  <a:pt x="233887" y="18715"/>
                  <a:pt x="212035" y="13252"/>
                </a:cubicBezTo>
                <a:cubicBezTo>
                  <a:pt x="198483" y="9864"/>
                  <a:pt x="185530" y="4417"/>
                  <a:pt x="172278" y="0"/>
                </a:cubicBezTo>
                <a:cubicBezTo>
                  <a:pt x="159026" y="4417"/>
                  <a:pt x="143889" y="5133"/>
                  <a:pt x="132522" y="13252"/>
                </a:cubicBezTo>
                <a:cubicBezTo>
                  <a:pt x="85860" y="46582"/>
                  <a:pt x="85419" y="54450"/>
                  <a:pt x="66261" y="92765"/>
                </a:cubicBezTo>
              </a:path>
            </a:pathLst>
          </a:custGeom>
          <a:solidFill>
            <a:srgbClr val="FF0000">
              <a:alpha val="20000"/>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8"/>
          <p:cNvSpPr>
            <a:spLocks noChangeArrowheads="1"/>
          </p:cNvSpPr>
          <p:nvPr/>
        </p:nvSpPr>
        <p:spPr bwMode="auto">
          <a:xfrm>
            <a:off x="838200" y="4772561"/>
            <a:ext cx="3581400" cy="1323439"/>
          </a:xfrm>
          <a:prstGeom prst="rect">
            <a:avLst/>
          </a:prstGeom>
          <a:solidFill>
            <a:schemeClr val="bg1"/>
          </a:solidFill>
          <a:ln w="38100">
            <a:solidFill>
              <a:schemeClr val="tx1"/>
            </a:solidFill>
            <a:miter lim="800000"/>
            <a:headEnd/>
            <a:tailEnd/>
          </a:ln>
        </p:spPr>
        <p:txBody>
          <a:bodyPr>
            <a:spAutoFit/>
          </a:bodyPr>
          <a:lstStyle/>
          <a:p>
            <a:r>
              <a:rPr lang="en-US" dirty="0">
                <a:cs typeface="Times New Roman" pitchFamily="18" charset="0"/>
              </a:rPr>
              <a:t>Genesis 25</a:t>
            </a:r>
          </a:p>
          <a:p>
            <a:endParaRPr lang="en-US" sz="1050" baseline="30000" dirty="0">
              <a:cs typeface="Times New Roman" pitchFamily="18" charset="0"/>
            </a:endParaRPr>
          </a:p>
          <a:p>
            <a:r>
              <a:rPr lang="en-US" dirty="0">
                <a:cs typeface="Times New Roman" pitchFamily="18" charset="0"/>
              </a:rPr>
              <a:t>“</a:t>
            </a:r>
            <a:r>
              <a:rPr lang="en-US" baseline="30000" dirty="0">
                <a:cs typeface="Times New Roman" pitchFamily="18" charset="0"/>
              </a:rPr>
              <a:t>31</a:t>
            </a:r>
            <a:r>
              <a:rPr lang="en-US" dirty="0">
                <a:cs typeface="Times New Roman" pitchFamily="18" charset="0"/>
              </a:rPr>
              <a:t>And Jacob said, Sell me this day thy birthright.”</a:t>
            </a:r>
          </a:p>
        </p:txBody>
      </p:sp>
      <p:sp>
        <p:nvSpPr>
          <p:cNvPr id="8" name="Rectangle 9"/>
          <p:cNvSpPr>
            <a:spLocks noChangeArrowheads="1"/>
          </p:cNvSpPr>
          <p:nvPr/>
        </p:nvSpPr>
        <p:spPr bwMode="auto">
          <a:xfrm>
            <a:off x="914400" y="4819650"/>
            <a:ext cx="4724400" cy="1200150"/>
          </a:xfrm>
          <a:prstGeom prst="rect">
            <a:avLst/>
          </a:prstGeom>
          <a:solidFill>
            <a:schemeClr val="bg1"/>
          </a:solidFill>
          <a:ln w="38100">
            <a:solidFill>
              <a:schemeClr val="tx1"/>
            </a:solidFill>
          </a:ln>
        </p:spPr>
        <p:txBody>
          <a:bodyPr>
            <a:spAutoFit/>
          </a:bodyPr>
          <a:lstStyle/>
          <a:p>
            <a:r>
              <a:rPr lang="en-US" dirty="0">
                <a:latin typeface="Arial" charset="0"/>
                <a:cs typeface="Arial" charset="0"/>
              </a:rPr>
              <a:t>Esau swore to Jacob that he could have his birthright if Jacob would give him pottage to eat.</a:t>
            </a:r>
          </a:p>
        </p:txBody>
      </p:sp>
      <p:sp>
        <p:nvSpPr>
          <p:cNvPr id="9" name="Rectangle 14"/>
          <p:cNvSpPr>
            <a:spLocks noChangeArrowheads="1"/>
          </p:cNvSpPr>
          <p:nvPr/>
        </p:nvSpPr>
        <p:spPr bwMode="auto">
          <a:xfrm>
            <a:off x="914400" y="5188803"/>
            <a:ext cx="7391400" cy="461665"/>
          </a:xfrm>
          <a:prstGeom prst="rect">
            <a:avLst/>
          </a:prstGeom>
          <a:solidFill>
            <a:schemeClr val="bg1"/>
          </a:solidFill>
          <a:ln w="38100">
            <a:solidFill>
              <a:schemeClr val="tx1"/>
            </a:solidFill>
          </a:ln>
        </p:spPr>
        <p:txBody>
          <a:bodyPr wrap="square">
            <a:spAutoFit/>
          </a:bodyPr>
          <a:lstStyle/>
          <a:p>
            <a:pPr algn="ctr"/>
            <a:r>
              <a:rPr lang="en-US" dirty="0">
                <a:latin typeface="Arial" charset="0"/>
                <a:cs typeface="Arial" charset="0"/>
              </a:rPr>
              <a:t>Genesis 25:34 says, “Esau despised his birthright.”</a:t>
            </a:r>
          </a:p>
        </p:txBody>
      </p:sp>
    </p:spTree>
    <p:extLst>
      <p:ext uri="{BB962C8B-B14F-4D97-AF65-F5344CB8AC3E}">
        <p14:creationId xmlns:p14="http://schemas.microsoft.com/office/powerpoint/2010/main" val="104577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dissolv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cTn>
                              </p:par>
                              <p:par>
                                <p:cTn id="17" presetID="47"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autoUpdateAnimBg="0"/>
      <p:bldP spid="8" grpId="1"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2"/>
          <p:cNvSpPr>
            <a:spLocks noChangeArrowheads="1"/>
          </p:cNvSpPr>
          <p:nvPr/>
        </p:nvSpPr>
        <p:spPr bwMode="auto">
          <a:xfrm>
            <a:off x="762000" y="1301636"/>
            <a:ext cx="4114800" cy="4870564"/>
          </a:xfrm>
          <a:prstGeom prst="rect">
            <a:avLst/>
          </a:prstGeom>
          <a:solidFill>
            <a:schemeClr val="bg1"/>
          </a:solidFill>
          <a:ln w="38100">
            <a:solidFill>
              <a:schemeClr val="tx1"/>
            </a:solid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defRPr/>
            </a:pPr>
            <a:r>
              <a:rPr lang="en-US" sz="2000" dirty="0">
                <a:cs typeface="Times New Roman" pitchFamily="18" charset="0"/>
              </a:rPr>
              <a:t>Hebrews 12:14-17</a:t>
            </a:r>
          </a:p>
          <a:p>
            <a:pPr>
              <a:defRPr/>
            </a:pPr>
            <a:endParaRPr lang="en-US" sz="1050" dirty="0">
              <a:cs typeface="Times New Roman" pitchFamily="18" charset="0"/>
            </a:endParaRPr>
          </a:p>
          <a:p>
            <a:pPr algn="just">
              <a:defRPr/>
            </a:pPr>
            <a:r>
              <a:rPr lang="en-US" sz="2000" dirty="0"/>
              <a:t>“</a:t>
            </a:r>
            <a:r>
              <a:rPr lang="en-US" sz="2000" baseline="30000" dirty="0"/>
              <a:t>14</a:t>
            </a:r>
            <a:r>
              <a:rPr lang="en-US" sz="2000" dirty="0"/>
              <a:t>Follow peace with all men, and holiness, without which no man shall see the Lord:  </a:t>
            </a:r>
            <a:r>
              <a:rPr lang="en-US" sz="2000" baseline="30000" dirty="0"/>
              <a:t>15</a:t>
            </a:r>
            <a:r>
              <a:rPr lang="en-US" sz="2000" dirty="0"/>
              <a:t>Looking diligently lest any man fail of the grace of God; lest any root of bitterness springing up trouble you, and thereby many be defiled;  </a:t>
            </a:r>
            <a:r>
              <a:rPr lang="en-US" sz="2000" baseline="30000" dirty="0"/>
              <a:t>16</a:t>
            </a:r>
            <a:r>
              <a:rPr lang="en-US" sz="2000" dirty="0"/>
              <a:t>Lest there be any fornicator, or </a:t>
            </a:r>
            <a:r>
              <a:rPr lang="en-US" sz="2000" u="sng" dirty="0">
                <a:solidFill>
                  <a:srgbClr val="FF0000"/>
                </a:solidFill>
              </a:rPr>
              <a:t>profane person</a:t>
            </a:r>
            <a:r>
              <a:rPr lang="en-US" sz="2000" dirty="0">
                <a:solidFill>
                  <a:srgbClr val="FF0000"/>
                </a:solidFill>
              </a:rPr>
              <a:t>, as Esau, who for one morsel of meat sold his birthright.  </a:t>
            </a:r>
            <a:r>
              <a:rPr lang="en-US" sz="2000" baseline="30000" dirty="0">
                <a:solidFill>
                  <a:srgbClr val="FF0000"/>
                </a:solidFill>
              </a:rPr>
              <a:t>17</a:t>
            </a:r>
            <a:r>
              <a:rPr lang="en-US" sz="2000" dirty="0">
                <a:solidFill>
                  <a:srgbClr val="FF0000"/>
                </a:solidFill>
              </a:rPr>
              <a:t>For ye know how that afterward, when he would have inherited the blessing, he was rejected: for he found no place of repentance, though he sought it carefully with tears.”</a:t>
            </a:r>
            <a:endParaRPr lang="en-US" sz="2000" dirty="0">
              <a:solidFill>
                <a:srgbClr val="FF0000"/>
              </a:solidFill>
              <a:cs typeface="Times New Roman" pitchFamily="18" charset="0"/>
            </a:endParaRPr>
          </a:p>
        </p:txBody>
      </p:sp>
      <p:sp>
        <p:nvSpPr>
          <p:cNvPr id="2" name="Rectangle 1">
            <a:extLst>
              <a:ext uri="{FF2B5EF4-FFF2-40B4-BE49-F238E27FC236}">
                <a16:creationId xmlns:a16="http://schemas.microsoft.com/office/drawing/2014/main" id="{AF06C60B-2D37-846A-225B-AE840151728B}"/>
              </a:ext>
            </a:extLst>
          </p:cNvPr>
          <p:cNvSpPr/>
          <p:nvPr/>
        </p:nvSpPr>
        <p:spPr>
          <a:xfrm>
            <a:off x="5334000" y="1301636"/>
            <a:ext cx="3505200" cy="487056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CE3710D-96D5-0A9C-473F-964BB2A1D265}"/>
              </a:ext>
            </a:extLst>
          </p:cNvPr>
          <p:cNvSpPr txBox="1"/>
          <p:nvPr/>
        </p:nvSpPr>
        <p:spPr>
          <a:xfrm>
            <a:off x="5562600" y="1524000"/>
            <a:ext cx="3048000" cy="4401205"/>
          </a:xfrm>
          <a:prstGeom prst="rect">
            <a:avLst/>
          </a:prstGeom>
          <a:noFill/>
        </p:spPr>
        <p:txBody>
          <a:bodyPr wrap="square" rtlCol="0">
            <a:spAutoFit/>
          </a:bodyPr>
          <a:lstStyle/>
          <a:p>
            <a:r>
              <a:rPr lang="en-US" sz="2000" dirty="0"/>
              <a:t>Esau's sin. - He profanely cast away his spiritual privilege for the gratification of his palate. Ge 25:34 graphically portrays him. An example well fitted to strike needful horror into the Hebrews, </a:t>
            </a:r>
          </a:p>
          <a:p>
            <a:endParaRPr lang="en-US" sz="2000" dirty="0"/>
          </a:p>
          <a:p>
            <a:r>
              <a:rPr lang="en-US" sz="2000" dirty="0"/>
              <a:t>    for one morsel--The smallness of the inducement only aggravates the guilt of casting away eternity for such a trifle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762000" y="735449"/>
            <a:ext cx="7620000" cy="1169551"/>
          </a:xfrm>
          <a:prstGeom prst="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62000" y="2362200"/>
            <a:ext cx="4114800" cy="2438400"/>
          </a:xfrm>
          <a:prstGeom prst="rect">
            <a:avLst/>
          </a:prstGeom>
          <a:solidFill>
            <a:schemeClr val="bg1"/>
          </a:solidFill>
          <a:ln w="38100">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51" name="Rectangle 19"/>
          <p:cNvSpPr>
            <a:spLocks noChangeArrowheads="1"/>
          </p:cNvSpPr>
          <p:nvPr/>
        </p:nvSpPr>
        <p:spPr bwMode="auto">
          <a:xfrm>
            <a:off x="609600" y="735449"/>
            <a:ext cx="78486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dirty="0">
                <a:latin typeface="Arial" charset="0"/>
                <a:ea typeface="Arial Unicode MS" pitchFamily="34" charset="-128"/>
                <a:cs typeface="Arial" charset="0"/>
              </a:rPr>
              <a:t>Esau had also greatly grieved his parents by his marriage, yet they had not expelled him, but made the best of it.</a:t>
            </a:r>
          </a:p>
          <a:p>
            <a:pPr algn="ctr"/>
            <a:endParaRPr lang="en-US" sz="1000" dirty="0">
              <a:latin typeface="Arial" charset="0"/>
              <a:ea typeface="Arial Unicode MS" pitchFamily="34" charset="-128"/>
              <a:cs typeface="Arial" charset="0"/>
            </a:endParaRPr>
          </a:p>
          <a:p>
            <a:pPr algn="ctr"/>
            <a:r>
              <a:rPr lang="en-US" sz="2000" dirty="0">
                <a:latin typeface="Arial" charset="0"/>
                <a:ea typeface="Arial Unicode MS" pitchFamily="34" charset="-128"/>
                <a:cs typeface="Arial" charset="0"/>
              </a:rPr>
              <a:t>He married Mahalath the daughter of Ishmael (Genesis 28:9).</a:t>
            </a:r>
          </a:p>
        </p:txBody>
      </p:sp>
      <p:sp>
        <p:nvSpPr>
          <p:cNvPr id="106524" name="Rectangle 28"/>
          <p:cNvSpPr>
            <a:spLocks noChangeArrowheads="1"/>
          </p:cNvSpPr>
          <p:nvPr/>
        </p:nvSpPr>
        <p:spPr bwMode="auto">
          <a:xfrm>
            <a:off x="857250" y="2590800"/>
            <a:ext cx="38671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ea typeface="Arial Unicode MS" pitchFamily="34" charset="-128"/>
                <a:cs typeface="Arial Unicode MS" pitchFamily="34" charset="-128"/>
              </a:rPr>
              <a:t>Abraham</a:t>
            </a:r>
          </a:p>
          <a:p>
            <a:endParaRPr lang="en-US" dirty="0">
              <a:ea typeface="Arial Unicode MS" pitchFamily="34" charset="-128"/>
              <a:cs typeface="Arial Unicode MS" pitchFamily="34" charset="-128"/>
            </a:endParaRPr>
          </a:p>
          <a:p>
            <a:r>
              <a:rPr lang="en-US" dirty="0">
                <a:ea typeface="Arial Unicode MS" pitchFamily="34" charset="-128"/>
                <a:cs typeface="Arial Unicode MS" pitchFamily="34" charset="-128"/>
              </a:rPr>
              <a:t>     Isaac                 Ishmael</a:t>
            </a:r>
          </a:p>
          <a:p>
            <a:r>
              <a:rPr lang="en-US" dirty="0">
                <a:ea typeface="Arial Unicode MS" pitchFamily="34" charset="-128"/>
                <a:cs typeface="Arial Unicode MS" pitchFamily="34" charset="-128"/>
              </a:rPr>
              <a:t>        Jacob                12 sons</a:t>
            </a:r>
          </a:p>
          <a:p>
            <a:r>
              <a:rPr lang="en-US" dirty="0">
                <a:ea typeface="Arial Unicode MS" pitchFamily="34" charset="-128"/>
                <a:cs typeface="Arial Unicode MS" pitchFamily="34" charset="-128"/>
              </a:rPr>
              <a:t>         Esau                Mahalath</a:t>
            </a:r>
          </a:p>
        </p:txBody>
      </p:sp>
      <p:sp>
        <p:nvSpPr>
          <p:cNvPr id="106526" name="Line 30"/>
          <p:cNvSpPr>
            <a:spLocks noChangeShapeType="1"/>
          </p:cNvSpPr>
          <p:nvPr/>
        </p:nvSpPr>
        <p:spPr bwMode="auto">
          <a:xfrm>
            <a:off x="1600200" y="2971800"/>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6527" name="Line 31"/>
          <p:cNvSpPr>
            <a:spLocks noChangeShapeType="1"/>
          </p:cNvSpPr>
          <p:nvPr/>
        </p:nvSpPr>
        <p:spPr bwMode="auto">
          <a:xfrm>
            <a:off x="2209800" y="2895600"/>
            <a:ext cx="11430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6528" name="Rectangle 32"/>
          <p:cNvSpPr>
            <a:spLocks noChangeArrowheads="1"/>
          </p:cNvSpPr>
          <p:nvPr/>
        </p:nvSpPr>
        <p:spPr bwMode="auto">
          <a:xfrm>
            <a:off x="1524000" y="4114800"/>
            <a:ext cx="838200" cy="381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06529" name="Rectangle 33"/>
          <p:cNvSpPr>
            <a:spLocks noChangeArrowheads="1"/>
          </p:cNvSpPr>
          <p:nvPr/>
        </p:nvSpPr>
        <p:spPr bwMode="auto">
          <a:xfrm>
            <a:off x="3276600" y="4114800"/>
            <a:ext cx="1447800" cy="381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06530" name="Line 34"/>
          <p:cNvSpPr>
            <a:spLocks noChangeShapeType="1"/>
          </p:cNvSpPr>
          <p:nvPr/>
        </p:nvSpPr>
        <p:spPr bwMode="auto">
          <a:xfrm>
            <a:off x="2362200" y="4343400"/>
            <a:ext cx="914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pic>
        <p:nvPicPr>
          <p:cNvPr id="27661" name="Picture 13" descr="C:\users\sheila\desktop\bible study\ultimate royality free\4-bib pics-misc\bible women\Lydia 67-367.jpg"/>
          <p:cNvPicPr>
            <a:picLocks noChangeAspect="1" noChangeArrowheads="1"/>
          </p:cNvPicPr>
          <p:nvPr/>
        </p:nvPicPr>
        <p:blipFill rotWithShape="1">
          <a:blip r:embed="rId2">
            <a:extLst>
              <a:ext uri="{28A0092B-C50C-407E-A947-70E740481C1C}">
                <a14:useLocalDpi xmlns:a14="http://schemas.microsoft.com/office/drawing/2010/main" val="0"/>
              </a:ext>
            </a:extLst>
          </a:blip>
          <a:srcRect b="12833"/>
          <a:stretch/>
        </p:blipFill>
        <p:spPr bwMode="auto">
          <a:xfrm flipH="1">
            <a:off x="5029200" y="2206487"/>
            <a:ext cx="3116004" cy="4118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3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out)">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3" name="Rectangle 8"/>
          <p:cNvSpPr>
            <a:spLocks noChangeArrowheads="1"/>
          </p:cNvSpPr>
          <p:nvPr/>
        </p:nvSpPr>
        <p:spPr bwMode="auto">
          <a:xfrm>
            <a:off x="4648200" y="3510091"/>
            <a:ext cx="3886200" cy="2554545"/>
          </a:xfrm>
          <a:prstGeom prst="rect">
            <a:avLst/>
          </a:prstGeom>
          <a:noFill/>
          <a:ln w="9525">
            <a:noFill/>
            <a:miter lim="800000"/>
            <a:headEnd/>
            <a:tailEnd/>
          </a:ln>
        </p:spPr>
        <p:txBody>
          <a:bodyPr wrap="square">
            <a:spAutoFit/>
          </a:bodyPr>
          <a:lstStyle/>
          <a:p>
            <a:pPr algn="just">
              <a:defRPr/>
            </a:pPr>
            <a:r>
              <a:rPr lang="en-US" dirty="0">
                <a:solidFill>
                  <a:schemeClr val="bg1">
                    <a:lumMod val="95000"/>
                  </a:schemeClr>
                </a:solidFill>
                <a:effectLst/>
                <a:latin typeface="Arial" pitchFamily="34" charset="0"/>
                <a:cs typeface="Arial" pitchFamily="34" charset="0"/>
              </a:rPr>
              <a:t>As Isaac grew old he lost his eyesight.</a:t>
            </a:r>
          </a:p>
          <a:p>
            <a:pPr algn="just">
              <a:defRPr/>
            </a:pPr>
            <a:endParaRPr lang="en-US" sz="1000" dirty="0">
              <a:solidFill>
                <a:schemeClr val="bg1">
                  <a:lumMod val="95000"/>
                </a:schemeClr>
              </a:solidFill>
              <a:effectLst/>
              <a:latin typeface="Arial" pitchFamily="34" charset="0"/>
              <a:cs typeface="Arial" pitchFamily="34" charset="0"/>
            </a:endParaRPr>
          </a:p>
          <a:p>
            <a:pPr algn="just">
              <a:defRPr/>
            </a:pPr>
            <a:r>
              <a:rPr lang="en-US" dirty="0">
                <a:solidFill>
                  <a:schemeClr val="bg1">
                    <a:lumMod val="95000"/>
                  </a:schemeClr>
                </a:solidFill>
                <a:effectLst/>
                <a:latin typeface="Arial" pitchFamily="34" charset="0"/>
                <a:cs typeface="Arial" pitchFamily="34" charset="0"/>
              </a:rPr>
              <a:t>Rebekah used this as an opportunity to trick Isaac into giving his blessing to Jacob.</a:t>
            </a:r>
          </a:p>
        </p:txBody>
      </p:sp>
      <p:pic>
        <p:nvPicPr>
          <p:cNvPr id="7177" name="Picture 9" descr="C:\users\sheila\desktop\bible study\ultimate royality free\1-bib pics-ot\isaac &amp; rebekah\isaac &amp; jacob\Isaac blessing Jacob 1133-2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78" b="99289" l="1241" r="99132">
                        <a14:foregroundMark x1="43797" y1="34933" x2="5459" y2="73422"/>
                        <a14:foregroundMark x1="45906" y1="71111" x2="6576" y2="93511"/>
                        <a14:foregroundMark x1="31886" y1="62844" x2="4094" y2="85600"/>
                        <a14:foregroundMark x1="50496" y1="78844" x2="17122" y2="96622"/>
                        <a14:foregroundMark x1="24938" y1="31289" x2="3598" y2="54489"/>
                        <a14:foregroundMark x1="45906" y1="1778" x2="5707" y2="9067"/>
                        <a14:foregroundMark x1="65385" y1="78222" x2="36476" y2="96978"/>
                        <a14:foregroundMark x1="94789" y1="26489" x2="62903" y2="31289"/>
                        <a14:backgroundMark x1="72333" y1="41778" x2="89082" y2="34933"/>
                        <a14:backgroundMark x1="66129" y1="33600" x2="98015" y2="29778"/>
                      </a14:backgroundRemoval>
                    </a14:imgEffect>
                  </a14:imgLayer>
                </a14:imgProps>
              </a:ext>
              <a:ext uri="{28A0092B-C50C-407E-A947-70E740481C1C}">
                <a14:useLocalDpi xmlns:a14="http://schemas.microsoft.com/office/drawing/2010/main" val="0"/>
              </a:ext>
            </a:extLst>
          </a:blip>
          <a:srcRect b="31677"/>
          <a:stretch/>
        </p:blipFill>
        <p:spPr bwMode="auto">
          <a:xfrm>
            <a:off x="0" y="-36444"/>
            <a:ext cx="7229612" cy="68944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960016" y="990600"/>
            <a:ext cx="7193384" cy="5029200"/>
          </a:xfrm>
          <a:prstGeom prst="rect">
            <a:avLst/>
          </a:prstGeom>
          <a:solidFill>
            <a:schemeClr val="bg1"/>
          </a:solidFill>
          <a:ln w="2540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pic>
        <p:nvPicPr>
          <p:cNvPr id="6" name="Picture 4" descr="C:\users\sheila\desktop\bible study\ultimate royality free\1-bib pics-ot\isaac &amp; rebekah\isaac &amp; jacob\isaac_blessing_jacob.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50" b="98750" l="703" r="98695">
                        <a14:foregroundMark x1="50000" y1="55833" x2="45080" y2="55667"/>
                        <a14:foregroundMark x1="77912" y1="90167" x2="71988" y2="86500"/>
                        <a14:foregroundMark x1="20783" y1="36500" x2="18574" y2="38750"/>
                        <a14:backgroundMark x1="55120" y1="59500" x2="91165" y2="26333"/>
                        <a14:backgroundMark x1="63956" y1="78833" x2="88153" y2="58917"/>
                        <a14:backgroundMark x1="8133" y1="58500" x2="2209" y2="51167"/>
                      </a14:backgroundRemoval>
                    </a14:imgEffect>
                    <a14:imgEffect>
                      <a14:sharpenSoften amount="25000"/>
                    </a14:imgEffect>
                  </a14:imgLayer>
                </a14:imgProps>
              </a:ext>
            </a:extLst>
          </a:blip>
          <a:srcRect t="33061" r="16963" b="3304"/>
          <a:stretch/>
        </p:blipFill>
        <p:spPr bwMode="auto">
          <a:xfrm flipH="1">
            <a:off x="2352854" y="838200"/>
            <a:ext cx="6105346" cy="5637089"/>
          </a:xfrm>
          <a:prstGeom prst="rect">
            <a:avLst/>
          </a:prstGeom>
          <a:ln>
            <a:noFill/>
          </a:ln>
          <a:effectLst/>
        </p:spPr>
      </p:pic>
      <p:sp>
        <p:nvSpPr>
          <p:cNvPr id="2" name="TextBox 1">
            <a:extLst>
              <a:ext uri="{FF2B5EF4-FFF2-40B4-BE49-F238E27FC236}">
                <a16:creationId xmlns:a16="http://schemas.microsoft.com/office/drawing/2014/main" id="{77EB0D74-967B-B13D-7776-58A0C5DFBF76}"/>
              </a:ext>
            </a:extLst>
          </p:cNvPr>
          <p:cNvSpPr txBox="1"/>
          <p:nvPr/>
        </p:nvSpPr>
        <p:spPr>
          <a:xfrm>
            <a:off x="0" y="159603"/>
            <a:ext cx="9144000" cy="830997"/>
          </a:xfrm>
          <a:prstGeom prst="rect">
            <a:avLst/>
          </a:prstGeom>
          <a:noFill/>
        </p:spPr>
        <p:txBody>
          <a:bodyPr wrap="square" rtlCol="0">
            <a:spAutoFit/>
          </a:bodyPr>
          <a:lstStyle/>
          <a:p>
            <a:pPr algn="ctr"/>
            <a:r>
              <a:rPr lang="en-US" sz="4800" dirty="0">
                <a:solidFill>
                  <a:schemeClr val="bg1">
                    <a:lumMod val="95000"/>
                  </a:schemeClr>
                </a:solidFill>
              </a:rPr>
              <a:t>Jacob and Esau  Gen. 25-35</a:t>
            </a:r>
          </a:p>
        </p:txBody>
      </p:sp>
    </p:spTree>
    <p:extLst>
      <p:ext uri="{BB962C8B-B14F-4D97-AF65-F5344CB8AC3E}">
        <p14:creationId xmlns:p14="http://schemas.microsoft.com/office/powerpoint/2010/main" val="2465156252"/>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6" name="Picture 4" descr="C:\users\sheila\desktop\bible study\ultimate royality free\1-bib pics-ot\isaac &amp; rebekah\isaac &amp; jacob\Isaac blessing Jacob 1133-21.jpg"/>
          <p:cNvPicPr>
            <a:picLocks noChangeAspect="1" noChangeArrowheads="1"/>
          </p:cNvPicPr>
          <p:nvPr/>
        </p:nvPicPr>
        <p:blipFill rotWithShape="1">
          <a:blip r:embed="rId2">
            <a:extLst>
              <a:ext uri="{28A0092B-C50C-407E-A947-70E740481C1C}">
                <a14:useLocalDpi xmlns:a14="http://schemas.microsoft.com/office/drawing/2010/main" val="0"/>
              </a:ext>
            </a:extLst>
          </a:blip>
          <a:srcRect b="42464"/>
          <a:stretch/>
        </p:blipFill>
        <p:spPr bwMode="auto">
          <a:xfrm>
            <a:off x="2881816" y="1066800"/>
            <a:ext cx="5390854" cy="44958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8674" name="Rectangle 4"/>
          <p:cNvSpPr>
            <a:spLocks noChangeArrowheads="1"/>
          </p:cNvSpPr>
          <p:nvPr/>
        </p:nvSpPr>
        <p:spPr bwMode="auto">
          <a:xfrm>
            <a:off x="838200" y="914400"/>
            <a:ext cx="2743200" cy="3323987"/>
          </a:xfrm>
          <a:prstGeom prst="rect">
            <a:avLst/>
          </a:prstGeom>
          <a:solidFill>
            <a:schemeClr val="bg1"/>
          </a:solidFill>
          <a:ln w="38100">
            <a:solidFill>
              <a:schemeClr val="tx1"/>
            </a:solidFill>
          </a:ln>
        </p:spPr>
        <p:txBody>
          <a:bodyPr wrap="square">
            <a:spAutoFit/>
          </a:bodyPr>
          <a:lstStyle/>
          <a:p>
            <a:pPr algn="just"/>
            <a:r>
              <a:rPr lang="en-US" sz="2000" dirty="0">
                <a:latin typeface="Arial" charset="0"/>
                <a:cs typeface="Arial" charset="0"/>
              </a:rPr>
              <a:t>She overheard her husband, Isaac, call his oldest and favorite son, Esau, to him.</a:t>
            </a:r>
          </a:p>
          <a:p>
            <a:pPr algn="just"/>
            <a:endParaRPr lang="en-US" sz="1000" dirty="0">
              <a:latin typeface="Arial" charset="0"/>
              <a:cs typeface="Arial" charset="0"/>
            </a:endParaRPr>
          </a:p>
          <a:p>
            <a:pPr algn="just"/>
            <a:r>
              <a:rPr lang="en-US" sz="2000" dirty="0">
                <a:latin typeface="Arial" charset="0"/>
                <a:cs typeface="Arial" charset="0"/>
              </a:rPr>
              <a:t>Isaac loved the venison Esau often brought back from hunting and made a request and a promise to Esau.</a:t>
            </a:r>
          </a:p>
        </p:txBody>
      </p:sp>
      <p:sp>
        <p:nvSpPr>
          <p:cNvPr id="5" name="Rectangle 2"/>
          <p:cNvSpPr>
            <a:spLocks noChangeArrowheads="1"/>
          </p:cNvSpPr>
          <p:nvPr/>
        </p:nvSpPr>
        <p:spPr bwMode="auto">
          <a:xfrm>
            <a:off x="838200" y="685800"/>
            <a:ext cx="2733261" cy="3354765"/>
          </a:xfrm>
          <a:prstGeom prst="rect">
            <a:avLst/>
          </a:prstGeom>
          <a:solidFill>
            <a:schemeClr val="bg1"/>
          </a:solidFill>
          <a:ln w="38100">
            <a:solidFill>
              <a:schemeClr val="tx1"/>
            </a:solidFill>
            <a:miter lim="800000"/>
            <a:headEnd/>
            <a:tailEnd/>
          </a:ln>
        </p:spPr>
        <p:txBody>
          <a:bodyPr wrap="square">
            <a:spAutoFit/>
          </a:bodyPr>
          <a:lstStyle/>
          <a:p>
            <a:pPr algn="just"/>
            <a:r>
              <a:rPr lang="en-US" sz="2000" dirty="0">
                <a:cs typeface="Times New Roman" pitchFamily="18" charset="0"/>
              </a:rPr>
              <a:t>Genesis 27</a:t>
            </a:r>
          </a:p>
          <a:p>
            <a:pPr algn="just"/>
            <a:endParaRPr lang="en-US" sz="1200" dirty="0">
              <a:cs typeface="Times New Roman" pitchFamily="18" charset="0"/>
            </a:endParaRPr>
          </a:p>
          <a:p>
            <a:pPr algn="just"/>
            <a:r>
              <a:rPr lang="en-US" sz="2000" dirty="0">
                <a:cs typeface="Times New Roman" pitchFamily="18" charset="0"/>
              </a:rPr>
              <a:t>“</a:t>
            </a:r>
            <a:r>
              <a:rPr lang="en-US" sz="2000" baseline="30000" dirty="0">
                <a:cs typeface="Times New Roman" pitchFamily="18" charset="0"/>
              </a:rPr>
              <a:t>2</a:t>
            </a:r>
            <a:r>
              <a:rPr lang="en-US" sz="2000" dirty="0">
                <a:cs typeface="Times New Roman" pitchFamily="18" charset="0"/>
              </a:rPr>
              <a:t>And he said, Behold now, I am old, I know not the day of my death:  </a:t>
            </a:r>
            <a:r>
              <a:rPr lang="en-US" sz="2000" baseline="30000" dirty="0">
                <a:cs typeface="Times New Roman" pitchFamily="18" charset="0"/>
              </a:rPr>
              <a:t>3</a:t>
            </a:r>
            <a:r>
              <a:rPr lang="en-US" sz="2000" dirty="0">
                <a:cs typeface="Times New Roman" pitchFamily="18" charset="0"/>
              </a:rPr>
              <a:t>Now therefore take, I pray thee, thy weapons, thy quiver and thy bow, and go out to the field, and take me some venison.”</a:t>
            </a:r>
          </a:p>
        </p:txBody>
      </p:sp>
      <p:sp>
        <p:nvSpPr>
          <p:cNvPr id="6" name="Rectangle 2"/>
          <p:cNvSpPr>
            <a:spLocks noChangeArrowheads="1"/>
          </p:cNvSpPr>
          <p:nvPr/>
        </p:nvSpPr>
        <p:spPr bwMode="auto">
          <a:xfrm>
            <a:off x="838200" y="685800"/>
            <a:ext cx="2733261" cy="2123658"/>
          </a:xfrm>
          <a:prstGeom prst="rect">
            <a:avLst/>
          </a:prstGeom>
          <a:solidFill>
            <a:schemeClr val="bg1"/>
          </a:solidFill>
          <a:ln w="38100">
            <a:solidFill>
              <a:schemeClr val="tx1"/>
            </a:solidFill>
            <a:miter lim="800000"/>
            <a:headEnd/>
            <a:tailEnd/>
          </a:ln>
          <a:effectLst/>
        </p:spPr>
        <p:txBody>
          <a:bodyPr wrap="square">
            <a:spAutoFit/>
          </a:bodyPr>
          <a:lstStyle/>
          <a:p>
            <a:pPr algn="just">
              <a:defRPr/>
            </a:pPr>
            <a:r>
              <a:rPr lang="en-US" sz="2000" dirty="0">
                <a:cs typeface="Times New Roman" pitchFamily="18" charset="0"/>
              </a:rPr>
              <a:t>Genesis 27</a:t>
            </a:r>
          </a:p>
          <a:p>
            <a:pPr algn="just">
              <a:defRPr/>
            </a:pPr>
            <a:endParaRPr lang="en-US" sz="1200" dirty="0">
              <a:cs typeface="Times New Roman" pitchFamily="18" charset="0"/>
            </a:endParaRPr>
          </a:p>
          <a:p>
            <a:pPr algn="just">
              <a:defRPr/>
            </a:pPr>
            <a:r>
              <a:rPr lang="en-US" sz="2000" dirty="0">
                <a:cs typeface="Times New Roman" pitchFamily="18" charset="0"/>
              </a:rPr>
              <a:t>“</a:t>
            </a:r>
            <a:r>
              <a:rPr lang="en-US" sz="2000" baseline="30000" dirty="0">
                <a:cs typeface="Times New Roman" pitchFamily="18" charset="0"/>
              </a:rPr>
              <a:t>4</a:t>
            </a:r>
            <a:r>
              <a:rPr lang="en-US" sz="2000" dirty="0">
                <a:cs typeface="Times New Roman" pitchFamily="18" charset="0"/>
              </a:rPr>
              <a:t>And make me savoury meat, such as I love, and bring it to me, that I may eat; that my soul may bless thee before I die.”</a:t>
            </a:r>
          </a:p>
        </p:txBody>
      </p:sp>
      <p:sp>
        <p:nvSpPr>
          <p:cNvPr id="2" name="Freeform 1"/>
          <p:cNvSpPr/>
          <p:nvPr/>
        </p:nvSpPr>
        <p:spPr>
          <a:xfrm>
            <a:off x="6781800" y="3200400"/>
            <a:ext cx="685800" cy="1205948"/>
          </a:xfrm>
          <a:custGeom>
            <a:avLst/>
            <a:gdLst>
              <a:gd name="connsiteX0" fmla="*/ 26504 w 649357"/>
              <a:gd name="connsiteY0" fmla="*/ 119270 h 1205948"/>
              <a:gd name="connsiteX1" fmla="*/ 13252 w 649357"/>
              <a:gd name="connsiteY1" fmla="*/ 331304 h 1205948"/>
              <a:gd name="connsiteX2" fmla="*/ 0 w 649357"/>
              <a:gd name="connsiteY2" fmla="*/ 437322 h 1205948"/>
              <a:gd name="connsiteX3" fmla="*/ 13252 w 649357"/>
              <a:gd name="connsiteY3" fmla="*/ 530087 h 1205948"/>
              <a:gd name="connsiteX4" fmla="*/ 66261 w 649357"/>
              <a:gd name="connsiteY4" fmla="*/ 516835 h 1205948"/>
              <a:gd name="connsiteX5" fmla="*/ 79513 w 649357"/>
              <a:gd name="connsiteY5" fmla="*/ 477078 h 1205948"/>
              <a:gd name="connsiteX6" fmla="*/ 159026 w 649357"/>
              <a:gd name="connsiteY6" fmla="*/ 437322 h 1205948"/>
              <a:gd name="connsiteX7" fmla="*/ 198783 w 649357"/>
              <a:gd name="connsiteY7" fmla="*/ 371061 h 1205948"/>
              <a:gd name="connsiteX8" fmla="*/ 251791 w 649357"/>
              <a:gd name="connsiteY8" fmla="*/ 384313 h 1205948"/>
              <a:gd name="connsiteX9" fmla="*/ 318052 w 649357"/>
              <a:gd name="connsiteY9" fmla="*/ 437322 h 1205948"/>
              <a:gd name="connsiteX10" fmla="*/ 357809 w 649357"/>
              <a:gd name="connsiteY10" fmla="*/ 410817 h 1205948"/>
              <a:gd name="connsiteX11" fmla="*/ 450574 w 649357"/>
              <a:gd name="connsiteY11" fmla="*/ 437322 h 1205948"/>
              <a:gd name="connsiteX12" fmla="*/ 503583 w 649357"/>
              <a:gd name="connsiteY12" fmla="*/ 490331 h 1205948"/>
              <a:gd name="connsiteX13" fmla="*/ 503583 w 649357"/>
              <a:gd name="connsiteY13" fmla="*/ 596348 h 1205948"/>
              <a:gd name="connsiteX14" fmla="*/ 490330 w 649357"/>
              <a:gd name="connsiteY14" fmla="*/ 702365 h 1205948"/>
              <a:gd name="connsiteX15" fmla="*/ 477078 w 649357"/>
              <a:gd name="connsiteY15" fmla="*/ 742122 h 1205948"/>
              <a:gd name="connsiteX16" fmla="*/ 437322 w 649357"/>
              <a:gd name="connsiteY16" fmla="*/ 768626 h 1205948"/>
              <a:gd name="connsiteX17" fmla="*/ 371061 w 649357"/>
              <a:gd name="connsiteY17" fmla="*/ 808383 h 1205948"/>
              <a:gd name="connsiteX18" fmla="*/ 357809 w 649357"/>
              <a:gd name="connsiteY18" fmla="*/ 768626 h 1205948"/>
              <a:gd name="connsiteX19" fmla="*/ 318052 w 649357"/>
              <a:gd name="connsiteY19" fmla="*/ 755374 h 1205948"/>
              <a:gd name="connsiteX20" fmla="*/ 278296 w 649357"/>
              <a:gd name="connsiteY20" fmla="*/ 728870 h 1205948"/>
              <a:gd name="connsiteX21" fmla="*/ 225287 w 649357"/>
              <a:gd name="connsiteY21" fmla="*/ 795131 h 1205948"/>
              <a:gd name="connsiteX22" fmla="*/ 198783 w 649357"/>
              <a:gd name="connsiteY22" fmla="*/ 874644 h 1205948"/>
              <a:gd name="connsiteX23" fmla="*/ 265044 w 649357"/>
              <a:gd name="connsiteY23" fmla="*/ 1073426 h 1205948"/>
              <a:gd name="connsiteX24" fmla="*/ 291548 w 649357"/>
              <a:gd name="connsiteY24" fmla="*/ 1099931 h 1205948"/>
              <a:gd name="connsiteX25" fmla="*/ 304800 w 649357"/>
              <a:gd name="connsiteY25" fmla="*/ 1166191 h 1205948"/>
              <a:gd name="connsiteX26" fmla="*/ 384313 w 649357"/>
              <a:gd name="connsiteY26" fmla="*/ 1192696 h 1205948"/>
              <a:gd name="connsiteX27" fmla="*/ 424070 w 649357"/>
              <a:gd name="connsiteY27" fmla="*/ 1205948 h 1205948"/>
              <a:gd name="connsiteX28" fmla="*/ 477078 w 649357"/>
              <a:gd name="connsiteY28" fmla="*/ 1086678 h 1205948"/>
              <a:gd name="connsiteX29" fmla="*/ 503583 w 649357"/>
              <a:gd name="connsiteY29" fmla="*/ 1060174 h 1205948"/>
              <a:gd name="connsiteX30" fmla="*/ 543339 w 649357"/>
              <a:gd name="connsiteY30" fmla="*/ 1046922 h 1205948"/>
              <a:gd name="connsiteX31" fmla="*/ 596348 w 649357"/>
              <a:gd name="connsiteY31" fmla="*/ 940904 h 1205948"/>
              <a:gd name="connsiteX32" fmla="*/ 622852 w 649357"/>
              <a:gd name="connsiteY32" fmla="*/ 848139 h 1205948"/>
              <a:gd name="connsiteX33" fmla="*/ 649357 w 649357"/>
              <a:gd name="connsiteY33" fmla="*/ 622852 h 1205948"/>
              <a:gd name="connsiteX34" fmla="*/ 609600 w 649357"/>
              <a:gd name="connsiteY34" fmla="*/ 516835 h 1205948"/>
              <a:gd name="connsiteX35" fmla="*/ 583096 w 649357"/>
              <a:gd name="connsiteY35" fmla="*/ 437322 h 1205948"/>
              <a:gd name="connsiteX36" fmla="*/ 596348 w 649357"/>
              <a:gd name="connsiteY36" fmla="*/ 331304 h 1205948"/>
              <a:gd name="connsiteX37" fmla="*/ 596348 w 649357"/>
              <a:gd name="connsiteY37" fmla="*/ 225287 h 1205948"/>
              <a:gd name="connsiteX38" fmla="*/ 556591 w 649357"/>
              <a:gd name="connsiteY38" fmla="*/ 212035 h 1205948"/>
              <a:gd name="connsiteX39" fmla="*/ 503583 w 649357"/>
              <a:gd name="connsiteY39" fmla="*/ 106017 h 1205948"/>
              <a:gd name="connsiteX40" fmla="*/ 410817 w 649357"/>
              <a:gd name="connsiteY40" fmla="*/ 0 h 1205948"/>
              <a:gd name="connsiteX41" fmla="*/ 357809 w 649357"/>
              <a:gd name="connsiteY41" fmla="*/ 13252 h 1205948"/>
              <a:gd name="connsiteX42" fmla="*/ 318052 w 649357"/>
              <a:gd name="connsiteY42" fmla="*/ 26504 h 1205948"/>
              <a:gd name="connsiteX43" fmla="*/ 225287 w 649357"/>
              <a:gd name="connsiteY43" fmla="*/ 13252 h 1205948"/>
              <a:gd name="connsiteX44" fmla="*/ 185530 w 649357"/>
              <a:gd name="connsiteY44" fmla="*/ 0 h 1205948"/>
              <a:gd name="connsiteX45" fmla="*/ 92765 w 649357"/>
              <a:gd name="connsiteY45" fmla="*/ 66261 h 1205948"/>
              <a:gd name="connsiteX46" fmla="*/ 53009 w 649357"/>
              <a:gd name="connsiteY46" fmla="*/ 79513 h 1205948"/>
              <a:gd name="connsiteX47" fmla="*/ 26504 w 649357"/>
              <a:gd name="connsiteY47" fmla="*/ 119270 h 120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49357" h="1205948">
                <a:moveTo>
                  <a:pt x="26504" y="119270"/>
                </a:moveTo>
                <a:cubicBezTo>
                  <a:pt x="19878" y="161235"/>
                  <a:pt x="19133" y="260733"/>
                  <a:pt x="13252" y="331304"/>
                </a:cubicBezTo>
                <a:cubicBezTo>
                  <a:pt x="10294" y="366795"/>
                  <a:pt x="0" y="401708"/>
                  <a:pt x="0" y="437322"/>
                </a:cubicBezTo>
                <a:cubicBezTo>
                  <a:pt x="0" y="468558"/>
                  <a:pt x="8835" y="499165"/>
                  <a:pt x="13252" y="530087"/>
                </a:cubicBezTo>
                <a:cubicBezTo>
                  <a:pt x="30922" y="525670"/>
                  <a:pt x="52039" y="528213"/>
                  <a:pt x="66261" y="516835"/>
                </a:cubicBezTo>
                <a:cubicBezTo>
                  <a:pt x="77169" y="508109"/>
                  <a:pt x="70787" y="487986"/>
                  <a:pt x="79513" y="477078"/>
                </a:cubicBezTo>
                <a:cubicBezTo>
                  <a:pt x="98196" y="453725"/>
                  <a:pt x="132837" y="446052"/>
                  <a:pt x="159026" y="437322"/>
                </a:cubicBezTo>
                <a:cubicBezTo>
                  <a:pt x="164266" y="421602"/>
                  <a:pt x="173100" y="375341"/>
                  <a:pt x="198783" y="371061"/>
                </a:cubicBezTo>
                <a:cubicBezTo>
                  <a:pt x="216748" y="368067"/>
                  <a:pt x="234122" y="379896"/>
                  <a:pt x="251791" y="384313"/>
                </a:cubicBezTo>
                <a:cubicBezTo>
                  <a:pt x="267276" y="407541"/>
                  <a:pt x="279646" y="443723"/>
                  <a:pt x="318052" y="437322"/>
                </a:cubicBezTo>
                <a:cubicBezTo>
                  <a:pt x="333763" y="434703"/>
                  <a:pt x="344557" y="419652"/>
                  <a:pt x="357809" y="410817"/>
                </a:cubicBezTo>
                <a:cubicBezTo>
                  <a:pt x="358265" y="410931"/>
                  <a:pt x="444238" y="430987"/>
                  <a:pt x="450574" y="437322"/>
                </a:cubicBezTo>
                <a:cubicBezTo>
                  <a:pt x="521255" y="508002"/>
                  <a:pt x="397561" y="454988"/>
                  <a:pt x="503583" y="490331"/>
                </a:cubicBezTo>
                <a:cubicBezTo>
                  <a:pt x="525524" y="556153"/>
                  <a:pt x="517050" y="508816"/>
                  <a:pt x="503583" y="596348"/>
                </a:cubicBezTo>
                <a:cubicBezTo>
                  <a:pt x="498167" y="631548"/>
                  <a:pt x="496701" y="667325"/>
                  <a:pt x="490330" y="702365"/>
                </a:cubicBezTo>
                <a:cubicBezTo>
                  <a:pt x="487831" y="716109"/>
                  <a:pt x="485804" y="731214"/>
                  <a:pt x="477078" y="742122"/>
                </a:cubicBezTo>
                <a:cubicBezTo>
                  <a:pt x="467129" y="754559"/>
                  <a:pt x="449759" y="758677"/>
                  <a:pt x="437322" y="768626"/>
                </a:cubicBezTo>
                <a:cubicBezTo>
                  <a:pt x="385347" y="810206"/>
                  <a:pt x="440102" y="785369"/>
                  <a:pt x="371061" y="808383"/>
                </a:cubicBezTo>
                <a:cubicBezTo>
                  <a:pt x="366644" y="795131"/>
                  <a:pt x="367687" y="778504"/>
                  <a:pt x="357809" y="768626"/>
                </a:cubicBezTo>
                <a:cubicBezTo>
                  <a:pt x="347931" y="758748"/>
                  <a:pt x="330546" y="761621"/>
                  <a:pt x="318052" y="755374"/>
                </a:cubicBezTo>
                <a:cubicBezTo>
                  <a:pt x="303806" y="748251"/>
                  <a:pt x="291548" y="737705"/>
                  <a:pt x="278296" y="728870"/>
                </a:cubicBezTo>
                <a:cubicBezTo>
                  <a:pt x="256265" y="750901"/>
                  <a:pt x="238662" y="765037"/>
                  <a:pt x="225287" y="795131"/>
                </a:cubicBezTo>
                <a:cubicBezTo>
                  <a:pt x="213940" y="820661"/>
                  <a:pt x="198783" y="874644"/>
                  <a:pt x="198783" y="874644"/>
                </a:cubicBezTo>
                <a:cubicBezTo>
                  <a:pt x="227263" y="1074003"/>
                  <a:pt x="166021" y="1040419"/>
                  <a:pt x="265044" y="1073426"/>
                </a:cubicBezTo>
                <a:cubicBezTo>
                  <a:pt x="273879" y="1082261"/>
                  <a:pt x="286626" y="1088447"/>
                  <a:pt x="291548" y="1099931"/>
                </a:cubicBezTo>
                <a:cubicBezTo>
                  <a:pt x="300421" y="1120634"/>
                  <a:pt x="288873" y="1150264"/>
                  <a:pt x="304800" y="1166191"/>
                </a:cubicBezTo>
                <a:cubicBezTo>
                  <a:pt x="324555" y="1185946"/>
                  <a:pt x="357809" y="1183861"/>
                  <a:pt x="384313" y="1192696"/>
                </a:cubicBezTo>
                <a:lnTo>
                  <a:pt x="424070" y="1205948"/>
                </a:lnTo>
                <a:cubicBezTo>
                  <a:pt x="445084" y="1142905"/>
                  <a:pt x="441078" y="1131678"/>
                  <a:pt x="477078" y="1086678"/>
                </a:cubicBezTo>
                <a:cubicBezTo>
                  <a:pt x="484883" y="1076922"/>
                  <a:pt x="492869" y="1066602"/>
                  <a:pt x="503583" y="1060174"/>
                </a:cubicBezTo>
                <a:cubicBezTo>
                  <a:pt x="515561" y="1052987"/>
                  <a:pt x="530087" y="1051339"/>
                  <a:pt x="543339" y="1046922"/>
                </a:cubicBezTo>
                <a:cubicBezTo>
                  <a:pt x="573795" y="955556"/>
                  <a:pt x="550089" y="987165"/>
                  <a:pt x="596348" y="940904"/>
                </a:cubicBezTo>
                <a:cubicBezTo>
                  <a:pt x="604918" y="915194"/>
                  <a:pt x="619826" y="873857"/>
                  <a:pt x="622852" y="848139"/>
                </a:cubicBezTo>
                <a:cubicBezTo>
                  <a:pt x="652149" y="599113"/>
                  <a:pt x="617502" y="750264"/>
                  <a:pt x="649357" y="622852"/>
                </a:cubicBezTo>
                <a:cubicBezTo>
                  <a:pt x="617936" y="465759"/>
                  <a:pt x="659236" y="628516"/>
                  <a:pt x="609600" y="516835"/>
                </a:cubicBezTo>
                <a:cubicBezTo>
                  <a:pt x="598253" y="491305"/>
                  <a:pt x="583096" y="437322"/>
                  <a:pt x="583096" y="437322"/>
                </a:cubicBezTo>
                <a:cubicBezTo>
                  <a:pt x="587513" y="401983"/>
                  <a:pt x="589977" y="366344"/>
                  <a:pt x="596348" y="331304"/>
                </a:cubicBezTo>
                <a:cubicBezTo>
                  <a:pt x="604487" y="286538"/>
                  <a:pt x="632069" y="278868"/>
                  <a:pt x="596348" y="225287"/>
                </a:cubicBezTo>
                <a:cubicBezTo>
                  <a:pt x="588599" y="213664"/>
                  <a:pt x="569843" y="216452"/>
                  <a:pt x="556591" y="212035"/>
                </a:cubicBezTo>
                <a:cubicBezTo>
                  <a:pt x="505451" y="58612"/>
                  <a:pt x="559093" y="180030"/>
                  <a:pt x="503583" y="106017"/>
                </a:cubicBezTo>
                <a:cubicBezTo>
                  <a:pt x="426280" y="2946"/>
                  <a:pt x="484808" y="49326"/>
                  <a:pt x="410817" y="0"/>
                </a:cubicBezTo>
                <a:cubicBezTo>
                  <a:pt x="393148" y="4417"/>
                  <a:pt x="375321" y="8249"/>
                  <a:pt x="357809" y="13252"/>
                </a:cubicBezTo>
                <a:cubicBezTo>
                  <a:pt x="344377" y="17090"/>
                  <a:pt x="332021" y="26504"/>
                  <a:pt x="318052" y="26504"/>
                </a:cubicBezTo>
                <a:cubicBezTo>
                  <a:pt x="286816" y="26504"/>
                  <a:pt x="256209" y="17669"/>
                  <a:pt x="225287" y="13252"/>
                </a:cubicBezTo>
                <a:cubicBezTo>
                  <a:pt x="212035" y="8835"/>
                  <a:pt x="199499" y="0"/>
                  <a:pt x="185530" y="0"/>
                </a:cubicBezTo>
                <a:cubicBezTo>
                  <a:pt x="115222" y="0"/>
                  <a:pt x="167897" y="41217"/>
                  <a:pt x="92765" y="66261"/>
                </a:cubicBezTo>
                <a:lnTo>
                  <a:pt x="53009" y="79513"/>
                </a:lnTo>
                <a:cubicBezTo>
                  <a:pt x="19519" y="113001"/>
                  <a:pt x="33130" y="77305"/>
                  <a:pt x="26504" y="119270"/>
                </a:cubicBezTo>
                <a:close/>
              </a:path>
            </a:pathLst>
          </a:custGeom>
          <a:solidFill>
            <a:srgbClr val="FF00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7"/>
          <p:cNvSpPr>
            <a:spLocks noChangeArrowheads="1"/>
          </p:cNvSpPr>
          <p:nvPr/>
        </p:nvSpPr>
        <p:spPr bwMode="auto">
          <a:xfrm>
            <a:off x="838200" y="715963"/>
            <a:ext cx="2743200" cy="1938992"/>
          </a:xfrm>
          <a:prstGeom prst="rect">
            <a:avLst/>
          </a:prstGeom>
          <a:solidFill>
            <a:schemeClr val="bg1"/>
          </a:solidFill>
          <a:ln w="38100">
            <a:solidFill>
              <a:schemeClr val="tx1"/>
            </a:solidFill>
          </a:ln>
        </p:spPr>
        <p:txBody>
          <a:bodyPr wrap="square">
            <a:spAutoFit/>
          </a:bodyPr>
          <a:lstStyle/>
          <a:p>
            <a:r>
              <a:rPr lang="en-US" dirty="0">
                <a:latin typeface="Arial" charset="0"/>
                <a:cs typeface="Arial" charset="0"/>
              </a:rPr>
              <a:t>Rebekah heard Isaac give instructions to Esau so he might bless him.</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674"/>
                                        </p:tgtEl>
                                      </p:cBhvr>
                                    </p:animEffect>
                                    <p:set>
                                      <p:cBhvr>
                                        <p:cTn id="7" dur="1" fill="hold">
                                          <p:stCondLst>
                                            <p:cond delay="499"/>
                                          </p:stCondLst>
                                        </p:cTn>
                                        <p:tgtEl>
                                          <p:spTgt spid="28674"/>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5"/>
                                        </p:tgtEl>
                                      </p:cBhvr>
                                    </p:animEffect>
                                    <p:anim calcmode="lin" valueType="num">
                                      <p:cBhvr>
                                        <p:cTn id="17" dur="1000"/>
                                        <p:tgtEl>
                                          <p:spTgt spid="5"/>
                                        </p:tgtEl>
                                        <p:attrNameLst>
                                          <p:attrName>ppt_x</p:attrName>
                                        </p:attrNameLst>
                                      </p:cBhvr>
                                      <p:tavLst>
                                        <p:tav tm="0">
                                          <p:val>
                                            <p:strVal val="ppt_x"/>
                                          </p:val>
                                        </p:tav>
                                        <p:tav tm="100000">
                                          <p:val>
                                            <p:strVal val="ppt_x"/>
                                          </p:val>
                                        </p:tav>
                                      </p:tavLst>
                                    </p:anim>
                                    <p:anim calcmode="lin" valueType="num">
                                      <p:cBhvr>
                                        <p:cTn id="18" dur="1000"/>
                                        <p:tgtEl>
                                          <p:spTgt spid="5"/>
                                        </p:tgtEl>
                                        <p:attrNameLst>
                                          <p:attrName>ppt_y</p:attrName>
                                        </p:attrNameLst>
                                      </p:cBhvr>
                                      <p:tavLst>
                                        <p:tav tm="0">
                                          <p:val>
                                            <p:strVal val="ppt_y"/>
                                          </p:val>
                                        </p:tav>
                                        <p:tav tm="100000">
                                          <p:val>
                                            <p:strVal val="ppt_y+.1"/>
                                          </p:val>
                                        </p:tav>
                                      </p:tavLst>
                                    </p:anim>
                                    <p:set>
                                      <p:cBhvr>
                                        <p:cTn id="19" dur="1" fill="hold">
                                          <p:stCondLst>
                                            <p:cond delay="999"/>
                                          </p:stCondLst>
                                        </p:cTn>
                                        <p:tgtEl>
                                          <p:spTgt spid="5"/>
                                        </p:tgtEl>
                                        <p:attrNameLst>
                                          <p:attrName>style.visibility</p:attrName>
                                        </p:attrNameLst>
                                      </p:cBhvr>
                                      <p:to>
                                        <p:strVal val="hidden"/>
                                      </p:to>
                                    </p:set>
                                  </p:childTnLst>
                                </p:cTn>
                              </p:par>
                              <p:par>
                                <p:cTn id="20" presetID="47"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grpId="1" nodeType="clickEffect">
                                  <p:stCondLst>
                                    <p:cond delay="0"/>
                                  </p:stCondLst>
                                  <p:childTnLst>
                                    <p:animEffect transition="out" filter="fade">
                                      <p:cBhvr>
                                        <p:cTn id="28" dur="1000"/>
                                        <p:tgtEl>
                                          <p:spTgt spid="6"/>
                                        </p:tgtEl>
                                      </p:cBhvr>
                                    </p:animEffect>
                                    <p:anim calcmode="lin" valueType="num">
                                      <p:cBhvr>
                                        <p:cTn id="29" dur="1000"/>
                                        <p:tgtEl>
                                          <p:spTgt spid="6"/>
                                        </p:tgtEl>
                                        <p:attrNameLst>
                                          <p:attrName>ppt_x</p:attrName>
                                        </p:attrNameLst>
                                      </p:cBhvr>
                                      <p:tavLst>
                                        <p:tav tm="0">
                                          <p:val>
                                            <p:strVal val="ppt_x"/>
                                          </p:val>
                                        </p:tav>
                                        <p:tav tm="100000">
                                          <p:val>
                                            <p:strVal val="ppt_x"/>
                                          </p:val>
                                        </p:tav>
                                      </p:tavLst>
                                    </p:anim>
                                    <p:anim calcmode="lin" valueType="num">
                                      <p:cBhvr>
                                        <p:cTn id="30" dur="1000"/>
                                        <p:tgtEl>
                                          <p:spTgt spid="6"/>
                                        </p:tgtEl>
                                        <p:attrNameLst>
                                          <p:attrName>ppt_y</p:attrName>
                                        </p:attrNameLst>
                                      </p:cBhvr>
                                      <p:tavLst>
                                        <p:tav tm="0">
                                          <p:val>
                                            <p:strVal val="ppt_y"/>
                                          </p:val>
                                        </p:tav>
                                        <p:tav tm="100000">
                                          <p:val>
                                            <p:strVal val="ppt_y+.1"/>
                                          </p:val>
                                        </p:tav>
                                      </p:tavLst>
                                    </p:anim>
                                    <p:set>
                                      <p:cBhvr>
                                        <p:cTn id="31" dur="1" fill="hold">
                                          <p:stCondLst>
                                            <p:cond delay="999"/>
                                          </p:stCondLst>
                                        </p:cTn>
                                        <p:tgtEl>
                                          <p:spTgt spid="6"/>
                                        </p:tgtEl>
                                        <p:attrNameLst>
                                          <p:attrName>style.visibility</p:attrName>
                                        </p:attrNameLst>
                                      </p:cBhvr>
                                      <p:to>
                                        <p:strVal val="hidden"/>
                                      </p:to>
                                    </p:set>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animBg="1"/>
      <p:bldP spid="5" grpId="0" animBg="1"/>
      <p:bldP spid="5" grpId="1" animBg="1"/>
      <p:bldP spid="6" grpId="0" animBg="1"/>
      <p:bldP spid="6" grpId="1"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0" y="143986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t> </a:t>
            </a:r>
          </a:p>
        </p:txBody>
      </p:sp>
      <p:sp>
        <p:nvSpPr>
          <p:cNvPr id="10244" name="Rectangle 3"/>
          <p:cNvSpPr>
            <a:spLocks noChangeArrowheads="1"/>
          </p:cNvSpPr>
          <p:nvPr/>
        </p:nvSpPr>
        <p:spPr bwMode="auto">
          <a:xfrm>
            <a:off x="0" y="143986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t> </a:t>
            </a:r>
          </a:p>
        </p:txBody>
      </p:sp>
      <p:sp>
        <p:nvSpPr>
          <p:cNvPr id="12294" name="Rectangle 5"/>
          <p:cNvSpPr>
            <a:spLocks noChangeArrowheads="1"/>
          </p:cNvSpPr>
          <p:nvPr/>
        </p:nvSpPr>
        <p:spPr bwMode="auto">
          <a:xfrm>
            <a:off x="739140" y="1538168"/>
            <a:ext cx="2918460" cy="3262432"/>
          </a:xfrm>
          <a:prstGeom prst="rect">
            <a:avLst/>
          </a:prstGeom>
          <a:noFill/>
          <a:ln w="9525">
            <a:noFill/>
            <a:miter lim="800000"/>
            <a:headEnd/>
            <a:tailEnd/>
          </a:ln>
        </p:spPr>
        <p:txBody>
          <a:bodyPr wrap="square">
            <a:spAutoFit/>
          </a:bodyPr>
          <a:lstStyle/>
          <a:p>
            <a:pPr algn="just">
              <a:defRPr/>
            </a:pPr>
            <a:r>
              <a:rPr lang="en-US" dirty="0">
                <a:effectLst/>
                <a:latin typeface="Arial" pitchFamily="34" charset="0"/>
                <a:cs typeface="Arial" pitchFamily="34" charset="0"/>
              </a:rPr>
              <a:t>She came up with a plan to deceive her husband.</a:t>
            </a:r>
          </a:p>
          <a:p>
            <a:pPr algn="just">
              <a:defRPr/>
            </a:pPr>
            <a:endParaRPr lang="en-US" sz="1400" dirty="0">
              <a:effectLst/>
              <a:latin typeface="Arial" pitchFamily="34" charset="0"/>
              <a:cs typeface="Arial" pitchFamily="34" charset="0"/>
            </a:endParaRPr>
          </a:p>
          <a:p>
            <a:pPr algn="just">
              <a:defRPr/>
            </a:pPr>
            <a:r>
              <a:rPr lang="en-US" dirty="0">
                <a:effectLst/>
                <a:latin typeface="Arial" pitchFamily="34" charset="0"/>
                <a:cs typeface="Arial" pitchFamily="34" charset="0"/>
              </a:rPr>
              <a:t>She cooked savory meat (two kids of the goats) and had Jacob take it to Isaac. </a:t>
            </a:r>
          </a:p>
        </p:txBody>
      </p:sp>
      <p:pic>
        <p:nvPicPr>
          <p:cNvPr id="6" name="Picture 4" descr="C:\users\sheila\desktop\bible study\ultimate royality free\1-bib pics-ot\isaac &amp; rebekah\isaac &amp; jacob\isaac_blessing_jacob.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3657600" y="111086"/>
            <a:ext cx="5410200" cy="6518313"/>
          </a:xfrm>
          <a:prstGeom prst="rect">
            <a:avLst/>
          </a:prstGeom>
          <a:ln>
            <a:noFill/>
          </a:ln>
          <a:effectLst>
            <a:softEdge rad="112500"/>
          </a:effectLst>
        </p:spPr>
      </p:pic>
      <p:sp>
        <p:nvSpPr>
          <p:cNvPr id="7" name="Rectangle 1026"/>
          <p:cNvSpPr>
            <a:spLocks noChangeArrowheads="1"/>
          </p:cNvSpPr>
          <p:nvPr/>
        </p:nvSpPr>
        <p:spPr bwMode="auto">
          <a:xfrm>
            <a:off x="662940" y="1806476"/>
            <a:ext cx="3070860" cy="2308324"/>
          </a:xfrm>
          <a:prstGeom prst="rect">
            <a:avLst/>
          </a:prstGeom>
          <a:noFill/>
          <a:ln w="9525">
            <a:noFill/>
            <a:miter lim="800000"/>
            <a:headEnd/>
            <a:tailEnd/>
          </a:ln>
        </p:spPr>
        <p:txBody>
          <a:bodyPr wrap="square">
            <a:spAutoFit/>
          </a:bodyPr>
          <a:lstStyle/>
          <a:p>
            <a:pPr>
              <a:defRPr/>
            </a:pPr>
            <a:r>
              <a:rPr lang="en-US" dirty="0">
                <a:effectLst/>
                <a:latin typeface="Arial" pitchFamily="34" charset="0"/>
                <a:cs typeface="Arial" pitchFamily="34" charset="0"/>
              </a:rPr>
              <a:t>Jacob wore Esau’s clothing and skin from the kids on his arms to appear to be Esau when Isaac touched him.</a:t>
            </a:r>
          </a:p>
        </p:txBody>
      </p:sp>
      <p:sp>
        <p:nvSpPr>
          <p:cNvPr id="8" name="Rectangle 3"/>
          <p:cNvSpPr>
            <a:spLocks noChangeArrowheads="1"/>
          </p:cNvSpPr>
          <p:nvPr/>
        </p:nvSpPr>
        <p:spPr bwMode="auto">
          <a:xfrm>
            <a:off x="685800" y="1349276"/>
            <a:ext cx="2667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latin typeface="Arial" charset="0"/>
                <a:cs typeface="Arial" charset="0"/>
              </a:rPr>
              <a:t>Isaac asked Jacob, “Art thou my very son Esau?” and Jacob lied and said he was Esau.</a:t>
            </a:r>
          </a:p>
        </p:txBody>
      </p:sp>
      <p:sp>
        <p:nvSpPr>
          <p:cNvPr id="9" name="Rectangle 2"/>
          <p:cNvSpPr>
            <a:spLocks noChangeArrowheads="1"/>
          </p:cNvSpPr>
          <p:nvPr/>
        </p:nvSpPr>
        <p:spPr bwMode="auto">
          <a:xfrm>
            <a:off x="838200" y="1719262"/>
            <a:ext cx="2667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latin typeface="Arial" charset="0"/>
                <a:cs typeface="Arial" charset="0"/>
              </a:rPr>
              <a:t>His blind father, Isaac was deceived and blessed Jacob instead of Esau.</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294"/>
                                        </p:tgtEl>
                                      </p:cBhvr>
                                    </p:animEffect>
                                    <p:set>
                                      <p:cBhvr>
                                        <p:cTn id="7" dur="1" fill="hold">
                                          <p:stCondLst>
                                            <p:cond delay="499"/>
                                          </p:stCondLst>
                                        </p:cTn>
                                        <p:tgtEl>
                                          <p:spTgt spid="12294"/>
                                        </p:tgtEl>
                                        <p:attrNameLst>
                                          <p:attrName>style.visibility</p:attrName>
                                        </p:attrNameLst>
                                      </p:cBhvr>
                                      <p:to>
                                        <p:strVal val="hidden"/>
                                      </p:to>
                                    </p:set>
                                  </p:childTnLst>
                                </p:cTn>
                              </p:par>
                              <p:par>
                                <p:cTn id="8" presetID="47"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P spid="7" grpId="0"/>
      <p:bldP spid="7" grpId="1"/>
      <p:bldP spid="8" grpId="0"/>
      <p:bldP spid="8" grpId="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descr="C:\users\sheila\desktop\bible study\ultimate royality free\1-bib pics-ot\isaac &amp; rebekah\isaac &amp; jacob\isaac_blessing_jacob.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14300" b="30242"/>
          <a:stretch/>
        </p:blipFill>
        <p:spPr bwMode="auto">
          <a:xfrm>
            <a:off x="567538" y="304800"/>
            <a:ext cx="8325002" cy="5562600"/>
          </a:xfrm>
          <a:prstGeom prst="rect">
            <a:avLst/>
          </a:prstGeom>
          <a:ln>
            <a:noFill/>
          </a:ln>
          <a:effectLst>
            <a:softEdge rad="112500"/>
          </a:effectLst>
        </p:spPr>
      </p:pic>
      <p:sp>
        <p:nvSpPr>
          <p:cNvPr id="32771" name="Rectangle 3"/>
          <p:cNvSpPr>
            <a:spLocks noChangeArrowheads="1"/>
          </p:cNvSpPr>
          <p:nvPr/>
        </p:nvSpPr>
        <p:spPr bwMode="auto">
          <a:xfrm>
            <a:off x="0" y="5873449"/>
            <a:ext cx="9144000" cy="461665"/>
          </a:xfrm>
          <a:prstGeom prst="rect">
            <a:avLst/>
          </a:prstGeom>
          <a:noFill/>
          <a:ln w="9525">
            <a:noFill/>
            <a:miter lim="800000"/>
            <a:headEnd/>
            <a:tailEnd/>
          </a:ln>
        </p:spPr>
        <p:txBody>
          <a:bodyPr wrap="square">
            <a:spAutoFit/>
          </a:bodyPr>
          <a:lstStyle/>
          <a:p>
            <a:pPr algn="ctr">
              <a:defRPr/>
            </a:pPr>
            <a:r>
              <a:rPr lang="en-US" dirty="0">
                <a:solidFill>
                  <a:schemeClr val="bg1">
                    <a:lumMod val="95000"/>
                  </a:schemeClr>
                </a:solidFill>
                <a:effectLst/>
                <a:latin typeface="Arial" pitchFamily="34" charset="0"/>
                <a:cs typeface="Arial" pitchFamily="34" charset="0"/>
              </a:rPr>
              <a:t>Rebekah’s plan worked, but it destroyed her family.</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7" name="Rectangle 2"/>
          <p:cNvSpPr>
            <a:spLocks noChangeArrowheads="1"/>
          </p:cNvSpPr>
          <p:nvPr/>
        </p:nvSpPr>
        <p:spPr bwMode="auto">
          <a:xfrm>
            <a:off x="762000" y="1408113"/>
            <a:ext cx="3124200" cy="4154487"/>
          </a:xfrm>
          <a:prstGeom prst="rect">
            <a:avLst/>
          </a:prstGeom>
          <a:solidFill>
            <a:schemeClr val="bg1"/>
          </a:solidFill>
          <a:ln w="38100">
            <a:solidFill>
              <a:schemeClr val="tx1"/>
            </a:solidFill>
            <a:miter lim="800000"/>
            <a:headEnd/>
            <a:tailEnd/>
          </a:ln>
        </p:spPr>
        <p:txBody>
          <a:bodyPr>
            <a:spAutoFit/>
          </a:bodyPr>
          <a:lstStyle/>
          <a:p>
            <a:pPr algn="just"/>
            <a:r>
              <a:rPr lang="en-US" dirty="0">
                <a:cs typeface="Times New Roman" pitchFamily="18" charset="0"/>
              </a:rPr>
              <a:t>Genesis 27</a:t>
            </a:r>
          </a:p>
          <a:p>
            <a:pPr algn="just"/>
            <a:endParaRPr lang="en-US" dirty="0">
              <a:cs typeface="Times New Roman" pitchFamily="18" charset="0"/>
            </a:endParaRPr>
          </a:p>
          <a:p>
            <a:pPr algn="just"/>
            <a:r>
              <a:rPr lang="en-US" dirty="0">
                <a:cs typeface="Times New Roman" pitchFamily="18" charset="0"/>
              </a:rPr>
              <a:t>“</a:t>
            </a:r>
            <a:r>
              <a:rPr lang="en-US" baseline="30000" dirty="0">
                <a:cs typeface="Times New Roman" pitchFamily="18" charset="0"/>
              </a:rPr>
              <a:t>34</a:t>
            </a:r>
            <a:r>
              <a:rPr lang="en-US" dirty="0">
                <a:cs typeface="Times New Roman" pitchFamily="18" charset="0"/>
              </a:rPr>
              <a:t>. . . he cried with a great and exceeding bitter cry, and said unto his father, Bless me, even me also, O my father.  </a:t>
            </a:r>
            <a:r>
              <a:rPr lang="en-US" baseline="30000" dirty="0">
                <a:cs typeface="Times New Roman" pitchFamily="18" charset="0"/>
              </a:rPr>
              <a:t>35</a:t>
            </a:r>
            <a:r>
              <a:rPr lang="en-US" dirty="0">
                <a:cs typeface="Times New Roman" pitchFamily="18" charset="0"/>
              </a:rPr>
              <a:t>And he said, Thy brother came with subtilty, and hath taken away thy blessing.” </a:t>
            </a:r>
          </a:p>
        </p:txBody>
      </p:sp>
      <p:sp>
        <p:nvSpPr>
          <p:cNvPr id="11268" name="Rectangle 2"/>
          <p:cNvSpPr>
            <a:spLocks noChangeArrowheads="1"/>
          </p:cNvSpPr>
          <p:nvPr/>
        </p:nvSpPr>
        <p:spPr bwMode="auto">
          <a:xfrm>
            <a:off x="762000" y="465138"/>
            <a:ext cx="7924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solidFill>
                  <a:schemeClr val="bg1">
                    <a:lumMod val="95000"/>
                  </a:schemeClr>
                </a:solidFill>
                <a:latin typeface="Arial" charset="0"/>
                <a:cs typeface="Arial" charset="0"/>
              </a:rPr>
              <a:t>When Esau returned from hunting and heard that Jacob had stolen his blessing</a:t>
            </a:r>
            <a:r>
              <a:rPr lang="en-US" dirty="0">
                <a:latin typeface="Arial" charset="0"/>
                <a:cs typeface="Arial" charset="0"/>
              </a:rPr>
              <a:t>—</a:t>
            </a:r>
          </a:p>
        </p:txBody>
      </p:sp>
      <p:pic>
        <p:nvPicPr>
          <p:cNvPr id="11272" name="Picture 8"/>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038600" y="1371601"/>
            <a:ext cx="4539116"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Rectangle 5"/>
          <p:cNvSpPr>
            <a:spLocks noChangeArrowheads="1"/>
          </p:cNvSpPr>
          <p:nvPr/>
        </p:nvSpPr>
        <p:spPr bwMode="auto">
          <a:xfrm>
            <a:off x="762000" y="1381125"/>
            <a:ext cx="3124200" cy="2469907"/>
          </a:xfrm>
          <a:prstGeom prst="rect">
            <a:avLst/>
          </a:prstGeom>
          <a:solidFill>
            <a:schemeClr val="bg1"/>
          </a:solidFill>
          <a:ln w="38100">
            <a:solidFill>
              <a:schemeClr val="tx1"/>
            </a:solidFill>
            <a:miter lim="800000"/>
            <a:headEnd/>
            <a:tailEnd/>
          </a:ln>
        </p:spPr>
        <p:txBody>
          <a:bodyPr wrap="square">
            <a:spAutoFit/>
          </a:bodyPr>
          <a:lstStyle/>
          <a:p>
            <a:pPr algn="just">
              <a:defRPr/>
            </a:pPr>
            <a:r>
              <a:rPr lang="en-US" dirty="0">
                <a:cs typeface="Times New Roman" pitchFamily="18" charset="0"/>
              </a:rPr>
              <a:t>Genesis 27</a:t>
            </a:r>
          </a:p>
          <a:p>
            <a:pPr algn="just">
              <a:defRPr/>
            </a:pPr>
            <a:endParaRPr lang="en-US" sz="1050" dirty="0">
              <a:cs typeface="Times New Roman" pitchFamily="18" charset="0"/>
            </a:endParaRPr>
          </a:p>
          <a:p>
            <a:pPr algn="just">
              <a:defRPr/>
            </a:pPr>
            <a:r>
              <a:rPr lang="en-US" dirty="0">
                <a:cs typeface="Times New Roman" pitchFamily="18" charset="0"/>
              </a:rPr>
              <a:t>“</a:t>
            </a:r>
            <a:r>
              <a:rPr lang="en-US" baseline="30000" dirty="0">
                <a:cs typeface="Times New Roman" pitchFamily="18" charset="0"/>
              </a:rPr>
              <a:t>36</a:t>
            </a:r>
            <a:r>
              <a:rPr lang="en-US" dirty="0">
                <a:cs typeface="Times New Roman" pitchFamily="18" charset="0"/>
              </a:rPr>
              <a:t>And he said, Is not he rightly named Jacob? for he hath supplanted me these two times . . .”</a:t>
            </a:r>
          </a:p>
        </p:txBody>
      </p:sp>
      <p:sp>
        <p:nvSpPr>
          <p:cNvPr id="8" name="Rectangle 3"/>
          <p:cNvSpPr>
            <a:spLocks noChangeArrowheads="1"/>
          </p:cNvSpPr>
          <p:nvPr/>
        </p:nvSpPr>
        <p:spPr bwMode="auto">
          <a:xfrm>
            <a:off x="762000" y="1371600"/>
            <a:ext cx="3124200" cy="3262432"/>
          </a:xfrm>
          <a:prstGeom prst="rect">
            <a:avLst/>
          </a:prstGeom>
          <a:solidFill>
            <a:schemeClr val="bg1"/>
          </a:solidFill>
          <a:ln w="38100">
            <a:solidFill>
              <a:schemeClr val="tx1"/>
            </a:solidFill>
            <a:miter lim="800000"/>
            <a:headEnd/>
            <a:tailEnd/>
          </a:ln>
          <a:effectLst/>
        </p:spPr>
        <p:txBody>
          <a:bodyPr wrap="square">
            <a:spAutoFit/>
          </a:bodyPr>
          <a:lstStyle/>
          <a:p>
            <a:pPr algn="just">
              <a:defRPr/>
            </a:pPr>
            <a:r>
              <a:rPr lang="en-US" dirty="0">
                <a:cs typeface="Times New Roman" pitchFamily="18" charset="0"/>
              </a:rPr>
              <a:t>Genesis 27</a:t>
            </a:r>
          </a:p>
          <a:p>
            <a:pPr algn="just">
              <a:defRPr/>
            </a:pPr>
            <a:endParaRPr lang="en-US" sz="1400" dirty="0">
              <a:cs typeface="Times New Roman" pitchFamily="18" charset="0"/>
            </a:endParaRPr>
          </a:p>
          <a:p>
            <a:pPr algn="just">
              <a:defRPr/>
            </a:pPr>
            <a:r>
              <a:rPr lang="en-US" dirty="0">
                <a:cs typeface="Times New Roman" pitchFamily="18" charset="0"/>
              </a:rPr>
              <a:t>“</a:t>
            </a:r>
            <a:r>
              <a:rPr lang="en-US" baseline="30000" dirty="0">
                <a:cs typeface="Times New Roman" pitchFamily="18" charset="0"/>
              </a:rPr>
              <a:t>36</a:t>
            </a:r>
            <a:r>
              <a:rPr lang="en-US" dirty="0">
                <a:cs typeface="Times New Roman" pitchFamily="18" charset="0"/>
              </a:rPr>
              <a:t>. . . he took away my birthright; and, behold, now he hath taken away my blessing. And he said, Hast thou not reserved a blessing for me?”</a:t>
            </a:r>
          </a:p>
        </p:txBody>
      </p:sp>
      <p:sp>
        <p:nvSpPr>
          <p:cNvPr id="9" name="Rectangle 2"/>
          <p:cNvSpPr>
            <a:spLocks noChangeArrowheads="1"/>
          </p:cNvSpPr>
          <p:nvPr/>
        </p:nvSpPr>
        <p:spPr bwMode="auto">
          <a:xfrm>
            <a:off x="762000" y="1371600"/>
            <a:ext cx="3124200" cy="3170099"/>
          </a:xfrm>
          <a:prstGeom prst="rect">
            <a:avLst/>
          </a:prstGeom>
          <a:solidFill>
            <a:schemeClr val="bg1"/>
          </a:solidFill>
          <a:ln w="38100">
            <a:solidFill>
              <a:schemeClr val="tx1"/>
            </a:solidFill>
          </a:ln>
        </p:spPr>
        <p:txBody>
          <a:bodyPr>
            <a:spAutoFit/>
          </a:bodyPr>
          <a:lstStyle/>
          <a:p>
            <a:r>
              <a:rPr lang="en-US" sz="4000" dirty="0">
                <a:latin typeface="Arial" charset="0"/>
                <a:cs typeface="Arial" charset="0"/>
              </a:rPr>
              <a:t>Esau was so angry he threatened to kill his brother.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267"/>
                                        </p:tgtEl>
                                      </p:cBhvr>
                                    </p:animEffect>
                                    <p:set>
                                      <p:cBhvr>
                                        <p:cTn id="7" dur="1" fill="hold">
                                          <p:stCondLst>
                                            <p:cond delay="499"/>
                                          </p:stCondLst>
                                        </p:cTn>
                                        <p:tgtEl>
                                          <p:spTgt spid="11267"/>
                                        </p:tgtEl>
                                        <p:attrNameLst>
                                          <p:attrName>style.visibility</p:attrName>
                                        </p:attrNameLst>
                                      </p:cBhvr>
                                      <p:to>
                                        <p:strVal val="hidden"/>
                                      </p:to>
                                    </p:set>
                                  </p:childTnLst>
                                </p:cTn>
                              </p:par>
                              <p:par>
                                <p:cTn id="8" presetID="47"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10" presetClass="exit" presetSubtype="0" fill="hold" grpId="0" nodeType="withEffect">
                                  <p:stCondLst>
                                    <p:cond delay="0"/>
                                  </p:stCondLst>
                                  <p:childTnLst>
                                    <p:animEffect transition="out" filter="fade">
                                      <p:cBhvr>
                                        <p:cTn id="14" dur="500"/>
                                        <p:tgtEl>
                                          <p:spTgt spid="11268"/>
                                        </p:tgtEl>
                                      </p:cBhvr>
                                    </p:animEffect>
                                    <p:set>
                                      <p:cBhvr>
                                        <p:cTn id="15" dur="1" fill="hold">
                                          <p:stCondLst>
                                            <p:cond delay="499"/>
                                          </p:stCondLst>
                                        </p:cTn>
                                        <p:tgtEl>
                                          <p:spTgt spid="1126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1" nodeType="clickEffect">
                                  <p:stCondLst>
                                    <p:cond delay="0"/>
                                  </p:stCondLst>
                                  <p:childTnLst>
                                    <p:animEffect transition="out" filter="fade">
                                      <p:cBhvr>
                                        <p:cTn id="19" dur="1000"/>
                                        <p:tgtEl>
                                          <p:spTgt spid="7"/>
                                        </p:tgtEl>
                                      </p:cBhvr>
                                    </p:animEffect>
                                    <p:anim calcmode="lin" valueType="num">
                                      <p:cBhvr>
                                        <p:cTn id="20" dur="1000"/>
                                        <p:tgtEl>
                                          <p:spTgt spid="7"/>
                                        </p:tgtEl>
                                        <p:attrNameLst>
                                          <p:attrName>ppt_x</p:attrName>
                                        </p:attrNameLst>
                                      </p:cBhvr>
                                      <p:tavLst>
                                        <p:tav tm="0">
                                          <p:val>
                                            <p:strVal val="ppt_x"/>
                                          </p:val>
                                        </p:tav>
                                        <p:tav tm="100000">
                                          <p:val>
                                            <p:strVal val="ppt_x"/>
                                          </p:val>
                                        </p:tav>
                                      </p:tavLst>
                                    </p:anim>
                                    <p:anim calcmode="lin" valueType="num">
                                      <p:cBhvr>
                                        <p:cTn id="21" dur="1000"/>
                                        <p:tgtEl>
                                          <p:spTgt spid="7"/>
                                        </p:tgtEl>
                                        <p:attrNameLst>
                                          <p:attrName>ppt_y</p:attrName>
                                        </p:attrNameLst>
                                      </p:cBhvr>
                                      <p:tavLst>
                                        <p:tav tm="0">
                                          <p:val>
                                            <p:strVal val="ppt_y"/>
                                          </p:val>
                                        </p:tav>
                                        <p:tav tm="100000">
                                          <p:val>
                                            <p:strVal val="ppt_y+.1"/>
                                          </p:val>
                                        </p:tav>
                                      </p:tavLst>
                                    </p:anim>
                                    <p:set>
                                      <p:cBhvr>
                                        <p:cTn id="22" dur="1" fill="hold">
                                          <p:stCondLst>
                                            <p:cond delay="999"/>
                                          </p:stCondLst>
                                        </p:cTn>
                                        <p:tgtEl>
                                          <p:spTgt spid="7"/>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grpId="1" nodeType="clickEffect">
                                  <p:stCondLst>
                                    <p:cond delay="0"/>
                                  </p:stCondLst>
                                  <p:childTnLst>
                                    <p:animEffect transition="out" filter="fade">
                                      <p:cBhvr>
                                        <p:cTn id="31" dur="1000"/>
                                        <p:tgtEl>
                                          <p:spTgt spid="8"/>
                                        </p:tgtEl>
                                      </p:cBhvr>
                                    </p:animEffect>
                                    <p:anim calcmode="lin" valueType="num">
                                      <p:cBhvr>
                                        <p:cTn id="32" dur="1000"/>
                                        <p:tgtEl>
                                          <p:spTgt spid="8"/>
                                        </p:tgtEl>
                                        <p:attrNameLst>
                                          <p:attrName>ppt_x</p:attrName>
                                        </p:attrNameLst>
                                      </p:cBhvr>
                                      <p:tavLst>
                                        <p:tav tm="0">
                                          <p:val>
                                            <p:strVal val="ppt_x"/>
                                          </p:val>
                                        </p:tav>
                                        <p:tav tm="100000">
                                          <p:val>
                                            <p:strVal val="ppt_x"/>
                                          </p:val>
                                        </p:tav>
                                      </p:tavLst>
                                    </p:anim>
                                    <p:anim calcmode="lin" valueType="num">
                                      <p:cBhvr>
                                        <p:cTn id="33" dur="1000"/>
                                        <p:tgtEl>
                                          <p:spTgt spid="8"/>
                                        </p:tgtEl>
                                        <p:attrNameLst>
                                          <p:attrName>ppt_y</p:attrName>
                                        </p:attrNameLst>
                                      </p:cBhvr>
                                      <p:tavLst>
                                        <p:tav tm="0">
                                          <p:val>
                                            <p:strVal val="ppt_y"/>
                                          </p:val>
                                        </p:tav>
                                        <p:tav tm="100000">
                                          <p:val>
                                            <p:strVal val="ppt_y+.1"/>
                                          </p:val>
                                        </p:tav>
                                      </p:tavLst>
                                    </p:anim>
                                    <p:set>
                                      <p:cBhvr>
                                        <p:cTn id="34" dur="1" fill="hold">
                                          <p:stCondLst>
                                            <p:cond delay="999"/>
                                          </p:stCondLst>
                                        </p:cTn>
                                        <p:tgtEl>
                                          <p:spTgt spid="8"/>
                                        </p:tgtEl>
                                        <p:attrNameLst>
                                          <p:attrName>style.visibility</p:attrName>
                                        </p:attrNameLst>
                                      </p:cBhvr>
                                      <p:to>
                                        <p:strVal val="hidden"/>
                                      </p:to>
                                    </p:set>
                                  </p:childTnLst>
                                </p:cTn>
                              </p:par>
                              <p:par>
                                <p:cTn id="35" presetID="8"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amond(in)">
                                      <p:cBhvr>
                                        <p:cTn id="3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11268" grpId="0"/>
      <p:bldP spid="7" grpId="0" animBg="1"/>
      <p:bldP spid="7" grpId="1" animBg="1"/>
      <p:bldP spid="8" grpId="0" animBg="1"/>
      <p:bldP spid="8" grpId="1"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4" name="Rectangle 1026"/>
          <p:cNvSpPr>
            <a:spLocks noChangeArrowheads="1"/>
          </p:cNvSpPr>
          <p:nvPr/>
        </p:nvSpPr>
        <p:spPr bwMode="auto">
          <a:xfrm>
            <a:off x="656492" y="2975684"/>
            <a:ext cx="2971800" cy="2462213"/>
          </a:xfrm>
          <a:prstGeom prst="rect">
            <a:avLst/>
          </a:prstGeom>
          <a:solidFill>
            <a:schemeClr val="bg1"/>
          </a:solidFill>
          <a:ln w="38100">
            <a:solidFill>
              <a:schemeClr val="tx1"/>
            </a:solidFill>
            <a:miter lim="800000"/>
            <a:headEnd/>
            <a:tailEnd/>
          </a:ln>
          <a:effectLst/>
        </p:spPr>
        <p:txBody>
          <a:bodyPr wrap="square">
            <a:spAutoFit/>
          </a:bodyPr>
          <a:lstStyle/>
          <a:p>
            <a:pPr>
              <a:defRPr/>
            </a:pPr>
            <a:r>
              <a:rPr lang="en-US" dirty="0">
                <a:cs typeface="Times New Roman" pitchFamily="18" charset="0"/>
              </a:rPr>
              <a:t>Genesis 27</a:t>
            </a:r>
          </a:p>
          <a:p>
            <a:pPr>
              <a:defRPr/>
            </a:pPr>
            <a:endParaRPr lang="en-US" sz="1000" dirty="0">
              <a:cs typeface="Times New Roman" pitchFamily="18" charset="0"/>
            </a:endParaRPr>
          </a:p>
          <a:p>
            <a:pPr>
              <a:defRPr/>
            </a:pPr>
            <a:r>
              <a:rPr lang="en-US" dirty="0">
                <a:cs typeface="Times New Roman" pitchFamily="18" charset="0"/>
              </a:rPr>
              <a:t>“</a:t>
            </a:r>
            <a:r>
              <a:rPr lang="en-US" baseline="30000" dirty="0">
                <a:cs typeface="Times New Roman" pitchFamily="18" charset="0"/>
              </a:rPr>
              <a:t>43</a:t>
            </a:r>
            <a:r>
              <a:rPr lang="en-US" dirty="0">
                <a:cs typeface="Times New Roman" pitchFamily="18" charset="0"/>
              </a:rPr>
              <a:t>Now therefore, my son, obey my voice; arise, flee thou to Laban my brother to Haran.”</a:t>
            </a:r>
          </a:p>
        </p:txBody>
      </p:sp>
      <p:sp>
        <p:nvSpPr>
          <p:cNvPr id="13316" name="Rectangle 1026"/>
          <p:cNvSpPr>
            <a:spLocks noChangeArrowheads="1"/>
          </p:cNvSpPr>
          <p:nvPr/>
        </p:nvSpPr>
        <p:spPr bwMode="auto">
          <a:xfrm>
            <a:off x="685800" y="1173540"/>
            <a:ext cx="3124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chemeClr val="bg1">
                    <a:lumMod val="95000"/>
                  </a:schemeClr>
                </a:solidFill>
                <a:latin typeface="Arial" charset="0"/>
                <a:cs typeface="Arial" charset="0"/>
              </a:rPr>
              <a:t>Rebekah was afraid Esau would kill Jacob so she sent Jacob away </a:t>
            </a:r>
            <a:r>
              <a:rPr lang="en-US" dirty="0">
                <a:latin typeface="Arial" charset="0"/>
                <a:cs typeface="Arial" charset="0"/>
              </a:rPr>
              <a:t>away—</a:t>
            </a:r>
          </a:p>
        </p:txBody>
      </p:sp>
      <p:pic>
        <p:nvPicPr>
          <p:cNvPr id="13362" name="Picture 50"/>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886271" y="762000"/>
            <a:ext cx="4796866" cy="54386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ransition spd="slow">
    <p:pull/>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Texturizer/>
                    </a14:imgEffect>
                  </a14:imgLayer>
                </a14:imgProps>
              </a:ext>
            </a:extLst>
          </a:blip>
          <a:srcRect l="4759" t="5744" r="3998" b="5891"/>
          <a:stretch/>
        </p:blipFill>
        <p:spPr bwMode="auto">
          <a:xfrm>
            <a:off x="569843" y="533400"/>
            <a:ext cx="8004314" cy="571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6096000" y="2819400"/>
            <a:ext cx="609600" cy="2286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latin typeface="Arial" pitchFamily="34" charset="0"/>
                <a:cs typeface="Arial" pitchFamily="34" charset="0"/>
              </a:rPr>
              <a:t>Ur</a:t>
            </a:r>
            <a:endParaRPr lang="en-US" sz="1600" dirty="0">
              <a:solidFill>
                <a:prstClr val="black"/>
              </a:solidFill>
            </a:endParaRPr>
          </a:p>
        </p:txBody>
      </p:sp>
      <p:sp>
        <p:nvSpPr>
          <p:cNvPr id="9" name="Rectangle 8"/>
          <p:cNvSpPr/>
          <p:nvPr/>
        </p:nvSpPr>
        <p:spPr>
          <a:xfrm rot="2890047">
            <a:off x="62996" y="1107185"/>
            <a:ext cx="1676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600" b="1" dirty="0">
                <a:solidFill>
                  <a:srgbClr val="8064A2">
                    <a:lumMod val="10000"/>
                  </a:srgbClr>
                </a:solidFill>
                <a:latin typeface="Arial" pitchFamily="34" charset="0"/>
                <a:cs typeface="Arial" pitchFamily="34" charset="0"/>
              </a:rPr>
              <a:t>ITALY</a:t>
            </a:r>
          </a:p>
        </p:txBody>
      </p:sp>
      <p:sp>
        <p:nvSpPr>
          <p:cNvPr id="10" name="Rectangle 9"/>
          <p:cNvSpPr/>
          <p:nvPr/>
        </p:nvSpPr>
        <p:spPr>
          <a:xfrm>
            <a:off x="2971800" y="1828800"/>
            <a:ext cx="1066800" cy="299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600" b="1" dirty="0">
                <a:solidFill>
                  <a:srgbClr val="8064A2">
                    <a:lumMod val="10000"/>
                  </a:srgbClr>
                </a:solidFill>
                <a:latin typeface="Arial" pitchFamily="34" charset="0"/>
                <a:cs typeface="Arial" pitchFamily="34" charset="0"/>
              </a:rPr>
              <a:t>ASIA</a:t>
            </a:r>
          </a:p>
        </p:txBody>
      </p:sp>
      <p:sp>
        <p:nvSpPr>
          <p:cNvPr id="12" name="Rectangle 11"/>
          <p:cNvSpPr/>
          <p:nvPr/>
        </p:nvSpPr>
        <p:spPr>
          <a:xfrm>
            <a:off x="4648200" y="3810000"/>
            <a:ext cx="990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600" b="1" dirty="0">
                <a:solidFill>
                  <a:schemeClr val="tx1"/>
                </a:solidFill>
                <a:latin typeface="Arial" pitchFamily="34" charset="0"/>
                <a:cs typeface="Arial" pitchFamily="34" charset="0"/>
              </a:rPr>
              <a:t>ARABIA</a:t>
            </a:r>
          </a:p>
        </p:txBody>
      </p:sp>
      <p:sp>
        <p:nvSpPr>
          <p:cNvPr id="18" name="Rectangle 17"/>
          <p:cNvSpPr/>
          <p:nvPr/>
        </p:nvSpPr>
        <p:spPr>
          <a:xfrm>
            <a:off x="2438400" y="3352800"/>
            <a:ext cx="1676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600" b="1" dirty="0">
                <a:solidFill>
                  <a:srgbClr val="8064A2">
                    <a:lumMod val="10000"/>
                  </a:srgbClr>
                </a:solidFill>
                <a:latin typeface="Arial" pitchFamily="34" charset="0"/>
                <a:cs typeface="Arial" pitchFamily="34" charset="0"/>
              </a:rPr>
              <a:t> EGYPT</a:t>
            </a:r>
          </a:p>
        </p:txBody>
      </p:sp>
      <p:sp>
        <p:nvSpPr>
          <p:cNvPr id="15" name="Oval 9"/>
          <p:cNvSpPr>
            <a:spLocks noChangeArrowheads="1"/>
          </p:cNvSpPr>
          <p:nvPr/>
        </p:nvSpPr>
        <p:spPr bwMode="auto">
          <a:xfrm>
            <a:off x="6172200" y="2971800"/>
            <a:ext cx="76200" cy="76200"/>
          </a:xfrm>
          <a:prstGeom prst="ellipse">
            <a:avLst/>
          </a:prstGeom>
          <a:solidFill>
            <a:schemeClr val="bg1">
              <a:lumMod val="50000"/>
            </a:schemeClr>
          </a:solidFill>
          <a:ln w="9525">
            <a:solidFill>
              <a:schemeClr val="tx1"/>
            </a:solidFill>
            <a:round/>
            <a:headEnd/>
            <a:tailEnd/>
          </a:ln>
        </p:spPr>
        <p:txBody>
          <a:bodyPr wrap="none" anchor="ctr"/>
          <a:lstStyle/>
          <a:p>
            <a:endParaRPr lang="en-US" dirty="0">
              <a:solidFill>
                <a:prstClr val="black"/>
              </a:solidFill>
            </a:endParaRPr>
          </a:p>
        </p:txBody>
      </p:sp>
      <p:sp>
        <p:nvSpPr>
          <p:cNvPr id="16" name="Rectangle 15"/>
          <p:cNvSpPr/>
          <p:nvPr/>
        </p:nvSpPr>
        <p:spPr>
          <a:xfrm>
            <a:off x="4953000" y="2133600"/>
            <a:ext cx="838200" cy="2286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black"/>
                </a:solidFill>
                <a:latin typeface="Arial" pitchFamily="34" charset="0"/>
                <a:cs typeface="Arial" pitchFamily="34" charset="0"/>
              </a:rPr>
              <a:t>Haran</a:t>
            </a:r>
            <a:endParaRPr lang="en-US" sz="1600" b="1" dirty="0">
              <a:solidFill>
                <a:prstClr val="black"/>
              </a:solidFill>
            </a:endParaRPr>
          </a:p>
        </p:txBody>
      </p:sp>
      <p:sp>
        <p:nvSpPr>
          <p:cNvPr id="19" name="Rectangle 5"/>
          <p:cNvSpPr>
            <a:spLocks noChangeArrowheads="1"/>
          </p:cNvSpPr>
          <p:nvPr/>
        </p:nvSpPr>
        <p:spPr bwMode="auto">
          <a:xfrm>
            <a:off x="685800" y="4157008"/>
            <a:ext cx="7772400" cy="1938992"/>
          </a:xfrm>
          <a:prstGeom prst="rect">
            <a:avLst/>
          </a:prstGeom>
          <a:solidFill>
            <a:schemeClr val="bg1"/>
          </a:solidFill>
          <a:ln w="38100">
            <a:solidFill>
              <a:schemeClr val="tx1"/>
            </a:solidFill>
            <a:miter lim="800000"/>
            <a:headEnd/>
            <a:tailEnd/>
          </a:ln>
        </p:spPr>
        <p:txBody>
          <a:bodyPr wrap="square">
            <a:spAutoFit/>
          </a:bodyPr>
          <a:lstStyle/>
          <a:p>
            <a:pPr algn="just"/>
            <a:r>
              <a:rPr lang="en-US" dirty="0">
                <a:solidFill>
                  <a:prstClr val="black"/>
                </a:solidFill>
                <a:latin typeface="Arial" charset="0"/>
                <a:cs typeface="Arial" charset="0"/>
              </a:rPr>
              <a:t>Rebecca’s son, Jacob, whom she loved enough to help betray her family, must live far, far away in Haran.  She would not see his face or that of his children, and he would not be there to comfort her as she grew old.  He would not even be present for her burial.</a:t>
            </a:r>
          </a:p>
        </p:txBody>
      </p:sp>
      <p:sp>
        <p:nvSpPr>
          <p:cNvPr id="22" name="Oval 9"/>
          <p:cNvSpPr>
            <a:spLocks noChangeArrowheads="1"/>
          </p:cNvSpPr>
          <p:nvPr/>
        </p:nvSpPr>
        <p:spPr bwMode="auto">
          <a:xfrm>
            <a:off x="5029200" y="2286000"/>
            <a:ext cx="76200" cy="76200"/>
          </a:xfrm>
          <a:prstGeom prst="ellipse">
            <a:avLst/>
          </a:prstGeom>
          <a:solidFill>
            <a:srgbClr val="FF0000"/>
          </a:solidFill>
          <a:ln w="9525">
            <a:solidFill>
              <a:schemeClr val="tx1"/>
            </a:solidFill>
            <a:round/>
            <a:headEnd/>
            <a:tailEnd/>
          </a:ln>
        </p:spPr>
        <p:txBody>
          <a:bodyPr wrap="none" anchor="ctr"/>
          <a:lstStyle/>
          <a:p>
            <a:endParaRPr lang="en-US" dirty="0">
              <a:solidFill>
                <a:prstClr val="black"/>
              </a:solidFill>
            </a:endParaRPr>
          </a:p>
        </p:txBody>
      </p:sp>
      <p:cxnSp>
        <p:nvCxnSpPr>
          <p:cNvPr id="4" name="Straight Arrow Connector 3"/>
          <p:cNvCxnSpPr/>
          <p:nvPr/>
        </p:nvCxnSpPr>
        <p:spPr>
          <a:xfrm flipV="1">
            <a:off x="4114800" y="2362200"/>
            <a:ext cx="838200" cy="6477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505200" y="2895600"/>
            <a:ext cx="1676400" cy="3048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800" b="1" spc="100" dirty="0">
                <a:ln w="3175">
                  <a:solidFill>
                    <a:prstClr val="black"/>
                  </a:solidFill>
                </a:ln>
                <a:solidFill>
                  <a:srgbClr val="3366FF"/>
                </a:solidFill>
                <a:latin typeface="Arial" pitchFamily="34" charset="0"/>
                <a:cs typeface="Arial" pitchFamily="34" charset="0"/>
              </a:rPr>
              <a:t> CANAAN</a:t>
            </a:r>
          </a:p>
        </p:txBody>
      </p:sp>
    </p:spTree>
    <p:extLst>
      <p:ext uri="{BB962C8B-B14F-4D97-AF65-F5344CB8AC3E}">
        <p14:creationId xmlns:p14="http://schemas.microsoft.com/office/powerpoint/2010/main" val="371222818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1" name="Rectangle 28"/>
          <p:cNvSpPr>
            <a:spLocks noChangeArrowheads="1"/>
          </p:cNvSpPr>
          <p:nvPr/>
        </p:nvSpPr>
        <p:spPr bwMode="auto">
          <a:xfrm>
            <a:off x="5181600" y="1255713"/>
            <a:ext cx="32766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chemeClr val="bg1">
                    <a:lumMod val="95000"/>
                  </a:schemeClr>
                </a:solidFill>
                <a:latin typeface="Arial" charset="0"/>
                <a:cs typeface="Arial" charset="0"/>
              </a:rPr>
              <a:t>Rebekah never saw Jacob again.</a:t>
            </a:r>
          </a:p>
          <a:p>
            <a:endParaRPr lang="en-US" dirty="0">
              <a:solidFill>
                <a:schemeClr val="bg1">
                  <a:lumMod val="95000"/>
                </a:schemeClr>
              </a:solidFill>
              <a:latin typeface="Arial" charset="0"/>
              <a:cs typeface="Arial" charset="0"/>
            </a:endParaRPr>
          </a:p>
          <a:p>
            <a:r>
              <a:rPr lang="en-US" dirty="0">
                <a:solidFill>
                  <a:schemeClr val="bg1">
                    <a:lumMod val="95000"/>
                  </a:schemeClr>
                </a:solidFill>
                <a:latin typeface="Arial" charset="0"/>
                <a:cs typeface="Arial" charset="0"/>
              </a:rPr>
              <a:t>She died before he returned to Canaan and was reunited with his brother.</a:t>
            </a:r>
          </a:p>
          <a:p>
            <a:endParaRPr lang="en-US" dirty="0">
              <a:latin typeface="Arial" charset="0"/>
              <a:cs typeface="Arial" charset="0"/>
            </a:endParaRPr>
          </a:p>
          <a:p>
            <a:r>
              <a:rPr lang="en-US" dirty="0">
                <a:solidFill>
                  <a:schemeClr val="bg1">
                    <a:lumMod val="95000"/>
                  </a:schemeClr>
                </a:solidFill>
                <a:latin typeface="Arial" charset="0"/>
                <a:cs typeface="Arial" charset="0"/>
              </a:rPr>
              <a:t>Ironically, Isaac lived to “see” his sons forgive each other.</a:t>
            </a:r>
          </a:p>
        </p:txBody>
      </p:sp>
      <p:sp>
        <p:nvSpPr>
          <p:cNvPr id="2" name="Explosion 2 1"/>
          <p:cNvSpPr/>
          <p:nvPr/>
        </p:nvSpPr>
        <p:spPr>
          <a:xfrm>
            <a:off x="5410200" y="4038600"/>
            <a:ext cx="2514600" cy="762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362" name="Picture 2" descr="C:\users\sheila\desktop\bible study\ultimate royality free\1-bib pics-ot\abraham\Abraham &amp; Sara\Entombing Sarah 11583-61-Vol 1.jpg"/>
          <p:cNvPicPr>
            <a:picLocks noChangeAspect="1" noChangeArrowheads="1"/>
          </p:cNvPicPr>
          <p:nvPr/>
        </p:nvPicPr>
        <p:blipFill rotWithShape="1">
          <a:blip r:embed="rId2">
            <a:extLst>
              <a:ext uri="{28A0092B-C50C-407E-A947-70E740481C1C}">
                <a14:useLocalDpi xmlns:a14="http://schemas.microsoft.com/office/drawing/2010/main" val="0"/>
              </a:ext>
            </a:extLst>
          </a:blip>
          <a:srcRect t="15266" b="2777"/>
          <a:stretch/>
        </p:blipFill>
        <p:spPr bwMode="auto">
          <a:xfrm>
            <a:off x="457200" y="304800"/>
            <a:ext cx="4833257" cy="5620578"/>
          </a:xfrm>
          <a:prstGeom prst="rect">
            <a:avLst/>
          </a:prstGeom>
          <a:ln w="57150">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4" name="Picture 4" descr="C:\Users\sheila\Desktop\ULTIMATE Royality Free\1-Bib Pics-Ot\Jacob &amp; Esau\Jacob reunited w Esau\meeting_of_jacob_and_esau.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609600" y="486189"/>
            <a:ext cx="4372980" cy="5257800"/>
          </a:xfrm>
          <a:prstGeom prst="rect">
            <a:avLst/>
          </a:prstGeom>
          <a:ln w="57150">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5362"/>
                                        </p:tgtEl>
                                      </p:cBhvr>
                                    </p:animEffect>
                                    <p:set>
                                      <p:cBhvr>
                                        <p:cTn id="7" dur="1" fill="hold">
                                          <p:stCondLst>
                                            <p:cond delay="499"/>
                                          </p:stCondLst>
                                        </p:cTn>
                                        <p:tgtEl>
                                          <p:spTgt spid="15362"/>
                                        </p:tgtEl>
                                        <p:attrNameLst>
                                          <p:attrName>style.visibility</p:attrName>
                                        </p:attrNameLst>
                                      </p:cBhvr>
                                      <p:to>
                                        <p:strVal val="hidden"/>
                                      </p:to>
                                    </p:set>
                                  </p:childTnLst>
                                </p:cTn>
                              </p:par>
                              <p:par>
                                <p:cTn id="8" presetID="55"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strVal val="#ppt_w*0.70"/>
                                          </p:val>
                                        </p:tav>
                                        <p:tav tm="100000">
                                          <p:val>
                                            <p:strVal val="#ppt_w"/>
                                          </p:val>
                                        </p:tav>
                                      </p:tavLst>
                                    </p:anim>
                                    <p:anim calcmode="lin" valueType="num">
                                      <p:cBhvr>
                                        <p:cTn id="11" dur="1000" fill="hold"/>
                                        <p:tgtEl>
                                          <p:spTgt spid="4"/>
                                        </p:tgtEl>
                                        <p:attrNameLst>
                                          <p:attrName>ppt_h</p:attrName>
                                        </p:attrNameLst>
                                      </p:cBhvr>
                                      <p:tavLst>
                                        <p:tav tm="0">
                                          <p:val>
                                            <p:strVal val="#ppt_h"/>
                                          </p:val>
                                        </p:tav>
                                        <p:tav tm="100000">
                                          <p:val>
                                            <p:strVal val="#ppt_h"/>
                                          </p:val>
                                        </p:tav>
                                      </p:tavLst>
                                    </p:anim>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9" name="Rectangle 12"/>
          <p:cNvSpPr>
            <a:spLocks noChangeArrowheads="1"/>
          </p:cNvSpPr>
          <p:nvPr/>
        </p:nvSpPr>
        <p:spPr bwMode="auto">
          <a:xfrm>
            <a:off x="4800600" y="914400"/>
            <a:ext cx="3429000" cy="2923877"/>
          </a:xfrm>
          <a:prstGeom prst="rect">
            <a:avLst/>
          </a:prstGeom>
          <a:solidFill>
            <a:schemeClr val="bg1"/>
          </a:solidFill>
          <a:ln w="38100">
            <a:solidFill>
              <a:schemeClr val="tx1"/>
            </a:solidFill>
            <a:miter lim="800000"/>
            <a:headEnd/>
            <a:tailEnd/>
          </a:ln>
        </p:spPr>
        <p:txBody>
          <a:bodyPr wrap="square">
            <a:spAutoFit/>
          </a:bodyPr>
          <a:lstStyle/>
          <a:p>
            <a:pPr algn="just"/>
            <a:r>
              <a:rPr lang="en-US" dirty="0">
                <a:cs typeface="Times New Roman" pitchFamily="18" charset="0"/>
              </a:rPr>
              <a:t>Genesis 35</a:t>
            </a:r>
          </a:p>
          <a:p>
            <a:pPr algn="just"/>
            <a:endParaRPr lang="en-US" sz="1400" dirty="0">
              <a:cs typeface="Times New Roman" pitchFamily="18" charset="0"/>
            </a:endParaRPr>
          </a:p>
          <a:p>
            <a:pPr algn="just"/>
            <a:r>
              <a:rPr lang="en-US" dirty="0">
                <a:cs typeface="Times New Roman" pitchFamily="18" charset="0"/>
              </a:rPr>
              <a:t>“</a:t>
            </a:r>
            <a:r>
              <a:rPr lang="en-US" baseline="30000" dirty="0">
                <a:cs typeface="Times New Roman" pitchFamily="18" charset="0"/>
              </a:rPr>
              <a:t>29</a:t>
            </a:r>
            <a:r>
              <a:rPr lang="en-US" dirty="0">
                <a:cs typeface="Times New Roman" pitchFamily="18" charset="0"/>
              </a:rPr>
              <a:t>And Isaac gave up the ghost, and died, and was gathered unto his people, being old and full of days: and his sons Esau and Jacob buried him.”</a:t>
            </a:r>
          </a:p>
        </p:txBody>
      </p:sp>
      <p:pic>
        <p:nvPicPr>
          <p:cNvPr id="14342" name="Picture 6" descr="c:\Users\sheila\Desktop\BIBLE STUDY\ULTIMATE Royality Free\3-Jesus\13 Burial\Jesus crrd to tomb 3-478.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70102" y="685800"/>
            <a:ext cx="4291431" cy="5584031"/>
          </a:xfrm>
          <a:prstGeom prst="rect">
            <a:avLst/>
          </a:prstGeom>
          <a:ln w="57150">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832" y="0"/>
            <a:ext cx="672656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228600"/>
            <a:ext cx="243840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228600" y="304800"/>
            <a:ext cx="22860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25 generations from Adam to Moses</a:t>
            </a:r>
          </a:p>
        </p:txBody>
      </p:sp>
      <p:sp>
        <p:nvSpPr>
          <p:cNvPr id="2" name="TextBox 1">
            <a:extLst>
              <a:ext uri="{FF2B5EF4-FFF2-40B4-BE49-F238E27FC236}">
                <a16:creationId xmlns:a16="http://schemas.microsoft.com/office/drawing/2014/main" id="{6A065DDE-DCC3-47BC-8234-14B59C921F92}"/>
              </a:ext>
            </a:extLst>
          </p:cNvPr>
          <p:cNvSpPr txBox="1"/>
          <p:nvPr/>
        </p:nvSpPr>
        <p:spPr>
          <a:xfrm>
            <a:off x="5257800" y="1367135"/>
            <a:ext cx="1905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Ishmael</a:t>
            </a:r>
          </a:p>
        </p:txBody>
      </p:sp>
      <p:sp>
        <p:nvSpPr>
          <p:cNvPr id="5" name="TextBox 4">
            <a:extLst>
              <a:ext uri="{FF2B5EF4-FFF2-40B4-BE49-F238E27FC236}">
                <a16:creationId xmlns:a16="http://schemas.microsoft.com/office/drawing/2014/main" id="{301E5399-88A9-43A5-8339-C5840777A285}"/>
              </a:ext>
            </a:extLst>
          </p:cNvPr>
          <p:cNvSpPr txBox="1"/>
          <p:nvPr/>
        </p:nvSpPr>
        <p:spPr>
          <a:xfrm>
            <a:off x="5257800" y="1981200"/>
            <a:ext cx="3657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Esau -----Edomites, </a:t>
            </a:r>
            <a:r>
              <a:rPr kumimoji="0" lang="en-US" sz="2400" b="1" i="0" u="none" strike="noStrike" kern="1200" cap="none" spc="0" normalizeH="0" baseline="0" noProof="0" dirty="0" err="1">
                <a:ln>
                  <a:noFill/>
                </a:ln>
                <a:solidFill>
                  <a:srgbClr val="FF0000"/>
                </a:solidFill>
                <a:effectLst/>
                <a:uLnTx/>
                <a:uFillTx/>
                <a:latin typeface="Calibri"/>
                <a:ea typeface="+mn-ea"/>
                <a:cs typeface="+mn-cs"/>
              </a:rPr>
              <a:t>Herods</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6D3E9A79-F13C-4E9D-B8B6-8525B4B50ACC}"/>
              </a:ext>
            </a:extLst>
          </p:cNvPr>
          <p:cNvSpPr txBox="1"/>
          <p:nvPr/>
        </p:nvSpPr>
        <p:spPr>
          <a:xfrm>
            <a:off x="304800" y="3043535"/>
            <a:ext cx="152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Kings</a:t>
            </a:r>
          </a:p>
        </p:txBody>
      </p:sp>
      <p:sp>
        <p:nvSpPr>
          <p:cNvPr id="8" name="TextBox 7">
            <a:extLst>
              <a:ext uri="{FF2B5EF4-FFF2-40B4-BE49-F238E27FC236}">
                <a16:creationId xmlns:a16="http://schemas.microsoft.com/office/drawing/2014/main" id="{732158C7-19E6-4F68-B31D-18B7D614C8EF}"/>
              </a:ext>
            </a:extLst>
          </p:cNvPr>
          <p:cNvSpPr txBox="1"/>
          <p:nvPr/>
        </p:nvSpPr>
        <p:spPr>
          <a:xfrm>
            <a:off x="1569719" y="3505200"/>
            <a:ext cx="16306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Priests</a:t>
            </a:r>
          </a:p>
        </p:txBody>
      </p:sp>
      <p:cxnSp>
        <p:nvCxnSpPr>
          <p:cNvPr id="10" name="Straight Arrow Connector 9">
            <a:extLst>
              <a:ext uri="{FF2B5EF4-FFF2-40B4-BE49-F238E27FC236}">
                <a16:creationId xmlns:a16="http://schemas.microsoft.com/office/drawing/2014/main" id="{E326959C-4324-4D9B-85AD-4A2CC1EB8A88}"/>
              </a:ext>
            </a:extLst>
          </p:cNvPr>
          <p:cNvCxnSpPr/>
          <p:nvPr/>
        </p:nvCxnSpPr>
        <p:spPr>
          <a:xfrm flipV="1">
            <a:off x="1167751" y="3043535"/>
            <a:ext cx="889649" cy="2330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D354907-CCC0-416C-9594-1AED7A62A7FA}"/>
              </a:ext>
            </a:extLst>
          </p:cNvPr>
          <p:cNvCxnSpPr>
            <a:cxnSpLocks/>
          </p:cNvCxnSpPr>
          <p:nvPr/>
        </p:nvCxnSpPr>
        <p:spPr>
          <a:xfrm flipV="1">
            <a:off x="2551334" y="3043535"/>
            <a:ext cx="1487266" cy="6185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2B1DEFB4-A1D4-8113-C499-3225B5038FDD}"/>
              </a:ext>
            </a:extLst>
          </p:cNvPr>
          <p:cNvSpPr/>
          <p:nvPr/>
        </p:nvSpPr>
        <p:spPr>
          <a:xfrm>
            <a:off x="3200400" y="1828800"/>
            <a:ext cx="3124199" cy="838200"/>
          </a:xfrm>
          <a:prstGeom prst="ellipse">
            <a:avLst/>
          </a:prstGeom>
          <a:noFill/>
          <a:ln w="76200">
            <a:solidFill>
              <a:srgbClr val="FF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3048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E0F851-4F75-52C5-35B7-89D62E4A51F1}"/>
              </a:ext>
            </a:extLst>
          </p:cNvPr>
          <p:cNvSpPr txBox="1"/>
          <p:nvPr/>
        </p:nvSpPr>
        <p:spPr>
          <a:xfrm>
            <a:off x="152400" y="712244"/>
            <a:ext cx="8839200" cy="5632311"/>
          </a:xfrm>
          <a:prstGeom prst="rect">
            <a:avLst/>
          </a:prstGeom>
          <a:noFill/>
        </p:spPr>
        <p:txBody>
          <a:bodyPr wrap="square" rtlCol="0">
            <a:spAutoFit/>
          </a:bodyPr>
          <a:lstStyle/>
          <a:p>
            <a:r>
              <a:rPr lang="en-US" sz="4000" b="1" dirty="0">
                <a:solidFill>
                  <a:srgbClr val="0070C0"/>
                </a:solidFill>
                <a:latin typeface="+mn-lt"/>
              </a:rPr>
              <a:t>What can we learn from Jacob and Esau?</a:t>
            </a:r>
          </a:p>
          <a:p>
            <a:r>
              <a:rPr lang="en-US" sz="4000" dirty="0">
                <a:latin typeface="+mn-lt"/>
              </a:rPr>
              <a:t>		</a:t>
            </a:r>
          </a:p>
          <a:p>
            <a:r>
              <a:rPr lang="en-US" sz="4000" dirty="0">
                <a:latin typeface="+mn-lt"/>
              </a:rPr>
              <a:t>		love / hate</a:t>
            </a:r>
          </a:p>
          <a:p>
            <a:pPr algn="ctr"/>
            <a:r>
              <a:rPr lang="en-US" sz="4000" dirty="0">
                <a:solidFill>
                  <a:srgbClr val="FF0000"/>
                </a:solidFill>
                <a:latin typeface="+mn-lt"/>
              </a:rPr>
              <a:t>Sorrow of father, mother, son, and son</a:t>
            </a:r>
          </a:p>
          <a:p>
            <a:r>
              <a:rPr lang="en-US" sz="4000" dirty="0">
                <a:latin typeface="+mn-lt"/>
              </a:rPr>
              <a:t>		</a:t>
            </a:r>
            <a:r>
              <a:rPr lang="en-US" sz="4000" dirty="0">
                <a:solidFill>
                  <a:srgbClr val="0070C0"/>
                </a:solidFill>
                <a:latin typeface="+mn-lt"/>
              </a:rPr>
              <a:t>partiality</a:t>
            </a:r>
          </a:p>
          <a:p>
            <a:r>
              <a:rPr lang="en-US" sz="4000" dirty="0">
                <a:latin typeface="+mn-lt"/>
              </a:rPr>
              <a:t>		deception</a:t>
            </a:r>
          </a:p>
          <a:p>
            <a:r>
              <a:rPr lang="en-US" sz="4000" dirty="0">
                <a:latin typeface="+mn-lt"/>
              </a:rPr>
              <a:t>		</a:t>
            </a:r>
            <a:r>
              <a:rPr lang="en-US" sz="4000" dirty="0">
                <a:solidFill>
                  <a:srgbClr val="FF0000"/>
                </a:solidFill>
                <a:latin typeface="+mn-lt"/>
              </a:rPr>
              <a:t>reconciliation</a:t>
            </a:r>
          </a:p>
          <a:p>
            <a:pPr algn="ctr"/>
            <a:r>
              <a:rPr lang="en-US" sz="4000" dirty="0">
                <a:solidFill>
                  <a:srgbClr val="0070C0"/>
                </a:solidFill>
                <a:latin typeface="+mn-lt"/>
              </a:rPr>
              <a:t>God uses people in spite of, </a:t>
            </a:r>
          </a:p>
          <a:p>
            <a:pPr algn="ctr"/>
            <a:r>
              <a:rPr lang="en-US" sz="4000" dirty="0">
                <a:solidFill>
                  <a:srgbClr val="0070C0"/>
                </a:solidFill>
                <a:latin typeface="+mn-lt"/>
              </a:rPr>
              <a:t>not because of</a:t>
            </a:r>
          </a:p>
        </p:txBody>
      </p:sp>
    </p:spTree>
    <p:extLst>
      <p:ext uri="{BB962C8B-B14F-4D97-AF65-F5344CB8AC3E}">
        <p14:creationId xmlns:p14="http://schemas.microsoft.com/office/powerpoint/2010/main" val="1810710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667000" y="609600"/>
            <a:ext cx="5638800" cy="5562600"/>
          </a:xfrm>
          <a:prstGeom prst="rect">
            <a:avLst/>
          </a:prstGeom>
          <a:solidFill>
            <a:schemeClr val="bg1"/>
          </a:solidFill>
          <a:ln>
            <a:solidFill>
              <a:schemeClr val="tx1"/>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600" dirty="0">
                <a:solidFill>
                  <a:prstClr val="black"/>
                </a:solidFill>
                <a:latin typeface="Arial" pitchFamily="34" charset="0"/>
                <a:cs typeface="Arial" pitchFamily="34" charset="0"/>
              </a:rPr>
              <a:t>Adam</a:t>
            </a:r>
          </a:p>
          <a:p>
            <a:pPr algn="ctr" fontAlgn="auto">
              <a:spcBef>
                <a:spcPts val="0"/>
              </a:spcBef>
              <a:spcAft>
                <a:spcPts val="0"/>
              </a:spcAft>
            </a:pPr>
            <a:r>
              <a:rPr lang="en-US" sz="1600" dirty="0">
                <a:solidFill>
                  <a:prstClr val="black"/>
                </a:solidFill>
                <a:latin typeface="Arial" pitchFamily="34" charset="0"/>
                <a:cs typeface="Arial" pitchFamily="34" charset="0"/>
              </a:rPr>
              <a:t>Noah</a:t>
            </a:r>
          </a:p>
          <a:p>
            <a:pPr algn="ctr" fontAlgn="auto">
              <a:spcBef>
                <a:spcPts val="0"/>
              </a:spcBef>
              <a:spcAft>
                <a:spcPts val="0"/>
              </a:spcAft>
            </a:pPr>
            <a:r>
              <a:rPr lang="en-US" sz="1600" dirty="0">
                <a:solidFill>
                  <a:prstClr val="black"/>
                </a:solidFill>
                <a:latin typeface="Arial" pitchFamily="34" charset="0"/>
                <a:cs typeface="Arial" pitchFamily="34" charset="0"/>
              </a:rPr>
              <a:t>Abraham</a:t>
            </a:r>
          </a:p>
          <a:p>
            <a:pPr algn="ctr" fontAlgn="auto">
              <a:spcBef>
                <a:spcPts val="0"/>
              </a:spcBef>
              <a:spcAft>
                <a:spcPts val="0"/>
              </a:spcAft>
            </a:pPr>
            <a:r>
              <a:rPr lang="en-US" sz="1600" dirty="0">
                <a:solidFill>
                  <a:prstClr val="black"/>
                </a:solidFill>
                <a:latin typeface="Arial" pitchFamily="34" charset="0"/>
                <a:cs typeface="Arial" pitchFamily="34" charset="0"/>
              </a:rPr>
              <a:t>Isaac</a:t>
            </a:r>
          </a:p>
          <a:p>
            <a:pPr algn="ctr" fontAlgn="auto">
              <a:spcBef>
                <a:spcPts val="0"/>
              </a:spcBef>
              <a:spcAft>
                <a:spcPts val="0"/>
              </a:spcAft>
            </a:pPr>
            <a:r>
              <a:rPr lang="en-US" sz="1600" b="1" dirty="0">
                <a:solidFill>
                  <a:prstClr val="black"/>
                </a:solidFill>
                <a:latin typeface="Arial" pitchFamily="34" charset="0"/>
                <a:cs typeface="Arial" pitchFamily="34" charset="0"/>
              </a:rPr>
              <a:t>Jacob &amp; Esau</a:t>
            </a:r>
          </a:p>
          <a:p>
            <a:pPr algn="ctr" fontAlgn="auto">
              <a:spcBef>
                <a:spcPts val="0"/>
              </a:spcBef>
              <a:spcAft>
                <a:spcPts val="0"/>
              </a:spcAft>
            </a:pPr>
            <a:r>
              <a:rPr lang="en-US" sz="1600" dirty="0">
                <a:solidFill>
                  <a:prstClr val="black"/>
                </a:solidFill>
                <a:latin typeface="Arial" pitchFamily="34" charset="0"/>
                <a:cs typeface="Arial" pitchFamily="34" charset="0"/>
              </a:rPr>
              <a:t>Job</a:t>
            </a:r>
          </a:p>
          <a:p>
            <a:pPr algn="ctr" fontAlgn="auto">
              <a:spcBef>
                <a:spcPts val="0"/>
              </a:spcBef>
              <a:spcAft>
                <a:spcPts val="0"/>
              </a:spcAft>
            </a:pPr>
            <a:r>
              <a:rPr lang="en-US" sz="1600" dirty="0">
                <a:solidFill>
                  <a:prstClr val="black"/>
                </a:solidFill>
                <a:latin typeface="Arial" pitchFamily="34" charset="0"/>
                <a:cs typeface="Arial" pitchFamily="34" charset="0"/>
              </a:rPr>
              <a:t>Joseph</a:t>
            </a:r>
          </a:p>
          <a:p>
            <a:pPr algn="ctr" fontAlgn="auto">
              <a:spcBef>
                <a:spcPts val="0"/>
              </a:spcBef>
              <a:spcAft>
                <a:spcPts val="0"/>
              </a:spcAft>
            </a:pPr>
            <a:r>
              <a:rPr lang="en-US" sz="1600" dirty="0">
                <a:solidFill>
                  <a:prstClr val="black"/>
                </a:solidFill>
                <a:latin typeface="Arial" pitchFamily="34" charset="0"/>
                <a:cs typeface="Arial" pitchFamily="34" charset="0"/>
              </a:rPr>
              <a:t>Moses</a:t>
            </a:r>
          </a:p>
          <a:p>
            <a:pPr algn="ctr" fontAlgn="auto">
              <a:spcBef>
                <a:spcPts val="0"/>
              </a:spcBef>
              <a:spcAft>
                <a:spcPts val="0"/>
              </a:spcAft>
            </a:pPr>
            <a:r>
              <a:rPr lang="en-US" sz="1600" dirty="0">
                <a:solidFill>
                  <a:prstClr val="black"/>
                </a:solidFill>
                <a:latin typeface="Arial" pitchFamily="34" charset="0"/>
                <a:cs typeface="Arial" pitchFamily="34" charset="0"/>
              </a:rPr>
              <a:t>Joshua, Judges, Ruth</a:t>
            </a:r>
          </a:p>
          <a:p>
            <a:pPr algn="ctr" fontAlgn="auto">
              <a:spcBef>
                <a:spcPts val="0"/>
              </a:spcBef>
              <a:spcAft>
                <a:spcPts val="0"/>
              </a:spcAft>
            </a:pPr>
            <a:r>
              <a:rPr lang="en-US" sz="1600" dirty="0">
                <a:solidFill>
                  <a:prstClr val="black"/>
                </a:solidFill>
                <a:latin typeface="Arial" pitchFamily="34" charset="0"/>
                <a:cs typeface="Arial" pitchFamily="34" charset="0"/>
              </a:rPr>
              <a:t>Samuel</a:t>
            </a:r>
          </a:p>
          <a:p>
            <a:pPr algn="ctr" fontAlgn="auto">
              <a:spcBef>
                <a:spcPts val="0"/>
              </a:spcBef>
              <a:spcAft>
                <a:spcPts val="0"/>
              </a:spcAft>
            </a:pPr>
            <a:r>
              <a:rPr lang="en-US" sz="1600" dirty="0">
                <a:solidFill>
                  <a:prstClr val="black"/>
                </a:solidFill>
                <a:latin typeface="Arial" pitchFamily="34" charset="0"/>
                <a:cs typeface="Arial" pitchFamily="34" charset="0"/>
              </a:rPr>
              <a:t>Saul, David, Solomon</a:t>
            </a:r>
          </a:p>
          <a:p>
            <a:pPr algn="ctr" fontAlgn="auto">
              <a:spcBef>
                <a:spcPts val="0"/>
              </a:spcBef>
              <a:spcAft>
                <a:spcPts val="0"/>
              </a:spcAft>
            </a:pPr>
            <a:r>
              <a:rPr lang="en-US" sz="1600" dirty="0">
                <a:solidFill>
                  <a:prstClr val="black"/>
                </a:solidFill>
                <a:latin typeface="Arial" pitchFamily="34" charset="0"/>
                <a:cs typeface="Arial" pitchFamily="34" charset="0"/>
              </a:rPr>
              <a:t>Divided Kingdom</a:t>
            </a:r>
          </a:p>
          <a:p>
            <a:pPr algn="ctr" fontAlgn="auto">
              <a:spcBef>
                <a:spcPts val="0"/>
              </a:spcBef>
              <a:spcAft>
                <a:spcPts val="0"/>
              </a:spcAft>
            </a:pPr>
            <a:r>
              <a:rPr lang="en-US" sz="1600" dirty="0">
                <a:solidFill>
                  <a:prstClr val="black"/>
                </a:solidFill>
                <a:latin typeface="Arial" pitchFamily="34" charset="0"/>
                <a:cs typeface="Arial" pitchFamily="34" charset="0"/>
              </a:rPr>
              <a:t>Elijah &amp; Elisha</a:t>
            </a:r>
          </a:p>
          <a:p>
            <a:pPr algn="ctr" fontAlgn="auto">
              <a:spcBef>
                <a:spcPts val="0"/>
              </a:spcBef>
              <a:spcAft>
                <a:spcPts val="0"/>
              </a:spcAft>
            </a:pPr>
            <a:r>
              <a:rPr lang="en-US" sz="1600" dirty="0">
                <a:solidFill>
                  <a:prstClr val="black"/>
                </a:solidFill>
                <a:latin typeface="Arial" pitchFamily="34" charset="0"/>
                <a:cs typeface="Arial" pitchFamily="34" charset="0"/>
              </a:rPr>
              <a:t>Jonah</a:t>
            </a:r>
          </a:p>
          <a:p>
            <a:pPr algn="ctr" fontAlgn="auto">
              <a:spcBef>
                <a:spcPts val="0"/>
              </a:spcBef>
              <a:spcAft>
                <a:spcPts val="0"/>
              </a:spcAft>
            </a:pPr>
            <a:r>
              <a:rPr lang="en-US" sz="1600" dirty="0">
                <a:solidFill>
                  <a:prstClr val="black"/>
                </a:solidFill>
                <a:latin typeface="Arial" pitchFamily="34" charset="0"/>
                <a:cs typeface="Arial" pitchFamily="34" charset="0"/>
              </a:rPr>
              <a:t>Northern Kingdom/Israel taken into Assyrian Captivity</a:t>
            </a:r>
          </a:p>
          <a:p>
            <a:pPr algn="ctr" fontAlgn="auto">
              <a:spcBef>
                <a:spcPts val="0"/>
              </a:spcBef>
              <a:spcAft>
                <a:spcPts val="0"/>
              </a:spcAft>
            </a:pPr>
            <a:r>
              <a:rPr lang="en-US" sz="1600" dirty="0">
                <a:solidFill>
                  <a:prstClr val="black"/>
                </a:solidFill>
                <a:latin typeface="Arial" pitchFamily="34" charset="0"/>
                <a:cs typeface="Arial" pitchFamily="34" charset="0"/>
              </a:rPr>
              <a:t>Southern Kingdom/Judah taken into Babylonian Captivity</a:t>
            </a:r>
          </a:p>
          <a:p>
            <a:pPr algn="ctr" fontAlgn="auto">
              <a:spcBef>
                <a:spcPts val="0"/>
              </a:spcBef>
              <a:spcAft>
                <a:spcPts val="0"/>
              </a:spcAft>
            </a:pPr>
            <a:r>
              <a:rPr lang="en-US" sz="1600" dirty="0">
                <a:solidFill>
                  <a:prstClr val="black"/>
                </a:solidFill>
                <a:latin typeface="Arial" pitchFamily="34" charset="0"/>
                <a:cs typeface="Arial" pitchFamily="34" charset="0"/>
              </a:rPr>
              <a:t>Daniel &amp; Ezekiel in Babylon</a:t>
            </a:r>
          </a:p>
          <a:p>
            <a:pPr algn="ctr" fontAlgn="auto">
              <a:spcBef>
                <a:spcPts val="0"/>
              </a:spcBef>
              <a:spcAft>
                <a:spcPts val="0"/>
              </a:spcAft>
            </a:pPr>
            <a:r>
              <a:rPr lang="en-US" sz="1600" dirty="0">
                <a:solidFill>
                  <a:prstClr val="black"/>
                </a:solidFill>
                <a:latin typeface="Arial" pitchFamily="34" charset="0"/>
                <a:cs typeface="Arial" pitchFamily="34" charset="0"/>
              </a:rPr>
              <a:t>Persia takes Babylon – becomes world power</a:t>
            </a:r>
          </a:p>
          <a:p>
            <a:pPr algn="ctr" fontAlgn="auto">
              <a:spcBef>
                <a:spcPts val="0"/>
              </a:spcBef>
              <a:spcAft>
                <a:spcPts val="0"/>
              </a:spcAft>
            </a:pPr>
            <a:r>
              <a:rPr lang="en-US" sz="1600" dirty="0">
                <a:solidFill>
                  <a:prstClr val="black"/>
                </a:solidFill>
                <a:latin typeface="Arial" pitchFamily="34" charset="0"/>
                <a:cs typeface="Arial" pitchFamily="34" charset="0"/>
              </a:rPr>
              <a:t>Return to Canaan begins – rebuilding of the temple / Ezra</a:t>
            </a:r>
          </a:p>
          <a:p>
            <a:pPr algn="ctr" fontAlgn="auto">
              <a:spcBef>
                <a:spcPts val="0"/>
              </a:spcBef>
              <a:spcAft>
                <a:spcPts val="0"/>
              </a:spcAft>
            </a:pPr>
            <a:r>
              <a:rPr lang="en-US" sz="1600" dirty="0">
                <a:solidFill>
                  <a:prstClr val="black"/>
                </a:solidFill>
                <a:latin typeface="Arial" pitchFamily="34" charset="0"/>
                <a:cs typeface="Arial" pitchFamily="34" charset="0"/>
              </a:rPr>
              <a:t>Esther Persian Queen</a:t>
            </a:r>
          </a:p>
          <a:p>
            <a:pPr algn="ctr" fontAlgn="auto">
              <a:spcBef>
                <a:spcPts val="0"/>
              </a:spcBef>
              <a:spcAft>
                <a:spcPts val="0"/>
              </a:spcAft>
            </a:pPr>
            <a:r>
              <a:rPr lang="en-US" sz="1600" dirty="0">
                <a:solidFill>
                  <a:prstClr val="black"/>
                </a:solidFill>
                <a:latin typeface="Arial" pitchFamily="34" charset="0"/>
                <a:cs typeface="Arial" pitchFamily="34" charset="0"/>
              </a:rPr>
              <a:t>More Jews return – rebuilding of the wall / Nehemiah</a:t>
            </a:r>
          </a:p>
          <a:p>
            <a:pPr algn="ctr" fontAlgn="auto">
              <a:spcBef>
                <a:spcPts val="0"/>
              </a:spcBef>
              <a:spcAft>
                <a:spcPts val="0"/>
              </a:spcAft>
            </a:pPr>
            <a:r>
              <a:rPr lang="en-US" sz="1600" dirty="0">
                <a:solidFill>
                  <a:prstClr val="black"/>
                </a:solidFill>
                <a:latin typeface="Arial" pitchFamily="34" charset="0"/>
                <a:cs typeface="Arial" pitchFamily="34" charset="0"/>
              </a:rPr>
              <a:t>Malachi</a:t>
            </a:r>
          </a:p>
        </p:txBody>
      </p:sp>
      <p:sp>
        <p:nvSpPr>
          <p:cNvPr id="7" name="Rectangle 6"/>
          <p:cNvSpPr/>
          <p:nvPr/>
        </p:nvSpPr>
        <p:spPr>
          <a:xfrm>
            <a:off x="838200" y="2209800"/>
            <a:ext cx="3415748" cy="3962400"/>
          </a:xfrm>
          <a:prstGeom prst="rect">
            <a:avLst/>
          </a:prstGeom>
          <a:solidFill>
            <a:schemeClr val="bg1"/>
          </a:solidFill>
          <a:ln w="76200">
            <a:solidFill>
              <a:srgbClr val="FFCD2D"/>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dirty="0">
                <a:solidFill>
                  <a:prstClr val="black"/>
                </a:solidFill>
                <a:latin typeface="Arial" pitchFamily="34" charset="0"/>
                <a:cs typeface="Arial" pitchFamily="34" charset="0"/>
              </a:rPr>
              <a:t>The accounts of Jacob and Esau are in the book of Genesis in the  Patriarchal Age.</a:t>
            </a:r>
          </a:p>
          <a:p>
            <a:pPr algn="ctr" fontAlgn="auto">
              <a:spcBef>
                <a:spcPts val="0"/>
              </a:spcBef>
              <a:spcAft>
                <a:spcPts val="0"/>
              </a:spcAft>
            </a:pPr>
            <a:endParaRPr lang="en-US" sz="1100" dirty="0">
              <a:solidFill>
                <a:prstClr val="black"/>
              </a:solidFill>
              <a:latin typeface="Arial" pitchFamily="34" charset="0"/>
              <a:cs typeface="Arial" pitchFamily="34" charset="0"/>
            </a:endParaRPr>
          </a:p>
          <a:p>
            <a:pPr algn="ctr" fontAlgn="auto">
              <a:spcBef>
                <a:spcPts val="0"/>
              </a:spcBef>
              <a:spcAft>
                <a:spcPts val="0"/>
              </a:spcAft>
            </a:pPr>
            <a:r>
              <a:rPr lang="en-US" dirty="0">
                <a:solidFill>
                  <a:prstClr val="black"/>
                </a:solidFill>
                <a:latin typeface="Arial" pitchFamily="34" charset="0"/>
                <a:cs typeface="Arial" pitchFamily="34" charset="0"/>
              </a:rPr>
              <a:t>It is important to understand how God communicated to man in each age of the Bible to read it in the proper context.</a:t>
            </a:r>
          </a:p>
        </p:txBody>
      </p:sp>
      <p:sp>
        <p:nvSpPr>
          <p:cNvPr id="11" name="Rectangle 10"/>
          <p:cNvSpPr/>
          <p:nvPr/>
        </p:nvSpPr>
        <p:spPr>
          <a:xfrm>
            <a:off x="838200" y="762000"/>
            <a:ext cx="3200400" cy="1066800"/>
          </a:xfrm>
          <a:prstGeom prst="rect">
            <a:avLst/>
          </a:prstGeom>
          <a:solidFill>
            <a:schemeClr val="accent5">
              <a:lumMod val="20000"/>
              <a:lumOff val="80000"/>
            </a:schemeClr>
          </a:solidFill>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spc="100" dirty="0">
                <a:ln>
                  <a:solidFill>
                    <a:prstClr val="black"/>
                  </a:solidFill>
                </a:ln>
                <a:solidFill>
                  <a:srgbClr val="4F81BD">
                    <a:lumMod val="75000"/>
                  </a:srgbClr>
                </a:solidFill>
                <a:latin typeface="Arial" pitchFamily="34" charset="0"/>
                <a:cs typeface="Arial" pitchFamily="34" charset="0"/>
              </a:rPr>
              <a:t>TIMELINE OF THE OLD TESTAMENT</a:t>
            </a:r>
          </a:p>
        </p:txBody>
      </p:sp>
    </p:spTree>
    <p:extLst>
      <p:ext uri="{BB962C8B-B14F-4D97-AF65-F5344CB8AC3E}">
        <p14:creationId xmlns:p14="http://schemas.microsoft.com/office/powerpoint/2010/main" val="1768823"/>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88"/>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3B0198BA-B6CC-FEF7-5589-962984B00CF7}"/>
              </a:ext>
            </a:extLst>
          </p:cNvPr>
          <p:cNvSpPr/>
          <p:nvPr/>
        </p:nvSpPr>
        <p:spPr>
          <a:xfrm>
            <a:off x="2514600" y="4343400"/>
            <a:ext cx="2209800" cy="2286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9765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BBFFC1FB-EB36-2BF4-94EA-B639CE1CBCBB}"/>
              </a:ext>
            </a:extLst>
          </p:cNvPr>
          <p:cNvSpPr>
            <a:spLocks noChangeArrowheads="1"/>
          </p:cNvSpPr>
          <p:nvPr/>
        </p:nvSpPr>
        <p:spPr bwMode="auto">
          <a:xfrm>
            <a:off x="0" y="457200"/>
            <a:ext cx="9144000" cy="2514600"/>
          </a:xfrm>
          <a:prstGeom prst="rect">
            <a:avLst/>
          </a:prstGeom>
          <a:gradFill rotWithShape="0">
            <a:gsLst>
              <a:gs pos="0">
                <a:srgbClr val="709FE0"/>
              </a:gs>
              <a:gs pos="100000">
                <a:srgbClr val="BCD2F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6627" name="Rectangle 3">
            <a:extLst>
              <a:ext uri="{FF2B5EF4-FFF2-40B4-BE49-F238E27FC236}">
                <a16:creationId xmlns:a16="http://schemas.microsoft.com/office/drawing/2014/main" id="{3F4D0CC5-59F1-614E-07D3-F82F90F4B612}"/>
              </a:ext>
            </a:extLst>
          </p:cNvPr>
          <p:cNvSpPr>
            <a:spLocks noChangeArrowheads="1"/>
          </p:cNvSpPr>
          <p:nvPr/>
        </p:nvSpPr>
        <p:spPr bwMode="auto">
          <a:xfrm>
            <a:off x="-31750" y="2946111"/>
            <a:ext cx="9144000" cy="1752600"/>
          </a:xfrm>
          <a:prstGeom prst="rect">
            <a:avLst/>
          </a:prstGeom>
          <a:gradFill rotWithShape="0">
            <a:gsLst>
              <a:gs pos="0">
                <a:srgbClr val="DCBC93"/>
              </a:gs>
              <a:gs pos="100000">
                <a:srgbClr val="EFDEB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6628" name="Rectangle 4">
            <a:extLst>
              <a:ext uri="{FF2B5EF4-FFF2-40B4-BE49-F238E27FC236}">
                <a16:creationId xmlns:a16="http://schemas.microsoft.com/office/drawing/2014/main" id="{BACEDF6C-66C2-B0CB-657E-8C641705AD17}"/>
              </a:ext>
            </a:extLst>
          </p:cNvPr>
          <p:cNvSpPr>
            <a:spLocks noChangeArrowheads="1"/>
          </p:cNvSpPr>
          <p:nvPr/>
        </p:nvSpPr>
        <p:spPr bwMode="auto">
          <a:xfrm>
            <a:off x="0" y="4724400"/>
            <a:ext cx="9144000" cy="1828800"/>
          </a:xfrm>
          <a:prstGeom prst="rect">
            <a:avLst/>
          </a:prstGeom>
          <a:gradFill rotWithShape="0">
            <a:gsLst>
              <a:gs pos="0">
                <a:srgbClr val="9BBDB3"/>
              </a:gs>
              <a:gs pos="100000">
                <a:srgbClr val="C0DED4"/>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6629" name="Text Box 5">
            <a:extLst>
              <a:ext uri="{FF2B5EF4-FFF2-40B4-BE49-F238E27FC236}">
                <a16:creationId xmlns:a16="http://schemas.microsoft.com/office/drawing/2014/main" id="{1C47B785-255D-88F1-5B4D-AAC598E407DD}"/>
              </a:ext>
            </a:extLst>
          </p:cNvPr>
          <p:cNvSpPr txBox="1">
            <a:spLocks noChangeArrowheads="1"/>
          </p:cNvSpPr>
          <p:nvPr/>
        </p:nvSpPr>
        <p:spPr bwMode="auto">
          <a:xfrm>
            <a:off x="0" y="6491288"/>
            <a:ext cx="9144000" cy="366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632075" algn="l"/>
                <a:tab pos="5657850" algn="l"/>
                <a:tab pos="8058150"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2632075" algn="l"/>
                <a:tab pos="5657850" algn="l"/>
                <a:tab pos="8058150" algn="l"/>
              </a:tabLst>
              <a:defRPr sz="2400">
                <a:solidFill>
                  <a:schemeClr val="tx1"/>
                </a:solidFill>
                <a:latin typeface="Arial" panose="020B0604020202020204" pitchFamily="34" charset="0"/>
                <a:ea typeface="ＭＳ Ｐゴシック" panose="020B0600070205080204" pitchFamily="34" charset="-128"/>
              </a:defRPr>
            </a:lvl2pPr>
            <a:lvl3pPr>
              <a:tabLst>
                <a:tab pos="2632075" algn="l"/>
                <a:tab pos="5657850" algn="l"/>
                <a:tab pos="8058150" algn="l"/>
              </a:tabLst>
              <a:defRPr sz="2400">
                <a:solidFill>
                  <a:schemeClr val="tx1"/>
                </a:solidFill>
                <a:latin typeface="Arial" panose="020B0604020202020204" pitchFamily="34" charset="0"/>
                <a:ea typeface="ＭＳ Ｐゴシック" panose="020B0600070205080204" pitchFamily="34" charset="-128"/>
              </a:defRPr>
            </a:lvl3pPr>
            <a:lvl4pPr>
              <a:tabLst>
                <a:tab pos="2632075" algn="l"/>
                <a:tab pos="5657850" algn="l"/>
                <a:tab pos="8058150" algn="l"/>
              </a:tabLst>
              <a:defRPr sz="2400">
                <a:solidFill>
                  <a:schemeClr val="tx1"/>
                </a:solidFill>
                <a:latin typeface="Arial" panose="020B0604020202020204" pitchFamily="34" charset="0"/>
                <a:ea typeface="ＭＳ Ｐゴシック" panose="020B0600070205080204" pitchFamily="34" charset="-128"/>
              </a:defRPr>
            </a:lvl4pPr>
            <a:lvl5pPr>
              <a:tabLst>
                <a:tab pos="2632075" algn="l"/>
                <a:tab pos="5657850" algn="l"/>
                <a:tab pos="8058150"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2632075" algn="l"/>
                <a:tab pos="5657850" algn="l"/>
                <a:tab pos="8058150"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2632075" algn="l"/>
                <a:tab pos="5657850" algn="l"/>
                <a:tab pos="8058150"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2632075" algn="l"/>
                <a:tab pos="5657850" algn="l"/>
                <a:tab pos="8058150"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2632075" algn="l"/>
                <a:tab pos="5657850" algn="l"/>
                <a:tab pos="8058150"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tab pos="2632075" algn="l"/>
                <a:tab pos="5657850" algn="l"/>
                <a:tab pos="8058150" algn="l"/>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2200 </a:t>
            </a:r>
            <a:r>
              <a:rPr kumimoji="0" lang="en-US" alt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BC</a:t>
            </a: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	2100 </a:t>
            </a:r>
            <a:r>
              <a:rPr kumimoji="0" lang="en-US" alt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BC</a:t>
            </a: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	2000 </a:t>
            </a:r>
            <a:r>
              <a:rPr kumimoji="0" lang="en-US" alt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BC</a:t>
            </a: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	1900 </a:t>
            </a:r>
            <a:r>
              <a:rPr kumimoji="0" lang="en-US" alt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BC</a:t>
            </a: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26630" name="Text Box 6">
            <a:extLst>
              <a:ext uri="{FF2B5EF4-FFF2-40B4-BE49-F238E27FC236}">
                <a16:creationId xmlns:a16="http://schemas.microsoft.com/office/drawing/2014/main" id="{EF36B8E5-67E9-1FA1-5940-DAEBDE537980}"/>
              </a:ext>
            </a:extLst>
          </p:cNvPr>
          <p:cNvSpPr txBox="1">
            <a:spLocks noChangeArrowheads="1"/>
          </p:cNvSpPr>
          <p:nvPr/>
        </p:nvSpPr>
        <p:spPr bwMode="auto">
          <a:xfrm>
            <a:off x="7978775" y="3048000"/>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804000"/>
                </a:solidFill>
                <a:effectLst/>
                <a:uLnTx/>
                <a:uFillTx/>
                <a:latin typeface="Arial" panose="020B0604020202020204" pitchFamily="34" charset="0"/>
                <a:ea typeface="ＭＳ Ｐゴシック" panose="020B0600070205080204" pitchFamily="34" charset="-128"/>
              </a:rPr>
              <a:t>Sumer</a:t>
            </a:r>
          </a:p>
        </p:txBody>
      </p:sp>
      <p:sp>
        <p:nvSpPr>
          <p:cNvPr id="26631" name="Text Box 7">
            <a:extLst>
              <a:ext uri="{FF2B5EF4-FFF2-40B4-BE49-F238E27FC236}">
                <a16:creationId xmlns:a16="http://schemas.microsoft.com/office/drawing/2014/main" id="{AAC7255C-BDB3-1BA8-2B63-638ABE4F6B5E}"/>
              </a:ext>
            </a:extLst>
          </p:cNvPr>
          <p:cNvSpPr txBox="1">
            <a:spLocks noChangeArrowheads="1"/>
          </p:cNvSpPr>
          <p:nvPr/>
        </p:nvSpPr>
        <p:spPr bwMode="auto">
          <a:xfrm>
            <a:off x="8153400" y="4800600"/>
            <a:ext cx="914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506E37"/>
                </a:solidFill>
                <a:effectLst/>
                <a:uLnTx/>
                <a:uFillTx/>
                <a:latin typeface="Arial" panose="020B0604020202020204" pitchFamily="34" charset="0"/>
                <a:ea typeface="ＭＳ Ｐゴシック" panose="020B0600070205080204" pitchFamily="34" charset="-128"/>
              </a:rPr>
              <a:t>Egypt</a:t>
            </a:r>
          </a:p>
        </p:txBody>
      </p:sp>
      <p:sp>
        <p:nvSpPr>
          <p:cNvPr id="26632" name="Line 8">
            <a:extLst>
              <a:ext uri="{FF2B5EF4-FFF2-40B4-BE49-F238E27FC236}">
                <a16:creationId xmlns:a16="http://schemas.microsoft.com/office/drawing/2014/main" id="{CA21B78E-3011-925E-98CD-5B2645AF7E69}"/>
              </a:ext>
            </a:extLst>
          </p:cNvPr>
          <p:cNvSpPr>
            <a:spLocks noChangeShapeType="1"/>
          </p:cNvSpPr>
          <p:nvPr/>
        </p:nvSpPr>
        <p:spPr bwMode="auto">
          <a:xfrm>
            <a:off x="130175" y="533400"/>
            <a:ext cx="0" cy="5943600"/>
          </a:xfrm>
          <a:prstGeom prst="line">
            <a:avLst/>
          </a:prstGeom>
          <a:noFill/>
          <a:ln w="9525">
            <a:solidFill>
              <a:srgbClr val="A1A1A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6633" name="Rectangle 9">
            <a:extLst>
              <a:ext uri="{FF2B5EF4-FFF2-40B4-BE49-F238E27FC236}">
                <a16:creationId xmlns:a16="http://schemas.microsoft.com/office/drawing/2014/main" id="{3C9F571F-1703-1D9F-BE29-D3F4C0DD330B}"/>
              </a:ext>
            </a:extLst>
          </p:cNvPr>
          <p:cNvSpPr>
            <a:spLocks noChangeArrowheads="1"/>
          </p:cNvSpPr>
          <p:nvPr/>
        </p:nvSpPr>
        <p:spPr bwMode="auto">
          <a:xfrm>
            <a:off x="0" y="0"/>
            <a:ext cx="9144000" cy="533400"/>
          </a:xfrm>
          <a:prstGeom prst="rect">
            <a:avLst/>
          </a:prstGeom>
          <a:solidFill>
            <a:srgbClr val="283C7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Abraham to the Sojourn in Egypt</a:t>
            </a:r>
          </a:p>
        </p:txBody>
      </p:sp>
      <p:sp>
        <p:nvSpPr>
          <p:cNvPr id="26634" name="Line 10">
            <a:extLst>
              <a:ext uri="{FF2B5EF4-FFF2-40B4-BE49-F238E27FC236}">
                <a16:creationId xmlns:a16="http://schemas.microsoft.com/office/drawing/2014/main" id="{8C75B610-8297-7527-DF57-9C885026FD21}"/>
              </a:ext>
            </a:extLst>
          </p:cNvPr>
          <p:cNvSpPr>
            <a:spLocks noChangeShapeType="1"/>
          </p:cNvSpPr>
          <p:nvPr/>
        </p:nvSpPr>
        <p:spPr bwMode="auto">
          <a:xfrm>
            <a:off x="3048000" y="533400"/>
            <a:ext cx="0" cy="5943600"/>
          </a:xfrm>
          <a:prstGeom prst="line">
            <a:avLst/>
          </a:prstGeom>
          <a:noFill/>
          <a:ln w="9525">
            <a:solidFill>
              <a:srgbClr val="A1A1A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6635" name="Line 11">
            <a:extLst>
              <a:ext uri="{FF2B5EF4-FFF2-40B4-BE49-F238E27FC236}">
                <a16:creationId xmlns:a16="http://schemas.microsoft.com/office/drawing/2014/main" id="{50F98B5B-8628-DA96-69DE-9735BE7EDAE3}"/>
              </a:ext>
            </a:extLst>
          </p:cNvPr>
          <p:cNvSpPr>
            <a:spLocks noChangeShapeType="1"/>
          </p:cNvSpPr>
          <p:nvPr/>
        </p:nvSpPr>
        <p:spPr bwMode="auto">
          <a:xfrm>
            <a:off x="6096000" y="533400"/>
            <a:ext cx="0" cy="5943600"/>
          </a:xfrm>
          <a:prstGeom prst="line">
            <a:avLst/>
          </a:prstGeom>
          <a:noFill/>
          <a:ln w="9525">
            <a:solidFill>
              <a:srgbClr val="A1A1A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6636" name="Line 12">
            <a:extLst>
              <a:ext uri="{FF2B5EF4-FFF2-40B4-BE49-F238E27FC236}">
                <a16:creationId xmlns:a16="http://schemas.microsoft.com/office/drawing/2014/main" id="{2E106605-C61A-B9AC-5373-B573DB77DA5D}"/>
              </a:ext>
            </a:extLst>
          </p:cNvPr>
          <p:cNvSpPr>
            <a:spLocks noChangeShapeType="1"/>
          </p:cNvSpPr>
          <p:nvPr/>
        </p:nvSpPr>
        <p:spPr bwMode="auto">
          <a:xfrm>
            <a:off x="9067800" y="533400"/>
            <a:ext cx="0" cy="5943600"/>
          </a:xfrm>
          <a:prstGeom prst="line">
            <a:avLst/>
          </a:prstGeom>
          <a:noFill/>
          <a:ln w="9525">
            <a:solidFill>
              <a:srgbClr val="A1A1A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nvGrpSpPr>
          <p:cNvPr id="26637" name="Group 13">
            <a:extLst>
              <a:ext uri="{FF2B5EF4-FFF2-40B4-BE49-F238E27FC236}">
                <a16:creationId xmlns:a16="http://schemas.microsoft.com/office/drawing/2014/main" id="{C9573D0B-8D81-68A0-A7C0-C21E3C894302}"/>
              </a:ext>
            </a:extLst>
          </p:cNvPr>
          <p:cNvGrpSpPr>
            <a:grpSpLocks/>
          </p:cNvGrpSpPr>
          <p:nvPr/>
        </p:nvGrpSpPr>
        <p:grpSpPr bwMode="auto">
          <a:xfrm>
            <a:off x="3429000" y="1133475"/>
            <a:ext cx="2579688" cy="336550"/>
            <a:chOff x="2160" y="714"/>
            <a:chExt cx="1625" cy="212"/>
          </a:xfrm>
        </p:grpSpPr>
        <p:sp>
          <p:nvSpPr>
            <p:cNvPr id="26674" name="Oval 14">
              <a:extLst>
                <a:ext uri="{FF2B5EF4-FFF2-40B4-BE49-F238E27FC236}">
                  <a16:creationId xmlns:a16="http://schemas.microsoft.com/office/drawing/2014/main" id="{B9DDD90F-DFEB-EEB9-4EE2-F49B1D457251}"/>
                </a:ext>
              </a:extLst>
            </p:cNvPr>
            <p:cNvSpPr>
              <a:spLocks noChangeArrowheads="1"/>
            </p:cNvSpPr>
            <p:nvPr/>
          </p:nvSpPr>
          <p:spPr bwMode="auto">
            <a:xfrm>
              <a:off x="2160" y="768"/>
              <a:ext cx="96" cy="96"/>
            </a:xfrm>
            <a:prstGeom prst="ellipse">
              <a:avLst/>
            </a:prstGeom>
            <a:solidFill>
              <a:srgbClr val="E3C579"/>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6675" name="Text Box 15">
              <a:extLst>
                <a:ext uri="{FF2B5EF4-FFF2-40B4-BE49-F238E27FC236}">
                  <a16:creationId xmlns:a16="http://schemas.microsoft.com/office/drawing/2014/main" id="{C3018E45-C3EE-8962-ABEE-78C867045176}"/>
                </a:ext>
              </a:extLst>
            </p:cNvPr>
            <p:cNvSpPr txBox="1">
              <a:spLocks noChangeArrowheads="1"/>
            </p:cNvSpPr>
            <p:nvPr/>
          </p:nvSpPr>
          <p:spPr bwMode="auto">
            <a:xfrm>
              <a:off x="2235" y="714"/>
              <a:ext cx="15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Abrahamic Covenant</a:t>
              </a:r>
            </a:p>
          </p:txBody>
        </p:sp>
      </p:grpSp>
      <p:grpSp>
        <p:nvGrpSpPr>
          <p:cNvPr id="26638" name="Group 16">
            <a:extLst>
              <a:ext uri="{FF2B5EF4-FFF2-40B4-BE49-F238E27FC236}">
                <a16:creationId xmlns:a16="http://schemas.microsoft.com/office/drawing/2014/main" id="{D1B8B4B7-D6B8-CBAA-58C2-B07DD293AB25}"/>
              </a:ext>
            </a:extLst>
          </p:cNvPr>
          <p:cNvGrpSpPr>
            <a:grpSpLocks/>
          </p:cNvGrpSpPr>
          <p:nvPr/>
        </p:nvGrpSpPr>
        <p:grpSpPr bwMode="auto">
          <a:xfrm>
            <a:off x="3460750" y="1447800"/>
            <a:ext cx="4464050" cy="366713"/>
            <a:chOff x="2180" y="912"/>
            <a:chExt cx="2812" cy="231"/>
          </a:xfrm>
        </p:grpSpPr>
        <p:sp>
          <p:nvSpPr>
            <p:cNvPr id="26672" name="Rectangle 17">
              <a:extLst>
                <a:ext uri="{FF2B5EF4-FFF2-40B4-BE49-F238E27FC236}">
                  <a16:creationId xmlns:a16="http://schemas.microsoft.com/office/drawing/2014/main" id="{1F72821B-7852-3394-550D-9064ED49ED78}"/>
                </a:ext>
              </a:extLst>
            </p:cNvPr>
            <p:cNvSpPr>
              <a:spLocks noChangeArrowheads="1"/>
            </p:cNvSpPr>
            <p:nvPr/>
          </p:nvSpPr>
          <p:spPr bwMode="auto">
            <a:xfrm>
              <a:off x="2192" y="960"/>
              <a:ext cx="2800" cy="144"/>
            </a:xfrm>
            <a:prstGeom prst="rect">
              <a:avLst/>
            </a:prstGeom>
            <a:solidFill>
              <a:srgbClr val="C6E4A9"/>
            </a:solidFill>
            <a:ln w="9525">
              <a:solidFill>
                <a:srgbClr val="99CC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6673" name="Text Box 18">
              <a:extLst>
                <a:ext uri="{FF2B5EF4-FFF2-40B4-BE49-F238E27FC236}">
                  <a16:creationId xmlns:a16="http://schemas.microsoft.com/office/drawing/2014/main" id="{1BB4F2C5-8B72-9C63-6BF3-5A60E1332473}"/>
                </a:ext>
              </a:extLst>
            </p:cNvPr>
            <p:cNvSpPr txBox="1">
              <a:spLocks noChangeArrowheads="1"/>
            </p:cNvSpPr>
            <p:nvPr/>
          </p:nvSpPr>
          <p:spPr bwMode="auto">
            <a:xfrm>
              <a:off x="2180" y="912"/>
              <a:ext cx="14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Ishmael</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a:t>
              </a: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(c. 2080-1943)</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grpSp>
        <p:nvGrpSpPr>
          <p:cNvPr id="26639" name="Group 19">
            <a:extLst>
              <a:ext uri="{FF2B5EF4-FFF2-40B4-BE49-F238E27FC236}">
                <a16:creationId xmlns:a16="http://schemas.microsoft.com/office/drawing/2014/main" id="{8DDAF139-DA81-4123-69A1-A88390650C8F}"/>
              </a:ext>
            </a:extLst>
          </p:cNvPr>
          <p:cNvGrpSpPr>
            <a:grpSpLocks/>
          </p:cNvGrpSpPr>
          <p:nvPr/>
        </p:nvGrpSpPr>
        <p:grpSpPr bwMode="auto">
          <a:xfrm>
            <a:off x="835025" y="762000"/>
            <a:ext cx="5565775" cy="336550"/>
            <a:chOff x="526" y="480"/>
            <a:chExt cx="3506" cy="212"/>
          </a:xfrm>
        </p:grpSpPr>
        <p:sp>
          <p:nvSpPr>
            <p:cNvPr id="26670" name="Rectangle 20">
              <a:extLst>
                <a:ext uri="{FF2B5EF4-FFF2-40B4-BE49-F238E27FC236}">
                  <a16:creationId xmlns:a16="http://schemas.microsoft.com/office/drawing/2014/main" id="{3583C019-CD9B-8C4D-CAB2-498B1340D126}"/>
                </a:ext>
              </a:extLst>
            </p:cNvPr>
            <p:cNvSpPr>
              <a:spLocks noChangeArrowheads="1"/>
            </p:cNvSpPr>
            <p:nvPr/>
          </p:nvSpPr>
          <p:spPr bwMode="auto">
            <a:xfrm>
              <a:off x="528" y="514"/>
              <a:ext cx="3504" cy="144"/>
            </a:xfrm>
            <a:prstGeom prst="rect">
              <a:avLst/>
            </a:prstGeom>
            <a:solidFill>
              <a:srgbClr val="C6E4A9"/>
            </a:solidFill>
            <a:ln w="9525">
              <a:solidFill>
                <a:srgbClr val="99CC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6671" name="Text Box 21">
              <a:extLst>
                <a:ext uri="{FF2B5EF4-FFF2-40B4-BE49-F238E27FC236}">
                  <a16:creationId xmlns:a16="http://schemas.microsoft.com/office/drawing/2014/main" id="{7C30785B-C41D-BF1C-42ED-D5DC69C628DD}"/>
                </a:ext>
              </a:extLst>
            </p:cNvPr>
            <p:cNvSpPr txBox="1">
              <a:spLocks noChangeArrowheads="1"/>
            </p:cNvSpPr>
            <p:nvPr/>
          </p:nvSpPr>
          <p:spPr bwMode="auto">
            <a:xfrm>
              <a:off x="526" y="480"/>
              <a:ext cx="163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Abraham </a:t>
              </a: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(c. 2166-1991)</a:t>
              </a:r>
            </a:p>
          </p:txBody>
        </p:sp>
      </p:grpSp>
      <p:grpSp>
        <p:nvGrpSpPr>
          <p:cNvPr id="26640" name="Group 22">
            <a:extLst>
              <a:ext uri="{FF2B5EF4-FFF2-40B4-BE49-F238E27FC236}">
                <a16:creationId xmlns:a16="http://schemas.microsoft.com/office/drawing/2014/main" id="{DB42F39A-126F-5E1B-72D8-862A7733E859}"/>
              </a:ext>
            </a:extLst>
          </p:cNvPr>
          <p:cNvGrpSpPr>
            <a:grpSpLocks/>
          </p:cNvGrpSpPr>
          <p:nvPr/>
        </p:nvGrpSpPr>
        <p:grpSpPr bwMode="auto">
          <a:xfrm>
            <a:off x="3841750" y="1752600"/>
            <a:ext cx="5302250" cy="366713"/>
            <a:chOff x="2420" y="1104"/>
            <a:chExt cx="3340" cy="231"/>
          </a:xfrm>
        </p:grpSpPr>
        <p:sp>
          <p:nvSpPr>
            <p:cNvPr id="26668" name="Rectangle 23">
              <a:extLst>
                <a:ext uri="{FF2B5EF4-FFF2-40B4-BE49-F238E27FC236}">
                  <a16:creationId xmlns:a16="http://schemas.microsoft.com/office/drawing/2014/main" id="{A7E16AEC-BB41-4621-9A51-1D7B35C6FE92}"/>
                </a:ext>
              </a:extLst>
            </p:cNvPr>
            <p:cNvSpPr>
              <a:spLocks noChangeArrowheads="1"/>
            </p:cNvSpPr>
            <p:nvPr/>
          </p:nvSpPr>
          <p:spPr bwMode="auto">
            <a:xfrm>
              <a:off x="2432" y="1152"/>
              <a:ext cx="3328" cy="144"/>
            </a:xfrm>
            <a:prstGeom prst="rect">
              <a:avLst/>
            </a:prstGeom>
            <a:solidFill>
              <a:srgbClr val="C6E4A9"/>
            </a:solidFill>
            <a:ln w="9525">
              <a:solidFill>
                <a:srgbClr val="99CC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6669" name="Text Box 24">
              <a:extLst>
                <a:ext uri="{FF2B5EF4-FFF2-40B4-BE49-F238E27FC236}">
                  <a16:creationId xmlns:a16="http://schemas.microsoft.com/office/drawing/2014/main" id="{EFC20325-C6F4-33D9-897B-1FC06BC2A744}"/>
                </a:ext>
              </a:extLst>
            </p:cNvPr>
            <p:cNvSpPr txBox="1">
              <a:spLocks noChangeArrowheads="1"/>
            </p:cNvSpPr>
            <p:nvPr/>
          </p:nvSpPr>
          <p:spPr bwMode="auto">
            <a:xfrm>
              <a:off x="2420" y="1104"/>
              <a:ext cx="14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Isaac</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a:t>
              </a: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(c. 2066-1886)</a:t>
              </a:r>
            </a:p>
          </p:txBody>
        </p:sp>
      </p:grpSp>
      <p:grpSp>
        <p:nvGrpSpPr>
          <p:cNvPr id="26641" name="Group 25">
            <a:extLst>
              <a:ext uri="{FF2B5EF4-FFF2-40B4-BE49-F238E27FC236}">
                <a16:creationId xmlns:a16="http://schemas.microsoft.com/office/drawing/2014/main" id="{0C6994FD-47F3-4147-40B7-7A8DD8156802}"/>
              </a:ext>
            </a:extLst>
          </p:cNvPr>
          <p:cNvGrpSpPr>
            <a:grpSpLocks/>
          </p:cNvGrpSpPr>
          <p:nvPr/>
        </p:nvGrpSpPr>
        <p:grpSpPr bwMode="auto">
          <a:xfrm>
            <a:off x="6019800" y="2133600"/>
            <a:ext cx="3127375" cy="366713"/>
            <a:chOff x="3792" y="1344"/>
            <a:chExt cx="1970" cy="231"/>
          </a:xfrm>
        </p:grpSpPr>
        <p:sp>
          <p:nvSpPr>
            <p:cNvPr id="26666" name="Rectangle 26">
              <a:extLst>
                <a:ext uri="{FF2B5EF4-FFF2-40B4-BE49-F238E27FC236}">
                  <a16:creationId xmlns:a16="http://schemas.microsoft.com/office/drawing/2014/main" id="{37C64C3E-9DCB-3407-953D-D5EEB6A8EDC0}"/>
                </a:ext>
              </a:extLst>
            </p:cNvPr>
            <p:cNvSpPr>
              <a:spLocks noChangeArrowheads="1"/>
            </p:cNvSpPr>
            <p:nvPr/>
          </p:nvSpPr>
          <p:spPr bwMode="auto">
            <a:xfrm>
              <a:off x="3792" y="1392"/>
              <a:ext cx="1970" cy="144"/>
            </a:xfrm>
            <a:prstGeom prst="rect">
              <a:avLst/>
            </a:prstGeom>
            <a:solidFill>
              <a:srgbClr val="C6E4A9"/>
            </a:solidFill>
            <a:ln w="9525">
              <a:solidFill>
                <a:srgbClr val="99CC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6667" name="Text Box 27">
              <a:extLst>
                <a:ext uri="{FF2B5EF4-FFF2-40B4-BE49-F238E27FC236}">
                  <a16:creationId xmlns:a16="http://schemas.microsoft.com/office/drawing/2014/main" id="{65782076-3ABC-8CA5-75B1-F30150301461}"/>
                </a:ext>
              </a:extLst>
            </p:cNvPr>
            <p:cNvSpPr txBox="1">
              <a:spLocks noChangeArrowheads="1"/>
            </p:cNvSpPr>
            <p:nvPr/>
          </p:nvSpPr>
          <p:spPr bwMode="auto">
            <a:xfrm>
              <a:off x="3798" y="1344"/>
              <a:ext cx="181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Jacob (Israel)</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a:t>
              </a: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(c. 2005-1859)</a:t>
              </a:r>
            </a:p>
          </p:txBody>
        </p:sp>
      </p:grpSp>
      <p:grpSp>
        <p:nvGrpSpPr>
          <p:cNvPr id="26642" name="Group 28">
            <a:extLst>
              <a:ext uri="{FF2B5EF4-FFF2-40B4-BE49-F238E27FC236}">
                <a16:creationId xmlns:a16="http://schemas.microsoft.com/office/drawing/2014/main" id="{1F4C9700-883D-C9BD-39E5-13E76B75EE07}"/>
              </a:ext>
            </a:extLst>
          </p:cNvPr>
          <p:cNvGrpSpPr>
            <a:grpSpLocks/>
          </p:cNvGrpSpPr>
          <p:nvPr/>
        </p:nvGrpSpPr>
        <p:grpSpPr bwMode="auto">
          <a:xfrm>
            <a:off x="5105400" y="2493963"/>
            <a:ext cx="3189288" cy="366712"/>
            <a:chOff x="3216" y="1571"/>
            <a:chExt cx="2009" cy="231"/>
          </a:xfrm>
        </p:grpSpPr>
        <p:sp>
          <p:nvSpPr>
            <p:cNvPr id="26664" name="Oval 29">
              <a:extLst>
                <a:ext uri="{FF2B5EF4-FFF2-40B4-BE49-F238E27FC236}">
                  <a16:creationId xmlns:a16="http://schemas.microsoft.com/office/drawing/2014/main" id="{13C965DE-BFF4-95F7-FD78-F6E619E9F2F9}"/>
                </a:ext>
              </a:extLst>
            </p:cNvPr>
            <p:cNvSpPr>
              <a:spLocks noChangeArrowheads="1"/>
            </p:cNvSpPr>
            <p:nvPr/>
          </p:nvSpPr>
          <p:spPr bwMode="auto">
            <a:xfrm>
              <a:off x="5129" y="1660"/>
              <a:ext cx="96" cy="96"/>
            </a:xfrm>
            <a:prstGeom prst="ellipse">
              <a:avLst/>
            </a:prstGeom>
            <a:solidFill>
              <a:srgbClr val="E3C579"/>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6665" name="Text Box 30">
              <a:extLst>
                <a:ext uri="{FF2B5EF4-FFF2-40B4-BE49-F238E27FC236}">
                  <a16:creationId xmlns:a16="http://schemas.microsoft.com/office/drawing/2014/main" id="{5534A7B2-7017-4593-CF32-F9FFA16B6EFF}"/>
                </a:ext>
              </a:extLst>
            </p:cNvPr>
            <p:cNvSpPr txBox="1">
              <a:spLocks noChangeArrowheads="1"/>
            </p:cNvSpPr>
            <p:nvPr/>
          </p:nvSpPr>
          <p:spPr bwMode="auto">
            <a:xfrm>
              <a:off x="3216" y="1571"/>
              <a:ext cx="192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Jacob flees to Haran</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a:t>
              </a: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(c. 1929)</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grpSp>
        <p:nvGrpSpPr>
          <p:cNvPr id="26643" name="Group 31">
            <a:extLst>
              <a:ext uri="{FF2B5EF4-FFF2-40B4-BE49-F238E27FC236}">
                <a16:creationId xmlns:a16="http://schemas.microsoft.com/office/drawing/2014/main" id="{0DC22DE6-F8AA-9942-25A3-E65BE1E514AC}"/>
              </a:ext>
            </a:extLst>
          </p:cNvPr>
          <p:cNvGrpSpPr>
            <a:grpSpLocks/>
          </p:cNvGrpSpPr>
          <p:nvPr/>
        </p:nvGrpSpPr>
        <p:grpSpPr bwMode="auto">
          <a:xfrm>
            <a:off x="2667000" y="3367088"/>
            <a:ext cx="4648200" cy="366712"/>
            <a:chOff x="1680" y="2121"/>
            <a:chExt cx="2928" cy="231"/>
          </a:xfrm>
        </p:grpSpPr>
        <p:sp>
          <p:nvSpPr>
            <p:cNvPr id="26662" name="Rectangle 32">
              <a:extLst>
                <a:ext uri="{FF2B5EF4-FFF2-40B4-BE49-F238E27FC236}">
                  <a16:creationId xmlns:a16="http://schemas.microsoft.com/office/drawing/2014/main" id="{6991B1E6-A12D-C2B1-7716-6D692CFA060D}"/>
                </a:ext>
              </a:extLst>
            </p:cNvPr>
            <p:cNvSpPr>
              <a:spLocks noChangeArrowheads="1"/>
            </p:cNvSpPr>
            <p:nvPr/>
          </p:nvSpPr>
          <p:spPr bwMode="auto">
            <a:xfrm>
              <a:off x="1680" y="2169"/>
              <a:ext cx="384" cy="144"/>
            </a:xfrm>
            <a:prstGeom prst="rect">
              <a:avLst/>
            </a:prstGeom>
            <a:solidFill>
              <a:srgbClr val="C6E4A9"/>
            </a:solidFill>
            <a:ln w="9525">
              <a:solidFill>
                <a:srgbClr val="99CC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6663" name="Text Box 33">
              <a:extLst>
                <a:ext uri="{FF2B5EF4-FFF2-40B4-BE49-F238E27FC236}">
                  <a16:creationId xmlns:a16="http://schemas.microsoft.com/office/drawing/2014/main" id="{8F15AAEB-87CE-4B32-D519-F576AFCD12A0}"/>
                </a:ext>
              </a:extLst>
            </p:cNvPr>
            <p:cNvSpPr txBox="1">
              <a:spLocks noChangeArrowheads="1"/>
            </p:cNvSpPr>
            <p:nvPr/>
          </p:nvSpPr>
          <p:spPr bwMode="auto">
            <a:xfrm>
              <a:off x="1680" y="2121"/>
              <a:ext cx="29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First Ziggurats built by Ur-Nammu</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a:t>
              </a: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(c. 2112-2095)</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grpSp>
        <p:nvGrpSpPr>
          <p:cNvPr id="26644" name="Group 34">
            <a:extLst>
              <a:ext uri="{FF2B5EF4-FFF2-40B4-BE49-F238E27FC236}">
                <a16:creationId xmlns:a16="http://schemas.microsoft.com/office/drawing/2014/main" id="{A59A54CC-33F6-A121-9ECC-3ECECDEE535C}"/>
              </a:ext>
            </a:extLst>
          </p:cNvPr>
          <p:cNvGrpSpPr>
            <a:grpSpLocks/>
          </p:cNvGrpSpPr>
          <p:nvPr/>
        </p:nvGrpSpPr>
        <p:grpSpPr bwMode="auto">
          <a:xfrm>
            <a:off x="5891213" y="3725863"/>
            <a:ext cx="2414587" cy="366712"/>
            <a:chOff x="3711" y="2347"/>
            <a:chExt cx="1521" cy="231"/>
          </a:xfrm>
        </p:grpSpPr>
        <p:sp>
          <p:nvSpPr>
            <p:cNvPr id="26660" name="Oval 35">
              <a:extLst>
                <a:ext uri="{FF2B5EF4-FFF2-40B4-BE49-F238E27FC236}">
                  <a16:creationId xmlns:a16="http://schemas.microsoft.com/office/drawing/2014/main" id="{36BB2AFC-6CC5-80C4-DB03-999DC619C12F}"/>
                </a:ext>
              </a:extLst>
            </p:cNvPr>
            <p:cNvSpPr>
              <a:spLocks noChangeArrowheads="1"/>
            </p:cNvSpPr>
            <p:nvPr/>
          </p:nvSpPr>
          <p:spPr bwMode="auto">
            <a:xfrm>
              <a:off x="3711" y="2423"/>
              <a:ext cx="96" cy="96"/>
            </a:xfrm>
            <a:prstGeom prst="ellipse">
              <a:avLst/>
            </a:prstGeom>
            <a:solidFill>
              <a:srgbClr val="E3C579"/>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6661" name="Text Box 36">
              <a:extLst>
                <a:ext uri="{FF2B5EF4-FFF2-40B4-BE49-F238E27FC236}">
                  <a16:creationId xmlns:a16="http://schemas.microsoft.com/office/drawing/2014/main" id="{481E40CC-96D3-622A-EC23-E2A79CA28510}"/>
                </a:ext>
              </a:extLst>
            </p:cNvPr>
            <p:cNvSpPr txBox="1">
              <a:spLocks noChangeArrowheads="1"/>
            </p:cNvSpPr>
            <p:nvPr/>
          </p:nvSpPr>
          <p:spPr bwMode="auto">
            <a:xfrm>
              <a:off x="3785" y="2347"/>
              <a:ext cx="144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City of Ur falls</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a:t>
              </a: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(c. 2004)</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sp>
        <p:nvSpPr>
          <p:cNvPr id="26645" name="Text Box 37">
            <a:extLst>
              <a:ext uri="{FF2B5EF4-FFF2-40B4-BE49-F238E27FC236}">
                <a16:creationId xmlns:a16="http://schemas.microsoft.com/office/drawing/2014/main" id="{6D3FCCBD-9E4F-B25E-8DB8-09850CE0F61E}"/>
              </a:ext>
            </a:extLst>
          </p:cNvPr>
          <p:cNvSpPr txBox="1">
            <a:spLocks noChangeArrowheads="1"/>
          </p:cNvSpPr>
          <p:nvPr/>
        </p:nvSpPr>
        <p:spPr bwMode="auto">
          <a:xfrm>
            <a:off x="381000" y="4814888"/>
            <a:ext cx="4114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Old Kingdom pyramids built</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a:t>
            </a: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(c. 2700-2200)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nvGrpSpPr>
          <p:cNvPr id="26646" name="Group 38">
            <a:extLst>
              <a:ext uri="{FF2B5EF4-FFF2-40B4-BE49-F238E27FC236}">
                <a16:creationId xmlns:a16="http://schemas.microsoft.com/office/drawing/2014/main" id="{AF6677DC-D87F-7E36-47AA-1BEAED66FF4F}"/>
              </a:ext>
            </a:extLst>
          </p:cNvPr>
          <p:cNvGrpSpPr>
            <a:grpSpLocks/>
          </p:cNvGrpSpPr>
          <p:nvPr/>
        </p:nvGrpSpPr>
        <p:grpSpPr bwMode="auto">
          <a:xfrm>
            <a:off x="4540250" y="5051425"/>
            <a:ext cx="4603750" cy="366713"/>
            <a:chOff x="2860" y="3264"/>
            <a:chExt cx="2900" cy="231"/>
          </a:xfrm>
        </p:grpSpPr>
        <p:sp>
          <p:nvSpPr>
            <p:cNvPr id="26658" name="Rectangle 39">
              <a:extLst>
                <a:ext uri="{FF2B5EF4-FFF2-40B4-BE49-F238E27FC236}">
                  <a16:creationId xmlns:a16="http://schemas.microsoft.com/office/drawing/2014/main" id="{66FB89C4-6F68-4FF7-51A0-94235C843CB3}"/>
                </a:ext>
              </a:extLst>
            </p:cNvPr>
            <p:cNvSpPr>
              <a:spLocks noChangeArrowheads="1"/>
            </p:cNvSpPr>
            <p:nvPr/>
          </p:nvSpPr>
          <p:spPr bwMode="auto">
            <a:xfrm>
              <a:off x="2880" y="3312"/>
              <a:ext cx="2880" cy="144"/>
            </a:xfrm>
            <a:prstGeom prst="rect">
              <a:avLst/>
            </a:prstGeom>
            <a:solidFill>
              <a:srgbClr val="C6E4A9"/>
            </a:solidFill>
            <a:ln w="9525">
              <a:solidFill>
                <a:srgbClr val="99CC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6659" name="Text Box 40">
              <a:extLst>
                <a:ext uri="{FF2B5EF4-FFF2-40B4-BE49-F238E27FC236}">
                  <a16:creationId xmlns:a16="http://schemas.microsoft.com/office/drawing/2014/main" id="{083B2A6E-46DD-7141-2385-5D624F7F2093}"/>
                </a:ext>
              </a:extLst>
            </p:cNvPr>
            <p:cNvSpPr txBox="1">
              <a:spLocks noChangeArrowheads="1"/>
            </p:cNvSpPr>
            <p:nvPr/>
          </p:nvSpPr>
          <p:spPr bwMode="auto">
            <a:xfrm>
              <a:off x="2860" y="3264"/>
              <a:ext cx="28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Middle Kingdom, 11-12th Dynasty</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a:t>
              </a: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(c. 2050-1800)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sp>
        <p:nvSpPr>
          <p:cNvPr id="26647" name="Text Box 41">
            <a:extLst>
              <a:ext uri="{FF2B5EF4-FFF2-40B4-BE49-F238E27FC236}">
                <a16:creationId xmlns:a16="http://schemas.microsoft.com/office/drawing/2014/main" id="{6BAA45C8-9F54-377C-E523-EA96450C82B3}"/>
              </a:ext>
            </a:extLst>
          </p:cNvPr>
          <p:cNvSpPr txBox="1">
            <a:spLocks noChangeArrowheads="1"/>
          </p:cNvSpPr>
          <p:nvPr/>
        </p:nvSpPr>
        <p:spPr bwMode="auto">
          <a:xfrm>
            <a:off x="381000" y="2986088"/>
            <a:ext cx="464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Earliest forms of writing (cuneiform)</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a:t>
            </a: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(c. 3200)</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6648" name="Text Box 45">
            <a:extLst>
              <a:ext uri="{FF2B5EF4-FFF2-40B4-BE49-F238E27FC236}">
                <a16:creationId xmlns:a16="http://schemas.microsoft.com/office/drawing/2014/main" id="{72B8C0AE-62E6-2641-1923-750BE299B9EA}"/>
              </a:ext>
            </a:extLst>
          </p:cNvPr>
          <p:cNvSpPr txBox="1">
            <a:spLocks noChangeArrowheads="1"/>
          </p:cNvSpPr>
          <p:nvPr/>
        </p:nvSpPr>
        <p:spPr bwMode="auto">
          <a:xfrm>
            <a:off x="76200" y="1644650"/>
            <a:ext cx="190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741363"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741363" algn="l"/>
              </a:tabLst>
              <a:defRPr sz="2400">
                <a:solidFill>
                  <a:schemeClr val="tx1"/>
                </a:solidFill>
                <a:latin typeface="Arial" panose="020B0604020202020204" pitchFamily="34" charset="0"/>
                <a:ea typeface="ＭＳ Ｐゴシック" panose="020B0600070205080204" pitchFamily="34" charset="-128"/>
              </a:defRPr>
            </a:lvl2pPr>
            <a:lvl3pPr>
              <a:tabLst>
                <a:tab pos="741363" algn="l"/>
              </a:tabLst>
              <a:defRPr sz="2400">
                <a:solidFill>
                  <a:schemeClr val="tx1"/>
                </a:solidFill>
                <a:latin typeface="Arial" panose="020B0604020202020204" pitchFamily="34" charset="0"/>
                <a:ea typeface="ＭＳ Ｐゴシック" panose="020B0600070205080204" pitchFamily="34" charset="-128"/>
              </a:defRPr>
            </a:lvl3pPr>
            <a:lvl4pPr>
              <a:tabLst>
                <a:tab pos="741363" algn="l"/>
              </a:tabLst>
              <a:defRPr sz="2400">
                <a:solidFill>
                  <a:schemeClr val="tx1"/>
                </a:solidFill>
                <a:latin typeface="Arial" panose="020B0604020202020204" pitchFamily="34" charset="0"/>
                <a:ea typeface="ＭＳ Ｐゴシック" panose="020B0600070205080204" pitchFamily="34" charset="-128"/>
              </a:defRPr>
            </a:lvl4pPr>
            <a:lvl5pPr>
              <a:tabLst>
                <a:tab pos="741363"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741363"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741363"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741363"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741363"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tab pos="741363" algn="l"/>
              </a:tabLst>
              <a:defRPr/>
            </a:pPr>
            <a:r>
              <a:rPr kumimoji="0" lang="en-US" altLang="en-US" sz="1600" b="1" i="0" u="none" strike="noStrike" kern="1200" cap="none" spc="0" normalizeH="0" baseline="0" noProof="0">
                <a:ln>
                  <a:noFill/>
                </a:ln>
                <a:solidFill>
                  <a:srgbClr val="576CB1"/>
                </a:solidFill>
                <a:effectLst/>
                <a:uLnTx/>
                <a:uFillTx/>
                <a:latin typeface="Arial" panose="020B0604020202020204" pitchFamily="34" charset="0"/>
                <a:ea typeface="ＭＳ Ｐゴシック" panose="020B0600070205080204" pitchFamily="34" charset="-128"/>
              </a:rPr>
              <a:t>BIBLE HISTORY</a:t>
            </a:r>
          </a:p>
        </p:txBody>
      </p:sp>
      <p:sp>
        <p:nvSpPr>
          <p:cNvPr id="26649" name="Text Box 46">
            <a:extLst>
              <a:ext uri="{FF2B5EF4-FFF2-40B4-BE49-F238E27FC236}">
                <a16:creationId xmlns:a16="http://schemas.microsoft.com/office/drawing/2014/main" id="{AF98A052-3DF6-86F5-3EB0-5B720AA7F79B}"/>
              </a:ext>
            </a:extLst>
          </p:cNvPr>
          <p:cNvSpPr txBox="1">
            <a:spLocks noChangeArrowheads="1"/>
          </p:cNvSpPr>
          <p:nvPr/>
        </p:nvSpPr>
        <p:spPr bwMode="auto">
          <a:xfrm>
            <a:off x="76200" y="3702050"/>
            <a:ext cx="220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AC835F"/>
                </a:solidFill>
                <a:effectLst/>
                <a:uLnTx/>
                <a:uFillTx/>
                <a:latin typeface="Arial" panose="020B0604020202020204" pitchFamily="34" charset="0"/>
                <a:ea typeface="ＭＳ Ｐゴシック" panose="020B0600070205080204" pitchFamily="34" charset="-128"/>
              </a:rPr>
              <a:t>WORLD HISTORY</a:t>
            </a:r>
            <a:endParaRPr kumimoji="0" lang="en-US" altLang="en-US" sz="1600" b="0" i="0" u="none" strike="noStrike" kern="1200" cap="none" spc="0" normalizeH="0" baseline="0" noProof="0">
              <a:ln>
                <a:noFill/>
              </a:ln>
              <a:solidFill>
                <a:srgbClr val="AC835F"/>
              </a:solidFill>
              <a:effectLst/>
              <a:uLnTx/>
              <a:uFillTx/>
              <a:latin typeface="Arial" panose="020B0604020202020204" pitchFamily="34" charset="0"/>
              <a:ea typeface="ＭＳ Ｐゴシック" panose="020B0600070205080204" pitchFamily="34" charset="-128"/>
            </a:endParaRPr>
          </a:p>
        </p:txBody>
      </p:sp>
      <p:sp>
        <p:nvSpPr>
          <p:cNvPr id="26650" name="Text Box 47">
            <a:extLst>
              <a:ext uri="{FF2B5EF4-FFF2-40B4-BE49-F238E27FC236}">
                <a16:creationId xmlns:a16="http://schemas.microsoft.com/office/drawing/2014/main" id="{BA96A88E-E379-B7BF-0F24-300E5784F317}"/>
              </a:ext>
            </a:extLst>
          </p:cNvPr>
          <p:cNvSpPr txBox="1">
            <a:spLocks noChangeArrowheads="1"/>
          </p:cNvSpPr>
          <p:nvPr/>
        </p:nvSpPr>
        <p:spPr bwMode="auto">
          <a:xfrm>
            <a:off x="76200" y="5454650"/>
            <a:ext cx="2667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64857D"/>
                </a:solidFill>
                <a:effectLst/>
                <a:uLnTx/>
                <a:uFillTx/>
                <a:latin typeface="Arial" panose="020B0604020202020204" pitchFamily="34" charset="0"/>
                <a:ea typeface="ＭＳ Ｐゴシック" panose="020B0600070205080204" pitchFamily="34" charset="-128"/>
              </a:rPr>
              <a:t>MIDDLE EAST HISTORY</a:t>
            </a:r>
          </a:p>
        </p:txBody>
      </p:sp>
      <p:grpSp>
        <p:nvGrpSpPr>
          <p:cNvPr id="26651" name="Group 49">
            <a:extLst>
              <a:ext uri="{FF2B5EF4-FFF2-40B4-BE49-F238E27FC236}">
                <a16:creationId xmlns:a16="http://schemas.microsoft.com/office/drawing/2014/main" id="{CE220026-E02F-BDD1-457F-17B694BBF61A}"/>
              </a:ext>
            </a:extLst>
          </p:cNvPr>
          <p:cNvGrpSpPr>
            <a:grpSpLocks/>
          </p:cNvGrpSpPr>
          <p:nvPr/>
        </p:nvGrpSpPr>
        <p:grpSpPr bwMode="auto">
          <a:xfrm>
            <a:off x="6869113" y="609600"/>
            <a:ext cx="2274887" cy="336550"/>
            <a:chOff x="4327" y="384"/>
            <a:chExt cx="1433" cy="212"/>
          </a:xfrm>
        </p:grpSpPr>
        <p:sp>
          <p:nvSpPr>
            <p:cNvPr id="26656" name="Rectangle 48">
              <a:extLst>
                <a:ext uri="{FF2B5EF4-FFF2-40B4-BE49-F238E27FC236}">
                  <a16:creationId xmlns:a16="http://schemas.microsoft.com/office/drawing/2014/main" id="{FBA311A4-0150-B389-5518-D1777885F26B}"/>
                </a:ext>
              </a:extLst>
            </p:cNvPr>
            <p:cNvSpPr>
              <a:spLocks noChangeArrowheads="1"/>
            </p:cNvSpPr>
            <p:nvPr/>
          </p:nvSpPr>
          <p:spPr bwMode="auto">
            <a:xfrm>
              <a:off x="5568" y="418"/>
              <a:ext cx="192" cy="158"/>
            </a:xfrm>
            <a:prstGeom prst="rect">
              <a:avLst/>
            </a:prstGeom>
            <a:solidFill>
              <a:srgbClr val="C6E4A9"/>
            </a:solidFill>
            <a:ln w="9525">
              <a:solidFill>
                <a:srgbClr val="99CC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6657" name="Text Box 44">
              <a:extLst>
                <a:ext uri="{FF2B5EF4-FFF2-40B4-BE49-F238E27FC236}">
                  <a16:creationId xmlns:a16="http://schemas.microsoft.com/office/drawing/2014/main" id="{026907BF-3EC4-2274-5BE9-9D25065A4485}"/>
                </a:ext>
              </a:extLst>
            </p:cNvPr>
            <p:cNvSpPr txBox="1">
              <a:spLocks noChangeArrowheads="1"/>
            </p:cNvSpPr>
            <p:nvPr/>
          </p:nvSpPr>
          <p:spPr bwMode="auto">
            <a:xfrm>
              <a:off x="4327" y="384"/>
              <a:ext cx="13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Joseph </a:t>
              </a: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(c. 1914-1805)</a:t>
              </a:r>
            </a:p>
          </p:txBody>
        </p:sp>
      </p:grpSp>
      <p:sp>
        <p:nvSpPr>
          <p:cNvPr id="26652" name="AutoShape 51">
            <a:extLst>
              <a:ext uri="{FF2B5EF4-FFF2-40B4-BE49-F238E27FC236}">
                <a16:creationId xmlns:a16="http://schemas.microsoft.com/office/drawing/2014/main" id="{B37CD2DC-7293-A333-443F-7A685A19AF3E}"/>
              </a:ext>
            </a:extLst>
          </p:cNvPr>
          <p:cNvSpPr>
            <a:spLocks noChangeArrowheads="1"/>
          </p:cNvSpPr>
          <p:nvPr/>
        </p:nvSpPr>
        <p:spPr bwMode="auto">
          <a:xfrm>
            <a:off x="8382000" y="76200"/>
            <a:ext cx="609600" cy="381000"/>
          </a:xfrm>
          <a:prstGeom prst="rightArrow">
            <a:avLst>
              <a:gd name="adj1" fmla="val 50000"/>
              <a:gd name="adj2" fmla="val 40000"/>
            </a:avLst>
          </a:prstGeom>
          <a:solidFill>
            <a:schemeClr val="bg1">
              <a:alpha val="6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nvGrpSpPr>
          <p:cNvPr id="26653" name="Group 53">
            <a:extLst>
              <a:ext uri="{FF2B5EF4-FFF2-40B4-BE49-F238E27FC236}">
                <a16:creationId xmlns:a16="http://schemas.microsoft.com/office/drawing/2014/main" id="{8630BBE0-42EF-30C1-CFE8-6B54095129B8}"/>
              </a:ext>
            </a:extLst>
          </p:cNvPr>
          <p:cNvGrpSpPr>
            <a:grpSpLocks/>
          </p:cNvGrpSpPr>
          <p:nvPr/>
        </p:nvGrpSpPr>
        <p:grpSpPr bwMode="auto">
          <a:xfrm>
            <a:off x="6575425" y="1219200"/>
            <a:ext cx="2416175" cy="336550"/>
            <a:chOff x="4142" y="768"/>
            <a:chExt cx="1522" cy="212"/>
          </a:xfrm>
        </p:grpSpPr>
        <p:sp>
          <p:nvSpPr>
            <p:cNvPr id="26654" name="Oval 54">
              <a:extLst>
                <a:ext uri="{FF2B5EF4-FFF2-40B4-BE49-F238E27FC236}">
                  <a16:creationId xmlns:a16="http://schemas.microsoft.com/office/drawing/2014/main" id="{1C927F53-EA5D-1E79-8BEA-6C11920A2B97}"/>
                </a:ext>
              </a:extLst>
            </p:cNvPr>
            <p:cNvSpPr>
              <a:spLocks noChangeArrowheads="1"/>
            </p:cNvSpPr>
            <p:nvPr/>
          </p:nvSpPr>
          <p:spPr bwMode="auto">
            <a:xfrm>
              <a:off x="4142" y="829"/>
              <a:ext cx="96" cy="96"/>
            </a:xfrm>
            <a:prstGeom prst="ellipse">
              <a:avLst/>
            </a:prstGeom>
            <a:solidFill>
              <a:srgbClr val="E3C579"/>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6655" name="Text Box 55">
              <a:extLst>
                <a:ext uri="{FF2B5EF4-FFF2-40B4-BE49-F238E27FC236}">
                  <a16:creationId xmlns:a16="http://schemas.microsoft.com/office/drawing/2014/main" id="{C28FD7D7-769E-CB50-8FBA-64B0A0D6B582}"/>
                </a:ext>
              </a:extLst>
            </p:cNvPr>
            <p:cNvSpPr txBox="1">
              <a:spLocks noChangeArrowheads="1"/>
            </p:cNvSpPr>
            <p:nvPr/>
          </p:nvSpPr>
          <p:spPr bwMode="auto">
            <a:xfrm>
              <a:off x="4210" y="768"/>
              <a:ext cx="145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Job </a:t>
              </a: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(Dates unknown)</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sp>
        <p:nvSpPr>
          <p:cNvPr id="2" name="Oval 1">
            <a:extLst>
              <a:ext uri="{FF2B5EF4-FFF2-40B4-BE49-F238E27FC236}">
                <a16:creationId xmlns:a16="http://schemas.microsoft.com/office/drawing/2014/main" id="{5B693B2D-0B0B-2C5A-FC3B-EBF1427D0BCD}"/>
              </a:ext>
            </a:extLst>
          </p:cNvPr>
          <p:cNvSpPr/>
          <p:nvPr/>
        </p:nvSpPr>
        <p:spPr bwMode="auto">
          <a:xfrm>
            <a:off x="5192712" y="1897063"/>
            <a:ext cx="3871913" cy="1249651"/>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92AC3A-A240-AD42-F315-52911DDBA26B}"/>
              </a:ext>
            </a:extLst>
          </p:cNvPr>
          <p:cNvSpPr txBox="1"/>
          <p:nvPr/>
        </p:nvSpPr>
        <p:spPr>
          <a:xfrm>
            <a:off x="533400" y="457200"/>
            <a:ext cx="7848600" cy="5726426"/>
          </a:xfrm>
          <a:prstGeom prst="rect">
            <a:avLst/>
          </a:prstGeom>
          <a:noFill/>
        </p:spPr>
        <p:txBody>
          <a:bodyPr wrap="square">
            <a:spAutoFit/>
          </a:bodyPr>
          <a:lstStyle/>
          <a:p>
            <a:pPr algn="l">
              <a:lnSpc>
                <a:spcPct val="150000"/>
              </a:lnSpc>
            </a:pPr>
            <a:r>
              <a:rPr lang="en-US" b="0" i="0" strike="noStrike" dirty="0">
                <a:solidFill>
                  <a:srgbClr val="000000"/>
                </a:solidFill>
                <a:effectLst/>
                <a:highlight>
                  <a:srgbClr val="FFFFFF"/>
                </a:highlight>
                <a:latin typeface="Source Sans Pro" panose="020B0503030403020204" pitchFamily="34" charset="0"/>
                <a:hlinkClick r:id="rId2"/>
              </a:rPr>
              <a:t>Patriarchal Period</a:t>
            </a:r>
            <a:endParaRPr lang="en-US" b="0" i="0" dirty="0">
              <a:solidFill>
                <a:srgbClr val="000000"/>
              </a:solidFill>
              <a:effectLst/>
              <a:highlight>
                <a:srgbClr val="FFFFFF"/>
              </a:highlight>
              <a:latin typeface="Source Sans Pro" panose="020B0503030403020204" pitchFamily="34" charset="0"/>
            </a:endParaRPr>
          </a:p>
          <a:p>
            <a:pPr marL="342900" indent="-342900" algn="l">
              <a:lnSpc>
                <a:spcPct val="150000"/>
              </a:lnSpc>
              <a:buFont typeface="Arial" panose="020B0604020202020204" pitchFamily="34" charset="0"/>
              <a:buChar char="•"/>
            </a:pPr>
            <a:r>
              <a:rPr lang="en-US" b="0" i="0" strike="noStrike" dirty="0">
                <a:solidFill>
                  <a:srgbClr val="000000"/>
                </a:solidFill>
                <a:effectLst/>
                <a:highlight>
                  <a:srgbClr val="FFFFFF"/>
                </a:highlight>
                <a:latin typeface="Source Sans Pro" panose="020B0503030403020204" pitchFamily="34" charset="0"/>
                <a:hlinkClick r:id="rId3"/>
              </a:rPr>
              <a:t>Life of Jacob</a:t>
            </a:r>
            <a:endParaRPr lang="en-US" b="0" i="0" dirty="0">
              <a:solidFill>
                <a:srgbClr val="000000"/>
              </a:solidFill>
              <a:effectLst/>
              <a:highlight>
                <a:srgbClr val="FFFFFF"/>
              </a:highlight>
              <a:latin typeface="Source Sans Pro" panose="020B0503030403020204" pitchFamily="34" charset="0"/>
            </a:endParaRPr>
          </a:p>
          <a:p>
            <a:pPr marL="342900" indent="-342900" algn="l">
              <a:lnSpc>
                <a:spcPct val="150000"/>
              </a:lnSpc>
              <a:buFont typeface="Arial" panose="020B0604020202020204" pitchFamily="34" charset="0"/>
              <a:buChar char="•"/>
            </a:pPr>
            <a:r>
              <a:rPr lang="en-US" b="0" i="0" u="sng" strike="noStrike" dirty="0">
                <a:solidFill>
                  <a:srgbClr val="000000"/>
                </a:solidFill>
                <a:effectLst/>
                <a:highlight>
                  <a:srgbClr val="FFFFFF"/>
                </a:highlight>
                <a:latin typeface="Source Sans Pro" panose="020B0503030403020204" pitchFamily="34" charset="0"/>
                <a:hlinkClick r:id="rId4"/>
              </a:rPr>
              <a:t>Jacob marries Leah and Rachel</a:t>
            </a:r>
            <a:r>
              <a:rPr lang="en-US" b="0" i="0" u="sng" strike="noStrike" dirty="0">
                <a:solidFill>
                  <a:srgbClr val="000000"/>
                </a:solidFill>
                <a:effectLst/>
                <a:highlight>
                  <a:srgbClr val="FFFFFF"/>
                </a:highlight>
                <a:latin typeface="Source Sans Pro" panose="020B0503030403020204" pitchFamily="34" charset="0"/>
              </a:rPr>
              <a:t>  </a:t>
            </a:r>
            <a:r>
              <a:rPr lang="en-US" b="0" i="0" u="sng" strike="noStrike" dirty="0">
                <a:solidFill>
                  <a:srgbClr val="000000"/>
                </a:solidFill>
                <a:effectLst/>
                <a:highlight>
                  <a:srgbClr val="FFFFFF"/>
                </a:highlight>
                <a:latin typeface="Source Sans Pro" panose="020B0503030403020204" pitchFamily="34" charset="0"/>
                <a:hlinkClick r:id="rId5"/>
              </a:rPr>
              <a:t>Gen 28:10–29:30</a:t>
            </a:r>
            <a:endParaRPr lang="en-US" b="0" i="0" u="sng" dirty="0">
              <a:solidFill>
                <a:srgbClr val="000000"/>
              </a:solidFill>
              <a:effectLst/>
              <a:highlight>
                <a:srgbClr val="FFFFFF"/>
              </a:highlight>
              <a:latin typeface="Source Sans Pro" panose="020B0503030403020204" pitchFamily="34" charset="0"/>
            </a:endParaRPr>
          </a:p>
          <a:p>
            <a:pPr marL="342900" indent="-342900" algn="l">
              <a:lnSpc>
                <a:spcPct val="150000"/>
              </a:lnSpc>
              <a:buFont typeface="Arial" panose="020B0604020202020204" pitchFamily="34" charset="0"/>
              <a:buChar char="•"/>
            </a:pPr>
            <a:r>
              <a:rPr lang="en-US" b="0" i="0" u="sng" strike="noStrike" dirty="0">
                <a:solidFill>
                  <a:srgbClr val="000000"/>
                </a:solidFill>
                <a:effectLst/>
                <a:highlight>
                  <a:srgbClr val="FFFFFF"/>
                </a:highlight>
                <a:latin typeface="Source Sans Pro" panose="020B0503030403020204" pitchFamily="34" charset="0"/>
                <a:hlinkClick r:id="rId6"/>
              </a:rPr>
              <a:t>Jacob’s Children</a:t>
            </a:r>
            <a:r>
              <a:rPr lang="en-US" b="0" i="0" u="sng" strike="noStrike" dirty="0">
                <a:solidFill>
                  <a:srgbClr val="000000"/>
                </a:solidFill>
                <a:effectLst/>
                <a:highlight>
                  <a:srgbClr val="FFFFFF"/>
                </a:highlight>
                <a:latin typeface="Source Sans Pro" panose="020B0503030403020204" pitchFamily="34" charset="0"/>
              </a:rPr>
              <a:t>   </a:t>
            </a:r>
            <a:r>
              <a:rPr lang="en-US" b="0" i="0" u="sng" strike="noStrike" dirty="0">
                <a:solidFill>
                  <a:srgbClr val="000000"/>
                </a:solidFill>
                <a:effectLst/>
                <a:highlight>
                  <a:srgbClr val="FFFFFF"/>
                </a:highlight>
                <a:latin typeface="Source Sans Pro" panose="020B0503030403020204" pitchFamily="34" charset="0"/>
                <a:hlinkClick r:id="rId7"/>
              </a:rPr>
              <a:t>Gen 29:31–30:24</a:t>
            </a:r>
            <a:endParaRPr lang="en-US" b="0" i="0" u="sng" dirty="0">
              <a:solidFill>
                <a:srgbClr val="000000"/>
              </a:solidFill>
              <a:effectLst/>
              <a:highlight>
                <a:srgbClr val="FFFFFF"/>
              </a:highlight>
              <a:latin typeface="Source Sans Pro" panose="020B0503030403020204" pitchFamily="34" charset="0"/>
            </a:endParaRPr>
          </a:p>
          <a:p>
            <a:pPr marL="342900" indent="-342900" algn="l">
              <a:lnSpc>
                <a:spcPct val="150000"/>
              </a:lnSpc>
              <a:buFont typeface="Arial" panose="020B0604020202020204" pitchFamily="34" charset="0"/>
              <a:buChar char="•"/>
            </a:pPr>
            <a:r>
              <a:rPr lang="en-US" b="0" i="0" u="sng" strike="noStrike" dirty="0">
                <a:solidFill>
                  <a:srgbClr val="000000"/>
                </a:solidFill>
                <a:effectLst/>
                <a:highlight>
                  <a:srgbClr val="FFFFFF"/>
                </a:highlight>
                <a:latin typeface="Source Sans Pro" panose="020B0503030403020204" pitchFamily="34" charset="0"/>
                <a:hlinkClick r:id="rId8"/>
              </a:rPr>
              <a:t>Jacob leaves Laban</a:t>
            </a:r>
            <a:r>
              <a:rPr lang="en-US" b="0" i="0" u="sng" strike="noStrike" dirty="0">
                <a:solidFill>
                  <a:srgbClr val="000000"/>
                </a:solidFill>
                <a:effectLst/>
                <a:highlight>
                  <a:srgbClr val="FFFFFF"/>
                </a:highlight>
                <a:latin typeface="Source Sans Pro" panose="020B0503030403020204" pitchFamily="34" charset="0"/>
              </a:rPr>
              <a:t>   </a:t>
            </a:r>
            <a:r>
              <a:rPr lang="en-US" b="0" i="0" u="sng" strike="noStrike" dirty="0">
                <a:solidFill>
                  <a:srgbClr val="000000"/>
                </a:solidFill>
                <a:effectLst/>
                <a:highlight>
                  <a:srgbClr val="FFFFFF"/>
                </a:highlight>
                <a:latin typeface="Source Sans Pro" panose="020B0503030403020204" pitchFamily="34" charset="0"/>
                <a:hlinkClick r:id="rId9"/>
              </a:rPr>
              <a:t>Gen 30:25–32:2</a:t>
            </a:r>
            <a:endParaRPr lang="en-US" b="0" i="0" u="sng" dirty="0">
              <a:solidFill>
                <a:srgbClr val="000000"/>
              </a:solidFill>
              <a:effectLst/>
              <a:highlight>
                <a:srgbClr val="FFFFFF"/>
              </a:highlight>
              <a:latin typeface="Source Sans Pro" panose="020B0503030403020204" pitchFamily="34" charset="0"/>
            </a:endParaRPr>
          </a:p>
          <a:p>
            <a:pPr marL="342900" indent="-342900" algn="l">
              <a:lnSpc>
                <a:spcPct val="150000"/>
              </a:lnSpc>
              <a:buFont typeface="Arial" panose="020B0604020202020204" pitchFamily="34" charset="0"/>
              <a:buChar char="•"/>
            </a:pPr>
            <a:r>
              <a:rPr lang="en-US" b="0" i="0" u="sng" strike="noStrike" dirty="0">
                <a:solidFill>
                  <a:srgbClr val="000000"/>
                </a:solidFill>
                <a:effectLst/>
                <a:highlight>
                  <a:srgbClr val="FFFFFF"/>
                </a:highlight>
                <a:latin typeface="Source Sans Pro" panose="020B0503030403020204" pitchFamily="34" charset="0"/>
                <a:hlinkClick r:id="rId10"/>
              </a:rPr>
              <a:t>Jacob faces Esau</a:t>
            </a:r>
            <a:r>
              <a:rPr lang="en-US" b="0" i="0" u="sng" strike="noStrike" dirty="0">
                <a:solidFill>
                  <a:srgbClr val="000000"/>
                </a:solidFill>
                <a:effectLst/>
                <a:highlight>
                  <a:srgbClr val="FFFFFF"/>
                </a:highlight>
                <a:latin typeface="Source Sans Pro" panose="020B0503030403020204" pitchFamily="34" charset="0"/>
              </a:rPr>
              <a:t>   </a:t>
            </a:r>
            <a:r>
              <a:rPr lang="en-US" b="0" i="0" u="sng" strike="noStrike" dirty="0">
                <a:solidFill>
                  <a:srgbClr val="000000"/>
                </a:solidFill>
                <a:effectLst/>
                <a:highlight>
                  <a:srgbClr val="FFFFFF"/>
                </a:highlight>
                <a:latin typeface="Source Sans Pro" panose="020B0503030403020204" pitchFamily="34" charset="0"/>
                <a:hlinkClick r:id="rId11"/>
              </a:rPr>
              <a:t>Gen 32:3–32</a:t>
            </a:r>
            <a:endParaRPr lang="en-US" b="0" i="0" u="sng" dirty="0">
              <a:solidFill>
                <a:srgbClr val="000000"/>
              </a:solidFill>
              <a:effectLst/>
              <a:highlight>
                <a:srgbClr val="FFFFFF"/>
              </a:highlight>
              <a:latin typeface="Source Sans Pro" panose="020B0503030403020204" pitchFamily="34" charset="0"/>
            </a:endParaRPr>
          </a:p>
          <a:p>
            <a:pPr marL="342900" indent="-342900" algn="l">
              <a:lnSpc>
                <a:spcPct val="150000"/>
              </a:lnSpc>
              <a:buFont typeface="Arial" panose="020B0604020202020204" pitchFamily="34" charset="0"/>
              <a:buChar char="•"/>
            </a:pPr>
            <a:r>
              <a:rPr lang="en-US" b="0" i="0" u="sng" strike="noStrike" dirty="0">
                <a:solidFill>
                  <a:srgbClr val="000000"/>
                </a:solidFill>
                <a:effectLst/>
                <a:highlight>
                  <a:srgbClr val="FFFFFF"/>
                </a:highlight>
                <a:latin typeface="Source Sans Pro" panose="020B0503030403020204" pitchFamily="34" charset="0"/>
                <a:hlinkClick r:id="rId12"/>
              </a:rPr>
              <a:t>Jacob wrestles with God</a:t>
            </a:r>
            <a:r>
              <a:rPr lang="en-US" b="0" i="0" u="sng" strike="noStrike" dirty="0">
                <a:solidFill>
                  <a:srgbClr val="000000"/>
                </a:solidFill>
                <a:effectLst/>
                <a:highlight>
                  <a:srgbClr val="FFFFFF"/>
                </a:highlight>
                <a:latin typeface="Source Sans Pro" panose="020B0503030403020204" pitchFamily="34" charset="0"/>
              </a:rPr>
              <a:t>   </a:t>
            </a:r>
            <a:r>
              <a:rPr lang="en-US" b="0" i="0" u="sng" strike="noStrike" dirty="0">
                <a:solidFill>
                  <a:srgbClr val="000000"/>
                </a:solidFill>
                <a:effectLst/>
                <a:highlight>
                  <a:srgbClr val="FFFFFF"/>
                </a:highlight>
                <a:latin typeface="Source Sans Pro" panose="020B0503030403020204" pitchFamily="34" charset="0"/>
                <a:hlinkClick r:id="rId13"/>
              </a:rPr>
              <a:t>Gen 32:22–32</a:t>
            </a:r>
            <a:endParaRPr lang="en-US" b="0" i="0" u="sng" dirty="0">
              <a:solidFill>
                <a:srgbClr val="000000"/>
              </a:solidFill>
              <a:effectLst/>
              <a:highlight>
                <a:srgbClr val="FFFFFF"/>
              </a:highlight>
              <a:latin typeface="Source Sans Pro" panose="020B0503030403020204" pitchFamily="34" charset="0"/>
            </a:endParaRPr>
          </a:p>
          <a:p>
            <a:pPr marL="342900" indent="-342900" algn="l">
              <a:lnSpc>
                <a:spcPct val="150000"/>
              </a:lnSpc>
              <a:buFont typeface="Arial" panose="020B0604020202020204" pitchFamily="34" charset="0"/>
              <a:buChar char="•"/>
            </a:pPr>
            <a:r>
              <a:rPr lang="en-US" i="0" u="sng" strike="noStrike" dirty="0">
                <a:solidFill>
                  <a:srgbClr val="000000"/>
                </a:solidFill>
                <a:effectLst/>
                <a:highlight>
                  <a:srgbClr val="FFFFFF"/>
                </a:highlight>
                <a:latin typeface="Source Sans Pro" panose="020B0503030403020204" pitchFamily="34" charset="0"/>
                <a:hlinkClick r:id="rId14"/>
              </a:rPr>
              <a:t>Jacob and Esau make peace</a:t>
            </a:r>
            <a:r>
              <a:rPr lang="en-US" i="0" u="sng" strike="noStrike" dirty="0">
                <a:solidFill>
                  <a:srgbClr val="000000"/>
                </a:solidFill>
                <a:effectLst/>
                <a:highlight>
                  <a:srgbClr val="FFFFFF"/>
                </a:highlight>
                <a:latin typeface="Source Sans Pro" panose="020B0503030403020204" pitchFamily="34" charset="0"/>
              </a:rPr>
              <a:t>   </a:t>
            </a:r>
            <a:r>
              <a:rPr lang="en-US" b="0" i="0" u="sng" strike="noStrike" dirty="0">
                <a:solidFill>
                  <a:srgbClr val="000000"/>
                </a:solidFill>
                <a:effectLst/>
                <a:highlight>
                  <a:srgbClr val="FFFFFF"/>
                </a:highlight>
                <a:latin typeface="Source Sans Pro" panose="020B0503030403020204" pitchFamily="34" charset="0"/>
                <a:hlinkClick r:id="rId15"/>
              </a:rPr>
              <a:t>Gen 32:13–21</a:t>
            </a:r>
            <a:r>
              <a:rPr lang="en-US" b="0" i="0" u="sng" dirty="0">
                <a:solidFill>
                  <a:srgbClr val="000000"/>
                </a:solidFill>
                <a:effectLst/>
                <a:highlight>
                  <a:srgbClr val="FFFFFF"/>
                </a:highlight>
                <a:latin typeface="Source Sans Pro" panose="020B0503030403020204" pitchFamily="34" charset="0"/>
              </a:rPr>
              <a:t>; </a:t>
            </a:r>
            <a:r>
              <a:rPr lang="en-US" b="0" i="0" u="sng" strike="noStrike" dirty="0">
                <a:solidFill>
                  <a:srgbClr val="000000"/>
                </a:solidFill>
                <a:effectLst/>
                <a:highlight>
                  <a:srgbClr val="FFFFFF"/>
                </a:highlight>
                <a:latin typeface="Source Sans Pro" panose="020B0503030403020204" pitchFamily="34" charset="0"/>
                <a:hlinkClick r:id="rId16"/>
              </a:rPr>
              <a:t>36:6–8</a:t>
            </a:r>
            <a:endParaRPr lang="en-US" b="0" i="0" u="sng" dirty="0">
              <a:solidFill>
                <a:srgbClr val="000000"/>
              </a:solidFill>
              <a:effectLst/>
              <a:highlight>
                <a:srgbClr val="FFFFFF"/>
              </a:highlight>
              <a:latin typeface="Source Sans Pro" panose="020B0503030403020204" pitchFamily="34" charset="0"/>
            </a:endParaRPr>
          </a:p>
          <a:p>
            <a:pPr marL="342900" indent="-342900" algn="l">
              <a:lnSpc>
                <a:spcPct val="150000"/>
              </a:lnSpc>
              <a:buFont typeface="Arial" panose="020B0604020202020204" pitchFamily="34" charset="0"/>
              <a:buChar char="•"/>
            </a:pPr>
            <a:r>
              <a:rPr lang="en-US" b="0" i="0" u="sng" strike="noStrike" dirty="0">
                <a:solidFill>
                  <a:srgbClr val="000000"/>
                </a:solidFill>
                <a:effectLst/>
                <a:highlight>
                  <a:srgbClr val="FFFFFF"/>
                </a:highlight>
                <a:latin typeface="Source Sans Pro" panose="020B0503030403020204" pitchFamily="34" charset="0"/>
                <a:hlinkClick r:id="rId17"/>
              </a:rPr>
              <a:t>Esau settles in Edom</a:t>
            </a:r>
            <a:r>
              <a:rPr lang="en-US" b="0" i="0" u="sng" strike="noStrike" dirty="0">
                <a:solidFill>
                  <a:srgbClr val="000000"/>
                </a:solidFill>
                <a:effectLst/>
                <a:highlight>
                  <a:srgbClr val="FFFFFF"/>
                </a:highlight>
                <a:latin typeface="Source Sans Pro" panose="020B0503030403020204" pitchFamily="34" charset="0"/>
              </a:rPr>
              <a:t>   </a:t>
            </a:r>
            <a:r>
              <a:rPr lang="en-US" b="0" i="0" u="sng" strike="noStrike" dirty="0">
                <a:solidFill>
                  <a:srgbClr val="000000"/>
                </a:solidFill>
                <a:effectLst/>
                <a:highlight>
                  <a:srgbClr val="FFFFFF"/>
                </a:highlight>
                <a:latin typeface="Source Sans Pro" panose="020B0503030403020204" pitchFamily="34" charset="0"/>
                <a:hlinkClick r:id="rId16"/>
              </a:rPr>
              <a:t>Gen 36:6–8</a:t>
            </a:r>
            <a:endParaRPr lang="en-US" b="0" i="0" u="sng" dirty="0">
              <a:solidFill>
                <a:srgbClr val="000000"/>
              </a:solidFill>
              <a:effectLst/>
              <a:highlight>
                <a:srgbClr val="FFFFFF"/>
              </a:highlight>
              <a:latin typeface="Source Sans Pro" panose="020B0503030403020204" pitchFamily="34" charset="0"/>
            </a:endParaRPr>
          </a:p>
          <a:p>
            <a:pPr marL="342900" indent="-342900" algn="l">
              <a:lnSpc>
                <a:spcPct val="150000"/>
              </a:lnSpc>
              <a:buFont typeface="Arial" panose="020B0604020202020204" pitchFamily="34" charset="0"/>
              <a:buChar char="•"/>
            </a:pPr>
            <a:r>
              <a:rPr lang="en-US" b="0" i="0" u="sng" strike="noStrike" dirty="0">
                <a:solidFill>
                  <a:srgbClr val="000000"/>
                </a:solidFill>
                <a:effectLst/>
                <a:highlight>
                  <a:srgbClr val="FFFFFF"/>
                </a:highlight>
                <a:latin typeface="Source Sans Pro" panose="020B0503030403020204" pitchFamily="34" charset="0"/>
                <a:hlinkClick r:id="rId18"/>
              </a:rPr>
              <a:t>Jacob meets Esau</a:t>
            </a:r>
            <a:r>
              <a:rPr lang="en-US" b="0" i="0" u="sng" strike="noStrike" dirty="0">
                <a:solidFill>
                  <a:srgbClr val="000000"/>
                </a:solidFill>
                <a:effectLst/>
                <a:highlight>
                  <a:srgbClr val="FFFFFF"/>
                </a:highlight>
                <a:latin typeface="Source Sans Pro" panose="020B0503030403020204" pitchFamily="34" charset="0"/>
              </a:rPr>
              <a:t>   </a:t>
            </a:r>
            <a:r>
              <a:rPr lang="en-US" b="0" i="0" u="sng" strike="noStrike" dirty="0">
                <a:solidFill>
                  <a:srgbClr val="000000"/>
                </a:solidFill>
                <a:effectLst/>
                <a:highlight>
                  <a:srgbClr val="FFFFFF"/>
                </a:highlight>
                <a:latin typeface="Source Sans Pro" panose="020B0503030403020204" pitchFamily="34" charset="0"/>
                <a:hlinkClick r:id="rId19"/>
              </a:rPr>
              <a:t>Gen 33:1–16</a:t>
            </a:r>
            <a:endParaRPr lang="en-US" b="0" i="0" u="sng" dirty="0">
              <a:solidFill>
                <a:srgbClr val="000000"/>
              </a:solidFill>
              <a:effectLst/>
              <a:highlight>
                <a:srgbClr val="FFFFFF"/>
              </a:highlight>
              <a:latin typeface="Source Sans Pro" panose="020B0503030403020204" pitchFamily="34" charset="0"/>
            </a:endParaRPr>
          </a:p>
        </p:txBody>
      </p:sp>
    </p:spTree>
    <p:extLst>
      <p:ext uri="{BB962C8B-B14F-4D97-AF65-F5344CB8AC3E}">
        <p14:creationId xmlns:p14="http://schemas.microsoft.com/office/powerpoint/2010/main" val="2890250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Features Updated Map">
            <a:extLst>
              <a:ext uri="{FF2B5EF4-FFF2-40B4-BE49-F238E27FC236}">
                <a16:creationId xmlns:a16="http://schemas.microsoft.com/office/drawing/2014/main" id="{6901BA2B-D41B-63CB-B63F-13EFF57107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633"/>
          <a:stretch/>
        </p:blipFill>
        <p:spPr bwMode="auto">
          <a:xfrm>
            <a:off x="574609" y="663931"/>
            <a:ext cx="7583970" cy="199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w: Right 2">
            <a:extLst>
              <a:ext uri="{FF2B5EF4-FFF2-40B4-BE49-F238E27FC236}">
                <a16:creationId xmlns:a16="http://schemas.microsoft.com/office/drawing/2014/main" id="{4E7CBDC1-FD21-B2DD-FA18-35898C986737}"/>
              </a:ext>
            </a:extLst>
          </p:cNvPr>
          <p:cNvSpPr/>
          <p:nvPr/>
        </p:nvSpPr>
        <p:spPr>
          <a:xfrm rot="10800000">
            <a:off x="6436310" y="1513046"/>
            <a:ext cx="1615735"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5286848-77D3-F8E9-B258-9F7F5DE95E8C}"/>
              </a:ext>
            </a:extLst>
          </p:cNvPr>
          <p:cNvSpPr txBox="1"/>
          <p:nvPr/>
        </p:nvSpPr>
        <p:spPr>
          <a:xfrm>
            <a:off x="574610" y="2760955"/>
            <a:ext cx="369555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Abraham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Ishmael &amp; Isaac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Isaac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Jacob &amp; Esau</a:t>
            </a:r>
          </a:p>
        </p:txBody>
      </p:sp>
      <p:sp>
        <p:nvSpPr>
          <p:cNvPr id="5" name="TextBox 4">
            <a:extLst>
              <a:ext uri="{FF2B5EF4-FFF2-40B4-BE49-F238E27FC236}">
                <a16:creationId xmlns:a16="http://schemas.microsoft.com/office/drawing/2014/main" id="{0EFBBC1A-962D-3D45-A170-3EE66EE89567}"/>
              </a:ext>
            </a:extLst>
          </p:cNvPr>
          <p:cNvSpPr txBox="1"/>
          <p:nvPr/>
        </p:nvSpPr>
        <p:spPr>
          <a:xfrm>
            <a:off x="426130" y="5213089"/>
            <a:ext cx="779459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Jacobs name changed to Israel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Esau = Edom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966A569-269D-FEF3-03B0-0B764F4C2432}"/>
              </a:ext>
            </a:extLst>
          </p:cNvPr>
          <p:cNvSpPr txBox="1"/>
          <p:nvPr/>
        </p:nvSpPr>
        <p:spPr>
          <a:xfrm>
            <a:off x="5033639" y="2661555"/>
            <a:ext cx="337351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Ishmael had 12 sons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Gen 25:12-18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Jacob had 12 sons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Gen 49</a:t>
            </a:r>
          </a:p>
        </p:txBody>
      </p:sp>
      <p:sp>
        <p:nvSpPr>
          <p:cNvPr id="7" name="TextBox 6">
            <a:extLst>
              <a:ext uri="{FF2B5EF4-FFF2-40B4-BE49-F238E27FC236}">
                <a16:creationId xmlns:a16="http://schemas.microsoft.com/office/drawing/2014/main" id="{30BA1135-4CA3-9848-90CB-00D11C7613B5}"/>
              </a:ext>
            </a:extLst>
          </p:cNvPr>
          <p:cNvSpPr txBox="1"/>
          <p:nvPr/>
        </p:nvSpPr>
        <p:spPr>
          <a:xfrm>
            <a:off x="5282214" y="4820575"/>
            <a:ext cx="362208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Ishmaelites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Israelites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Edomites</a:t>
            </a:r>
          </a:p>
        </p:txBody>
      </p:sp>
      <p:cxnSp>
        <p:nvCxnSpPr>
          <p:cNvPr id="9" name="Straight Arrow Connector 8">
            <a:extLst>
              <a:ext uri="{FF2B5EF4-FFF2-40B4-BE49-F238E27FC236}">
                <a16:creationId xmlns:a16="http://schemas.microsoft.com/office/drawing/2014/main" id="{1159D16A-1C51-5185-2EC2-59E44CAE63F0}"/>
              </a:ext>
            </a:extLst>
          </p:cNvPr>
          <p:cNvCxnSpPr/>
          <p:nvPr/>
        </p:nvCxnSpPr>
        <p:spPr>
          <a:xfrm>
            <a:off x="2450237" y="5903650"/>
            <a:ext cx="2831977" cy="150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E7361B6-15D7-50E1-4D5A-681E16308850}"/>
              </a:ext>
            </a:extLst>
          </p:cNvPr>
          <p:cNvCxnSpPr>
            <a:cxnSpLocks/>
          </p:cNvCxnSpPr>
          <p:nvPr/>
        </p:nvCxnSpPr>
        <p:spPr>
          <a:xfrm>
            <a:off x="4366594" y="5640836"/>
            <a:ext cx="942513" cy="39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E304F2A-6B34-9089-1141-DE7617E65E21}"/>
              </a:ext>
            </a:extLst>
          </p:cNvPr>
          <p:cNvCxnSpPr>
            <a:cxnSpLocks/>
          </p:cNvCxnSpPr>
          <p:nvPr/>
        </p:nvCxnSpPr>
        <p:spPr>
          <a:xfrm>
            <a:off x="1544715" y="3569496"/>
            <a:ext cx="3764392" cy="14566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EB56485-0CA2-0220-3E46-F3A197B6AC4B}"/>
              </a:ext>
            </a:extLst>
          </p:cNvPr>
          <p:cNvSpPr txBox="1"/>
          <p:nvPr/>
        </p:nvSpPr>
        <p:spPr>
          <a:xfrm>
            <a:off x="2166151" y="6454066"/>
            <a:ext cx="48560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 descendants of father Abraham.  Gen </a:t>
            </a:r>
          </a:p>
        </p:txBody>
      </p:sp>
      <p:sp>
        <p:nvSpPr>
          <p:cNvPr id="17" name="TextBox 16">
            <a:extLst>
              <a:ext uri="{FF2B5EF4-FFF2-40B4-BE49-F238E27FC236}">
                <a16:creationId xmlns:a16="http://schemas.microsoft.com/office/drawing/2014/main" id="{AC702117-C715-9132-DD94-026DEF304592}"/>
              </a:ext>
            </a:extLst>
          </p:cNvPr>
          <p:cNvSpPr txBox="1"/>
          <p:nvPr/>
        </p:nvSpPr>
        <p:spPr>
          <a:xfrm>
            <a:off x="186431" y="-910"/>
            <a:ext cx="878889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Gen 22:17 That in blessing I will bless thee, and in multiplying I will multiply thy seed as the stars of the heaven, and as the sand which is upon the sea shore; </a:t>
            </a:r>
          </a:p>
        </p:txBody>
      </p:sp>
    </p:spTree>
    <p:extLst>
      <p:ext uri="{BB962C8B-B14F-4D97-AF65-F5344CB8AC3E}">
        <p14:creationId xmlns:p14="http://schemas.microsoft.com/office/powerpoint/2010/main" val="224736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jor towns and cities in Edom with geographical features. – Slide 14">
            <a:extLst>
              <a:ext uri="{FF2B5EF4-FFF2-40B4-BE49-F238E27FC236}">
                <a16:creationId xmlns:a16="http://schemas.microsoft.com/office/drawing/2014/main" id="{69564699-86E3-62CB-8C4B-9B34539B9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2760FB14-2B4F-4830-C2C1-F03A7A8FB621}"/>
              </a:ext>
            </a:extLst>
          </p:cNvPr>
          <p:cNvSpPr/>
          <p:nvPr/>
        </p:nvSpPr>
        <p:spPr>
          <a:xfrm>
            <a:off x="1981200" y="2362200"/>
            <a:ext cx="609600" cy="53340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F65D6C5-71BD-C25B-C9B1-746CE8894D2E}"/>
              </a:ext>
            </a:extLst>
          </p:cNvPr>
          <p:cNvSpPr/>
          <p:nvPr/>
        </p:nvSpPr>
        <p:spPr>
          <a:xfrm>
            <a:off x="2133600" y="3286991"/>
            <a:ext cx="609600" cy="53340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9442E24-4DFA-4BD2-6BFC-B2325D7F7899}"/>
              </a:ext>
            </a:extLst>
          </p:cNvPr>
          <p:cNvSpPr/>
          <p:nvPr/>
        </p:nvSpPr>
        <p:spPr>
          <a:xfrm>
            <a:off x="1981200" y="5029200"/>
            <a:ext cx="609600" cy="53340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4776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jor towns and cities in Edom with major and minor trade routes. – Slide 12">
            <a:extLst>
              <a:ext uri="{FF2B5EF4-FFF2-40B4-BE49-F238E27FC236}">
                <a16:creationId xmlns:a16="http://schemas.microsoft.com/office/drawing/2014/main" id="{FE84F256-E878-158A-9AF7-34437FF38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0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C8329CE1-7B99-4147-CE6D-DBA2EC168067}"/>
              </a:ext>
            </a:extLst>
          </p:cNvPr>
          <p:cNvSpPr/>
          <p:nvPr/>
        </p:nvSpPr>
        <p:spPr>
          <a:xfrm rot="10982999">
            <a:off x="6489199" y="4292886"/>
            <a:ext cx="978408" cy="48463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3966610"/>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5056</TotalTime>
  <Words>1620</Words>
  <Application>Microsoft Office PowerPoint</Application>
  <PresentationFormat>On-screen Show (4:3)</PresentationFormat>
  <Paragraphs>180</Paragraphs>
  <Slides>29</Slides>
  <Notes>1</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29</vt:i4>
      </vt:variant>
    </vt:vector>
  </HeadingPairs>
  <TitlesOfParts>
    <vt:vector size="43" baseType="lpstr">
      <vt:lpstr>Arial</vt:lpstr>
      <vt:lpstr>Arial Black</vt:lpstr>
      <vt:lpstr>Arial Unicode MS</vt:lpstr>
      <vt:lpstr>Calibri</vt:lpstr>
      <vt:lpstr>Calibri Light</vt:lpstr>
      <vt:lpstr>Source Sans Pro</vt:lpstr>
      <vt:lpstr>Times New Roman</vt:lpstr>
      <vt:lpstr>Default Design</vt:lpstr>
      <vt:lpstr>2_Office Theme</vt:lpstr>
      <vt:lpstr>4_Office Theme</vt:lpstr>
      <vt:lpstr>23_Default Design</vt:lpstr>
      <vt:lpstr>1_Office Theme</vt:lpstr>
      <vt:lpstr>Blank Presentation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AXA Financial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1796733</dc:creator>
  <cp:lastModifiedBy>New Lebanon church of Christ</cp:lastModifiedBy>
  <cp:revision>131</cp:revision>
  <dcterms:created xsi:type="dcterms:W3CDTF">2006-12-27T18:15:29Z</dcterms:created>
  <dcterms:modified xsi:type="dcterms:W3CDTF">2024-07-27T22:07:33Z</dcterms:modified>
</cp:coreProperties>
</file>