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9"/>
  </p:notesMasterIdLst>
  <p:sldIdLst>
    <p:sldId id="496" r:id="rId3"/>
    <p:sldId id="435" r:id="rId4"/>
    <p:sldId id="555" r:id="rId5"/>
    <p:sldId id="560" r:id="rId6"/>
    <p:sldId id="577" r:id="rId7"/>
    <p:sldId id="578" r:id="rId8"/>
    <p:sldId id="579" r:id="rId9"/>
    <p:sldId id="562" r:id="rId10"/>
    <p:sldId id="580" r:id="rId11"/>
    <p:sldId id="558" r:id="rId12"/>
    <p:sldId id="557" r:id="rId13"/>
    <p:sldId id="556" r:id="rId14"/>
    <p:sldId id="563" r:id="rId15"/>
    <p:sldId id="568" r:id="rId16"/>
    <p:sldId id="567" r:id="rId17"/>
    <p:sldId id="566" r:id="rId18"/>
    <p:sldId id="565" r:id="rId19"/>
    <p:sldId id="564" r:id="rId20"/>
    <p:sldId id="569" r:id="rId21"/>
    <p:sldId id="573" r:id="rId22"/>
    <p:sldId id="572" r:id="rId23"/>
    <p:sldId id="571" r:id="rId24"/>
    <p:sldId id="574" r:id="rId25"/>
    <p:sldId id="575" r:id="rId26"/>
    <p:sldId id="570" r:id="rId27"/>
    <p:sldId id="5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EGW2S0Eeip3UMXv9Lw8sw==" hashData="de7rOT3B3lbfKL6W2px/moVkdw2TgNr5jL+xWXFkdc3OY72ghlg7uC7qC6vLMC6yjmEbDEYpA7vl9ippyFoHt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08" d="100"/>
          <a:sy n="108" d="100"/>
        </p:scale>
        <p:origin x="1686" y="108"/>
      </p:cViewPr>
      <p:guideLst/>
    </p:cSldViewPr>
  </p:slideViewPr>
  <p:notesTextViewPr>
    <p:cViewPr>
      <p:scale>
        <a:sx n="1" d="1"/>
        <a:sy n="1" d="1"/>
      </p:scale>
      <p:origin x="0" y="0"/>
    </p:cViewPr>
  </p:notesTextViewPr>
  <p:sorterViewPr>
    <p:cViewPr>
      <p:scale>
        <a:sx n="100" d="100"/>
        <a:sy n="100" d="100"/>
      </p:scale>
      <p:origin x="0" y="-1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132E0-4270-42BB-81C8-DCF039A9E92F}" type="datetimeFigureOut">
              <a:rPr lang="en-US" smtClean="0"/>
              <a:t>6/8/2024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86E52B-C72A-4AF2-BD47-64151168EF2F}" type="slidenum">
              <a:rPr lang="en-US" smtClean="0"/>
              <a:t>‹#›</a:t>
            </a:fld>
            <a:endParaRPr lang="en-US"/>
          </a:p>
        </p:txBody>
      </p:sp>
    </p:spTree>
    <p:extLst>
      <p:ext uri="{BB962C8B-B14F-4D97-AF65-F5344CB8AC3E}">
        <p14:creationId xmlns:p14="http://schemas.microsoft.com/office/powerpoint/2010/main" val="111535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28" charset="0"/>
              </a:rPr>
              <a:t>tbs89249701</a:t>
            </a:r>
          </a:p>
        </p:txBody>
      </p:sp>
      <p:sp>
        <p:nvSpPr>
          <p:cNvPr id="1024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FCDD3A-90D7-46E1-A404-F7585D91815B}" type="slidenum">
              <a:rPr kumimoji="0" lang="en-US" sz="1200" b="0" i="0" u="none" strike="noStrike" kern="1200" cap="none" spc="0" normalizeH="0" baseline="0" noProof="0">
                <a:ln>
                  <a:noFill/>
                </a:ln>
                <a:solidFill>
                  <a:srgbClr val="000000"/>
                </a:solidFill>
                <a:effectLst/>
                <a:uLnTx/>
                <a:uFillTx/>
                <a:latin typeface="Times New Roman" pitchFamily="2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28" charset="0"/>
              <a:ea typeface="MS PGothic"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7191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0637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97106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0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945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26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03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19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000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422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93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9833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586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642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BB1D95-B9A9-49D9-91EB-1D7E84B2C21D}" type="datetimeFigureOut">
              <a:rPr lang="en-US" smtClean="0">
                <a:solidFill>
                  <a:prstClr val="black">
                    <a:tint val="75000"/>
                  </a:prstClr>
                </a:solidFill>
              </a:rPr>
              <a:pPr/>
              <a:t>6/8/2024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BCC9B7-B718-4F15-8076-649CA72FF2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51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01915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0488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1925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12324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788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70795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6/8/2024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7971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6/8/2024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672350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DBB1D95-B9A9-49D9-91EB-1D7E84B2C21D}" type="datetimeFigureOut">
              <a:rPr lang="en-US" smtClean="0">
                <a:solidFill>
                  <a:prstClr val="black">
                    <a:tint val="75000"/>
                  </a:prstClr>
                </a:solidFill>
                <a:latin typeface="Calibri"/>
                <a:ea typeface="+mn-ea"/>
                <a:cs typeface="Arial" charset="0"/>
              </a:rPr>
              <a:pPr fontAlgn="auto">
                <a:spcBef>
                  <a:spcPts val="0"/>
                </a:spcBef>
                <a:spcAft>
                  <a:spcPts val="0"/>
                </a:spcAft>
              </a:pPr>
              <a:t>6/8/2024</a:t>
            </a:fld>
            <a:endParaRPr lang="en-US">
              <a:solidFill>
                <a:prstClr val="black">
                  <a:tint val="75000"/>
                </a:prstClr>
              </a:solidFill>
              <a:latin typeface="Calibri"/>
              <a:ea typeface="+mn-ea"/>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2BCC9B7-B718-4F15-8076-649CA72FF2B4}" type="slidenum">
              <a:rPr lang="en-US" smtClean="0">
                <a:solidFill>
                  <a:prstClr val="black">
                    <a:tint val="75000"/>
                  </a:prstClr>
                </a:solidFill>
                <a:latin typeface="Calibri"/>
                <a:ea typeface="+mn-ea"/>
                <a:cs typeface="Arial" charset="0"/>
              </a:rPr>
              <a:pPr fontAlgn="auto">
                <a:spcBef>
                  <a:spcPts val="0"/>
                </a:spcBef>
                <a:spcAft>
                  <a:spcPts val="0"/>
                </a:spcAft>
              </a:pPr>
              <a:t>‹#›</a:t>
            </a:fld>
            <a:endParaRPr lang="en-US">
              <a:solidFill>
                <a:prstClr val="black">
                  <a:tint val="75000"/>
                </a:prstClr>
              </a:solidFill>
              <a:latin typeface="Calibri"/>
              <a:ea typeface="+mn-ea"/>
              <a:cs typeface="Arial" charset="0"/>
            </a:endParaRPr>
          </a:p>
        </p:txBody>
      </p:sp>
    </p:spTree>
    <p:extLst>
      <p:ext uri="{BB962C8B-B14F-4D97-AF65-F5344CB8AC3E}">
        <p14:creationId xmlns:p14="http://schemas.microsoft.com/office/powerpoint/2010/main" val="14548547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337771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B5535427-162D-8ED6-DD45-3EDD32C7E2E7}"/>
              </a:ext>
            </a:extLst>
          </p:cNvPr>
          <p:cNvSpPr txBox="1"/>
          <p:nvPr/>
        </p:nvSpPr>
        <p:spPr>
          <a:xfrm>
            <a:off x="266329" y="983808"/>
            <a:ext cx="8424909" cy="4893647"/>
          </a:xfrm>
          <a:prstGeom prst="rect">
            <a:avLst/>
          </a:prstGeom>
          <a:noFill/>
        </p:spPr>
        <p:txBody>
          <a:bodyPr wrap="square">
            <a:spAutoFit/>
          </a:bodyPr>
          <a:lstStyle/>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The story of his faith begins with his parents.</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During the time of the birth of Moses,  we learn  from  </a:t>
            </a:r>
            <a:r>
              <a:rPr lang="en-US" sz="2400" b="1" u="sng" dirty="0">
                <a:solidFill>
                  <a:srgbClr val="0070C0"/>
                </a:solidFill>
                <a:effectLst/>
                <a:latin typeface="Calibri" panose="020F0502020204030204" pitchFamily="34" charset="0"/>
                <a:ea typeface="Times New Roman" panose="02020603050405020304" pitchFamily="18" charset="0"/>
              </a:rPr>
              <a:t>EX 1:22</a:t>
            </a:r>
            <a:r>
              <a:rPr lang="en-US" sz="2400" b="1" dirty="0">
                <a:solidFill>
                  <a:srgbClr val="0070C0"/>
                </a:solidFill>
                <a:effectLst/>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that  Pharaoh  commanded  “every son that is born shall be cast  into the river.”  To disobey this command could have had serious  consequences for the parents of Moses -  </a:t>
            </a:r>
            <a:r>
              <a:rPr lang="en-US" sz="2400" u="sng" dirty="0">
                <a:effectLst/>
                <a:latin typeface="Calibri" panose="020F0502020204030204" pitchFamily="34" charset="0"/>
                <a:ea typeface="Times New Roman" panose="02020603050405020304" pitchFamily="18" charset="0"/>
              </a:rPr>
              <a:t>Amram  and  Jochebed</a:t>
            </a:r>
            <a:r>
              <a:rPr lang="en-US" sz="2400" dirty="0">
                <a:effectLst/>
                <a:latin typeface="Calibri" panose="020F0502020204030204" pitchFamily="34" charset="0"/>
                <a:ea typeface="Times New Roman" panose="02020603050405020304" pitchFamily="18" charset="0"/>
              </a:rPr>
              <a:t>.  But, they disobeyed the command anyway.</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First, they hid him – (most likely in their own house ) for the space  of </a:t>
            </a:r>
            <a:r>
              <a:rPr lang="en-US" sz="2400" b="1" u="sng" dirty="0">
                <a:effectLst/>
                <a:latin typeface="Calibri" panose="020F0502020204030204" pitchFamily="34" charset="0"/>
                <a:ea typeface="Times New Roman" panose="02020603050405020304" pitchFamily="18" charset="0"/>
              </a:rPr>
              <a:t>3 months</a:t>
            </a:r>
            <a:r>
              <a:rPr lang="en-US" sz="2400" dirty="0">
                <a:effectLst/>
                <a:latin typeface="Calibri" panose="020F0502020204030204" pitchFamily="34" charset="0"/>
                <a:ea typeface="Times New Roman" panose="02020603050405020304" pitchFamily="18" charset="0"/>
              </a:rPr>
              <a:t>.</a:t>
            </a:r>
          </a:p>
          <a:p>
            <a:pPr marL="0" marR="0">
              <a:spcBef>
                <a:spcPts val="0"/>
              </a:spcBef>
              <a:spcAft>
                <a:spcPts val="0"/>
              </a:spcAft>
            </a:pPr>
            <a:r>
              <a:rPr lang="en-US" sz="2400" dirty="0">
                <a:latin typeface="Calibri" panose="020F0502020204030204" pitchFamily="34" charset="0"/>
                <a:ea typeface="Times New Roman" panose="02020603050405020304" pitchFamily="18" charset="0"/>
              </a:rPr>
              <a:t>T</a:t>
            </a:r>
            <a:r>
              <a:rPr lang="en-US" sz="2400" dirty="0">
                <a:effectLst/>
                <a:latin typeface="Calibri" panose="020F0502020204030204" pitchFamily="34" charset="0"/>
                <a:ea typeface="Times New Roman" panose="02020603050405020304" pitchFamily="18" charset="0"/>
              </a:rPr>
              <a:t>hink how we just read over that and don’t let it sink in.  For </a:t>
            </a:r>
            <a:r>
              <a:rPr lang="en-US" sz="2400" b="1" i="1" u="sng" dirty="0">
                <a:effectLst/>
                <a:latin typeface="Calibri" panose="020F0502020204030204" pitchFamily="34" charset="0"/>
                <a:ea typeface="Times New Roman" panose="02020603050405020304" pitchFamily="18" charset="0"/>
              </a:rPr>
              <a:t>3  months</a:t>
            </a:r>
            <a:r>
              <a:rPr lang="en-US" sz="2400" dirty="0">
                <a:effectLst/>
                <a:latin typeface="Calibri" panose="020F0502020204030204" pitchFamily="34" charset="0"/>
                <a:ea typeface="Times New Roman" panose="02020603050405020304" pitchFamily="18" charset="0"/>
              </a:rPr>
              <a:t> - they would have lived in fear of being discovered  ---of  being punished and one or all of them being put to death.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117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6744766-F91A-C84F-9F55-F1466E6F86FA}"/>
              </a:ext>
            </a:extLst>
          </p:cNvPr>
          <p:cNvSpPr txBox="1"/>
          <p:nvPr/>
        </p:nvSpPr>
        <p:spPr>
          <a:xfrm>
            <a:off x="319596" y="896645"/>
            <a:ext cx="8336133" cy="550920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Not  only  could  they  not  tell  anybody  that  he  was  born -  but  they  had  to  keep  his  existence  a  secret.</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Here we have a  biblical  principle .</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solidFill>
                  <a:srgbClr val="0070C0"/>
                </a:solidFill>
                <a:effectLst/>
                <a:latin typeface="Calibri" panose="020F0502020204030204" pitchFamily="34" charset="0"/>
                <a:ea typeface="Times New Roman" panose="02020603050405020304" pitchFamily="18" charset="0"/>
              </a:rPr>
              <a:t>God expects  man  to  do  everything  he  can  for  himself….and  not  until  man  does all  he  can  for himself – then,  God  will  step  in  and  fill  the  gap.</a:t>
            </a:r>
            <a:endParaRPr lang="en-US" sz="2400" b="1" dirty="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We  are told  to  pray for  our  daily  bread</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We don’t sit at the table and wait for it to fall out of the sky.</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b="1" dirty="0">
                <a:solidFill>
                  <a:srgbClr val="FF0000"/>
                </a:solidFill>
                <a:effectLst/>
                <a:latin typeface="Calibri" panose="020F0502020204030204" pitchFamily="34" charset="0"/>
                <a:ea typeface="Times New Roman" panose="02020603050405020304" pitchFamily="18" charset="0"/>
              </a:rPr>
              <a:t>God  expects  us  to  work for  it – even  work  hard  for  it -  and  do  everything  within  our  power  to  accomplish  what  we  are  praying  for.</a:t>
            </a:r>
            <a:endParaRPr lang="en-US" sz="2400" b="1" dirty="0">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Amram  and  Jochebed  did  all  they  could  to  save  Moses – and  </a:t>
            </a:r>
            <a:r>
              <a:rPr lang="en-US" sz="2400" b="1" i="1" u="sng" dirty="0">
                <a:effectLst/>
                <a:latin typeface="Calibri" panose="020F0502020204030204" pitchFamily="34" charset="0"/>
                <a:ea typeface="Times New Roman" panose="02020603050405020304" pitchFamily="18" charset="0"/>
              </a:rPr>
              <a:t>then</a:t>
            </a:r>
            <a:r>
              <a:rPr lang="en-US" sz="2400" dirty="0">
                <a:effectLst/>
                <a:latin typeface="Calibri" panose="020F0502020204030204" pitchFamily="34" charset="0"/>
                <a:ea typeface="Times New Roman" panose="02020603050405020304" pitchFamily="18" charset="0"/>
              </a:rPr>
              <a:t>  they  trusted  in  God  to  step  in  and  fill  the  gap.</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861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AD14928B-AAC4-9FA8-B6DE-322B159AA525}"/>
              </a:ext>
            </a:extLst>
          </p:cNvPr>
          <p:cNvSpPr txBox="1"/>
          <p:nvPr/>
        </p:nvSpPr>
        <p:spPr>
          <a:xfrm>
            <a:off x="550416" y="932153"/>
            <a:ext cx="7892248" cy="1815882"/>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When they could no longer protect Moses on their  own -  they made an ark to place him in --and then  placed him in a location where he would be found ….according to </a:t>
            </a:r>
            <a:r>
              <a:rPr lang="en-US" sz="2800" b="1" dirty="0">
                <a:solidFill>
                  <a:srgbClr val="0070C0"/>
                </a:solidFill>
                <a:effectLst/>
                <a:latin typeface="Calibri" panose="020F0502020204030204" pitchFamily="34" charset="0"/>
                <a:ea typeface="Times New Roman" panose="02020603050405020304" pitchFamily="18" charset="0"/>
              </a:rPr>
              <a:t>Exodus 2:3</a:t>
            </a:r>
            <a:endParaRPr lang="en-US" sz="2800" b="1" dirty="0">
              <a:solidFill>
                <a:srgbClr val="0070C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C9A9064B-59D7-7724-B28B-47B924C48DD3}"/>
              </a:ext>
            </a:extLst>
          </p:cNvPr>
          <p:cNvSpPr txBox="1"/>
          <p:nvPr/>
        </p:nvSpPr>
        <p:spPr>
          <a:xfrm>
            <a:off x="565950" y="2931012"/>
            <a:ext cx="4576438"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By the providence of God - Moses was not only  saved from death – but he was raised in a position of  privilege. He was instructed in the wisdom of The  Egyptians and was </a:t>
            </a:r>
            <a:r>
              <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honored as the son of Pharaoh’s  daughter</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2" descr="Golden Throne of Tutankhamun displayed in the Egyptian Museum, Cairo.">
            <a:extLst>
              <a:ext uri="{FF2B5EF4-FFF2-40B4-BE49-F238E27FC236}">
                <a16:creationId xmlns:a16="http://schemas.microsoft.com/office/drawing/2014/main" id="{6333CF28-5886-8084-82D8-786F8F0E7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8877" y="2748035"/>
            <a:ext cx="3016157" cy="389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1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BB490783-9F36-A8ED-704F-1DB39153A4C1}"/>
              </a:ext>
            </a:extLst>
          </p:cNvPr>
          <p:cNvSpPr txBox="1"/>
          <p:nvPr/>
        </p:nvSpPr>
        <p:spPr>
          <a:xfrm>
            <a:off x="292963" y="1003176"/>
            <a:ext cx="8460420" cy="4832092"/>
          </a:xfrm>
          <a:prstGeom prst="rect">
            <a:avLst/>
          </a:prstGeom>
          <a:noFill/>
        </p:spPr>
        <p:txBody>
          <a:bodyPr wrap="square">
            <a:spAutoFit/>
          </a:bodyPr>
          <a:lstStyle/>
          <a:p>
            <a:pPr marL="514350" marR="0" indent="-514350">
              <a:spcBef>
                <a:spcPts val="0"/>
              </a:spcBef>
              <a:spcAft>
                <a:spcPts val="0"/>
              </a:spcAft>
              <a:buAutoNum type="arabicParenR"/>
            </a:pPr>
            <a:r>
              <a:rPr lang="en-US" sz="2800" b="1" dirty="0">
                <a:effectLst/>
                <a:latin typeface="Aharoni" panose="02010803020104030203" pitchFamily="2" charset="-79"/>
                <a:ea typeface="Times New Roman" panose="02020603050405020304" pitchFamily="18" charset="0"/>
                <a:cs typeface="Aharoni" panose="02010803020104030203" pitchFamily="2" charset="-79"/>
              </a:rPr>
              <a:t>He gave up a position of STATUS and  POWER</a:t>
            </a:r>
            <a:r>
              <a:rPr lang="en-US" sz="2800" dirty="0">
                <a:effectLst/>
                <a:latin typeface="Aharoni" panose="02010803020104030203" pitchFamily="2" charset="-79"/>
                <a:ea typeface="Times New Roman" panose="02020603050405020304" pitchFamily="18" charset="0"/>
                <a:cs typeface="Aharoni" panose="02010803020104030203" pitchFamily="2" charset="-79"/>
              </a:rPr>
              <a:t>.</a:t>
            </a:r>
          </a:p>
          <a:p>
            <a:pPr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dirty="0">
                <a:solidFill>
                  <a:srgbClr val="FF0000"/>
                </a:solidFill>
                <a:effectLst/>
                <a:latin typeface="Calibri" panose="020F0502020204030204" pitchFamily="34" charset="0"/>
                <a:ea typeface="Times New Roman" panose="02020603050405020304" pitchFamily="18" charset="0"/>
              </a:rPr>
              <a:t>Is status and power wrong?  Not in and of themselves.  </a:t>
            </a:r>
            <a:r>
              <a:rPr lang="en-US" sz="2800" dirty="0">
                <a:effectLst/>
                <a:latin typeface="Calibri" panose="020F0502020204030204" pitchFamily="34" charset="0"/>
                <a:ea typeface="Times New Roman" panose="02020603050405020304" pitchFamily="18" charset="0"/>
              </a:rPr>
              <a:t>Moses went on to have a hundred times the status and  power as the leader of God’s chosen people. But he  gave up a position of </a:t>
            </a:r>
            <a:r>
              <a:rPr lang="en-US" sz="2800" b="1" dirty="0">
                <a:effectLst/>
                <a:latin typeface="Calibri" panose="020F0502020204030204" pitchFamily="34" charset="0"/>
                <a:ea typeface="Times New Roman" panose="02020603050405020304" pitchFamily="18" charset="0"/>
              </a:rPr>
              <a:t>UNGODLY and WORDLY status  and power</a:t>
            </a:r>
            <a:r>
              <a:rPr lang="en-US" sz="2800" dirty="0">
                <a:effectLst/>
                <a:latin typeface="Calibri" panose="020F0502020204030204" pitchFamily="34" charset="0"/>
                <a:ea typeface="Times New Roman" panose="02020603050405020304" pitchFamily="18" charset="0"/>
              </a:rPr>
              <a:t>. And I’m convinced </a:t>
            </a:r>
            <a:r>
              <a:rPr lang="en-US" sz="2800" u="sng" dirty="0">
                <a:effectLst/>
                <a:latin typeface="Calibri" panose="020F0502020204030204" pitchFamily="34" charset="0"/>
                <a:ea typeface="Times New Roman" panose="02020603050405020304" pitchFamily="18" charset="0"/>
              </a:rPr>
              <a:t>he was persuaded to do so because of the Godly faith of his parents</a:t>
            </a:r>
            <a:r>
              <a:rPr lang="en-US" sz="2800" dirty="0">
                <a:effectLst/>
                <a:latin typeface="Calibri" panose="020F0502020204030204" pitchFamily="34" charset="0"/>
                <a:ea typeface="Times New Roman" panose="02020603050405020304" pitchFamily="18" charset="0"/>
              </a:rPr>
              <a:t> and his sister.  Moses did not want the  honor…..and  luxuries…..of a corrupt and idolatrous society.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1499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11A2B65-51A8-03B6-0415-4ACDBA249638}"/>
              </a:ext>
            </a:extLst>
          </p:cNvPr>
          <p:cNvSpPr txBox="1"/>
          <p:nvPr/>
        </p:nvSpPr>
        <p:spPr>
          <a:xfrm>
            <a:off x="541538" y="870012"/>
            <a:ext cx="8433786" cy="5201424"/>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rPr>
              <a:t>What did Moses give up?</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dirty="0">
                <a:effectLst/>
                <a:latin typeface="Aharoni" panose="02010803020104030203" pitchFamily="2" charset="-79"/>
                <a:ea typeface="Times New Roman" panose="02020603050405020304" pitchFamily="18" charset="0"/>
                <a:cs typeface="Aharoni" panose="02010803020104030203" pitchFamily="2" charset="-79"/>
              </a:rPr>
              <a:t>He Gave Up The Passing Pleasure Of Sin.</a:t>
            </a:r>
            <a:endParaRPr lang="en-US" sz="2800" dirty="0">
              <a:effectLst/>
              <a:latin typeface="Aharoni" panose="02010803020104030203" pitchFamily="2" charset="-79"/>
              <a:ea typeface="Times New Roman" panose="02020603050405020304" pitchFamily="18" charset="0"/>
              <a:cs typeface="Aharoni" panose="02010803020104030203" pitchFamily="2" charset="-79"/>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Is sin Pleasurable?  Yes…we  just  read  that – and  we  need  to  be  honest  with  people  about  that.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u="sng" dirty="0">
                <a:effectLst/>
                <a:latin typeface="Calibri" panose="020F0502020204030204" pitchFamily="34" charset="0"/>
                <a:ea typeface="Times New Roman" panose="02020603050405020304" pitchFamily="18" charset="0"/>
              </a:rPr>
              <a:t>If you tell a teenage boy</a:t>
            </a:r>
            <a:r>
              <a:rPr lang="en-US" sz="2400" dirty="0">
                <a:effectLst/>
                <a:latin typeface="Calibri" panose="020F0502020204030204" pitchFamily="34" charset="0"/>
                <a:ea typeface="Times New Roman" panose="02020603050405020304" pitchFamily="18" charset="0"/>
              </a:rPr>
              <a:t>  or young man that there is no  pleasure in illicit sexual acts – then he will wonder what else are  you lying to him about.</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u="sng" dirty="0">
                <a:effectLst/>
                <a:latin typeface="Calibri" panose="020F0502020204030204" pitchFamily="34" charset="0"/>
                <a:ea typeface="Times New Roman" panose="02020603050405020304" pitchFamily="18" charset="0"/>
              </a:rPr>
              <a:t>If you tell a teenage girl</a:t>
            </a:r>
            <a:r>
              <a:rPr lang="en-US" sz="2400" dirty="0">
                <a:effectLst/>
                <a:latin typeface="Calibri" panose="020F0502020204030204" pitchFamily="34" charset="0"/>
                <a:ea typeface="Times New Roman" panose="02020603050405020304" pitchFamily="18" charset="0"/>
              </a:rPr>
              <a:t> or young woman that there is no  pleasure in wearing the skin tight blouses and slacks - that  package her body to get everyman’s eyes to turn and linger – and  do her bidding …..if you tell her there is no pleasure in that, she  will wonder what else are you lying  about.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866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82484D2-C1C8-814E-C714-7A2ACF7209DC}"/>
              </a:ext>
            </a:extLst>
          </p:cNvPr>
          <p:cNvSpPr txBox="1"/>
          <p:nvPr/>
        </p:nvSpPr>
        <p:spPr>
          <a:xfrm>
            <a:off x="426128" y="842944"/>
            <a:ext cx="8469298" cy="5878532"/>
          </a:xfrm>
          <a:prstGeom prst="rect">
            <a:avLst/>
          </a:prstGeom>
          <a:noFill/>
        </p:spPr>
        <p:txBody>
          <a:bodyPr wrap="square">
            <a:spAutoFit/>
          </a:bodyPr>
          <a:lstStyle/>
          <a:p>
            <a:pPr marL="0" marR="0">
              <a:spcBef>
                <a:spcPts val="0"/>
              </a:spcBef>
              <a:spcAft>
                <a:spcPts val="0"/>
              </a:spcAft>
            </a:pPr>
            <a:r>
              <a:rPr lang="en-US" sz="2800" b="1" dirty="0">
                <a:effectLst/>
                <a:latin typeface="Aharoni" panose="02010803020104030203" pitchFamily="2" charset="-79"/>
                <a:ea typeface="Times New Roman" panose="02020603050405020304" pitchFamily="18" charset="0"/>
                <a:cs typeface="Aharoni" panose="02010803020104030203" pitchFamily="2" charset="-79"/>
              </a:rPr>
              <a:t>3) Moses GAVE UP RICHES.</a:t>
            </a:r>
            <a:endParaRPr lang="en-US" sz="2800" dirty="0">
              <a:effectLst/>
              <a:latin typeface="Aharoni" panose="02010803020104030203" pitchFamily="2" charset="-79"/>
              <a:ea typeface="Times New Roman" panose="02020603050405020304" pitchFamily="18" charset="0"/>
              <a:cs typeface="Aharoni" panose="02010803020104030203" pitchFamily="2" charset="-79"/>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How his riches were described - </a:t>
            </a:r>
            <a:r>
              <a:rPr lang="en-US" sz="2800" b="1" u="sng" dirty="0">
                <a:effectLst/>
                <a:latin typeface="Calibri" panose="020F0502020204030204" pitchFamily="34" charset="0"/>
                <a:ea typeface="Times New Roman" panose="02020603050405020304" pitchFamily="18" charset="0"/>
              </a:rPr>
              <a:t>the treasures of Egypt</a:t>
            </a:r>
            <a:r>
              <a:rPr lang="en-US" sz="2800" dirty="0">
                <a:effectLst/>
                <a:latin typeface="Calibri" panose="020F0502020204030204" pitchFamily="34" charset="0"/>
                <a:ea typeface="Times New Roman" panose="02020603050405020304" pitchFamily="18" charset="0"/>
              </a:rPr>
              <a:t>.  Moses could have  had anything he wanted.   unfortunately – we live with that same temptation every day because we live in America. Not only are we one of  the wealthiest nations on the earth – on top of that – we  can have access to whatever we want because of  </a:t>
            </a:r>
            <a:r>
              <a:rPr lang="en-US" sz="2800" b="1" u="sng" dirty="0">
                <a:effectLst/>
                <a:latin typeface="Calibri" panose="020F0502020204030204" pitchFamily="34" charset="0"/>
                <a:ea typeface="Times New Roman" panose="02020603050405020304" pitchFamily="18" charset="0"/>
              </a:rPr>
              <a:t>CREDIT.</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There is almost nothing we can’t have.  But Moses gave  up riches.  He realized that riches are not the ultimate  goal.  He realized the COST of riches – and he considered the reproach of CHRIST – </a:t>
            </a:r>
            <a:r>
              <a:rPr lang="en-US" sz="2800" u="sng" dirty="0">
                <a:effectLst/>
                <a:latin typeface="Calibri" panose="020F0502020204030204" pitchFamily="34" charset="0"/>
                <a:ea typeface="Times New Roman" panose="02020603050405020304" pitchFamily="18" charset="0"/>
              </a:rPr>
              <a:t>greater than all  the  treasures  of  EGYPT.</a:t>
            </a:r>
            <a:endParaRPr lang="en-US" sz="2800" u="sn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518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78850E9E-2A28-E7E4-A680-ED0731391399}"/>
              </a:ext>
            </a:extLst>
          </p:cNvPr>
          <p:cNvSpPr txBox="1"/>
          <p:nvPr/>
        </p:nvSpPr>
        <p:spPr>
          <a:xfrm>
            <a:off x="426128" y="1029804"/>
            <a:ext cx="8167456" cy="5693866"/>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rPr>
              <a:t>What did he choose?</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1" dirty="0">
                <a:effectLst/>
                <a:latin typeface="Aharoni" panose="02010803020104030203" pitchFamily="2" charset="-79"/>
                <a:ea typeface="Times New Roman" panose="02020603050405020304" pitchFamily="18" charset="0"/>
                <a:cs typeface="Aharoni" panose="02010803020104030203" pitchFamily="2" charset="-79"/>
              </a:rPr>
              <a:t>1)  He Chose To Endure Ill Treatment.</a:t>
            </a:r>
            <a:endParaRPr lang="en-US" sz="2400" dirty="0">
              <a:effectLst/>
              <a:latin typeface="Aharoni" panose="02010803020104030203" pitchFamily="2" charset="-79"/>
              <a:ea typeface="Times New Roman" panose="02020603050405020304" pitchFamily="18" charset="0"/>
              <a:cs typeface="Aharoni" panose="02010803020104030203" pitchFamily="2" charset="-79"/>
            </a:endParaRPr>
          </a:p>
          <a:p>
            <a:pPr marL="0" marR="0">
              <a:spcBef>
                <a:spcPts val="0"/>
              </a:spcBef>
              <a:spcAft>
                <a:spcPts val="0"/>
              </a:spcAft>
            </a:pPr>
            <a:r>
              <a:rPr lang="en-US" sz="2600" dirty="0">
                <a:effectLst/>
                <a:latin typeface="Calibri" panose="020F0502020204030204" pitchFamily="34" charset="0"/>
                <a:ea typeface="Times New Roman" panose="02020603050405020304" pitchFamily="18" charset="0"/>
              </a:rPr>
              <a:t>Moses understood the difference between pleasure for the  moment compared to pleasure for an eternity.  He was fully  convinced that ill treatment for a season would gain him joy  forever. Have we learned this lesson?  Or…do we give in to the  pleasure of the world to avoid any present discomfort?</a:t>
            </a:r>
            <a:endParaRPr lang="en-US" sz="2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Times New Roman" panose="02020603050405020304" pitchFamily="18" charset="0"/>
              </a:rPr>
              <a:t>Moses understood that our present light afflictions which are  but for </a:t>
            </a:r>
            <a:r>
              <a:rPr lang="en-US" sz="2600" b="1" dirty="0">
                <a:effectLst/>
                <a:latin typeface="Calibri" panose="020F0502020204030204" pitchFamily="34" charset="0"/>
                <a:ea typeface="Times New Roman" panose="02020603050405020304" pitchFamily="18" charset="0"/>
              </a:rPr>
              <a:t>a moment</a:t>
            </a:r>
            <a:r>
              <a:rPr lang="en-US" sz="2600" dirty="0">
                <a:effectLst/>
                <a:latin typeface="Calibri" panose="020F0502020204030204" pitchFamily="34" charset="0"/>
                <a:ea typeface="Times New Roman" panose="02020603050405020304" pitchFamily="18" charset="0"/>
              </a:rPr>
              <a:t> -  serve to work out for us a far more  exceeding and eternal weight of glory.</a:t>
            </a:r>
          </a:p>
          <a:p>
            <a:pPr marL="0" marR="0">
              <a:spcBef>
                <a:spcPts val="0"/>
              </a:spcBef>
              <a:spcAft>
                <a:spcPts val="0"/>
              </a:spcAft>
            </a:pPr>
            <a:endParaRPr lang="en-US" sz="1600" dirty="0">
              <a:latin typeface="Calibri" panose="020F0502020204030204" pitchFamily="34" charset="0"/>
              <a:ea typeface="Times New Roman" panose="02020603050405020304" pitchFamily="18" charset="0"/>
            </a:endParaRPr>
          </a:p>
          <a:p>
            <a:pPr marL="0" marR="0">
              <a:spcBef>
                <a:spcPts val="0"/>
              </a:spcBef>
              <a:spcAft>
                <a:spcPts val="0"/>
              </a:spcAft>
            </a:pPr>
            <a:r>
              <a:rPr lang="en-US" sz="2800" b="1" dirty="0">
                <a:solidFill>
                  <a:srgbClr val="FF0000"/>
                </a:solidFill>
                <a:effectLst/>
                <a:latin typeface="Calibri" panose="020F0502020204030204" pitchFamily="34" charset="0"/>
                <a:ea typeface="Times New Roman" panose="02020603050405020304" pitchFamily="18" charset="0"/>
              </a:rPr>
              <a:t>What ill treatment am I enduring today?</a:t>
            </a:r>
            <a:endParaRPr lang="en-US" sz="2800" dirty="0">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2880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A6878DD-2C59-59CF-7699-FD1EAACE6462}"/>
              </a:ext>
            </a:extLst>
          </p:cNvPr>
          <p:cNvSpPr txBox="1"/>
          <p:nvPr/>
        </p:nvSpPr>
        <p:spPr>
          <a:xfrm>
            <a:off x="497149" y="1260629"/>
            <a:ext cx="8185211" cy="5078313"/>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rPr>
              <a:t>What did he choose?</a:t>
            </a:r>
            <a:endParaRPr lang="en-US" sz="1200" dirty="0">
              <a:effectLst/>
              <a:latin typeface="Times New Roman" panose="02020603050405020304" pitchFamily="18" charset="0"/>
              <a:ea typeface="Times New Roman" panose="02020603050405020304" pitchFamily="18" charset="0"/>
            </a:endParaRPr>
          </a:p>
          <a:p>
            <a:pPr marL="514350" marR="0" indent="-514350">
              <a:spcBef>
                <a:spcPts val="0"/>
              </a:spcBef>
              <a:spcAft>
                <a:spcPts val="0"/>
              </a:spcAft>
              <a:buAutoNum type="arabicParenR" startAt="2"/>
            </a:pPr>
            <a:r>
              <a:rPr lang="en-US" sz="2800" b="1" dirty="0">
                <a:effectLst/>
                <a:latin typeface="Aharoni" panose="02010803020104030203" pitchFamily="2" charset="-79"/>
                <a:ea typeface="Times New Roman" panose="02020603050405020304" pitchFamily="18" charset="0"/>
                <a:cs typeface="Aharoni" panose="02010803020104030203" pitchFamily="2" charset="-79"/>
              </a:rPr>
              <a:t>He Chose To Be Included With The Despised People.</a:t>
            </a:r>
          </a:p>
          <a:p>
            <a:pPr marL="514350" marR="0" indent="-514350">
              <a:spcBef>
                <a:spcPts val="0"/>
              </a:spcBef>
              <a:spcAft>
                <a:spcPts val="0"/>
              </a:spcAft>
              <a:buAutoNum type="arabicParenR" startAt="2"/>
            </a:pPr>
            <a:endParaRPr lang="en-US" sz="2800" dirty="0">
              <a:effectLst/>
              <a:latin typeface="Aharoni" panose="02010803020104030203" pitchFamily="2" charset="-79"/>
              <a:ea typeface="Times New Roman" panose="02020603050405020304" pitchFamily="18" charset="0"/>
              <a:cs typeface="Aharoni" panose="02010803020104030203" pitchFamily="2" charset="-79"/>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Moses would have been allowed to enjoy </a:t>
            </a:r>
            <a:r>
              <a:rPr lang="en-US" sz="2800" u="sng" dirty="0">
                <a:effectLst/>
                <a:latin typeface="Calibri" panose="020F0502020204030204" pitchFamily="34" charset="0"/>
                <a:ea typeface="Times New Roman" panose="02020603050405020304" pitchFamily="18" charset="0"/>
              </a:rPr>
              <a:t>the honor  and luxury of pharaohs court</a:t>
            </a:r>
            <a:r>
              <a:rPr lang="en-US" sz="2800" dirty="0">
                <a:effectLst/>
                <a:latin typeface="Calibri" panose="020F0502020204030204" pitchFamily="34" charset="0"/>
                <a:ea typeface="Times New Roman" panose="02020603050405020304" pitchFamily="18" charset="0"/>
              </a:rPr>
              <a:t>.  The Egyptians were at  that time the most educated – powerful – and  influential nation on the earth….And</a:t>
            </a:r>
            <a:r>
              <a:rPr lang="en-US" sz="2800" b="1" dirty="0">
                <a:effectLst/>
                <a:latin typeface="Calibri" panose="020F0502020204030204" pitchFamily="34" charset="0"/>
                <a:ea typeface="Times New Roman" panose="02020603050405020304" pitchFamily="18" charset="0"/>
              </a:rPr>
              <a:t> the</a:t>
            </a:r>
            <a:r>
              <a:rPr lang="en-US" sz="2800" dirty="0">
                <a:effectLst/>
                <a:latin typeface="Calibri" panose="020F0502020204030204" pitchFamily="34" charset="0"/>
                <a:ea typeface="Times New Roman" panose="02020603050405020304" pitchFamily="18" charset="0"/>
              </a:rPr>
              <a:t>  Hebrews…were among the most oppressed and  degraded.  This is a continuation and reinforcement of  the previous point.  </a:t>
            </a:r>
            <a:r>
              <a:rPr lang="en-US" sz="2800" b="1" u="sng" dirty="0">
                <a:effectLst/>
                <a:latin typeface="Calibri" panose="020F0502020204030204" pitchFamily="34" charset="0"/>
                <a:ea typeface="Times New Roman" panose="02020603050405020304" pitchFamily="18" charset="0"/>
              </a:rPr>
              <a:t>Moses knew the long term  consequences of short term actions</a:t>
            </a:r>
            <a:r>
              <a:rPr lang="en-US" sz="2800" b="1" dirty="0">
                <a:effectLst/>
                <a:latin typeface="Calibri" panose="020F0502020204030204" pitchFamily="34"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600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EBCF1D0-6DEA-5ABF-9976-F86F3E1C5109}"/>
              </a:ext>
            </a:extLst>
          </p:cNvPr>
          <p:cNvSpPr txBox="1"/>
          <p:nvPr/>
        </p:nvSpPr>
        <p:spPr>
          <a:xfrm>
            <a:off x="630315" y="1100831"/>
            <a:ext cx="8087557" cy="5343468"/>
          </a:xfrm>
          <a:prstGeom prst="rect">
            <a:avLst/>
          </a:prstGeom>
          <a:noFill/>
        </p:spPr>
        <p:txBody>
          <a:bodyPr wrap="square">
            <a:spAutoFit/>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rPr>
              <a:t>What did he choose?</a:t>
            </a:r>
            <a:endParaRPr lang="en-US" sz="1200" dirty="0">
              <a:effectLst/>
              <a:latin typeface="Times New Roman" panose="02020603050405020304" pitchFamily="18" charset="0"/>
              <a:ea typeface="Times New Roman" panose="02020603050405020304" pitchFamily="18" charset="0"/>
            </a:endParaRPr>
          </a:p>
          <a:p>
            <a:pPr marL="514350" marR="0" indent="-514350">
              <a:spcBef>
                <a:spcPts val="0"/>
              </a:spcBef>
              <a:spcAft>
                <a:spcPts val="0"/>
              </a:spcAft>
              <a:buAutoNum type="arabicParenR" startAt="3"/>
            </a:pPr>
            <a:r>
              <a:rPr lang="en-US" sz="3200" b="1" dirty="0">
                <a:effectLst/>
                <a:latin typeface="Aharoni" panose="02010803020104030203" pitchFamily="2" charset="-79"/>
                <a:ea typeface="Times New Roman" panose="02020603050405020304" pitchFamily="18" charset="0"/>
                <a:cs typeface="Aharoni" panose="02010803020104030203" pitchFamily="2" charset="-79"/>
              </a:rPr>
              <a:t>He Chose The Reward Of Christ.</a:t>
            </a:r>
          </a:p>
          <a:p>
            <a:pPr marL="514350" marR="0" indent="-514350">
              <a:spcBef>
                <a:spcPts val="0"/>
              </a:spcBef>
              <a:spcAft>
                <a:spcPts val="0"/>
              </a:spcAft>
              <a:buAutoNum type="arabicParenR" startAt="3"/>
            </a:pPr>
            <a:endParaRPr lang="en-US" sz="3200" dirty="0">
              <a:effectLst/>
              <a:latin typeface="Aharoni" panose="02010803020104030203" pitchFamily="2" charset="-79"/>
              <a:ea typeface="Times New Roman" panose="02020603050405020304" pitchFamily="18" charset="0"/>
              <a:cs typeface="Aharoni" panose="02010803020104030203" pitchFamily="2" charset="-79"/>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rPr>
              <a:t>By faith, he looked forward to the great and  final reward – the true and abiding pleasure of heaven – and the rest which waits for the people of God. And with his mind set on this - he esteemed the reproach of Christ as more valuable than all the treasures of Egypt.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901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8D08E7B5-E602-AF94-D964-141A312E69CB}"/>
              </a:ext>
            </a:extLst>
          </p:cNvPr>
          <p:cNvSpPr txBox="1"/>
          <p:nvPr/>
        </p:nvSpPr>
        <p:spPr>
          <a:xfrm>
            <a:off x="577049" y="1003177"/>
            <a:ext cx="8265110" cy="5509200"/>
          </a:xfrm>
          <a:prstGeom prst="rect">
            <a:avLst/>
          </a:prstGeom>
          <a:noFill/>
        </p:spPr>
        <p:txBody>
          <a:bodyPr wrap="square">
            <a:spAutoFit/>
          </a:bodyPr>
          <a:lstStyle/>
          <a:p>
            <a:pPr marL="0" marR="0">
              <a:spcBef>
                <a:spcPts val="0"/>
              </a:spcBef>
              <a:spcAft>
                <a:spcPts val="0"/>
              </a:spcAft>
            </a:pPr>
            <a:r>
              <a:rPr lang="en-US" sz="3200" b="1" dirty="0">
                <a:effectLst/>
                <a:latin typeface="Calibri" panose="020F0502020204030204" pitchFamily="34" charset="0"/>
                <a:ea typeface="Times New Roman" panose="02020603050405020304" pitchFamily="18" charset="0"/>
              </a:rPr>
              <a:t>The Motivation;</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Times New Roman" panose="02020603050405020304" pitchFamily="18" charset="0"/>
              </a:rPr>
              <a:t>So what was </a:t>
            </a:r>
            <a:r>
              <a:rPr lang="en-US" sz="3200" b="1" u="sng" dirty="0">
                <a:effectLst/>
                <a:latin typeface="Calibri" panose="020F0502020204030204" pitchFamily="34" charset="0"/>
                <a:ea typeface="Times New Roman" panose="02020603050405020304" pitchFamily="18" charset="0"/>
              </a:rPr>
              <a:t>the driving force</a:t>
            </a:r>
            <a:r>
              <a:rPr lang="en-US" sz="3200" dirty="0">
                <a:effectLst/>
                <a:latin typeface="Calibri" panose="020F0502020204030204" pitchFamily="34" charset="0"/>
                <a:ea typeface="Times New Roman" panose="02020603050405020304" pitchFamily="18" charset="0"/>
              </a:rPr>
              <a:t>, what was </a:t>
            </a:r>
            <a:r>
              <a:rPr lang="en-US" sz="3200" b="1" dirty="0">
                <a:effectLst/>
                <a:latin typeface="Calibri" panose="020F0502020204030204" pitchFamily="34" charset="0"/>
                <a:ea typeface="Times New Roman" panose="02020603050405020304" pitchFamily="18" charset="0"/>
              </a:rPr>
              <a:t>the  </a:t>
            </a:r>
            <a:r>
              <a:rPr lang="en-US" sz="3200" b="1" u="sng" dirty="0">
                <a:effectLst/>
                <a:latin typeface="Calibri" panose="020F0502020204030204" pitchFamily="34" charset="0"/>
                <a:ea typeface="Times New Roman" panose="02020603050405020304" pitchFamily="18" charset="0"/>
              </a:rPr>
              <a:t>motivation</a:t>
            </a:r>
            <a:r>
              <a:rPr lang="en-US" sz="3200" dirty="0">
                <a:effectLst/>
                <a:latin typeface="Calibri" panose="020F0502020204030204" pitchFamily="34" charset="0"/>
                <a:ea typeface="Times New Roman" panose="02020603050405020304" pitchFamily="18" charset="0"/>
              </a:rPr>
              <a:t>, what was </a:t>
            </a:r>
            <a:r>
              <a:rPr lang="en-US" sz="3200" b="1" u="sng" dirty="0">
                <a:effectLst/>
                <a:latin typeface="Calibri" panose="020F0502020204030204" pitchFamily="34" charset="0"/>
                <a:ea typeface="Times New Roman" panose="02020603050405020304" pitchFamily="18" charset="0"/>
              </a:rPr>
              <a:t>the POWER</a:t>
            </a:r>
            <a:r>
              <a:rPr lang="en-US" sz="3200" u="sng" dirty="0">
                <a:effectLst/>
                <a:latin typeface="Calibri" panose="020F0502020204030204" pitchFamily="34" charset="0"/>
                <a:ea typeface="Times New Roman" panose="02020603050405020304" pitchFamily="18" charset="0"/>
              </a:rPr>
              <a:t> </a:t>
            </a:r>
            <a:r>
              <a:rPr lang="en-US" sz="3200" dirty="0">
                <a:effectLst/>
                <a:latin typeface="Calibri" panose="020F0502020204030204" pitchFamily="34" charset="0"/>
                <a:ea typeface="Times New Roman" panose="02020603050405020304" pitchFamily="18" charset="0"/>
              </a:rPr>
              <a:t>behind the reason  Moses gave up these three great influences in his  life…and what was the driving force, the motivation,  and what was the power behind the three great  choices he made in his life.</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effectLst/>
                <a:latin typeface="Calibri" panose="020F050202020403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200" dirty="0">
                <a:solidFill>
                  <a:srgbClr val="FF0000"/>
                </a:solidFill>
                <a:effectLst/>
                <a:latin typeface="Calibri" panose="020F0502020204030204" pitchFamily="34" charset="0"/>
                <a:ea typeface="Times New Roman" panose="02020603050405020304" pitchFamily="18" charset="0"/>
              </a:rPr>
              <a:t>Hopefully it is the same motivation as in our  life…..</a:t>
            </a:r>
            <a:r>
              <a:rPr lang="en-US" sz="3200" b="1" u="sng" dirty="0">
                <a:solidFill>
                  <a:srgbClr val="FF0000"/>
                </a:solidFill>
                <a:effectLst/>
                <a:latin typeface="Calibri" panose="020F0502020204030204" pitchFamily="34" charset="0"/>
                <a:ea typeface="Times New Roman" panose="02020603050405020304" pitchFamily="18" charset="0"/>
              </a:rPr>
              <a:t>FAITH</a:t>
            </a:r>
            <a:r>
              <a:rPr lang="en-US" sz="3200" dirty="0">
                <a:solidFill>
                  <a:srgbClr val="FF0000"/>
                </a:solidFill>
                <a:effectLst/>
                <a:latin typeface="Calibri" panose="020F0502020204030204" pitchFamily="34"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55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B0B5E-CE4D-C290-3BF3-669D469E106E}"/>
              </a:ext>
            </a:extLst>
          </p:cNvPr>
          <p:cNvPicPr>
            <a:picLocks noChangeAspect="1"/>
          </p:cNvPicPr>
          <p:nvPr/>
        </p:nvPicPr>
        <p:blipFill>
          <a:blip r:embed="rId3"/>
          <a:stretch>
            <a:fillRect/>
          </a:stretch>
        </p:blipFill>
        <p:spPr>
          <a:xfrm>
            <a:off x="482613" y="4100423"/>
            <a:ext cx="3725402" cy="2483601"/>
          </a:xfrm>
          <a:prstGeom prst="rect">
            <a:avLst/>
          </a:prstGeom>
        </p:spPr>
      </p:pic>
      <p:pic>
        <p:nvPicPr>
          <p:cNvPr id="3" name="Picture 2">
            <a:extLst>
              <a:ext uri="{FF2B5EF4-FFF2-40B4-BE49-F238E27FC236}">
                <a16:creationId xmlns:a16="http://schemas.microsoft.com/office/drawing/2014/main" id="{D0DB398F-3AD2-983B-E515-9D7FFDCF8DC4}"/>
              </a:ext>
            </a:extLst>
          </p:cNvPr>
          <p:cNvPicPr>
            <a:picLocks noChangeAspect="1"/>
          </p:cNvPicPr>
          <p:nvPr/>
        </p:nvPicPr>
        <p:blipFill>
          <a:blip r:embed="rId4"/>
          <a:stretch>
            <a:fillRect/>
          </a:stretch>
        </p:blipFill>
        <p:spPr>
          <a:xfrm>
            <a:off x="4364766" y="884077"/>
            <a:ext cx="3450635" cy="2304488"/>
          </a:xfrm>
          <a:prstGeom prst="rect">
            <a:avLst/>
          </a:prstGeom>
        </p:spPr>
      </p:pic>
      <p:sp>
        <p:nvSpPr>
          <p:cNvPr id="5" name="TextBox 4">
            <a:extLst>
              <a:ext uri="{FF2B5EF4-FFF2-40B4-BE49-F238E27FC236}">
                <a16:creationId xmlns:a16="http://schemas.microsoft.com/office/drawing/2014/main" id="{03DBF73A-13EB-B91B-FB1F-3AA31AC59741}"/>
              </a:ext>
            </a:extLst>
          </p:cNvPr>
          <p:cNvSpPr txBox="1"/>
          <p:nvPr/>
        </p:nvSpPr>
        <p:spPr>
          <a:xfrm>
            <a:off x="390617" y="79899"/>
            <a:ext cx="7984074"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pic>
        <p:nvPicPr>
          <p:cNvPr id="6" name="Picture 2" descr="Tutankhamun's golden funerary mask">
            <a:extLst>
              <a:ext uri="{FF2B5EF4-FFF2-40B4-BE49-F238E27FC236}">
                <a16:creationId xmlns:a16="http://schemas.microsoft.com/office/drawing/2014/main" id="{EB942982-6FD7-0600-9E37-4D0706526B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487" y="746142"/>
            <a:ext cx="2150431" cy="26880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olden Throne of Tutankhamun displayed in the Egyptian Museum, Cairo.">
            <a:extLst>
              <a:ext uri="{FF2B5EF4-FFF2-40B4-BE49-F238E27FC236}">
                <a16:creationId xmlns:a16="http://schemas.microsoft.com/office/drawing/2014/main" id="{3CF82D29-FAF8-31A6-DD91-9A31A133FA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2187" y="3429000"/>
            <a:ext cx="2618326" cy="3385564"/>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BB20667-E3C6-DF5B-D008-1AE1285A6551}"/>
              </a:ext>
            </a:extLst>
          </p:cNvPr>
          <p:cNvSpPr txBox="1"/>
          <p:nvPr/>
        </p:nvSpPr>
        <p:spPr>
          <a:xfrm>
            <a:off x="1118586" y="1154097"/>
            <a:ext cx="6693764" cy="5693866"/>
          </a:xfrm>
          <a:prstGeom prst="rect">
            <a:avLst/>
          </a:prstGeom>
          <a:noFill/>
        </p:spPr>
        <p:txBody>
          <a:bodyPr wrap="square">
            <a:spAutoFit/>
          </a:bodyPr>
          <a:lstStyle/>
          <a:p>
            <a:pPr marL="342900" marR="0" lvl="0" indent="-342900">
              <a:spcBef>
                <a:spcPts val="0"/>
              </a:spcBef>
              <a:spcAft>
                <a:spcPts val="0"/>
              </a:spcAft>
              <a:buFont typeface="+mj-lt"/>
              <a:buAutoNum type="arabicParenR"/>
              <a:tabLst>
                <a:tab pos="457200" algn="l"/>
              </a:tabLst>
            </a:pPr>
            <a:r>
              <a:rPr lang="en-US" sz="2800" u="sng" dirty="0">
                <a:effectLst/>
                <a:latin typeface="Calibri" panose="020F0502020204030204" pitchFamily="34" charset="0"/>
                <a:ea typeface="Times New Roman" panose="02020603050405020304" pitchFamily="18" charset="0"/>
              </a:rPr>
              <a:t>By  faith</a:t>
            </a:r>
            <a:r>
              <a:rPr lang="en-US" sz="2800" dirty="0">
                <a:effectLst/>
                <a:latin typeface="Calibri" panose="020F0502020204030204" pitchFamily="34" charset="0"/>
                <a:ea typeface="Times New Roman" panose="02020603050405020304" pitchFamily="18" charset="0"/>
              </a:rPr>
              <a:t>, he was </a:t>
            </a:r>
            <a:r>
              <a:rPr lang="en-US" sz="2800" u="sng" dirty="0">
                <a:effectLst/>
                <a:latin typeface="Calibri" panose="020F0502020204030204" pitchFamily="34" charset="0"/>
                <a:ea typeface="Times New Roman" panose="02020603050405020304" pitchFamily="18" charset="0"/>
              </a:rPr>
              <a:t>protected</a:t>
            </a:r>
            <a:r>
              <a:rPr lang="en-US" sz="2800" dirty="0">
                <a:effectLst/>
                <a:latin typeface="Calibri" panose="020F0502020204030204" pitchFamily="34" charset="0"/>
                <a:ea typeface="Times New Roman" panose="02020603050405020304" pitchFamily="18" charset="0"/>
              </a:rPr>
              <a:t>  v.23</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tabLst>
                <a:tab pos="457200" algn="l"/>
              </a:tabLst>
            </a:pPr>
            <a:r>
              <a:rPr lang="en-US" sz="2800" u="sng" dirty="0">
                <a:effectLst/>
                <a:latin typeface="Calibri" panose="020F0502020204030204" pitchFamily="34" charset="0"/>
                <a:ea typeface="Times New Roman" panose="02020603050405020304" pitchFamily="18" charset="0"/>
              </a:rPr>
              <a:t>By  faith</a:t>
            </a:r>
            <a:r>
              <a:rPr lang="en-US" sz="2800" dirty="0">
                <a:effectLst/>
                <a:latin typeface="Calibri" panose="020F0502020204030204" pitchFamily="34" charset="0"/>
                <a:ea typeface="Times New Roman" panose="02020603050405020304" pitchFamily="18" charset="0"/>
              </a:rPr>
              <a:t>  he </a:t>
            </a:r>
            <a:r>
              <a:rPr lang="en-US" sz="2800" u="sng" dirty="0">
                <a:effectLst/>
                <a:latin typeface="Calibri" panose="020F0502020204030204" pitchFamily="34" charset="0"/>
                <a:ea typeface="Times New Roman" panose="02020603050405020304" pitchFamily="18" charset="0"/>
              </a:rPr>
              <a:t>refused</a:t>
            </a:r>
            <a:r>
              <a:rPr lang="en-US" sz="2800" dirty="0">
                <a:effectLst/>
                <a:latin typeface="Calibri" panose="020F0502020204030204" pitchFamily="34" charset="0"/>
                <a:ea typeface="Times New Roman" panose="02020603050405020304" pitchFamily="18" charset="0"/>
              </a:rPr>
              <a:t>  v24</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tabLst>
                <a:tab pos="457200" algn="l"/>
              </a:tabLst>
            </a:pPr>
            <a:r>
              <a:rPr lang="en-US" sz="2800" u="sng" dirty="0">
                <a:effectLst/>
                <a:latin typeface="Calibri" panose="020F0502020204030204" pitchFamily="34" charset="0"/>
                <a:ea typeface="Times New Roman" panose="02020603050405020304" pitchFamily="18" charset="0"/>
              </a:rPr>
              <a:t>By  faith</a:t>
            </a:r>
            <a:r>
              <a:rPr lang="en-US" sz="2800" dirty="0">
                <a:effectLst/>
                <a:latin typeface="Calibri" panose="020F0502020204030204" pitchFamily="34" charset="0"/>
                <a:ea typeface="Times New Roman" panose="02020603050405020304" pitchFamily="18" charset="0"/>
              </a:rPr>
              <a:t>  he </a:t>
            </a:r>
            <a:r>
              <a:rPr lang="en-US" sz="2800" u="sng" dirty="0">
                <a:effectLst/>
                <a:latin typeface="Calibri" panose="020F0502020204030204" pitchFamily="34" charset="0"/>
                <a:ea typeface="Times New Roman" panose="02020603050405020304" pitchFamily="18" charset="0"/>
              </a:rPr>
              <a:t>left</a:t>
            </a:r>
            <a:r>
              <a:rPr lang="en-US" sz="2800" dirty="0">
                <a:effectLst/>
                <a:latin typeface="Calibri" panose="020F0502020204030204" pitchFamily="34" charset="0"/>
                <a:ea typeface="Times New Roman" panose="02020603050405020304" pitchFamily="18" charset="0"/>
              </a:rPr>
              <a:t>  v.27</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tabLst>
                <a:tab pos="457200" algn="l"/>
              </a:tabLst>
            </a:pPr>
            <a:r>
              <a:rPr lang="en-US" sz="2800" u="sng" dirty="0">
                <a:effectLst/>
                <a:latin typeface="Calibri" panose="020F0502020204030204" pitchFamily="34" charset="0"/>
                <a:ea typeface="Times New Roman" panose="02020603050405020304" pitchFamily="18" charset="0"/>
              </a:rPr>
              <a:t>By  faith</a:t>
            </a:r>
            <a:r>
              <a:rPr lang="en-US" sz="2800" dirty="0">
                <a:effectLst/>
                <a:latin typeface="Calibri" panose="020F0502020204030204" pitchFamily="34" charset="0"/>
                <a:ea typeface="Times New Roman" panose="02020603050405020304" pitchFamily="18" charset="0"/>
              </a:rPr>
              <a:t>  he </a:t>
            </a:r>
            <a:r>
              <a:rPr lang="en-US" sz="2800" u="sng" dirty="0">
                <a:effectLst/>
                <a:latin typeface="Calibri" panose="020F0502020204030204" pitchFamily="34" charset="0"/>
                <a:ea typeface="Times New Roman" panose="02020603050405020304" pitchFamily="18" charset="0"/>
              </a:rPr>
              <a:t>worshipped</a:t>
            </a:r>
            <a:r>
              <a:rPr lang="en-US" sz="2800" dirty="0">
                <a:effectLst/>
                <a:latin typeface="Calibri" panose="020F0502020204030204" pitchFamily="34" charset="0"/>
                <a:ea typeface="Times New Roman" panose="02020603050405020304" pitchFamily="18" charset="0"/>
              </a:rPr>
              <a:t>  v.28</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tabLst>
                <a:tab pos="457200" algn="l"/>
              </a:tabLst>
            </a:pPr>
            <a:r>
              <a:rPr lang="en-US" sz="2800" u="sng" dirty="0">
                <a:effectLst/>
                <a:latin typeface="Calibri" panose="020F0502020204030204" pitchFamily="34" charset="0"/>
                <a:ea typeface="Times New Roman" panose="02020603050405020304" pitchFamily="18" charset="0"/>
              </a:rPr>
              <a:t>By  faith</a:t>
            </a:r>
            <a:r>
              <a:rPr lang="en-US" sz="2800" dirty="0">
                <a:effectLst/>
                <a:latin typeface="Calibri" panose="020F0502020204030204" pitchFamily="34" charset="0"/>
                <a:ea typeface="Times New Roman" panose="02020603050405020304" pitchFamily="18" charset="0"/>
              </a:rPr>
              <a:t>  he  </a:t>
            </a:r>
            <a:r>
              <a:rPr lang="en-US" sz="2800" u="sng" dirty="0">
                <a:effectLst/>
                <a:latin typeface="Calibri" panose="020F0502020204030204" pitchFamily="34" charset="0"/>
                <a:ea typeface="Times New Roman" panose="02020603050405020304" pitchFamily="18" charset="0"/>
              </a:rPr>
              <a:t>was  delivered  (SAVED)</a:t>
            </a:r>
            <a:r>
              <a:rPr lang="en-US" sz="2800" dirty="0">
                <a:effectLst/>
                <a:latin typeface="Calibri" panose="020F0502020204030204" pitchFamily="34" charset="0"/>
                <a:ea typeface="Times New Roman" panose="02020603050405020304" pitchFamily="18" charset="0"/>
              </a:rPr>
              <a:t>  v.29</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endParaRPr lang="en-US" sz="1400" dirty="0">
              <a:effectLst/>
              <a:latin typeface="Calibri" panose="020F0502020204030204" pitchFamily="34" charset="0"/>
              <a:ea typeface="Times New Roman" panose="02020603050405020304" pitchFamily="18" charset="0"/>
            </a:endParaRPr>
          </a:p>
          <a:p>
            <a:pPr marL="228600" marR="0">
              <a:spcBef>
                <a:spcPts val="0"/>
              </a:spcBef>
              <a:spcAft>
                <a:spcPts val="0"/>
              </a:spcAft>
            </a:pPr>
            <a:r>
              <a:rPr lang="en-US" sz="2800" dirty="0">
                <a:effectLst/>
                <a:latin typeface="Calibri" panose="020F0502020204030204" pitchFamily="34" charset="0"/>
                <a:ea typeface="Times New Roman" panose="02020603050405020304" pitchFamily="18" charset="0"/>
              </a:rPr>
              <a:t>….and   it   was</a:t>
            </a:r>
          </a:p>
          <a:p>
            <a:pPr marL="228600" marR="0">
              <a:spcBef>
                <a:spcPts val="0"/>
              </a:spcBef>
              <a:spcAft>
                <a:spcPts val="0"/>
              </a:spcAft>
            </a:pPr>
            <a:r>
              <a:rPr lang="en-US" sz="2800" dirty="0">
                <a:effectLst/>
                <a:latin typeface="Calibri" panose="020F0502020204030204" pitchFamily="34" charset="0"/>
                <a:ea typeface="Times New Roman" panose="02020603050405020304" pitchFamily="18" charset="0"/>
              </a:rPr>
              <a:t>not  faith  in  himself</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800" dirty="0">
                <a:effectLst/>
                <a:latin typeface="Calibri" panose="020F0502020204030204" pitchFamily="34" charset="0"/>
                <a:ea typeface="Times New Roman" panose="02020603050405020304" pitchFamily="18" charset="0"/>
              </a:rPr>
              <a:t>not  faith  in  HIS  abilities</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800" dirty="0">
                <a:effectLst/>
                <a:latin typeface="Calibri" panose="020F0502020204030204" pitchFamily="34" charset="0"/>
                <a:ea typeface="Times New Roman" panose="02020603050405020304" pitchFamily="18" charset="0"/>
              </a:rPr>
              <a:t>not  faith  in  his  family</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800" dirty="0">
                <a:effectLst/>
                <a:latin typeface="Calibri" panose="020F0502020204030204" pitchFamily="34" charset="0"/>
                <a:ea typeface="Times New Roman" panose="02020603050405020304" pitchFamily="18" charset="0"/>
              </a:rPr>
              <a:t>not  faith  in  his  possession</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800" b="1" dirty="0">
                <a:effectLst/>
                <a:latin typeface="Calibri" panose="020F0502020204030204" pitchFamily="34" charset="0"/>
                <a:ea typeface="Times New Roman" panose="02020603050405020304" pitchFamily="18" charset="0"/>
              </a:rPr>
              <a:t>but  it  was  faith  in  GOD</a:t>
            </a:r>
            <a:r>
              <a:rPr lang="en-US" sz="2800" dirty="0">
                <a:effectLst/>
                <a:latin typeface="Calibri" panose="020F0502020204030204" pitchFamily="34"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228600" marR="0">
              <a:spcBef>
                <a:spcPts val="0"/>
              </a:spcBef>
              <a:spcAft>
                <a:spcPts val="0"/>
              </a:spcAft>
            </a:pPr>
            <a:r>
              <a:rPr lang="en-US" sz="2800" b="1"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835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4684A4F-FA45-BED0-AD33-CF5A9467CC5C}"/>
              </a:ext>
            </a:extLst>
          </p:cNvPr>
          <p:cNvSpPr txBox="1"/>
          <p:nvPr/>
        </p:nvSpPr>
        <p:spPr>
          <a:xfrm>
            <a:off x="612559" y="1223506"/>
            <a:ext cx="8060924" cy="5355312"/>
          </a:xfrm>
          <a:prstGeom prst="rect">
            <a:avLst/>
          </a:prstGeom>
          <a:noFill/>
        </p:spPr>
        <p:txBody>
          <a:bodyPr wrap="square">
            <a:spAutoFit/>
          </a:bodyPr>
          <a:lstStyle/>
          <a:p>
            <a:pPr marL="228600" marR="0">
              <a:spcBef>
                <a:spcPts val="0"/>
              </a:spcBef>
              <a:spcAft>
                <a:spcPts val="0"/>
              </a:spcAft>
            </a:pPr>
            <a:r>
              <a:rPr lang="en-US" sz="2800" b="1" dirty="0">
                <a:effectLst/>
                <a:latin typeface="Calibri" panose="020F0502020204030204" pitchFamily="34" charset="0"/>
                <a:ea typeface="Times New Roman" panose="02020603050405020304" pitchFamily="18" charset="0"/>
              </a:rPr>
              <a:t>Faith is not just mental ascent….it is action….and action can  be scary.</a:t>
            </a:r>
            <a:endParaRPr lang="en-US" sz="28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It can be scary because God is going </a:t>
            </a:r>
            <a:r>
              <a:rPr lang="en-US" sz="2400" u="sng" dirty="0">
                <a:effectLst/>
                <a:latin typeface="Calibri" panose="020F0502020204030204" pitchFamily="34" charset="0"/>
                <a:ea typeface="Times New Roman" panose="02020603050405020304" pitchFamily="18" charset="0"/>
              </a:rPr>
              <a:t>to test it</a:t>
            </a:r>
            <a:r>
              <a:rPr lang="en-US" sz="2400" dirty="0">
                <a:effectLst/>
                <a:latin typeface="Calibri" panose="020F0502020204030204" pitchFamily="34" charset="0"/>
                <a:ea typeface="Times New Roman" panose="02020603050405020304" pitchFamily="18" charset="0"/>
              </a:rPr>
              <a:t>.  How would you  like to go to the Dayton airport to catch a flight….and as you’re  going down the runway….you hear the captain announce that  they just replaced the engine in the plane and had to make  some changes that weren’t normal or expected…but if and   after they land on this test flight they are making – then  they  will know if and how the different parts held up under the test.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600" dirty="0">
                <a:effectLst/>
                <a:latin typeface="Calibri" panose="020F0502020204030204" pitchFamily="34" charset="0"/>
                <a:ea typeface="Times New Roman" panose="02020603050405020304" pitchFamily="18" charset="0"/>
              </a:rPr>
              <a:t>Friend, you can count on God testing us…with some changes that </a:t>
            </a:r>
            <a:r>
              <a:rPr lang="en-US" sz="2600" b="1" u="sng" dirty="0">
                <a:effectLst/>
                <a:latin typeface="Calibri" panose="020F0502020204030204" pitchFamily="34" charset="0"/>
                <a:ea typeface="Times New Roman" panose="02020603050405020304" pitchFamily="18" charset="0"/>
              </a:rPr>
              <a:t>aren’t </a:t>
            </a:r>
            <a:r>
              <a:rPr lang="en-US" sz="2600" dirty="0">
                <a:effectLst/>
                <a:latin typeface="Calibri" panose="020F0502020204030204" pitchFamily="34" charset="0"/>
                <a:ea typeface="Times New Roman" panose="02020603050405020304" pitchFamily="18" charset="0"/>
              </a:rPr>
              <a:t> </a:t>
            </a:r>
            <a:r>
              <a:rPr lang="en-US" sz="2600" b="1" u="sng" dirty="0">
                <a:effectLst/>
                <a:latin typeface="Calibri" panose="020F0502020204030204" pitchFamily="34" charset="0"/>
                <a:ea typeface="Times New Roman" panose="02020603050405020304" pitchFamily="18" charset="0"/>
              </a:rPr>
              <a:t>normal</a:t>
            </a:r>
            <a:r>
              <a:rPr lang="en-US" sz="2600" dirty="0">
                <a:effectLst/>
                <a:latin typeface="Calibri" panose="020F0502020204030204" pitchFamily="34" charset="0"/>
                <a:ea typeface="Times New Roman" panose="02020603050405020304" pitchFamily="18" charset="0"/>
              </a:rPr>
              <a:t>, and </a:t>
            </a:r>
            <a:r>
              <a:rPr lang="en-US" sz="2600" b="1" u="sng" dirty="0">
                <a:effectLst/>
                <a:latin typeface="Calibri" panose="020F0502020204030204" pitchFamily="34" charset="0"/>
                <a:ea typeface="Times New Roman" panose="02020603050405020304" pitchFamily="18" charset="0"/>
              </a:rPr>
              <a:t>aren’t  expecte</a:t>
            </a:r>
            <a:r>
              <a:rPr lang="en-US" sz="2600" dirty="0">
                <a:effectLst/>
                <a:latin typeface="Calibri" panose="020F0502020204030204" pitchFamily="34" charset="0"/>
                <a:ea typeface="Times New Roman" panose="02020603050405020304" pitchFamily="18" charset="0"/>
              </a:rPr>
              <a:t>d. And, the ONLY  way  we can pass this test,  is if we have FAITH.</a:t>
            </a:r>
            <a:endParaRPr lang="en-US" sz="26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69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3E1FB49-0E7A-8952-829C-290BF77A34AF}"/>
              </a:ext>
            </a:extLst>
          </p:cNvPr>
          <p:cNvSpPr txBox="1"/>
          <p:nvPr/>
        </p:nvSpPr>
        <p:spPr>
          <a:xfrm>
            <a:off x="435006" y="790113"/>
            <a:ext cx="8211844" cy="6309420"/>
          </a:xfrm>
          <a:prstGeom prst="rect">
            <a:avLst/>
          </a:prstGeom>
          <a:noFill/>
        </p:spPr>
        <p:txBody>
          <a:bodyPr wrap="square">
            <a:spAutoFit/>
          </a:bodyPr>
          <a:lstStyle/>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The  Lessons</a:t>
            </a:r>
            <a:r>
              <a:rPr lang="en-US" sz="2000" b="1" dirty="0">
                <a:effectLst/>
                <a:latin typeface="Calibri" panose="020F0502020204030204" pitchFamily="34"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R="0" lvl="0">
              <a:spcBef>
                <a:spcPts val="0"/>
              </a:spcBef>
              <a:spcAft>
                <a:spcPts val="0"/>
              </a:spcAft>
              <a:tabLst>
                <a:tab pos="457200" algn="l"/>
              </a:tabLst>
            </a:pPr>
            <a:r>
              <a:rPr lang="en-US" sz="2800" b="1" dirty="0">
                <a:effectLst/>
                <a:latin typeface="Calibri" panose="020F0502020204030204" pitchFamily="34" charset="0"/>
                <a:ea typeface="Times New Roman" panose="02020603050405020304" pitchFamily="18" charset="0"/>
              </a:rPr>
              <a:t>Choose  JEHOVAH</a:t>
            </a:r>
          </a:p>
          <a:p>
            <a:pPr marL="342900" marR="0" lvl="0" indent="-342900">
              <a:spcBef>
                <a:spcPts val="0"/>
              </a:spcBef>
              <a:spcAft>
                <a:spcPts val="0"/>
              </a:spcAft>
              <a:buFont typeface="+mj-lt"/>
              <a:buAutoNum type="arabicParenR"/>
              <a:tabLst>
                <a:tab pos="457200" algn="l"/>
              </a:tabLst>
            </a:pPr>
            <a:endParaRPr lang="en-US" sz="2000" b="1" dirty="0">
              <a:latin typeface="Calibri" panose="020F0502020204030204" pitchFamily="34" charset="0"/>
              <a:ea typeface="Times New Roman" panose="02020603050405020304" pitchFamily="18" charset="0"/>
            </a:endParaRPr>
          </a:p>
          <a:p>
            <a:pPr marR="0" lvl="0">
              <a:spcBef>
                <a:spcPts val="0"/>
              </a:spcBef>
              <a:spcAft>
                <a:spcPts val="0"/>
              </a:spcAft>
              <a:tabLst>
                <a:tab pos="457200" algn="l"/>
              </a:tabLst>
            </a:pPr>
            <a:r>
              <a:rPr lang="en-US" sz="2800" b="1" dirty="0">
                <a:effectLst/>
                <a:latin typeface="Calibri" panose="020F0502020204030204" pitchFamily="34" charset="0"/>
                <a:ea typeface="Times New Roman" panose="02020603050405020304" pitchFamily="18" charset="0"/>
              </a:rPr>
              <a:t>Have  FAITH</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We  have  briefly  looked  at  5  major  events  in  the  life  of  Moses.  All  were accomplished  by  Faith.  What  role  does  faith  play  in  our  lives.  It  is  the  MOTIVATOR,  the  DRIVING  FORCE,  the  REASON  BEHIND   WHY  WE  DO  WHAT  WE  DO.   As  we  go  thru  life  do  we  share  that  faith  and  explain  it  to  others  that  we  come  in  contact  with.</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Also,  once  God  tests  our  faith  so  that  he  teaches us  to  trust  in  him….the  next  time  he  tests  our  faith,  the  test  is  going  to  be  stronger  an  harder.  If  you  were  one  of  the  Israelites,  and  you  made  it  to  the  Red  Sea,  would  you  have  crossed?  What  if  you  were  on  the  front  line?  And  remember -  they  didn’t  know  how  the  story  was  going  to  end.  Would  you  have  had  faith  while  you  were  passing  thru  this  event  that  God  was  there  right  beside  you,  or  would  you  have  been  wondering -  why  did  God  forsake  me?</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tabLst>
                <a:tab pos="457200" algn="l"/>
              </a:tabLst>
            </a:pP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58629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89BB5D0-B7E5-2A36-64F2-DBE996AB10AE}"/>
              </a:ext>
            </a:extLst>
          </p:cNvPr>
          <p:cNvSpPr txBox="1"/>
          <p:nvPr/>
        </p:nvSpPr>
        <p:spPr>
          <a:xfrm>
            <a:off x="435007" y="983808"/>
            <a:ext cx="8424908" cy="5570756"/>
          </a:xfrm>
          <a:prstGeom prst="rect">
            <a:avLst/>
          </a:prstGeom>
          <a:noFill/>
        </p:spPr>
        <p:txBody>
          <a:bodyPr wrap="square">
            <a:spAutoFit/>
          </a:bodyPr>
          <a:lstStyle/>
          <a:p>
            <a:pPr marL="0" marR="0">
              <a:spcBef>
                <a:spcPts val="0"/>
              </a:spcBef>
              <a:spcAft>
                <a:spcPts val="0"/>
              </a:spcAft>
            </a:pPr>
            <a:r>
              <a:rPr lang="en-US" sz="2800" b="1" dirty="0">
                <a:solidFill>
                  <a:srgbClr val="0070C0"/>
                </a:solidFill>
                <a:effectLst/>
                <a:latin typeface="Calibri" panose="020F0502020204030204" pitchFamily="34" charset="0"/>
                <a:ea typeface="Times New Roman" panose="02020603050405020304" pitchFamily="18" charset="0"/>
              </a:rPr>
              <a:t>V29  says Moses was saved by faith.</a:t>
            </a:r>
            <a:endParaRPr lang="en-US" sz="2800" b="1" dirty="0">
              <a:solidFill>
                <a:srgbClr val="0070C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b="1" u="sng" dirty="0">
                <a:solidFill>
                  <a:srgbClr val="0070C0"/>
                </a:solidFill>
                <a:effectLst/>
                <a:latin typeface="Calibri" panose="020F0502020204030204" pitchFamily="34" charset="0"/>
                <a:ea typeface="Times New Roman" panose="02020603050405020304" pitchFamily="18" charset="0"/>
              </a:rPr>
              <a:t>1Cor. 10:1</a:t>
            </a:r>
            <a:r>
              <a:rPr lang="en-US" sz="2800" b="1" dirty="0">
                <a:solidFill>
                  <a:srgbClr val="0070C0"/>
                </a:solidFill>
                <a:effectLst/>
                <a:latin typeface="Calibri" panose="020F0502020204030204" pitchFamily="34" charset="0"/>
                <a:ea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we find…For I do not want you to be unaware,  brethren, that  our fathers were all under the cloud, and all passed through the sea:  and  all were baptized into Moses in the cloud and in the sea:</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Calibri" panose="020F050202020403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Paul by the inspiration of the Holy Spirit says that this  deliverance was a type of baptism.  They were buried in  water,  they were immersed in water,  they were  surrounded by water.  The cloud of water was over  them….the walls of water were all around them….And  they were saved by faith.</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2301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9FA3F55D-94CB-CFF6-CC4B-0D2F6772625F}"/>
              </a:ext>
            </a:extLst>
          </p:cNvPr>
          <p:cNvSpPr txBox="1"/>
          <p:nvPr/>
        </p:nvSpPr>
        <p:spPr>
          <a:xfrm>
            <a:off x="461639" y="834502"/>
            <a:ext cx="8247355" cy="5632311"/>
          </a:xfrm>
          <a:prstGeom prst="rect">
            <a:avLst/>
          </a:prstGeom>
          <a:noFill/>
        </p:spPr>
        <p:txBody>
          <a:bodyPr wrap="square">
            <a:spAutoFit/>
          </a:bodyPr>
          <a:lstStyle/>
          <a:p>
            <a:pPr marL="0" marR="0">
              <a:spcBef>
                <a:spcPts val="0"/>
              </a:spcBef>
              <a:spcAft>
                <a:spcPts val="0"/>
              </a:spcAft>
            </a:pPr>
            <a:r>
              <a:rPr lang="en-US" sz="2200" dirty="0">
                <a:effectLst/>
                <a:latin typeface="Calibri" panose="020F0502020204030204" pitchFamily="34" charset="0"/>
                <a:ea typeface="Times New Roman" panose="02020603050405020304" pitchFamily="18" charset="0"/>
              </a:rPr>
              <a:t>Was it faith only?  Absolutely not!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Calibri" panose="020F0502020204030204" pitchFamily="34" charset="0"/>
                <a:ea typeface="Times New Roman" panose="02020603050405020304" pitchFamily="18" charset="0"/>
              </a:rPr>
              <a:t>When they got to the Red Sea and looked at all the water could they  say…ok  Jehovah I believe you already saved us – take us home to the  promised land NOW. No they had to get into the water.</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Calibri" panose="020F0502020204030204" pitchFamily="34"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Calibri" panose="020F0502020204030204" pitchFamily="34" charset="0"/>
                <a:ea typeface="Times New Roman" panose="02020603050405020304" pitchFamily="18" charset="0"/>
              </a:rPr>
              <a:t>Can we sit here this morning and look at the </a:t>
            </a:r>
            <a:r>
              <a:rPr lang="en-US" sz="2200" dirty="0" err="1">
                <a:effectLst/>
                <a:latin typeface="Calibri" panose="020F0502020204030204" pitchFamily="34" charset="0"/>
                <a:ea typeface="Times New Roman" panose="02020603050405020304" pitchFamily="18" charset="0"/>
              </a:rPr>
              <a:t>Bapistry</a:t>
            </a:r>
            <a:r>
              <a:rPr lang="en-US" sz="2200" dirty="0">
                <a:effectLst/>
                <a:latin typeface="Calibri" panose="020F0502020204030204" pitchFamily="34" charset="0"/>
                <a:ea typeface="Times New Roman" panose="02020603050405020304" pitchFamily="18" charset="0"/>
              </a:rPr>
              <a:t> and say ok God, I  believed you already saved me – take me home to the promised  land  NOW.  No we have to get into the water.</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Calibri" panose="020F0502020204030204" pitchFamily="34"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solidFill>
                  <a:srgbClr val="FF0000"/>
                </a:solidFill>
                <a:effectLst/>
                <a:latin typeface="Calibri" panose="020F0502020204030204" pitchFamily="34" charset="0"/>
                <a:ea typeface="Times New Roman" panose="02020603050405020304" pitchFamily="18" charset="0"/>
              </a:rPr>
              <a:t>Were they saved when they got into the water?.....No….not  until  they  came out on the other side….to live a new life.</a:t>
            </a:r>
            <a:endParaRPr lang="en-US" sz="2200" dirty="0">
              <a:solidFill>
                <a:srgbClr val="FF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Calibri" panose="020F0502020204030204" pitchFamily="34"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Are we saved when we get into the water?  That’s only the first part of baptism - the other part is coming out of the water after we buried the old man of sin and arising </a:t>
            </a:r>
            <a:r>
              <a:rPr lang="en-US" sz="2400" b="1" u="sng" dirty="0">
                <a:effectLst/>
                <a:latin typeface="Calibri" panose="020F0502020204030204" pitchFamily="34" charset="0"/>
                <a:ea typeface="Times New Roman" panose="02020603050405020304" pitchFamily="18" charset="0"/>
              </a:rPr>
              <a:t>to walk in newness of life.</a:t>
            </a:r>
            <a:endParaRPr lang="en-US"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688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8EBF1AA-2E41-B11B-0246-7252DE70B5B4}"/>
              </a:ext>
            </a:extLst>
          </p:cNvPr>
          <p:cNvSpPr txBox="1"/>
          <p:nvPr/>
        </p:nvSpPr>
        <p:spPr>
          <a:xfrm>
            <a:off x="630315" y="1376039"/>
            <a:ext cx="8096435" cy="4893647"/>
          </a:xfrm>
          <a:prstGeom prst="rect">
            <a:avLst/>
          </a:prstGeom>
          <a:noFill/>
        </p:spPr>
        <p:txBody>
          <a:bodyPr wrap="square">
            <a:spAutoFit/>
          </a:bodyPr>
          <a:lstStyle/>
          <a:p>
            <a:pPr marL="0" marR="0">
              <a:spcBef>
                <a:spcPts val="0"/>
              </a:spcBef>
              <a:spcAft>
                <a:spcPts val="0"/>
              </a:spcAft>
            </a:pPr>
            <a:r>
              <a:rPr lang="en-US" sz="3600" dirty="0">
                <a:effectLst/>
                <a:latin typeface="Calibri" panose="020F0502020204030204" pitchFamily="34" charset="0"/>
                <a:ea typeface="Times New Roman" panose="02020603050405020304" pitchFamily="18" charset="0"/>
              </a:rPr>
              <a:t>We can’t leave this discussion without  making one other point.  </a:t>
            </a:r>
          </a:p>
          <a:p>
            <a:pPr marL="0" marR="0">
              <a:spcBef>
                <a:spcPts val="0"/>
              </a:spcBef>
              <a:spcAft>
                <a:spcPts val="0"/>
              </a:spcAft>
            </a:pPr>
            <a:endParaRPr lang="en-US" sz="3600" dirty="0">
              <a:latin typeface="Calibri" panose="020F0502020204030204" pitchFamily="34" charset="0"/>
              <a:ea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Times New Roman" panose="02020603050405020304" pitchFamily="18" charset="0"/>
              </a:rPr>
              <a:t>And the point was made many years  earlier with NOAH.  </a:t>
            </a:r>
          </a:p>
          <a:p>
            <a:pPr marL="0" marR="0">
              <a:spcBef>
                <a:spcPts val="0"/>
              </a:spcBef>
              <a:spcAft>
                <a:spcPts val="0"/>
              </a:spcAft>
            </a:pPr>
            <a:endParaRPr lang="en-US" sz="3600" dirty="0">
              <a:latin typeface="Calibri" panose="020F0502020204030204" pitchFamily="34" charset="0"/>
              <a:ea typeface="Times New Roman" panose="02020603050405020304" pitchFamily="18" charset="0"/>
            </a:endParaRPr>
          </a:p>
          <a:p>
            <a:pPr marL="0" marR="0">
              <a:spcBef>
                <a:spcPts val="0"/>
              </a:spcBef>
              <a:spcAft>
                <a:spcPts val="0"/>
              </a:spcAft>
            </a:pPr>
            <a:r>
              <a:rPr lang="en-US" sz="3600" b="1" dirty="0">
                <a:effectLst/>
                <a:latin typeface="Calibri" panose="020F0502020204030204" pitchFamily="34" charset="0"/>
                <a:ea typeface="Times New Roman" panose="02020603050405020304" pitchFamily="18" charset="0"/>
              </a:rPr>
              <a:t>And the point is the same water that  saves us can also condemn us.</a:t>
            </a:r>
            <a:endParaRPr lang="en-US" sz="36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3796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1-Bib Pics-Ot\Moses3 after Egypt\Red Sea Crossing\the_red_sea copy.jpg">
            <a:extLst>
              <a:ext uri="{FF2B5EF4-FFF2-40B4-BE49-F238E27FC236}">
                <a16:creationId xmlns:a16="http://schemas.microsoft.com/office/drawing/2014/main" id="{A9259CD3-7420-11DC-0FD8-815025059066}"/>
              </a:ext>
            </a:extLst>
          </p:cNvPr>
          <p:cNvPicPr>
            <a:picLocks noChangeAspect="1" noChangeArrowheads="1"/>
          </p:cNvPicPr>
          <p:nvPr/>
        </p:nvPicPr>
        <p:blipFill>
          <a:blip r:embed="rId2"/>
          <a:srcRect/>
          <a:stretch>
            <a:fillRect/>
          </a:stretch>
        </p:blipFill>
        <p:spPr bwMode="auto">
          <a:xfrm>
            <a:off x="371706" y="266329"/>
            <a:ext cx="4013864" cy="467187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descr="E:\1-Bib Pics-Ot\Moses3 after Egypt\Red Sea Crossing\moses_at_the_red_sea_.jpg">
            <a:extLst>
              <a:ext uri="{FF2B5EF4-FFF2-40B4-BE49-F238E27FC236}">
                <a16:creationId xmlns:a16="http://schemas.microsoft.com/office/drawing/2014/main" id="{B8B9561A-2F66-8A1B-1154-40358250B4D0}"/>
              </a:ext>
            </a:extLst>
          </p:cNvPr>
          <p:cNvPicPr>
            <a:picLocks noChangeAspect="1" noChangeArrowheads="1"/>
          </p:cNvPicPr>
          <p:nvPr/>
        </p:nvPicPr>
        <p:blipFill rotWithShape="1">
          <a:blip r:embed="rId3"/>
          <a:srcRect l="20833" r="11667"/>
          <a:stretch/>
        </p:blipFill>
        <p:spPr bwMode="auto">
          <a:xfrm>
            <a:off x="4758432" y="1979794"/>
            <a:ext cx="4100004" cy="45555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a:extLst>
              <a:ext uri="{FF2B5EF4-FFF2-40B4-BE49-F238E27FC236}">
                <a16:creationId xmlns:a16="http://schemas.microsoft.com/office/drawing/2014/main" id="{E081CCF1-9F3B-D170-68E0-7B7ADA819ABE}"/>
              </a:ext>
            </a:extLst>
          </p:cNvPr>
          <p:cNvSpPr txBox="1"/>
          <p:nvPr/>
        </p:nvSpPr>
        <p:spPr>
          <a:xfrm>
            <a:off x="4651899" y="532660"/>
            <a:ext cx="3764132" cy="707886"/>
          </a:xfrm>
          <a:prstGeom prst="rect">
            <a:avLst/>
          </a:prstGeom>
          <a:noFill/>
        </p:spPr>
        <p:txBody>
          <a:bodyPr wrap="square" rtlCol="0">
            <a:spAutoFit/>
          </a:bodyPr>
          <a:lstStyle/>
          <a:p>
            <a:r>
              <a:rPr lang="en-US" sz="4000" b="1" dirty="0"/>
              <a:t>Water saves us.</a:t>
            </a:r>
          </a:p>
        </p:txBody>
      </p:sp>
      <p:sp>
        <p:nvSpPr>
          <p:cNvPr id="5" name="TextBox 4">
            <a:extLst>
              <a:ext uri="{FF2B5EF4-FFF2-40B4-BE49-F238E27FC236}">
                <a16:creationId xmlns:a16="http://schemas.microsoft.com/office/drawing/2014/main" id="{78B06118-397C-D30C-68FC-CADEFE421E8C}"/>
              </a:ext>
            </a:extLst>
          </p:cNvPr>
          <p:cNvSpPr txBox="1"/>
          <p:nvPr/>
        </p:nvSpPr>
        <p:spPr>
          <a:xfrm>
            <a:off x="170148" y="5860760"/>
            <a:ext cx="4561650" cy="707886"/>
          </a:xfrm>
          <a:prstGeom prst="rect">
            <a:avLst/>
          </a:prstGeom>
          <a:noFill/>
        </p:spPr>
        <p:txBody>
          <a:bodyPr wrap="square" rtlCol="0">
            <a:spAutoFit/>
          </a:bodyPr>
          <a:lstStyle/>
          <a:p>
            <a:r>
              <a:rPr lang="en-US" sz="4000" b="1" dirty="0"/>
              <a:t>Water condemns us.</a:t>
            </a:r>
          </a:p>
        </p:txBody>
      </p:sp>
      <p:sp>
        <p:nvSpPr>
          <p:cNvPr id="6" name="TextBox 5">
            <a:extLst>
              <a:ext uri="{FF2B5EF4-FFF2-40B4-BE49-F238E27FC236}">
                <a16:creationId xmlns:a16="http://schemas.microsoft.com/office/drawing/2014/main" id="{CAD8F1E0-DFB2-C97E-C67D-48209B996BCE}"/>
              </a:ext>
            </a:extLst>
          </p:cNvPr>
          <p:cNvSpPr txBox="1"/>
          <p:nvPr/>
        </p:nvSpPr>
        <p:spPr>
          <a:xfrm>
            <a:off x="2201663" y="5450891"/>
            <a:ext cx="754602" cy="707886"/>
          </a:xfrm>
          <a:prstGeom prst="rect">
            <a:avLst/>
          </a:prstGeom>
          <a:noFill/>
        </p:spPr>
        <p:txBody>
          <a:bodyPr wrap="square" rtlCol="0">
            <a:spAutoFit/>
          </a:bodyPr>
          <a:lstStyle/>
          <a:p>
            <a:r>
              <a:rPr lang="en-US" sz="4000" b="1" dirty="0"/>
              <a:t>or</a:t>
            </a:r>
          </a:p>
        </p:txBody>
      </p:sp>
    </p:spTree>
    <p:extLst>
      <p:ext uri="{BB962C8B-B14F-4D97-AF65-F5344CB8AC3E}">
        <p14:creationId xmlns:p14="http://schemas.microsoft.com/office/powerpoint/2010/main" val="255843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3033C8C-3B47-4B47-F3BD-AA1DB8F1316A}"/>
              </a:ext>
            </a:extLst>
          </p:cNvPr>
          <p:cNvSpPr txBox="1"/>
          <p:nvPr/>
        </p:nvSpPr>
        <p:spPr>
          <a:xfrm>
            <a:off x="417250" y="914400"/>
            <a:ext cx="8353887" cy="5724644"/>
          </a:xfrm>
          <a:prstGeom prst="rect">
            <a:avLst/>
          </a:prstGeom>
          <a:noFill/>
        </p:spPr>
        <p:txBody>
          <a:bodyPr wrap="square">
            <a:spAutoFit/>
          </a:bodyPr>
          <a:lstStyle/>
          <a:p>
            <a:r>
              <a:rPr lang="en-US" sz="3600" b="1" dirty="0">
                <a:solidFill>
                  <a:srgbClr val="0070C0"/>
                </a:solidFill>
              </a:rPr>
              <a:t>Heb.11:23 </a:t>
            </a:r>
            <a:r>
              <a:rPr lang="en-US" sz="3000" u="sng" dirty="0">
                <a:latin typeface="Aharoni" panose="02010803020104030203" pitchFamily="2" charset="-79"/>
                <a:cs typeface="Aharoni" panose="02010803020104030203" pitchFamily="2" charset="-79"/>
              </a:rPr>
              <a:t>By faith Moses</a:t>
            </a:r>
            <a:r>
              <a:rPr lang="en-US" sz="3000" dirty="0"/>
              <a:t>, when he was born, was hidden three months by his parents, because they saw he was a beautiful child; and they were not afraid of the king's command. 24 </a:t>
            </a:r>
            <a:r>
              <a:rPr lang="en-US" sz="3000" u="sng" dirty="0">
                <a:latin typeface="Aharoni" panose="02010803020104030203" pitchFamily="2" charset="-79"/>
                <a:cs typeface="Aharoni" panose="02010803020104030203" pitchFamily="2" charset="-79"/>
              </a:rPr>
              <a:t>By faith Moses</a:t>
            </a:r>
            <a:r>
              <a:rPr lang="en-US" sz="3000" dirty="0"/>
              <a:t>, when he became of age, refused to be called the son of Pharaoh's daughter,</a:t>
            </a:r>
          </a:p>
          <a:p>
            <a:endParaRPr lang="en-US" sz="3000" dirty="0"/>
          </a:p>
          <a:p>
            <a:r>
              <a:rPr lang="en-US" sz="3000" dirty="0"/>
              <a:t>25 choosing rather to suffer affliction with the people of God than to enjoy the passing pleasures of sin, 26 esteeming the reproach of Christ greater riches than the treasures in Egypt; </a:t>
            </a:r>
            <a:r>
              <a:rPr lang="en-US" sz="3000" u="sng" dirty="0"/>
              <a:t>for he looked to the reward</a:t>
            </a:r>
            <a:r>
              <a:rPr lang="en-US" sz="3000" dirty="0"/>
              <a:t>.</a:t>
            </a:r>
          </a:p>
        </p:txBody>
      </p:sp>
    </p:spTree>
    <p:extLst>
      <p:ext uri="{BB962C8B-B14F-4D97-AF65-F5344CB8AC3E}">
        <p14:creationId xmlns:p14="http://schemas.microsoft.com/office/powerpoint/2010/main" val="15630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33673B0-4CE2-6F7B-C1C1-0CE98E5E6CCF}"/>
              </a:ext>
            </a:extLst>
          </p:cNvPr>
          <p:cNvSpPr txBox="1"/>
          <p:nvPr/>
        </p:nvSpPr>
        <p:spPr>
          <a:xfrm>
            <a:off x="408373" y="905522"/>
            <a:ext cx="8202967" cy="5509200"/>
          </a:xfrm>
          <a:prstGeom prst="rect">
            <a:avLst/>
          </a:prstGeom>
          <a:noFill/>
        </p:spPr>
        <p:txBody>
          <a:bodyPr wrap="square">
            <a:spAutoFit/>
          </a:bodyPr>
          <a:lstStyle/>
          <a:p>
            <a:r>
              <a:rPr lang="en-US" sz="3200" dirty="0"/>
              <a:t>27 </a:t>
            </a:r>
            <a:r>
              <a:rPr lang="en-US" sz="3200" u="sng" dirty="0">
                <a:latin typeface="Aharoni" panose="02010803020104030203" pitchFamily="2" charset="-79"/>
                <a:cs typeface="Aharoni" panose="02010803020104030203" pitchFamily="2" charset="-79"/>
              </a:rPr>
              <a:t>By faith </a:t>
            </a:r>
            <a:r>
              <a:rPr lang="en-US" sz="3200" dirty="0"/>
              <a:t>he forsook Egypt, not fearing the wrath of the king; for he endured as seeing Him who is invisible.</a:t>
            </a:r>
          </a:p>
          <a:p>
            <a:endParaRPr lang="en-US" sz="3200" dirty="0"/>
          </a:p>
          <a:p>
            <a:r>
              <a:rPr lang="en-US" sz="3200" dirty="0"/>
              <a:t>28 </a:t>
            </a:r>
            <a:r>
              <a:rPr lang="en-US" sz="3200" u="sng" dirty="0">
                <a:latin typeface="Aharoni" panose="02010803020104030203" pitchFamily="2" charset="-79"/>
                <a:cs typeface="Aharoni" panose="02010803020104030203" pitchFamily="2" charset="-79"/>
              </a:rPr>
              <a:t>By faith </a:t>
            </a:r>
            <a:r>
              <a:rPr lang="en-US" sz="3200" dirty="0"/>
              <a:t>he kept the Passover and the sprinkling of blood, lest he who destroyed the firstborn should touch them.</a:t>
            </a:r>
          </a:p>
          <a:p>
            <a:endParaRPr lang="en-US" sz="3200" dirty="0"/>
          </a:p>
          <a:p>
            <a:r>
              <a:rPr lang="en-US" sz="3200" dirty="0"/>
              <a:t>29 </a:t>
            </a:r>
            <a:r>
              <a:rPr lang="en-US" sz="3200" u="sng" dirty="0">
                <a:latin typeface="Aharoni" panose="02010803020104030203" pitchFamily="2" charset="-79"/>
                <a:cs typeface="Aharoni" panose="02010803020104030203" pitchFamily="2" charset="-79"/>
              </a:rPr>
              <a:t>By faith </a:t>
            </a:r>
            <a:r>
              <a:rPr lang="en-US" sz="3200" dirty="0"/>
              <a:t>they passed through the Red Sea as by dry land, whereas the Egyptians, attempting to do so, were drowned.</a:t>
            </a:r>
          </a:p>
        </p:txBody>
      </p:sp>
    </p:spTree>
    <p:extLst>
      <p:ext uri="{BB962C8B-B14F-4D97-AF65-F5344CB8AC3E}">
        <p14:creationId xmlns:p14="http://schemas.microsoft.com/office/powerpoint/2010/main" val="17763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A76ED2-F504-9D15-37DF-8AE93D7CAC35}"/>
              </a:ext>
            </a:extLst>
          </p:cNvPr>
          <p:cNvPicPr>
            <a:picLocks noChangeAspect="1"/>
          </p:cNvPicPr>
          <p:nvPr/>
        </p:nvPicPr>
        <p:blipFill>
          <a:blip r:embed="rId2"/>
          <a:stretch>
            <a:fillRect/>
          </a:stretch>
        </p:blipFill>
        <p:spPr>
          <a:xfrm>
            <a:off x="319596" y="660202"/>
            <a:ext cx="8291743" cy="5537596"/>
          </a:xfrm>
          <a:prstGeom prst="rect">
            <a:avLst/>
          </a:prstGeom>
        </p:spPr>
      </p:pic>
    </p:spTree>
    <p:extLst>
      <p:ext uri="{BB962C8B-B14F-4D97-AF65-F5344CB8AC3E}">
        <p14:creationId xmlns:p14="http://schemas.microsoft.com/office/powerpoint/2010/main" val="30051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63C87-D1FC-5D95-DDC5-FB57CC07D44E}"/>
              </a:ext>
            </a:extLst>
          </p:cNvPr>
          <p:cNvPicPr>
            <a:picLocks noChangeAspect="1"/>
          </p:cNvPicPr>
          <p:nvPr/>
        </p:nvPicPr>
        <p:blipFill>
          <a:blip r:embed="rId2"/>
          <a:stretch>
            <a:fillRect/>
          </a:stretch>
        </p:blipFill>
        <p:spPr>
          <a:xfrm>
            <a:off x="198526" y="639192"/>
            <a:ext cx="8557705" cy="5705136"/>
          </a:xfrm>
          <a:prstGeom prst="rect">
            <a:avLst/>
          </a:prstGeom>
        </p:spPr>
      </p:pic>
    </p:spTree>
    <p:extLst>
      <p:ext uri="{BB962C8B-B14F-4D97-AF65-F5344CB8AC3E}">
        <p14:creationId xmlns:p14="http://schemas.microsoft.com/office/powerpoint/2010/main" val="358413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utankhamun's golden funerary mask">
            <a:extLst>
              <a:ext uri="{FF2B5EF4-FFF2-40B4-BE49-F238E27FC236}">
                <a16:creationId xmlns:a16="http://schemas.microsoft.com/office/drawing/2014/main" id="{34333D30-A0F1-675A-2D6A-5191D2B39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38" y="832179"/>
            <a:ext cx="4032655" cy="50408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olden Throne of Tutankhamun displayed in the Egyptian Museum, Cairo.">
            <a:extLst>
              <a:ext uri="{FF2B5EF4-FFF2-40B4-BE49-F238E27FC236}">
                <a16:creationId xmlns:a16="http://schemas.microsoft.com/office/drawing/2014/main" id="{617EB420-FF3D-8CAB-47E0-8BD4D7D46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696" y="402506"/>
            <a:ext cx="4563066" cy="590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84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FECF1914-51DA-9C74-B0D3-706B946F6F17}"/>
              </a:ext>
            </a:extLst>
          </p:cNvPr>
          <p:cNvSpPr txBox="1"/>
          <p:nvPr/>
        </p:nvSpPr>
        <p:spPr>
          <a:xfrm>
            <a:off x="213065" y="985421"/>
            <a:ext cx="8762260" cy="5756011"/>
          </a:xfrm>
          <a:prstGeom prst="rect">
            <a:avLst/>
          </a:prstGeom>
          <a:noFill/>
        </p:spPr>
        <p:txBody>
          <a:bodyPr wrap="square">
            <a:spAutoFit/>
          </a:bodyPr>
          <a:lstStyle/>
          <a:p>
            <a:r>
              <a:rPr lang="en-US" sz="2800" b="1" dirty="0">
                <a:solidFill>
                  <a:srgbClr val="0070C0"/>
                </a:solidFill>
              </a:rPr>
              <a:t>Heb. 11:6 </a:t>
            </a:r>
            <a:r>
              <a:rPr lang="en-US" sz="2800" dirty="0"/>
              <a:t>But </a:t>
            </a:r>
            <a:r>
              <a:rPr lang="en-US" sz="2800" u="sng" dirty="0"/>
              <a:t>without faith it is impossible to please Him</a:t>
            </a:r>
            <a:r>
              <a:rPr lang="en-US" sz="2800" dirty="0"/>
              <a:t>, for he who comes to God must believe that He is, and that He is a rewarder of those who diligently seek Him.</a:t>
            </a:r>
          </a:p>
          <a:p>
            <a:endParaRPr lang="en-US" sz="2800" dirty="0"/>
          </a:p>
          <a:p>
            <a:endParaRPr lang="en-US" sz="2800" dirty="0"/>
          </a:p>
          <a:p>
            <a:r>
              <a:rPr lang="en-US" sz="2800" b="1" dirty="0">
                <a:solidFill>
                  <a:srgbClr val="0070C0"/>
                </a:solidFill>
              </a:rPr>
              <a:t>Rom. 10:15 </a:t>
            </a:r>
            <a:r>
              <a:rPr lang="en-US" sz="2800" dirty="0"/>
              <a:t>And how shall they preach unless they are sent? As it is written: "How beautiful are the feet of those who preach the gospel of peace, Who bring glad tidings of good things!"</a:t>
            </a:r>
          </a:p>
          <a:p>
            <a:r>
              <a:rPr lang="en-US" sz="2800" dirty="0"/>
              <a:t> 16 But they have not all obeyed the gospel. For Isaiah says, "Lord, who has believed our report?"</a:t>
            </a:r>
          </a:p>
          <a:p>
            <a:r>
              <a:rPr lang="en-US" sz="2800" dirty="0"/>
              <a:t> 17 So then </a:t>
            </a:r>
            <a:r>
              <a:rPr lang="en-US" sz="2800" b="1" u="sng" dirty="0"/>
              <a:t>faith comes by hearing</a:t>
            </a:r>
            <a:r>
              <a:rPr lang="en-US" sz="2800" b="1" dirty="0"/>
              <a:t>, and hearing </a:t>
            </a:r>
            <a:r>
              <a:rPr lang="en-US" sz="2800" b="1" u="sng" dirty="0"/>
              <a:t>by the word of God</a:t>
            </a:r>
            <a:r>
              <a:rPr lang="en-US" sz="2800" u="sng" dirty="0"/>
              <a:t>.</a:t>
            </a:r>
          </a:p>
        </p:txBody>
      </p:sp>
    </p:spTree>
    <p:extLst>
      <p:ext uri="{BB962C8B-B14F-4D97-AF65-F5344CB8AC3E}">
        <p14:creationId xmlns:p14="http://schemas.microsoft.com/office/powerpoint/2010/main" val="38939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0" y="-16778"/>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By Faith Moses,   </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Heb.11:23-29</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85262BF-2245-1D44-1C5C-86647BEA714B}"/>
              </a:ext>
            </a:extLst>
          </p:cNvPr>
          <p:cNvSpPr txBox="1"/>
          <p:nvPr/>
        </p:nvSpPr>
        <p:spPr>
          <a:xfrm>
            <a:off x="195308" y="1225120"/>
            <a:ext cx="8282866" cy="6463308"/>
          </a:xfrm>
          <a:prstGeom prst="rect">
            <a:avLst/>
          </a:prstGeom>
          <a:noFill/>
        </p:spPr>
        <p:txBody>
          <a:bodyPr wrap="square">
            <a:spAutoFit/>
          </a:bodyPr>
          <a:lstStyle/>
          <a:p>
            <a:pPr marL="457200" marR="0" indent="-457200">
              <a:spcBef>
                <a:spcPts val="0"/>
              </a:spcBef>
              <a:spcAft>
                <a:spcPts val="0"/>
              </a:spcAft>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rPr>
              <a:t>Take a look at Moses,</a:t>
            </a:r>
          </a:p>
          <a:p>
            <a:pPr marL="457200" marR="0" indent="-457200">
              <a:spcBef>
                <a:spcPts val="0"/>
              </a:spcBef>
              <a:spcAft>
                <a:spcPts val="0"/>
              </a:spcAft>
              <a:buFont typeface="Arial" panose="020B0604020202020204" pitchFamily="34" charset="0"/>
              <a:buChar char="•"/>
            </a:pPr>
            <a:r>
              <a:rPr lang="en-US" sz="3000" dirty="0">
                <a:latin typeface="Calibri" panose="020F0502020204030204" pitchFamily="34" charset="0"/>
                <a:ea typeface="Times New Roman" panose="02020603050405020304" pitchFamily="18" charset="0"/>
              </a:rPr>
              <a:t>H</a:t>
            </a:r>
            <a:r>
              <a:rPr lang="en-US" sz="3000" dirty="0">
                <a:effectLst/>
                <a:latin typeface="Calibri" panose="020F0502020204030204" pitchFamily="34" charset="0"/>
                <a:ea typeface="Times New Roman" panose="02020603050405020304" pitchFamily="18" charset="0"/>
              </a:rPr>
              <a:t>ow he lived, and how we can emulate him in  our lives those characteristics which got him  listed in the Hall of Faith.</a:t>
            </a:r>
            <a:endParaRPr lang="en-US" sz="3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3000" dirty="0">
                <a:effectLst/>
                <a:latin typeface="Calibri" panose="020F0502020204030204" pitchFamily="34"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rPr>
              <a:t>Moses was one of the greatest characters of the  O.T………</a:t>
            </a:r>
            <a:endParaRPr lang="en-US" sz="30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000" dirty="0">
                <a:effectLst/>
                <a:latin typeface="Calibri" panose="020F0502020204030204" pitchFamily="34"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000" dirty="0">
                <a:effectLst/>
                <a:latin typeface="Calibri" panose="020F0502020204030204" pitchFamily="34" charset="0"/>
                <a:ea typeface="Times New Roman" panose="02020603050405020304" pitchFamily="18" charset="0"/>
              </a:rPr>
              <a:t>Focus on a few passage from the NT, which  provides a simple outline on the life of this  Godly man.</a:t>
            </a:r>
            <a:endParaRPr lang="en-US" sz="3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526327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2414</Words>
  <Application>Microsoft Office PowerPoint</Application>
  <PresentationFormat>On-screen Show (4:3)</PresentationFormat>
  <Paragraphs>171</Paragraphs>
  <Slides>26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Aharoni</vt:lpstr>
      <vt:lpstr>Arial</vt:lpstr>
      <vt:lpstr>Arial Unicode MS</vt:lpstr>
      <vt:lpstr>Calibri</vt:lpstr>
      <vt:lpstr>Calibri Light</vt:lpstr>
      <vt:lpstr>Ink Free</vt:lpstr>
      <vt:lpstr>Symbol</vt:lpstr>
      <vt:lpstr>Times New Roman</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7</cp:revision>
  <dcterms:created xsi:type="dcterms:W3CDTF">2024-06-05T08:55:06Z</dcterms:created>
  <dcterms:modified xsi:type="dcterms:W3CDTF">2024-06-08T11:21:09Z</dcterms:modified>
</cp:coreProperties>
</file>