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66" r:id="rId4"/>
    <p:sldId id="555" r:id="rId5"/>
    <p:sldId id="258" r:id="rId6"/>
    <p:sldId id="560" r:id="rId7"/>
    <p:sldId id="259" r:id="rId8"/>
    <p:sldId id="559" r:id="rId9"/>
    <p:sldId id="257" r:id="rId10"/>
    <p:sldId id="558" r:id="rId11"/>
    <p:sldId id="873" r:id="rId12"/>
    <p:sldId id="557" r:id="rId13"/>
    <p:sldId id="573" r:id="rId14"/>
    <p:sldId id="561" r:id="rId15"/>
    <p:sldId id="563" r:id="rId16"/>
    <p:sldId id="564" r:id="rId17"/>
    <p:sldId id="566" r:id="rId18"/>
    <p:sldId id="565" r:id="rId19"/>
    <p:sldId id="568" r:id="rId20"/>
    <p:sldId id="569" r:id="rId21"/>
    <p:sldId id="567" r:id="rId22"/>
    <p:sldId id="562" r:id="rId23"/>
    <p:sldId id="571" r:id="rId24"/>
    <p:sldId id="872" r:id="rId25"/>
    <p:sldId id="572" r:id="rId26"/>
    <p:sldId id="260" r:id="rId27"/>
    <p:sldId id="261" r:id="rId28"/>
    <p:sldId id="87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Pj9S20AczyMb91NTrVoXQ==" hashData="gta/f7jOFrAsLP8XxpyuN7fosj4QABuH5j4krZYxPVVsLqVAopuLC5DQ1ezRP5BlgkltHaGYqQ6RWmkfIvuTN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80" autoAdjust="0"/>
    <p:restoredTop sz="94660"/>
  </p:normalViewPr>
  <p:slideViewPr>
    <p:cSldViewPr snapToGrid="0">
      <p:cViewPr varScale="1">
        <p:scale>
          <a:sx n="114" d="100"/>
          <a:sy n="114" d="100"/>
        </p:scale>
        <p:origin x="1446" y="114"/>
      </p:cViewPr>
      <p:guideLst/>
    </p:cSldViewPr>
  </p:slideViewPr>
  <p:notesTextViewPr>
    <p:cViewPr>
      <p:scale>
        <a:sx n="1" d="1"/>
        <a:sy n="1" d="1"/>
      </p:scale>
      <p:origin x="0" y="0"/>
    </p:cViewPr>
  </p:notesTextViewPr>
  <p:sorterViewPr>
    <p:cViewPr varScale="1">
      <p:scale>
        <a:sx n="100" d="100"/>
        <a:sy n="100" d="100"/>
      </p:scale>
      <p:origin x="0" y="-19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E8B2DE-CF6C-4C08-8A37-E9135E637F88}"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93A3-807B-4BB3-8F46-3329DB81ABBB}" type="slidenum">
              <a:rPr lang="en-US" smtClean="0"/>
              <a:t>‹#›</a:t>
            </a:fld>
            <a:endParaRPr lang="en-US"/>
          </a:p>
        </p:txBody>
      </p:sp>
    </p:spTree>
    <p:extLst>
      <p:ext uri="{BB962C8B-B14F-4D97-AF65-F5344CB8AC3E}">
        <p14:creationId xmlns:p14="http://schemas.microsoft.com/office/powerpoint/2010/main" val="406170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8B2DE-CF6C-4C08-8A37-E9135E637F88}"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93A3-807B-4BB3-8F46-3329DB81ABBB}" type="slidenum">
              <a:rPr lang="en-US" smtClean="0"/>
              <a:t>‹#›</a:t>
            </a:fld>
            <a:endParaRPr lang="en-US"/>
          </a:p>
        </p:txBody>
      </p:sp>
    </p:spTree>
    <p:extLst>
      <p:ext uri="{BB962C8B-B14F-4D97-AF65-F5344CB8AC3E}">
        <p14:creationId xmlns:p14="http://schemas.microsoft.com/office/powerpoint/2010/main" val="278175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8B2DE-CF6C-4C08-8A37-E9135E637F88}"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93A3-807B-4BB3-8F46-3329DB81ABBB}" type="slidenum">
              <a:rPr lang="en-US" smtClean="0"/>
              <a:t>‹#›</a:t>
            </a:fld>
            <a:endParaRPr lang="en-US"/>
          </a:p>
        </p:txBody>
      </p:sp>
    </p:spTree>
    <p:extLst>
      <p:ext uri="{BB962C8B-B14F-4D97-AF65-F5344CB8AC3E}">
        <p14:creationId xmlns:p14="http://schemas.microsoft.com/office/powerpoint/2010/main" val="4265383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74175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4262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02605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9437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7158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12831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91084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5326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8B2DE-CF6C-4C08-8A37-E9135E637F88}"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93A3-807B-4BB3-8F46-3329DB81ABBB}" type="slidenum">
              <a:rPr lang="en-US" smtClean="0"/>
              <a:t>‹#›</a:t>
            </a:fld>
            <a:endParaRPr lang="en-US"/>
          </a:p>
        </p:txBody>
      </p:sp>
    </p:spTree>
    <p:extLst>
      <p:ext uri="{BB962C8B-B14F-4D97-AF65-F5344CB8AC3E}">
        <p14:creationId xmlns:p14="http://schemas.microsoft.com/office/powerpoint/2010/main" val="2953679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52041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60711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12387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9" y="1260475"/>
            <a:ext cx="6481762" cy="3886200"/>
          </a:xfrm>
          <a:prstGeom prst="rect">
            <a:avLst/>
          </a:prstGeom>
          <a:noFill/>
          <a:ln w="76200">
            <a:solidFill>
              <a:schemeClr val="bg2">
                <a:alpha val="50000"/>
              </a:schemeClr>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
        <p:nvSpPr>
          <p:cNvPr id="5" name="Rectangle 4"/>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
        <p:nvSpPr>
          <p:cNvPr id="6" name="Freeform 5"/>
          <p:cNvSpPr>
            <a:spLocks/>
          </p:cNvSpPr>
          <p:nvPr/>
        </p:nvSpPr>
        <p:spPr bwMode="auto">
          <a:xfrm rot="5400000">
            <a:off x="1282701" y="1193801"/>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7" name="Freeform 6"/>
          <p:cNvSpPr>
            <a:spLocks/>
          </p:cNvSpPr>
          <p:nvPr/>
        </p:nvSpPr>
        <p:spPr bwMode="auto">
          <a:xfrm rot="5400000">
            <a:off x="1479551" y="10906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8" name="Line 11"/>
          <p:cNvSpPr>
            <a:spLocks noChangeShapeType="1"/>
          </p:cNvSpPr>
          <p:nvPr/>
        </p:nvSpPr>
        <p:spPr bwMode="auto">
          <a:xfrm rot="5400000" flipH="1">
            <a:off x="1165226" y="1403351"/>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9" name="Freeform 8"/>
          <p:cNvSpPr>
            <a:spLocks/>
          </p:cNvSpPr>
          <p:nvPr/>
        </p:nvSpPr>
        <p:spPr bwMode="auto">
          <a:xfrm rot="16200000" flipH="1">
            <a:off x="7413626" y="1193801"/>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0" name="Freeform 9"/>
          <p:cNvSpPr>
            <a:spLocks/>
          </p:cNvSpPr>
          <p:nvPr/>
        </p:nvSpPr>
        <p:spPr bwMode="auto">
          <a:xfrm rot="10800000">
            <a:off x="7818439" y="1225550"/>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1" name="Line 14"/>
          <p:cNvSpPr>
            <a:spLocks noChangeShapeType="1"/>
          </p:cNvSpPr>
          <p:nvPr/>
        </p:nvSpPr>
        <p:spPr bwMode="auto">
          <a:xfrm rot="10800000" flipH="1">
            <a:off x="7507289" y="1243013"/>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12" name="Freeform 11"/>
          <p:cNvSpPr>
            <a:spLocks/>
          </p:cNvSpPr>
          <p:nvPr/>
        </p:nvSpPr>
        <p:spPr bwMode="auto">
          <a:xfrm flipH="1">
            <a:off x="7434263" y="4752977"/>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3" name="Freeform 12"/>
          <p:cNvSpPr>
            <a:spLocks/>
          </p:cNvSpPr>
          <p:nvPr/>
        </p:nvSpPr>
        <p:spPr bwMode="auto">
          <a:xfrm rot="16200000">
            <a:off x="7705726" y="49895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4" name="Line 17"/>
          <p:cNvSpPr>
            <a:spLocks noChangeShapeType="1"/>
          </p:cNvSpPr>
          <p:nvPr/>
        </p:nvSpPr>
        <p:spPr bwMode="auto">
          <a:xfrm rot="16200000" flipH="1">
            <a:off x="7689851" y="5010151"/>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15" name="Freeform 14"/>
          <p:cNvSpPr>
            <a:spLocks/>
          </p:cNvSpPr>
          <p:nvPr/>
        </p:nvSpPr>
        <p:spPr bwMode="auto">
          <a:xfrm>
            <a:off x="1282700" y="4746627"/>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6" name="Freeform 15"/>
          <p:cNvSpPr>
            <a:spLocks/>
          </p:cNvSpPr>
          <p:nvPr/>
        </p:nvSpPr>
        <p:spPr bwMode="auto">
          <a:xfrm>
            <a:off x="1346201" y="4846640"/>
            <a:ext cx="1588" cy="331787"/>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7" name="Line 20"/>
          <p:cNvSpPr>
            <a:spLocks noChangeShapeType="1"/>
          </p:cNvSpPr>
          <p:nvPr/>
        </p:nvSpPr>
        <p:spPr bwMode="auto">
          <a:xfrm flipH="1">
            <a:off x="1327151" y="5162550"/>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3075" name="Rectangle 3"/>
          <p:cNvSpPr>
            <a:spLocks noGrp="1" noChangeArrowheads="1"/>
          </p:cNvSpPr>
          <p:nvPr>
            <p:ph type="ctrTitle"/>
          </p:nvPr>
        </p:nvSpPr>
        <p:spPr>
          <a:xfrm>
            <a:off x="1609725" y="1698627"/>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1"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dirty="0"/>
          </a:p>
        </p:txBody>
      </p:sp>
      <p:sp>
        <p:nvSpPr>
          <p:cNvPr id="19" name="Rectangle 6"/>
          <p:cNvSpPr>
            <a:spLocks noGrp="1" noChangeArrowheads="1"/>
          </p:cNvSpPr>
          <p:nvPr>
            <p:ph type="ftr" sz="quarter" idx="11"/>
          </p:nvPr>
        </p:nvSpPr>
        <p:spPr/>
        <p:txBody>
          <a:bodyPr/>
          <a:lstStyle>
            <a:lvl1pPr>
              <a:defRPr/>
            </a:lvl1pPr>
          </a:lstStyle>
          <a:p>
            <a:pPr>
              <a:defRPr/>
            </a:pPr>
            <a:endParaRPr lang="en-US" dirty="0"/>
          </a:p>
        </p:txBody>
      </p:sp>
      <p:sp>
        <p:nvSpPr>
          <p:cNvPr id="20" name="Rectangle 7"/>
          <p:cNvSpPr>
            <a:spLocks noGrp="1" noChangeArrowheads="1"/>
          </p:cNvSpPr>
          <p:nvPr>
            <p:ph type="sldNum" sz="quarter" idx="12"/>
          </p:nvPr>
        </p:nvSpPr>
        <p:spPr/>
        <p:txBody>
          <a:bodyPr/>
          <a:lstStyle>
            <a:lvl1pPr>
              <a:defRPr/>
            </a:lvl1pPr>
          </a:lstStyle>
          <a:p>
            <a:pPr>
              <a:defRPr/>
            </a:pPr>
            <a:fld id="{8E72213F-6F68-4BE0-A5F6-5C4DF4B30162}" type="slidenum">
              <a:rPr lang="en-US"/>
              <a:pPr>
                <a:defRPr/>
              </a:pPr>
              <a:t>‹#›</a:t>
            </a:fld>
            <a:endParaRPr lang="en-US" dirty="0"/>
          </a:p>
        </p:txBody>
      </p:sp>
    </p:spTree>
    <p:extLst>
      <p:ext uri="{BB962C8B-B14F-4D97-AF65-F5344CB8AC3E}">
        <p14:creationId xmlns:p14="http://schemas.microsoft.com/office/powerpoint/2010/main" val="228043245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951F51-DEED-41BD-A6B2-20AB009896F0}" type="slidenum">
              <a:rPr lang="en-US"/>
              <a:pPr>
                <a:defRPr/>
              </a:pPr>
              <a:t>‹#›</a:t>
            </a:fld>
            <a:endParaRPr lang="en-US" dirty="0"/>
          </a:p>
        </p:txBody>
      </p:sp>
    </p:spTree>
    <p:extLst>
      <p:ext uri="{BB962C8B-B14F-4D97-AF65-F5344CB8AC3E}">
        <p14:creationId xmlns:p14="http://schemas.microsoft.com/office/powerpoint/2010/main" val="29106277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38D1F89-9AE1-43A1-99C1-12F7690BE576}" type="slidenum">
              <a:rPr lang="en-US"/>
              <a:pPr>
                <a:defRPr/>
              </a:pPr>
              <a:t>‹#›</a:t>
            </a:fld>
            <a:endParaRPr lang="en-US" dirty="0"/>
          </a:p>
        </p:txBody>
      </p:sp>
    </p:spTree>
    <p:extLst>
      <p:ext uri="{BB962C8B-B14F-4D97-AF65-F5344CB8AC3E}">
        <p14:creationId xmlns:p14="http://schemas.microsoft.com/office/powerpoint/2010/main" val="107708960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261329-4B5D-451B-A818-BCF6CD318509}" type="slidenum">
              <a:rPr lang="en-US"/>
              <a:pPr>
                <a:defRPr/>
              </a:pPr>
              <a:t>‹#›</a:t>
            </a:fld>
            <a:endParaRPr lang="en-US" dirty="0"/>
          </a:p>
        </p:txBody>
      </p:sp>
    </p:spTree>
    <p:extLst>
      <p:ext uri="{BB962C8B-B14F-4D97-AF65-F5344CB8AC3E}">
        <p14:creationId xmlns:p14="http://schemas.microsoft.com/office/powerpoint/2010/main" val="5255658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1DC4DF0-D1E1-4AC8-83F2-F463AF2DC2C0}" type="slidenum">
              <a:rPr lang="en-US"/>
              <a:pPr>
                <a:defRPr/>
              </a:pPr>
              <a:t>‹#›</a:t>
            </a:fld>
            <a:endParaRPr lang="en-US" dirty="0"/>
          </a:p>
        </p:txBody>
      </p:sp>
    </p:spTree>
    <p:extLst>
      <p:ext uri="{BB962C8B-B14F-4D97-AF65-F5344CB8AC3E}">
        <p14:creationId xmlns:p14="http://schemas.microsoft.com/office/powerpoint/2010/main" val="113943652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EB7DB8A-5D55-4E45-954F-4CFD3138B71F}" type="slidenum">
              <a:rPr lang="en-US"/>
              <a:pPr>
                <a:defRPr/>
              </a:pPr>
              <a:t>‹#›</a:t>
            </a:fld>
            <a:endParaRPr lang="en-US" dirty="0"/>
          </a:p>
        </p:txBody>
      </p:sp>
    </p:spTree>
    <p:extLst>
      <p:ext uri="{BB962C8B-B14F-4D97-AF65-F5344CB8AC3E}">
        <p14:creationId xmlns:p14="http://schemas.microsoft.com/office/powerpoint/2010/main" val="245715271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02B1295-E0AB-45A9-A192-1EF67CAE8E1B}" type="slidenum">
              <a:rPr lang="en-US"/>
              <a:pPr>
                <a:defRPr/>
              </a:pPr>
              <a:t>‹#›</a:t>
            </a:fld>
            <a:endParaRPr lang="en-US" dirty="0"/>
          </a:p>
        </p:txBody>
      </p:sp>
    </p:spTree>
    <p:extLst>
      <p:ext uri="{BB962C8B-B14F-4D97-AF65-F5344CB8AC3E}">
        <p14:creationId xmlns:p14="http://schemas.microsoft.com/office/powerpoint/2010/main" val="37653435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E8B2DE-CF6C-4C08-8A37-E9135E637F88}"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93A3-807B-4BB3-8F46-3329DB81ABBB}" type="slidenum">
              <a:rPr lang="en-US" smtClean="0"/>
              <a:t>‹#›</a:t>
            </a:fld>
            <a:endParaRPr lang="en-US"/>
          </a:p>
        </p:txBody>
      </p:sp>
    </p:spTree>
    <p:extLst>
      <p:ext uri="{BB962C8B-B14F-4D97-AF65-F5344CB8AC3E}">
        <p14:creationId xmlns:p14="http://schemas.microsoft.com/office/powerpoint/2010/main" val="1656105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86EE15E-EA6A-4F45-82FF-117F5486119A}" type="slidenum">
              <a:rPr lang="en-US"/>
              <a:pPr>
                <a:defRPr/>
              </a:pPr>
              <a:t>‹#›</a:t>
            </a:fld>
            <a:endParaRPr lang="en-US" dirty="0"/>
          </a:p>
        </p:txBody>
      </p:sp>
    </p:spTree>
    <p:extLst>
      <p:ext uri="{BB962C8B-B14F-4D97-AF65-F5344CB8AC3E}">
        <p14:creationId xmlns:p14="http://schemas.microsoft.com/office/powerpoint/2010/main" val="58107725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4A0657-107A-41A2-BEB6-166D1012B0C9}" type="slidenum">
              <a:rPr lang="en-US"/>
              <a:pPr>
                <a:defRPr/>
              </a:pPr>
              <a:t>‹#›</a:t>
            </a:fld>
            <a:endParaRPr lang="en-US" dirty="0"/>
          </a:p>
        </p:txBody>
      </p:sp>
    </p:spTree>
    <p:extLst>
      <p:ext uri="{BB962C8B-B14F-4D97-AF65-F5344CB8AC3E}">
        <p14:creationId xmlns:p14="http://schemas.microsoft.com/office/powerpoint/2010/main" val="323151648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9E8088-A361-4E0D-B37D-9389137AC7C6}" type="slidenum">
              <a:rPr lang="en-US"/>
              <a:pPr>
                <a:defRPr/>
              </a:pPr>
              <a:t>‹#›</a:t>
            </a:fld>
            <a:endParaRPr lang="en-US" dirty="0"/>
          </a:p>
        </p:txBody>
      </p:sp>
    </p:spTree>
    <p:extLst>
      <p:ext uri="{BB962C8B-B14F-4D97-AF65-F5344CB8AC3E}">
        <p14:creationId xmlns:p14="http://schemas.microsoft.com/office/powerpoint/2010/main" val="297348601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5FA10A-D9A8-4AFC-A15F-3E9AC25CC5BE}" type="slidenum">
              <a:rPr lang="en-US"/>
              <a:pPr>
                <a:defRPr/>
              </a:pPr>
              <a:t>‹#›</a:t>
            </a:fld>
            <a:endParaRPr lang="en-US" dirty="0"/>
          </a:p>
        </p:txBody>
      </p:sp>
    </p:spTree>
    <p:extLst>
      <p:ext uri="{BB962C8B-B14F-4D97-AF65-F5344CB8AC3E}">
        <p14:creationId xmlns:p14="http://schemas.microsoft.com/office/powerpoint/2010/main" val="6199894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E8B2DE-CF6C-4C08-8A37-E9135E637F88}"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293A3-807B-4BB3-8F46-3329DB81ABBB}" type="slidenum">
              <a:rPr lang="en-US" smtClean="0"/>
              <a:t>‹#›</a:t>
            </a:fld>
            <a:endParaRPr lang="en-US"/>
          </a:p>
        </p:txBody>
      </p:sp>
    </p:spTree>
    <p:extLst>
      <p:ext uri="{BB962C8B-B14F-4D97-AF65-F5344CB8AC3E}">
        <p14:creationId xmlns:p14="http://schemas.microsoft.com/office/powerpoint/2010/main" val="238836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E8B2DE-CF6C-4C08-8A37-E9135E637F88}" type="datetimeFigureOut">
              <a:rPr lang="en-US" smtClean="0"/>
              <a:t>6/8/2024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5293A3-807B-4BB3-8F46-3329DB81ABBB}" type="slidenum">
              <a:rPr lang="en-US" smtClean="0"/>
              <a:t>‹#›</a:t>
            </a:fld>
            <a:endParaRPr lang="en-US"/>
          </a:p>
        </p:txBody>
      </p:sp>
    </p:spTree>
    <p:extLst>
      <p:ext uri="{BB962C8B-B14F-4D97-AF65-F5344CB8AC3E}">
        <p14:creationId xmlns:p14="http://schemas.microsoft.com/office/powerpoint/2010/main" val="102546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E8B2DE-CF6C-4C08-8A37-E9135E637F88}" type="datetimeFigureOut">
              <a:rPr lang="en-US" smtClean="0"/>
              <a:t>6/8/2024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5293A3-807B-4BB3-8F46-3329DB81ABBB}" type="slidenum">
              <a:rPr lang="en-US" smtClean="0"/>
              <a:t>‹#›</a:t>
            </a:fld>
            <a:endParaRPr lang="en-US"/>
          </a:p>
        </p:txBody>
      </p:sp>
    </p:spTree>
    <p:extLst>
      <p:ext uri="{BB962C8B-B14F-4D97-AF65-F5344CB8AC3E}">
        <p14:creationId xmlns:p14="http://schemas.microsoft.com/office/powerpoint/2010/main" val="280605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8B2DE-CF6C-4C08-8A37-E9135E637F88}" type="datetimeFigureOut">
              <a:rPr lang="en-US" smtClean="0"/>
              <a:t>6/8/2024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5293A3-807B-4BB3-8F46-3329DB81ABBB}" type="slidenum">
              <a:rPr lang="en-US" smtClean="0"/>
              <a:t>‹#›</a:t>
            </a:fld>
            <a:endParaRPr lang="en-US"/>
          </a:p>
        </p:txBody>
      </p:sp>
    </p:spTree>
    <p:extLst>
      <p:ext uri="{BB962C8B-B14F-4D97-AF65-F5344CB8AC3E}">
        <p14:creationId xmlns:p14="http://schemas.microsoft.com/office/powerpoint/2010/main" val="404143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E8B2DE-CF6C-4C08-8A37-E9135E637F88}"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293A3-807B-4BB3-8F46-3329DB81ABBB}" type="slidenum">
              <a:rPr lang="en-US" smtClean="0"/>
              <a:t>‹#›</a:t>
            </a:fld>
            <a:endParaRPr lang="en-US"/>
          </a:p>
        </p:txBody>
      </p:sp>
    </p:spTree>
    <p:extLst>
      <p:ext uri="{BB962C8B-B14F-4D97-AF65-F5344CB8AC3E}">
        <p14:creationId xmlns:p14="http://schemas.microsoft.com/office/powerpoint/2010/main" val="365465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E8B2DE-CF6C-4C08-8A37-E9135E637F88}"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293A3-807B-4BB3-8F46-3329DB81ABBB}" type="slidenum">
              <a:rPr lang="en-US" smtClean="0"/>
              <a:t>‹#›</a:t>
            </a:fld>
            <a:endParaRPr lang="en-US"/>
          </a:p>
        </p:txBody>
      </p:sp>
    </p:spTree>
    <p:extLst>
      <p:ext uri="{BB962C8B-B14F-4D97-AF65-F5344CB8AC3E}">
        <p14:creationId xmlns:p14="http://schemas.microsoft.com/office/powerpoint/2010/main" val="295578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8B2DE-CF6C-4C08-8A37-E9135E637F88}" type="datetimeFigureOut">
              <a:rPr lang="en-US" smtClean="0"/>
              <a:t>6/8/2024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293A3-807B-4BB3-8F46-3329DB81ABBB}" type="slidenum">
              <a:rPr lang="en-US" smtClean="0"/>
              <a:t>‹#›</a:t>
            </a:fld>
            <a:endParaRPr lang="en-US"/>
          </a:p>
        </p:txBody>
      </p:sp>
    </p:spTree>
    <p:extLst>
      <p:ext uri="{BB962C8B-B14F-4D97-AF65-F5344CB8AC3E}">
        <p14:creationId xmlns:p14="http://schemas.microsoft.com/office/powerpoint/2010/main" val="620508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6/8/2024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1307660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pitchFamily="34" charset="0"/>
                <a:cs typeface="+mn-cs"/>
              </a:defRPr>
            </a:lvl1pPr>
          </a:lstStyle>
          <a:p>
            <a:pPr>
              <a:defRPr/>
            </a:pPr>
            <a:endParaRPr lang="en-US" dirty="0"/>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pitchFamily="34" charset="0"/>
                <a:cs typeface="+mn-cs"/>
              </a:defRPr>
            </a:lvl1pPr>
          </a:lstStyle>
          <a:p>
            <a:pPr>
              <a:defRPr/>
            </a:pPr>
            <a:endParaRPr lang="en-US" dirty="0"/>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pitchFamily="34" charset="0"/>
                <a:cs typeface="+mn-cs"/>
              </a:defRPr>
            </a:lvl1pPr>
          </a:lstStyle>
          <a:p>
            <a:pPr>
              <a:defRPr/>
            </a:pPr>
            <a:fld id="{C362A145-5051-4813-844C-A5DB8E7F8F16}" type="slidenum">
              <a:rPr lang="en-US" smtClean="0"/>
              <a:pPr>
                <a:defRPr/>
              </a:pPr>
              <a:t>‹#›</a:t>
            </a:fld>
            <a:endParaRPr lang="en-US" dirty="0"/>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28088781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1394D1B0-6CA4-12A6-2EB9-1FCBB47488E6}"/>
              </a:ext>
            </a:extLst>
          </p:cNvPr>
          <p:cNvSpPr txBox="1"/>
          <p:nvPr/>
        </p:nvSpPr>
        <p:spPr>
          <a:xfrm>
            <a:off x="645953" y="1643535"/>
            <a:ext cx="7667538" cy="2554545"/>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 5:14</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though by this time you ought to be teachers, you need someone to teach you again the first principles of the oracles of God; and you have come               to need milk and not solid food.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DF8D028-0078-7EE3-AC4A-99C806280873}"/>
              </a:ext>
            </a:extLst>
          </p:cNvPr>
          <p:cNvSpPr txBox="1"/>
          <p:nvPr/>
        </p:nvSpPr>
        <p:spPr>
          <a:xfrm>
            <a:off x="-1" y="887517"/>
            <a:ext cx="9143999" cy="584775"/>
          </a:xfrm>
          <a:prstGeom prst="rect">
            <a:avLst/>
          </a:prstGeom>
          <a:noFill/>
        </p:spPr>
        <p:txBody>
          <a:bodyPr wrap="square">
            <a:spAutoFit/>
          </a:bodyPr>
          <a:lstStyle/>
          <a:p>
            <a:pPr algn="ctr"/>
            <a:r>
              <a:rPr kumimoji="0" lang="en-US" sz="3200" b="0" i="0" strike="noStrike" kern="1200" cap="none" spc="0" normalizeH="0" baseline="0" noProof="0" dirty="0">
                <a:ln>
                  <a:noFill/>
                </a:ln>
                <a:solidFill>
                  <a:srgbClr val="000000"/>
                </a:solidFill>
                <a:effectLst/>
                <a:uLnTx/>
                <a:uFillTx/>
                <a:latin typeface="Aharoni" panose="02010803020104030203" pitchFamily="2" charset="-79"/>
                <a:ea typeface="Calibri" panose="020F0502020204030204" pitchFamily="34" charset="0"/>
                <a:cs typeface="Aharoni" panose="02010803020104030203" pitchFamily="2" charset="-79"/>
              </a:rPr>
              <a:t>The ability to receive strong meat</a:t>
            </a:r>
            <a:endParaRPr lang="en-US" dirty="0">
              <a:latin typeface="Aharoni" panose="02010803020104030203" pitchFamily="2" charset="-79"/>
              <a:cs typeface="Aharoni" panose="02010803020104030203" pitchFamily="2" charset="-79"/>
            </a:endParaRPr>
          </a:p>
        </p:txBody>
      </p:sp>
      <p:pic>
        <p:nvPicPr>
          <p:cNvPr id="8" name="Picture 7" descr="A close up of a bottle&#10;&#10;Description automatically generated">
            <a:extLst>
              <a:ext uri="{FF2B5EF4-FFF2-40B4-BE49-F238E27FC236}">
                <a16:creationId xmlns:a16="http://schemas.microsoft.com/office/drawing/2014/main" id="{0200F4B8-833E-BE1F-714C-DA283A72AE12}"/>
              </a:ext>
            </a:extLst>
          </p:cNvPr>
          <p:cNvPicPr>
            <a:picLocks noChangeAspect="1"/>
          </p:cNvPicPr>
          <p:nvPr/>
        </p:nvPicPr>
        <p:blipFill rotWithShape="1">
          <a:blip r:embed="rId2">
            <a:extLst>
              <a:ext uri="{28A0092B-C50C-407E-A947-70E740481C1C}">
                <a14:useLocalDpi xmlns:a14="http://schemas.microsoft.com/office/drawing/2010/main" val="0"/>
              </a:ext>
            </a:extLst>
          </a:blip>
          <a:srcRect l="30809" r="32503"/>
          <a:stretch/>
        </p:blipFill>
        <p:spPr>
          <a:xfrm>
            <a:off x="6375634" y="3219491"/>
            <a:ext cx="1610536" cy="3501985"/>
          </a:xfrm>
          <a:prstGeom prst="rect">
            <a:avLst/>
          </a:prstGeom>
        </p:spPr>
      </p:pic>
      <p:pic>
        <p:nvPicPr>
          <p:cNvPr id="9" name="Picture 8" descr="A plate of food&#10;&#10;Description automatically generated">
            <a:extLst>
              <a:ext uri="{FF2B5EF4-FFF2-40B4-BE49-F238E27FC236}">
                <a16:creationId xmlns:a16="http://schemas.microsoft.com/office/drawing/2014/main" id="{EE76A807-23C0-20E6-2F9F-564E39B47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939" y="4621315"/>
            <a:ext cx="3204844" cy="1735036"/>
          </a:xfrm>
          <a:prstGeom prst="rect">
            <a:avLst/>
          </a:prstGeom>
        </p:spPr>
      </p:pic>
    </p:spTree>
    <p:extLst>
      <p:ext uri="{BB962C8B-B14F-4D97-AF65-F5344CB8AC3E}">
        <p14:creationId xmlns:p14="http://schemas.microsoft.com/office/powerpoint/2010/main" val="1509633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May be an image of text that says '&quot;Recently, ' had complaints that my sermons were too intellectual. The following adults are invited to come up for the children's sermon...'">
            <a:extLst>
              <a:ext uri="{FF2B5EF4-FFF2-40B4-BE49-F238E27FC236}">
                <a16:creationId xmlns:a16="http://schemas.microsoft.com/office/drawing/2014/main" id="{39985A20-4BD4-42BF-00C8-3558398E3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691" y="724664"/>
            <a:ext cx="5190617" cy="569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10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A8891BF-4A9A-1731-D951-E982BAC61FC4}"/>
              </a:ext>
            </a:extLst>
          </p:cNvPr>
          <p:cNvSpPr txBox="1"/>
          <p:nvPr/>
        </p:nvSpPr>
        <p:spPr>
          <a:xfrm>
            <a:off x="755009" y="1719743"/>
            <a:ext cx="7558481" cy="4098558"/>
          </a:xfrm>
          <a:prstGeom prst="rect">
            <a:avLst/>
          </a:prstGeom>
          <a:noFill/>
        </p:spPr>
        <p:txBody>
          <a:bodyPr wrap="square">
            <a:spAutoFit/>
          </a:bodyPr>
          <a:lstStyle/>
          <a:p>
            <a:pPr marL="0" marR="0">
              <a:spcBef>
                <a:spcPts val="0"/>
              </a:spcBef>
              <a:spcAft>
                <a:spcPts val="1000"/>
              </a:spcAft>
            </a:pPr>
            <a:r>
              <a:rPr lang="en-US"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Humble enough to receive instruction.  </a:t>
            </a: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6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Col.1:28</a:t>
            </a: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Him we preach, warning every man and teaching every man in all wisdom, that we may present every man perfect in Christ Jesus.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Humble enough to be admonished.  </a:t>
            </a: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6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Col.1:28</a:t>
            </a: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9852E25-C15D-FCCC-AF25-133397CC251E}"/>
              </a:ext>
            </a:extLst>
          </p:cNvPr>
          <p:cNvSpPr txBox="1"/>
          <p:nvPr/>
        </p:nvSpPr>
        <p:spPr>
          <a:xfrm>
            <a:off x="0" y="910014"/>
            <a:ext cx="914400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600" b="0" i="0" strike="noStrike" kern="1200" cap="none" spc="0" normalizeH="0" baseline="0" noProof="0" dirty="0">
                <a:ln>
                  <a:noFill/>
                </a:ln>
                <a:solidFill>
                  <a:srgbClr val="000000"/>
                </a:solidFill>
                <a:effectLst/>
                <a:uLnTx/>
                <a:uFillTx/>
                <a:latin typeface="Aharoni" panose="02010803020104030203" pitchFamily="2" charset="-79"/>
                <a:ea typeface="Calibri" panose="020F0502020204030204" pitchFamily="34" charset="0"/>
                <a:cs typeface="Aharoni" panose="02010803020104030203" pitchFamily="2" charset="-79"/>
              </a:rPr>
              <a:t>The Mark of Humility</a:t>
            </a:r>
            <a:endParaRPr kumimoji="0" lang="en-US" sz="3600" b="0" i="0"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222301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E9E98C4-FC09-7CDF-3765-EB41E3F6A052}"/>
              </a:ext>
            </a:extLst>
          </p:cNvPr>
          <p:cNvSpPr txBox="1"/>
          <p:nvPr/>
        </p:nvSpPr>
        <p:spPr>
          <a:xfrm>
            <a:off x="612397" y="939568"/>
            <a:ext cx="7944374" cy="5478423"/>
          </a:xfrm>
          <a:prstGeom prst="rect">
            <a:avLst/>
          </a:prstGeom>
          <a:noFill/>
        </p:spPr>
        <p:txBody>
          <a:bodyPr wrap="square">
            <a:spAutoFit/>
          </a:bodyPr>
          <a:lstStyle/>
          <a:p>
            <a:pPr marL="0" marR="0">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Humble enough to see own faults.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Matt7:3-5</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why do you look at the speck in your brother's eye, but do not consider the plank in your own eye?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"Or how can you say to your brother, 'Let me remove the speck from your eye'; and look, a plank is in your own eye?</a:t>
            </a:r>
          </a:p>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"Hypocrite! First remove the plank from your own eye, and then you will see clearly to remove the speck from your brother's eye.</a:t>
            </a: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Surrender and humility are marks of a person who learn to wait on the Lord.</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441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0FBA489-5E18-2F48-EBCE-6B5C578F2A4C}"/>
              </a:ext>
            </a:extLst>
          </p:cNvPr>
          <p:cNvSpPr txBox="1"/>
          <p:nvPr/>
        </p:nvSpPr>
        <p:spPr>
          <a:xfrm>
            <a:off x="612396" y="1807852"/>
            <a:ext cx="8019876" cy="4401205"/>
          </a:xfrm>
          <a:prstGeom prst="rect">
            <a:avLst/>
          </a:prstGeom>
          <a:noFill/>
        </p:spPr>
        <p:txBody>
          <a:bodyPr wrap="square">
            <a:spAutoFit/>
          </a:bodyPr>
          <a:lstStyle/>
          <a:p>
            <a:pPr marL="0" marR="0">
              <a:spcBef>
                <a:spcPts val="0"/>
              </a:spcBef>
              <a:spcAft>
                <a:spcPts val="0"/>
              </a:spcAft>
            </a:pPr>
            <a:r>
              <a:rPr lang="en-US" sz="4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Not speaking against one another.  </a:t>
            </a:r>
            <a:r>
              <a:rPr lang="en-US" sz="4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4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James 4:11</a:t>
            </a:r>
            <a:r>
              <a:rPr lang="en-US" sz="4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4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 not speak evil of one another, brethren. He who speaks evil of a brother and judges his brother, speaks evil of the law and judges the law. But if you judge the law, you are not a doer of the law but a judge.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8C98E99-3C19-024E-8AFD-46A2550A0B46}"/>
              </a:ext>
            </a:extLst>
          </p:cNvPr>
          <p:cNvSpPr txBox="1"/>
          <p:nvPr/>
        </p:nvSpPr>
        <p:spPr>
          <a:xfrm>
            <a:off x="0" y="895906"/>
            <a:ext cx="9144000"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strike="noStrike" kern="1200" cap="none" spc="0" normalizeH="0" baseline="0" noProof="0" dirty="0">
                <a:ln>
                  <a:noFill/>
                </a:ln>
                <a:solidFill>
                  <a:srgbClr val="000000"/>
                </a:solidFill>
                <a:effectLst/>
                <a:uLnTx/>
                <a:uFillTx/>
                <a:latin typeface="Aharoni" panose="02010803020104030203" pitchFamily="2" charset="-79"/>
                <a:ea typeface="Calibri" panose="020F0502020204030204" pitchFamily="34" charset="0"/>
                <a:cs typeface="Aharoni" panose="02010803020104030203" pitchFamily="2" charset="-79"/>
              </a:rPr>
              <a:t>The Mark of The Tongue</a:t>
            </a:r>
            <a:endParaRPr kumimoji="0" lang="en-US" sz="3200" b="0" i="0" strike="noStrike" kern="1200" cap="none" spc="0" normalizeH="0" baseline="0" noProof="0" dirty="0">
              <a:ln>
                <a:noFill/>
              </a:ln>
              <a:solidFill>
                <a:prstClr val="black"/>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509003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62ACC6F-9AE5-39B6-6E80-93668931E582}"/>
              </a:ext>
            </a:extLst>
          </p:cNvPr>
          <p:cNvSpPr txBox="1"/>
          <p:nvPr/>
        </p:nvSpPr>
        <p:spPr>
          <a:xfrm>
            <a:off x="704675" y="1283517"/>
            <a:ext cx="7843707" cy="4652556"/>
          </a:xfrm>
          <a:prstGeom prst="rect">
            <a:avLst/>
          </a:prstGeom>
          <a:noFill/>
        </p:spPr>
        <p:txBody>
          <a:bodyPr wrap="square">
            <a:spAutoFit/>
          </a:bodyPr>
          <a:lstStyle/>
          <a:p>
            <a:pPr marL="0" marR="0">
              <a:spcBef>
                <a:spcPts val="0"/>
              </a:spcBef>
              <a:spcAft>
                <a:spcPts val="100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Refraining from murmuring.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1Cor. 10:9-11</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 let us tempt Christ, as some of them also tempted, and were destroyed by serpents;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nor complain, as some of them also complained, and were destroyed by the destroyer. 11 Now all these things happened to them as examples, and they were written for our admonition, upon whom the ends of the ages have come.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101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A4152D1-F616-8796-0AA4-E7EBF54A04B2}"/>
              </a:ext>
            </a:extLst>
          </p:cNvPr>
          <p:cNvSpPr txBox="1"/>
          <p:nvPr/>
        </p:nvSpPr>
        <p:spPr>
          <a:xfrm>
            <a:off x="369116" y="1182848"/>
            <a:ext cx="8439324" cy="4924425"/>
          </a:xfrm>
          <a:prstGeom prst="rect">
            <a:avLst/>
          </a:prstGeom>
          <a:noFill/>
        </p:spPr>
        <p:txBody>
          <a:bodyPr wrap="square">
            <a:spAutoFit/>
          </a:bodyPr>
          <a:lstStyle/>
          <a:p>
            <a:pPr marL="0" marR="0">
              <a:spcBef>
                <a:spcPts val="0"/>
              </a:spcBef>
              <a:spcAft>
                <a:spcPts val="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(Phil.2:14) </a:t>
            </a:r>
            <a:r>
              <a:rPr lang="en-US" sz="2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 all things without complaining and disputing</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Refraining from corrupt speech. </a:t>
            </a:r>
          </a:p>
          <a:p>
            <a:pPr marL="0" marR="0">
              <a:spcBef>
                <a:spcPts val="0"/>
              </a:spcBef>
              <a:spcAft>
                <a:spcPts val="0"/>
              </a:spcAft>
            </a:pP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4:25-29)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Therefore, putting away lying, "Let each one of you speak truth with his neighbor," for we are members of one another.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 "Be angry, and do not sin": do not let the sun go down on your wrath,</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 nor give place to the devil.28 Let him who stole steal no longer, but rather let him labor, working with his hands what is good, that he may have something to give him who has need. 29 Let no corrupt word proceed out of your mouth, but what is good for necessary edification, that it may impart grace to the hearers.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63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7563A3B-496A-3D71-5925-F9D579BF662E}"/>
              </a:ext>
            </a:extLst>
          </p:cNvPr>
          <p:cNvSpPr txBox="1"/>
          <p:nvPr/>
        </p:nvSpPr>
        <p:spPr>
          <a:xfrm>
            <a:off x="662730" y="1266738"/>
            <a:ext cx="7617204" cy="5016758"/>
          </a:xfrm>
          <a:prstGeom prst="rect">
            <a:avLst/>
          </a:prstGeom>
          <a:noFill/>
        </p:spPr>
        <p:txBody>
          <a:bodyPr wrap="square">
            <a:spAutoFit/>
          </a:bodyPr>
          <a:lstStyle/>
          <a:p>
            <a:pPr marL="0" marR="0">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Mark of Steadfastness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Steadfast in trials.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(James 1:2-4)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brethren, do not hold the faith of our Lord Jesus Christ, the Lord of glory, with partiality.</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For if there should come into your assembly a man with gold rings, in fine apparel, and there should also come in a poor man in filthy clothes,3 and you pay attention to the one wearing the fine clothes and say to him, "You sit here in a good place," and say to the poor man, "You stand there," or, "Sit here at my footstool," 4 have you not shown partiality among yourselves, and become                        judges with evil thoughts?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a:extLst>
              <a:ext uri="{FF2B5EF4-FFF2-40B4-BE49-F238E27FC236}">
                <a16:creationId xmlns:a16="http://schemas.microsoft.com/office/drawing/2014/main" id="{92496A32-9066-4E6D-E02B-F023399FFA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538" b="22535"/>
          <a:stretch/>
        </p:blipFill>
        <p:spPr bwMode="auto">
          <a:xfrm>
            <a:off x="6115050" y="5620318"/>
            <a:ext cx="2492055" cy="91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6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836D79C-C7FE-5F07-6782-13E46FE0A6E5}"/>
              </a:ext>
            </a:extLst>
          </p:cNvPr>
          <p:cNvSpPr txBox="1"/>
          <p:nvPr/>
        </p:nvSpPr>
        <p:spPr>
          <a:xfrm>
            <a:off x="763398" y="1912691"/>
            <a:ext cx="7734650" cy="4124206"/>
          </a:xfrm>
          <a:prstGeom prst="rect">
            <a:avLst/>
          </a:prstGeom>
          <a:noFill/>
        </p:spPr>
        <p:txBody>
          <a:bodyPr wrap="square">
            <a:spAutoFit/>
          </a:bodyPr>
          <a:lstStyle/>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(James 1:12-15) </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is the man who endures temptation; for when he has been approved, he will receive the crown of life which the Lord has promised to those who love Him. 13 Let no one say when he is tempted, "I am tempted by God"; for God cannot be tempted by evil, nor does He Himself tempt anyone. 14 But each one is tempted when he is drawn away by his own desires and enticed. 15 Then, when desire has conceived, it gives birth to sin; and sin, when it is full-grown, brings forth  death.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a:extLst>
              <a:ext uri="{FF2B5EF4-FFF2-40B4-BE49-F238E27FC236}">
                <a16:creationId xmlns:a16="http://schemas.microsoft.com/office/drawing/2014/main" id="{C34FD489-2A4C-1DA6-6B51-790784B30F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93" b="23881"/>
          <a:stretch/>
        </p:blipFill>
        <p:spPr bwMode="auto">
          <a:xfrm>
            <a:off x="5996730" y="5687736"/>
            <a:ext cx="2660708" cy="9227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BEDA36-D200-16B1-F571-83B3ECD6C09C}"/>
              </a:ext>
            </a:extLst>
          </p:cNvPr>
          <p:cNvSpPr txBox="1"/>
          <p:nvPr/>
        </p:nvSpPr>
        <p:spPr>
          <a:xfrm>
            <a:off x="0" y="910068"/>
            <a:ext cx="9144000" cy="584775"/>
          </a:xfrm>
          <a:prstGeom prst="rect">
            <a:avLst/>
          </a:prstGeom>
          <a:noFill/>
        </p:spPr>
        <p:txBody>
          <a:bodyPr wrap="square">
            <a:spAutoFit/>
          </a:bodyPr>
          <a:lstStyle/>
          <a:p>
            <a:pPr algn="ctr"/>
            <a:r>
              <a:rPr kumimoji="0" lang="en-US" sz="3200" b="0" i="0" strike="noStrike" kern="1200" cap="none" spc="0" normalizeH="0" baseline="0" noProof="0" dirty="0">
                <a:ln>
                  <a:noFill/>
                </a:ln>
                <a:solidFill>
                  <a:srgbClr val="000000"/>
                </a:solidFill>
                <a:effectLst/>
                <a:uLnTx/>
                <a:uFillTx/>
                <a:latin typeface="Aharoni" panose="02010803020104030203" pitchFamily="2" charset="-79"/>
                <a:ea typeface="Calibri" panose="020F0502020204030204" pitchFamily="34" charset="0"/>
                <a:cs typeface="Aharoni" panose="02010803020104030203" pitchFamily="2" charset="-79"/>
              </a:rPr>
              <a:t>Steadfast in Temptations</a:t>
            </a: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2861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E1992AA-F562-7221-1F80-F284F4C5F0CE}"/>
              </a:ext>
            </a:extLst>
          </p:cNvPr>
          <p:cNvSpPr txBox="1"/>
          <p:nvPr/>
        </p:nvSpPr>
        <p:spPr>
          <a:xfrm>
            <a:off x="645952" y="2181140"/>
            <a:ext cx="7717872" cy="3170099"/>
          </a:xfrm>
          <a:prstGeom prst="rect">
            <a:avLst/>
          </a:prstGeom>
          <a:noFill/>
        </p:spPr>
        <p:txBody>
          <a:bodyPr wrap="square">
            <a:spAutoFit/>
          </a:bodyPr>
          <a:lstStyle/>
          <a:p>
            <a:pPr marL="0" marR="0">
              <a:spcBef>
                <a:spcPts val="0"/>
              </a:spcBef>
              <a:spcAft>
                <a:spcPts val="1000"/>
              </a:spcAft>
            </a:pPr>
            <a:r>
              <a:rPr lang="en-US" sz="4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(1Cor.15:58) </a:t>
            </a:r>
            <a:r>
              <a:rPr lang="en-US" sz="4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Therefore, my beloved brethren, be steadfast, immovable, always abounding in the work of the Lord, knowing that your labor is not in vain in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1F5814D-D88F-3DA3-B9B1-E4E712FF35BA}"/>
              </a:ext>
            </a:extLst>
          </p:cNvPr>
          <p:cNvSpPr txBox="1"/>
          <p:nvPr/>
        </p:nvSpPr>
        <p:spPr>
          <a:xfrm>
            <a:off x="0" y="909852"/>
            <a:ext cx="9144000" cy="646331"/>
          </a:xfrm>
          <a:prstGeom prst="rect">
            <a:avLst/>
          </a:prstGeom>
          <a:noFill/>
        </p:spPr>
        <p:txBody>
          <a:bodyPr wrap="square">
            <a:spAutoFit/>
          </a:bodyPr>
          <a:lstStyle/>
          <a:p>
            <a:pPr algn="ctr"/>
            <a:r>
              <a:rPr kumimoji="0" lang="en-US" sz="3600" b="0" i="0" strike="noStrike" kern="1200" cap="none" spc="0" normalizeH="0" baseline="0" noProof="0" dirty="0">
                <a:ln>
                  <a:noFill/>
                </a:ln>
                <a:solidFill>
                  <a:srgbClr val="000000"/>
                </a:solidFill>
                <a:effectLst/>
                <a:uLnTx/>
                <a:uFillTx/>
                <a:latin typeface="Aharoni" panose="02010803020104030203" pitchFamily="2" charset="-79"/>
                <a:ea typeface="Calibri" panose="020F0502020204030204" pitchFamily="34" charset="0"/>
                <a:cs typeface="Aharoni" panose="02010803020104030203" pitchFamily="2" charset="-79"/>
              </a:rPr>
              <a:t>Steadfast in service to God</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1520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BB02B97D-58D5-0CE6-0473-DA96E4DE61A2}"/>
              </a:ext>
            </a:extLst>
          </p:cNvPr>
          <p:cNvSpPr txBox="1"/>
          <p:nvPr/>
        </p:nvSpPr>
        <p:spPr>
          <a:xfrm>
            <a:off x="595618" y="1157681"/>
            <a:ext cx="8053432" cy="5816977"/>
          </a:xfrm>
          <a:prstGeom prst="rect">
            <a:avLst/>
          </a:prstGeom>
          <a:noFill/>
        </p:spPr>
        <p:txBody>
          <a:bodyPr wrap="square">
            <a:spAutoFit/>
          </a:bodyPr>
          <a:lstStyle/>
          <a:p>
            <a:r>
              <a:rPr lang="en-US" sz="3600" b="1" dirty="0">
                <a:solidFill>
                  <a:srgbClr val="0070C0"/>
                </a:solidFill>
              </a:rPr>
              <a:t>Phil. 3:12 </a:t>
            </a:r>
            <a:r>
              <a:rPr lang="en-US" sz="2400" dirty="0"/>
              <a:t>Not that I have already attained, or am already perfected; but I press on, that I may lay hold of that for which Christ Jesus has also laid hold of me.</a:t>
            </a:r>
          </a:p>
          <a:p>
            <a:r>
              <a:rPr lang="en-US" sz="2400" dirty="0"/>
              <a:t> 13 Brethren, I do not count myself to have apprehended; but one thing I do, forgetting those things which are behind and reaching forward to those things which are ahead,</a:t>
            </a:r>
          </a:p>
          <a:p>
            <a:r>
              <a:rPr lang="en-US" sz="2400" dirty="0"/>
              <a:t> 14 I press toward the goal for the prize of the upward call of God in Christ Jesus.</a:t>
            </a:r>
          </a:p>
          <a:p>
            <a:r>
              <a:rPr lang="en-US" sz="3600" dirty="0"/>
              <a:t>15 Therefore let us, </a:t>
            </a:r>
            <a:r>
              <a:rPr lang="en-US" sz="3600" u="sng" dirty="0"/>
              <a:t>as many as are mature, have this mind</a:t>
            </a:r>
            <a:r>
              <a:rPr lang="en-US" sz="3600" dirty="0"/>
              <a:t>; and if in anything you think otherwise, God will reveal even this to you.</a:t>
            </a:r>
          </a:p>
          <a:p>
            <a:r>
              <a:rPr lang="en-US" sz="2400" dirty="0"/>
              <a:t> </a:t>
            </a:r>
          </a:p>
        </p:txBody>
      </p:sp>
    </p:spTree>
    <p:extLst>
      <p:ext uri="{BB962C8B-B14F-4D97-AF65-F5344CB8AC3E}">
        <p14:creationId xmlns:p14="http://schemas.microsoft.com/office/powerpoint/2010/main" val="156303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98C7514-B472-5711-FB93-17658A93513F}"/>
              </a:ext>
            </a:extLst>
          </p:cNvPr>
          <p:cNvSpPr txBox="1"/>
          <p:nvPr/>
        </p:nvSpPr>
        <p:spPr>
          <a:xfrm>
            <a:off x="771787" y="1627464"/>
            <a:ext cx="7835318" cy="4801314"/>
          </a:xfrm>
          <a:prstGeom prst="rect">
            <a:avLst/>
          </a:prstGeom>
          <a:noFill/>
        </p:spPr>
        <p:txBody>
          <a:bodyPr wrap="square">
            <a:spAutoFit/>
          </a:bodyPr>
          <a:lstStyle/>
          <a:p>
            <a:pPr marL="0" marR="0">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Fervent Love for God.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(1John 4:17-21)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Love has been perfected among us in this: that we may have boldness in the day of judgment; because as He is, so are we in this world. 18 There is no fear in love; but perfect love casts out fear, because fear involves torment. But he who fears has not been made perfect in love. 19 We love Him because He first loved us. </a:t>
            </a:r>
          </a:p>
          <a:p>
            <a:pPr marL="0" marR="0">
              <a:spcBef>
                <a:spcPts val="0"/>
              </a:spcBef>
              <a:spcAft>
                <a:spcPts val="0"/>
              </a:spcAft>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 If someone says, "I love God," and hates his brother, he is a liar; for he who does not love his brother whom he has seen, how can he love God whom he has not seen? 21 And this commandment we have from Him: that he who loves God must love his brother also.</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023420E-2D5F-8FD0-41F8-036DDCD872FC}"/>
              </a:ext>
            </a:extLst>
          </p:cNvPr>
          <p:cNvSpPr txBox="1"/>
          <p:nvPr/>
        </p:nvSpPr>
        <p:spPr>
          <a:xfrm>
            <a:off x="0" y="926846"/>
            <a:ext cx="9144000" cy="584775"/>
          </a:xfrm>
          <a:prstGeom prst="rect">
            <a:avLst/>
          </a:prstGeom>
          <a:noFill/>
        </p:spPr>
        <p:txBody>
          <a:bodyPr wrap="square">
            <a:spAutoFit/>
          </a:bodyPr>
          <a:lstStyle/>
          <a:p>
            <a:pPr algn="ctr"/>
            <a:r>
              <a:rPr kumimoji="0" lang="en-US" sz="3200" b="0" i="0" strike="noStrike" kern="1200" cap="none" spc="0" normalizeH="0" baseline="0" noProof="0" dirty="0">
                <a:ln>
                  <a:noFill/>
                </a:ln>
                <a:solidFill>
                  <a:srgbClr val="000000"/>
                </a:solidFill>
                <a:effectLst/>
                <a:uLnTx/>
                <a:uFillTx/>
                <a:latin typeface="Aharoni" panose="02010803020104030203" pitchFamily="2" charset="-79"/>
                <a:ea typeface="Calibri" panose="020F0502020204030204" pitchFamily="34" charset="0"/>
                <a:cs typeface="Aharoni" panose="02010803020104030203" pitchFamily="2" charset="-79"/>
              </a:rPr>
              <a:t>The Mark Of Fervent love</a:t>
            </a: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5760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7A046E2-157B-6B62-3C77-D1084277A4D4}"/>
              </a:ext>
            </a:extLst>
          </p:cNvPr>
          <p:cNvSpPr txBox="1"/>
          <p:nvPr/>
        </p:nvSpPr>
        <p:spPr>
          <a:xfrm>
            <a:off x="478173" y="1149293"/>
            <a:ext cx="8187656" cy="4903907"/>
          </a:xfrm>
          <a:prstGeom prst="rect">
            <a:avLst/>
          </a:prstGeom>
          <a:noFill/>
        </p:spPr>
        <p:txBody>
          <a:bodyPr wrap="square">
            <a:spAutoFit/>
          </a:bodyPr>
          <a:lstStyle/>
          <a:p>
            <a:pPr marL="0" marR="0">
              <a:spcBef>
                <a:spcPts val="0"/>
              </a:spcBef>
              <a:spcAft>
                <a:spcPts val="100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Fervent Love For The Brethren.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13:35) </a:t>
            </a:r>
            <a:r>
              <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new commandment I give to you, that you love one another; as I have loved you, that you also love one another. 35 "By this all will know that you are My disciples, if you have love for one another."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Fervent Love For Souls.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a:t>
            </a:r>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16:24-27) </a:t>
            </a:r>
            <a:r>
              <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Then Jesus said to His disciples, "If anyone desires to come after Me, let him deny himself, and take up his cross, and follow Me. 25 "For whoever desires to save his life will lose it, but whoever loses his life for My sake will find it. 26 "For what profit is it to a man if he gains the whole world, and loses his own soul? Or what will a man give in exchange for his soul? 27 "For the Son of Man will come in the glory of His Father with His angels, and then He will reward each according to his works.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a:extLst>
              <a:ext uri="{FF2B5EF4-FFF2-40B4-BE49-F238E27FC236}">
                <a16:creationId xmlns:a16="http://schemas.microsoft.com/office/drawing/2014/main" id="{E749F589-2D9A-CF68-CE75-B288204330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41" b="19328"/>
          <a:stretch/>
        </p:blipFill>
        <p:spPr bwMode="auto">
          <a:xfrm>
            <a:off x="6005120" y="5884876"/>
            <a:ext cx="2660708" cy="96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19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A04930-944E-4DA0-B00D-4D24A6B2CD67}"/>
              </a:ext>
            </a:extLst>
          </p:cNvPr>
          <p:cNvSpPr txBox="1"/>
          <p:nvPr/>
        </p:nvSpPr>
        <p:spPr>
          <a:xfrm>
            <a:off x="395206" y="1821051"/>
            <a:ext cx="3773837" cy="1200329"/>
          </a:xfrm>
          <a:prstGeom prst="rect">
            <a:avLst/>
          </a:prstGeom>
          <a:noFill/>
        </p:spPr>
        <p:txBody>
          <a:bodyPr wrap="square" rtlCol="0">
            <a:spAutoFit/>
          </a:bodyPr>
          <a:lstStyle/>
          <a:p>
            <a:r>
              <a:rPr lang="en-US" dirty="0"/>
              <a:t>Sun. AM. Bible study  = 45 minutes</a:t>
            </a:r>
          </a:p>
          <a:p>
            <a:r>
              <a:rPr lang="en-US" dirty="0"/>
              <a:t>Wed. PM. Bible study = 45 minutes</a:t>
            </a:r>
          </a:p>
          <a:p>
            <a:r>
              <a:rPr lang="en-US" dirty="0"/>
              <a:t>Sun. AM. Sermon        = 30 minutes</a:t>
            </a:r>
          </a:p>
          <a:p>
            <a:r>
              <a:rPr lang="en-US" dirty="0"/>
              <a:t>Sun. PM. Sermon        = </a:t>
            </a:r>
            <a:r>
              <a:rPr lang="en-US" u="sng" dirty="0"/>
              <a:t>30 minutes</a:t>
            </a:r>
          </a:p>
        </p:txBody>
      </p:sp>
      <p:sp>
        <p:nvSpPr>
          <p:cNvPr id="4" name="TextBox 3">
            <a:extLst>
              <a:ext uri="{FF2B5EF4-FFF2-40B4-BE49-F238E27FC236}">
                <a16:creationId xmlns:a16="http://schemas.microsoft.com/office/drawing/2014/main" id="{B7238751-2229-49C8-AFDC-BC8369AACCB9}"/>
              </a:ext>
            </a:extLst>
          </p:cNvPr>
          <p:cNvSpPr txBox="1"/>
          <p:nvPr/>
        </p:nvSpPr>
        <p:spPr>
          <a:xfrm>
            <a:off x="-1" y="3021380"/>
            <a:ext cx="4974959" cy="461665"/>
          </a:xfrm>
          <a:prstGeom prst="rect">
            <a:avLst/>
          </a:prstGeom>
          <a:noFill/>
        </p:spPr>
        <p:txBody>
          <a:bodyPr wrap="square" rtlCol="0">
            <a:spAutoFit/>
          </a:bodyPr>
          <a:lstStyle/>
          <a:p>
            <a:r>
              <a:rPr lang="en-US" dirty="0"/>
              <a:t>Total time spent in word   =</a:t>
            </a:r>
            <a:r>
              <a:rPr lang="en-US" sz="2400" b="1" u="sng" dirty="0"/>
              <a:t>150 min</a:t>
            </a:r>
            <a:r>
              <a:rPr lang="en-US" dirty="0"/>
              <a:t>. per week </a:t>
            </a:r>
          </a:p>
        </p:txBody>
      </p:sp>
      <p:sp>
        <p:nvSpPr>
          <p:cNvPr id="5" name="TextBox 4">
            <a:extLst>
              <a:ext uri="{FF2B5EF4-FFF2-40B4-BE49-F238E27FC236}">
                <a16:creationId xmlns:a16="http://schemas.microsoft.com/office/drawing/2014/main" id="{6CBEA136-6E33-480D-A8CC-E2D1CC97BDD1}"/>
              </a:ext>
            </a:extLst>
          </p:cNvPr>
          <p:cNvSpPr txBox="1"/>
          <p:nvPr/>
        </p:nvSpPr>
        <p:spPr>
          <a:xfrm>
            <a:off x="255722" y="3719593"/>
            <a:ext cx="4719236" cy="1569660"/>
          </a:xfrm>
          <a:prstGeom prst="rect">
            <a:avLst/>
          </a:prstGeom>
          <a:noFill/>
        </p:spPr>
        <p:txBody>
          <a:bodyPr wrap="square" rtlCol="0">
            <a:spAutoFit/>
          </a:bodyPr>
          <a:lstStyle/>
          <a:p>
            <a:r>
              <a:rPr lang="en-US" dirty="0"/>
              <a:t>60 minutes in an hour x</a:t>
            </a:r>
          </a:p>
          <a:p>
            <a:r>
              <a:rPr lang="en-US" dirty="0"/>
              <a:t>24 hours per day x</a:t>
            </a:r>
          </a:p>
          <a:p>
            <a:r>
              <a:rPr lang="en-US" dirty="0"/>
              <a:t>7 days per week  =</a:t>
            </a:r>
            <a:r>
              <a:rPr lang="en-US" sz="2400" b="1" u="sng" dirty="0">
                <a:solidFill>
                  <a:srgbClr val="FF0000"/>
                </a:solidFill>
              </a:rPr>
              <a:t>10,080</a:t>
            </a:r>
            <a:r>
              <a:rPr lang="en-US" dirty="0"/>
              <a:t> total min. per week   </a:t>
            </a:r>
          </a:p>
          <a:p>
            <a:endParaRPr lang="en-US" dirty="0"/>
          </a:p>
          <a:p>
            <a:endParaRPr lang="en-US" dirty="0"/>
          </a:p>
        </p:txBody>
      </p:sp>
      <p:sp>
        <p:nvSpPr>
          <p:cNvPr id="6" name="TextBox 5">
            <a:extLst>
              <a:ext uri="{FF2B5EF4-FFF2-40B4-BE49-F238E27FC236}">
                <a16:creationId xmlns:a16="http://schemas.microsoft.com/office/drawing/2014/main" id="{A36DF282-C3E2-46DE-9E0F-69BB8AEB78A1}"/>
              </a:ext>
            </a:extLst>
          </p:cNvPr>
          <p:cNvSpPr txBox="1"/>
          <p:nvPr/>
        </p:nvSpPr>
        <p:spPr>
          <a:xfrm>
            <a:off x="255721" y="5238427"/>
            <a:ext cx="8547315" cy="1569660"/>
          </a:xfrm>
          <a:prstGeom prst="rect">
            <a:avLst/>
          </a:prstGeom>
          <a:noFill/>
        </p:spPr>
        <p:txBody>
          <a:bodyPr wrap="square" rtlCol="0">
            <a:spAutoFit/>
          </a:bodyPr>
          <a:lstStyle/>
          <a:p>
            <a:r>
              <a:rPr lang="en-US" sz="3200" u="sng" dirty="0"/>
              <a:t>   150</a:t>
            </a:r>
          </a:p>
          <a:p>
            <a:r>
              <a:rPr lang="en-US" sz="3200" dirty="0"/>
              <a:t>10,080 = .0148 =  </a:t>
            </a:r>
          </a:p>
          <a:p>
            <a:r>
              <a:rPr lang="en-US" sz="3200" dirty="0"/>
              <a:t>time spent in God’s word for the week</a:t>
            </a:r>
          </a:p>
        </p:txBody>
      </p:sp>
      <p:sp>
        <p:nvSpPr>
          <p:cNvPr id="7" name="TextBox 6">
            <a:extLst>
              <a:ext uri="{FF2B5EF4-FFF2-40B4-BE49-F238E27FC236}">
                <a16:creationId xmlns:a16="http://schemas.microsoft.com/office/drawing/2014/main" id="{815B6DAE-4B74-4E77-81EA-F8F38D03E045}"/>
              </a:ext>
            </a:extLst>
          </p:cNvPr>
          <p:cNvSpPr txBox="1"/>
          <p:nvPr/>
        </p:nvSpPr>
        <p:spPr>
          <a:xfrm>
            <a:off x="3246895" y="5067949"/>
            <a:ext cx="4277531" cy="1446550"/>
          </a:xfrm>
          <a:prstGeom prst="rect">
            <a:avLst/>
          </a:prstGeom>
          <a:noFill/>
        </p:spPr>
        <p:txBody>
          <a:bodyPr wrap="square" rtlCol="0">
            <a:spAutoFit/>
          </a:bodyPr>
          <a:lstStyle/>
          <a:p>
            <a:r>
              <a:rPr lang="en-US" sz="8800" b="1" dirty="0">
                <a:solidFill>
                  <a:srgbClr val="FF0000"/>
                </a:solidFill>
              </a:rPr>
              <a:t>1.48 %</a:t>
            </a:r>
          </a:p>
        </p:txBody>
      </p:sp>
      <p:sp>
        <p:nvSpPr>
          <p:cNvPr id="8" name="TextBox 7">
            <a:extLst>
              <a:ext uri="{FF2B5EF4-FFF2-40B4-BE49-F238E27FC236}">
                <a16:creationId xmlns:a16="http://schemas.microsoft.com/office/drawing/2014/main" id="{672125DD-36D8-4A46-8427-462D9B84F9D3}"/>
              </a:ext>
            </a:extLst>
          </p:cNvPr>
          <p:cNvSpPr txBox="1"/>
          <p:nvPr/>
        </p:nvSpPr>
        <p:spPr>
          <a:xfrm>
            <a:off x="5432156" y="1493920"/>
            <a:ext cx="3518115" cy="3795333"/>
          </a:xfrm>
          <a:prstGeom prst="rect">
            <a:avLst/>
          </a:prstGeom>
          <a:noFill/>
        </p:spPr>
        <p:txBody>
          <a:bodyPr wrap="square" rtlCol="0">
            <a:spAutoFit/>
          </a:bodyPr>
          <a:lstStyle/>
          <a:p>
            <a:endParaRPr lang="en-US" dirty="0"/>
          </a:p>
        </p:txBody>
      </p:sp>
      <p:sp>
        <p:nvSpPr>
          <p:cNvPr id="9" name="Rectangle 8">
            <a:extLst>
              <a:ext uri="{FF2B5EF4-FFF2-40B4-BE49-F238E27FC236}">
                <a16:creationId xmlns:a16="http://schemas.microsoft.com/office/drawing/2014/main" id="{3CDBD995-298F-4E20-AACA-10A00C375D12}"/>
              </a:ext>
            </a:extLst>
          </p:cNvPr>
          <p:cNvSpPr/>
          <p:nvPr/>
        </p:nvSpPr>
        <p:spPr>
          <a:xfrm>
            <a:off x="5432156" y="1493920"/>
            <a:ext cx="3518115" cy="379533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0" name="TextBox 9">
            <a:extLst>
              <a:ext uri="{FF2B5EF4-FFF2-40B4-BE49-F238E27FC236}">
                <a16:creationId xmlns:a16="http://schemas.microsoft.com/office/drawing/2014/main" id="{24174390-22FC-4E8C-B2CB-0C59D51A4015}"/>
              </a:ext>
            </a:extLst>
          </p:cNvPr>
          <p:cNvSpPr txBox="1"/>
          <p:nvPr/>
        </p:nvSpPr>
        <p:spPr>
          <a:xfrm>
            <a:off x="5757618" y="2571048"/>
            <a:ext cx="3518115" cy="2677656"/>
          </a:xfrm>
          <a:prstGeom prst="rect">
            <a:avLst/>
          </a:prstGeom>
          <a:noFill/>
        </p:spPr>
        <p:txBody>
          <a:bodyPr wrap="square" rtlCol="0">
            <a:spAutoFit/>
          </a:bodyPr>
          <a:lstStyle/>
          <a:p>
            <a:pPr marL="342900" indent="-342900">
              <a:buAutoNum type="arabicPeriod"/>
            </a:pPr>
            <a:r>
              <a:rPr lang="en-US" sz="2400" dirty="0"/>
              <a:t>Cross bearing</a:t>
            </a:r>
          </a:p>
          <a:p>
            <a:pPr marL="342900" indent="-342900">
              <a:buAutoNum type="arabicPeriod"/>
            </a:pPr>
            <a:r>
              <a:rPr lang="en-US" sz="2400" dirty="0"/>
              <a:t>Prayer</a:t>
            </a:r>
          </a:p>
          <a:p>
            <a:pPr marL="342900" indent="-342900">
              <a:buAutoNum type="arabicPeriod"/>
            </a:pPr>
            <a:r>
              <a:rPr lang="en-US" sz="2400" dirty="0"/>
              <a:t>Ask for daily bread.</a:t>
            </a:r>
          </a:p>
          <a:p>
            <a:pPr marL="342900" indent="-342900">
              <a:buAutoNum type="arabicPeriod"/>
            </a:pPr>
            <a:r>
              <a:rPr lang="en-US" sz="2400" dirty="0"/>
              <a:t>Study</a:t>
            </a:r>
          </a:p>
          <a:p>
            <a:pPr marL="342900" indent="-342900">
              <a:buAutoNum type="arabicPeriod"/>
            </a:pPr>
            <a:r>
              <a:rPr lang="en-US" sz="2400" dirty="0"/>
              <a:t>Exhortation</a:t>
            </a:r>
          </a:p>
          <a:p>
            <a:pPr marL="342900" indent="-342900">
              <a:buAutoNum type="arabicPeriod"/>
            </a:pPr>
            <a:r>
              <a:rPr lang="en-US" sz="2400" dirty="0"/>
              <a:t>Teaching</a:t>
            </a:r>
          </a:p>
          <a:p>
            <a:pPr marL="342900" indent="-342900">
              <a:buAutoNum type="arabicPeriod"/>
            </a:pPr>
            <a:r>
              <a:rPr lang="en-US" sz="2400" dirty="0"/>
              <a:t>Gratitude</a:t>
            </a:r>
          </a:p>
        </p:txBody>
      </p:sp>
      <p:sp>
        <p:nvSpPr>
          <p:cNvPr id="11" name="TextBox 10">
            <a:extLst>
              <a:ext uri="{FF2B5EF4-FFF2-40B4-BE49-F238E27FC236}">
                <a16:creationId xmlns:a16="http://schemas.microsoft.com/office/drawing/2014/main" id="{C9D08DFF-738D-4244-BD97-96A0E5FA5B7F}"/>
              </a:ext>
            </a:extLst>
          </p:cNvPr>
          <p:cNvSpPr txBox="1"/>
          <p:nvPr/>
        </p:nvSpPr>
        <p:spPr>
          <a:xfrm>
            <a:off x="5749868" y="1300192"/>
            <a:ext cx="3370881" cy="1569660"/>
          </a:xfrm>
          <a:prstGeom prst="rect">
            <a:avLst/>
          </a:prstGeom>
          <a:noFill/>
        </p:spPr>
        <p:txBody>
          <a:bodyPr wrap="square" rtlCol="0">
            <a:spAutoFit/>
          </a:bodyPr>
          <a:lstStyle/>
          <a:p>
            <a:r>
              <a:rPr lang="en-US" sz="9600" b="1" i="1" dirty="0"/>
              <a:t>Daily</a:t>
            </a:r>
          </a:p>
        </p:txBody>
      </p:sp>
      <p:sp>
        <p:nvSpPr>
          <p:cNvPr id="12" name="TextBox 11">
            <a:extLst>
              <a:ext uri="{FF2B5EF4-FFF2-40B4-BE49-F238E27FC236}">
                <a16:creationId xmlns:a16="http://schemas.microsoft.com/office/drawing/2014/main" id="{8C78B6C2-AAE9-EAA8-9EB2-DC4D82EC1A08}"/>
              </a:ext>
            </a:extLst>
          </p:cNvPr>
          <p:cNvSpPr txBox="1"/>
          <p:nvPr/>
        </p:nvSpPr>
        <p:spPr>
          <a:xfrm>
            <a:off x="1" y="8389"/>
            <a:ext cx="9143999" cy="707886"/>
          </a:xfrm>
          <a:prstGeom prst="rect">
            <a:avLst/>
          </a:prstGeom>
          <a:solidFill>
            <a:srgbClr val="00206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rPr>
              <a:t>Growing Up – Marks of Maturity</a:t>
            </a:r>
          </a:p>
        </p:txBody>
      </p:sp>
      <p:sp>
        <p:nvSpPr>
          <p:cNvPr id="13" name="Rectangle 12">
            <a:extLst>
              <a:ext uri="{FF2B5EF4-FFF2-40B4-BE49-F238E27FC236}">
                <a16:creationId xmlns:a16="http://schemas.microsoft.com/office/drawing/2014/main" id="{EF652274-883C-712B-90B7-5FC199669542}"/>
              </a:ext>
            </a:extLst>
          </p:cNvPr>
          <p:cNvSpPr/>
          <p:nvPr/>
        </p:nvSpPr>
        <p:spPr>
          <a:xfrm>
            <a:off x="461394" y="1132764"/>
            <a:ext cx="3674093" cy="65498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Assembly time</a:t>
            </a:r>
          </a:p>
        </p:txBody>
      </p:sp>
      <p:sp>
        <p:nvSpPr>
          <p:cNvPr id="14" name="TextBox 13">
            <a:extLst>
              <a:ext uri="{FF2B5EF4-FFF2-40B4-BE49-F238E27FC236}">
                <a16:creationId xmlns:a16="http://schemas.microsoft.com/office/drawing/2014/main" id="{3BE1B8A4-A76A-07D4-59A4-722723ACADDF}"/>
              </a:ext>
            </a:extLst>
          </p:cNvPr>
          <p:cNvSpPr txBox="1"/>
          <p:nvPr/>
        </p:nvSpPr>
        <p:spPr>
          <a:xfrm>
            <a:off x="5757618" y="777855"/>
            <a:ext cx="2883043" cy="769441"/>
          </a:xfrm>
          <a:prstGeom prst="rect">
            <a:avLst/>
          </a:prstGeom>
          <a:noFill/>
        </p:spPr>
        <p:txBody>
          <a:bodyPr wrap="square" rtlCol="0">
            <a:spAutoFit/>
          </a:bodyPr>
          <a:lstStyle/>
          <a:p>
            <a:r>
              <a:rPr lang="en-US" sz="4400" dirty="0"/>
              <a:t>How much?</a:t>
            </a:r>
          </a:p>
        </p:txBody>
      </p:sp>
      <p:sp>
        <p:nvSpPr>
          <p:cNvPr id="15" name="Rectangle 14">
            <a:extLst>
              <a:ext uri="{FF2B5EF4-FFF2-40B4-BE49-F238E27FC236}">
                <a16:creationId xmlns:a16="http://schemas.microsoft.com/office/drawing/2014/main" id="{AE63AE65-1001-030A-2AA8-053F06CBAC91}"/>
              </a:ext>
            </a:extLst>
          </p:cNvPr>
          <p:cNvSpPr/>
          <p:nvPr/>
        </p:nvSpPr>
        <p:spPr>
          <a:xfrm>
            <a:off x="4952068" y="716276"/>
            <a:ext cx="154626" cy="452215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87E6ACA-EB92-3AB5-8291-8830DEE74F7C}"/>
              </a:ext>
            </a:extLst>
          </p:cNvPr>
          <p:cNvSpPr txBox="1"/>
          <p:nvPr/>
        </p:nvSpPr>
        <p:spPr>
          <a:xfrm>
            <a:off x="6870583" y="2676088"/>
            <a:ext cx="427340" cy="830997"/>
          </a:xfrm>
          <a:prstGeom prst="rect">
            <a:avLst/>
          </a:prstGeom>
          <a:noFill/>
        </p:spPr>
        <p:txBody>
          <a:bodyPr wrap="square" rtlCol="0">
            <a:spAutoFit/>
          </a:bodyPr>
          <a:lstStyle/>
          <a:p>
            <a:r>
              <a:rPr lang="en-US" sz="4800" dirty="0">
                <a:solidFill>
                  <a:srgbClr val="FF0000"/>
                </a:solidFill>
                <a:latin typeface="Arial Black" panose="020B0A04020102020204" pitchFamily="34" charset="0"/>
              </a:rPr>
              <a:t>?</a:t>
            </a:r>
          </a:p>
        </p:txBody>
      </p:sp>
      <p:sp>
        <p:nvSpPr>
          <p:cNvPr id="16" name="TextBox 15">
            <a:extLst>
              <a:ext uri="{FF2B5EF4-FFF2-40B4-BE49-F238E27FC236}">
                <a16:creationId xmlns:a16="http://schemas.microsoft.com/office/drawing/2014/main" id="{65911450-8C5A-94E0-4485-DDF0C060A520}"/>
              </a:ext>
            </a:extLst>
          </p:cNvPr>
          <p:cNvSpPr txBox="1"/>
          <p:nvPr/>
        </p:nvSpPr>
        <p:spPr>
          <a:xfrm>
            <a:off x="8407168" y="1536582"/>
            <a:ext cx="427340" cy="830997"/>
          </a:xfrm>
          <a:prstGeom prst="rect">
            <a:avLst/>
          </a:prstGeom>
          <a:noFill/>
        </p:spPr>
        <p:txBody>
          <a:bodyPr wrap="square" rtlCol="0">
            <a:spAutoFit/>
          </a:bodyPr>
          <a:lstStyle/>
          <a:p>
            <a:r>
              <a:rPr lang="en-US" sz="4800" dirty="0">
                <a:solidFill>
                  <a:srgbClr val="FF0000"/>
                </a:solidFill>
                <a:latin typeface="Arial Black" panose="020B0A04020102020204" pitchFamily="34" charset="0"/>
              </a:rPr>
              <a:t>?</a:t>
            </a:r>
          </a:p>
        </p:txBody>
      </p:sp>
      <p:sp>
        <p:nvSpPr>
          <p:cNvPr id="17" name="TextBox 16">
            <a:extLst>
              <a:ext uri="{FF2B5EF4-FFF2-40B4-BE49-F238E27FC236}">
                <a16:creationId xmlns:a16="http://schemas.microsoft.com/office/drawing/2014/main" id="{1741A4A9-F723-3553-6D1F-3BBF635464E3}"/>
              </a:ext>
            </a:extLst>
          </p:cNvPr>
          <p:cNvSpPr txBox="1"/>
          <p:nvPr/>
        </p:nvSpPr>
        <p:spPr>
          <a:xfrm>
            <a:off x="7175383" y="3517784"/>
            <a:ext cx="427340" cy="830997"/>
          </a:xfrm>
          <a:prstGeom prst="rect">
            <a:avLst/>
          </a:prstGeom>
          <a:noFill/>
        </p:spPr>
        <p:txBody>
          <a:bodyPr wrap="square" rtlCol="0">
            <a:spAutoFit/>
          </a:bodyPr>
          <a:lstStyle/>
          <a:p>
            <a:r>
              <a:rPr lang="en-US" sz="4800" dirty="0">
                <a:solidFill>
                  <a:srgbClr val="FF0000"/>
                </a:solidFill>
                <a:latin typeface="Arial Black" panose="020B0A04020102020204" pitchFamily="34" charset="0"/>
              </a:rPr>
              <a:t>?</a:t>
            </a:r>
          </a:p>
        </p:txBody>
      </p:sp>
      <p:sp>
        <p:nvSpPr>
          <p:cNvPr id="18" name="TextBox 17">
            <a:extLst>
              <a:ext uri="{FF2B5EF4-FFF2-40B4-BE49-F238E27FC236}">
                <a16:creationId xmlns:a16="http://schemas.microsoft.com/office/drawing/2014/main" id="{5143344D-B890-4BC7-AB8C-5BABC06F97FA}"/>
              </a:ext>
            </a:extLst>
          </p:cNvPr>
          <p:cNvSpPr txBox="1"/>
          <p:nvPr/>
        </p:nvSpPr>
        <p:spPr>
          <a:xfrm>
            <a:off x="8057626" y="4056078"/>
            <a:ext cx="427340" cy="830997"/>
          </a:xfrm>
          <a:prstGeom prst="rect">
            <a:avLst/>
          </a:prstGeom>
          <a:noFill/>
        </p:spPr>
        <p:txBody>
          <a:bodyPr wrap="square" rtlCol="0">
            <a:spAutoFit/>
          </a:bodyPr>
          <a:lstStyle/>
          <a:p>
            <a:r>
              <a:rPr lang="en-US" sz="4800" dirty="0">
                <a:solidFill>
                  <a:srgbClr val="FF0000"/>
                </a:solidFill>
                <a:latin typeface="Arial Black" panose="020B0A04020102020204" pitchFamily="34" charset="0"/>
              </a:rPr>
              <a:t>?</a:t>
            </a:r>
          </a:p>
        </p:txBody>
      </p:sp>
      <p:sp>
        <p:nvSpPr>
          <p:cNvPr id="19" name="TextBox 18">
            <a:extLst>
              <a:ext uri="{FF2B5EF4-FFF2-40B4-BE49-F238E27FC236}">
                <a16:creationId xmlns:a16="http://schemas.microsoft.com/office/drawing/2014/main" id="{4ED558BB-73FF-A735-2914-55F88F6AB340}"/>
              </a:ext>
            </a:extLst>
          </p:cNvPr>
          <p:cNvSpPr txBox="1"/>
          <p:nvPr/>
        </p:nvSpPr>
        <p:spPr>
          <a:xfrm>
            <a:off x="7480183" y="4518871"/>
            <a:ext cx="427340" cy="830997"/>
          </a:xfrm>
          <a:prstGeom prst="rect">
            <a:avLst/>
          </a:prstGeom>
          <a:noFill/>
        </p:spPr>
        <p:txBody>
          <a:bodyPr wrap="square" rtlCol="0">
            <a:spAutoFit/>
          </a:bodyPr>
          <a:lstStyle/>
          <a:p>
            <a:r>
              <a:rPr lang="en-US" sz="4800"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357747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3359B37-70A8-F4F8-8168-63A5D2CDBB07}"/>
              </a:ext>
            </a:extLst>
          </p:cNvPr>
          <p:cNvSpPr txBox="1"/>
          <p:nvPr/>
        </p:nvSpPr>
        <p:spPr>
          <a:xfrm>
            <a:off x="536895" y="889233"/>
            <a:ext cx="8011487" cy="5519460"/>
          </a:xfrm>
          <a:prstGeom prst="rect">
            <a:avLst/>
          </a:prstGeom>
          <a:noFill/>
        </p:spPr>
        <p:txBody>
          <a:bodyPr wrap="square">
            <a:spAutoFit/>
          </a:bodyPr>
          <a:lstStyle/>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Let’s make sure we are growing as God would have us to. To not stay as children but grow to maturity. </a:t>
            </a: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4:11</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And He Himself gave some to be apostles, some prophets, some evangelists, and some pastors and teachers,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12 for the equipping of the saints for the work of ministry, for the edifying of the body of Christ, 13 till we all come to the unity of the faith and of the knowledge of the Son of God, to a perfect man, to the measure of the stature of the fullness of Christ; 14 </a:t>
            </a:r>
            <a:r>
              <a:rPr lang="en-US" sz="2800" b="1" dirty="0">
                <a:effectLst/>
                <a:latin typeface="Calibri" panose="020F0502020204030204" pitchFamily="34" charset="0"/>
                <a:ea typeface="Calibri" panose="020F0502020204030204" pitchFamily="34" charset="0"/>
                <a:cs typeface="Calibri" panose="020F0502020204030204" pitchFamily="34" charset="0"/>
              </a:rPr>
              <a:t>that we should no longer be children, tossed to and </a:t>
            </a:r>
            <a:r>
              <a:rPr lang="en-US" sz="2800" b="1" dirty="0" err="1">
                <a:effectLst/>
                <a:latin typeface="Calibri" panose="020F0502020204030204" pitchFamily="34" charset="0"/>
                <a:ea typeface="Calibri" panose="020F0502020204030204" pitchFamily="34" charset="0"/>
                <a:cs typeface="Calibri" panose="020F0502020204030204" pitchFamily="34" charset="0"/>
              </a:rPr>
              <a:t>fro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36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a growth chart with the words make a giant ruler to measure your kids as they grow">
            <a:extLst>
              <a:ext uri="{FF2B5EF4-FFF2-40B4-BE49-F238E27FC236}">
                <a16:creationId xmlns:a16="http://schemas.microsoft.com/office/drawing/2014/main" id="{B5345FC9-F3FB-74C5-38A9-6557803EA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578" y="48725"/>
            <a:ext cx="4599364" cy="676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580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062D5AF-5D61-7F24-D030-7834FB9D6912}"/>
              </a:ext>
            </a:extLst>
          </p:cNvPr>
          <p:cNvSpPr/>
          <p:nvPr/>
        </p:nvSpPr>
        <p:spPr>
          <a:xfrm>
            <a:off x="3625993" y="973123"/>
            <a:ext cx="4570051" cy="11325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76DB0D9-5A4A-5B75-8475-BA40A68CF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2" descr="a growth chart with the words make a giant ruler to measure your kids as they grow">
            <a:extLst>
              <a:ext uri="{FF2B5EF4-FFF2-40B4-BE49-F238E27FC236}">
                <a16:creationId xmlns:a16="http://schemas.microsoft.com/office/drawing/2014/main" id="{AC7FB91B-FF37-8C8C-1DEB-20C088628C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40" t="2144" r="63676" b="10449"/>
          <a:stretch/>
        </p:blipFill>
        <p:spPr bwMode="auto">
          <a:xfrm rot="21433518">
            <a:off x="2927757" y="632973"/>
            <a:ext cx="553674" cy="59859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75F902C-7E4F-6E2B-638B-527041AA4ECA}"/>
              </a:ext>
            </a:extLst>
          </p:cNvPr>
          <p:cNvSpPr/>
          <p:nvPr/>
        </p:nvSpPr>
        <p:spPr>
          <a:xfrm>
            <a:off x="3858936" y="192947"/>
            <a:ext cx="4504888" cy="241673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DDE7E0-0917-28B7-60BF-1C7A25FA7F39}"/>
              </a:ext>
            </a:extLst>
          </p:cNvPr>
          <p:cNvSpPr txBox="1"/>
          <p:nvPr/>
        </p:nvSpPr>
        <p:spPr>
          <a:xfrm>
            <a:off x="3858936" y="234891"/>
            <a:ext cx="4504888" cy="2862322"/>
          </a:xfrm>
          <a:prstGeom prst="rect">
            <a:avLst/>
          </a:prstGeom>
          <a:noFill/>
        </p:spPr>
        <p:txBody>
          <a:bodyPr wrap="square" rtlCol="0">
            <a:spAutoFit/>
          </a:bodyPr>
          <a:lstStyle/>
          <a:p>
            <a:pPr algn="ctr"/>
            <a:r>
              <a:rPr lang="en-US" sz="3600" dirty="0"/>
              <a:t>Am I growing?</a:t>
            </a:r>
          </a:p>
          <a:p>
            <a:pPr algn="ctr"/>
            <a:r>
              <a:rPr lang="en-US" sz="3600" dirty="0"/>
              <a:t>How much?</a:t>
            </a:r>
          </a:p>
          <a:p>
            <a:pPr algn="ctr"/>
            <a:r>
              <a:rPr lang="en-US" sz="3600" dirty="0"/>
              <a:t>Growth is observable.</a:t>
            </a:r>
          </a:p>
          <a:p>
            <a:pPr algn="ctr"/>
            <a:r>
              <a:rPr lang="en-US" sz="3600" dirty="0"/>
              <a:t>Growth is measurable.</a:t>
            </a:r>
          </a:p>
          <a:p>
            <a:pPr algn="ctr"/>
            <a:endParaRPr lang="en-US" sz="3600" dirty="0"/>
          </a:p>
        </p:txBody>
      </p:sp>
    </p:spTree>
    <p:extLst>
      <p:ext uri="{BB962C8B-B14F-4D97-AF65-F5344CB8AC3E}">
        <p14:creationId xmlns:p14="http://schemas.microsoft.com/office/powerpoint/2010/main" val="1255310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dboard boxes over a white background - | Freestock photos">
            <a:extLst>
              <a:ext uri="{FF2B5EF4-FFF2-40B4-BE49-F238E27FC236}">
                <a16:creationId xmlns:a16="http://schemas.microsoft.com/office/drawing/2014/main" id="{F48D6B6E-8E70-0EFE-2CB9-6CA374CE0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959" y="1099356"/>
            <a:ext cx="8045042" cy="55992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6E16DC-98E4-22B4-A636-98353B94CB0C}"/>
              </a:ext>
            </a:extLst>
          </p:cNvPr>
          <p:cNvSpPr txBox="1"/>
          <p:nvPr/>
        </p:nvSpPr>
        <p:spPr>
          <a:xfrm>
            <a:off x="5436065" y="5297249"/>
            <a:ext cx="137579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mn-cs"/>
              </a:rPr>
              <a:t>deadly</a:t>
            </a:r>
          </a:p>
        </p:txBody>
      </p:sp>
      <p:sp>
        <p:nvSpPr>
          <p:cNvPr id="3" name="TextBox 2">
            <a:extLst>
              <a:ext uri="{FF2B5EF4-FFF2-40B4-BE49-F238E27FC236}">
                <a16:creationId xmlns:a16="http://schemas.microsoft.com/office/drawing/2014/main" id="{9C1881CB-4502-6577-FF68-0127F52D8FFA}"/>
              </a:ext>
            </a:extLst>
          </p:cNvPr>
          <p:cNvSpPr txBox="1"/>
          <p:nvPr/>
        </p:nvSpPr>
        <p:spPr>
          <a:xfrm>
            <a:off x="3447875" y="4686342"/>
            <a:ext cx="150163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mn-cs"/>
              </a:rPr>
              <a:t>Not so good</a:t>
            </a:r>
          </a:p>
        </p:txBody>
      </p:sp>
      <p:sp>
        <p:nvSpPr>
          <p:cNvPr id="4" name="TextBox 3">
            <a:extLst>
              <a:ext uri="{FF2B5EF4-FFF2-40B4-BE49-F238E27FC236}">
                <a16:creationId xmlns:a16="http://schemas.microsoft.com/office/drawing/2014/main" id="{4856E124-6CC1-629A-0B46-72E8A9A856CB}"/>
              </a:ext>
            </a:extLst>
          </p:cNvPr>
          <p:cNvSpPr txBox="1"/>
          <p:nvPr/>
        </p:nvSpPr>
        <p:spPr>
          <a:xfrm>
            <a:off x="5370351" y="4124187"/>
            <a:ext cx="137579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mn-cs"/>
              </a:rPr>
              <a:t>neutral</a:t>
            </a:r>
          </a:p>
        </p:txBody>
      </p:sp>
      <p:sp>
        <p:nvSpPr>
          <p:cNvPr id="5" name="TextBox 4">
            <a:extLst>
              <a:ext uri="{FF2B5EF4-FFF2-40B4-BE49-F238E27FC236}">
                <a16:creationId xmlns:a16="http://schemas.microsoft.com/office/drawing/2014/main" id="{4172735D-C3F0-ABB0-F685-DAEFB28339F0}"/>
              </a:ext>
            </a:extLst>
          </p:cNvPr>
          <p:cNvSpPr txBox="1"/>
          <p:nvPr/>
        </p:nvSpPr>
        <p:spPr>
          <a:xfrm>
            <a:off x="2794928" y="3495012"/>
            <a:ext cx="15925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mn-cs"/>
              </a:rPr>
              <a:t>good</a:t>
            </a:r>
          </a:p>
        </p:txBody>
      </p:sp>
      <p:sp>
        <p:nvSpPr>
          <p:cNvPr id="6" name="TextBox 5">
            <a:extLst>
              <a:ext uri="{FF2B5EF4-FFF2-40B4-BE49-F238E27FC236}">
                <a16:creationId xmlns:a16="http://schemas.microsoft.com/office/drawing/2014/main" id="{C1FD7ED9-3954-B320-3D0F-8001B78329E4}"/>
              </a:ext>
            </a:extLst>
          </p:cNvPr>
          <p:cNvSpPr txBox="1"/>
          <p:nvPr/>
        </p:nvSpPr>
        <p:spPr>
          <a:xfrm>
            <a:off x="5170413" y="2674288"/>
            <a:ext cx="1592514"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mn-cs"/>
              </a:rPr>
              <a:t>better</a:t>
            </a:r>
          </a:p>
        </p:txBody>
      </p:sp>
      <p:sp>
        <p:nvSpPr>
          <p:cNvPr id="7" name="TextBox 6">
            <a:extLst>
              <a:ext uri="{FF2B5EF4-FFF2-40B4-BE49-F238E27FC236}">
                <a16:creationId xmlns:a16="http://schemas.microsoft.com/office/drawing/2014/main" id="{DC15341B-8A75-3C5E-D731-6E008535EC43}"/>
              </a:ext>
            </a:extLst>
          </p:cNvPr>
          <p:cNvSpPr txBox="1"/>
          <p:nvPr/>
        </p:nvSpPr>
        <p:spPr>
          <a:xfrm>
            <a:off x="2794928" y="1676799"/>
            <a:ext cx="1777072"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BEST</a:t>
            </a:r>
          </a:p>
        </p:txBody>
      </p:sp>
      <p:sp>
        <p:nvSpPr>
          <p:cNvPr id="8" name="TextBox 7">
            <a:extLst>
              <a:ext uri="{FF2B5EF4-FFF2-40B4-BE49-F238E27FC236}">
                <a16:creationId xmlns:a16="http://schemas.microsoft.com/office/drawing/2014/main" id="{2448D693-04F8-98A3-3D2F-513DBBB80534}"/>
              </a:ext>
            </a:extLst>
          </p:cNvPr>
          <p:cNvSpPr txBox="1"/>
          <p:nvPr/>
        </p:nvSpPr>
        <p:spPr>
          <a:xfrm>
            <a:off x="587229" y="176169"/>
            <a:ext cx="8053432"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a:ea typeface="+mn-ea"/>
                <a:cs typeface="+mn-cs"/>
              </a:rPr>
              <a:t>The choices you make each day determine your soul’s destiny.</a:t>
            </a:r>
          </a:p>
        </p:txBody>
      </p:sp>
      <p:sp>
        <p:nvSpPr>
          <p:cNvPr id="10" name="TextBox 9">
            <a:extLst>
              <a:ext uri="{FF2B5EF4-FFF2-40B4-BE49-F238E27FC236}">
                <a16:creationId xmlns:a16="http://schemas.microsoft.com/office/drawing/2014/main" id="{DBE0FF2E-6581-FA9B-12A5-D8FFA40A137C}"/>
              </a:ext>
            </a:extLst>
          </p:cNvPr>
          <p:cNvSpPr txBox="1"/>
          <p:nvPr/>
        </p:nvSpPr>
        <p:spPr>
          <a:xfrm>
            <a:off x="0" y="6342115"/>
            <a:ext cx="934924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Why would you choose less than the best?</a:t>
            </a:r>
          </a:p>
        </p:txBody>
      </p:sp>
    </p:spTree>
    <p:extLst>
      <p:ext uri="{BB962C8B-B14F-4D97-AF65-F5344CB8AC3E}">
        <p14:creationId xmlns:p14="http://schemas.microsoft.com/office/powerpoint/2010/main" val="21720300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TURAL SCIENCE 1st and 2nd GRADES: ALL ABOUT ME (NAT. SCIENCE 1st Grade)">
            <a:extLst>
              <a:ext uri="{FF2B5EF4-FFF2-40B4-BE49-F238E27FC236}">
                <a16:creationId xmlns:a16="http://schemas.microsoft.com/office/drawing/2014/main" id="{D3166B7A-B0A6-969F-7566-B82CF72FC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649" y="2002565"/>
            <a:ext cx="6500611" cy="37522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489D3DA-8651-A808-2F21-4366A2E716CD}"/>
              </a:ext>
            </a:extLst>
          </p:cNvPr>
          <p:cNvSpPr/>
          <p:nvPr/>
        </p:nvSpPr>
        <p:spPr>
          <a:xfrm>
            <a:off x="0" y="0"/>
            <a:ext cx="9144000" cy="151840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2768BA-0A53-6F8C-5033-6412BC49AA3B}"/>
              </a:ext>
            </a:extLst>
          </p:cNvPr>
          <p:cNvSpPr txBox="1"/>
          <p:nvPr/>
        </p:nvSpPr>
        <p:spPr>
          <a:xfrm>
            <a:off x="1" y="251669"/>
            <a:ext cx="9144000" cy="923330"/>
          </a:xfrm>
          <a:prstGeom prst="rect">
            <a:avLst/>
          </a:prstGeom>
          <a:noFill/>
        </p:spPr>
        <p:txBody>
          <a:bodyPr wrap="square" rtlCol="0">
            <a:spAutoFit/>
          </a:bodyPr>
          <a:lstStyle/>
          <a:p>
            <a:pPr algn="ctr"/>
            <a:r>
              <a:rPr lang="en-US" sz="5400" dirty="0">
                <a:solidFill>
                  <a:schemeClr val="bg1"/>
                </a:solidFill>
              </a:rPr>
              <a:t>Growing up. </a:t>
            </a:r>
            <a:r>
              <a:rPr lang="en-US" sz="4800" dirty="0">
                <a:solidFill>
                  <a:schemeClr val="bg1"/>
                </a:solidFill>
              </a:rPr>
              <a:t>Phil.3:12-15</a:t>
            </a:r>
          </a:p>
        </p:txBody>
      </p:sp>
      <p:sp>
        <p:nvSpPr>
          <p:cNvPr id="5" name="Rectangle 4">
            <a:extLst>
              <a:ext uri="{FF2B5EF4-FFF2-40B4-BE49-F238E27FC236}">
                <a16:creationId xmlns:a16="http://schemas.microsoft.com/office/drawing/2014/main" id="{24172D46-8EA5-70CC-A879-117C3B55426B}"/>
              </a:ext>
            </a:extLst>
          </p:cNvPr>
          <p:cNvSpPr/>
          <p:nvPr/>
        </p:nvSpPr>
        <p:spPr>
          <a:xfrm>
            <a:off x="444618" y="1820410"/>
            <a:ext cx="8162488" cy="4085439"/>
          </a:xfrm>
          <a:prstGeom prst="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BC55F60-9E69-5DFF-2D74-7D5CDCE251A2}"/>
              </a:ext>
            </a:extLst>
          </p:cNvPr>
          <p:cNvSpPr txBox="1"/>
          <p:nvPr/>
        </p:nvSpPr>
        <p:spPr>
          <a:xfrm>
            <a:off x="0" y="6048461"/>
            <a:ext cx="9143999" cy="769441"/>
          </a:xfrm>
          <a:prstGeom prst="rect">
            <a:avLst/>
          </a:prstGeom>
          <a:noFill/>
        </p:spPr>
        <p:txBody>
          <a:bodyPr wrap="square" rtlCol="0">
            <a:spAutoFit/>
          </a:bodyPr>
          <a:lstStyle/>
          <a:p>
            <a:pPr algn="ctr"/>
            <a:r>
              <a:rPr lang="en-US" sz="4400" dirty="0"/>
              <a:t>Marks of maturity</a:t>
            </a:r>
          </a:p>
        </p:txBody>
      </p:sp>
    </p:spTree>
    <p:extLst>
      <p:ext uri="{BB962C8B-B14F-4D97-AF65-F5344CB8AC3E}">
        <p14:creationId xmlns:p14="http://schemas.microsoft.com/office/powerpoint/2010/main" val="143761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8217FF1-39D4-59D6-CF5B-80C9025A9C26}"/>
              </a:ext>
            </a:extLst>
          </p:cNvPr>
          <p:cNvSpPr txBox="1"/>
          <p:nvPr/>
        </p:nvSpPr>
        <p:spPr>
          <a:xfrm>
            <a:off x="595619" y="1090569"/>
            <a:ext cx="7734650" cy="5144998"/>
          </a:xfrm>
          <a:prstGeom prst="rect">
            <a:avLst/>
          </a:prstGeom>
          <a:noFill/>
        </p:spPr>
        <p:txBody>
          <a:bodyPr wrap="square">
            <a:spAutoFit/>
          </a:bodyPr>
          <a:lstStyle/>
          <a:p>
            <a:pPr marL="0" marR="0">
              <a:spcBef>
                <a:spcPts val="0"/>
              </a:spcBef>
              <a:spcAft>
                <a:spcPts val="100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our children, we are eager for them to grow and mature. It is only natural. If they do not grow and mature, something is wrong with them.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u="sng" dirty="0">
                <a:effectLst/>
                <a:latin typeface="Calibri" panose="020F0502020204030204" pitchFamily="34" charset="0"/>
                <a:ea typeface="Calibri" panose="020F0502020204030204" pitchFamily="34" charset="0"/>
                <a:cs typeface="Calibri" panose="020F0502020204030204" pitchFamily="34" charset="0"/>
              </a:rPr>
              <a:t>Children are eager to grow</a:t>
            </a:r>
            <a:r>
              <a:rPr lang="en-US" sz="3200" dirty="0">
                <a:effectLst/>
                <a:latin typeface="Calibri" panose="020F0502020204030204" pitchFamily="34" charset="0"/>
                <a:ea typeface="Calibri" panose="020F0502020204030204" pitchFamily="34" charset="0"/>
                <a:cs typeface="Calibri" panose="020F0502020204030204" pitchFamily="34" charset="0"/>
              </a:rPr>
              <a:t>.  Children don't want to stay little. If you suggest they remain the same size, you’ll get a frown. Children </a:t>
            </a:r>
            <a:r>
              <a:rPr lang="en-US" sz="3200" u="sng" dirty="0">
                <a:effectLst/>
                <a:latin typeface="Calibri" panose="020F0502020204030204" pitchFamily="34" charset="0"/>
                <a:ea typeface="Calibri" panose="020F0502020204030204" pitchFamily="34" charset="0"/>
                <a:cs typeface="Calibri" panose="020F0502020204030204" pitchFamily="34" charset="0"/>
              </a:rPr>
              <a:t>want to grow</a:t>
            </a:r>
            <a:r>
              <a:rPr lang="en-US" sz="3200" dirty="0">
                <a:effectLst/>
                <a:latin typeface="Calibri" panose="020F0502020204030204" pitchFamily="34" charset="0"/>
                <a:ea typeface="Calibri" panose="020F0502020204030204" pitchFamily="34" charset="0"/>
                <a:cs typeface="Calibri" panose="020F0502020204030204" pitchFamily="34" charset="0"/>
              </a:rPr>
              <a:t>. Sometimes they will measure themselves every day to see if they are getting  bigger.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11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DIY kids growth ruler">
            <a:extLst>
              <a:ext uri="{FF2B5EF4-FFF2-40B4-BE49-F238E27FC236}">
                <a16:creationId xmlns:a16="http://schemas.microsoft.com/office/drawing/2014/main" id="{477AA316-ECD9-F412-1778-F1C458C14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959" y="665531"/>
            <a:ext cx="3261006" cy="48898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Y kids growth ruler">
            <a:extLst>
              <a:ext uri="{FF2B5EF4-FFF2-40B4-BE49-F238E27FC236}">
                <a16:creationId xmlns:a16="http://schemas.microsoft.com/office/drawing/2014/main" id="{241880C7-44A0-37C1-5D9A-05F564F9E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35" y="2729123"/>
            <a:ext cx="5119207" cy="34167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6FE638-5278-0247-82EB-DD8EF4274CD0}"/>
              </a:ext>
            </a:extLst>
          </p:cNvPr>
          <p:cNvSpPr txBox="1"/>
          <p:nvPr/>
        </p:nvSpPr>
        <p:spPr>
          <a:xfrm>
            <a:off x="228813" y="620786"/>
            <a:ext cx="4997528" cy="1323439"/>
          </a:xfrm>
          <a:prstGeom prst="rect">
            <a:avLst/>
          </a:prstGeom>
          <a:noFill/>
        </p:spPr>
        <p:txBody>
          <a:bodyPr wrap="square" rtlCol="0">
            <a:spAutoFit/>
          </a:bodyPr>
          <a:lstStyle/>
          <a:p>
            <a:r>
              <a:rPr lang="en-US" sz="4000" dirty="0">
                <a:solidFill>
                  <a:schemeClr val="bg1"/>
                </a:solidFill>
              </a:rPr>
              <a:t>Growth is observable.</a:t>
            </a:r>
          </a:p>
          <a:p>
            <a:r>
              <a:rPr lang="en-US" sz="4000" dirty="0">
                <a:solidFill>
                  <a:schemeClr val="bg1"/>
                </a:solidFill>
              </a:rPr>
              <a:t>Growth is measurable.</a:t>
            </a:r>
          </a:p>
        </p:txBody>
      </p:sp>
    </p:spTree>
    <p:extLst>
      <p:ext uri="{BB962C8B-B14F-4D97-AF65-F5344CB8AC3E}">
        <p14:creationId xmlns:p14="http://schemas.microsoft.com/office/powerpoint/2010/main" val="340777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61D94B1-C58F-6075-2E8C-716E9AF6C990}"/>
              </a:ext>
            </a:extLst>
          </p:cNvPr>
          <p:cNvSpPr txBox="1"/>
          <p:nvPr/>
        </p:nvSpPr>
        <p:spPr>
          <a:xfrm>
            <a:off x="486561" y="914400"/>
            <a:ext cx="8053431" cy="5519460"/>
          </a:xfrm>
          <a:prstGeom prst="rect">
            <a:avLst/>
          </a:prstGeom>
          <a:noFill/>
        </p:spPr>
        <p:txBody>
          <a:bodyPr wrap="square">
            <a:spAutoFit/>
          </a:bodyPr>
          <a:lstStyle/>
          <a:p>
            <a:pPr marL="0" marR="0">
              <a:spcBef>
                <a:spcPts val="0"/>
              </a:spcBef>
              <a:spcAft>
                <a:spcPts val="1000"/>
              </a:spcAft>
            </a:pPr>
            <a:r>
              <a:rPr lang="en-US" sz="2800" u="sng" dirty="0">
                <a:effectLst/>
                <a:latin typeface="Calibri" panose="020F0502020204030204" pitchFamily="34" charset="0"/>
                <a:ea typeface="Calibri" panose="020F0502020204030204" pitchFamily="34" charset="0"/>
                <a:cs typeface="Calibri" panose="020F0502020204030204" pitchFamily="34" charset="0"/>
              </a:rPr>
              <a:t>As children of God</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father expects us to grow and mature spiritually. If we do not, something is wrong. </a:t>
            </a:r>
            <a:r>
              <a:rPr lang="en-US" sz="2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r>
              <a:rPr lang="en-US" sz="2800" u="sng" dirty="0">
                <a:effectLst/>
                <a:latin typeface="Calibri" panose="020F0502020204030204" pitchFamily="34" charset="0"/>
                <a:ea typeface="Calibri" panose="020F0502020204030204" pitchFamily="34" charset="0"/>
                <a:cs typeface="Calibri" panose="020F0502020204030204" pitchFamily="34" charset="0"/>
              </a:rPr>
              <a:t>e </a:t>
            </a:r>
            <a:r>
              <a:rPr lang="en-US" sz="2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should be eager  </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grow up, to mature, and to grow closer to God.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baptism, our old man dies that we might rise to walk in newness of life. </a:t>
            </a:r>
            <a:r>
              <a:rPr lang="en-US" sz="2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Grow and walk </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every day </a:t>
            </a:r>
            <a:r>
              <a:rPr lang="en-US" sz="2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after we rise from the water</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Each day </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make a choice </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whether or not to allow God full access to our lives. </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We either fill our self with God or with Self</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God does not allow a little of both. God does not allow a divided mind. There is no room for compromise when it comes to faith.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700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A04930-944E-4DA0-B00D-4D24A6B2CD67}"/>
              </a:ext>
            </a:extLst>
          </p:cNvPr>
          <p:cNvSpPr txBox="1"/>
          <p:nvPr/>
        </p:nvSpPr>
        <p:spPr>
          <a:xfrm>
            <a:off x="395206" y="1821051"/>
            <a:ext cx="3773837" cy="1200329"/>
          </a:xfrm>
          <a:prstGeom prst="rect">
            <a:avLst/>
          </a:prstGeom>
          <a:noFill/>
        </p:spPr>
        <p:txBody>
          <a:bodyPr wrap="square" rtlCol="0">
            <a:spAutoFit/>
          </a:bodyPr>
          <a:lstStyle/>
          <a:p>
            <a:r>
              <a:rPr lang="en-US" dirty="0"/>
              <a:t>Sun. AM. Bible study  = 45 minutes</a:t>
            </a:r>
          </a:p>
          <a:p>
            <a:r>
              <a:rPr lang="en-US" dirty="0"/>
              <a:t>Wed. PM. Bible study = 45 minutes</a:t>
            </a:r>
          </a:p>
          <a:p>
            <a:r>
              <a:rPr lang="en-US" dirty="0"/>
              <a:t>Sun. AM. Sermon        = 30 minutes</a:t>
            </a:r>
          </a:p>
          <a:p>
            <a:r>
              <a:rPr lang="en-US" dirty="0"/>
              <a:t>Sun. PM. Sermon        = </a:t>
            </a:r>
            <a:r>
              <a:rPr lang="en-US" u="sng" dirty="0"/>
              <a:t>30 minutes</a:t>
            </a:r>
          </a:p>
        </p:txBody>
      </p:sp>
      <p:sp>
        <p:nvSpPr>
          <p:cNvPr id="4" name="TextBox 3">
            <a:extLst>
              <a:ext uri="{FF2B5EF4-FFF2-40B4-BE49-F238E27FC236}">
                <a16:creationId xmlns:a16="http://schemas.microsoft.com/office/drawing/2014/main" id="{B7238751-2229-49C8-AFDC-BC8369AACCB9}"/>
              </a:ext>
            </a:extLst>
          </p:cNvPr>
          <p:cNvSpPr txBox="1"/>
          <p:nvPr/>
        </p:nvSpPr>
        <p:spPr>
          <a:xfrm>
            <a:off x="-1" y="3021380"/>
            <a:ext cx="4974959" cy="461665"/>
          </a:xfrm>
          <a:prstGeom prst="rect">
            <a:avLst/>
          </a:prstGeom>
          <a:noFill/>
        </p:spPr>
        <p:txBody>
          <a:bodyPr wrap="square" rtlCol="0">
            <a:spAutoFit/>
          </a:bodyPr>
          <a:lstStyle/>
          <a:p>
            <a:r>
              <a:rPr lang="en-US" dirty="0"/>
              <a:t>Total time spent in word   =</a:t>
            </a:r>
            <a:r>
              <a:rPr lang="en-US" sz="2400" b="1" u="sng" dirty="0"/>
              <a:t>150 min</a:t>
            </a:r>
            <a:r>
              <a:rPr lang="en-US" dirty="0"/>
              <a:t>. per week </a:t>
            </a:r>
          </a:p>
        </p:txBody>
      </p:sp>
      <p:sp>
        <p:nvSpPr>
          <p:cNvPr id="5" name="TextBox 4">
            <a:extLst>
              <a:ext uri="{FF2B5EF4-FFF2-40B4-BE49-F238E27FC236}">
                <a16:creationId xmlns:a16="http://schemas.microsoft.com/office/drawing/2014/main" id="{6CBEA136-6E33-480D-A8CC-E2D1CC97BDD1}"/>
              </a:ext>
            </a:extLst>
          </p:cNvPr>
          <p:cNvSpPr txBox="1"/>
          <p:nvPr/>
        </p:nvSpPr>
        <p:spPr>
          <a:xfrm>
            <a:off x="255722" y="3719593"/>
            <a:ext cx="4719236" cy="1569660"/>
          </a:xfrm>
          <a:prstGeom prst="rect">
            <a:avLst/>
          </a:prstGeom>
          <a:noFill/>
        </p:spPr>
        <p:txBody>
          <a:bodyPr wrap="square" rtlCol="0">
            <a:spAutoFit/>
          </a:bodyPr>
          <a:lstStyle/>
          <a:p>
            <a:r>
              <a:rPr lang="en-US" dirty="0"/>
              <a:t>60 minutes in an hour x</a:t>
            </a:r>
          </a:p>
          <a:p>
            <a:r>
              <a:rPr lang="en-US" dirty="0"/>
              <a:t>24 hours per day x</a:t>
            </a:r>
          </a:p>
          <a:p>
            <a:r>
              <a:rPr lang="en-US" dirty="0"/>
              <a:t>7 days per week  =</a:t>
            </a:r>
            <a:r>
              <a:rPr lang="en-US" sz="2400" b="1" u="sng" dirty="0">
                <a:solidFill>
                  <a:srgbClr val="FF0000"/>
                </a:solidFill>
              </a:rPr>
              <a:t>10,080</a:t>
            </a:r>
            <a:r>
              <a:rPr lang="en-US" dirty="0"/>
              <a:t> total min. per week   </a:t>
            </a:r>
          </a:p>
          <a:p>
            <a:endParaRPr lang="en-US" dirty="0"/>
          </a:p>
          <a:p>
            <a:endParaRPr lang="en-US" dirty="0"/>
          </a:p>
        </p:txBody>
      </p:sp>
      <p:sp>
        <p:nvSpPr>
          <p:cNvPr id="6" name="TextBox 5">
            <a:extLst>
              <a:ext uri="{FF2B5EF4-FFF2-40B4-BE49-F238E27FC236}">
                <a16:creationId xmlns:a16="http://schemas.microsoft.com/office/drawing/2014/main" id="{A36DF282-C3E2-46DE-9E0F-69BB8AEB78A1}"/>
              </a:ext>
            </a:extLst>
          </p:cNvPr>
          <p:cNvSpPr txBox="1"/>
          <p:nvPr/>
        </p:nvSpPr>
        <p:spPr>
          <a:xfrm>
            <a:off x="255721" y="5238427"/>
            <a:ext cx="8547315" cy="1569660"/>
          </a:xfrm>
          <a:prstGeom prst="rect">
            <a:avLst/>
          </a:prstGeom>
          <a:noFill/>
        </p:spPr>
        <p:txBody>
          <a:bodyPr wrap="square" rtlCol="0">
            <a:spAutoFit/>
          </a:bodyPr>
          <a:lstStyle/>
          <a:p>
            <a:r>
              <a:rPr lang="en-US" sz="3200" u="sng" dirty="0"/>
              <a:t>   150</a:t>
            </a:r>
          </a:p>
          <a:p>
            <a:r>
              <a:rPr lang="en-US" sz="3200" dirty="0"/>
              <a:t>10,080 = .0148 =  </a:t>
            </a:r>
          </a:p>
          <a:p>
            <a:r>
              <a:rPr lang="en-US" sz="3200" dirty="0"/>
              <a:t>time spent in God’s word for the week</a:t>
            </a:r>
          </a:p>
        </p:txBody>
      </p:sp>
      <p:sp>
        <p:nvSpPr>
          <p:cNvPr id="7" name="TextBox 6">
            <a:extLst>
              <a:ext uri="{FF2B5EF4-FFF2-40B4-BE49-F238E27FC236}">
                <a16:creationId xmlns:a16="http://schemas.microsoft.com/office/drawing/2014/main" id="{815B6DAE-4B74-4E77-81EA-F8F38D03E045}"/>
              </a:ext>
            </a:extLst>
          </p:cNvPr>
          <p:cNvSpPr txBox="1"/>
          <p:nvPr/>
        </p:nvSpPr>
        <p:spPr>
          <a:xfrm>
            <a:off x="3246895" y="5067949"/>
            <a:ext cx="4277531" cy="1446550"/>
          </a:xfrm>
          <a:prstGeom prst="rect">
            <a:avLst/>
          </a:prstGeom>
          <a:noFill/>
        </p:spPr>
        <p:txBody>
          <a:bodyPr wrap="square" rtlCol="0">
            <a:spAutoFit/>
          </a:bodyPr>
          <a:lstStyle/>
          <a:p>
            <a:r>
              <a:rPr lang="en-US" sz="8800" b="1" dirty="0">
                <a:solidFill>
                  <a:srgbClr val="FF0000"/>
                </a:solidFill>
              </a:rPr>
              <a:t>1.48 %</a:t>
            </a:r>
          </a:p>
        </p:txBody>
      </p:sp>
      <p:sp>
        <p:nvSpPr>
          <p:cNvPr id="8" name="TextBox 7">
            <a:extLst>
              <a:ext uri="{FF2B5EF4-FFF2-40B4-BE49-F238E27FC236}">
                <a16:creationId xmlns:a16="http://schemas.microsoft.com/office/drawing/2014/main" id="{672125DD-36D8-4A46-8427-462D9B84F9D3}"/>
              </a:ext>
            </a:extLst>
          </p:cNvPr>
          <p:cNvSpPr txBox="1"/>
          <p:nvPr/>
        </p:nvSpPr>
        <p:spPr>
          <a:xfrm>
            <a:off x="5432156" y="1493920"/>
            <a:ext cx="3518115" cy="3795333"/>
          </a:xfrm>
          <a:prstGeom prst="rect">
            <a:avLst/>
          </a:prstGeom>
          <a:noFill/>
        </p:spPr>
        <p:txBody>
          <a:bodyPr wrap="square" rtlCol="0">
            <a:spAutoFit/>
          </a:bodyPr>
          <a:lstStyle/>
          <a:p>
            <a:endParaRPr lang="en-US" dirty="0"/>
          </a:p>
        </p:txBody>
      </p:sp>
      <p:sp>
        <p:nvSpPr>
          <p:cNvPr id="9" name="Rectangle 8">
            <a:extLst>
              <a:ext uri="{FF2B5EF4-FFF2-40B4-BE49-F238E27FC236}">
                <a16:creationId xmlns:a16="http://schemas.microsoft.com/office/drawing/2014/main" id="{3CDBD995-298F-4E20-AACA-10A00C375D12}"/>
              </a:ext>
            </a:extLst>
          </p:cNvPr>
          <p:cNvSpPr/>
          <p:nvPr/>
        </p:nvSpPr>
        <p:spPr>
          <a:xfrm>
            <a:off x="5432156" y="1493920"/>
            <a:ext cx="3518115" cy="379533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0" name="TextBox 9">
            <a:extLst>
              <a:ext uri="{FF2B5EF4-FFF2-40B4-BE49-F238E27FC236}">
                <a16:creationId xmlns:a16="http://schemas.microsoft.com/office/drawing/2014/main" id="{24174390-22FC-4E8C-B2CB-0C59D51A4015}"/>
              </a:ext>
            </a:extLst>
          </p:cNvPr>
          <p:cNvSpPr txBox="1"/>
          <p:nvPr/>
        </p:nvSpPr>
        <p:spPr>
          <a:xfrm>
            <a:off x="5757618" y="2571048"/>
            <a:ext cx="3518115" cy="2677656"/>
          </a:xfrm>
          <a:prstGeom prst="rect">
            <a:avLst/>
          </a:prstGeom>
          <a:noFill/>
        </p:spPr>
        <p:txBody>
          <a:bodyPr wrap="square" rtlCol="0">
            <a:spAutoFit/>
          </a:bodyPr>
          <a:lstStyle/>
          <a:p>
            <a:pPr marL="342900" indent="-342900">
              <a:buAutoNum type="arabicPeriod"/>
            </a:pPr>
            <a:r>
              <a:rPr lang="en-US" sz="2400" dirty="0"/>
              <a:t>Cross bearing</a:t>
            </a:r>
          </a:p>
          <a:p>
            <a:pPr marL="342900" indent="-342900">
              <a:buAutoNum type="arabicPeriod"/>
            </a:pPr>
            <a:r>
              <a:rPr lang="en-US" sz="2400" dirty="0"/>
              <a:t>Prayer</a:t>
            </a:r>
          </a:p>
          <a:p>
            <a:pPr marL="342900" indent="-342900">
              <a:buAutoNum type="arabicPeriod"/>
            </a:pPr>
            <a:r>
              <a:rPr lang="en-US" sz="2400" dirty="0"/>
              <a:t>Ask for daily bread.</a:t>
            </a:r>
          </a:p>
          <a:p>
            <a:pPr marL="342900" indent="-342900">
              <a:buAutoNum type="arabicPeriod"/>
            </a:pPr>
            <a:r>
              <a:rPr lang="en-US" sz="2400" dirty="0"/>
              <a:t>Study</a:t>
            </a:r>
          </a:p>
          <a:p>
            <a:pPr marL="342900" indent="-342900">
              <a:buAutoNum type="arabicPeriod"/>
            </a:pPr>
            <a:r>
              <a:rPr lang="en-US" sz="2400" dirty="0"/>
              <a:t>Exhortation</a:t>
            </a:r>
          </a:p>
          <a:p>
            <a:pPr marL="342900" indent="-342900">
              <a:buAutoNum type="arabicPeriod"/>
            </a:pPr>
            <a:r>
              <a:rPr lang="en-US" sz="2400" dirty="0"/>
              <a:t>Teaching</a:t>
            </a:r>
          </a:p>
          <a:p>
            <a:pPr marL="342900" indent="-342900">
              <a:buAutoNum type="arabicPeriod"/>
            </a:pPr>
            <a:r>
              <a:rPr lang="en-US" sz="2400" dirty="0"/>
              <a:t>Gratitude</a:t>
            </a:r>
          </a:p>
        </p:txBody>
      </p:sp>
      <p:sp>
        <p:nvSpPr>
          <p:cNvPr id="11" name="TextBox 10">
            <a:extLst>
              <a:ext uri="{FF2B5EF4-FFF2-40B4-BE49-F238E27FC236}">
                <a16:creationId xmlns:a16="http://schemas.microsoft.com/office/drawing/2014/main" id="{C9D08DFF-738D-4244-BD97-96A0E5FA5B7F}"/>
              </a:ext>
            </a:extLst>
          </p:cNvPr>
          <p:cNvSpPr txBox="1"/>
          <p:nvPr/>
        </p:nvSpPr>
        <p:spPr>
          <a:xfrm>
            <a:off x="5749868" y="1300192"/>
            <a:ext cx="3370881" cy="1569660"/>
          </a:xfrm>
          <a:prstGeom prst="rect">
            <a:avLst/>
          </a:prstGeom>
          <a:noFill/>
        </p:spPr>
        <p:txBody>
          <a:bodyPr wrap="square" rtlCol="0">
            <a:spAutoFit/>
          </a:bodyPr>
          <a:lstStyle/>
          <a:p>
            <a:r>
              <a:rPr lang="en-US" sz="9600" b="1" i="1" dirty="0"/>
              <a:t>Daily</a:t>
            </a:r>
          </a:p>
        </p:txBody>
      </p:sp>
      <p:sp>
        <p:nvSpPr>
          <p:cNvPr id="12" name="TextBox 11">
            <a:extLst>
              <a:ext uri="{FF2B5EF4-FFF2-40B4-BE49-F238E27FC236}">
                <a16:creationId xmlns:a16="http://schemas.microsoft.com/office/drawing/2014/main" id="{8C78B6C2-AAE9-EAA8-9EB2-DC4D82EC1A08}"/>
              </a:ext>
            </a:extLst>
          </p:cNvPr>
          <p:cNvSpPr txBox="1"/>
          <p:nvPr/>
        </p:nvSpPr>
        <p:spPr>
          <a:xfrm>
            <a:off x="1" y="8389"/>
            <a:ext cx="9143999" cy="707886"/>
          </a:xfrm>
          <a:prstGeom prst="rect">
            <a:avLst/>
          </a:prstGeom>
          <a:solidFill>
            <a:srgbClr val="00206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rPr>
              <a:t>Growing Up – Marks of Maturity</a:t>
            </a:r>
          </a:p>
        </p:txBody>
      </p:sp>
      <p:sp>
        <p:nvSpPr>
          <p:cNvPr id="13" name="Rectangle 12">
            <a:extLst>
              <a:ext uri="{FF2B5EF4-FFF2-40B4-BE49-F238E27FC236}">
                <a16:creationId xmlns:a16="http://schemas.microsoft.com/office/drawing/2014/main" id="{EF652274-883C-712B-90B7-5FC199669542}"/>
              </a:ext>
            </a:extLst>
          </p:cNvPr>
          <p:cNvSpPr/>
          <p:nvPr/>
        </p:nvSpPr>
        <p:spPr>
          <a:xfrm>
            <a:off x="461394" y="1132764"/>
            <a:ext cx="3674093" cy="65498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Assembly time</a:t>
            </a:r>
          </a:p>
        </p:txBody>
      </p:sp>
      <p:sp>
        <p:nvSpPr>
          <p:cNvPr id="14" name="TextBox 13">
            <a:extLst>
              <a:ext uri="{FF2B5EF4-FFF2-40B4-BE49-F238E27FC236}">
                <a16:creationId xmlns:a16="http://schemas.microsoft.com/office/drawing/2014/main" id="{3BE1B8A4-A76A-07D4-59A4-722723ACADDF}"/>
              </a:ext>
            </a:extLst>
          </p:cNvPr>
          <p:cNvSpPr txBox="1"/>
          <p:nvPr/>
        </p:nvSpPr>
        <p:spPr>
          <a:xfrm>
            <a:off x="5757618" y="777855"/>
            <a:ext cx="2883043" cy="769441"/>
          </a:xfrm>
          <a:prstGeom prst="rect">
            <a:avLst/>
          </a:prstGeom>
          <a:noFill/>
        </p:spPr>
        <p:txBody>
          <a:bodyPr wrap="square" rtlCol="0">
            <a:spAutoFit/>
          </a:bodyPr>
          <a:lstStyle/>
          <a:p>
            <a:r>
              <a:rPr lang="en-US" sz="4400" dirty="0"/>
              <a:t>How much?</a:t>
            </a:r>
          </a:p>
        </p:txBody>
      </p:sp>
      <p:sp>
        <p:nvSpPr>
          <p:cNvPr id="15" name="Rectangle 14">
            <a:extLst>
              <a:ext uri="{FF2B5EF4-FFF2-40B4-BE49-F238E27FC236}">
                <a16:creationId xmlns:a16="http://schemas.microsoft.com/office/drawing/2014/main" id="{AE63AE65-1001-030A-2AA8-053F06CBAC91}"/>
              </a:ext>
            </a:extLst>
          </p:cNvPr>
          <p:cNvSpPr/>
          <p:nvPr/>
        </p:nvSpPr>
        <p:spPr>
          <a:xfrm>
            <a:off x="4952068" y="716276"/>
            <a:ext cx="154626" cy="452215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24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033E22B6-E0AF-2509-44E8-054F62D3CEDC}"/>
              </a:ext>
            </a:extLst>
          </p:cNvPr>
          <p:cNvSpPr txBox="1"/>
          <p:nvPr/>
        </p:nvSpPr>
        <p:spPr>
          <a:xfrm>
            <a:off x="461394" y="1140903"/>
            <a:ext cx="8590330" cy="4585871"/>
          </a:xfrm>
          <a:prstGeom prst="rect">
            <a:avLst/>
          </a:prstGeom>
          <a:noFill/>
        </p:spPr>
        <p:txBody>
          <a:bodyPr wrap="square">
            <a:spAutoFit/>
          </a:bodyPr>
          <a:lstStyle/>
          <a:p>
            <a:r>
              <a:rPr lang="en-US" sz="4000" b="1" dirty="0">
                <a:solidFill>
                  <a:srgbClr val="0070C0"/>
                </a:solidFill>
              </a:rPr>
              <a:t>1Cor. 13:11 </a:t>
            </a:r>
            <a:r>
              <a:rPr lang="en-US" sz="4000" b="1" dirty="0"/>
              <a:t>When I was a child, </a:t>
            </a:r>
          </a:p>
          <a:p>
            <a:r>
              <a:rPr lang="en-US" sz="3600" dirty="0"/>
              <a:t>I spoke as a child,</a:t>
            </a:r>
          </a:p>
          <a:p>
            <a:r>
              <a:rPr lang="en-US" sz="3600" dirty="0"/>
              <a:t>I understood as a child,</a:t>
            </a:r>
          </a:p>
          <a:p>
            <a:r>
              <a:rPr lang="en-US" sz="3600" dirty="0"/>
              <a:t>I thought as a child;</a:t>
            </a:r>
          </a:p>
          <a:p>
            <a:endParaRPr lang="en-US" sz="3600" dirty="0"/>
          </a:p>
          <a:p>
            <a:r>
              <a:rPr lang="en-US" sz="3600" dirty="0"/>
              <a:t>but when I became a man, </a:t>
            </a:r>
          </a:p>
          <a:p>
            <a:r>
              <a:rPr lang="en-US" sz="3600" dirty="0"/>
              <a:t>I put away childish things.</a:t>
            </a:r>
          </a:p>
          <a:p>
            <a:r>
              <a:rPr lang="en-US" sz="3600" dirty="0"/>
              <a:t>		-the apostle Paul</a:t>
            </a:r>
          </a:p>
        </p:txBody>
      </p:sp>
      <p:pic>
        <p:nvPicPr>
          <p:cNvPr id="9" name="Picture 2" descr="Little girl playing with a toy plane | Royalty free photo - 75712">
            <a:extLst>
              <a:ext uri="{FF2B5EF4-FFF2-40B4-BE49-F238E27FC236}">
                <a16:creationId xmlns:a16="http://schemas.microsoft.com/office/drawing/2014/main" id="{A5175B8D-66AF-F333-B79A-D3FE01879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237" y="1984725"/>
            <a:ext cx="2801923" cy="187038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2" descr="Young boy in the sandbox | Free Images For Commercial Use">
            <a:extLst>
              <a:ext uri="{FF2B5EF4-FFF2-40B4-BE49-F238E27FC236}">
                <a16:creationId xmlns:a16="http://schemas.microsoft.com/office/drawing/2014/main" id="{2066E7BD-427E-94D0-2748-8141B0C68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452" y="4337108"/>
            <a:ext cx="2997574" cy="211807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06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8389"/>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Growing Up – Marks of Maturity</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5509A539-3DBE-F345-B131-43B8C318C1F1}"/>
              </a:ext>
            </a:extLst>
          </p:cNvPr>
          <p:cNvSpPr txBox="1"/>
          <p:nvPr/>
        </p:nvSpPr>
        <p:spPr>
          <a:xfrm>
            <a:off x="889233" y="2105637"/>
            <a:ext cx="7071920" cy="3785652"/>
          </a:xfrm>
          <a:prstGeom prst="rect">
            <a:avLst/>
          </a:prstGeom>
          <a:noFill/>
        </p:spPr>
        <p:txBody>
          <a:bodyPr wrap="square">
            <a:spAutoFit/>
          </a:bodyPr>
          <a:lstStyle/>
          <a:p>
            <a:pPr marL="0" marR="0">
              <a:spcBef>
                <a:spcPts val="0"/>
              </a:spcBef>
              <a:spcAft>
                <a:spcPts val="1000"/>
              </a:spcAft>
            </a:pPr>
            <a:r>
              <a:rPr lang="en-US" sz="4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4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 5:14</a:t>
            </a:r>
            <a:r>
              <a:rPr lang="en-US" sz="4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4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solid food belongs to those who are of full age, that is, those who by reason of use have their senses exercised to discern both good and 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8BB8C7F-838D-D754-39D5-DA4EBBFEFA86}"/>
              </a:ext>
            </a:extLst>
          </p:cNvPr>
          <p:cNvSpPr txBox="1"/>
          <p:nvPr/>
        </p:nvSpPr>
        <p:spPr>
          <a:xfrm>
            <a:off x="0" y="1085913"/>
            <a:ext cx="9144000" cy="5539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000" b="0" i="0" u="sng" strike="noStrike" kern="1200" cap="none" spc="0" normalizeH="0" baseline="0" noProof="0" dirty="0">
                <a:ln>
                  <a:noFill/>
                </a:ln>
                <a:solidFill>
                  <a:srgbClr val="000000"/>
                </a:solidFill>
                <a:effectLst/>
                <a:uLnTx/>
                <a:uFillTx/>
                <a:latin typeface="Aharoni" panose="02010803020104030203" pitchFamily="2" charset="-79"/>
                <a:ea typeface="Calibri" panose="020F0502020204030204" pitchFamily="34" charset="0"/>
                <a:cs typeface="Aharoni" panose="02010803020104030203" pitchFamily="2" charset="-79"/>
              </a:rPr>
              <a:t>The ability to discern between good and evil</a:t>
            </a:r>
            <a:r>
              <a:rPr kumimoji="0" lang="en-US" sz="3000" b="0" i="0" u="none" strike="noStrike" kern="1200" cap="none" spc="0" normalizeH="0" baseline="0" noProof="0" dirty="0">
                <a:ln>
                  <a:noFill/>
                </a:ln>
                <a:solidFill>
                  <a:srgbClr val="000000"/>
                </a:solidFill>
                <a:effectLst/>
                <a:uLnTx/>
                <a:uFillTx/>
                <a:latin typeface="Aharoni" panose="02010803020104030203" pitchFamily="2" charset="-79"/>
                <a:ea typeface="Calibri" panose="020F0502020204030204" pitchFamily="34" charset="0"/>
                <a:cs typeface="Aharoni" panose="02010803020104030203" pitchFamily="2" charset="-79"/>
              </a:rPr>
              <a:t>.  </a:t>
            </a:r>
          </a:p>
        </p:txBody>
      </p:sp>
    </p:spTree>
    <p:extLst>
      <p:ext uri="{BB962C8B-B14F-4D97-AF65-F5344CB8AC3E}">
        <p14:creationId xmlns:p14="http://schemas.microsoft.com/office/powerpoint/2010/main" val="34977222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1066</TotalTime>
  <Words>2178</Words>
  <Application>Microsoft Office PowerPoint</Application>
  <PresentationFormat>On-screen Show (4:3)</PresentationFormat>
  <Paragraphs>171</Paragraphs>
  <Slides>26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Aharoni</vt:lpstr>
      <vt:lpstr>Arial</vt:lpstr>
      <vt:lpstr>Arial Black</vt:lpstr>
      <vt:lpstr>Arial Unicode MS</vt:lpstr>
      <vt:lpstr>Calibri</vt:lpstr>
      <vt:lpstr>Calibri Light</vt:lpstr>
      <vt:lpstr>Ink Free</vt:lpstr>
      <vt:lpstr>Office Theme</vt:lpstr>
      <vt:lpstr>1_Office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New Lebanon church of Christ</cp:lastModifiedBy>
  <cp:revision>13</cp:revision>
  <dcterms:created xsi:type="dcterms:W3CDTF">2019-01-09T16:31:51Z</dcterms:created>
  <dcterms:modified xsi:type="dcterms:W3CDTF">2024-06-08T10:45:13Z</dcterms:modified>
</cp:coreProperties>
</file>