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 id="2147483697" r:id="rId3"/>
  </p:sldMasterIdLst>
  <p:notesMasterIdLst>
    <p:notesMasterId r:id="rId36"/>
  </p:notesMasterIdLst>
  <p:sldIdLst>
    <p:sldId id="447" r:id="rId4"/>
    <p:sldId id="263" r:id="rId5"/>
    <p:sldId id="422" r:id="rId6"/>
    <p:sldId id="423" r:id="rId7"/>
    <p:sldId id="261" r:id="rId8"/>
    <p:sldId id="262" r:id="rId9"/>
    <p:sldId id="257" r:id="rId10"/>
    <p:sldId id="264" r:id="rId11"/>
    <p:sldId id="267" r:id="rId12"/>
    <p:sldId id="424" r:id="rId13"/>
    <p:sldId id="426" r:id="rId14"/>
    <p:sldId id="425" r:id="rId15"/>
    <p:sldId id="428" r:id="rId16"/>
    <p:sldId id="266" r:id="rId17"/>
    <p:sldId id="429" r:id="rId18"/>
    <p:sldId id="430" r:id="rId19"/>
    <p:sldId id="431" r:id="rId20"/>
    <p:sldId id="427" r:id="rId21"/>
    <p:sldId id="432" r:id="rId22"/>
    <p:sldId id="435" r:id="rId23"/>
    <p:sldId id="434" r:id="rId24"/>
    <p:sldId id="438" r:id="rId25"/>
    <p:sldId id="437" r:id="rId26"/>
    <p:sldId id="440" r:id="rId27"/>
    <p:sldId id="439" r:id="rId28"/>
    <p:sldId id="441" r:id="rId29"/>
    <p:sldId id="442" r:id="rId30"/>
    <p:sldId id="260" r:id="rId31"/>
    <p:sldId id="436" r:id="rId32"/>
    <p:sldId id="443" r:id="rId33"/>
    <p:sldId id="444" r:id="rId34"/>
    <p:sldId id="850"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a4YLY+2I17XzsjO2lbG1bg==" hashData="ufvVSPspyJFYKgi7lHBGatghv+ySfD/9Xa9kY9V26DgS3juaSqEl4hnc4UEB0h68jrdEfWKl6U3gEJeFqnR7I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1560" y="11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373E4B-50DA-40A0-860D-BD96A4952908}" type="datetimeFigureOut">
              <a:rPr lang="en-US" smtClean="0"/>
              <a:t>6/23/2024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5866B4-3C75-41A9-9696-050295C92B19}" type="slidenum">
              <a:rPr lang="en-US" smtClean="0"/>
              <a:t>‹#›</a:t>
            </a:fld>
            <a:endParaRPr lang="en-US"/>
          </a:p>
        </p:txBody>
      </p:sp>
    </p:spTree>
    <p:extLst>
      <p:ext uri="{BB962C8B-B14F-4D97-AF65-F5344CB8AC3E}">
        <p14:creationId xmlns:p14="http://schemas.microsoft.com/office/powerpoint/2010/main" val="1910403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dirty="0"/>
              <a:t>This path is located near the Hagar </a:t>
            </a:r>
            <a:r>
              <a:rPr lang="en-US" dirty="0" err="1"/>
              <a:t>Qim</a:t>
            </a:r>
            <a:r>
              <a:rPr lang="en-US" dirty="0"/>
              <a:t> temple on the island of Malta. It illustrates the straight path</a:t>
            </a:r>
            <a:r>
              <a:rPr lang="en-US" baseline="0" dirty="0"/>
              <a:t> that the Israelites were to walk in their obedience to God, straying in neither direction.</a:t>
            </a:r>
            <a:endParaRPr lang="en-US" dirty="0"/>
          </a:p>
          <a:p>
            <a:pPr marL="228600" indent="-228600"/>
            <a:endParaRPr lang="en-US" dirty="0"/>
          </a:p>
          <a:p>
            <a:pPr marL="228600" indent="-228600"/>
            <a:r>
              <a:rPr lang="en-US" dirty="0"/>
              <a:t>tb112005821</a:t>
            </a:r>
          </a:p>
        </p:txBody>
      </p:sp>
      <p:sp>
        <p:nvSpPr>
          <p:cNvPr id="4" name="Slide Number Placeholder 3"/>
          <p:cNvSpPr>
            <a:spLocks noGrp="1"/>
          </p:cNvSpPr>
          <p:nvPr>
            <p:ph type="sldNum" sz="quarter" idx="10"/>
          </p:nvPr>
        </p:nvSpPr>
        <p:spPr/>
        <p:txBody>
          <a:bodyPr/>
          <a:lstStyle/>
          <a:p>
            <a:fld id="{4E4946A3-FD68-4E77-9DEF-1E7536A4AD96}" type="slidenum">
              <a:rPr lang="en-US" smtClean="0"/>
              <a:t>28</a:t>
            </a:fld>
            <a:endParaRPr lang="en-US"/>
          </a:p>
        </p:txBody>
      </p:sp>
    </p:spTree>
    <p:extLst>
      <p:ext uri="{BB962C8B-B14F-4D97-AF65-F5344CB8AC3E}">
        <p14:creationId xmlns:p14="http://schemas.microsoft.com/office/powerpoint/2010/main" val="3126892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4DA586A-101D-47F7-B17A-F5492F3B778A}" type="datetimeFigureOut">
              <a:rPr lang="en-US" smtClean="0"/>
              <a:t>6/23/2024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9DA386-BEAC-4CB0-A4C3-BB04D3706C4B}" type="slidenum">
              <a:rPr lang="en-US" smtClean="0"/>
              <a:t>‹#›</a:t>
            </a:fld>
            <a:endParaRPr lang="en-US"/>
          </a:p>
        </p:txBody>
      </p:sp>
    </p:spTree>
    <p:extLst>
      <p:ext uri="{BB962C8B-B14F-4D97-AF65-F5344CB8AC3E}">
        <p14:creationId xmlns:p14="http://schemas.microsoft.com/office/powerpoint/2010/main" val="780649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A586A-101D-47F7-B17A-F5492F3B778A}" type="datetimeFigureOut">
              <a:rPr lang="en-US" smtClean="0"/>
              <a:t>6/23/2024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9DA386-BEAC-4CB0-A4C3-BB04D3706C4B}" type="slidenum">
              <a:rPr lang="en-US" smtClean="0"/>
              <a:t>‹#›</a:t>
            </a:fld>
            <a:endParaRPr lang="en-US"/>
          </a:p>
        </p:txBody>
      </p:sp>
    </p:spTree>
    <p:extLst>
      <p:ext uri="{BB962C8B-B14F-4D97-AF65-F5344CB8AC3E}">
        <p14:creationId xmlns:p14="http://schemas.microsoft.com/office/powerpoint/2010/main" val="3068940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A586A-101D-47F7-B17A-F5492F3B778A}" type="datetimeFigureOut">
              <a:rPr lang="en-US" smtClean="0"/>
              <a:t>6/23/2024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9DA386-BEAC-4CB0-A4C3-BB04D3706C4B}" type="slidenum">
              <a:rPr lang="en-US" smtClean="0"/>
              <a:t>‹#›</a:t>
            </a:fld>
            <a:endParaRPr lang="en-US"/>
          </a:p>
        </p:txBody>
      </p:sp>
    </p:spTree>
    <p:extLst>
      <p:ext uri="{BB962C8B-B14F-4D97-AF65-F5344CB8AC3E}">
        <p14:creationId xmlns:p14="http://schemas.microsoft.com/office/powerpoint/2010/main" val="2765134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21C66B-4871-4E97-8C98-4AB1B90A13EB}"/>
              </a:ext>
            </a:extLst>
          </p:cNvPr>
          <p:cNvSpPr/>
          <p:nvPr userDrawn="1"/>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0" hasCustomPrompt="1"/>
          </p:nvPr>
        </p:nvSpPr>
        <p:spPr>
          <a:xfrm>
            <a:off x="0" y="6519672"/>
            <a:ext cx="8074152" cy="338328"/>
          </a:xfrm>
          <a:solidFill>
            <a:srgbClr val="010000"/>
          </a:solidFill>
        </p:spPr>
        <p:txBody>
          <a:bodyPr anchor="b" anchorCtr="0">
            <a:noAutofit/>
          </a:bodyPr>
          <a:lstStyle>
            <a:lvl1pPr marL="0" indent="0">
              <a:spcBef>
                <a:spcPts val="0"/>
              </a:spcBef>
              <a:buNone/>
              <a:defRPr sz="1600" i="0">
                <a:solidFill>
                  <a:srgbClr val="FEFFFF"/>
                </a:solidFill>
                <a:latin typeface="Calibri" panose="020F0502020204030204" pitchFamily="34" charset="0"/>
                <a:cs typeface="Calibri" panose="020F0502020204030204" pitchFamily="34" charset="0"/>
              </a:defRPr>
            </a:lvl1pPr>
          </a:lstStyle>
          <a:p>
            <a:pPr lvl="0"/>
            <a:r>
              <a:rPr lang="en-US" dirty="0"/>
              <a:t>Description</a:t>
            </a:r>
          </a:p>
        </p:txBody>
      </p:sp>
      <p:sp>
        <p:nvSpPr>
          <p:cNvPr id="15" name="Text Placeholder 14"/>
          <p:cNvSpPr>
            <a:spLocks noGrp="1"/>
          </p:cNvSpPr>
          <p:nvPr>
            <p:ph type="body" sz="quarter" idx="12" hasCustomPrompt="1"/>
          </p:nvPr>
        </p:nvSpPr>
        <p:spPr>
          <a:xfrm>
            <a:off x="8074152" y="6519672"/>
            <a:ext cx="1069848" cy="338328"/>
          </a:xfrm>
          <a:solidFill>
            <a:srgbClr val="010000"/>
          </a:solidFill>
        </p:spPr>
        <p:txBody>
          <a:bodyPr anchor="b" anchorCtr="0">
            <a:noAutofit/>
          </a:bodyPr>
          <a:lstStyle>
            <a:lvl1pPr marL="342900" indent="-342900" algn="r">
              <a:spcBef>
                <a:spcPts val="0"/>
              </a:spcBef>
              <a:buFont typeface="+mj-lt"/>
              <a:buNone/>
              <a:defRPr lang="en-US" sz="1600" kern="1200" dirty="0">
                <a:solidFill>
                  <a:srgbClr val="FEFFFF"/>
                </a:solidFill>
                <a:latin typeface="Calibri" panose="020F0502020204030204" pitchFamily="34" charset="0"/>
                <a:ea typeface="+mn-ea"/>
                <a:cs typeface="Calibri" panose="020F0502020204030204" pitchFamily="34" charset="0"/>
              </a:defRPr>
            </a:lvl1pPr>
          </a:lstStyle>
          <a:p>
            <a:pPr marL="0" lvl="0" indent="0" algn="r" defTabSz="914400" rtl="0" eaLnBrk="1" latinLnBrk="0" hangingPunct="1">
              <a:spcBef>
                <a:spcPct val="20000"/>
              </a:spcBef>
            </a:pPr>
            <a:r>
              <a:rPr lang="en-US" dirty="0"/>
              <a:t>1:1</a:t>
            </a:r>
          </a:p>
        </p:txBody>
      </p:sp>
      <p:sp>
        <p:nvSpPr>
          <p:cNvPr id="18" name="Title 17"/>
          <p:cNvSpPr>
            <a:spLocks noGrp="1"/>
          </p:cNvSpPr>
          <p:nvPr>
            <p:ph type="title"/>
          </p:nvPr>
        </p:nvSpPr>
        <p:spPr>
          <a:xfrm>
            <a:off x="0" y="0"/>
            <a:ext cx="9144000" cy="369332"/>
          </a:xfrm>
          <a:solidFill>
            <a:srgbClr val="000000"/>
          </a:solidFill>
        </p:spPr>
        <p:txBody>
          <a:bodyPr anchor="ctr" anchorCtr="0">
            <a:noAutofit/>
          </a:bodyPr>
          <a:lstStyle>
            <a:lvl1pPr marL="0" algn="l" defTabSz="914400" rtl="0" eaLnBrk="1" fontAlgn="base" latinLnBrk="0" hangingPunct="1">
              <a:spcBef>
                <a:spcPct val="0"/>
              </a:spcBef>
              <a:spcAft>
                <a:spcPct val="0"/>
              </a:spcAft>
              <a:defRPr lang="en-US" sz="1800" i="1" dirty="0">
                <a:solidFill>
                  <a:srgbClr val="FEFFFF"/>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094982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3F7D631-701F-4046-9E27-CF7D871A4A19}" type="datetimeFigureOut">
              <a:rPr lang="en-US" smtClean="0"/>
              <a:pPr/>
              <a:t>6/23/2024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277197229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F7D631-701F-4046-9E27-CF7D871A4A19}" type="datetimeFigureOut">
              <a:rPr lang="en-US" smtClean="0"/>
              <a:pPr/>
              <a:t>6/23/2024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104532659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F7D631-701F-4046-9E27-CF7D871A4A19}" type="datetimeFigureOut">
              <a:rPr lang="en-US" smtClean="0"/>
              <a:pPr/>
              <a:t>6/23/2024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303957114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3F7D631-701F-4046-9E27-CF7D871A4A19}" type="datetimeFigureOut">
              <a:rPr lang="en-US" smtClean="0"/>
              <a:pPr/>
              <a:t>6/23/2024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294305658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3F7D631-701F-4046-9E27-CF7D871A4A19}" type="datetimeFigureOut">
              <a:rPr lang="en-US" smtClean="0"/>
              <a:pPr/>
              <a:t>6/23/2024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332715759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3F7D631-701F-4046-9E27-CF7D871A4A19}" type="datetimeFigureOut">
              <a:rPr lang="en-US" smtClean="0"/>
              <a:pPr/>
              <a:t>6/23/2024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300861528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F7D631-701F-4046-9E27-CF7D871A4A19}" type="datetimeFigureOut">
              <a:rPr lang="en-US" smtClean="0"/>
              <a:pPr/>
              <a:t>6/23/2024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277890273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A586A-101D-47F7-B17A-F5492F3B778A}" type="datetimeFigureOut">
              <a:rPr lang="en-US" smtClean="0"/>
              <a:t>6/23/2024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9DA386-BEAC-4CB0-A4C3-BB04D3706C4B}" type="slidenum">
              <a:rPr lang="en-US" smtClean="0"/>
              <a:t>‹#›</a:t>
            </a:fld>
            <a:endParaRPr lang="en-US"/>
          </a:p>
        </p:txBody>
      </p:sp>
    </p:spTree>
    <p:extLst>
      <p:ext uri="{BB962C8B-B14F-4D97-AF65-F5344CB8AC3E}">
        <p14:creationId xmlns:p14="http://schemas.microsoft.com/office/powerpoint/2010/main" val="17175408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F7D631-701F-4046-9E27-CF7D871A4A19}" type="datetimeFigureOut">
              <a:rPr lang="en-US" smtClean="0"/>
              <a:pPr/>
              <a:t>6/23/2024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403535322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F7D631-701F-4046-9E27-CF7D871A4A19}" type="datetimeFigureOut">
              <a:rPr lang="en-US" smtClean="0"/>
              <a:pPr/>
              <a:t>6/23/2024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1769262177"/>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F7D631-701F-4046-9E27-CF7D871A4A19}" type="datetimeFigureOut">
              <a:rPr lang="en-US" smtClean="0"/>
              <a:pPr/>
              <a:t>6/23/2024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6972441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F7D631-701F-4046-9E27-CF7D871A4A19}" type="datetimeFigureOut">
              <a:rPr lang="en-US" smtClean="0"/>
              <a:pPr/>
              <a:t>6/23/2024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46330715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C5CE097-EA66-44F1-B6E4-7FB05216B33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40167300"/>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9596E68-E92F-4B9C-9F2F-8DA9BFF061A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11130842"/>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6DFC60-92E1-42EC-ACD7-2F8732CC811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93063720"/>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BC44111-8993-4EA0-BF6D-9CCE5285D8B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63647380"/>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8A1CFC8-5B3D-466B-8E8E-A775875811F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9502577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7B72D51-9E02-4E6F-BA7F-811A3980226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3761982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4DA586A-101D-47F7-B17A-F5492F3B778A}" type="datetimeFigureOut">
              <a:rPr lang="en-US" smtClean="0"/>
              <a:t>6/23/2024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9DA386-BEAC-4CB0-A4C3-BB04D3706C4B}" type="slidenum">
              <a:rPr lang="en-US" smtClean="0"/>
              <a:t>‹#›</a:t>
            </a:fld>
            <a:endParaRPr lang="en-US"/>
          </a:p>
        </p:txBody>
      </p:sp>
    </p:spTree>
    <p:extLst>
      <p:ext uri="{BB962C8B-B14F-4D97-AF65-F5344CB8AC3E}">
        <p14:creationId xmlns:p14="http://schemas.microsoft.com/office/powerpoint/2010/main" val="17547625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CBC7BFF-140E-4F3E-AA7C-4D51343A001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64589620"/>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EC78BC6-DE8D-4B63-A36D-A69A33368B8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63614782"/>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B1B937-C9D4-4D5D-A41E-7BBAEE2AFB6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50299430"/>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29FBE0-04D5-489F-8620-E8470E4A542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03070270"/>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4100843-8768-42FE-ABC9-EBAC00B1535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5869388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DA586A-101D-47F7-B17A-F5492F3B778A}" type="datetimeFigureOut">
              <a:rPr lang="en-US" smtClean="0"/>
              <a:t>6/23/2024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9DA386-BEAC-4CB0-A4C3-BB04D3706C4B}" type="slidenum">
              <a:rPr lang="en-US" smtClean="0"/>
              <a:t>‹#›</a:t>
            </a:fld>
            <a:endParaRPr lang="en-US"/>
          </a:p>
        </p:txBody>
      </p:sp>
    </p:spTree>
    <p:extLst>
      <p:ext uri="{BB962C8B-B14F-4D97-AF65-F5344CB8AC3E}">
        <p14:creationId xmlns:p14="http://schemas.microsoft.com/office/powerpoint/2010/main" val="3274125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DA586A-101D-47F7-B17A-F5492F3B778A}" type="datetimeFigureOut">
              <a:rPr lang="en-US" smtClean="0"/>
              <a:t>6/23/2024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9DA386-BEAC-4CB0-A4C3-BB04D3706C4B}" type="slidenum">
              <a:rPr lang="en-US" smtClean="0"/>
              <a:t>‹#›</a:t>
            </a:fld>
            <a:endParaRPr lang="en-US"/>
          </a:p>
        </p:txBody>
      </p:sp>
    </p:spTree>
    <p:extLst>
      <p:ext uri="{BB962C8B-B14F-4D97-AF65-F5344CB8AC3E}">
        <p14:creationId xmlns:p14="http://schemas.microsoft.com/office/powerpoint/2010/main" val="803750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4DA586A-101D-47F7-B17A-F5492F3B778A}" type="datetimeFigureOut">
              <a:rPr lang="en-US" smtClean="0"/>
              <a:t>6/23/2024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9DA386-BEAC-4CB0-A4C3-BB04D3706C4B}" type="slidenum">
              <a:rPr lang="en-US" smtClean="0"/>
              <a:t>‹#›</a:t>
            </a:fld>
            <a:endParaRPr lang="en-US"/>
          </a:p>
        </p:txBody>
      </p:sp>
    </p:spTree>
    <p:extLst>
      <p:ext uri="{BB962C8B-B14F-4D97-AF65-F5344CB8AC3E}">
        <p14:creationId xmlns:p14="http://schemas.microsoft.com/office/powerpoint/2010/main" val="1649563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DA586A-101D-47F7-B17A-F5492F3B778A}" type="datetimeFigureOut">
              <a:rPr lang="en-US" smtClean="0"/>
              <a:t>6/23/2024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9DA386-BEAC-4CB0-A4C3-BB04D3706C4B}" type="slidenum">
              <a:rPr lang="en-US" smtClean="0"/>
              <a:t>‹#›</a:t>
            </a:fld>
            <a:endParaRPr lang="en-US"/>
          </a:p>
        </p:txBody>
      </p:sp>
    </p:spTree>
    <p:extLst>
      <p:ext uri="{BB962C8B-B14F-4D97-AF65-F5344CB8AC3E}">
        <p14:creationId xmlns:p14="http://schemas.microsoft.com/office/powerpoint/2010/main" val="214429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DA586A-101D-47F7-B17A-F5492F3B778A}" type="datetimeFigureOut">
              <a:rPr lang="en-US" smtClean="0"/>
              <a:t>6/23/2024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9DA386-BEAC-4CB0-A4C3-BB04D3706C4B}" type="slidenum">
              <a:rPr lang="en-US" smtClean="0"/>
              <a:t>‹#›</a:t>
            </a:fld>
            <a:endParaRPr lang="en-US"/>
          </a:p>
        </p:txBody>
      </p:sp>
    </p:spTree>
    <p:extLst>
      <p:ext uri="{BB962C8B-B14F-4D97-AF65-F5344CB8AC3E}">
        <p14:creationId xmlns:p14="http://schemas.microsoft.com/office/powerpoint/2010/main" val="935242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DA586A-101D-47F7-B17A-F5492F3B778A}" type="datetimeFigureOut">
              <a:rPr lang="en-US" smtClean="0"/>
              <a:t>6/23/2024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9DA386-BEAC-4CB0-A4C3-BB04D3706C4B}" type="slidenum">
              <a:rPr lang="en-US" smtClean="0"/>
              <a:t>‹#›</a:t>
            </a:fld>
            <a:endParaRPr lang="en-US"/>
          </a:p>
        </p:txBody>
      </p:sp>
    </p:spTree>
    <p:extLst>
      <p:ext uri="{BB962C8B-B14F-4D97-AF65-F5344CB8AC3E}">
        <p14:creationId xmlns:p14="http://schemas.microsoft.com/office/powerpoint/2010/main" val="3371257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DA586A-101D-47F7-B17A-F5492F3B778A}" type="datetimeFigureOut">
              <a:rPr lang="en-US" smtClean="0"/>
              <a:t>6/23/2024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9DA386-BEAC-4CB0-A4C3-BB04D3706C4B}" type="slidenum">
              <a:rPr lang="en-US" smtClean="0"/>
              <a:t>‹#›</a:t>
            </a:fld>
            <a:endParaRPr lang="en-US"/>
          </a:p>
        </p:txBody>
      </p:sp>
    </p:spTree>
    <p:extLst>
      <p:ext uri="{BB962C8B-B14F-4D97-AF65-F5344CB8AC3E}">
        <p14:creationId xmlns:p14="http://schemas.microsoft.com/office/powerpoint/2010/main" val="5136197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F7D631-701F-4046-9E27-CF7D871A4A19}" type="datetimeFigureOut">
              <a:rPr lang="en-US" smtClean="0"/>
              <a:pPr/>
              <a:t>6/23/2024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117040322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3D4A8"/>
            </a:gs>
            <a:gs pos="25000">
              <a:srgbClr val="21D6E0"/>
            </a:gs>
            <a:gs pos="75000">
              <a:srgbClr val="0087E6"/>
            </a:gs>
            <a:gs pos="100000">
              <a:srgbClr val="005CBF"/>
            </a:gs>
          </a:gsLst>
          <a:lin ang="5400000"/>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202EEB5B-0C57-473B-A1BF-11CA541A6586}"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330538593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Tree>
    <p:extLst>
      <p:ext uri="{BB962C8B-B14F-4D97-AF65-F5344CB8AC3E}">
        <p14:creationId xmlns:p14="http://schemas.microsoft.com/office/powerpoint/2010/main" val="186279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66DFBF-AB7C-F9F1-B647-2BA873F886A3}"/>
              </a:ext>
            </a:extLst>
          </p:cNvPr>
          <p:cNvSpPr/>
          <p:nvPr/>
        </p:nvSpPr>
        <p:spPr>
          <a:xfrm>
            <a:off x="0" y="0"/>
            <a:ext cx="9144000" cy="66273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7927F7F-6EB4-8230-38FE-0A4D72E4B072}"/>
              </a:ext>
            </a:extLst>
          </p:cNvPr>
          <p:cNvSpPr txBox="1"/>
          <p:nvPr/>
        </p:nvSpPr>
        <p:spPr>
          <a:xfrm>
            <a:off x="0" y="25167"/>
            <a:ext cx="9143999" cy="646331"/>
          </a:xfrm>
          <a:prstGeom prst="rect">
            <a:avLst/>
          </a:prstGeom>
          <a:noFill/>
        </p:spPr>
        <p:txBody>
          <a:bodyPr wrap="square" rtlCol="0">
            <a:spAutoFit/>
          </a:bodyPr>
          <a:lstStyle/>
          <a:p>
            <a:pPr algn="ctr"/>
            <a:r>
              <a:rPr lang="en-US" sz="3600" dirty="0">
                <a:solidFill>
                  <a:schemeClr val="bg1"/>
                </a:solidFill>
              </a:rPr>
              <a:t>Joshua – Be Strong And Of Good Courage</a:t>
            </a:r>
          </a:p>
        </p:txBody>
      </p:sp>
      <p:sp>
        <p:nvSpPr>
          <p:cNvPr id="5" name="TextBox 4">
            <a:extLst>
              <a:ext uri="{FF2B5EF4-FFF2-40B4-BE49-F238E27FC236}">
                <a16:creationId xmlns:a16="http://schemas.microsoft.com/office/drawing/2014/main" id="{3D663A9A-1484-3E29-C174-12574A2AC051}"/>
              </a:ext>
            </a:extLst>
          </p:cNvPr>
          <p:cNvSpPr txBox="1"/>
          <p:nvPr/>
        </p:nvSpPr>
        <p:spPr>
          <a:xfrm>
            <a:off x="385895" y="922789"/>
            <a:ext cx="8321878" cy="5913959"/>
          </a:xfrm>
          <a:prstGeom prst="rect">
            <a:avLst/>
          </a:prstGeom>
          <a:noFill/>
        </p:spPr>
        <p:txBody>
          <a:bodyPr wrap="square">
            <a:spAutoFit/>
          </a:bodyPr>
          <a:lstStyle/>
          <a:p>
            <a:pPr marL="0" marR="0">
              <a:spcBef>
                <a:spcPts val="0"/>
              </a:spcBef>
              <a:spcAft>
                <a:spcPts val="0"/>
              </a:spcAft>
            </a:pPr>
            <a:r>
              <a:rPr lang="en-US" sz="3600" dirty="0">
                <a:effectLst/>
                <a:latin typeface="Calibri" panose="020F0502020204030204" pitchFamily="34" charset="0"/>
                <a:ea typeface="Calibri" panose="020F0502020204030204" pitchFamily="34" charset="0"/>
                <a:cs typeface="Calibri" panose="020F0502020204030204" pitchFamily="34" charset="0"/>
              </a:rPr>
              <a:t>We know the work of the individual in spreading the gospel.</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dirty="0">
                <a:effectLst/>
                <a:latin typeface="Calibri" panose="020F0502020204030204" pitchFamily="34" charset="0"/>
                <a:ea typeface="Calibri" panose="020F0502020204030204" pitchFamily="34" charset="0"/>
                <a:cs typeface="Calibri" panose="020F0502020204030204" pitchFamily="34"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3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1Tim. 4:16 </a:t>
            </a:r>
            <a:r>
              <a:rPr lang="en-US" sz="3600" dirty="0">
                <a:effectLst/>
                <a:latin typeface="Calibri" panose="020F0502020204030204" pitchFamily="34" charset="0"/>
                <a:ea typeface="Calibri" panose="020F0502020204030204" pitchFamily="34" charset="0"/>
                <a:cs typeface="Calibri" panose="020F0502020204030204" pitchFamily="34" charset="0"/>
              </a:rPr>
              <a:t>Take heed to yourself </a:t>
            </a:r>
            <a:r>
              <a:rPr lang="en-US" sz="3600" u="sng" dirty="0">
                <a:effectLst/>
                <a:latin typeface="Calibri" panose="020F0502020204030204" pitchFamily="34" charset="0"/>
                <a:ea typeface="Calibri" panose="020F0502020204030204" pitchFamily="34" charset="0"/>
                <a:cs typeface="Calibri" panose="020F0502020204030204" pitchFamily="34" charset="0"/>
              </a:rPr>
              <a:t>and to the doctrine</a:t>
            </a:r>
            <a:r>
              <a:rPr lang="en-US" sz="3600" dirty="0">
                <a:effectLst/>
                <a:latin typeface="Calibri" panose="020F0502020204030204" pitchFamily="34" charset="0"/>
                <a:ea typeface="Calibri" panose="020F0502020204030204" pitchFamily="34" charset="0"/>
                <a:cs typeface="Calibri" panose="020F0502020204030204" pitchFamily="34" charset="0"/>
              </a:rPr>
              <a:t>. Continue in them, for in doing this you will save both yourself and those who hear you.</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3600" dirty="0">
                <a:effectLst/>
                <a:latin typeface="Calibri" panose="020F0502020204030204" pitchFamily="34" charset="0"/>
                <a:ea typeface="Calibri" panose="020F0502020204030204" pitchFamily="34" charset="0"/>
                <a:cs typeface="Calibri" panose="020F0502020204030204" pitchFamily="34" charset="0"/>
              </a:rPr>
              <a:t>Joshua understood his duty, and we can understand our duty.</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3600" dirty="0">
                <a:effectLst/>
                <a:latin typeface="Calibri" panose="020F0502020204030204" pitchFamily="34" charset="0"/>
                <a:ea typeface="Calibri" panose="020F0502020204030204" pitchFamily="34" charset="0"/>
                <a:cs typeface="Calibri" panose="020F0502020204030204" pitchFamily="34" charset="0"/>
              </a:rPr>
              <a:t>The will of God is clear.</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2EBA4EBA-F1DC-6CB2-E2BA-3F6F62C735C5}"/>
              </a:ext>
            </a:extLst>
          </p:cNvPr>
          <p:cNvSpPr/>
          <p:nvPr/>
        </p:nvSpPr>
        <p:spPr>
          <a:xfrm>
            <a:off x="260059" y="2525086"/>
            <a:ext cx="8514825" cy="232375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450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66DFBF-AB7C-F9F1-B647-2BA873F886A3}"/>
              </a:ext>
            </a:extLst>
          </p:cNvPr>
          <p:cNvSpPr/>
          <p:nvPr/>
        </p:nvSpPr>
        <p:spPr>
          <a:xfrm>
            <a:off x="0" y="0"/>
            <a:ext cx="9144000" cy="66273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7927F7F-6EB4-8230-38FE-0A4D72E4B072}"/>
              </a:ext>
            </a:extLst>
          </p:cNvPr>
          <p:cNvSpPr txBox="1"/>
          <p:nvPr/>
        </p:nvSpPr>
        <p:spPr>
          <a:xfrm>
            <a:off x="0" y="25167"/>
            <a:ext cx="9143999" cy="646331"/>
          </a:xfrm>
          <a:prstGeom prst="rect">
            <a:avLst/>
          </a:prstGeom>
          <a:noFill/>
        </p:spPr>
        <p:txBody>
          <a:bodyPr wrap="square" rtlCol="0">
            <a:spAutoFit/>
          </a:bodyPr>
          <a:lstStyle/>
          <a:p>
            <a:pPr algn="ctr"/>
            <a:r>
              <a:rPr lang="en-US" sz="3600" dirty="0">
                <a:solidFill>
                  <a:schemeClr val="bg1"/>
                </a:solidFill>
              </a:rPr>
              <a:t>Joshua – Be Strong And Of Good Courage</a:t>
            </a:r>
          </a:p>
        </p:txBody>
      </p:sp>
      <p:sp>
        <p:nvSpPr>
          <p:cNvPr id="5" name="TextBox 4">
            <a:extLst>
              <a:ext uri="{FF2B5EF4-FFF2-40B4-BE49-F238E27FC236}">
                <a16:creationId xmlns:a16="http://schemas.microsoft.com/office/drawing/2014/main" id="{360D8528-A7B2-6483-812A-EC6DB8ADDBF8}"/>
              </a:ext>
            </a:extLst>
          </p:cNvPr>
          <p:cNvSpPr txBox="1"/>
          <p:nvPr/>
        </p:nvSpPr>
        <p:spPr>
          <a:xfrm>
            <a:off x="494950" y="2181139"/>
            <a:ext cx="8086987" cy="4160113"/>
          </a:xfrm>
          <a:prstGeom prst="rect">
            <a:avLst/>
          </a:prstGeom>
          <a:noFill/>
        </p:spPr>
        <p:txBody>
          <a:bodyPr wrap="square">
            <a:spAutoFit/>
          </a:bodyPr>
          <a:lstStyle/>
          <a:p>
            <a:pPr marL="0" marR="0">
              <a:spcBef>
                <a:spcPts val="0"/>
              </a:spcBef>
              <a:spcAft>
                <a:spcPts val="1000"/>
              </a:spcAft>
            </a:pPr>
            <a:r>
              <a:rPr lang="en-US" sz="3200" dirty="0">
                <a:effectLst/>
                <a:latin typeface="Calibri" panose="020F0502020204030204" pitchFamily="34" charset="0"/>
                <a:ea typeface="Calibri" panose="020F0502020204030204" pitchFamily="34" charset="0"/>
                <a:cs typeface="Calibri" panose="020F0502020204030204" pitchFamily="34" charset="0"/>
              </a:rPr>
              <a:t>V3- "Every place that the sole of your foot will tread upon </a:t>
            </a:r>
            <a:r>
              <a:rPr lang="en-US" sz="3200" b="1" u="sng" dirty="0">
                <a:effectLst/>
                <a:latin typeface="Calibri" panose="020F0502020204030204" pitchFamily="34" charset="0"/>
                <a:ea typeface="Calibri" panose="020F0502020204030204" pitchFamily="34" charset="0"/>
                <a:cs typeface="Calibri" panose="020F0502020204030204" pitchFamily="34" charset="0"/>
              </a:rPr>
              <a:t>I have given</a:t>
            </a:r>
            <a:r>
              <a:rPr lang="en-US" sz="3200" dirty="0">
                <a:effectLst/>
                <a:latin typeface="Calibri" panose="020F0502020204030204" pitchFamily="34" charset="0"/>
                <a:ea typeface="Calibri" panose="020F0502020204030204" pitchFamily="34" charset="0"/>
                <a:cs typeface="Calibri" panose="020F0502020204030204" pitchFamily="34" charset="0"/>
              </a:rPr>
              <a:t> you, as I said to Moses. </a:t>
            </a:r>
            <a:r>
              <a:rPr lang="en-US" sz="3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3200" b="1"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Deut. 11:24</a:t>
            </a:r>
            <a:r>
              <a:rPr lang="en-US" sz="3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t>
            </a:r>
            <a:endParaRPr lang="en-US" sz="3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3200" dirty="0">
                <a:effectLst/>
                <a:latin typeface="Calibri" panose="020F0502020204030204" pitchFamily="34" charset="0"/>
                <a:ea typeface="Calibri" panose="020F0502020204030204" pitchFamily="34" charset="0"/>
                <a:cs typeface="Calibri" panose="020F0502020204030204" pitchFamily="34" charset="0"/>
              </a:rPr>
              <a:t> 4 "From the wilderness and this Lebanon as far as the great river, the River Euphrates, all the land of the Hittites, and to the Great Sea toward the going down of the sun, </a:t>
            </a:r>
            <a:r>
              <a:rPr lang="en-US" sz="3200" u="sng" dirty="0">
                <a:effectLst/>
                <a:latin typeface="Calibri" panose="020F0502020204030204" pitchFamily="34" charset="0"/>
                <a:ea typeface="Calibri" panose="020F0502020204030204" pitchFamily="34" charset="0"/>
                <a:cs typeface="Calibri" panose="020F0502020204030204" pitchFamily="34" charset="0"/>
              </a:rPr>
              <a:t>shall be your territory</a:t>
            </a:r>
            <a:r>
              <a:rPr lang="en-US" sz="3200" dirty="0">
                <a:effectLst/>
                <a:latin typeface="Calibri" panose="020F0502020204030204" pitchFamily="34" charset="0"/>
                <a:ea typeface="Calibri" panose="020F0502020204030204" pitchFamily="34" charset="0"/>
                <a:cs typeface="Calibri" panose="020F0502020204030204" pitchFamily="34"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4067753-392B-C050-0E8F-08919023A72E}"/>
              </a:ext>
            </a:extLst>
          </p:cNvPr>
          <p:cNvSpPr txBox="1"/>
          <p:nvPr/>
        </p:nvSpPr>
        <p:spPr>
          <a:xfrm>
            <a:off x="1" y="905603"/>
            <a:ext cx="9143998" cy="64633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100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Calibri" panose="020F0502020204030204" pitchFamily="34" charset="0"/>
              </a:rPr>
              <a:t> We learn we can trust in God’s promises.</a:t>
            </a:r>
            <a:endParaRPr kumimoji="0" lang="en-US" sz="3600" b="1"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40083D2F-5C73-742A-78D5-923069D434F7}"/>
              </a:ext>
            </a:extLst>
          </p:cNvPr>
          <p:cNvSpPr/>
          <p:nvPr/>
        </p:nvSpPr>
        <p:spPr>
          <a:xfrm>
            <a:off x="327172" y="2097248"/>
            <a:ext cx="8388990" cy="4303552"/>
          </a:xfrm>
          <a:prstGeom prst="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8252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66DFBF-AB7C-F9F1-B647-2BA873F886A3}"/>
              </a:ext>
            </a:extLst>
          </p:cNvPr>
          <p:cNvSpPr/>
          <p:nvPr/>
        </p:nvSpPr>
        <p:spPr>
          <a:xfrm>
            <a:off x="0" y="0"/>
            <a:ext cx="9144000" cy="66273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7927F7F-6EB4-8230-38FE-0A4D72E4B072}"/>
              </a:ext>
            </a:extLst>
          </p:cNvPr>
          <p:cNvSpPr txBox="1"/>
          <p:nvPr/>
        </p:nvSpPr>
        <p:spPr>
          <a:xfrm>
            <a:off x="0" y="25167"/>
            <a:ext cx="9143999" cy="646331"/>
          </a:xfrm>
          <a:prstGeom prst="rect">
            <a:avLst/>
          </a:prstGeom>
          <a:noFill/>
        </p:spPr>
        <p:txBody>
          <a:bodyPr wrap="square" rtlCol="0">
            <a:spAutoFit/>
          </a:bodyPr>
          <a:lstStyle/>
          <a:p>
            <a:pPr algn="ctr"/>
            <a:r>
              <a:rPr lang="en-US" sz="3600" dirty="0">
                <a:solidFill>
                  <a:schemeClr val="bg1"/>
                </a:solidFill>
              </a:rPr>
              <a:t>Joshua – Be Strong And Of Good Courage</a:t>
            </a:r>
          </a:p>
        </p:txBody>
      </p:sp>
      <p:sp>
        <p:nvSpPr>
          <p:cNvPr id="5" name="TextBox 4">
            <a:extLst>
              <a:ext uri="{FF2B5EF4-FFF2-40B4-BE49-F238E27FC236}">
                <a16:creationId xmlns:a16="http://schemas.microsoft.com/office/drawing/2014/main" id="{30D4D62C-7DF4-9164-90A3-980684A360EB}"/>
              </a:ext>
            </a:extLst>
          </p:cNvPr>
          <p:cNvSpPr txBox="1"/>
          <p:nvPr/>
        </p:nvSpPr>
        <p:spPr>
          <a:xfrm>
            <a:off x="394283" y="1132515"/>
            <a:ext cx="8405768" cy="5319405"/>
          </a:xfrm>
          <a:prstGeom prst="rect">
            <a:avLst/>
          </a:prstGeom>
          <a:noFill/>
        </p:spPr>
        <p:txBody>
          <a:bodyPr wrap="square">
            <a:spAutoFit/>
          </a:bodyPr>
          <a:lstStyle/>
          <a:p>
            <a:pPr marL="0" marR="0">
              <a:spcBef>
                <a:spcPts val="0"/>
              </a:spcBef>
              <a:spcAft>
                <a:spcPts val="1000"/>
              </a:spcAft>
            </a:pPr>
            <a:r>
              <a:rPr lang="en-US" sz="2400" dirty="0">
                <a:effectLst/>
                <a:latin typeface="Calibri" panose="020F0502020204030204" pitchFamily="34" charset="0"/>
                <a:ea typeface="Calibri" panose="020F0502020204030204" pitchFamily="34" charset="0"/>
                <a:cs typeface="Calibri" panose="020F0502020204030204" pitchFamily="34" charset="0"/>
              </a:rPr>
              <a:t>Whatever God promises us, we can count on it if we will accept it and lay hold of it. A promise doesn’t do anybody good if we don’t lay hold of it.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t>
            </a:r>
            <a:r>
              <a:rPr lang="en-US" sz="2600" b="1"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Eph.1:3</a:t>
            </a:r>
            <a:r>
              <a:rPr lang="en-US" sz="2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2600" dirty="0">
                <a:effectLst/>
                <a:latin typeface="Calibri" panose="020F0502020204030204" pitchFamily="34" charset="0"/>
                <a:ea typeface="Calibri" panose="020F0502020204030204" pitchFamily="34" charset="0"/>
                <a:cs typeface="Calibri" panose="020F0502020204030204" pitchFamily="34" charset="0"/>
              </a:rPr>
              <a:t>Blessed be the God and Father of our Lord Jesus Christ, who has blessed us with every spiritual blessing in the heavenly places in Christ,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t>
            </a:r>
            <a:r>
              <a:rPr lang="en-US" sz="2600" b="1"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Eph.1:7</a:t>
            </a:r>
            <a:r>
              <a:rPr lang="en-US" sz="2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2600" dirty="0">
                <a:effectLst/>
                <a:latin typeface="Calibri" panose="020F0502020204030204" pitchFamily="34" charset="0"/>
                <a:ea typeface="Calibri" panose="020F0502020204030204" pitchFamily="34" charset="0"/>
                <a:cs typeface="Calibri" panose="020F0502020204030204" pitchFamily="34" charset="0"/>
              </a:rPr>
              <a:t>In Him we have redemption through His blood, the forgiveness of sins, according to the riches of His grace</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400" dirty="0">
                <a:effectLst/>
                <a:latin typeface="Calibri" panose="020F0502020204030204" pitchFamily="34" charset="0"/>
                <a:ea typeface="Calibri" panose="020F0502020204030204" pitchFamily="34" charset="0"/>
                <a:cs typeface="Calibri" panose="020F0502020204030204" pitchFamily="34" charset="0"/>
              </a:rPr>
              <a:t>Must claim it.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400" dirty="0">
                <a:effectLst/>
                <a:latin typeface="Calibri" panose="020F0502020204030204" pitchFamily="34" charset="0"/>
                <a:ea typeface="Calibri" panose="020F0502020204030204" pitchFamily="34" charset="0"/>
                <a:cs typeface="Calibri" panose="020F0502020204030204" pitchFamily="34" charset="0"/>
              </a:rPr>
              <a:t>Access to God in prayer   Everlasting life   Physical blessings.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400" dirty="0">
                <a:effectLst/>
                <a:latin typeface="Calibri" panose="020F0502020204030204" pitchFamily="34" charset="0"/>
                <a:ea typeface="Calibri" panose="020F0502020204030204" pitchFamily="34" charset="0"/>
                <a:cs typeface="Calibri" panose="020F0502020204030204" pitchFamily="34" charset="0"/>
              </a:rPr>
              <a:t>You hear stories about rich people dying, but for some reason the family doesn’t know and they never receive the inheritance.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19F8B9BB-A3F3-667C-CD7F-079ABF0CB9D2}"/>
              </a:ext>
            </a:extLst>
          </p:cNvPr>
          <p:cNvSpPr/>
          <p:nvPr/>
        </p:nvSpPr>
        <p:spPr>
          <a:xfrm>
            <a:off x="226503" y="2323750"/>
            <a:ext cx="8649049" cy="2323751"/>
          </a:xfrm>
          <a:prstGeom prst="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0433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66DFBF-AB7C-F9F1-B647-2BA873F886A3}"/>
              </a:ext>
            </a:extLst>
          </p:cNvPr>
          <p:cNvSpPr/>
          <p:nvPr/>
        </p:nvSpPr>
        <p:spPr>
          <a:xfrm>
            <a:off x="0" y="0"/>
            <a:ext cx="9144000" cy="66273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7927F7F-6EB4-8230-38FE-0A4D72E4B072}"/>
              </a:ext>
            </a:extLst>
          </p:cNvPr>
          <p:cNvSpPr txBox="1"/>
          <p:nvPr/>
        </p:nvSpPr>
        <p:spPr>
          <a:xfrm>
            <a:off x="0" y="25167"/>
            <a:ext cx="9143999" cy="646331"/>
          </a:xfrm>
          <a:prstGeom prst="rect">
            <a:avLst/>
          </a:prstGeom>
          <a:noFill/>
        </p:spPr>
        <p:txBody>
          <a:bodyPr wrap="square" rtlCol="0">
            <a:spAutoFit/>
          </a:bodyPr>
          <a:lstStyle/>
          <a:p>
            <a:pPr algn="ctr"/>
            <a:r>
              <a:rPr lang="en-US" sz="3600" dirty="0">
                <a:solidFill>
                  <a:schemeClr val="bg1"/>
                </a:solidFill>
              </a:rPr>
              <a:t>Joshua – Be Strong And Of Good Courage</a:t>
            </a:r>
          </a:p>
        </p:txBody>
      </p:sp>
      <p:sp>
        <p:nvSpPr>
          <p:cNvPr id="5" name="TextBox 4">
            <a:extLst>
              <a:ext uri="{FF2B5EF4-FFF2-40B4-BE49-F238E27FC236}">
                <a16:creationId xmlns:a16="http://schemas.microsoft.com/office/drawing/2014/main" id="{6BC6FB23-A2EB-6CF6-E500-95423855C9F0}"/>
              </a:ext>
            </a:extLst>
          </p:cNvPr>
          <p:cNvSpPr txBox="1"/>
          <p:nvPr/>
        </p:nvSpPr>
        <p:spPr>
          <a:xfrm>
            <a:off x="486561" y="1300294"/>
            <a:ext cx="8028265" cy="5334794"/>
          </a:xfrm>
          <a:prstGeom prst="rect">
            <a:avLst/>
          </a:prstGeom>
          <a:noFill/>
        </p:spPr>
        <p:txBody>
          <a:bodyPr wrap="square">
            <a:spAutoFit/>
          </a:bodyPr>
          <a:lstStyle/>
          <a:p>
            <a:pPr marL="0" marR="0">
              <a:spcBef>
                <a:spcPts val="0"/>
              </a:spcBef>
              <a:spcAft>
                <a:spcPts val="1000"/>
              </a:spcAft>
            </a:pPr>
            <a:r>
              <a:rPr lang="en-US" sz="3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t>
            </a:r>
            <a:r>
              <a:rPr lang="en-US" sz="3600" b="1"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2 Peter 3:9</a:t>
            </a:r>
            <a:r>
              <a:rPr lang="en-US" sz="3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a:effectLst/>
                <a:latin typeface="Calibri" panose="020F0502020204030204" pitchFamily="34" charset="0"/>
                <a:ea typeface="Calibri" panose="020F0502020204030204" pitchFamily="34" charset="0"/>
                <a:cs typeface="Calibri" panose="020F0502020204030204" pitchFamily="34" charset="0"/>
              </a:rPr>
              <a:t>The Lord is not slack concerning His promise, as some count slackness, but is longsuffering toward us, not willing that any should perish but that all should come to repentance.</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endParaRPr lang="en-US" sz="3600"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1000"/>
              </a:spcAft>
            </a:pPr>
            <a:r>
              <a:rPr lang="en-US" sz="3600" dirty="0">
                <a:effectLst/>
                <a:latin typeface="Calibri" panose="020F0502020204030204" pitchFamily="34" charset="0"/>
                <a:ea typeface="Calibri" panose="020F0502020204030204" pitchFamily="34" charset="0"/>
                <a:cs typeface="Calibri" panose="020F0502020204030204" pitchFamily="34" charset="0"/>
              </a:rPr>
              <a:t>It took hundreds of years for the promise to Abraham to be fulfilled – but to God, time means nothing………..</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446F1341-E235-FE54-0A25-9335A8E79436}"/>
              </a:ext>
            </a:extLst>
          </p:cNvPr>
          <p:cNvSpPr/>
          <p:nvPr/>
        </p:nvSpPr>
        <p:spPr>
          <a:xfrm>
            <a:off x="411061" y="1174459"/>
            <a:ext cx="8254767" cy="3129093"/>
          </a:xfrm>
          <a:prstGeom prst="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3767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66DFBF-AB7C-F9F1-B647-2BA873F886A3}"/>
              </a:ext>
            </a:extLst>
          </p:cNvPr>
          <p:cNvSpPr/>
          <p:nvPr/>
        </p:nvSpPr>
        <p:spPr>
          <a:xfrm>
            <a:off x="0" y="0"/>
            <a:ext cx="9144000" cy="66273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7927F7F-6EB4-8230-38FE-0A4D72E4B072}"/>
              </a:ext>
            </a:extLst>
          </p:cNvPr>
          <p:cNvSpPr txBox="1"/>
          <p:nvPr/>
        </p:nvSpPr>
        <p:spPr>
          <a:xfrm>
            <a:off x="0" y="25167"/>
            <a:ext cx="9143999" cy="646331"/>
          </a:xfrm>
          <a:prstGeom prst="rect">
            <a:avLst/>
          </a:prstGeom>
          <a:noFill/>
        </p:spPr>
        <p:txBody>
          <a:bodyPr wrap="square" rtlCol="0">
            <a:spAutoFit/>
          </a:bodyPr>
          <a:lstStyle/>
          <a:p>
            <a:pPr algn="ctr"/>
            <a:r>
              <a:rPr lang="en-US" sz="3600" dirty="0">
                <a:solidFill>
                  <a:schemeClr val="bg1"/>
                </a:solidFill>
              </a:rPr>
              <a:t>Joshua – Be Strong And Of Good Courage</a:t>
            </a:r>
          </a:p>
        </p:txBody>
      </p:sp>
      <p:sp>
        <p:nvSpPr>
          <p:cNvPr id="5" name="TextBox 4">
            <a:extLst>
              <a:ext uri="{FF2B5EF4-FFF2-40B4-BE49-F238E27FC236}">
                <a16:creationId xmlns:a16="http://schemas.microsoft.com/office/drawing/2014/main" id="{A0592352-D2FF-91F9-008C-CD9A4FC5EE42}"/>
              </a:ext>
            </a:extLst>
          </p:cNvPr>
          <p:cNvSpPr txBox="1"/>
          <p:nvPr/>
        </p:nvSpPr>
        <p:spPr>
          <a:xfrm>
            <a:off x="444617" y="1677798"/>
            <a:ext cx="8120543" cy="4909036"/>
          </a:xfrm>
          <a:prstGeom prst="rect">
            <a:avLst/>
          </a:prstGeom>
          <a:noFill/>
        </p:spPr>
        <p:txBody>
          <a:bodyPr wrap="square">
            <a:spAutoFit/>
          </a:bodyPr>
          <a:lstStyle/>
          <a:p>
            <a:pPr marL="0" marR="0">
              <a:spcBef>
                <a:spcPts val="0"/>
              </a:spcBef>
              <a:spcAft>
                <a:spcPts val="1000"/>
              </a:spcAft>
            </a:pPr>
            <a:r>
              <a:rPr lang="en-US" sz="2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v.5</a:t>
            </a:r>
            <a:r>
              <a:rPr lang="en-US" sz="2800" dirty="0">
                <a:effectLst/>
                <a:latin typeface="Calibri" panose="020F0502020204030204" pitchFamily="34" charset="0"/>
                <a:ea typeface="Calibri" panose="020F0502020204030204" pitchFamily="34" charset="0"/>
                <a:cs typeface="Calibri" panose="020F0502020204030204" pitchFamily="34" charset="0"/>
              </a:rPr>
              <a:t> "No man shall be able to stand before you all the days of your life; as I was with Moses, so I will be with you. I will not leave you nor forsake you.</a:t>
            </a:r>
          </a:p>
          <a:p>
            <a:pPr marL="0" marR="0">
              <a:spcBef>
                <a:spcPts val="0"/>
              </a:spcBef>
              <a:spcAft>
                <a:spcPts val="100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Heb.13:5-6  </a:t>
            </a:r>
            <a:r>
              <a:rPr lang="en-US" sz="2800" dirty="0">
                <a:effectLst/>
                <a:latin typeface="Calibri" panose="020F0502020204030204" pitchFamily="34" charset="0"/>
                <a:ea typeface="Calibri" panose="020F0502020204030204" pitchFamily="34" charset="0"/>
                <a:cs typeface="Calibri" panose="020F0502020204030204" pitchFamily="34" charset="0"/>
              </a:rPr>
              <a:t>Let  your conduct be without covetousness; be content with such things as you have. For He Himself has said, </a:t>
            </a:r>
            <a:r>
              <a:rPr lang="en-US" sz="2800" u="sng" dirty="0">
                <a:effectLst/>
                <a:latin typeface="Calibri" panose="020F0502020204030204" pitchFamily="34" charset="0"/>
                <a:ea typeface="Calibri" panose="020F0502020204030204" pitchFamily="34" charset="0"/>
                <a:cs typeface="Calibri" panose="020F0502020204030204" pitchFamily="34" charset="0"/>
              </a:rPr>
              <a:t>"I will never leave you nor forsake you</a:t>
            </a:r>
            <a:r>
              <a:rPr lang="en-US" sz="2800" dirty="0">
                <a:effectLst/>
                <a:latin typeface="Calibri" panose="020F0502020204030204" pitchFamily="34" charset="0"/>
                <a:ea typeface="Calibri" panose="020F0502020204030204" pitchFamily="34" charset="0"/>
                <a:cs typeface="Calibri" panose="020F0502020204030204" pitchFamily="34" charset="0"/>
              </a:rPr>
              <a:t>." (said that to Joshua)</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a:effectLst/>
                <a:latin typeface="Calibri" panose="020F0502020204030204" pitchFamily="34" charset="0"/>
                <a:ea typeface="Calibri" panose="020F0502020204030204" pitchFamily="34" charset="0"/>
                <a:cs typeface="Calibri" panose="020F0502020204030204" pitchFamily="34" charset="0"/>
              </a:rPr>
              <a:t>6 So </a:t>
            </a:r>
            <a:r>
              <a:rPr lang="en-US" sz="2800" u="sng" dirty="0">
                <a:effectLst/>
                <a:latin typeface="Calibri" panose="020F0502020204030204" pitchFamily="34" charset="0"/>
                <a:ea typeface="Calibri" panose="020F0502020204030204" pitchFamily="34" charset="0"/>
                <a:cs typeface="Calibri" panose="020F0502020204030204" pitchFamily="34" charset="0"/>
              </a:rPr>
              <a:t>we may boldly say</a:t>
            </a:r>
            <a:r>
              <a:rPr lang="en-US" sz="2800" dirty="0">
                <a:effectLst/>
                <a:latin typeface="Calibri" panose="020F0502020204030204" pitchFamily="34" charset="0"/>
                <a:ea typeface="Calibri" panose="020F0502020204030204" pitchFamily="34" charset="0"/>
                <a:cs typeface="Calibri" panose="020F0502020204030204" pitchFamily="34" charset="0"/>
              </a:rPr>
              <a:t>: "The LORD is my helper; I will not fear. What can man do to me?"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Boldly say</a:t>
            </a:r>
            <a:endParaRPr lang="en-US" sz="2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CCFD3B1C-7811-8E18-8DF3-4EE7754DA091}"/>
              </a:ext>
            </a:extLst>
          </p:cNvPr>
          <p:cNvSpPr txBox="1"/>
          <p:nvPr/>
        </p:nvSpPr>
        <p:spPr>
          <a:xfrm>
            <a:off x="1" y="871322"/>
            <a:ext cx="9143998" cy="699743"/>
          </a:xfrm>
          <a:prstGeom prst="rect">
            <a:avLst/>
          </a:prstGeom>
          <a:noFill/>
        </p:spPr>
        <p:txBody>
          <a:bodyPr wrap="square">
            <a:spAutoFit/>
          </a:bodyPr>
          <a:lstStyle/>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Calibri" panose="020F0502020204030204" pitchFamily="34" charset="0"/>
              </a:rPr>
              <a:t> We learn the assurance of God’s presence.</a:t>
            </a:r>
            <a:endParaRPr kumimoji="0" lang="en-US" sz="3600" b="1"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528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66DFBF-AB7C-F9F1-B647-2BA873F886A3}"/>
              </a:ext>
            </a:extLst>
          </p:cNvPr>
          <p:cNvSpPr/>
          <p:nvPr/>
        </p:nvSpPr>
        <p:spPr>
          <a:xfrm>
            <a:off x="0" y="0"/>
            <a:ext cx="9144000" cy="66273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7927F7F-6EB4-8230-38FE-0A4D72E4B072}"/>
              </a:ext>
            </a:extLst>
          </p:cNvPr>
          <p:cNvSpPr txBox="1"/>
          <p:nvPr/>
        </p:nvSpPr>
        <p:spPr>
          <a:xfrm>
            <a:off x="0" y="25167"/>
            <a:ext cx="9143999" cy="646331"/>
          </a:xfrm>
          <a:prstGeom prst="rect">
            <a:avLst/>
          </a:prstGeom>
          <a:noFill/>
        </p:spPr>
        <p:txBody>
          <a:bodyPr wrap="square" rtlCol="0">
            <a:spAutoFit/>
          </a:bodyPr>
          <a:lstStyle/>
          <a:p>
            <a:pPr algn="ctr"/>
            <a:r>
              <a:rPr lang="en-US" sz="3600" dirty="0">
                <a:solidFill>
                  <a:schemeClr val="bg1"/>
                </a:solidFill>
              </a:rPr>
              <a:t>Joshua – Be Strong And Of Good Courage</a:t>
            </a:r>
          </a:p>
        </p:txBody>
      </p:sp>
      <p:sp>
        <p:nvSpPr>
          <p:cNvPr id="5" name="TextBox 4">
            <a:extLst>
              <a:ext uri="{FF2B5EF4-FFF2-40B4-BE49-F238E27FC236}">
                <a16:creationId xmlns:a16="http://schemas.microsoft.com/office/drawing/2014/main" id="{6F08BB79-E6CC-AF16-4BAB-2164429EA55D}"/>
              </a:ext>
            </a:extLst>
          </p:cNvPr>
          <p:cNvSpPr txBox="1"/>
          <p:nvPr/>
        </p:nvSpPr>
        <p:spPr>
          <a:xfrm>
            <a:off x="402673" y="1065402"/>
            <a:ext cx="8422546" cy="5724644"/>
          </a:xfrm>
          <a:prstGeom prst="rect">
            <a:avLst/>
          </a:prstGeom>
          <a:noFill/>
        </p:spPr>
        <p:txBody>
          <a:bodyPr wrap="square">
            <a:spAutoFit/>
          </a:bodyPr>
          <a:lstStyle/>
          <a:p>
            <a:pPr marL="0" marR="0">
              <a:spcBef>
                <a:spcPts val="0"/>
              </a:spcBef>
              <a:spcAft>
                <a:spcPts val="1000"/>
              </a:spcAft>
            </a:pPr>
            <a:r>
              <a:rPr lang="en-US" sz="2400" dirty="0">
                <a:effectLst/>
                <a:latin typeface="Calibri" panose="020F0502020204030204" pitchFamily="34" charset="0"/>
                <a:ea typeface="Calibri" panose="020F0502020204030204" pitchFamily="34" charset="0"/>
                <a:cs typeface="Calibri" panose="020F0502020204030204" pitchFamily="34" charset="0"/>
              </a:rPr>
              <a:t>Compare</a:t>
            </a:r>
            <a:r>
              <a:rPr lang="en-US" sz="2800" dirty="0">
                <a:effectLst/>
                <a:latin typeface="Calibri" panose="020F0502020204030204" pitchFamily="34" charset="0"/>
                <a:ea typeface="Calibri" panose="020F0502020204030204" pitchFamily="34" charset="0"/>
                <a:cs typeface="Calibri" panose="020F0502020204030204" pitchFamily="34" charset="0"/>
              </a:rPr>
              <a:t>  </a:t>
            </a:r>
            <a:r>
              <a:rPr lang="en-US" sz="2800" b="1"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2 Tim.4:16-17</a:t>
            </a:r>
            <a:r>
              <a:rPr lang="en-US" sz="2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2600" dirty="0">
                <a:effectLst/>
                <a:latin typeface="Calibri" panose="020F0502020204030204" pitchFamily="34" charset="0"/>
                <a:ea typeface="Calibri" panose="020F0502020204030204" pitchFamily="34" charset="0"/>
                <a:cs typeface="Calibri" panose="020F0502020204030204" pitchFamily="34" charset="0"/>
              </a:rPr>
              <a:t>At my first defense no one stood with me, but all forsook me. May it not be charged against them.</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600" dirty="0">
                <a:effectLst/>
                <a:latin typeface="Calibri" panose="020F0502020204030204" pitchFamily="34" charset="0"/>
                <a:ea typeface="Calibri" panose="020F0502020204030204" pitchFamily="34" charset="0"/>
                <a:cs typeface="Calibri" panose="020F0502020204030204" pitchFamily="34" charset="0"/>
              </a:rPr>
              <a:t> 17 But the Lord stood with me and strengthened me, so that the message might be preached fully through me, and that all the Gentiles might hear. And I was delivered out of the mouth of the lion.</a:t>
            </a:r>
          </a:p>
          <a:p>
            <a:pPr marL="0" marR="0">
              <a:spcBef>
                <a:spcPts val="0"/>
              </a:spcBef>
              <a:spcAft>
                <a:spcPts val="10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400" dirty="0">
                <a:effectLst/>
                <a:latin typeface="Calibri" panose="020F0502020204030204" pitchFamily="34" charset="0"/>
                <a:ea typeface="Calibri" panose="020F0502020204030204" pitchFamily="34" charset="0"/>
                <a:cs typeface="Calibri" panose="020F0502020204030204" pitchFamily="34" charset="0"/>
              </a:rPr>
              <a:t>God did not abandon Joshua</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400" dirty="0">
                <a:effectLst/>
                <a:latin typeface="Calibri" panose="020F0502020204030204" pitchFamily="34" charset="0"/>
                <a:ea typeface="Calibri" panose="020F0502020204030204" pitchFamily="34" charset="0"/>
                <a:cs typeface="Calibri" panose="020F0502020204030204" pitchFamily="34" charset="0"/>
              </a:rPr>
              <a:t>God did not abandon Christ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400" dirty="0">
                <a:effectLst/>
                <a:latin typeface="Calibri" panose="020F0502020204030204" pitchFamily="34" charset="0"/>
                <a:ea typeface="Calibri" panose="020F0502020204030204" pitchFamily="34" charset="0"/>
                <a:cs typeface="Calibri" panose="020F0502020204030204" pitchFamily="34" charset="0"/>
              </a:rPr>
              <a:t>God will not abandon you or me.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400" dirty="0">
                <a:effectLst/>
                <a:latin typeface="Calibri" panose="020F0502020204030204" pitchFamily="34" charset="0"/>
                <a:ea typeface="Calibri" panose="020F0502020204030204" pitchFamily="34" charset="0"/>
                <a:cs typeface="Calibri" panose="020F0502020204030204" pitchFamily="34" charset="0"/>
              </a:rPr>
              <a:t>Songs I will never leave thee or forsake thee. God will take care of you…</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Calibri" panose="020F0502020204030204" pitchFamily="34" charset="0"/>
              </a:rPr>
              <a:t>God is at our side.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BDA2A7F8-3BF8-D467-A6F4-9B8642482F77}"/>
              </a:ext>
            </a:extLst>
          </p:cNvPr>
          <p:cNvSpPr/>
          <p:nvPr/>
        </p:nvSpPr>
        <p:spPr>
          <a:xfrm>
            <a:off x="293615" y="947956"/>
            <a:ext cx="8598715" cy="3229761"/>
          </a:xfrm>
          <a:prstGeom prst="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9441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66DFBF-AB7C-F9F1-B647-2BA873F886A3}"/>
              </a:ext>
            </a:extLst>
          </p:cNvPr>
          <p:cNvSpPr/>
          <p:nvPr/>
        </p:nvSpPr>
        <p:spPr>
          <a:xfrm>
            <a:off x="0" y="0"/>
            <a:ext cx="9144000" cy="66273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7927F7F-6EB4-8230-38FE-0A4D72E4B072}"/>
              </a:ext>
            </a:extLst>
          </p:cNvPr>
          <p:cNvSpPr txBox="1"/>
          <p:nvPr/>
        </p:nvSpPr>
        <p:spPr>
          <a:xfrm>
            <a:off x="0" y="25167"/>
            <a:ext cx="9143999" cy="646331"/>
          </a:xfrm>
          <a:prstGeom prst="rect">
            <a:avLst/>
          </a:prstGeom>
          <a:noFill/>
        </p:spPr>
        <p:txBody>
          <a:bodyPr wrap="square" rtlCol="0">
            <a:spAutoFit/>
          </a:bodyPr>
          <a:lstStyle/>
          <a:p>
            <a:pPr algn="ctr"/>
            <a:r>
              <a:rPr lang="en-US" sz="3600" dirty="0">
                <a:solidFill>
                  <a:schemeClr val="bg1"/>
                </a:solidFill>
              </a:rPr>
              <a:t>Joshua – Be Strong And Of Good Courage</a:t>
            </a:r>
          </a:p>
        </p:txBody>
      </p:sp>
      <p:sp>
        <p:nvSpPr>
          <p:cNvPr id="5" name="TextBox 4">
            <a:extLst>
              <a:ext uri="{FF2B5EF4-FFF2-40B4-BE49-F238E27FC236}">
                <a16:creationId xmlns:a16="http://schemas.microsoft.com/office/drawing/2014/main" id="{45F2957F-9C00-F424-DBBF-1162EA87E84A}"/>
              </a:ext>
            </a:extLst>
          </p:cNvPr>
          <p:cNvSpPr txBox="1"/>
          <p:nvPr/>
        </p:nvSpPr>
        <p:spPr>
          <a:xfrm>
            <a:off x="360727" y="964734"/>
            <a:ext cx="8212822" cy="5691942"/>
          </a:xfrm>
          <a:prstGeom prst="rect">
            <a:avLst/>
          </a:prstGeom>
          <a:noFill/>
        </p:spPr>
        <p:txBody>
          <a:bodyPr wrap="square">
            <a:spAutoFit/>
          </a:bodyPr>
          <a:lstStyle/>
          <a:p>
            <a:pPr marL="0" marR="0">
              <a:spcBef>
                <a:spcPts val="0"/>
              </a:spcBef>
              <a:spcAft>
                <a:spcPts val="1000"/>
              </a:spcAft>
            </a:pPr>
            <a:r>
              <a:rPr lang="en-US" sz="3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Psalm 23:4 </a:t>
            </a:r>
            <a:r>
              <a:rPr lang="en-US" sz="3200" dirty="0">
                <a:effectLst/>
                <a:latin typeface="Calibri" panose="020F0502020204030204" pitchFamily="34" charset="0"/>
                <a:ea typeface="Calibri" panose="020F0502020204030204" pitchFamily="34" charset="0"/>
                <a:cs typeface="Calibri" panose="020F0502020204030204" pitchFamily="34" charset="0"/>
              </a:rPr>
              <a:t>Yea, though I walk through the valley of the shadow of death, I will fear no evil; For You are with me; Your rod and Your staff, they comfort me.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endParaRPr lang="en-US" sz="800"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1000"/>
              </a:spcAft>
            </a:pPr>
            <a:r>
              <a:rPr lang="en-US" sz="2800" dirty="0">
                <a:effectLst/>
                <a:latin typeface="Calibri" panose="020F0502020204030204" pitchFamily="34" charset="0"/>
                <a:ea typeface="Calibri" panose="020F0502020204030204" pitchFamily="34" charset="0"/>
                <a:cs typeface="Calibri" panose="020F0502020204030204" pitchFamily="34" charset="0"/>
              </a:rPr>
              <a:t>We don’t know everything about how God is with us but friend we need to remember if we are walking with him – God is with us!!!</a:t>
            </a:r>
          </a:p>
          <a:p>
            <a:pPr marL="0" marR="0">
              <a:spcBef>
                <a:spcPts val="0"/>
              </a:spcBef>
              <a:spcAft>
                <a:spcPts val="100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3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John 8:29  </a:t>
            </a:r>
            <a:r>
              <a:rPr lang="en-US" sz="3200" dirty="0">
                <a:effectLst/>
                <a:latin typeface="Calibri" panose="020F0502020204030204" pitchFamily="34" charset="0"/>
                <a:ea typeface="Calibri" panose="020F0502020204030204" pitchFamily="34" charset="0"/>
                <a:cs typeface="Calibri" panose="020F0502020204030204" pitchFamily="34" charset="0"/>
              </a:rPr>
              <a:t>"And He who sent Me is with Me. The Father has not left Me alone,  for I always do those things that please Him."</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3162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66DFBF-AB7C-F9F1-B647-2BA873F886A3}"/>
              </a:ext>
            </a:extLst>
          </p:cNvPr>
          <p:cNvSpPr/>
          <p:nvPr/>
        </p:nvSpPr>
        <p:spPr>
          <a:xfrm>
            <a:off x="0" y="0"/>
            <a:ext cx="9144000" cy="66273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7927F7F-6EB4-8230-38FE-0A4D72E4B072}"/>
              </a:ext>
            </a:extLst>
          </p:cNvPr>
          <p:cNvSpPr txBox="1"/>
          <p:nvPr/>
        </p:nvSpPr>
        <p:spPr>
          <a:xfrm>
            <a:off x="0" y="25167"/>
            <a:ext cx="9143999" cy="646331"/>
          </a:xfrm>
          <a:prstGeom prst="rect">
            <a:avLst/>
          </a:prstGeom>
          <a:noFill/>
        </p:spPr>
        <p:txBody>
          <a:bodyPr wrap="square" rtlCol="0">
            <a:spAutoFit/>
          </a:bodyPr>
          <a:lstStyle/>
          <a:p>
            <a:pPr algn="ctr"/>
            <a:r>
              <a:rPr lang="en-US" sz="3600" dirty="0">
                <a:solidFill>
                  <a:schemeClr val="bg1"/>
                </a:solidFill>
              </a:rPr>
              <a:t>Joshua – Be Strong And Of Good Courage</a:t>
            </a:r>
          </a:p>
        </p:txBody>
      </p:sp>
      <p:sp>
        <p:nvSpPr>
          <p:cNvPr id="5" name="TextBox 4">
            <a:extLst>
              <a:ext uri="{FF2B5EF4-FFF2-40B4-BE49-F238E27FC236}">
                <a16:creationId xmlns:a16="http://schemas.microsoft.com/office/drawing/2014/main" id="{6D1803F2-2007-E901-6B85-79177D7239E3}"/>
              </a:ext>
            </a:extLst>
          </p:cNvPr>
          <p:cNvSpPr txBox="1"/>
          <p:nvPr/>
        </p:nvSpPr>
        <p:spPr>
          <a:xfrm>
            <a:off x="704675" y="1526797"/>
            <a:ext cx="7743039" cy="3365024"/>
          </a:xfrm>
          <a:prstGeom prst="rect">
            <a:avLst/>
          </a:prstGeom>
          <a:noFill/>
        </p:spPr>
        <p:txBody>
          <a:bodyPr wrap="square">
            <a:spAutoFit/>
          </a:bodyPr>
          <a:lstStyle/>
          <a:p>
            <a:pPr marL="0" marR="0">
              <a:spcBef>
                <a:spcPts val="0"/>
              </a:spcBef>
              <a:spcAft>
                <a:spcPts val="1000"/>
              </a:spcAft>
            </a:pPr>
            <a:r>
              <a:rPr lang="en-US" sz="44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Psalm 118:6   </a:t>
            </a:r>
            <a:r>
              <a:rPr lang="en-US" sz="4400" dirty="0">
                <a:effectLst/>
                <a:latin typeface="Calibri" panose="020F0502020204030204" pitchFamily="34" charset="0"/>
                <a:ea typeface="Calibri" panose="020F0502020204030204" pitchFamily="34" charset="0"/>
                <a:cs typeface="Calibri" panose="020F0502020204030204" pitchFamily="34" charset="0"/>
              </a:rPr>
              <a:t>The LORD is on my side; I will not fear. What can man do to me?</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endParaRPr lang="en-US" sz="3200"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1000"/>
              </a:spcAft>
            </a:pPr>
            <a:r>
              <a:rPr lang="en-US" sz="3200" dirty="0">
                <a:effectLst/>
                <a:latin typeface="Calibri" panose="020F0502020204030204" pitchFamily="34" charset="0"/>
                <a:ea typeface="Calibri" panose="020F0502020204030204" pitchFamily="34" charset="0"/>
                <a:cs typeface="Calibri" panose="020F0502020204030204" pitchFamily="34" charset="0"/>
              </a:rPr>
              <a:t>Song – God will take care of you.”</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2854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66DFBF-AB7C-F9F1-B647-2BA873F886A3}"/>
              </a:ext>
            </a:extLst>
          </p:cNvPr>
          <p:cNvSpPr/>
          <p:nvPr/>
        </p:nvSpPr>
        <p:spPr>
          <a:xfrm>
            <a:off x="0" y="0"/>
            <a:ext cx="9144000" cy="66273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7927F7F-6EB4-8230-38FE-0A4D72E4B072}"/>
              </a:ext>
            </a:extLst>
          </p:cNvPr>
          <p:cNvSpPr txBox="1"/>
          <p:nvPr/>
        </p:nvSpPr>
        <p:spPr>
          <a:xfrm>
            <a:off x="0" y="25167"/>
            <a:ext cx="9143999" cy="646331"/>
          </a:xfrm>
          <a:prstGeom prst="rect">
            <a:avLst/>
          </a:prstGeom>
          <a:noFill/>
        </p:spPr>
        <p:txBody>
          <a:bodyPr wrap="square" rtlCol="0">
            <a:spAutoFit/>
          </a:bodyPr>
          <a:lstStyle/>
          <a:p>
            <a:pPr algn="ctr"/>
            <a:r>
              <a:rPr lang="en-US" sz="3600" dirty="0">
                <a:solidFill>
                  <a:schemeClr val="bg1"/>
                </a:solidFill>
              </a:rPr>
              <a:t>Joshua – Be Strong And Of Good Courage</a:t>
            </a:r>
          </a:p>
        </p:txBody>
      </p:sp>
      <p:sp>
        <p:nvSpPr>
          <p:cNvPr id="5" name="TextBox 4">
            <a:extLst>
              <a:ext uri="{FF2B5EF4-FFF2-40B4-BE49-F238E27FC236}">
                <a16:creationId xmlns:a16="http://schemas.microsoft.com/office/drawing/2014/main" id="{5EE5D4FF-8CC5-A2FD-C939-A28444631165}"/>
              </a:ext>
            </a:extLst>
          </p:cNvPr>
          <p:cNvSpPr txBox="1"/>
          <p:nvPr/>
        </p:nvSpPr>
        <p:spPr>
          <a:xfrm>
            <a:off x="637563" y="1531232"/>
            <a:ext cx="7877263" cy="4549964"/>
          </a:xfrm>
          <a:prstGeom prst="rect">
            <a:avLst/>
          </a:prstGeom>
          <a:noFill/>
        </p:spPr>
        <p:txBody>
          <a:bodyPr wrap="square">
            <a:spAutoFit/>
          </a:bodyPr>
          <a:lstStyle/>
          <a:p>
            <a:pPr marL="0" marR="0">
              <a:spcBef>
                <a:spcPts val="0"/>
              </a:spcBef>
              <a:spcAft>
                <a:spcPts val="1000"/>
              </a:spcAft>
            </a:pPr>
            <a:endParaRPr lang="en-US" sz="2400" dirty="0">
              <a:effectLst/>
              <a:latin typeface="Arial Black" panose="020B0A0402010202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800" dirty="0">
                <a:effectLst/>
                <a:latin typeface="Calibri" panose="020F0502020204030204" pitchFamily="34" charset="0"/>
                <a:ea typeface="Calibri" panose="020F0502020204030204" pitchFamily="34" charset="0"/>
                <a:cs typeface="Calibri" panose="020F0502020204030204" pitchFamily="34" charset="0"/>
              </a:rPr>
              <a:t>Be of good courage (3xs). Be very courageous.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Courage = </a:t>
            </a:r>
            <a:r>
              <a:rPr lang="en-US" sz="2800" b="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strength of purpose</a:t>
            </a:r>
            <a:r>
              <a:rPr lang="en-US" sz="2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2800" b="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steadfastness of will</a:t>
            </a:r>
            <a:r>
              <a:rPr lang="en-US" sz="2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in the </a:t>
            </a:r>
            <a:r>
              <a:rPr lang="en-US" sz="2800" b="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presence of threats and tribulations</a:t>
            </a:r>
            <a:r>
              <a:rPr lang="en-US" sz="2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t>
            </a:r>
            <a:endParaRPr lang="en-US" sz="2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800" dirty="0">
                <a:effectLst/>
                <a:latin typeface="Calibri" panose="020F0502020204030204" pitchFamily="34" charset="0"/>
                <a:ea typeface="Calibri" panose="020F0502020204030204" pitchFamily="34" charset="0"/>
                <a:cs typeface="Calibri" panose="020F0502020204030204" pitchFamily="34" charset="0"/>
              </a:rPr>
              <a:t>Be steadfast, strong.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Matt 10:28 </a:t>
            </a:r>
            <a:r>
              <a:rPr lang="en-US" sz="2800" dirty="0">
                <a:effectLst/>
                <a:latin typeface="Calibri" panose="020F0502020204030204" pitchFamily="34" charset="0"/>
                <a:ea typeface="Calibri" panose="020F0502020204030204" pitchFamily="34" charset="0"/>
                <a:cs typeface="Calibri" panose="020F0502020204030204" pitchFamily="34" charset="0"/>
              </a:rPr>
              <a:t>"And do not fear those who kill the body but cannot kill the soul. But rather fear Him who is able to destroy both soul and body in hell.</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800" dirty="0">
                <a:effectLst/>
                <a:latin typeface="Calibri" panose="020F0502020204030204" pitchFamily="34" charset="0"/>
                <a:ea typeface="Calibri" panose="020F0502020204030204" pitchFamily="34" charset="0"/>
                <a:cs typeface="Calibri" panose="020F0502020204030204" pitchFamily="34" charset="0"/>
              </a:rPr>
              <a:t>We must endure in persecution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37AD7576-3E36-2BB0-BDDF-5B03C78AD00A}"/>
              </a:ext>
            </a:extLst>
          </p:cNvPr>
          <p:cNvSpPr txBox="1"/>
          <p:nvPr/>
        </p:nvSpPr>
        <p:spPr>
          <a:xfrm>
            <a:off x="-1" y="884901"/>
            <a:ext cx="9143999" cy="64633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100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Calibri" panose="020F0502020204030204" pitchFamily="34" charset="0"/>
              </a:rPr>
              <a:t> Courage in God’s name</a:t>
            </a:r>
            <a:endParaRPr kumimoji="0" lang="en-US" sz="3600" b="1"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977786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66DFBF-AB7C-F9F1-B647-2BA873F886A3}"/>
              </a:ext>
            </a:extLst>
          </p:cNvPr>
          <p:cNvSpPr/>
          <p:nvPr/>
        </p:nvSpPr>
        <p:spPr>
          <a:xfrm>
            <a:off x="0" y="0"/>
            <a:ext cx="9144000" cy="66273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7927F7F-6EB4-8230-38FE-0A4D72E4B072}"/>
              </a:ext>
            </a:extLst>
          </p:cNvPr>
          <p:cNvSpPr txBox="1"/>
          <p:nvPr/>
        </p:nvSpPr>
        <p:spPr>
          <a:xfrm>
            <a:off x="0" y="25167"/>
            <a:ext cx="9143999" cy="646331"/>
          </a:xfrm>
          <a:prstGeom prst="rect">
            <a:avLst/>
          </a:prstGeom>
          <a:noFill/>
        </p:spPr>
        <p:txBody>
          <a:bodyPr wrap="square" rtlCol="0">
            <a:spAutoFit/>
          </a:bodyPr>
          <a:lstStyle/>
          <a:p>
            <a:pPr algn="ctr"/>
            <a:r>
              <a:rPr lang="en-US" sz="3600" dirty="0">
                <a:solidFill>
                  <a:schemeClr val="bg1"/>
                </a:solidFill>
              </a:rPr>
              <a:t>Joshua – Be Strong And Of Good Courage</a:t>
            </a:r>
          </a:p>
        </p:txBody>
      </p:sp>
      <p:sp>
        <p:nvSpPr>
          <p:cNvPr id="5" name="TextBox 4">
            <a:extLst>
              <a:ext uri="{FF2B5EF4-FFF2-40B4-BE49-F238E27FC236}">
                <a16:creationId xmlns:a16="http://schemas.microsoft.com/office/drawing/2014/main" id="{DB2A602F-7C09-637C-942F-0F316BA4F479}"/>
              </a:ext>
            </a:extLst>
          </p:cNvPr>
          <p:cNvSpPr txBox="1"/>
          <p:nvPr/>
        </p:nvSpPr>
        <p:spPr>
          <a:xfrm>
            <a:off x="679509" y="2936148"/>
            <a:ext cx="7910818" cy="3708708"/>
          </a:xfrm>
          <a:prstGeom prst="rect">
            <a:avLst/>
          </a:prstGeom>
          <a:noFill/>
        </p:spPr>
        <p:txBody>
          <a:bodyPr wrap="square">
            <a:spAutoFit/>
          </a:bodyPr>
          <a:lstStyle/>
          <a:p>
            <a:pPr marL="0" marR="0">
              <a:spcBef>
                <a:spcPts val="0"/>
              </a:spcBef>
              <a:spcAft>
                <a:spcPts val="1000"/>
              </a:spcAft>
            </a:pPr>
            <a:r>
              <a:rPr lang="en-US" sz="3000" dirty="0">
                <a:effectLst/>
                <a:latin typeface="Calibri" panose="020F0502020204030204" pitchFamily="34" charset="0"/>
                <a:ea typeface="Calibri" panose="020F0502020204030204" pitchFamily="34" charset="0"/>
                <a:cs typeface="Calibri" panose="020F0502020204030204" pitchFamily="34" charset="0"/>
              </a:rPr>
              <a:t>Or are we going to stand?                                   Most of us have never been tried.</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3000" dirty="0">
                <a:effectLst/>
                <a:latin typeface="Calibri" panose="020F0502020204030204" pitchFamily="34" charset="0"/>
                <a:ea typeface="Calibri" panose="020F0502020204030204" pitchFamily="34" charset="0"/>
                <a:cs typeface="Calibri" panose="020F0502020204030204" pitchFamily="34" charset="0"/>
              </a:rPr>
              <a:t>Some have gone bankrupt because of their convictions?</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3000" dirty="0">
                <a:effectLst/>
                <a:latin typeface="Calibri" panose="020F0502020204030204" pitchFamily="34" charset="0"/>
                <a:ea typeface="Calibri" panose="020F0502020204030204" pitchFamily="34" charset="0"/>
                <a:cs typeface="Calibri" panose="020F0502020204030204" pitchFamily="34" charset="0"/>
              </a:rPr>
              <a:t>Some have lost their job because of convictions?  (me?)</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3000" b="1" dirty="0">
                <a:effectLst/>
                <a:latin typeface="Calibri" panose="020F0502020204030204" pitchFamily="34" charset="0"/>
                <a:ea typeface="Calibri" panose="020F0502020204030204" pitchFamily="34" charset="0"/>
                <a:cs typeface="Calibri" panose="020F0502020204030204" pitchFamily="34" charset="0"/>
              </a:rPr>
              <a:t>We MUST have courage to stand.</a:t>
            </a:r>
            <a:endParaRPr lang="en-US" sz="3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8FB04B53-A775-EE33-C418-EF2D299D9AB7}"/>
              </a:ext>
            </a:extLst>
          </p:cNvPr>
          <p:cNvSpPr txBox="1"/>
          <p:nvPr/>
        </p:nvSpPr>
        <p:spPr>
          <a:xfrm>
            <a:off x="687898" y="847289"/>
            <a:ext cx="7977930" cy="222625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100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Courage to stand for Lord, his kingdom, his word…</a:t>
            </a:r>
            <a:endPar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10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How are we going to react to threats?</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100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Flee?  Run?  Keep quiet? Renounce being a Christian?</a:t>
            </a:r>
            <a:endPar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002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C:\Users\sheila\Desktop\ULTIMATE Royality Free\1-Bib Pics-Ot\Joshua\Sun stand still\joshua_commands_the_sun_to_stand_still.jpg">
            <a:extLst>
              <a:ext uri="{FF2B5EF4-FFF2-40B4-BE49-F238E27FC236}">
                <a16:creationId xmlns:a16="http://schemas.microsoft.com/office/drawing/2014/main" id="{D2BA478F-737B-B025-6BED-AA8415607337}"/>
              </a:ext>
            </a:extLst>
          </p:cNvPr>
          <p:cNvPicPr>
            <a:picLocks noChangeAspect="1" noChangeArrowheads="1"/>
          </p:cNvPicPr>
          <p:nvPr/>
        </p:nvPicPr>
        <p:blipFill>
          <a:blip r:embed="rId2" cstate="print"/>
          <a:srcRect/>
          <a:stretch>
            <a:fillRect/>
          </a:stretch>
        </p:blipFill>
        <p:spPr bwMode="auto">
          <a:xfrm>
            <a:off x="4597718" y="1845577"/>
            <a:ext cx="3959053" cy="47747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a:extLst>
              <a:ext uri="{FF2B5EF4-FFF2-40B4-BE49-F238E27FC236}">
                <a16:creationId xmlns:a16="http://schemas.microsoft.com/office/drawing/2014/main" id="{7EA30B39-7F60-42FA-E9F0-475225E3E7A7}"/>
              </a:ext>
            </a:extLst>
          </p:cNvPr>
          <p:cNvSpPr txBox="1"/>
          <p:nvPr/>
        </p:nvSpPr>
        <p:spPr>
          <a:xfrm>
            <a:off x="0" y="218114"/>
            <a:ext cx="9143999" cy="1446550"/>
          </a:xfrm>
          <a:prstGeom prst="rect">
            <a:avLst/>
          </a:prstGeom>
          <a:noFill/>
        </p:spPr>
        <p:txBody>
          <a:bodyPr wrap="square" rtlCol="0">
            <a:spAutoFit/>
          </a:bodyPr>
          <a:lstStyle/>
          <a:p>
            <a:pPr algn="ctr"/>
            <a:r>
              <a:rPr lang="en-US" sz="4400" dirty="0">
                <a:solidFill>
                  <a:schemeClr val="bg1"/>
                </a:solidFill>
              </a:rPr>
              <a:t>Joshua – Be Strong And Of Good Courage. </a:t>
            </a:r>
            <a:r>
              <a:rPr lang="en-US" dirty="0"/>
              <a:t>.. </a:t>
            </a:r>
            <a:r>
              <a:rPr lang="en-US" sz="4000" dirty="0">
                <a:solidFill>
                  <a:schemeClr val="bg1"/>
                </a:solidFill>
              </a:rPr>
              <a:t>Joshua chapter 1</a:t>
            </a:r>
          </a:p>
        </p:txBody>
      </p:sp>
      <p:sp>
        <p:nvSpPr>
          <p:cNvPr id="4" name="TextBox 3">
            <a:extLst>
              <a:ext uri="{FF2B5EF4-FFF2-40B4-BE49-F238E27FC236}">
                <a16:creationId xmlns:a16="http://schemas.microsoft.com/office/drawing/2014/main" id="{B0D7C2E6-50B3-DB66-D203-A4E868B08558}"/>
              </a:ext>
            </a:extLst>
          </p:cNvPr>
          <p:cNvSpPr txBox="1"/>
          <p:nvPr/>
        </p:nvSpPr>
        <p:spPr>
          <a:xfrm>
            <a:off x="360727" y="1887523"/>
            <a:ext cx="4068660" cy="4770537"/>
          </a:xfrm>
          <a:prstGeom prst="rect">
            <a:avLst/>
          </a:prstGeom>
          <a:noFill/>
        </p:spPr>
        <p:txBody>
          <a:bodyPr wrap="square" rtlCol="0">
            <a:spAutoFit/>
          </a:bodyPr>
          <a:lstStyle/>
          <a:p>
            <a:r>
              <a:rPr lang="en-US" sz="2200" dirty="0">
                <a:solidFill>
                  <a:schemeClr val="bg1"/>
                </a:solidFill>
              </a:rPr>
              <a:t>Joshua 10:13 So the sun stood still, And the moon stopped, Till the people had revenge Upon their enemies. Is this not written in the Book of </a:t>
            </a:r>
            <a:r>
              <a:rPr lang="en-US" sz="2200" dirty="0" err="1">
                <a:solidFill>
                  <a:schemeClr val="bg1"/>
                </a:solidFill>
              </a:rPr>
              <a:t>Jasher</a:t>
            </a:r>
            <a:r>
              <a:rPr lang="en-US" sz="2200" dirty="0">
                <a:solidFill>
                  <a:schemeClr val="bg1"/>
                </a:solidFill>
              </a:rPr>
              <a:t>? So the sun stood still in the midst of heaven, and did not hasten to go down for about a whole day. </a:t>
            </a:r>
          </a:p>
          <a:p>
            <a:endParaRPr lang="en-US" sz="2200" dirty="0">
              <a:solidFill>
                <a:schemeClr val="bg1"/>
              </a:solidFill>
            </a:endParaRPr>
          </a:p>
          <a:p>
            <a:r>
              <a:rPr lang="en-US" sz="2200" dirty="0">
                <a:solidFill>
                  <a:schemeClr val="bg1"/>
                </a:solidFill>
              </a:rPr>
              <a:t>14 And there has been no day like that, before it or after it, that the LORD heeded the voice of a man; for the LORD fought for Israel.</a:t>
            </a:r>
          </a:p>
          <a:p>
            <a:r>
              <a:rPr lang="en-US" dirty="0">
                <a:solidFill>
                  <a:schemeClr val="bg1"/>
                </a:solidFill>
              </a:rPr>
              <a:t> (NKJV)</a:t>
            </a:r>
          </a:p>
        </p:txBody>
      </p:sp>
    </p:spTree>
    <p:extLst>
      <p:ext uri="{BB962C8B-B14F-4D97-AF65-F5344CB8AC3E}">
        <p14:creationId xmlns:p14="http://schemas.microsoft.com/office/powerpoint/2010/main" val="395380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66DFBF-AB7C-F9F1-B647-2BA873F886A3}"/>
              </a:ext>
            </a:extLst>
          </p:cNvPr>
          <p:cNvSpPr/>
          <p:nvPr/>
        </p:nvSpPr>
        <p:spPr>
          <a:xfrm>
            <a:off x="0" y="0"/>
            <a:ext cx="9144000" cy="66273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7927F7F-6EB4-8230-38FE-0A4D72E4B072}"/>
              </a:ext>
            </a:extLst>
          </p:cNvPr>
          <p:cNvSpPr txBox="1"/>
          <p:nvPr/>
        </p:nvSpPr>
        <p:spPr>
          <a:xfrm>
            <a:off x="0" y="25167"/>
            <a:ext cx="9143999" cy="646331"/>
          </a:xfrm>
          <a:prstGeom prst="rect">
            <a:avLst/>
          </a:prstGeom>
          <a:noFill/>
        </p:spPr>
        <p:txBody>
          <a:bodyPr wrap="square" rtlCol="0">
            <a:spAutoFit/>
          </a:bodyPr>
          <a:lstStyle/>
          <a:p>
            <a:pPr algn="ctr"/>
            <a:r>
              <a:rPr lang="en-US" sz="3600" dirty="0">
                <a:solidFill>
                  <a:schemeClr val="bg1"/>
                </a:solidFill>
              </a:rPr>
              <a:t>Joshua – Be Strong And Of Good Courage</a:t>
            </a:r>
          </a:p>
        </p:txBody>
      </p:sp>
      <p:sp>
        <p:nvSpPr>
          <p:cNvPr id="5" name="TextBox 4">
            <a:extLst>
              <a:ext uri="{FF2B5EF4-FFF2-40B4-BE49-F238E27FC236}">
                <a16:creationId xmlns:a16="http://schemas.microsoft.com/office/drawing/2014/main" id="{2DBC478B-D39A-4255-CCFF-6A0C69610658}"/>
              </a:ext>
            </a:extLst>
          </p:cNvPr>
          <p:cNvSpPr txBox="1"/>
          <p:nvPr/>
        </p:nvSpPr>
        <p:spPr>
          <a:xfrm>
            <a:off x="587229" y="1258349"/>
            <a:ext cx="7952764" cy="4965462"/>
          </a:xfrm>
          <a:prstGeom prst="rect">
            <a:avLst/>
          </a:prstGeom>
          <a:noFill/>
        </p:spPr>
        <p:txBody>
          <a:bodyPr wrap="square">
            <a:spAutoFit/>
          </a:bodyPr>
          <a:lstStyle/>
          <a:p>
            <a:pPr marL="0" marR="0">
              <a:spcBef>
                <a:spcPts val="0"/>
              </a:spcBef>
              <a:spcAft>
                <a:spcPts val="1000"/>
              </a:spcAft>
            </a:pPr>
            <a:r>
              <a:rPr lang="en-US" sz="3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Eph. 6:10  </a:t>
            </a:r>
            <a:r>
              <a:rPr lang="en-US" sz="2400" dirty="0">
                <a:effectLst/>
                <a:latin typeface="Calibri" panose="020F0502020204030204" pitchFamily="34" charset="0"/>
                <a:ea typeface="Calibri" panose="020F0502020204030204" pitchFamily="34" charset="0"/>
                <a:cs typeface="Calibri" panose="020F0502020204030204" pitchFamily="34" charset="0"/>
              </a:rPr>
              <a:t>Finally, my brethren, be strong in the Lord and in the power of His might.11 Put on the whole armor of God, </a:t>
            </a:r>
            <a:r>
              <a:rPr lang="en-US" sz="2400" b="1" u="sng" dirty="0">
                <a:effectLst/>
                <a:latin typeface="Calibri" panose="020F0502020204030204" pitchFamily="34" charset="0"/>
                <a:ea typeface="Calibri" panose="020F0502020204030204" pitchFamily="34" charset="0"/>
                <a:cs typeface="Calibri" panose="020F0502020204030204" pitchFamily="34" charset="0"/>
              </a:rPr>
              <a:t>that you may be able to stand against</a:t>
            </a:r>
            <a:r>
              <a:rPr lang="en-US" sz="2400" i="1" u="sng" dirty="0">
                <a:effectLst/>
                <a:latin typeface="Calibri" panose="020F0502020204030204" pitchFamily="34" charset="0"/>
                <a:ea typeface="Calibri" panose="020F0502020204030204" pitchFamily="34" charset="0"/>
                <a:cs typeface="Calibri" panose="020F0502020204030204" pitchFamily="34" charset="0"/>
              </a:rPr>
              <a:t> </a:t>
            </a:r>
            <a:r>
              <a:rPr lang="en-US" sz="2400" u="sng" dirty="0">
                <a:effectLst/>
                <a:latin typeface="Calibri" panose="020F0502020204030204" pitchFamily="34" charset="0"/>
                <a:ea typeface="Calibri" panose="020F0502020204030204" pitchFamily="34" charset="0"/>
                <a:cs typeface="Calibri" panose="020F0502020204030204" pitchFamily="34" charset="0"/>
              </a:rPr>
              <a:t>the wiles of the devil.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400" dirty="0">
                <a:effectLst/>
                <a:latin typeface="Calibri" panose="020F0502020204030204" pitchFamily="34" charset="0"/>
                <a:ea typeface="Calibri" panose="020F0502020204030204" pitchFamily="34" charset="0"/>
                <a:cs typeface="Calibri" panose="020F0502020204030204" pitchFamily="34" charset="0"/>
              </a:rPr>
              <a:t>12 For we do not wrestle against flesh and blood, but against principalities, against powers, against the rulers of the darkness of this age, against spiritual hosts of wickedness in the heavenly places. 13 Therefore take up the whole armor of God, that you may be able to withstand in the evil day, and having done all, to stand.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400" dirty="0">
                <a:effectLst/>
                <a:latin typeface="Calibri" panose="020F0502020204030204" pitchFamily="34" charset="0"/>
                <a:ea typeface="Calibri" panose="020F0502020204030204" pitchFamily="34" charset="0"/>
                <a:cs typeface="Calibri" panose="020F0502020204030204" pitchFamily="34" charset="0"/>
              </a:rPr>
              <a:t>14 Stand therefore, having girded your waist with truth, having put on the breastplate of righteousness, 15 and having shod your feet with the preparation of the gospel of peace;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61054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66DFBF-AB7C-F9F1-B647-2BA873F886A3}"/>
              </a:ext>
            </a:extLst>
          </p:cNvPr>
          <p:cNvSpPr/>
          <p:nvPr/>
        </p:nvSpPr>
        <p:spPr>
          <a:xfrm>
            <a:off x="0" y="0"/>
            <a:ext cx="9144000" cy="66273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7927F7F-6EB4-8230-38FE-0A4D72E4B072}"/>
              </a:ext>
            </a:extLst>
          </p:cNvPr>
          <p:cNvSpPr txBox="1"/>
          <p:nvPr/>
        </p:nvSpPr>
        <p:spPr>
          <a:xfrm>
            <a:off x="0" y="25167"/>
            <a:ext cx="9143999" cy="646331"/>
          </a:xfrm>
          <a:prstGeom prst="rect">
            <a:avLst/>
          </a:prstGeom>
          <a:noFill/>
        </p:spPr>
        <p:txBody>
          <a:bodyPr wrap="square" rtlCol="0">
            <a:spAutoFit/>
          </a:bodyPr>
          <a:lstStyle/>
          <a:p>
            <a:pPr algn="ctr"/>
            <a:r>
              <a:rPr lang="en-US" sz="3600" dirty="0">
                <a:solidFill>
                  <a:schemeClr val="bg1"/>
                </a:solidFill>
              </a:rPr>
              <a:t>Joshua – Be Strong And Of Good Courage</a:t>
            </a:r>
          </a:p>
        </p:txBody>
      </p:sp>
      <p:sp>
        <p:nvSpPr>
          <p:cNvPr id="5" name="TextBox 4">
            <a:extLst>
              <a:ext uri="{FF2B5EF4-FFF2-40B4-BE49-F238E27FC236}">
                <a16:creationId xmlns:a16="http://schemas.microsoft.com/office/drawing/2014/main" id="{9545E4C5-DA92-5749-87A8-CA1F44998B37}"/>
              </a:ext>
            </a:extLst>
          </p:cNvPr>
          <p:cNvSpPr txBox="1"/>
          <p:nvPr/>
        </p:nvSpPr>
        <p:spPr>
          <a:xfrm>
            <a:off x="662730" y="1098958"/>
            <a:ext cx="8045042" cy="5552481"/>
          </a:xfrm>
          <a:prstGeom prst="rect">
            <a:avLst/>
          </a:prstGeom>
          <a:noFill/>
        </p:spPr>
        <p:txBody>
          <a:bodyPr wrap="square">
            <a:spAutoFit/>
          </a:bodyPr>
          <a:lstStyle/>
          <a:p>
            <a:pPr marL="0" marR="0">
              <a:spcBef>
                <a:spcPts val="0"/>
              </a:spcBef>
              <a:spcAft>
                <a:spcPts val="1000"/>
              </a:spcAft>
            </a:pPr>
            <a:r>
              <a:rPr lang="en-US" sz="2400" dirty="0">
                <a:effectLst/>
                <a:latin typeface="Calibri" panose="020F0502020204030204" pitchFamily="34" charset="0"/>
                <a:ea typeface="Calibri" panose="020F0502020204030204" pitchFamily="34" charset="0"/>
                <a:cs typeface="Calibri" panose="020F0502020204030204" pitchFamily="34" charset="0"/>
              </a:rPr>
              <a:t>And we must be EQUIPPED to stand .                                             We need courage to stand.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400" dirty="0">
                <a:effectLst/>
                <a:latin typeface="Calibri" panose="020F0502020204030204" pitchFamily="34" charset="0"/>
                <a:ea typeface="Calibri" panose="020F0502020204030204" pitchFamily="34" charset="0"/>
                <a:cs typeface="Calibri" panose="020F0502020204030204" pitchFamily="34" charset="0"/>
              </a:rPr>
              <a:t>Would we stand like the early Christian martyrs that were put to death?</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Acts 5:27  </a:t>
            </a:r>
            <a:r>
              <a:rPr lang="en-US" sz="2800" dirty="0">
                <a:effectLst/>
                <a:latin typeface="Calibri" panose="020F0502020204030204" pitchFamily="34" charset="0"/>
                <a:ea typeface="Calibri" panose="020F0502020204030204" pitchFamily="34" charset="0"/>
                <a:cs typeface="Calibri" panose="020F0502020204030204" pitchFamily="34" charset="0"/>
              </a:rPr>
              <a:t>And when they had brought them, they set them before the council. And the high priest asked them, 28 saying, "Did we not strictly command you not to teach in this name? And look, you have filled Jerusalem with your doctrine, and intend to bring this Man's blood on us!"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800" dirty="0">
                <a:effectLst/>
                <a:latin typeface="Calibri" panose="020F0502020204030204" pitchFamily="34" charset="0"/>
                <a:ea typeface="Calibri" panose="020F0502020204030204" pitchFamily="34" charset="0"/>
                <a:cs typeface="Calibri" panose="020F0502020204030204" pitchFamily="34" charset="0"/>
              </a:rPr>
              <a:t> 29 But Peter and the other apostles answered and said: </a:t>
            </a:r>
            <a:r>
              <a:rPr lang="en-US" sz="2800" b="1" u="sng" dirty="0">
                <a:effectLst/>
                <a:latin typeface="Calibri" panose="020F0502020204030204" pitchFamily="34" charset="0"/>
                <a:ea typeface="Calibri" panose="020F0502020204030204" pitchFamily="34" charset="0"/>
                <a:cs typeface="Calibri" panose="020F0502020204030204" pitchFamily="34" charset="0"/>
              </a:rPr>
              <a:t>We ought to obey God rather than men.</a:t>
            </a:r>
            <a:endParaRPr lang="en-US" sz="2800" b="1" u="sng"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23CF76A0-291E-3AE5-5340-6B752516DD0E}"/>
              </a:ext>
            </a:extLst>
          </p:cNvPr>
          <p:cNvSpPr/>
          <p:nvPr/>
        </p:nvSpPr>
        <p:spPr>
          <a:xfrm>
            <a:off x="436228" y="2827090"/>
            <a:ext cx="8313489" cy="376665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5305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66DFBF-AB7C-F9F1-B647-2BA873F886A3}"/>
              </a:ext>
            </a:extLst>
          </p:cNvPr>
          <p:cNvSpPr/>
          <p:nvPr/>
        </p:nvSpPr>
        <p:spPr>
          <a:xfrm>
            <a:off x="0" y="0"/>
            <a:ext cx="9144000" cy="66273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7927F7F-6EB4-8230-38FE-0A4D72E4B072}"/>
              </a:ext>
            </a:extLst>
          </p:cNvPr>
          <p:cNvSpPr txBox="1"/>
          <p:nvPr/>
        </p:nvSpPr>
        <p:spPr>
          <a:xfrm>
            <a:off x="0" y="25167"/>
            <a:ext cx="9143999" cy="646331"/>
          </a:xfrm>
          <a:prstGeom prst="rect">
            <a:avLst/>
          </a:prstGeom>
          <a:noFill/>
        </p:spPr>
        <p:txBody>
          <a:bodyPr wrap="square" rtlCol="0">
            <a:spAutoFit/>
          </a:bodyPr>
          <a:lstStyle/>
          <a:p>
            <a:pPr algn="ctr"/>
            <a:r>
              <a:rPr lang="en-US" sz="3600" dirty="0">
                <a:solidFill>
                  <a:schemeClr val="bg1"/>
                </a:solidFill>
              </a:rPr>
              <a:t>Joshua – Be Strong And Of Good Courage</a:t>
            </a:r>
          </a:p>
        </p:txBody>
      </p:sp>
      <p:sp>
        <p:nvSpPr>
          <p:cNvPr id="5" name="TextBox 4">
            <a:extLst>
              <a:ext uri="{FF2B5EF4-FFF2-40B4-BE49-F238E27FC236}">
                <a16:creationId xmlns:a16="http://schemas.microsoft.com/office/drawing/2014/main" id="{9F961E9F-954C-A330-DEF8-1571644C9A09}"/>
              </a:ext>
            </a:extLst>
          </p:cNvPr>
          <p:cNvSpPr txBox="1"/>
          <p:nvPr/>
        </p:nvSpPr>
        <p:spPr>
          <a:xfrm>
            <a:off x="595618" y="1031846"/>
            <a:ext cx="8011487" cy="5216813"/>
          </a:xfrm>
          <a:prstGeom prst="rect">
            <a:avLst/>
          </a:prstGeom>
          <a:noFill/>
        </p:spPr>
        <p:txBody>
          <a:bodyPr wrap="square">
            <a:spAutoFit/>
          </a:bodyPr>
          <a:lstStyle/>
          <a:p>
            <a:pPr marL="0" marR="0">
              <a:spcBef>
                <a:spcPts val="0"/>
              </a:spcBef>
              <a:spcAft>
                <a:spcPts val="1000"/>
              </a:spcAft>
            </a:pPr>
            <a:r>
              <a:rPr lang="en-US" sz="2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Acts 8:1  </a:t>
            </a:r>
            <a:r>
              <a:rPr lang="en-US" sz="2600" dirty="0">
                <a:effectLst/>
                <a:latin typeface="Calibri" panose="020F0502020204030204" pitchFamily="34" charset="0"/>
                <a:ea typeface="Calibri" panose="020F0502020204030204" pitchFamily="34" charset="0"/>
                <a:cs typeface="Calibri" panose="020F0502020204030204" pitchFamily="34" charset="0"/>
              </a:rPr>
              <a:t>Now Saul was consenting to his death. At that time a great persecution arose against the church which was at Jerusalem; and they were all scattered throughout the regions of Judea and Samaria, except the apostles.  </a:t>
            </a:r>
          </a:p>
          <a:p>
            <a:pPr marL="0" marR="0">
              <a:spcBef>
                <a:spcPts val="0"/>
              </a:spcBef>
              <a:spcAft>
                <a:spcPts val="1000"/>
              </a:spcAft>
            </a:pPr>
            <a:r>
              <a:rPr lang="en-US" sz="2400" dirty="0">
                <a:effectLst/>
                <a:latin typeface="Calibri" panose="020F0502020204030204" pitchFamily="34" charset="0"/>
                <a:ea typeface="Calibri" panose="020F0502020204030204" pitchFamily="34" charset="0"/>
                <a:cs typeface="Calibri" panose="020F0502020204030204" pitchFamily="34" charset="0"/>
              </a:rPr>
              <a:t>(dangerous for apostles to stay in Jerusalem.)</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400" dirty="0">
                <a:effectLst/>
                <a:latin typeface="Calibri" panose="020F0502020204030204" pitchFamily="34" charset="0"/>
                <a:ea typeface="Calibri" panose="020F0502020204030204" pitchFamily="34" charset="0"/>
                <a:cs typeface="Calibri" panose="020F0502020204030204" pitchFamily="34" charset="0"/>
              </a:rPr>
              <a:t>What would we do?</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Acts 4:1 </a:t>
            </a:r>
            <a:r>
              <a:rPr lang="en-US" sz="2600" dirty="0">
                <a:effectLst/>
                <a:latin typeface="Calibri" panose="020F0502020204030204" pitchFamily="34" charset="0"/>
                <a:ea typeface="Calibri" panose="020F0502020204030204" pitchFamily="34" charset="0"/>
                <a:cs typeface="Calibri" panose="020F0502020204030204" pitchFamily="34" charset="0"/>
              </a:rPr>
              <a:t>Now as they spoke to the people, the priests, the captain of the temple, and the Sadducees came upon them,  2 being greatly disturbed that they taught the people and preached in Jesus the resurrection from the dead. 3 And they laid hands on them, and put them in custody until the next day, for it was already evening.</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4E69E35D-58C9-ECE0-A8A0-5BEC736032D2}"/>
              </a:ext>
            </a:extLst>
          </p:cNvPr>
          <p:cNvSpPr/>
          <p:nvPr/>
        </p:nvSpPr>
        <p:spPr>
          <a:xfrm>
            <a:off x="402673" y="998290"/>
            <a:ext cx="8338656" cy="1652631"/>
          </a:xfrm>
          <a:prstGeom prst="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DE831A5-6775-4396-E5D6-8F1D2EC71D36}"/>
              </a:ext>
            </a:extLst>
          </p:cNvPr>
          <p:cNvSpPr/>
          <p:nvPr/>
        </p:nvSpPr>
        <p:spPr>
          <a:xfrm>
            <a:off x="402671" y="3691157"/>
            <a:ext cx="8338658" cy="2726422"/>
          </a:xfrm>
          <a:prstGeom prst="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0296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66DFBF-AB7C-F9F1-B647-2BA873F886A3}"/>
              </a:ext>
            </a:extLst>
          </p:cNvPr>
          <p:cNvSpPr/>
          <p:nvPr/>
        </p:nvSpPr>
        <p:spPr>
          <a:xfrm>
            <a:off x="0" y="0"/>
            <a:ext cx="9144000" cy="66273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7927F7F-6EB4-8230-38FE-0A4D72E4B072}"/>
              </a:ext>
            </a:extLst>
          </p:cNvPr>
          <p:cNvSpPr txBox="1"/>
          <p:nvPr/>
        </p:nvSpPr>
        <p:spPr>
          <a:xfrm>
            <a:off x="0" y="25167"/>
            <a:ext cx="9143999" cy="646331"/>
          </a:xfrm>
          <a:prstGeom prst="rect">
            <a:avLst/>
          </a:prstGeom>
          <a:noFill/>
        </p:spPr>
        <p:txBody>
          <a:bodyPr wrap="square" rtlCol="0">
            <a:spAutoFit/>
          </a:bodyPr>
          <a:lstStyle/>
          <a:p>
            <a:pPr algn="ctr"/>
            <a:r>
              <a:rPr lang="en-US" sz="3600" dirty="0">
                <a:solidFill>
                  <a:schemeClr val="bg1"/>
                </a:solidFill>
              </a:rPr>
              <a:t>Joshua – Be Strong And Of Good Courage</a:t>
            </a:r>
          </a:p>
        </p:txBody>
      </p:sp>
      <p:sp>
        <p:nvSpPr>
          <p:cNvPr id="5" name="TextBox 4">
            <a:extLst>
              <a:ext uri="{FF2B5EF4-FFF2-40B4-BE49-F238E27FC236}">
                <a16:creationId xmlns:a16="http://schemas.microsoft.com/office/drawing/2014/main" id="{6D6C193A-CCED-07F9-73DC-185D8BF65660}"/>
              </a:ext>
            </a:extLst>
          </p:cNvPr>
          <p:cNvSpPr txBox="1"/>
          <p:nvPr/>
        </p:nvSpPr>
        <p:spPr>
          <a:xfrm>
            <a:off x="671119" y="1300294"/>
            <a:ext cx="7935985" cy="4999018"/>
          </a:xfrm>
          <a:prstGeom prst="rect">
            <a:avLst/>
          </a:prstGeom>
          <a:noFill/>
        </p:spPr>
        <p:txBody>
          <a:bodyPr wrap="square">
            <a:spAutoFit/>
          </a:bodyPr>
          <a:lstStyle/>
          <a:p>
            <a:pPr marL="0" marR="0">
              <a:spcBef>
                <a:spcPts val="0"/>
              </a:spcBef>
              <a:spcAft>
                <a:spcPts val="1000"/>
              </a:spcAft>
            </a:pPr>
            <a:r>
              <a:rPr lang="en-US" sz="30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Acts 15:24   </a:t>
            </a:r>
            <a:r>
              <a:rPr lang="en-US" sz="3000" dirty="0">
                <a:effectLst/>
                <a:latin typeface="Calibri" panose="020F0502020204030204" pitchFamily="34" charset="0"/>
                <a:ea typeface="Calibri" panose="020F0502020204030204" pitchFamily="34" charset="0"/>
                <a:cs typeface="Calibri" panose="020F0502020204030204" pitchFamily="34" charset="0"/>
              </a:rPr>
              <a:t>Since we have heard that some who went out from us have troubled you with words, unsettling your souls, saying, "You must be circumcised and keep the law" --to whom we gave no such commandment--</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3000" dirty="0">
                <a:effectLst/>
                <a:latin typeface="Calibri" panose="020F0502020204030204" pitchFamily="34" charset="0"/>
                <a:ea typeface="Calibri" panose="020F0502020204030204" pitchFamily="34" charset="0"/>
                <a:cs typeface="Calibri" panose="020F0502020204030204" pitchFamily="34" charset="0"/>
              </a:rPr>
              <a:t> 25 it seemed good to us, being assembled with one accord, to send chosen men to you with our beloved Barnabas and Paul,</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3000" dirty="0">
                <a:effectLst/>
                <a:latin typeface="Calibri" panose="020F0502020204030204" pitchFamily="34" charset="0"/>
                <a:ea typeface="Calibri" panose="020F0502020204030204" pitchFamily="34" charset="0"/>
                <a:cs typeface="Calibri" panose="020F0502020204030204" pitchFamily="34" charset="0"/>
              </a:rPr>
              <a:t> 26 </a:t>
            </a:r>
            <a:r>
              <a:rPr lang="en-US" sz="3000" u="sng" dirty="0">
                <a:effectLst/>
                <a:latin typeface="Calibri" panose="020F0502020204030204" pitchFamily="34" charset="0"/>
                <a:ea typeface="Calibri" panose="020F0502020204030204" pitchFamily="34" charset="0"/>
                <a:cs typeface="Calibri" panose="020F0502020204030204" pitchFamily="34" charset="0"/>
              </a:rPr>
              <a:t>men who have risked their lives</a:t>
            </a:r>
            <a:r>
              <a:rPr lang="en-US" sz="3000" dirty="0">
                <a:effectLst/>
                <a:latin typeface="Calibri" panose="020F0502020204030204" pitchFamily="34" charset="0"/>
                <a:ea typeface="Calibri" panose="020F0502020204030204" pitchFamily="34" charset="0"/>
                <a:cs typeface="Calibri" panose="020F0502020204030204" pitchFamily="34" charset="0"/>
              </a:rPr>
              <a:t> for the name of our Lord Jesus Christ.</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D0AD9008-FE26-A53A-AFD2-7903EEB81A89}"/>
              </a:ext>
            </a:extLst>
          </p:cNvPr>
          <p:cNvSpPr/>
          <p:nvPr/>
        </p:nvSpPr>
        <p:spPr>
          <a:xfrm>
            <a:off x="486561" y="1115736"/>
            <a:ext cx="8254767" cy="5285064"/>
          </a:xfrm>
          <a:prstGeom prst="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6467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66DFBF-AB7C-F9F1-B647-2BA873F886A3}"/>
              </a:ext>
            </a:extLst>
          </p:cNvPr>
          <p:cNvSpPr/>
          <p:nvPr/>
        </p:nvSpPr>
        <p:spPr>
          <a:xfrm>
            <a:off x="0" y="0"/>
            <a:ext cx="9144000" cy="66273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7927F7F-6EB4-8230-38FE-0A4D72E4B072}"/>
              </a:ext>
            </a:extLst>
          </p:cNvPr>
          <p:cNvSpPr txBox="1"/>
          <p:nvPr/>
        </p:nvSpPr>
        <p:spPr>
          <a:xfrm>
            <a:off x="0" y="25167"/>
            <a:ext cx="9143999" cy="646331"/>
          </a:xfrm>
          <a:prstGeom prst="rect">
            <a:avLst/>
          </a:prstGeom>
          <a:noFill/>
        </p:spPr>
        <p:txBody>
          <a:bodyPr wrap="square" rtlCol="0">
            <a:spAutoFit/>
          </a:bodyPr>
          <a:lstStyle/>
          <a:p>
            <a:pPr algn="ctr"/>
            <a:r>
              <a:rPr lang="en-US" sz="3600" dirty="0">
                <a:solidFill>
                  <a:schemeClr val="bg1"/>
                </a:solidFill>
              </a:rPr>
              <a:t>Joshua – Be Strong And Of Good Courage</a:t>
            </a:r>
          </a:p>
        </p:txBody>
      </p:sp>
      <p:sp>
        <p:nvSpPr>
          <p:cNvPr id="5" name="TextBox 4">
            <a:extLst>
              <a:ext uri="{FF2B5EF4-FFF2-40B4-BE49-F238E27FC236}">
                <a16:creationId xmlns:a16="http://schemas.microsoft.com/office/drawing/2014/main" id="{84FB6A14-6434-B152-992B-42377B351D23}"/>
              </a:ext>
            </a:extLst>
          </p:cNvPr>
          <p:cNvSpPr txBox="1"/>
          <p:nvPr/>
        </p:nvSpPr>
        <p:spPr>
          <a:xfrm>
            <a:off x="553673" y="1090569"/>
            <a:ext cx="8263156" cy="5345053"/>
          </a:xfrm>
          <a:prstGeom prst="rect">
            <a:avLst/>
          </a:prstGeom>
          <a:noFill/>
        </p:spPr>
        <p:txBody>
          <a:bodyPr wrap="square">
            <a:spAutoFit/>
          </a:bodyPr>
          <a:lstStyle/>
          <a:p>
            <a:pPr marL="0" marR="0">
              <a:spcBef>
                <a:spcPts val="0"/>
              </a:spcBef>
              <a:spcAft>
                <a:spcPts val="1000"/>
              </a:spcAft>
            </a:pPr>
            <a:r>
              <a:rPr lang="en-US" sz="2800" dirty="0">
                <a:effectLst/>
                <a:latin typeface="Calibri" panose="020F0502020204030204" pitchFamily="34" charset="0"/>
                <a:ea typeface="Calibri" panose="020F0502020204030204" pitchFamily="34" charset="0"/>
                <a:cs typeface="Calibri" panose="020F0502020204030204" pitchFamily="34" charset="0"/>
              </a:rPr>
              <a:t>Do YOU have the COURAGE to be a Christian. Christianity isn’t for cowards.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Rev. 21:8   </a:t>
            </a:r>
            <a:r>
              <a:rPr lang="en-US" sz="2800" dirty="0">
                <a:effectLst/>
                <a:latin typeface="Calibri" panose="020F0502020204030204" pitchFamily="34" charset="0"/>
                <a:ea typeface="Calibri" panose="020F0502020204030204" pitchFamily="34" charset="0"/>
                <a:cs typeface="Calibri" panose="020F0502020204030204" pitchFamily="34" charset="0"/>
              </a:rPr>
              <a:t>"But the cowardly, unbelieving, abominable, murderers, sexually immoral, sorcerers, idolaters, and all liars shall have their part in the lake which burns with fire and brimstone, which is the second death."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800" dirty="0">
                <a:effectLst/>
                <a:latin typeface="Calibri" panose="020F0502020204030204" pitchFamily="34" charset="0"/>
                <a:ea typeface="Calibri" panose="020F0502020204030204" pitchFamily="34" charset="0"/>
                <a:cs typeface="Calibri" panose="020F0502020204030204" pitchFamily="34"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1Cor.16:13 </a:t>
            </a:r>
            <a:r>
              <a:rPr lang="en-US" sz="2800" u="sng" dirty="0">
                <a:effectLst/>
                <a:latin typeface="Calibri" panose="020F0502020204030204" pitchFamily="34" charset="0"/>
                <a:ea typeface="Calibri" panose="020F0502020204030204" pitchFamily="34" charset="0"/>
                <a:cs typeface="Calibri" panose="020F0502020204030204" pitchFamily="34" charset="0"/>
              </a:rPr>
              <a:t>Watch</a:t>
            </a:r>
            <a:r>
              <a:rPr lang="en-US" sz="2800" dirty="0">
                <a:effectLst/>
                <a:latin typeface="Calibri" panose="020F0502020204030204" pitchFamily="34" charset="0"/>
                <a:ea typeface="Calibri" panose="020F0502020204030204" pitchFamily="34" charset="0"/>
                <a:cs typeface="Calibri" panose="020F0502020204030204" pitchFamily="34" charset="0"/>
              </a:rPr>
              <a:t> ye, </a:t>
            </a:r>
            <a:r>
              <a:rPr lang="en-US" sz="2800" u="sng" dirty="0">
                <a:effectLst/>
                <a:latin typeface="Calibri" panose="020F0502020204030204" pitchFamily="34" charset="0"/>
                <a:ea typeface="Calibri" panose="020F0502020204030204" pitchFamily="34" charset="0"/>
                <a:cs typeface="Calibri" panose="020F0502020204030204" pitchFamily="34" charset="0"/>
              </a:rPr>
              <a:t>stand fast </a:t>
            </a:r>
            <a:r>
              <a:rPr lang="en-US" sz="2800" dirty="0">
                <a:effectLst/>
                <a:latin typeface="Calibri" panose="020F0502020204030204" pitchFamily="34" charset="0"/>
                <a:ea typeface="Calibri" panose="020F0502020204030204" pitchFamily="34" charset="0"/>
                <a:cs typeface="Calibri" panose="020F0502020204030204" pitchFamily="34" charset="0"/>
              </a:rPr>
              <a:t>in the faith, </a:t>
            </a:r>
            <a:r>
              <a:rPr lang="en-US" sz="2800" u="sng" dirty="0">
                <a:effectLst/>
                <a:latin typeface="Calibri" panose="020F0502020204030204" pitchFamily="34" charset="0"/>
                <a:ea typeface="Calibri" panose="020F0502020204030204" pitchFamily="34" charset="0"/>
                <a:cs typeface="Calibri" panose="020F0502020204030204" pitchFamily="34" charset="0"/>
              </a:rPr>
              <a:t>quit you like men</a:t>
            </a:r>
            <a:r>
              <a:rPr lang="en-US" sz="2800" dirty="0">
                <a:effectLst/>
                <a:latin typeface="Calibri" panose="020F0502020204030204" pitchFamily="34" charset="0"/>
                <a:ea typeface="Calibri" panose="020F0502020204030204" pitchFamily="34" charset="0"/>
                <a:cs typeface="Calibri" panose="020F0502020204030204" pitchFamily="34" charset="0"/>
              </a:rPr>
              <a:t>, </a:t>
            </a:r>
            <a:r>
              <a:rPr lang="en-US" sz="2800" u="sng" dirty="0">
                <a:effectLst/>
                <a:latin typeface="Calibri" panose="020F0502020204030204" pitchFamily="34" charset="0"/>
                <a:ea typeface="Calibri" panose="020F0502020204030204" pitchFamily="34" charset="0"/>
                <a:cs typeface="Calibri" panose="020F0502020204030204" pitchFamily="34" charset="0"/>
              </a:rPr>
              <a:t>be strong</a:t>
            </a:r>
            <a:r>
              <a:rPr lang="en-US" sz="2800" dirty="0">
                <a:effectLst/>
                <a:latin typeface="Calibri" panose="020F0502020204030204" pitchFamily="34" charset="0"/>
                <a:ea typeface="Calibri" panose="020F0502020204030204" pitchFamily="34" charset="0"/>
                <a:cs typeface="Calibri" panose="020F0502020204030204" pitchFamily="34" charset="0"/>
              </a:rPr>
              <a:t>. </a:t>
            </a:r>
            <a:r>
              <a:rPr lang="en-US" sz="2800" dirty="0" err="1">
                <a:effectLst/>
                <a:latin typeface="Calibri" panose="020F0502020204030204" pitchFamily="34" charset="0"/>
                <a:ea typeface="Calibri" panose="020F0502020204030204" pitchFamily="34" charset="0"/>
                <a:cs typeface="Calibri" panose="020F0502020204030204" pitchFamily="34" charset="0"/>
              </a:rPr>
              <a:t>kjv</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1Cor.16:13  </a:t>
            </a:r>
            <a:r>
              <a:rPr lang="en-US" sz="2800" dirty="0">
                <a:effectLst/>
                <a:latin typeface="Calibri" panose="020F0502020204030204" pitchFamily="34" charset="0"/>
                <a:ea typeface="Calibri" panose="020F0502020204030204" pitchFamily="34" charset="0"/>
                <a:cs typeface="Calibri" panose="020F0502020204030204" pitchFamily="34" charset="0"/>
              </a:rPr>
              <a:t>Watch, stand fast in the faith, be brave, be strong.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63688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66DFBF-AB7C-F9F1-B647-2BA873F886A3}"/>
              </a:ext>
            </a:extLst>
          </p:cNvPr>
          <p:cNvSpPr/>
          <p:nvPr/>
        </p:nvSpPr>
        <p:spPr>
          <a:xfrm>
            <a:off x="0" y="0"/>
            <a:ext cx="9144000" cy="66273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7927F7F-6EB4-8230-38FE-0A4D72E4B072}"/>
              </a:ext>
            </a:extLst>
          </p:cNvPr>
          <p:cNvSpPr txBox="1"/>
          <p:nvPr/>
        </p:nvSpPr>
        <p:spPr>
          <a:xfrm>
            <a:off x="0" y="25167"/>
            <a:ext cx="9143999" cy="646331"/>
          </a:xfrm>
          <a:prstGeom prst="rect">
            <a:avLst/>
          </a:prstGeom>
          <a:noFill/>
        </p:spPr>
        <p:txBody>
          <a:bodyPr wrap="square" rtlCol="0">
            <a:spAutoFit/>
          </a:bodyPr>
          <a:lstStyle/>
          <a:p>
            <a:pPr algn="ctr"/>
            <a:r>
              <a:rPr lang="en-US" sz="3600" dirty="0">
                <a:solidFill>
                  <a:schemeClr val="bg1"/>
                </a:solidFill>
              </a:rPr>
              <a:t>Joshua – Be Strong And Of Good Courage</a:t>
            </a:r>
          </a:p>
        </p:txBody>
      </p:sp>
      <p:sp>
        <p:nvSpPr>
          <p:cNvPr id="5" name="TextBox 4">
            <a:extLst>
              <a:ext uri="{FF2B5EF4-FFF2-40B4-BE49-F238E27FC236}">
                <a16:creationId xmlns:a16="http://schemas.microsoft.com/office/drawing/2014/main" id="{9E9500AC-EC7B-457B-067B-2234819F1346}"/>
              </a:ext>
            </a:extLst>
          </p:cNvPr>
          <p:cNvSpPr txBox="1"/>
          <p:nvPr/>
        </p:nvSpPr>
        <p:spPr>
          <a:xfrm>
            <a:off x="645953" y="1258350"/>
            <a:ext cx="7977930" cy="4780796"/>
          </a:xfrm>
          <a:prstGeom prst="rect">
            <a:avLst/>
          </a:prstGeom>
          <a:noFill/>
        </p:spPr>
        <p:txBody>
          <a:bodyPr wrap="square">
            <a:spAutoFit/>
          </a:bodyPr>
          <a:lstStyle/>
          <a:p>
            <a:pPr marL="0" marR="0">
              <a:spcBef>
                <a:spcPts val="0"/>
              </a:spcBef>
              <a:spcAft>
                <a:spcPts val="1000"/>
              </a:spcAft>
            </a:pPr>
            <a:r>
              <a:rPr lang="en-US" sz="3200" dirty="0">
                <a:effectLst/>
                <a:latin typeface="Calibri" panose="020F0502020204030204" pitchFamily="34" charset="0"/>
                <a:ea typeface="Calibri" panose="020F0502020204030204" pitchFamily="34" charset="0"/>
                <a:cs typeface="Calibri" panose="020F0502020204030204" pitchFamily="34" charset="0"/>
              </a:rPr>
              <a:t>Do you have courage to stand up to sin and say show me BCV for what you want to practice???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3200" dirty="0">
                <a:effectLst/>
                <a:latin typeface="Calibri" panose="020F0502020204030204" pitchFamily="34" charset="0"/>
                <a:ea typeface="Calibri" panose="020F0502020204030204" pitchFamily="34" charset="0"/>
                <a:cs typeface="Calibri" panose="020F0502020204030204" pitchFamily="34" charset="0"/>
              </a:rPr>
              <a:t>Friend we can have courage IN God. God will stand with us!!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cs typeface="Calibri" panose="020F0502020204030204" pitchFamily="34" charset="0"/>
              </a:rPr>
              <a:t>It is the attitude that we have toward someone that gives us the courage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cs typeface="Calibri" panose="020F0502020204030204" pitchFamily="34" charset="0"/>
              </a:rPr>
              <a:t>(me and brothers)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cs typeface="Calibri" panose="020F0502020204030204" pitchFamily="34" charset="0"/>
              </a:rPr>
              <a:t>God is standing with us.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100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cs typeface="Calibri" panose="020F0502020204030204" pitchFamily="34" charset="0"/>
              </a:rPr>
              <a:t>God has all power and strength and might!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847903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66DFBF-AB7C-F9F1-B647-2BA873F886A3}"/>
              </a:ext>
            </a:extLst>
          </p:cNvPr>
          <p:cNvSpPr/>
          <p:nvPr/>
        </p:nvSpPr>
        <p:spPr>
          <a:xfrm>
            <a:off x="0" y="0"/>
            <a:ext cx="9144000" cy="66273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7927F7F-6EB4-8230-38FE-0A4D72E4B072}"/>
              </a:ext>
            </a:extLst>
          </p:cNvPr>
          <p:cNvSpPr txBox="1"/>
          <p:nvPr/>
        </p:nvSpPr>
        <p:spPr>
          <a:xfrm>
            <a:off x="0" y="25167"/>
            <a:ext cx="9143999" cy="646331"/>
          </a:xfrm>
          <a:prstGeom prst="rect">
            <a:avLst/>
          </a:prstGeom>
          <a:noFill/>
        </p:spPr>
        <p:txBody>
          <a:bodyPr wrap="square" rtlCol="0">
            <a:spAutoFit/>
          </a:bodyPr>
          <a:lstStyle/>
          <a:p>
            <a:pPr algn="ctr"/>
            <a:r>
              <a:rPr lang="en-US" sz="3600" dirty="0">
                <a:solidFill>
                  <a:schemeClr val="bg1"/>
                </a:solidFill>
              </a:rPr>
              <a:t>Joshua – Be Strong And Of Good Courage</a:t>
            </a:r>
          </a:p>
        </p:txBody>
      </p:sp>
      <p:sp>
        <p:nvSpPr>
          <p:cNvPr id="5" name="TextBox 4">
            <a:extLst>
              <a:ext uri="{FF2B5EF4-FFF2-40B4-BE49-F238E27FC236}">
                <a16:creationId xmlns:a16="http://schemas.microsoft.com/office/drawing/2014/main" id="{AB5B9E7C-F49D-3D3F-17CC-5055D0B70AEC}"/>
              </a:ext>
            </a:extLst>
          </p:cNvPr>
          <p:cNvSpPr txBox="1"/>
          <p:nvPr/>
        </p:nvSpPr>
        <p:spPr>
          <a:xfrm>
            <a:off x="553673" y="1710864"/>
            <a:ext cx="8313490" cy="4652556"/>
          </a:xfrm>
          <a:prstGeom prst="rect">
            <a:avLst/>
          </a:prstGeom>
          <a:noFill/>
        </p:spPr>
        <p:txBody>
          <a:bodyPr wrap="square">
            <a:spAutoFit/>
          </a:bodyPr>
          <a:lstStyle/>
          <a:p>
            <a:pPr marL="0" marR="0">
              <a:spcBef>
                <a:spcPts val="0"/>
              </a:spcBef>
              <a:spcAft>
                <a:spcPts val="1000"/>
              </a:spcAft>
            </a:pPr>
            <a:r>
              <a:rPr lang="en-US" sz="2800" dirty="0">
                <a:effectLst/>
                <a:latin typeface="Calibri" panose="020F0502020204030204" pitchFamily="34" charset="0"/>
                <a:ea typeface="Calibri" panose="020F0502020204030204" pitchFamily="34" charset="0"/>
                <a:cs typeface="Calibri" panose="020F0502020204030204" pitchFamily="34" charset="0"/>
              </a:rPr>
              <a:t>V.7-8  "Only be strong and very courageous, that you may observe to do according to all the law which Moses My servant commanded you; do not turn from it to the right hand or to the left, that you may prosper wherever you go.</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800" dirty="0">
                <a:effectLst/>
                <a:latin typeface="Calibri" panose="020F0502020204030204" pitchFamily="34" charset="0"/>
                <a:ea typeface="Calibri" panose="020F0502020204030204" pitchFamily="34" charset="0"/>
                <a:cs typeface="Calibri" panose="020F0502020204030204" pitchFamily="34" charset="0"/>
              </a:rPr>
              <a:t>8 "This Book of the Law shall not depart from your mouth, but you shall </a:t>
            </a:r>
            <a:r>
              <a:rPr lang="en-US" sz="2800" u="sng" dirty="0">
                <a:effectLst/>
                <a:latin typeface="Calibri" panose="020F0502020204030204" pitchFamily="34" charset="0"/>
                <a:ea typeface="Calibri" panose="020F0502020204030204" pitchFamily="34" charset="0"/>
                <a:cs typeface="Calibri" panose="020F0502020204030204" pitchFamily="34" charset="0"/>
              </a:rPr>
              <a:t>meditate</a:t>
            </a:r>
            <a:r>
              <a:rPr lang="en-US" sz="2800" dirty="0">
                <a:effectLst/>
                <a:latin typeface="Calibri" panose="020F0502020204030204" pitchFamily="34" charset="0"/>
                <a:ea typeface="Calibri" panose="020F0502020204030204" pitchFamily="34" charset="0"/>
                <a:cs typeface="Calibri" panose="020F0502020204030204" pitchFamily="34" charset="0"/>
              </a:rPr>
              <a:t> in it </a:t>
            </a:r>
            <a:r>
              <a:rPr lang="en-US" sz="2800" u="sng" dirty="0">
                <a:effectLst/>
                <a:latin typeface="Calibri" panose="020F0502020204030204" pitchFamily="34" charset="0"/>
                <a:ea typeface="Calibri" panose="020F0502020204030204" pitchFamily="34" charset="0"/>
                <a:cs typeface="Calibri" panose="020F0502020204030204" pitchFamily="34" charset="0"/>
              </a:rPr>
              <a:t>day and night</a:t>
            </a:r>
            <a:r>
              <a:rPr lang="en-US" sz="2800" dirty="0">
                <a:effectLst/>
                <a:latin typeface="Calibri" panose="020F0502020204030204" pitchFamily="34" charset="0"/>
                <a:ea typeface="Calibri" panose="020F0502020204030204" pitchFamily="34" charset="0"/>
                <a:cs typeface="Calibri" panose="020F0502020204030204" pitchFamily="34" charset="0"/>
              </a:rPr>
              <a:t>, that you may observe to do according to all that is written in it. </a:t>
            </a:r>
            <a:r>
              <a:rPr lang="en-US" sz="3200" b="1" dirty="0">
                <a:effectLst/>
                <a:latin typeface="Calibri" panose="020F0502020204030204" pitchFamily="34" charset="0"/>
                <a:ea typeface="Calibri" panose="020F0502020204030204" pitchFamily="34" charset="0"/>
                <a:cs typeface="Calibri" panose="020F0502020204030204" pitchFamily="34" charset="0"/>
              </a:rPr>
              <a:t>For </a:t>
            </a:r>
            <a:r>
              <a:rPr lang="en-US" sz="3200" b="1" u="sng" dirty="0">
                <a:effectLst/>
                <a:latin typeface="Calibri" panose="020F0502020204030204" pitchFamily="34" charset="0"/>
                <a:ea typeface="Calibri" panose="020F0502020204030204" pitchFamily="34" charset="0"/>
                <a:cs typeface="Calibri" panose="020F0502020204030204" pitchFamily="34" charset="0"/>
              </a:rPr>
              <a:t>then</a:t>
            </a:r>
            <a:r>
              <a:rPr lang="en-US" sz="3200" b="1" dirty="0">
                <a:effectLst/>
                <a:latin typeface="Calibri" panose="020F0502020204030204" pitchFamily="34" charset="0"/>
                <a:ea typeface="Calibri" panose="020F0502020204030204" pitchFamily="34" charset="0"/>
                <a:cs typeface="Calibri" panose="020F0502020204030204" pitchFamily="34" charset="0"/>
              </a:rPr>
              <a:t> you will make your way prosperous, and </a:t>
            </a:r>
            <a:r>
              <a:rPr lang="en-US" sz="3200" b="1" u="sng" dirty="0">
                <a:effectLst/>
                <a:latin typeface="Calibri" panose="020F0502020204030204" pitchFamily="34" charset="0"/>
                <a:ea typeface="Calibri" panose="020F0502020204030204" pitchFamily="34" charset="0"/>
                <a:cs typeface="Calibri" panose="020F0502020204030204" pitchFamily="34" charset="0"/>
              </a:rPr>
              <a:t>then</a:t>
            </a:r>
            <a:r>
              <a:rPr lang="en-US" sz="3200" b="1" dirty="0">
                <a:effectLst/>
                <a:latin typeface="Calibri" panose="020F0502020204030204" pitchFamily="34" charset="0"/>
                <a:ea typeface="Calibri" panose="020F0502020204030204" pitchFamily="34" charset="0"/>
                <a:cs typeface="Calibri" panose="020F0502020204030204" pitchFamily="34" charset="0"/>
              </a:rPr>
              <a:t> you will have good success.</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5463F2C4-CDF0-E5FE-E97A-9601086EEF2F}"/>
              </a:ext>
            </a:extLst>
          </p:cNvPr>
          <p:cNvSpPr txBox="1"/>
          <p:nvPr/>
        </p:nvSpPr>
        <p:spPr>
          <a:xfrm>
            <a:off x="1" y="868015"/>
            <a:ext cx="9143998" cy="64633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100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Calibri" panose="020F0502020204030204" pitchFamily="34" charset="0"/>
              </a:rPr>
              <a:t>Prosperity in following God’s word.</a:t>
            </a:r>
            <a:endParaRPr kumimoji="0" lang="en-US" sz="3600" b="1"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2697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66DFBF-AB7C-F9F1-B647-2BA873F886A3}"/>
              </a:ext>
            </a:extLst>
          </p:cNvPr>
          <p:cNvSpPr/>
          <p:nvPr/>
        </p:nvSpPr>
        <p:spPr>
          <a:xfrm>
            <a:off x="0" y="0"/>
            <a:ext cx="9144000" cy="66273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7927F7F-6EB4-8230-38FE-0A4D72E4B072}"/>
              </a:ext>
            </a:extLst>
          </p:cNvPr>
          <p:cNvSpPr txBox="1"/>
          <p:nvPr/>
        </p:nvSpPr>
        <p:spPr>
          <a:xfrm>
            <a:off x="0" y="25167"/>
            <a:ext cx="9143999" cy="646331"/>
          </a:xfrm>
          <a:prstGeom prst="rect">
            <a:avLst/>
          </a:prstGeom>
          <a:noFill/>
        </p:spPr>
        <p:txBody>
          <a:bodyPr wrap="square" rtlCol="0">
            <a:spAutoFit/>
          </a:bodyPr>
          <a:lstStyle/>
          <a:p>
            <a:pPr algn="ctr"/>
            <a:r>
              <a:rPr lang="en-US" sz="3600" dirty="0">
                <a:solidFill>
                  <a:schemeClr val="bg1"/>
                </a:solidFill>
              </a:rPr>
              <a:t>Joshua – Be Strong And Of Good Courage</a:t>
            </a:r>
          </a:p>
        </p:txBody>
      </p:sp>
      <p:sp>
        <p:nvSpPr>
          <p:cNvPr id="5" name="TextBox 4">
            <a:extLst>
              <a:ext uri="{FF2B5EF4-FFF2-40B4-BE49-F238E27FC236}">
                <a16:creationId xmlns:a16="http://schemas.microsoft.com/office/drawing/2014/main" id="{927A9C14-06D6-F4FA-D0CF-D523F7B64C94}"/>
              </a:ext>
            </a:extLst>
          </p:cNvPr>
          <p:cNvSpPr txBox="1"/>
          <p:nvPr/>
        </p:nvSpPr>
        <p:spPr>
          <a:xfrm>
            <a:off x="771787" y="1073791"/>
            <a:ext cx="7441035" cy="5473293"/>
          </a:xfrm>
          <a:prstGeom prst="rect">
            <a:avLst/>
          </a:prstGeom>
          <a:noFill/>
        </p:spPr>
        <p:txBody>
          <a:bodyPr wrap="square">
            <a:spAutoFit/>
          </a:bodyPr>
          <a:lstStyle/>
          <a:p>
            <a:pPr marL="0" marR="0">
              <a:spcBef>
                <a:spcPts val="0"/>
              </a:spcBef>
              <a:spcAft>
                <a:spcPts val="1000"/>
              </a:spcAft>
            </a:pPr>
            <a:r>
              <a:rPr lang="en-US" sz="2800" dirty="0">
                <a:effectLst/>
                <a:latin typeface="Calibri" panose="020F0502020204030204" pitchFamily="34" charset="0"/>
                <a:ea typeface="Calibri" panose="020F0502020204030204" pitchFamily="34" charset="0"/>
                <a:cs typeface="Calibri" panose="020F0502020204030204" pitchFamily="34" charset="0"/>
              </a:rPr>
              <a:t>If we are going to prosper and succeed we are going to have to follow the word of God.</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800" dirty="0">
                <a:effectLst/>
                <a:latin typeface="Calibri" panose="020F0502020204030204" pitchFamily="34" charset="0"/>
                <a:ea typeface="Calibri" panose="020F0502020204030204" pitchFamily="34" charset="0"/>
                <a:cs typeface="Calibri" panose="020F0502020204030204" pitchFamily="34" charset="0"/>
              </a:rPr>
              <a:t>Not the philosophy of men….books….how to succeed.</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800" dirty="0">
                <a:effectLst/>
                <a:latin typeface="Calibri" panose="020F0502020204030204" pitchFamily="34" charset="0"/>
                <a:ea typeface="Calibri" panose="020F0502020204030204" pitchFamily="34" charset="0"/>
                <a:cs typeface="Calibri" panose="020F0502020204030204" pitchFamily="34" charset="0"/>
              </a:rPr>
              <a:t>What is our manual for success??? God’s word – the Bible.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800" u="sng" dirty="0">
                <a:effectLst/>
                <a:latin typeface="Calibri" panose="020F0502020204030204" pitchFamily="34" charset="0"/>
                <a:ea typeface="Calibri" panose="020F0502020204030204" pitchFamily="34" charset="0"/>
                <a:cs typeface="Calibri" panose="020F0502020204030204" pitchFamily="34" charset="0"/>
              </a:rPr>
              <a:t>Don’t deviate from the right or left</a:t>
            </a:r>
            <a:r>
              <a:rPr lang="en-US" sz="2800" dirty="0">
                <a:effectLst/>
                <a:latin typeface="Calibri" panose="020F0502020204030204" pitchFamily="34" charset="0"/>
                <a:ea typeface="Calibri" panose="020F0502020204030204" pitchFamily="34" charset="0"/>
                <a:cs typeface="Calibri" panose="020F0502020204030204" pitchFamily="34"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800" dirty="0">
                <a:effectLst/>
                <a:latin typeface="Calibri" panose="020F0502020204030204" pitchFamily="34" charset="0"/>
                <a:ea typeface="Calibri" panose="020F0502020204030204" pitchFamily="34" charset="0"/>
                <a:cs typeface="Calibri" panose="020F0502020204030204" pitchFamily="34" charset="0"/>
              </a:rPr>
              <a:t>Don’t just listen to God’s word. Speak God’s word! We’ve got a lot of Christians content to listen to God’s word but not speak it.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800" dirty="0">
                <a:effectLst/>
                <a:latin typeface="Calibri" panose="020F0502020204030204" pitchFamily="34" charset="0"/>
                <a:ea typeface="Calibri" panose="020F0502020204030204" pitchFamily="34" charset="0"/>
                <a:cs typeface="Calibri" panose="020F0502020204030204" pitchFamily="34" charset="0"/>
              </a:rPr>
              <a:t>V8 Meditate day and night. (digest our food).</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63056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Pictorial Library of Bible Lands\40 Matthew\Single narrow path through Malta countryside, tb112005821ddd.jpg">
            <a:extLst>
              <a:ext uri="{FF2B5EF4-FFF2-40B4-BE49-F238E27FC236}">
                <a16:creationId xmlns:a16="http://schemas.microsoft.com/office/drawing/2014/main" id="{CBB24FDE-6CCA-4D17-8D4A-279FCD5DEE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6421"/>
            <a:ext cx="9146346" cy="6085158"/>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0"/>
          </p:nvPr>
        </p:nvSpPr>
        <p:spPr/>
        <p:txBody>
          <a:bodyPr/>
          <a:lstStyle/>
          <a:p>
            <a:r>
              <a:rPr lang="en-US" dirty="0"/>
              <a:t>Straight path through the Malta countryside</a:t>
            </a:r>
          </a:p>
        </p:txBody>
      </p:sp>
      <p:sp>
        <p:nvSpPr>
          <p:cNvPr id="3" name="Text Placeholder 2"/>
          <p:cNvSpPr>
            <a:spLocks noGrp="1"/>
          </p:cNvSpPr>
          <p:nvPr>
            <p:ph type="body" sz="quarter" idx="12"/>
          </p:nvPr>
        </p:nvSpPr>
        <p:spPr>
          <a:xfrm>
            <a:off x="7903823" y="6519672"/>
            <a:ext cx="1069848" cy="338328"/>
          </a:xfrm>
        </p:spPr>
        <p:txBody>
          <a:bodyPr/>
          <a:lstStyle/>
          <a:p>
            <a:r>
              <a:rPr lang="en-US" dirty="0"/>
              <a:t>Joshua 1:7</a:t>
            </a:r>
          </a:p>
        </p:txBody>
      </p:sp>
      <p:sp>
        <p:nvSpPr>
          <p:cNvPr id="4" name="Title 3"/>
          <p:cNvSpPr>
            <a:spLocks noGrp="1"/>
          </p:cNvSpPr>
          <p:nvPr>
            <p:ph type="title"/>
          </p:nvPr>
        </p:nvSpPr>
        <p:spPr/>
        <p:txBody>
          <a:bodyPr/>
          <a:lstStyle/>
          <a:p>
            <a:r>
              <a:rPr lang="en-US" dirty="0"/>
              <a:t>Turn not from it to the right hand or to the left </a:t>
            </a:r>
          </a:p>
        </p:txBody>
      </p:sp>
    </p:spTree>
    <p:extLst>
      <p:ext uri="{BB962C8B-B14F-4D97-AF65-F5344CB8AC3E}">
        <p14:creationId xmlns:p14="http://schemas.microsoft.com/office/powerpoint/2010/main" val="9145088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66DFBF-AB7C-F9F1-B647-2BA873F886A3}"/>
              </a:ext>
            </a:extLst>
          </p:cNvPr>
          <p:cNvSpPr/>
          <p:nvPr/>
        </p:nvSpPr>
        <p:spPr>
          <a:xfrm>
            <a:off x="0" y="0"/>
            <a:ext cx="9144000" cy="66273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7927F7F-6EB4-8230-38FE-0A4D72E4B072}"/>
              </a:ext>
            </a:extLst>
          </p:cNvPr>
          <p:cNvSpPr txBox="1"/>
          <p:nvPr/>
        </p:nvSpPr>
        <p:spPr>
          <a:xfrm>
            <a:off x="0" y="25167"/>
            <a:ext cx="9143999" cy="646331"/>
          </a:xfrm>
          <a:prstGeom prst="rect">
            <a:avLst/>
          </a:prstGeom>
          <a:noFill/>
        </p:spPr>
        <p:txBody>
          <a:bodyPr wrap="square" rtlCol="0">
            <a:spAutoFit/>
          </a:bodyPr>
          <a:lstStyle/>
          <a:p>
            <a:pPr algn="ctr"/>
            <a:r>
              <a:rPr lang="en-US" sz="3600" dirty="0">
                <a:solidFill>
                  <a:schemeClr val="bg1"/>
                </a:solidFill>
              </a:rPr>
              <a:t>Joshua – Be Strong And Of Good Courage</a:t>
            </a:r>
          </a:p>
        </p:txBody>
      </p:sp>
      <p:sp>
        <p:nvSpPr>
          <p:cNvPr id="5" name="TextBox 4">
            <a:extLst>
              <a:ext uri="{FF2B5EF4-FFF2-40B4-BE49-F238E27FC236}">
                <a16:creationId xmlns:a16="http://schemas.microsoft.com/office/drawing/2014/main" id="{0427B39B-2F3F-7EFA-CCA9-9AD54A5064F7}"/>
              </a:ext>
            </a:extLst>
          </p:cNvPr>
          <p:cNvSpPr txBox="1"/>
          <p:nvPr/>
        </p:nvSpPr>
        <p:spPr>
          <a:xfrm>
            <a:off x="478172" y="1233183"/>
            <a:ext cx="8112155" cy="4980851"/>
          </a:xfrm>
          <a:prstGeom prst="rect">
            <a:avLst/>
          </a:prstGeom>
          <a:noFill/>
        </p:spPr>
        <p:txBody>
          <a:bodyPr wrap="square">
            <a:spAutoFit/>
          </a:bodyPr>
          <a:lstStyle/>
          <a:p>
            <a:pPr marL="0" marR="0">
              <a:spcBef>
                <a:spcPts val="0"/>
              </a:spcBef>
              <a:spcAft>
                <a:spcPts val="1000"/>
              </a:spcAft>
            </a:pPr>
            <a:r>
              <a:rPr lang="en-US" sz="3600" dirty="0">
                <a:effectLst/>
                <a:latin typeface="Calibri" panose="020F0502020204030204" pitchFamily="34" charset="0"/>
                <a:ea typeface="Calibri" panose="020F0502020204030204" pitchFamily="34" charset="0"/>
                <a:cs typeface="Calibri" panose="020F0502020204030204" pitchFamily="34" charset="0"/>
              </a:rPr>
              <a:t>We are not here today to warm a bench.</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3600" dirty="0">
                <a:effectLst/>
                <a:latin typeface="Calibri" panose="020F0502020204030204" pitchFamily="34" charset="0"/>
                <a:ea typeface="Calibri" panose="020F0502020204030204" pitchFamily="34" charset="0"/>
                <a:cs typeface="Calibri" panose="020F0502020204030204" pitchFamily="34" charset="0"/>
              </a:rPr>
              <a:t>We are not here to be spectators.</a:t>
            </a:r>
          </a:p>
          <a:p>
            <a:pPr marL="0" marR="0">
              <a:spcBef>
                <a:spcPts val="0"/>
              </a:spcBef>
              <a:spcAft>
                <a:spcPts val="10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3600" dirty="0">
                <a:effectLst/>
                <a:latin typeface="Calibri" panose="020F0502020204030204" pitchFamily="34" charset="0"/>
                <a:ea typeface="Calibri" panose="020F0502020204030204" pitchFamily="34" charset="0"/>
                <a:cs typeface="Calibri" panose="020F0502020204030204" pitchFamily="34" charset="0"/>
              </a:rPr>
              <a:t>We are here to worship God and learn so that we can DO what God wants us to do to prosper and succeed.</a:t>
            </a:r>
          </a:p>
          <a:p>
            <a:pPr marL="0" marR="0">
              <a:spcBef>
                <a:spcPts val="0"/>
              </a:spcBef>
              <a:spcAft>
                <a:spcPts val="10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3600" dirty="0">
                <a:effectLst/>
                <a:latin typeface="Calibri" panose="020F0502020204030204" pitchFamily="34" charset="0"/>
                <a:ea typeface="Calibri" panose="020F0502020204030204" pitchFamily="34" charset="0"/>
                <a:cs typeface="Calibri" panose="020F0502020204030204" pitchFamily="34" charset="0"/>
              </a:rPr>
              <a:t>We are here to learn, meditate, and then DO.</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89075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heila\Desktop\BIBLE STUDY\ULTIMATE Royality Free\4-Bib Pics-Misc\Trees\102_5815.JPG"/>
          <p:cNvPicPr>
            <a:picLocks noChangeAspect="1" noChangeArrowheads="1"/>
          </p:cNvPicPr>
          <p:nvPr/>
        </p:nvPicPr>
        <p:blipFill>
          <a:blip r:embed="rId2" cstate="print"/>
          <a:srcRect r="47014" b="16117"/>
          <a:stretch>
            <a:fillRect/>
          </a:stretch>
        </p:blipFill>
        <p:spPr bwMode="auto">
          <a:xfrm>
            <a:off x="0" y="-1"/>
            <a:ext cx="9144000" cy="6858001"/>
          </a:xfrm>
          <a:prstGeom prst="rect">
            <a:avLst/>
          </a:prstGeom>
          <a:noFill/>
        </p:spPr>
      </p:pic>
      <p:sp>
        <p:nvSpPr>
          <p:cNvPr id="2" name="Rectangle 1"/>
          <p:cNvSpPr/>
          <p:nvPr/>
        </p:nvSpPr>
        <p:spPr>
          <a:xfrm>
            <a:off x="762000" y="760780"/>
            <a:ext cx="3352800" cy="3939540"/>
          </a:xfrm>
          <a:prstGeom prst="rect">
            <a:avLst/>
          </a:prstGeom>
          <a:solidFill>
            <a:schemeClr val="bg1"/>
          </a:solidFill>
          <a:ln w="38100">
            <a:solidFill>
              <a:schemeClr val="tx1"/>
            </a:solidFill>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Joshua 10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r>
              <a:rPr kumimoji="0" lang="en-US" sz="2000" b="0" i="0" u="none" strike="noStrike" kern="1200" cap="none" spc="0" normalizeH="0" baseline="30000" noProof="0" dirty="0">
                <a:ln>
                  <a:noFill/>
                </a:ln>
                <a:solidFill>
                  <a:prstClr val="black"/>
                </a:solidFill>
                <a:effectLst/>
                <a:uLnTx/>
                <a:uFillTx/>
                <a:latin typeface="Times New Roman" pitchFamily="18" charset="0"/>
                <a:ea typeface="+mn-ea"/>
                <a:cs typeface="Times New Roman" pitchFamily="18" charset="0"/>
              </a:rPr>
              <a:t>25</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And Joshua said unto them, Fear not, nor be dismayed, be strong and of good courage: for thus shall the LORD do to all your enemies against whom ye fight.  </a:t>
            </a:r>
            <a:r>
              <a:rPr kumimoji="0" lang="en-US" sz="2000" b="0" i="0" u="none" strike="noStrike" kern="1200" cap="none" spc="0" normalizeH="0" baseline="30000" noProof="0" dirty="0">
                <a:ln>
                  <a:noFill/>
                </a:ln>
                <a:solidFill>
                  <a:prstClr val="black"/>
                </a:solidFill>
                <a:effectLst/>
                <a:uLnTx/>
                <a:uFillTx/>
                <a:latin typeface="Times New Roman" pitchFamily="18" charset="0"/>
                <a:ea typeface="+mn-ea"/>
                <a:cs typeface="Times New Roman" pitchFamily="18" charset="0"/>
              </a:rPr>
              <a:t>26</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And afterward Joshua smote them, and slew them, and hanged them on five trees: and they were hanging upon the trees until the evening.”</a:t>
            </a:r>
          </a:p>
        </p:txBody>
      </p:sp>
    </p:spTree>
  </p:cSld>
  <p:clrMapOvr>
    <a:masterClrMapping/>
  </p:clrMapOvr>
  <p:transition spd="slow">
    <p:cove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66DFBF-AB7C-F9F1-B647-2BA873F886A3}"/>
              </a:ext>
            </a:extLst>
          </p:cNvPr>
          <p:cNvSpPr/>
          <p:nvPr/>
        </p:nvSpPr>
        <p:spPr>
          <a:xfrm>
            <a:off x="0" y="0"/>
            <a:ext cx="9144000" cy="66273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7927F7F-6EB4-8230-38FE-0A4D72E4B072}"/>
              </a:ext>
            </a:extLst>
          </p:cNvPr>
          <p:cNvSpPr txBox="1"/>
          <p:nvPr/>
        </p:nvSpPr>
        <p:spPr>
          <a:xfrm>
            <a:off x="0" y="25167"/>
            <a:ext cx="9143999" cy="646331"/>
          </a:xfrm>
          <a:prstGeom prst="rect">
            <a:avLst/>
          </a:prstGeom>
          <a:noFill/>
        </p:spPr>
        <p:txBody>
          <a:bodyPr wrap="square" rtlCol="0">
            <a:spAutoFit/>
          </a:bodyPr>
          <a:lstStyle/>
          <a:p>
            <a:pPr algn="ctr"/>
            <a:r>
              <a:rPr lang="en-US" sz="3600" dirty="0">
                <a:solidFill>
                  <a:schemeClr val="bg1"/>
                </a:solidFill>
              </a:rPr>
              <a:t>Joshua – Be Strong And Of Good Courage</a:t>
            </a:r>
          </a:p>
        </p:txBody>
      </p:sp>
      <p:sp>
        <p:nvSpPr>
          <p:cNvPr id="5" name="TextBox 4">
            <a:extLst>
              <a:ext uri="{FF2B5EF4-FFF2-40B4-BE49-F238E27FC236}">
                <a16:creationId xmlns:a16="http://schemas.microsoft.com/office/drawing/2014/main" id="{79F1F9BE-5057-8FC7-3CD9-48E5058DE649}"/>
              </a:ext>
            </a:extLst>
          </p:cNvPr>
          <p:cNvSpPr txBox="1"/>
          <p:nvPr/>
        </p:nvSpPr>
        <p:spPr>
          <a:xfrm>
            <a:off x="662729" y="1140903"/>
            <a:ext cx="7961153" cy="5088573"/>
          </a:xfrm>
          <a:prstGeom prst="rect">
            <a:avLst/>
          </a:prstGeom>
          <a:noFill/>
        </p:spPr>
        <p:txBody>
          <a:bodyPr wrap="square">
            <a:spAutoFit/>
          </a:bodyPr>
          <a:lstStyle/>
          <a:p>
            <a:pPr marL="0" marR="0">
              <a:spcBef>
                <a:spcPts val="0"/>
              </a:spcBef>
              <a:spcAft>
                <a:spcPts val="1000"/>
              </a:spcAft>
            </a:pPr>
            <a:r>
              <a:rPr lang="en-US" sz="2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Psalm 1:1</a:t>
            </a:r>
            <a:r>
              <a:rPr lang="en-US" sz="2800" dirty="0">
                <a:effectLst/>
                <a:latin typeface="Calibri" panose="020F0502020204030204" pitchFamily="34" charset="0"/>
                <a:ea typeface="Calibri" panose="020F0502020204030204" pitchFamily="34" charset="0"/>
                <a:cs typeface="Calibri" panose="020F0502020204030204" pitchFamily="34" charset="0"/>
              </a:rPr>
              <a:t> Blessed is the man </a:t>
            </a:r>
            <a:r>
              <a:rPr lang="en-US" sz="2800" u="sng" dirty="0">
                <a:effectLst/>
                <a:latin typeface="Calibri" panose="020F0502020204030204" pitchFamily="34" charset="0"/>
                <a:ea typeface="Calibri" panose="020F0502020204030204" pitchFamily="34" charset="0"/>
                <a:cs typeface="Calibri" panose="020F0502020204030204" pitchFamily="34" charset="0"/>
              </a:rPr>
              <a:t>Who walks not </a:t>
            </a:r>
            <a:r>
              <a:rPr lang="en-US" sz="2800" dirty="0">
                <a:effectLst/>
                <a:latin typeface="Calibri" panose="020F0502020204030204" pitchFamily="34" charset="0"/>
                <a:ea typeface="Calibri" panose="020F0502020204030204" pitchFamily="34" charset="0"/>
                <a:cs typeface="Calibri" panose="020F0502020204030204" pitchFamily="34" charset="0"/>
              </a:rPr>
              <a:t>in the counsel of the ungodly, </a:t>
            </a:r>
            <a:r>
              <a:rPr lang="en-US" sz="2800" u="sng" dirty="0">
                <a:effectLst/>
                <a:latin typeface="Calibri" panose="020F0502020204030204" pitchFamily="34" charset="0"/>
                <a:ea typeface="Calibri" panose="020F0502020204030204" pitchFamily="34" charset="0"/>
                <a:cs typeface="Calibri" panose="020F0502020204030204" pitchFamily="34" charset="0"/>
              </a:rPr>
              <a:t>Nor stands </a:t>
            </a:r>
            <a:r>
              <a:rPr lang="en-US" sz="2800" dirty="0">
                <a:effectLst/>
                <a:latin typeface="Calibri" panose="020F0502020204030204" pitchFamily="34" charset="0"/>
                <a:ea typeface="Calibri" panose="020F0502020204030204" pitchFamily="34" charset="0"/>
                <a:cs typeface="Calibri" panose="020F0502020204030204" pitchFamily="34" charset="0"/>
              </a:rPr>
              <a:t>in the path of sinners, </a:t>
            </a:r>
            <a:r>
              <a:rPr lang="en-US" sz="2800" u="sng" dirty="0">
                <a:effectLst/>
                <a:latin typeface="Calibri" panose="020F0502020204030204" pitchFamily="34" charset="0"/>
                <a:ea typeface="Calibri" panose="020F0502020204030204" pitchFamily="34" charset="0"/>
                <a:cs typeface="Calibri" panose="020F0502020204030204" pitchFamily="34" charset="0"/>
              </a:rPr>
              <a:t>Nor sits </a:t>
            </a:r>
            <a:r>
              <a:rPr lang="en-US" sz="2800" dirty="0">
                <a:effectLst/>
                <a:latin typeface="Calibri" panose="020F0502020204030204" pitchFamily="34" charset="0"/>
                <a:ea typeface="Calibri" panose="020F0502020204030204" pitchFamily="34" charset="0"/>
                <a:cs typeface="Calibri" panose="020F0502020204030204" pitchFamily="34" charset="0"/>
              </a:rPr>
              <a:t>in the seat of the scornful; 2 </a:t>
            </a:r>
            <a:r>
              <a:rPr lang="en-US" sz="2800" u="sng" dirty="0">
                <a:effectLst/>
                <a:latin typeface="Calibri" panose="020F0502020204030204" pitchFamily="34" charset="0"/>
                <a:ea typeface="Calibri" panose="020F0502020204030204" pitchFamily="34" charset="0"/>
                <a:cs typeface="Calibri" panose="020F0502020204030204" pitchFamily="34" charset="0"/>
              </a:rPr>
              <a:t>But his delight</a:t>
            </a:r>
            <a:r>
              <a:rPr lang="en-US" sz="2800" dirty="0">
                <a:effectLst/>
                <a:latin typeface="Calibri" panose="020F0502020204030204" pitchFamily="34" charset="0"/>
                <a:ea typeface="Calibri" panose="020F0502020204030204" pitchFamily="34" charset="0"/>
                <a:cs typeface="Calibri" panose="020F0502020204030204" pitchFamily="34" charset="0"/>
              </a:rPr>
              <a:t> is in the law of the LORD, And in His law </a:t>
            </a:r>
            <a:r>
              <a:rPr lang="en-US" sz="2800" u="sng" dirty="0">
                <a:effectLst/>
                <a:latin typeface="Calibri" panose="020F0502020204030204" pitchFamily="34" charset="0"/>
                <a:ea typeface="Calibri" panose="020F0502020204030204" pitchFamily="34" charset="0"/>
                <a:cs typeface="Calibri" panose="020F0502020204030204" pitchFamily="34" charset="0"/>
              </a:rPr>
              <a:t>he meditates day and night.</a:t>
            </a:r>
            <a:endParaRPr lang="en-US" sz="2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800" dirty="0">
                <a:effectLst/>
                <a:latin typeface="Calibri" panose="020F0502020204030204" pitchFamily="34" charset="0"/>
                <a:ea typeface="Calibri" panose="020F0502020204030204" pitchFamily="34" charset="0"/>
                <a:cs typeface="Calibri" panose="020F0502020204030204" pitchFamily="34" charset="0"/>
              </a:rPr>
              <a:t>3 He shall be like a tree Planted by the rivers of water, That brings forth its fruit in its season, Whose leaf also shall not wither; And whatever he does shall prosper.</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800" dirty="0">
                <a:effectLst/>
                <a:latin typeface="Calibri" panose="020F0502020204030204" pitchFamily="34" charset="0"/>
                <a:ea typeface="Calibri" panose="020F0502020204030204" pitchFamily="34" charset="0"/>
                <a:cs typeface="Calibri" panose="020F0502020204030204" pitchFamily="34" charset="0"/>
              </a:rPr>
              <a:t> 4 The ungodly are not so, But are like the chaff which the wind drives away.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4142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66DFBF-AB7C-F9F1-B647-2BA873F886A3}"/>
              </a:ext>
            </a:extLst>
          </p:cNvPr>
          <p:cNvSpPr/>
          <p:nvPr/>
        </p:nvSpPr>
        <p:spPr>
          <a:xfrm>
            <a:off x="0" y="0"/>
            <a:ext cx="9144000" cy="66273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7927F7F-6EB4-8230-38FE-0A4D72E4B072}"/>
              </a:ext>
            </a:extLst>
          </p:cNvPr>
          <p:cNvSpPr txBox="1"/>
          <p:nvPr/>
        </p:nvSpPr>
        <p:spPr>
          <a:xfrm>
            <a:off x="0" y="25167"/>
            <a:ext cx="9143999" cy="646331"/>
          </a:xfrm>
          <a:prstGeom prst="rect">
            <a:avLst/>
          </a:prstGeom>
          <a:noFill/>
        </p:spPr>
        <p:txBody>
          <a:bodyPr wrap="square" rtlCol="0">
            <a:spAutoFit/>
          </a:bodyPr>
          <a:lstStyle/>
          <a:p>
            <a:pPr algn="ctr"/>
            <a:r>
              <a:rPr lang="en-US" sz="3600" dirty="0">
                <a:solidFill>
                  <a:schemeClr val="bg1"/>
                </a:solidFill>
              </a:rPr>
              <a:t>Joshua – Be Strong And Of Good Courage</a:t>
            </a:r>
          </a:p>
        </p:txBody>
      </p:sp>
      <p:sp>
        <p:nvSpPr>
          <p:cNvPr id="5" name="TextBox 4">
            <a:extLst>
              <a:ext uri="{FF2B5EF4-FFF2-40B4-BE49-F238E27FC236}">
                <a16:creationId xmlns:a16="http://schemas.microsoft.com/office/drawing/2014/main" id="{FD787CAB-1FFC-E3BB-D0C0-3DC26418731E}"/>
              </a:ext>
            </a:extLst>
          </p:cNvPr>
          <p:cNvSpPr txBox="1"/>
          <p:nvPr/>
        </p:nvSpPr>
        <p:spPr>
          <a:xfrm>
            <a:off x="369117" y="1367407"/>
            <a:ext cx="8657438" cy="4674421"/>
          </a:xfrm>
          <a:prstGeom prst="rect">
            <a:avLst/>
          </a:prstGeom>
          <a:noFill/>
        </p:spPr>
        <p:txBody>
          <a:bodyPr wrap="square">
            <a:spAutoFit/>
          </a:bodyPr>
          <a:lstStyle/>
          <a:p>
            <a:pPr marL="0" marR="0">
              <a:lnSpc>
                <a:spcPct val="150000"/>
              </a:lnSpc>
              <a:spcBef>
                <a:spcPts val="0"/>
              </a:spcBef>
              <a:spcAft>
                <a:spcPts val="1000"/>
              </a:spcAft>
            </a:pPr>
            <a:r>
              <a:rPr lang="en-US" sz="3600" dirty="0">
                <a:effectLst/>
                <a:latin typeface="Calibri" panose="020F0502020204030204" pitchFamily="34" charset="0"/>
                <a:ea typeface="Calibri" panose="020F0502020204030204" pitchFamily="34" charset="0"/>
                <a:cs typeface="Calibri" panose="020F0502020204030204" pitchFamily="34" charset="0"/>
              </a:rPr>
              <a:t>1. We learn our duty unto God is crystal clear.</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1000"/>
              </a:spcAft>
            </a:pPr>
            <a:r>
              <a:rPr lang="en-US" sz="3600" dirty="0">
                <a:effectLst/>
                <a:latin typeface="Calibri" panose="020F0502020204030204" pitchFamily="34" charset="0"/>
                <a:ea typeface="Calibri" panose="020F0502020204030204" pitchFamily="34" charset="0"/>
                <a:cs typeface="Calibri" panose="020F0502020204030204" pitchFamily="34" charset="0"/>
              </a:rPr>
              <a:t>2. We learn we can trust in God’s promises.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1000"/>
              </a:spcAft>
            </a:pPr>
            <a:r>
              <a:rPr lang="en-US" sz="3600" dirty="0">
                <a:effectLst/>
                <a:latin typeface="Calibri" panose="020F0502020204030204" pitchFamily="34" charset="0"/>
                <a:ea typeface="Calibri" panose="020F0502020204030204" pitchFamily="34" charset="0"/>
                <a:cs typeface="Calibri" panose="020F0502020204030204" pitchFamily="34" charset="0"/>
              </a:rPr>
              <a:t>3. We learn the assurance of God’s presence.</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1000"/>
              </a:spcAft>
            </a:pPr>
            <a:r>
              <a:rPr lang="en-US" sz="3600" dirty="0">
                <a:effectLst/>
                <a:latin typeface="Calibri" panose="020F0502020204030204" pitchFamily="34" charset="0"/>
                <a:ea typeface="Calibri" panose="020F0502020204030204" pitchFamily="34" charset="0"/>
                <a:cs typeface="Calibri" panose="020F0502020204030204" pitchFamily="34" charset="0"/>
              </a:rPr>
              <a:t>4. Courage in God’s name</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1000"/>
              </a:spcAft>
            </a:pPr>
            <a:r>
              <a:rPr lang="en-US" sz="3600" dirty="0">
                <a:effectLst/>
                <a:latin typeface="Calibri" panose="020F0502020204030204" pitchFamily="34" charset="0"/>
                <a:ea typeface="Calibri" panose="020F0502020204030204" pitchFamily="34" charset="0"/>
                <a:cs typeface="Calibri" panose="020F0502020204030204" pitchFamily="34" charset="0"/>
              </a:rPr>
              <a:t>5. Prosperity in following God’s word.</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3576224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3" name="Rectangle 12"/>
          <p:cNvSpPr/>
          <p:nvPr/>
        </p:nvSpPr>
        <p:spPr>
          <a:xfrm>
            <a:off x="707822" y="12701"/>
            <a:ext cx="8409673" cy="6845299"/>
          </a:xfrm>
          <a:prstGeom prst="rect">
            <a:avLst/>
          </a:prstGeom>
          <a:solidFill>
            <a:schemeClr val="bg1"/>
          </a:solidFill>
          <a:ln w="38100">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5" name="Rectangle 2"/>
          <p:cNvSpPr txBox="1">
            <a:spLocks noChangeArrowheads="1"/>
          </p:cNvSpPr>
          <p:nvPr/>
        </p:nvSpPr>
        <p:spPr>
          <a:xfrm>
            <a:off x="981244" y="3939017"/>
            <a:ext cx="7734917" cy="2839288"/>
          </a:xfrm>
          <a:prstGeom prst="horizontalScroll">
            <a:avLst/>
          </a:prstGeom>
          <a:solidFill>
            <a:schemeClr val="bg1"/>
          </a:solidFill>
          <a:ln>
            <a:solidFill>
              <a:schemeClr val="tx1"/>
            </a:solidFill>
          </a:ln>
          <a:effectLst>
            <a:outerShdw blurRad="63500" sx="102000" sy="102000" algn="ctr" rotWithShape="0">
              <a:prstClr val="black">
                <a:alpha val="40000"/>
              </a:prst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"And if it seems evil to you to serve the LORD, </a:t>
            </a:r>
            <a:r>
              <a:rPr kumimoji="0" lang="en-US" sz="2000" b="1" i="1"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choose for yourselves this day whom you will serve</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whether the gods which your fathers served that were on the other side of the River, or the gods of the Amorites, in whose land you dwell. But as for me and my house, we will serve the LORD.“  </a:t>
            </a:r>
            <a:r>
              <a:rPr kumimoji="0" lang="en-US" sz="2000" b="1" i="0" u="none"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Times New Roman" panose="02020603050405020304" pitchFamily="18" charset="0"/>
              </a:rPr>
              <a:t>(Joshua 24:15)</a:t>
            </a:r>
            <a:endParaRPr kumimoji="0" lang="en-US" sz="20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3" descr="Rectangle: Click to edit Master text styles&#10;Second level&#10;Third level&#10;Fourth level&#10;Fifth level"/>
          <p:cNvSpPr txBox="1">
            <a:spLocks noChangeArrowheads="1"/>
          </p:cNvSpPr>
          <p:nvPr/>
        </p:nvSpPr>
        <p:spPr>
          <a:xfrm>
            <a:off x="1447800" y="2138919"/>
            <a:ext cx="6484938" cy="29051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Hear the Gospel (Rom.10:14).</a:t>
            </a:r>
          </a:p>
        </p:txBody>
      </p:sp>
      <p:sp>
        <p:nvSpPr>
          <p:cNvPr id="8" name="Rectangle 3" descr="Rectangle: Click to edit Master text styles&#10;Second level&#10;Third level&#10;Fourth level&#10;Fifth level"/>
          <p:cNvSpPr txBox="1">
            <a:spLocks noChangeArrowheads="1"/>
          </p:cNvSpPr>
          <p:nvPr/>
        </p:nvSpPr>
        <p:spPr>
          <a:xfrm>
            <a:off x="1447800" y="2547238"/>
            <a:ext cx="6484938" cy="321469"/>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Believe the Gospel (Heb. 11:6).</a:t>
            </a:r>
          </a:p>
        </p:txBody>
      </p:sp>
      <p:sp>
        <p:nvSpPr>
          <p:cNvPr id="9" name="Rectangle 3" descr="Rectangle: Click to edit Master text styles&#10;Second level&#10;Third level&#10;Fourth level&#10;Fifth level"/>
          <p:cNvSpPr txBox="1">
            <a:spLocks noChangeArrowheads="1"/>
          </p:cNvSpPr>
          <p:nvPr/>
        </p:nvSpPr>
        <p:spPr>
          <a:xfrm>
            <a:off x="1439862" y="2949808"/>
            <a:ext cx="6484938" cy="335756"/>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Repent of Sins (Acts 3:19).</a:t>
            </a:r>
          </a:p>
          <a:p>
            <a:pPr marL="609600" marR="0" lvl="0" indent="-609600" algn="l" defTabSz="914400" rtl="0" eaLnBrk="0" fontAlgn="base" latinLnBrk="0" hangingPunct="0">
              <a:lnSpc>
                <a:spcPct val="80000"/>
              </a:lnSpc>
              <a:spcBef>
                <a:spcPct val="20000"/>
              </a:spcBef>
              <a:spcAft>
                <a:spcPct val="0"/>
              </a:spcAft>
              <a:buClrTx/>
              <a:buSzTx/>
              <a:buFontTx/>
              <a:buChar char="•"/>
              <a:tabLst/>
              <a:defRPr/>
            </a:pPr>
            <a:endParaRPr kumimoji="0" lang="en-US" sz="1800" b="0" i="0" u="none" strike="noStrike" kern="0" cap="none" spc="0" normalizeH="0" baseline="0" noProof="0" dirty="0">
              <a:ln>
                <a:noFill/>
              </a:ln>
              <a:solidFill>
                <a:srgbClr val="000000"/>
              </a:solidFill>
              <a:effectLst/>
              <a:uLnTx/>
              <a:uFillTx/>
              <a:latin typeface="Times New Roman"/>
              <a:ea typeface="+mn-ea"/>
              <a:cs typeface="+mn-cs"/>
            </a:endParaRPr>
          </a:p>
        </p:txBody>
      </p:sp>
      <p:sp>
        <p:nvSpPr>
          <p:cNvPr id="10" name="Rectangle 3" descr="Rectangle: Click to edit Master text styles&#10;Second level&#10;Third level&#10;Fourth level&#10;Fifth level"/>
          <p:cNvSpPr txBox="1">
            <a:spLocks noChangeArrowheads="1"/>
          </p:cNvSpPr>
          <p:nvPr/>
        </p:nvSpPr>
        <p:spPr>
          <a:xfrm>
            <a:off x="1447800" y="3370730"/>
            <a:ext cx="6484938" cy="304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Confess Christ (Rom.10:9).</a:t>
            </a:r>
          </a:p>
        </p:txBody>
      </p:sp>
      <p:sp>
        <p:nvSpPr>
          <p:cNvPr id="11" name="Rectangle 3" descr="Rectangle: Click to edit Master text styles&#10;Second level&#10;Third level&#10;Fourth level&#10;Fifth level"/>
          <p:cNvSpPr txBox="1">
            <a:spLocks noChangeArrowheads="1"/>
          </p:cNvSpPr>
          <p:nvPr/>
        </p:nvSpPr>
        <p:spPr>
          <a:xfrm>
            <a:off x="1447799" y="3757052"/>
            <a:ext cx="7203141" cy="44291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Be Baptized Into Christ (1 Cor.12:13).</a:t>
            </a:r>
          </a:p>
          <a:p>
            <a:pPr marL="609600" marR="0" lvl="0" indent="-609600" algn="l" defTabSz="914400" rtl="0" eaLnBrk="0" fontAlgn="base" latinLnBrk="0" hangingPunct="0">
              <a:lnSpc>
                <a:spcPct val="80000"/>
              </a:lnSpc>
              <a:spcBef>
                <a:spcPct val="20000"/>
              </a:spcBef>
              <a:spcAft>
                <a:spcPct val="0"/>
              </a:spcAft>
              <a:buClrTx/>
              <a:buSzTx/>
              <a:buFontTx/>
              <a:buChar char="•"/>
              <a:tabLst/>
              <a:defRPr/>
            </a:pPr>
            <a:endParaRPr kumimoji="0" lang="en-US" sz="1800" b="0" i="0" u="none" strike="noStrike" kern="0" cap="none" spc="0" normalizeH="0" baseline="0" noProof="0" dirty="0">
              <a:ln>
                <a:noFill/>
              </a:ln>
              <a:solidFill>
                <a:srgbClr val="000000"/>
              </a:solidFill>
              <a:effectLst/>
              <a:uLnTx/>
              <a:uFillTx/>
              <a:latin typeface="Times New Roman"/>
              <a:ea typeface="+mn-ea"/>
              <a:cs typeface="+mn-cs"/>
            </a:endParaRPr>
          </a:p>
        </p:txBody>
      </p:sp>
      <p:sp>
        <p:nvSpPr>
          <p:cNvPr id="15" name="Rectangle 14"/>
          <p:cNvSpPr/>
          <p:nvPr/>
        </p:nvSpPr>
        <p:spPr>
          <a:xfrm>
            <a:off x="1143001" y="865094"/>
            <a:ext cx="7974495" cy="457200"/>
          </a:xfrm>
          <a:prstGeom prst="rect">
            <a:avLst/>
          </a:prstGeom>
          <a:noFill/>
          <a:ln>
            <a:noFill/>
          </a:ln>
          <a:effectLst/>
          <a:scene3d>
            <a:camera prst="orthographicFront"/>
            <a:lightRig rig="threePt" dir="t"/>
          </a:scene3d>
          <a:sp3d prstMaterial="dkEdge">
            <a:bevelT w="311150"/>
            <a:bevelB w="28575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50" normalizeH="0" baseline="0" noProof="0" dirty="0">
                <a:ln w="11430"/>
                <a:solidFill>
                  <a:srgbClr val="0070C0"/>
                </a:solidFill>
                <a:effectLst/>
                <a:uLnTx/>
                <a:uFillTx/>
                <a:latin typeface="Arial" panose="020B0604020202020204" pitchFamily="34" charset="0"/>
                <a:ea typeface="+mn-ea"/>
                <a:cs typeface="Arial" panose="020B0604020202020204" pitchFamily="34" charset="0"/>
              </a:rPr>
              <a:t>Are You A New Testament Christian?</a:t>
            </a:r>
          </a:p>
        </p:txBody>
      </p:sp>
    </p:spTree>
    <p:extLst>
      <p:ext uri="{BB962C8B-B14F-4D97-AF65-F5344CB8AC3E}">
        <p14:creationId xmlns:p14="http://schemas.microsoft.com/office/powerpoint/2010/main" val="69849387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rot="20972171">
            <a:off x="702421" y="465512"/>
            <a:ext cx="5867400" cy="5755139"/>
          </a:xfrm>
          <a:prstGeom prst="rect">
            <a:avLst/>
          </a:prstGeom>
          <a:solidFill>
            <a:srgbClr val="00B0F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02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25000"/>
                    </a14:imgEffect>
                  </a14:imgLayer>
                </a14:imgProps>
              </a:ext>
            </a:extLst>
          </a:blip>
          <a:srcRect b="14502"/>
          <a:stretch>
            <a:fillRect/>
          </a:stretch>
        </p:blipFill>
        <p:spPr bwMode="auto">
          <a:xfrm>
            <a:off x="2590800" y="2438400"/>
            <a:ext cx="5888402" cy="3654425"/>
          </a:xfrm>
          <a:prstGeom prst="rect">
            <a:avLst/>
          </a:prstGeom>
          <a:ln w="38100" cap="sq">
            <a:solidFill>
              <a:srgbClr val="000000"/>
            </a:solidFill>
            <a:prstDash val="solid"/>
            <a:miter lim="800000"/>
          </a:ln>
          <a:effectLst>
            <a:outerShdw blurRad="76200" dir="13500000" sy="23000" kx="1200000" algn="br" rotWithShape="0">
              <a:prstClr val="black">
                <a:alpha val="20000"/>
              </a:prstClr>
            </a:outerShdw>
          </a:effectLst>
        </p:spPr>
      </p:pic>
      <p:sp>
        <p:nvSpPr>
          <p:cNvPr id="4" name="Rectangle 3"/>
          <p:cNvSpPr/>
          <p:nvPr/>
        </p:nvSpPr>
        <p:spPr>
          <a:xfrm>
            <a:off x="762000" y="601176"/>
            <a:ext cx="4267200" cy="2708434"/>
          </a:xfrm>
          <a:prstGeom prst="rect">
            <a:avLst/>
          </a:prstGeom>
          <a:solidFill>
            <a:schemeClr val="bg1"/>
          </a:solidFill>
          <a:ln w="38100">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Joshua 10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r>
              <a:rPr kumimoji="0" lang="en-US" sz="2000" b="0" i="0" u="none" strike="noStrike" kern="1200" cap="none" spc="0" normalizeH="0" baseline="30000" noProof="0" dirty="0">
                <a:ln>
                  <a:noFill/>
                </a:ln>
                <a:solidFill>
                  <a:prstClr val="black"/>
                </a:solidFill>
                <a:effectLst/>
                <a:uLnTx/>
                <a:uFillTx/>
                <a:latin typeface="Times New Roman" pitchFamily="18" charset="0"/>
                <a:ea typeface="+mn-ea"/>
                <a:cs typeface="Times New Roman" pitchFamily="18" charset="0"/>
              </a:rPr>
              <a:t>27</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And it came to pass at the time of the going down of the sun, that Joshua commanded, and they took them down off the trees, and cast them into the cave wherein they had been hid, and laid great stones in the cave’s mouth, which remain until this very day.”</a:t>
            </a:r>
          </a:p>
        </p:txBody>
      </p:sp>
    </p:spTree>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57200"/>
            <a:ext cx="8077200" cy="5986254"/>
          </a:xfrm>
          <a:prstGeom prst="rect">
            <a:avLst/>
          </a:prstGeom>
          <a:solidFill>
            <a:schemeClr val="bg1"/>
          </a:solidFill>
          <a:ln w="127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p:cNvSpPr/>
          <p:nvPr/>
        </p:nvSpPr>
        <p:spPr>
          <a:xfrm>
            <a:off x="533400" y="457200"/>
            <a:ext cx="4038600" cy="5986254"/>
          </a:xfrm>
          <a:prstGeom prst="rect">
            <a:avLst/>
          </a:prstGeom>
          <a:solidFill>
            <a:schemeClr val="bg1"/>
          </a:solidFill>
          <a:ln w="38100">
            <a:noFill/>
          </a:ln>
        </p:spPr>
        <p:txBody>
          <a:bodyPr wrap="square" numCol="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JOSHUA Chapter 1</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1  Now after the death of Moses the servant of the LORD it came to pass, that the LORD spake unto Joshua the son of Nun, Moses’ minister, saying,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2  Moses my servant is dead; now therefore arise, go over this Jordan, thou, and all this people, unto the land which I do give to them, even to the children of Israel. </a:t>
            </a:r>
          </a:p>
          <a:p>
            <a:pPr marL="228600" marR="0" lvl="0" indent="-228600" algn="l" defTabSz="457200" rtl="0" eaLnBrk="1" fontAlgn="auto" latinLnBrk="0" hangingPunct="1">
              <a:lnSpc>
                <a:spcPct val="100000"/>
              </a:lnSpc>
              <a:spcBef>
                <a:spcPts val="0"/>
              </a:spcBef>
              <a:spcAft>
                <a:spcPts val="0"/>
              </a:spcAft>
              <a:buClrTx/>
              <a:buSzTx/>
              <a:buFontTx/>
              <a:buAutoNum type="arabicPlain" startAt="3"/>
              <a:tabLst/>
              <a:defRPr/>
            </a:pPr>
            <a:r>
              <a:rPr kumimoji="0" lang="en-US" sz="1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Every place that the sole of your foot shall tread upon, that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have I given unto you, as I said unto Moses.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4  From the wilderness and this Lebanon even unto the great river, the river Euphrates, all the land of the Hittites, and unto the great sea toward the going down of the sun, shall be your coast.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5  There shall not any man be able to stand before thee all the days of thy life: as I was with Moses, so I will be with thee: I will not fail thee, nor forsake thee.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6  Be strong and of a good </a:t>
            </a:r>
            <a:r>
              <a:rPr kumimoji="0" lang="en-US" sz="1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courage</a:t>
            </a:r>
            <a:r>
              <a:rPr kumimoji="0" lang="en-US" sz="1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for unto this people shalt thou divide for an inheritance the land, which I sware unto their fathers to give them.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7  Only be thou strong and very </a:t>
            </a:r>
            <a:r>
              <a:rPr kumimoji="0" lang="en-US" sz="1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courageous</a:t>
            </a:r>
            <a:r>
              <a:rPr kumimoji="0" lang="en-US" sz="1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that thou mayest observe to do according to all the law, which Moses my servant commanded thee: turn not from it to the right hand or to the left, that thou mayest prosper whithersoever thou goest.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8  This book of the law shall not depart out of thy mouth; but thou shalt meditate therein day and night, that thou mayest observe to do according to all that is written therein: for then thou shalt make thy way prosperous, and then thou shalt have good success.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9  Have not I commanded thee? Be strong and of a good </a:t>
            </a:r>
            <a:r>
              <a:rPr kumimoji="0" lang="en-US" sz="1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courage</a:t>
            </a:r>
            <a:r>
              <a:rPr kumimoji="0" lang="en-US" sz="1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be not afraid, neither be thou dismayed: for the LORD thy God is with thee whithersoever thou goest.</a:t>
            </a:r>
          </a:p>
        </p:txBody>
      </p:sp>
      <p:sp>
        <p:nvSpPr>
          <p:cNvPr id="4" name="Rectangle 3"/>
          <p:cNvSpPr/>
          <p:nvPr/>
        </p:nvSpPr>
        <p:spPr>
          <a:xfrm>
            <a:off x="4572000" y="583823"/>
            <a:ext cx="4038600" cy="5816977"/>
          </a:xfrm>
          <a:prstGeom prst="rect">
            <a:avLst/>
          </a:prstGeom>
          <a:solidFill>
            <a:schemeClr val="bg1"/>
          </a:solidFill>
          <a:ln w="38100">
            <a:noFill/>
          </a:ln>
        </p:spPr>
        <p:txBody>
          <a:bodyPr wrap="square" numCol="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10  Then Joshua commanded the officers of the people, saying,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11  Pass through the host, and command the people, saying, Prepare you victuals; for within three days ye shall pass over this Jordan, to go in to possess the land, which the LORD your God giveth you to possess it.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12  And to the Reubenites, and to the Gadites, and to half the tribe of Manasseh, spake Joshua, saying,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13  Remember the word which Moses the servant of the LORD commanded you, saying, The LORD your God hath given you rest, and hath given you this land.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14  Your wives, your little ones, and your cattle, shall remain in the land which Moses gave you on this side Jordan; but ye shall pass before your brethren armed, all the mighty men of valour, and help them;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15  Until the LORD have given your brethren rest, as he hath given you, and they also have possessed the land which the LORD your God giveth them: then ye shall return unto the land of your possession, and enjoy it, which Moses the LORD’S servant gave you on this side Jordan toward the sunrising.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16  And they answered Joshua, saying, All that thou commandest us we will do, and whithersoever thou sendest us, we will go.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17  According as we hearkened unto Moses in all things, so will we hearken unto thee: only the LORD thy God be with thee, as he was with Moses.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18  Whosoever he be that doth rebel against thy commandment, and will not hearken unto thy words in all that thou commandest him, he shall be put to death: only be strong and of a good </a:t>
            </a:r>
            <a:r>
              <a:rPr kumimoji="0" lang="en-US" sz="1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courage</a:t>
            </a:r>
            <a:r>
              <a:rPr kumimoji="0" lang="en-US" sz="1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p>
        </p:txBody>
      </p:sp>
      <p:sp>
        <p:nvSpPr>
          <p:cNvPr id="5" name="Oval 4"/>
          <p:cNvSpPr/>
          <p:nvPr/>
        </p:nvSpPr>
        <p:spPr>
          <a:xfrm>
            <a:off x="1981200" y="3450327"/>
            <a:ext cx="1143000" cy="588273"/>
          </a:xfrm>
          <a:prstGeom prst="ellipse">
            <a:avLst/>
          </a:prstGeom>
          <a:noFill/>
          <a:ln w="38100">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p:cNvSpPr/>
          <p:nvPr/>
        </p:nvSpPr>
        <p:spPr>
          <a:xfrm>
            <a:off x="2362200" y="3907527"/>
            <a:ext cx="1143000" cy="588273"/>
          </a:xfrm>
          <a:prstGeom prst="ellipse">
            <a:avLst/>
          </a:prstGeom>
          <a:noFill/>
          <a:ln w="38100">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Oval 6"/>
          <p:cNvSpPr/>
          <p:nvPr/>
        </p:nvSpPr>
        <p:spPr>
          <a:xfrm>
            <a:off x="381000" y="5791200"/>
            <a:ext cx="1143000" cy="588273"/>
          </a:xfrm>
          <a:prstGeom prst="ellipse">
            <a:avLst/>
          </a:prstGeom>
          <a:noFill/>
          <a:ln w="38100">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Oval 7"/>
          <p:cNvSpPr/>
          <p:nvPr/>
        </p:nvSpPr>
        <p:spPr>
          <a:xfrm>
            <a:off x="5257800" y="5888727"/>
            <a:ext cx="1143000" cy="588273"/>
          </a:xfrm>
          <a:prstGeom prst="ellipse">
            <a:avLst/>
          </a:prstGeom>
          <a:noFill/>
          <a:ln w="38100">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0920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57200"/>
            <a:ext cx="8077200" cy="5986254"/>
          </a:xfrm>
          <a:prstGeom prst="rect">
            <a:avLst/>
          </a:prstGeom>
          <a:solidFill>
            <a:schemeClr val="bg1"/>
          </a:solidFill>
          <a:ln w="127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p:cNvSpPr/>
          <p:nvPr/>
        </p:nvSpPr>
        <p:spPr>
          <a:xfrm>
            <a:off x="533400" y="457200"/>
            <a:ext cx="4038600" cy="5986254"/>
          </a:xfrm>
          <a:prstGeom prst="rect">
            <a:avLst/>
          </a:prstGeom>
          <a:solidFill>
            <a:schemeClr val="bg1"/>
          </a:solidFill>
          <a:ln w="38100">
            <a:noFill/>
          </a:ln>
        </p:spPr>
        <p:txBody>
          <a:bodyPr wrap="square" numCol="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JOSHUA Chapter 1</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1  Now after the death of Moses the servant of the LORD it came to pass, that the LORD spake unto Joshua the son of Nun, Moses’ minister, saying,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2  Moses my servant is dead; now therefore arise, go over this Jordan, thou, and all this people, unto the land which I do give to them, even to the children of Israel. </a:t>
            </a:r>
          </a:p>
          <a:p>
            <a:pPr marL="228600" marR="0" lvl="0" indent="-228600" algn="l" defTabSz="457200" rtl="0" eaLnBrk="1" fontAlgn="auto" latinLnBrk="0" hangingPunct="1">
              <a:lnSpc>
                <a:spcPct val="100000"/>
              </a:lnSpc>
              <a:spcBef>
                <a:spcPts val="0"/>
              </a:spcBef>
              <a:spcAft>
                <a:spcPts val="0"/>
              </a:spcAft>
              <a:buClrTx/>
              <a:buSzTx/>
              <a:buFontTx/>
              <a:buAutoNum type="arabicPlain" startAt="3"/>
              <a:tabLst/>
              <a:defRPr/>
            </a:pPr>
            <a:r>
              <a:rPr kumimoji="0" lang="en-US" sz="1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Every place that the sole of your foot shall tread upon, that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have I given unto you, as I said unto Moses.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4  From the wilderness and this Lebanon even unto the great river, the river Euphrates, all the land of the Hittites, and unto the great sea toward the going down of the sun, shall be your coast.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5  There shall not any man be able to stand before thee all the days of thy life: as I was with Moses, so I will be with thee: I will not fail thee, nor forsake thee.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6  Be strong and of a good courage: for unto this people shalt thou divide for an inheritance the land, which I sware unto their fathers to give them.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7  Only be thou strong and very courageous, that thou mayest observe to do according to all the law, which Moses my servant commanded thee: turn not from it to the right hand or to the left, that thou mayest </a:t>
            </a:r>
            <a:r>
              <a:rPr kumimoji="0" lang="en-US" sz="1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prosper</a:t>
            </a:r>
            <a:r>
              <a:rPr kumimoji="0" lang="en-US" sz="12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1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whithersoever thou goest.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8  This book of the law shall not depart out of thy mouth; but thou shalt meditate therein day and night, that thou mayest observe to do according to all that is written therein: for then thou shalt make thy way </a:t>
            </a:r>
            <a:r>
              <a:rPr kumimoji="0" lang="en-US" sz="1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prosperous</a:t>
            </a:r>
            <a:r>
              <a:rPr kumimoji="0" lang="en-US" sz="1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and then thou shalt have good </a:t>
            </a:r>
            <a:r>
              <a:rPr kumimoji="0" lang="en-US" sz="1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success.</a:t>
            </a:r>
            <a:r>
              <a:rPr kumimoji="0" lang="en-US" sz="12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9  Have not I commanded thee? Be strong and of a good courage; be not afraid, neither be thou dismayed: for the LORD thy God is with thee whithersoever thou goest.</a:t>
            </a:r>
          </a:p>
        </p:txBody>
      </p:sp>
      <p:sp>
        <p:nvSpPr>
          <p:cNvPr id="4" name="Rectangle 3"/>
          <p:cNvSpPr/>
          <p:nvPr/>
        </p:nvSpPr>
        <p:spPr>
          <a:xfrm>
            <a:off x="4572000" y="583823"/>
            <a:ext cx="4038600" cy="5816977"/>
          </a:xfrm>
          <a:prstGeom prst="rect">
            <a:avLst/>
          </a:prstGeom>
          <a:solidFill>
            <a:schemeClr val="bg1"/>
          </a:solidFill>
          <a:ln w="38100">
            <a:noFill/>
          </a:ln>
        </p:spPr>
        <p:txBody>
          <a:bodyPr wrap="square" numCol="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10  Then Joshua commanded the officers of the people, saying,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11  Pass through the host, and command the people, saying, Prepare you victuals; for within three days ye shall pass over this Jordan, to go in to </a:t>
            </a:r>
            <a:r>
              <a:rPr kumimoji="0" lang="en-US" sz="1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possess</a:t>
            </a:r>
            <a:r>
              <a:rPr kumimoji="0" lang="en-US" sz="1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the land, which the LORD your God </a:t>
            </a:r>
            <a:r>
              <a:rPr kumimoji="0" lang="en-US" sz="1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giveth</a:t>
            </a:r>
            <a:r>
              <a:rPr kumimoji="0" lang="en-US" sz="1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you to </a:t>
            </a:r>
            <a:r>
              <a:rPr kumimoji="0" lang="en-US" sz="1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possess</a:t>
            </a:r>
            <a:r>
              <a:rPr kumimoji="0" lang="en-US" sz="1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it.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12  And to the Reubenites, and to the Gadites, and to half the tribe of Manasseh, spake Joshua, saying,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13  Remember the word which Moses the servant of the LORD commanded you, saying, The LORD your God hath </a:t>
            </a:r>
            <a:r>
              <a:rPr kumimoji="0" lang="en-US" sz="1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given</a:t>
            </a:r>
            <a:r>
              <a:rPr kumimoji="0" lang="en-US" sz="1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you rest, and hath </a:t>
            </a:r>
            <a:r>
              <a:rPr kumimoji="0" lang="en-US" sz="1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given</a:t>
            </a:r>
            <a:r>
              <a:rPr kumimoji="0" lang="en-US" sz="1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you this land.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14  Your wives, your little ones, and your cattle, shall remain in the land which Moses gave you on this side Jordan; but ye shall pass before your brethren armed, all the mighty men of valour, and help them;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15  Until the LORD have given your brethren rest, as he hath </a:t>
            </a:r>
            <a:r>
              <a:rPr kumimoji="0" lang="en-US" sz="1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given</a:t>
            </a:r>
            <a:r>
              <a:rPr kumimoji="0" lang="en-US" sz="1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you, and they also have </a:t>
            </a:r>
            <a:r>
              <a:rPr kumimoji="0" lang="en-US" sz="1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possessed</a:t>
            </a:r>
            <a:r>
              <a:rPr kumimoji="0" lang="en-US" sz="1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the land which the LORD your God </a:t>
            </a:r>
            <a:r>
              <a:rPr kumimoji="0" lang="en-US" sz="1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giveth</a:t>
            </a:r>
            <a:r>
              <a:rPr kumimoji="0" lang="en-US" sz="1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them: then ye shall return unto the land of your </a:t>
            </a:r>
            <a:r>
              <a:rPr kumimoji="0" lang="en-US" sz="1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possession</a:t>
            </a:r>
            <a:r>
              <a:rPr kumimoji="0" lang="en-US" sz="1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and </a:t>
            </a:r>
            <a:r>
              <a:rPr kumimoji="0" lang="en-US" sz="1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enjoy it, </a:t>
            </a:r>
            <a:r>
              <a:rPr kumimoji="0" lang="en-US" sz="1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which Moses the LORD’S servant </a:t>
            </a:r>
            <a:r>
              <a:rPr kumimoji="0" lang="en-US" sz="1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gave</a:t>
            </a:r>
            <a:r>
              <a:rPr kumimoji="0" lang="en-US" sz="1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you on this side Jordan toward the sunrising.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16  And they answered Joshua, saying, All that thou commandest us we will do, and whithersoever thou sendest us, we will go.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17  According as we hearkened unto Moses in all things, so will we hearken unto thee: only the LORD thy God be with thee, as he was with Moses.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18  Whosoever he be that doth rebel against thy commandment, and will not hearken unto thy words in all that thou commandest him, he shall be put to death: only be strong and of a good courage. </a:t>
            </a:r>
          </a:p>
        </p:txBody>
      </p:sp>
      <p:sp>
        <p:nvSpPr>
          <p:cNvPr id="5" name="Oval 4"/>
          <p:cNvSpPr/>
          <p:nvPr/>
        </p:nvSpPr>
        <p:spPr>
          <a:xfrm>
            <a:off x="1981200" y="4440927"/>
            <a:ext cx="1143000" cy="588273"/>
          </a:xfrm>
          <a:prstGeom prst="ellipse">
            <a:avLst/>
          </a:prstGeom>
          <a:noFill/>
          <a:ln w="38100">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p:cNvSpPr/>
          <p:nvPr/>
        </p:nvSpPr>
        <p:spPr>
          <a:xfrm>
            <a:off x="1981200" y="5257800"/>
            <a:ext cx="1143000" cy="588273"/>
          </a:xfrm>
          <a:prstGeom prst="ellipse">
            <a:avLst/>
          </a:prstGeom>
          <a:noFill/>
          <a:ln w="38100">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Oval 6"/>
          <p:cNvSpPr/>
          <p:nvPr/>
        </p:nvSpPr>
        <p:spPr>
          <a:xfrm>
            <a:off x="685800" y="5355327"/>
            <a:ext cx="1143000" cy="588273"/>
          </a:xfrm>
          <a:prstGeom prst="ellipse">
            <a:avLst/>
          </a:prstGeom>
          <a:noFill/>
          <a:ln w="38100">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Oval 7"/>
          <p:cNvSpPr/>
          <p:nvPr/>
        </p:nvSpPr>
        <p:spPr>
          <a:xfrm>
            <a:off x="4724400" y="1143000"/>
            <a:ext cx="2209800" cy="838200"/>
          </a:xfrm>
          <a:prstGeom prst="ellipse">
            <a:avLst/>
          </a:prstGeom>
          <a:noFill/>
          <a:ln w="38100">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Oval 8"/>
          <p:cNvSpPr/>
          <p:nvPr/>
        </p:nvSpPr>
        <p:spPr>
          <a:xfrm>
            <a:off x="4495800" y="2362200"/>
            <a:ext cx="762000" cy="457200"/>
          </a:xfrm>
          <a:prstGeom prst="ellipse">
            <a:avLst/>
          </a:prstGeom>
          <a:noFill/>
          <a:ln w="38100">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Oval 9"/>
          <p:cNvSpPr/>
          <p:nvPr/>
        </p:nvSpPr>
        <p:spPr>
          <a:xfrm>
            <a:off x="5943600" y="2362200"/>
            <a:ext cx="762000" cy="457200"/>
          </a:xfrm>
          <a:prstGeom prst="ellipse">
            <a:avLst/>
          </a:prstGeom>
          <a:noFill/>
          <a:ln w="38100">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Oval 10"/>
          <p:cNvSpPr/>
          <p:nvPr/>
        </p:nvSpPr>
        <p:spPr>
          <a:xfrm>
            <a:off x="4495800" y="3200401"/>
            <a:ext cx="3124200" cy="1240526"/>
          </a:xfrm>
          <a:prstGeom prst="ellipse">
            <a:avLst/>
          </a:prstGeom>
          <a:noFill/>
          <a:ln w="38100">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5587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66DFBF-AB7C-F9F1-B647-2BA873F886A3}"/>
              </a:ext>
            </a:extLst>
          </p:cNvPr>
          <p:cNvSpPr/>
          <p:nvPr/>
        </p:nvSpPr>
        <p:spPr>
          <a:xfrm>
            <a:off x="0" y="0"/>
            <a:ext cx="9144000" cy="66273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7927F7F-6EB4-8230-38FE-0A4D72E4B072}"/>
              </a:ext>
            </a:extLst>
          </p:cNvPr>
          <p:cNvSpPr txBox="1"/>
          <p:nvPr/>
        </p:nvSpPr>
        <p:spPr>
          <a:xfrm>
            <a:off x="0" y="25167"/>
            <a:ext cx="9143999" cy="646331"/>
          </a:xfrm>
          <a:prstGeom prst="rect">
            <a:avLst/>
          </a:prstGeom>
          <a:noFill/>
        </p:spPr>
        <p:txBody>
          <a:bodyPr wrap="square" rtlCol="0">
            <a:spAutoFit/>
          </a:bodyPr>
          <a:lstStyle/>
          <a:p>
            <a:pPr algn="ctr"/>
            <a:r>
              <a:rPr lang="en-US" sz="3600" dirty="0">
                <a:solidFill>
                  <a:schemeClr val="bg1"/>
                </a:solidFill>
              </a:rPr>
              <a:t>Joshua – Be Strong And Of Good Courage</a:t>
            </a:r>
          </a:p>
        </p:txBody>
      </p:sp>
      <p:sp>
        <p:nvSpPr>
          <p:cNvPr id="5" name="TextBox 4">
            <a:extLst>
              <a:ext uri="{FF2B5EF4-FFF2-40B4-BE49-F238E27FC236}">
                <a16:creationId xmlns:a16="http://schemas.microsoft.com/office/drawing/2014/main" id="{BB611075-8376-331B-BC3E-1AEF6C6B0AFE}"/>
              </a:ext>
            </a:extLst>
          </p:cNvPr>
          <p:cNvSpPr txBox="1"/>
          <p:nvPr/>
        </p:nvSpPr>
        <p:spPr>
          <a:xfrm>
            <a:off x="536895" y="989902"/>
            <a:ext cx="8212822" cy="5760551"/>
          </a:xfrm>
          <a:prstGeom prst="rect">
            <a:avLst/>
          </a:prstGeom>
          <a:noFill/>
        </p:spPr>
        <p:txBody>
          <a:bodyPr wrap="square">
            <a:spAutoFit/>
          </a:bodyPr>
          <a:lstStyle/>
          <a:p>
            <a:pPr marL="0" marR="0">
              <a:spcBef>
                <a:spcPts val="0"/>
              </a:spcBef>
              <a:spcAft>
                <a:spcPts val="1000"/>
              </a:spcAft>
            </a:pPr>
            <a:r>
              <a:rPr lang="en-US" sz="30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t>
            </a:r>
            <a:r>
              <a:rPr lang="en-US" sz="3000" b="1"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Joshua 1:1-9</a:t>
            </a:r>
            <a:r>
              <a:rPr lang="en-US" sz="30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3000" dirty="0">
                <a:effectLst/>
                <a:latin typeface="Calibri" panose="020F0502020204030204" pitchFamily="34" charset="0"/>
                <a:ea typeface="Calibri" panose="020F0502020204030204" pitchFamily="34" charset="0"/>
                <a:cs typeface="Calibri" panose="020F0502020204030204" pitchFamily="34" charset="0"/>
              </a:rPr>
              <a:t>After the death of Moses the servant of the LORD, it came to pass that the LORD spoke to Joshua the son of Nun, Moses' assistant, saying:</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000" u="sng" dirty="0">
                <a:effectLst/>
                <a:latin typeface="Calibri" panose="020F0502020204030204" pitchFamily="34" charset="0"/>
                <a:ea typeface="Calibri" panose="020F0502020204030204" pitchFamily="34" charset="0"/>
                <a:cs typeface="Calibri" panose="020F0502020204030204" pitchFamily="34" charset="0"/>
              </a:rPr>
              <a:t>Moses My servant is dead</a:t>
            </a:r>
            <a:r>
              <a:rPr lang="en-US" sz="3000" dirty="0">
                <a:effectLst/>
                <a:latin typeface="Calibri" panose="020F0502020204030204" pitchFamily="34" charset="0"/>
                <a:ea typeface="Calibri" panose="020F0502020204030204" pitchFamily="34" charset="0"/>
                <a:cs typeface="Calibri" panose="020F0502020204030204" pitchFamily="34" charset="0"/>
              </a:rPr>
              <a:t>. </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000" dirty="0">
                <a:effectLst/>
                <a:latin typeface="Calibri" panose="020F0502020204030204" pitchFamily="34" charset="0"/>
                <a:ea typeface="Calibri" panose="020F0502020204030204" pitchFamily="34" charset="0"/>
                <a:cs typeface="Calibri" panose="020F0502020204030204" pitchFamily="34" charset="0"/>
              </a:rPr>
              <a:t>(all of us are going to die -but God was not dead)….</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000" dirty="0">
                <a:effectLst/>
                <a:latin typeface="Calibri" panose="020F0502020204030204" pitchFamily="34" charset="0"/>
                <a:ea typeface="Calibri" panose="020F0502020204030204" pitchFamily="34" charset="0"/>
                <a:cs typeface="Calibri" panose="020F0502020204030204" pitchFamily="34" charset="0"/>
              </a:rPr>
              <a:t>God’s work did not end with Moses, he commissioned Joshua.</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000" dirty="0">
                <a:effectLst/>
                <a:latin typeface="Calibri" panose="020F0502020204030204" pitchFamily="34" charset="0"/>
                <a:ea typeface="Calibri" panose="020F0502020204030204" pitchFamily="34" charset="0"/>
                <a:cs typeface="Calibri" panose="020F0502020204030204" pitchFamily="34" charset="0"/>
              </a:rPr>
              <a:t>God’s work did not end with Christ. He commissioned us. The GREAT commission.</a:t>
            </a:r>
            <a:endParaRPr lang="en-US" sz="3000" dirty="0">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r>
              <a:rPr lang="en-US" sz="2400" dirty="0">
                <a:effectLst/>
                <a:latin typeface="Calibri" panose="020F0502020204030204" pitchFamily="34" charset="0"/>
                <a:ea typeface="Calibri" panose="020F0502020204030204" pitchFamily="34" charset="0"/>
                <a:cs typeface="Calibri" panose="020F0502020204030204" pitchFamily="34"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1000"/>
              </a:spcAft>
            </a:pPr>
            <a:r>
              <a:rPr lang="en-US" sz="3600" b="1" dirty="0">
                <a:solidFill>
                  <a:srgbClr val="FF0000"/>
                </a:solidFill>
                <a:latin typeface="Calibri" panose="020F0502020204030204" pitchFamily="34" charset="0"/>
                <a:ea typeface="Calibri" panose="020F0502020204030204" pitchFamily="34" charset="0"/>
                <a:cs typeface="Calibri" panose="020F0502020204030204" pitchFamily="34" charset="0"/>
              </a:rPr>
              <a:t>We Need Strength and Courage Today!</a:t>
            </a:r>
            <a:endParaRPr lang="en-US" sz="3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573691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66DFBF-AB7C-F9F1-B647-2BA873F886A3}"/>
              </a:ext>
            </a:extLst>
          </p:cNvPr>
          <p:cNvSpPr/>
          <p:nvPr/>
        </p:nvSpPr>
        <p:spPr>
          <a:xfrm>
            <a:off x="0" y="0"/>
            <a:ext cx="9144000" cy="66273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7927F7F-6EB4-8230-38FE-0A4D72E4B072}"/>
              </a:ext>
            </a:extLst>
          </p:cNvPr>
          <p:cNvSpPr txBox="1"/>
          <p:nvPr/>
        </p:nvSpPr>
        <p:spPr>
          <a:xfrm>
            <a:off x="0" y="25167"/>
            <a:ext cx="9143999" cy="646331"/>
          </a:xfrm>
          <a:prstGeom prst="rect">
            <a:avLst/>
          </a:prstGeom>
          <a:noFill/>
        </p:spPr>
        <p:txBody>
          <a:bodyPr wrap="square" rtlCol="0">
            <a:spAutoFit/>
          </a:bodyPr>
          <a:lstStyle/>
          <a:p>
            <a:pPr algn="ctr"/>
            <a:r>
              <a:rPr lang="en-US" sz="3600" dirty="0">
                <a:solidFill>
                  <a:schemeClr val="bg1"/>
                </a:solidFill>
              </a:rPr>
              <a:t>Joshua – Be Strong And Of Good Courage</a:t>
            </a:r>
          </a:p>
        </p:txBody>
      </p:sp>
      <p:sp>
        <p:nvSpPr>
          <p:cNvPr id="5" name="TextBox 4">
            <a:extLst>
              <a:ext uri="{FF2B5EF4-FFF2-40B4-BE49-F238E27FC236}">
                <a16:creationId xmlns:a16="http://schemas.microsoft.com/office/drawing/2014/main" id="{AAF2769D-1239-9EAC-D00D-5E51057F9376}"/>
              </a:ext>
            </a:extLst>
          </p:cNvPr>
          <p:cNvSpPr txBox="1"/>
          <p:nvPr/>
        </p:nvSpPr>
        <p:spPr>
          <a:xfrm>
            <a:off x="520117" y="1711355"/>
            <a:ext cx="7818540" cy="4914166"/>
          </a:xfrm>
          <a:prstGeom prst="rect">
            <a:avLst/>
          </a:prstGeom>
          <a:noFill/>
        </p:spPr>
        <p:txBody>
          <a:bodyPr wrap="square">
            <a:spAutoFit/>
          </a:bodyPr>
          <a:lstStyle/>
          <a:p>
            <a:pPr marL="0" marR="0">
              <a:spcBef>
                <a:spcPts val="0"/>
              </a:spcBef>
              <a:spcAft>
                <a:spcPts val="1000"/>
              </a:spcAft>
            </a:pPr>
            <a:r>
              <a:rPr lang="en-US" sz="2800" dirty="0">
                <a:effectLst/>
                <a:latin typeface="Calibri" panose="020F0502020204030204" pitchFamily="34" charset="0"/>
                <a:ea typeface="Calibri" panose="020F0502020204030204" pitchFamily="34" charset="0"/>
                <a:cs typeface="Calibri" panose="020F0502020204030204" pitchFamily="34" charset="0"/>
              </a:rPr>
              <a:t>V2. Now therefore, arise, go over this Jordan, you and all this people, to the land which I am giving to them-the children of Israel.</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800" dirty="0">
                <a:effectLst/>
                <a:latin typeface="Calibri" panose="020F0502020204030204" pitchFamily="34" charset="0"/>
                <a:ea typeface="Calibri" panose="020F0502020204030204" pitchFamily="34" charset="0"/>
                <a:cs typeface="Calibri" panose="020F0502020204030204" pitchFamily="34" charset="0"/>
              </a:rPr>
              <a:t>There may be some mysteries hard to understand, but if it relates to God wants us to do- it is crystal clear.</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8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We can know the truth on a matter. Jesus said” Ye shall know the truth”</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8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Some know  absolutely -“we cannot know.” </a:t>
            </a:r>
          </a:p>
          <a:p>
            <a:pPr marL="0" marR="0">
              <a:spcBef>
                <a:spcPts val="0"/>
              </a:spcBef>
              <a:spcAft>
                <a:spcPts val="1000"/>
              </a:spcAft>
            </a:pPr>
            <a:r>
              <a:rPr lang="en-US" sz="2800" dirty="0">
                <a:solidFill>
                  <a:srgbClr val="FF0000"/>
                </a:solidFill>
                <a:latin typeface="Calibri" panose="020F0502020204030204" pitchFamily="34" charset="0"/>
                <a:ea typeface="Calibri" panose="020F0502020204030204" pitchFamily="34" charset="0"/>
                <a:cs typeface="Calibri" panose="020F0502020204030204" pitchFamily="34" charset="0"/>
              </a:rPr>
              <a:t>(wishy-washy Christians that won’t take a stand)</a:t>
            </a:r>
            <a:r>
              <a:rPr lang="en-US" sz="28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2800" dirty="0">
                <a:effectLst/>
                <a:latin typeface="Calibri" panose="020F0502020204030204" pitchFamily="34" charset="0"/>
                <a:ea typeface="Calibri" panose="020F0502020204030204" pitchFamily="34" charset="0"/>
                <a:cs typeface="Calibri" panose="020F0502020204030204" pitchFamily="34"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B4696769-0D49-FAE5-0D1F-8036D0FC70DB}"/>
              </a:ext>
            </a:extLst>
          </p:cNvPr>
          <p:cNvSpPr txBox="1"/>
          <p:nvPr/>
        </p:nvSpPr>
        <p:spPr>
          <a:xfrm>
            <a:off x="1" y="854283"/>
            <a:ext cx="9143998" cy="699743"/>
          </a:xfrm>
          <a:prstGeom prst="rect">
            <a:avLst/>
          </a:prstGeom>
          <a:noFill/>
        </p:spPr>
        <p:txBody>
          <a:bodyPr wrap="square">
            <a:spAutoFit/>
          </a:bodyPr>
          <a:lstStyle/>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Calibri" panose="020F0502020204030204" pitchFamily="34" charset="0"/>
              </a:rPr>
              <a:t> We learn our duty unto God is crystal clear.</a:t>
            </a:r>
            <a:endParaRPr kumimoji="0" lang="en-US" sz="3600" b="1"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7643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66DFBF-AB7C-F9F1-B647-2BA873F886A3}"/>
              </a:ext>
            </a:extLst>
          </p:cNvPr>
          <p:cNvSpPr/>
          <p:nvPr/>
        </p:nvSpPr>
        <p:spPr>
          <a:xfrm>
            <a:off x="0" y="0"/>
            <a:ext cx="9144000" cy="66273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7927F7F-6EB4-8230-38FE-0A4D72E4B072}"/>
              </a:ext>
            </a:extLst>
          </p:cNvPr>
          <p:cNvSpPr txBox="1"/>
          <p:nvPr/>
        </p:nvSpPr>
        <p:spPr>
          <a:xfrm>
            <a:off x="0" y="25167"/>
            <a:ext cx="9143999" cy="646331"/>
          </a:xfrm>
          <a:prstGeom prst="rect">
            <a:avLst/>
          </a:prstGeom>
          <a:noFill/>
        </p:spPr>
        <p:txBody>
          <a:bodyPr wrap="square" rtlCol="0">
            <a:spAutoFit/>
          </a:bodyPr>
          <a:lstStyle/>
          <a:p>
            <a:pPr algn="ctr"/>
            <a:r>
              <a:rPr lang="en-US" sz="3600" dirty="0">
                <a:solidFill>
                  <a:schemeClr val="bg1"/>
                </a:solidFill>
              </a:rPr>
              <a:t>Joshua – Be Strong And Of Good Courage</a:t>
            </a:r>
          </a:p>
        </p:txBody>
      </p:sp>
      <p:sp>
        <p:nvSpPr>
          <p:cNvPr id="5" name="TextBox 4">
            <a:extLst>
              <a:ext uri="{FF2B5EF4-FFF2-40B4-BE49-F238E27FC236}">
                <a16:creationId xmlns:a16="http://schemas.microsoft.com/office/drawing/2014/main" id="{3867D75C-4215-01B8-56C8-7B4DCC84490B}"/>
              </a:ext>
            </a:extLst>
          </p:cNvPr>
          <p:cNvSpPr txBox="1"/>
          <p:nvPr/>
        </p:nvSpPr>
        <p:spPr>
          <a:xfrm>
            <a:off x="360727" y="880845"/>
            <a:ext cx="8388989" cy="5570756"/>
          </a:xfrm>
          <a:prstGeom prst="rect">
            <a:avLst/>
          </a:prstGeom>
          <a:noFill/>
        </p:spPr>
        <p:txBody>
          <a:bodyPr wrap="square">
            <a:spAutoFit/>
          </a:bodyPr>
          <a:lstStyle/>
          <a:p>
            <a:pPr marL="0" marR="0">
              <a:spcBef>
                <a:spcPts val="0"/>
              </a:spcBef>
              <a:spcAft>
                <a:spcPts val="1000"/>
              </a:spcAft>
            </a:pPr>
            <a:r>
              <a:rPr lang="en-US" sz="2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t>
            </a:r>
            <a:r>
              <a:rPr lang="en-US" sz="2800" b="1"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John 7:17</a:t>
            </a:r>
            <a:r>
              <a:rPr lang="en-US" sz="2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3000" dirty="0">
                <a:effectLst/>
                <a:latin typeface="Calibri" panose="020F0502020204030204" pitchFamily="34" charset="0"/>
                <a:ea typeface="Calibri" panose="020F0502020204030204" pitchFamily="34" charset="0"/>
                <a:cs typeface="Calibri" panose="020F0502020204030204" pitchFamily="34" charset="0"/>
              </a:rPr>
              <a:t>If anyone wants to do His will, </a:t>
            </a:r>
            <a:r>
              <a:rPr lang="en-US" sz="3000" i="1" u="sng" dirty="0">
                <a:effectLst/>
                <a:latin typeface="Calibri" panose="020F0502020204030204" pitchFamily="34" charset="0"/>
                <a:ea typeface="Calibri" panose="020F0502020204030204" pitchFamily="34" charset="0"/>
                <a:cs typeface="Calibri" panose="020F0502020204030204" pitchFamily="34" charset="0"/>
              </a:rPr>
              <a:t>he shall know</a:t>
            </a:r>
            <a:r>
              <a:rPr lang="en-US" sz="3000" dirty="0">
                <a:effectLst/>
                <a:latin typeface="Calibri" panose="020F0502020204030204" pitchFamily="34" charset="0"/>
                <a:ea typeface="Calibri" panose="020F0502020204030204" pitchFamily="34" charset="0"/>
                <a:cs typeface="Calibri" panose="020F0502020204030204" pitchFamily="34" charset="0"/>
              </a:rPr>
              <a:t> concerning the doctrine, whether it is from God or whether I speak on My own authority.</a:t>
            </a:r>
          </a:p>
          <a:p>
            <a:pPr marL="0" marR="0">
              <a:spcBef>
                <a:spcPts val="0"/>
              </a:spcBef>
              <a:spcAft>
                <a:spcPts val="10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400" dirty="0">
                <a:effectLst/>
                <a:latin typeface="Calibri" panose="020F0502020204030204" pitchFamily="34" charset="0"/>
                <a:ea typeface="Calibri" panose="020F0502020204030204" pitchFamily="34" charset="0"/>
                <a:cs typeface="Calibri" panose="020F0502020204030204" pitchFamily="34" charset="0"/>
              </a:rPr>
              <a:t>The Lord said I can know his doctrine. There are people today teaching you cannot know, you cannot understand.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400" dirty="0">
                <a:effectLst/>
                <a:latin typeface="Calibri" panose="020F0502020204030204" pitchFamily="34" charset="0"/>
                <a:ea typeface="Calibri" panose="020F0502020204030204" pitchFamily="34" charset="0"/>
                <a:cs typeface="Calibri" panose="020F0502020204030204" pitchFamily="34" charset="0"/>
              </a:rPr>
              <a:t>Some people will make fun of us and say “you church of Christ people think you know everything.”                                              </a:t>
            </a:r>
          </a:p>
          <a:p>
            <a:pPr marL="0" marR="0">
              <a:spcBef>
                <a:spcPts val="0"/>
              </a:spcBef>
              <a:spcAft>
                <a:spcPts val="1000"/>
              </a:spcAft>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1000"/>
              </a:spcAft>
            </a:pPr>
            <a:r>
              <a:rPr lang="en-US" sz="2400" dirty="0">
                <a:effectLst/>
                <a:latin typeface="Calibri" panose="020F0502020204030204" pitchFamily="34" charset="0"/>
                <a:ea typeface="Calibri" panose="020F0502020204030204" pitchFamily="34" charset="0"/>
                <a:cs typeface="Calibri" panose="020F0502020204030204" pitchFamily="34" charset="0"/>
              </a:rPr>
              <a:t>Well </a:t>
            </a:r>
            <a:r>
              <a:rPr lang="en-US" sz="2400" b="1" u="sng" dirty="0">
                <a:effectLst/>
                <a:latin typeface="Calibri" panose="020F0502020204030204" pitchFamily="34" charset="0"/>
                <a:ea typeface="Calibri" panose="020F0502020204030204" pitchFamily="34" charset="0"/>
                <a:cs typeface="Calibri" panose="020F0502020204030204" pitchFamily="34" charset="0"/>
              </a:rPr>
              <a:t>we know </a:t>
            </a:r>
            <a:r>
              <a:rPr lang="en-US" sz="2400" dirty="0">
                <a:effectLst/>
                <a:latin typeface="Calibri" panose="020F0502020204030204" pitchFamily="34" charset="0"/>
                <a:ea typeface="Calibri" panose="020F0502020204030204" pitchFamily="34" charset="0"/>
                <a:cs typeface="Calibri" panose="020F0502020204030204" pitchFamily="34" charset="0"/>
              </a:rPr>
              <a:t>what we need to do:</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Calibri" panose="020F0502020204030204" pitchFamily="34" charset="0"/>
              </a:rPr>
              <a:t>To be saved 	to worship God		to live a pure and holy life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Calibri" panose="020F0502020204030204" pitchFamily="34" charset="0"/>
              </a:rPr>
              <a:t>We know the work of the church</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8954567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785</TotalTime>
  <Words>4208</Words>
  <Application>Microsoft Office PowerPoint</Application>
  <PresentationFormat>On-screen Show (4:3)</PresentationFormat>
  <Paragraphs>217</Paragraphs>
  <Slides>32</Slides>
  <Notes>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32</vt:i4>
      </vt:variant>
    </vt:vector>
  </HeadingPairs>
  <TitlesOfParts>
    <vt:vector size="44" baseType="lpstr">
      <vt:lpstr>Arial</vt:lpstr>
      <vt:lpstr>Arial Black</vt:lpstr>
      <vt:lpstr>Arial Unicode MS</vt:lpstr>
      <vt:lpstr>Calibri</vt:lpstr>
      <vt:lpstr>Calibri Light</vt:lpstr>
      <vt:lpstr>Garamond</vt:lpstr>
      <vt:lpstr>Ink Free</vt:lpstr>
      <vt:lpstr>Symbol</vt:lpstr>
      <vt:lpstr>Times New Roman</vt:lpstr>
      <vt:lpstr>Office Theme</vt:lpstr>
      <vt:lpstr>2_Office Theme</vt:lpstr>
      <vt:lpstr>14_Default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Turn not from it to the right hand or to the left </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bruce hastings</dc:creator>
  <cp:lastModifiedBy>New Lebanon church of Christ</cp:lastModifiedBy>
  <cp:revision>13</cp:revision>
  <dcterms:created xsi:type="dcterms:W3CDTF">2022-02-23T13:19:45Z</dcterms:created>
  <dcterms:modified xsi:type="dcterms:W3CDTF">2024-06-23T10:37:56Z</dcterms:modified>
</cp:coreProperties>
</file>