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496" r:id="rId3"/>
    <p:sldId id="555" r:id="rId4"/>
    <p:sldId id="814" r:id="rId5"/>
    <p:sldId id="813" r:id="rId6"/>
    <p:sldId id="815" r:id="rId7"/>
    <p:sldId id="816" r:id="rId8"/>
    <p:sldId id="786" r:id="rId9"/>
    <p:sldId id="807" r:id="rId10"/>
    <p:sldId id="811" r:id="rId11"/>
    <p:sldId id="558" r:id="rId12"/>
    <p:sldId id="557" r:id="rId13"/>
    <p:sldId id="559" r:id="rId14"/>
    <p:sldId id="556" r:id="rId15"/>
    <p:sldId id="817" r:id="rId16"/>
    <p:sldId id="562" r:id="rId17"/>
    <p:sldId id="563" r:id="rId18"/>
    <p:sldId id="561" r:id="rId19"/>
    <p:sldId id="564" r:id="rId20"/>
    <p:sldId id="560" r:id="rId21"/>
    <p:sldId id="566" r:id="rId22"/>
    <p:sldId id="567" r:id="rId23"/>
    <p:sldId id="565" r:id="rId24"/>
    <p:sldId id="809" r:id="rId25"/>
    <p:sldId id="8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US+h+NJqL4JTeCtCElb9A==" hashData="LOZvktMcauSv65U45yppIX2BfP3o4Emn+LqeaAEaP4yCBdfE/nn16j6DtSdGjMEbMQ0DW0Ojonhm4TBDrpCsp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F0C4D-FA00-47D3-B832-1D2578700373}" type="datetimeFigureOut">
              <a:rPr lang="en-US" smtClean="0"/>
              <a:t>6/15/2024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96F66-EF68-44D4-99D1-DFE5844BE4E6}" type="slidenum">
              <a:rPr lang="en-US" smtClean="0"/>
              <a:t>‹#›</a:t>
            </a:fld>
            <a:endParaRPr lang="en-US"/>
          </a:p>
        </p:txBody>
      </p:sp>
    </p:spTree>
    <p:extLst>
      <p:ext uri="{BB962C8B-B14F-4D97-AF65-F5344CB8AC3E}">
        <p14:creationId xmlns:p14="http://schemas.microsoft.com/office/powerpoint/2010/main" val="412850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96F66-EF68-44D4-99D1-DFE5844BE4E6}" type="slidenum">
              <a:rPr lang="en-US" smtClean="0"/>
              <a:t>6</a:t>
            </a:fld>
            <a:endParaRPr lang="en-US"/>
          </a:p>
        </p:txBody>
      </p:sp>
    </p:spTree>
    <p:extLst>
      <p:ext uri="{BB962C8B-B14F-4D97-AF65-F5344CB8AC3E}">
        <p14:creationId xmlns:p14="http://schemas.microsoft.com/office/powerpoint/2010/main" val="329128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008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1577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5359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418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78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446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262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01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58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33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78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13855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048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093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377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781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4394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9286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977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727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548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4830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6/15/2024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4250456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C0638-A36C-4526-A5B1-1483D90F6988}" type="datetimeFigureOut">
              <a:rPr lang="en-US" smtClean="0">
                <a:solidFill>
                  <a:prstClr val="black">
                    <a:tint val="75000"/>
                  </a:prstClr>
                </a:solidFill>
              </a:rPr>
              <a:pPr/>
              <a:t>6/15/2024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88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337771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5ECC2CD-9014-8923-DC78-F7DEA13A531A}"/>
              </a:ext>
            </a:extLst>
          </p:cNvPr>
          <p:cNvSpPr txBox="1"/>
          <p:nvPr/>
        </p:nvSpPr>
        <p:spPr>
          <a:xfrm>
            <a:off x="585926" y="1083076"/>
            <a:ext cx="7972148" cy="5262979"/>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I am not an expert. My father was not an expert. Our heavenly father is and has revealed to us how to be a father.</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"Children are an heritage of the Lord" </a:t>
            </a:r>
            <a:r>
              <a:rPr lang="en-US" sz="2800" u="sng" kern="100" dirty="0">
                <a:effectLst/>
                <a:latin typeface="Calibri" panose="020F0502020204030204" pitchFamily="34" charset="0"/>
                <a:ea typeface="SimSun" panose="02010600030101010101" pitchFamily="2" charset="-122"/>
              </a:rPr>
              <a:t>(</a:t>
            </a:r>
            <a:r>
              <a:rPr lang="en-US" sz="2800" b="1" u="sng" kern="100" dirty="0">
                <a:solidFill>
                  <a:srgbClr val="0070C0"/>
                </a:solidFill>
                <a:effectLst/>
                <a:latin typeface="Calibri" panose="020F0502020204030204" pitchFamily="34" charset="0"/>
                <a:ea typeface="SimSun" panose="02010600030101010101" pitchFamily="2" charset="-122"/>
              </a:rPr>
              <a:t>Ps. 127:3</a:t>
            </a:r>
            <a:r>
              <a:rPr lang="en-US" sz="2800" kern="100" dirty="0">
                <a:effectLst/>
                <a:latin typeface="Calibri" panose="020F0502020204030204" pitchFamily="34" charset="0"/>
                <a:ea typeface="SimSun" panose="02010600030101010101" pitchFamily="2" charset="-122"/>
              </a:rPr>
              <a:t>) and as such should be considered gifts from God who have been placed in our hands to </a:t>
            </a:r>
            <a:r>
              <a:rPr lang="en-US" sz="2800" u="sng" kern="100" dirty="0">
                <a:effectLst/>
                <a:latin typeface="Calibri" panose="020F0502020204030204" pitchFamily="34" charset="0"/>
                <a:ea typeface="SimSun" panose="02010600030101010101" pitchFamily="2" charset="-122"/>
              </a:rPr>
              <a:t>mold and fashion</a:t>
            </a:r>
            <a:r>
              <a:rPr lang="en-US" sz="2800" kern="100" dirty="0">
                <a:effectLst/>
                <a:latin typeface="Calibri" panose="020F0502020204030204" pitchFamily="34" charset="0"/>
                <a:ea typeface="SimSun" panose="02010600030101010101" pitchFamily="2" charset="-122"/>
              </a:rPr>
              <a:t> into worth-while citizens in his kingdom.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So, it is our responsibility to "train up a child in the way he should go, and even when he is old he will not depart from it" (</a:t>
            </a:r>
            <a:r>
              <a:rPr lang="en-US" sz="2800" b="1" u="sng" kern="100" dirty="0">
                <a:solidFill>
                  <a:srgbClr val="0070C0"/>
                </a:solidFill>
                <a:effectLst/>
                <a:latin typeface="Calibri" panose="020F0502020204030204" pitchFamily="34" charset="0"/>
                <a:ea typeface="SimSun" panose="02010600030101010101" pitchFamily="2" charset="-122"/>
              </a:rPr>
              <a:t>Prov. 22:6</a:t>
            </a: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8794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E799184-A2D5-74CB-2095-0D639E0AA6A3}"/>
              </a:ext>
            </a:extLst>
          </p:cNvPr>
          <p:cNvSpPr txBox="1"/>
          <p:nvPr/>
        </p:nvSpPr>
        <p:spPr>
          <a:xfrm>
            <a:off x="443883" y="1278385"/>
            <a:ext cx="8194090" cy="4974135"/>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Note the word "</a:t>
            </a:r>
            <a:r>
              <a:rPr lang="en-US" sz="2800" b="1" kern="100" dirty="0">
                <a:effectLst/>
                <a:latin typeface="Calibri" panose="020F0502020204030204" pitchFamily="34" charset="0"/>
                <a:ea typeface="SimSun" panose="02010600030101010101" pitchFamily="2" charset="-122"/>
              </a:rPr>
              <a:t>train</a:t>
            </a:r>
            <a:r>
              <a:rPr lang="en-US" sz="2800" kern="100" dirty="0">
                <a:effectLst/>
                <a:latin typeface="Calibri" panose="020F0502020204030204" pitchFamily="34" charset="0"/>
                <a:ea typeface="SimSun" panose="02010600030101010101" pitchFamily="2" charset="-122"/>
              </a:rPr>
              <a:t>." Far too many times this is thought to be accomplished </a:t>
            </a:r>
            <a:r>
              <a:rPr lang="en-US" sz="2800" u="sng" kern="100" dirty="0">
                <a:effectLst/>
                <a:latin typeface="Calibri" panose="020F0502020204030204" pitchFamily="34" charset="0"/>
                <a:ea typeface="SimSun" panose="02010600030101010101" pitchFamily="2" charset="-122"/>
              </a:rPr>
              <a:t>simply</a:t>
            </a:r>
            <a:r>
              <a:rPr lang="en-US" sz="2800" kern="100" dirty="0">
                <a:effectLst/>
                <a:latin typeface="Calibri" panose="020F0502020204030204" pitchFamily="34" charset="0"/>
                <a:ea typeface="SimSun" panose="02010600030101010101" pitchFamily="2" charset="-122"/>
              </a:rPr>
              <a:t> </a:t>
            </a:r>
            <a:r>
              <a:rPr lang="en-US" sz="2800" u="sng" kern="100" dirty="0">
                <a:effectLst/>
                <a:latin typeface="Calibri" panose="020F0502020204030204" pitchFamily="34" charset="0"/>
                <a:ea typeface="SimSun" panose="02010600030101010101" pitchFamily="2" charset="-122"/>
              </a:rPr>
              <a:t>by telling how to act</a:t>
            </a:r>
            <a:r>
              <a:rPr lang="en-US" sz="2800" kern="100" dirty="0">
                <a:effectLst/>
                <a:latin typeface="Calibri" panose="020F0502020204030204" pitchFamily="34" charset="0"/>
                <a:ea typeface="SimSun" panose="02010600030101010101" pitchFamily="2" charset="-122"/>
              </a:rPr>
              <a:t>, etc. However, there is much more than simply telling.</a:t>
            </a:r>
            <a:endParaRPr lang="en-US" sz="2800" kern="1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Telling is definitely important.</a:t>
            </a:r>
          </a:p>
          <a:p>
            <a:pPr marL="0" marR="0">
              <a:spcBef>
                <a:spcPts val="0"/>
              </a:spcBef>
              <a:spcAft>
                <a:spcPts val="0"/>
              </a:spcAft>
            </a:pPr>
            <a:r>
              <a:rPr lang="en-US" sz="2800" u="sng" kern="100" dirty="0">
                <a:solidFill>
                  <a:srgbClr val="0070C0"/>
                </a:solidFill>
                <a:effectLst/>
                <a:latin typeface="Calibri" panose="020F0502020204030204" pitchFamily="34" charset="0"/>
                <a:ea typeface="SimSun" panose="02010600030101010101" pitchFamily="2" charset="-122"/>
              </a:rPr>
              <a:t>(</a:t>
            </a:r>
            <a:r>
              <a:rPr lang="en-US" sz="2800" b="1" u="sng" kern="100" dirty="0">
                <a:solidFill>
                  <a:srgbClr val="0070C0"/>
                </a:solidFill>
                <a:effectLst/>
                <a:latin typeface="Calibri" panose="020F0502020204030204" pitchFamily="34" charset="0"/>
                <a:ea typeface="SimSun" panose="02010600030101010101" pitchFamily="2" charset="-122"/>
              </a:rPr>
              <a:t>Deut. 6:6-7</a:t>
            </a:r>
            <a:r>
              <a:rPr lang="en-US" sz="2800" u="sng" kern="100" dirty="0">
                <a:solidFill>
                  <a:srgbClr val="0070C0"/>
                </a:solidFill>
                <a:effectLst/>
                <a:latin typeface="Calibri" panose="020F0502020204030204" pitchFamily="34" charset="0"/>
                <a:ea typeface="SimSun" panose="02010600030101010101" pitchFamily="2" charset="-122"/>
              </a:rPr>
              <a:t>).</a:t>
            </a:r>
            <a:r>
              <a:rPr lang="en-US" sz="2800" kern="100" dirty="0">
                <a:solidFill>
                  <a:srgbClr val="0070C0"/>
                </a:solidFill>
                <a:effectLst/>
                <a:latin typeface="Calibri" panose="020F0502020204030204" pitchFamily="34" charset="0"/>
                <a:ea typeface="SimSun" panose="02010600030101010101" pitchFamily="2" charset="-122"/>
              </a:rPr>
              <a:t>" "And these words which I command you today shall </a:t>
            </a:r>
            <a:r>
              <a:rPr lang="en-US" sz="2800" u="sng" kern="100" dirty="0">
                <a:solidFill>
                  <a:srgbClr val="0070C0"/>
                </a:solidFill>
                <a:effectLst/>
                <a:latin typeface="Calibri" panose="020F0502020204030204" pitchFamily="34" charset="0"/>
                <a:ea typeface="SimSun" panose="02010600030101010101" pitchFamily="2" charset="-122"/>
              </a:rPr>
              <a:t>be in your heart</a:t>
            </a:r>
            <a:r>
              <a:rPr lang="en-US" sz="2800" kern="100" dirty="0">
                <a:solidFill>
                  <a:srgbClr val="0070C0"/>
                </a:solidFill>
                <a:effectLst/>
                <a:latin typeface="Calibri" panose="020F0502020204030204" pitchFamily="34" charset="0"/>
                <a:ea typeface="SimSun" panose="02010600030101010101" pitchFamily="2" charset="-122"/>
              </a:rPr>
              <a:t>. 7 "You shall teach them </a:t>
            </a:r>
            <a:r>
              <a:rPr lang="en-US" sz="2800" b="1" kern="100" dirty="0">
                <a:solidFill>
                  <a:srgbClr val="0070C0"/>
                </a:solidFill>
                <a:effectLst/>
                <a:latin typeface="Calibri" panose="020F0502020204030204" pitchFamily="34" charset="0"/>
                <a:ea typeface="SimSun" panose="02010600030101010101" pitchFamily="2" charset="-122"/>
              </a:rPr>
              <a:t>diligently</a:t>
            </a:r>
            <a:r>
              <a:rPr lang="en-US" sz="2800" kern="100" dirty="0">
                <a:solidFill>
                  <a:srgbClr val="0070C0"/>
                </a:solidFill>
                <a:effectLst/>
                <a:latin typeface="Calibri" panose="020F0502020204030204" pitchFamily="34" charset="0"/>
                <a:ea typeface="SimSun" panose="02010600030101010101" pitchFamily="2" charset="-122"/>
              </a:rPr>
              <a:t> to your children, and shall talk of them when you </a:t>
            </a:r>
            <a:r>
              <a:rPr lang="en-US" sz="2800" b="1" u="sng" kern="100" dirty="0">
                <a:solidFill>
                  <a:srgbClr val="0070C0"/>
                </a:solidFill>
                <a:effectLst/>
                <a:latin typeface="Calibri" panose="020F0502020204030204" pitchFamily="34" charset="0"/>
                <a:ea typeface="SimSun" panose="02010600030101010101" pitchFamily="2" charset="-122"/>
              </a:rPr>
              <a:t>sit</a:t>
            </a:r>
            <a:r>
              <a:rPr lang="en-US" sz="2800" kern="100" dirty="0">
                <a:solidFill>
                  <a:srgbClr val="0070C0"/>
                </a:solidFill>
                <a:effectLst/>
                <a:latin typeface="Calibri" panose="020F0502020204030204" pitchFamily="34" charset="0"/>
                <a:ea typeface="SimSun" panose="02010600030101010101" pitchFamily="2" charset="-122"/>
              </a:rPr>
              <a:t> in your house, when you </a:t>
            </a:r>
            <a:r>
              <a:rPr lang="en-US" sz="2800" b="1" u="sng" kern="100" dirty="0">
                <a:solidFill>
                  <a:srgbClr val="0070C0"/>
                </a:solidFill>
                <a:effectLst/>
                <a:latin typeface="Calibri" panose="020F0502020204030204" pitchFamily="34" charset="0"/>
                <a:ea typeface="SimSun" panose="02010600030101010101" pitchFamily="2" charset="-122"/>
              </a:rPr>
              <a:t>walk</a:t>
            </a:r>
            <a:r>
              <a:rPr lang="en-US" sz="2800" kern="100" dirty="0">
                <a:solidFill>
                  <a:srgbClr val="0070C0"/>
                </a:solidFill>
                <a:effectLst/>
                <a:latin typeface="Calibri" panose="020F0502020204030204" pitchFamily="34" charset="0"/>
                <a:ea typeface="SimSun" panose="02010600030101010101" pitchFamily="2" charset="-122"/>
              </a:rPr>
              <a:t> by the way, when you </a:t>
            </a:r>
            <a:r>
              <a:rPr lang="en-US" sz="2800" b="1" u="sng" kern="100" dirty="0">
                <a:solidFill>
                  <a:srgbClr val="0070C0"/>
                </a:solidFill>
                <a:effectLst/>
                <a:latin typeface="Calibri" panose="020F0502020204030204" pitchFamily="34" charset="0"/>
                <a:ea typeface="SimSun" panose="02010600030101010101" pitchFamily="2" charset="-122"/>
              </a:rPr>
              <a:t>lie down</a:t>
            </a:r>
            <a:r>
              <a:rPr lang="en-US" sz="2800" kern="100" dirty="0">
                <a:solidFill>
                  <a:srgbClr val="0070C0"/>
                </a:solidFill>
                <a:effectLst/>
                <a:latin typeface="Calibri" panose="020F0502020204030204" pitchFamily="34" charset="0"/>
                <a:ea typeface="SimSun" panose="02010600030101010101" pitchFamily="2" charset="-122"/>
              </a:rPr>
              <a:t>, and when you </a:t>
            </a:r>
            <a:r>
              <a:rPr lang="en-US" sz="2800" b="1" u="sng" kern="100" dirty="0">
                <a:solidFill>
                  <a:srgbClr val="0070C0"/>
                </a:solidFill>
                <a:effectLst/>
                <a:latin typeface="Calibri" panose="020F0502020204030204" pitchFamily="34" charset="0"/>
                <a:ea typeface="SimSun" panose="02010600030101010101" pitchFamily="2" charset="-122"/>
              </a:rPr>
              <a:t>rise up</a:t>
            </a:r>
            <a:r>
              <a:rPr lang="en-US" sz="2800" kern="100" dirty="0">
                <a:solidFill>
                  <a:srgbClr val="0070C0"/>
                </a:solidFill>
                <a:effectLst/>
                <a:latin typeface="Calibri" panose="020F0502020204030204" pitchFamily="34" charset="0"/>
                <a:ea typeface="SimSun" panose="02010600030101010101" pitchFamily="2" charset="-122"/>
              </a:rPr>
              <a:t>.</a:t>
            </a:r>
            <a:endParaRPr lang="en-US" sz="2800" kern="100" dirty="0">
              <a:solidFill>
                <a:srgbClr val="0070C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6914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0D6F8EB-AB4D-4BDD-7F36-4BCD70E82793}"/>
              </a:ext>
            </a:extLst>
          </p:cNvPr>
          <p:cNvSpPr txBox="1"/>
          <p:nvPr/>
        </p:nvSpPr>
        <p:spPr>
          <a:xfrm>
            <a:off x="284085" y="816743"/>
            <a:ext cx="8566952" cy="5755422"/>
          </a:xfrm>
          <a:prstGeom prst="rect">
            <a:avLst/>
          </a:prstGeom>
          <a:noFill/>
        </p:spPr>
        <p:txBody>
          <a:bodyPr wrap="square">
            <a:spAutoFit/>
          </a:bodyPr>
          <a:lstStyle/>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Fathers need to </a:t>
            </a:r>
            <a:r>
              <a:rPr lang="en-US" sz="2800" b="1" u="sng" kern="100" dirty="0">
                <a:effectLst/>
                <a:latin typeface="Calibri" panose="020F0502020204030204" pitchFamily="34" charset="0"/>
                <a:ea typeface="SimSun" panose="02010600030101010101" pitchFamily="2" charset="-122"/>
              </a:rPr>
              <a:t>Know, Show, and Train</a:t>
            </a:r>
            <a:r>
              <a:rPr lang="en-US" sz="2800" kern="100" dirty="0">
                <a:effectLst/>
                <a:latin typeface="Calibri" panose="020F0502020204030204" pitchFamily="34" charset="0"/>
                <a:ea typeface="SimSun" panose="02010600030101010101" pitchFamily="2" charset="-122"/>
              </a:rPr>
              <a:t> </a:t>
            </a:r>
            <a:r>
              <a:rPr lang="en-US" sz="2600" kern="100" dirty="0">
                <a:effectLst/>
                <a:latin typeface="Calibri" panose="020F0502020204030204" pitchFamily="34" charset="0"/>
                <a:ea typeface="SimSun" panose="02010600030101010101" pitchFamily="2" charset="-122"/>
              </a:rPr>
              <a:t>their children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Being a father is a “</a:t>
            </a:r>
            <a:r>
              <a:rPr lang="en-US" sz="2800" b="1" u="sng" kern="100" dirty="0">
                <a:effectLst/>
                <a:latin typeface="Calibri" panose="020F0502020204030204" pitchFamily="34" charset="0"/>
                <a:ea typeface="SimSun" panose="02010600030101010101" pitchFamily="2" charset="-122"/>
              </a:rPr>
              <a:t>Show Me</a:t>
            </a:r>
            <a:r>
              <a:rPr lang="en-US" sz="2600" kern="100" dirty="0">
                <a:effectLst/>
                <a:latin typeface="Calibri" panose="020F0502020204030204" pitchFamily="34" charset="0"/>
                <a:ea typeface="SimSun" panose="02010600030101010101" pitchFamily="2" charset="-122"/>
              </a:rPr>
              <a:t>” job. But </a:t>
            </a:r>
            <a:r>
              <a:rPr lang="en-US" sz="2600" u="sng" kern="100" dirty="0">
                <a:effectLst/>
                <a:latin typeface="Calibri" panose="020F0502020204030204" pitchFamily="34" charset="0"/>
                <a:ea typeface="SimSun" panose="02010600030101010101" pitchFamily="2" charset="-122"/>
              </a:rPr>
              <a:t>practice and application</a:t>
            </a:r>
            <a:r>
              <a:rPr lang="en-US" sz="2600" kern="100" dirty="0">
                <a:effectLst/>
                <a:latin typeface="Calibri" panose="020F0502020204030204" pitchFamily="34" charset="0"/>
                <a:ea typeface="SimSun" panose="02010600030101010101" pitchFamily="2" charset="-122"/>
              </a:rPr>
              <a:t> are also required. This can be seen even in secular matters. One may attend school where he is told the information he needs, but then he needs </a:t>
            </a:r>
            <a:r>
              <a:rPr lang="en-US" sz="2600" u="sng" kern="100" dirty="0">
                <a:effectLst/>
                <a:latin typeface="Calibri" panose="020F0502020204030204" pitchFamily="34" charset="0"/>
                <a:ea typeface="SimSun" panose="02010600030101010101" pitchFamily="2" charset="-122"/>
              </a:rPr>
              <a:t>on-the-job training</a:t>
            </a:r>
            <a:r>
              <a:rPr lang="en-US" sz="2600" kern="100" dirty="0">
                <a:effectLst/>
                <a:latin typeface="Calibri" panose="020F0502020204030204" pitchFamily="34" charset="0"/>
                <a:ea typeface="SimSun" panose="02010600030101010101" pitchFamily="2" charset="-122"/>
              </a:rPr>
              <a:t>, and some are hired as </a:t>
            </a:r>
            <a:r>
              <a:rPr lang="en-US" sz="2600" u="sng" kern="100" dirty="0">
                <a:effectLst/>
                <a:latin typeface="Calibri" panose="020F0502020204030204" pitchFamily="34" charset="0"/>
                <a:ea typeface="SimSun" panose="02010600030101010101" pitchFamily="2" charset="-122"/>
              </a:rPr>
              <a:t>trainees</a:t>
            </a: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457200" marR="0">
              <a:spcBef>
                <a:spcPts val="0"/>
              </a:spcBef>
              <a:spcAft>
                <a:spcPts val="0"/>
              </a:spcAft>
            </a:pP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He needs the experience. Congregations have training classes in which instruction is given, </a:t>
            </a:r>
            <a:r>
              <a:rPr lang="en-US" sz="2600" u="sng" kern="100" dirty="0">
                <a:effectLst/>
                <a:latin typeface="Calibri" panose="020F0502020204030204" pitchFamily="34" charset="0"/>
                <a:ea typeface="SimSun" panose="02010600030101010101" pitchFamily="2" charset="-122"/>
              </a:rPr>
              <a:t>but training is gained by practice and experience</a:t>
            </a:r>
            <a:r>
              <a:rPr lang="en-US" sz="2600" kern="100" dirty="0">
                <a:effectLst/>
                <a:latin typeface="Calibri" panose="020F0502020204030204" pitchFamily="34" charset="0"/>
                <a:ea typeface="SimSun" panose="02010600030101010101" pitchFamily="2" charset="-122"/>
              </a:rPr>
              <a:t>.</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This is brought out in the N.T. in </a:t>
            </a:r>
            <a:r>
              <a:rPr lang="en-US" sz="2600" b="1" u="sng" kern="100" dirty="0">
                <a:solidFill>
                  <a:srgbClr val="0070C0"/>
                </a:solidFill>
                <a:effectLst/>
                <a:latin typeface="Calibri" panose="020F0502020204030204" pitchFamily="34" charset="0"/>
                <a:ea typeface="SimSun" panose="02010600030101010101" pitchFamily="2" charset="-122"/>
              </a:rPr>
              <a:t>Eph. 6:4</a:t>
            </a:r>
            <a:r>
              <a:rPr lang="en-US" sz="2600" kern="100" dirty="0">
                <a:effectLst/>
                <a:latin typeface="Calibri" panose="020F0502020204030204" pitchFamily="34" charset="0"/>
                <a:ea typeface="SimSun" panose="02010600030101010101" pitchFamily="2" charset="-122"/>
              </a:rPr>
              <a:t>. </a:t>
            </a:r>
            <a:r>
              <a:rPr lang="en-US" sz="2600" kern="100" dirty="0">
                <a:solidFill>
                  <a:srgbClr val="0070C0"/>
                </a:solidFill>
                <a:effectLst/>
                <a:latin typeface="Calibri" panose="020F0502020204030204" pitchFamily="34" charset="0"/>
                <a:ea typeface="SimSun" panose="02010600030101010101" pitchFamily="2" charset="-122"/>
              </a:rPr>
              <a:t>"And ye fathers, provoke not your children to wrath: but bring them up in the nurture and admonition of the Lord."</a:t>
            </a:r>
            <a:endParaRPr lang="en-US" sz="2600" kern="100" dirty="0">
              <a:solidFill>
                <a:srgbClr val="0070C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55372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67531E-3210-D3D1-5181-82B132D750FD}"/>
              </a:ext>
            </a:extLst>
          </p:cNvPr>
          <p:cNvSpPr txBox="1"/>
          <p:nvPr/>
        </p:nvSpPr>
        <p:spPr>
          <a:xfrm>
            <a:off x="594804" y="1171853"/>
            <a:ext cx="8282866" cy="5078313"/>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SimSun" panose="02010600030101010101" pitchFamily="2" charset="-122"/>
              </a:rPr>
              <a:t>Nurture and admonition</a:t>
            </a:r>
            <a:r>
              <a:rPr lang="en-US" sz="3600" kern="100" dirty="0">
                <a:effectLst/>
                <a:latin typeface="Calibri" panose="020F0502020204030204" pitchFamily="34" charset="0"/>
                <a:ea typeface="SimSun" panose="02010600030101010101" pitchFamily="2" charset="-122"/>
              </a:rPr>
              <a:t> defined. </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600" b="1" kern="100" dirty="0">
                <a:effectLst/>
                <a:latin typeface="Calibri" panose="020F0502020204030204" pitchFamily="34" charset="0"/>
                <a:ea typeface="SimSun" panose="02010600030101010101" pitchFamily="2" charset="-122"/>
              </a:rPr>
              <a:t>Nurture</a:t>
            </a:r>
            <a:r>
              <a:rPr lang="en-US" sz="3600" kern="100" dirty="0">
                <a:effectLst/>
                <a:latin typeface="Calibri" panose="020F0502020204030204" pitchFamily="34" charset="0"/>
                <a:ea typeface="SimSun" panose="02010600030101010101" pitchFamily="2" charset="-122"/>
              </a:rPr>
              <a:t> = Train  (chastise, discipline, correction).</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Admonition = putting in mind by words.</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	To warn</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	To correct by discipline</a:t>
            </a:r>
            <a:endParaRPr lang="en-US" sz="3600" kern="100" dirty="0">
              <a:effectLst/>
              <a:latin typeface="Times New Roman" panose="02020603050405020304" pitchFamily="18" charset="0"/>
              <a:ea typeface="SimSun" panose="02010600030101010101" pitchFamily="2" charset="-122"/>
            </a:endParaRPr>
          </a:p>
          <a:p>
            <a:pPr marL="0" marR="0" indent="266700">
              <a:spcBef>
                <a:spcPts val="0"/>
              </a:spcBef>
              <a:spcAft>
                <a:spcPts val="0"/>
              </a:spcAft>
            </a:pPr>
            <a:r>
              <a:rPr lang="en-US" sz="3600" kern="100" dirty="0">
                <a:effectLst/>
                <a:latin typeface="Calibri" panose="020F0502020204030204" pitchFamily="34" charset="0"/>
                <a:ea typeface="SimSun" panose="02010600030101010101" pitchFamily="2" charset="-122"/>
              </a:rPr>
              <a:t>	To train.</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Admonition. Admonish. Teach and admonish.</a:t>
            </a:r>
            <a:endParaRPr lang="en-US" sz="3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83639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EEB27-2E2F-6CA0-C25C-998EDBB086CE}"/>
              </a:ext>
            </a:extLst>
          </p:cNvPr>
          <p:cNvSpPr/>
          <p:nvPr/>
        </p:nvSpPr>
        <p:spPr>
          <a:xfrm>
            <a:off x="1033509" y="1793289"/>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 name="Rectangle 4">
            <a:extLst>
              <a:ext uri="{FF2B5EF4-FFF2-40B4-BE49-F238E27FC236}">
                <a16:creationId xmlns:a16="http://schemas.microsoft.com/office/drawing/2014/main" id="{C11794D6-6960-BD18-E833-9268897AC4FE}"/>
              </a:ext>
            </a:extLst>
          </p:cNvPr>
          <p:cNvSpPr/>
          <p:nvPr/>
        </p:nvSpPr>
        <p:spPr>
          <a:xfrm>
            <a:off x="1033509" y="3884720"/>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D140F3-32F7-60F3-CEE7-5B383E7FF800}"/>
              </a:ext>
            </a:extLst>
          </p:cNvPr>
          <p:cNvSpPr/>
          <p:nvPr/>
        </p:nvSpPr>
        <p:spPr>
          <a:xfrm>
            <a:off x="4572000" y="3884720"/>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ED175E-F06A-EC45-A112-F4F5AFE11594}"/>
              </a:ext>
            </a:extLst>
          </p:cNvPr>
          <p:cNvSpPr/>
          <p:nvPr/>
        </p:nvSpPr>
        <p:spPr>
          <a:xfrm>
            <a:off x="4572000" y="1793289"/>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865715-5AF6-F676-D11D-65E784132F20}"/>
              </a:ext>
            </a:extLst>
          </p:cNvPr>
          <p:cNvSpPr txBox="1"/>
          <p:nvPr/>
        </p:nvSpPr>
        <p:spPr>
          <a:xfrm>
            <a:off x="408371" y="62142"/>
            <a:ext cx="8584707" cy="1569660"/>
          </a:xfrm>
          <a:prstGeom prst="rect">
            <a:avLst/>
          </a:prstGeom>
          <a:noFill/>
        </p:spPr>
        <p:txBody>
          <a:bodyPr wrap="square">
            <a:spAutoFit/>
          </a:bodyPr>
          <a:lstStyle/>
          <a:p>
            <a:pPr algn="ctr"/>
            <a:r>
              <a:rPr lang="en-US" sz="3200" b="1" dirty="0">
                <a:solidFill>
                  <a:srgbClr val="0070C0"/>
                </a:solidFill>
              </a:rPr>
              <a:t>Eph. 6:4 </a:t>
            </a:r>
            <a:r>
              <a:rPr lang="en-US" sz="3200" dirty="0"/>
              <a:t>And, ye fathers, provoke not your children to wrath: but bring them up in the </a:t>
            </a:r>
            <a:r>
              <a:rPr lang="en-US" sz="3200" u="sng" dirty="0"/>
              <a:t>nurture</a:t>
            </a:r>
            <a:r>
              <a:rPr lang="en-US" sz="3200" dirty="0"/>
              <a:t> and </a:t>
            </a:r>
            <a:r>
              <a:rPr lang="en-US" sz="3200" u="sng" dirty="0"/>
              <a:t>admonition</a:t>
            </a:r>
            <a:r>
              <a:rPr lang="en-US" sz="3200" dirty="0"/>
              <a:t> of the Lord. (love and control)</a:t>
            </a:r>
          </a:p>
        </p:txBody>
      </p:sp>
      <p:sp>
        <p:nvSpPr>
          <p:cNvPr id="10" name="TextBox 9">
            <a:extLst>
              <a:ext uri="{FF2B5EF4-FFF2-40B4-BE49-F238E27FC236}">
                <a16:creationId xmlns:a16="http://schemas.microsoft.com/office/drawing/2014/main" id="{9820944C-B5FA-C90E-3457-21CB83AB1F7A}"/>
              </a:ext>
            </a:extLst>
          </p:cNvPr>
          <p:cNvSpPr txBox="1"/>
          <p:nvPr/>
        </p:nvSpPr>
        <p:spPr>
          <a:xfrm>
            <a:off x="1731145" y="2050742"/>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love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love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1" name="TextBox 10">
            <a:extLst>
              <a:ext uri="{FF2B5EF4-FFF2-40B4-BE49-F238E27FC236}">
                <a16:creationId xmlns:a16="http://schemas.microsoft.com/office/drawing/2014/main" id="{0A1072D6-6B27-81C8-FA0A-118B4855E59E}"/>
              </a:ext>
            </a:extLst>
          </p:cNvPr>
          <p:cNvSpPr txBox="1"/>
          <p:nvPr/>
        </p:nvSpPr>
        <p:spPr>
          <a:xfrm>
            <a:off x="5115023" y="2016706"/>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control</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2" name="TextBox 11">
            <a:extLst>
              <a:ext uri="{FF2B5EF4-FFF2-40B4-BE49-F238E27FC236}">
                <a16:creationId xmlns:a16="http://schemas.microsoft.com/office/drawing/2014/main" id="{A41A16B5-A6B0-615C-EAEC-96DD45B7EC1D}"/>
              </a:ext>
            </a:extLst>
          </p:cNvPr>
          <p:cNvSpPr txBox="1"/>
          <p:nvPr/>
        </p:nvSpPr>
        <p:spPr>
          <a:xfrm>
            <a:off x="1867270" y="4139953"/>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love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3" name="TextBox 12">
            <a:extLst>
              <a:ext uri="{FF2B5EF4-FFF2-40B4-BE49-F238E27FC236}">
                <a16:creationId xmlns:a16="http://schemas.microsoft.com/office/drawing/2014/main" id="{1CED2376-79FF-660E-7247-7CAE73F473AB}"/>
              </a:ext>
            </a:extLst>
          </p:cNvPr>
          <p:cNvSpPr txBox="1"/>
          <p:nvPr/>
        </p:nvSpPr>
        <p:spPr>
          <a:xfrm>
            <a:off x="5088392" y="4085211"/>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love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control</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4" name="Oval 13">
            <a:extLst>
              <a:ext uri="{FF2B5EF4-FFF2-40B4-BE49-F238E27FC236}">
                <a16:creationId xmlns:a16="http://schemas.microsoft.com/office/drawing/2014/main" id="{A2A94AD2-9F70-C9F1-830B-DF9FBC6BC3B5}"/>
              </a:ext>
            </a:extLst>
          </p:cNvPr>
          <p:cNvSpPr/>
          <p:nvPr/>
        </p:nvSpPr>
        <p:spPr>
          <a:xfrm>
            <a:off x="4989251" y="4005303"/>
            <a:ext cx="2183906" cy="1735087"/>
          </a:xfrm>
          <a:prstGeom prst="ellipse">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3427C2-75F3-608E-8B61-AE6D19C2D638}"/>
              </a:ext>
            </a:extLst>
          </p:cNvPr>
          <p:cNvSpPr txBox="1"/>
          <p:nvPr/>
        </p:nvSpPr>
        <p:spPr>
          <a:xfrm>
            <a:off x="6943821" y="5468646"/>
            <a:ext cx="1074199" cy="461665"/>
          </a:xfrm>
          <a:prstGeom prst="rect">
            <a:avLst/>
          </a:prstGeom>
          <a:noFill/>
        </p:spPr>
        <p:txBody>
          <a:bodyPr wrap="square" rtlCol="0">
            <a:spAutoFit/>
          </a:bodyPr>
          <a:lstStyle/>
          <a:p>
            <a:r>
              <a:rPr lang="en-US" sz="2400" dirty="0">
                <a:solidFill>
                  <a:schemeClr val="bg1"/>
                </a:solidFill>
              </a:rPr>
              <a:t>Abram</a:t>
            </a:r>
          </a:p>
        </p:txBody>
      </p:sp>
      <p:sp>
        <p:nvSpPr>
          <p:cNvPr id="16" name="TextBox 15">
            <a:extLst>
              <a:ext uri="{FF2B5EF4-FFF2-40B4-BE49-F238E27FC236}">
                <a16:creationId xmlns:a16="http://schemas.microsoft.com/office/drawing/2014/main" id="{B31CB989-A3B1-9FA0-296B-6A678C037398}"/>
              </a:ext>
            </a:extLst>
          </p:cNvPr>
          <p:cNvSpPr txBox="1"/>
          <p:nvPr/>
        </p:nvSpPr>
        <p:spPr>
          <a:xfrm>
            <a:off x="3687191" y="3401624"/>
            <a:ext cx="1074199" cy="461665"/>
          </a:xfrm>
          <a:prstGeom prst="rect">
            <a:avLst/>
          </a:prstGeom>
          <a:noFill/>
        </p:spPr>
        <p:txBody>
          <a:bodyPr wrap="square" rtlCol="0">
            <a:spAutoFit/>
          </a:bodyPr>
          <a:lstStyle/>
          <a:p>
            <a:r>
              <a:rPr lang="en-US" sz="2400" dirty="0">
                <a:solidFill>
                  <a:schemeClr val="bg1"/>
                </a:solidFill>
              </a:rPr>
              <a:t>Lot</a:t>
            </a:r>
          </a:p>
        </p:txBody>
      </p:sp>
    </p:spTree>
    <p:extLst>
      <p:ext uri="{BB962C8B-B14F-4D97-AF65-F5344CB8AC3E}">
        <p14:creationId xmlns:p14="http://schemas.microsoft.com/office/powerpoint/2010/main" val="70059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62B6206-4449-CF99-5E1C-474FAD4E295E}"/>
              </a:ext>
            </a:extLst>
          </p:cNvPr>
          <p:cNvSpPr txBox="1"/>
          <p:nvPr/>
        </p:nvSpPr>
        <p:spPr>
          <a:xfrm>
            <a:off x="577049" y="1154097"/>
            <a:ext cx="7901126" cy="4955203"/>
          </a:xfrm>
          <a:prstGeom prst="rect">
            <a:avLst/>
          </a:prstGeom>
          <a:noFill/>
        </p:spPr>
        <p:txBody>
          <a:bodyPr wrap="square">
            <a:spAutoFit/>
          </a:bodyPr>
          <a:lstStyle/>
          <a:p>
            <a:pPr marL="0" marR="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Col.3:16 </a:t>
            </a:r>
            <a:r>
              <a:rPr lang="en-US" sz="3200" kern="100" dirty="0">
                <a:effectLst/>
                <a:latin typeface="Calibri" panose="020F0502020204030204" pitchFamily="34" charset="0"/>
                <a:ea typeface="SimSun" panose="02010600030101010101" pitchFamily="2" charset="-122"/>
              </a:rPr>
              <a:t>Let the </a:t>
            </a:r>
            <a:r>
              <a:rPr lang="en-US" sz="3200" b="1" u="sng" kern="100" dirty="0">
                <a:effectLst/>
                <a:latin typeface="Calibri" panose="020F0502020204030204" pitchFamily="34" charset="0"/>
                <a:ea typeface="SimSun" panose="02010600030101010101" pitchFamily="2" charset="-122"/>
              </a:rPr>
              <a:t>word of Christ dwell in you richly in all wisdom</a:t>
            </a:r>
            <a:r>
              <a:rPr lang="en-US" sz="3200" kern="100" dirty="0">
                <a:effectLst/>
                <a:latin typeface="Calibri" panose="020F0502020204030204" pitchFamily="34" charset="0"/>
                <a:ea typeface="SimSun" panose="02010600030101010101" pitchFamily="2" charset="-122"/>
              </a:rPr>
              <a:t>; </a:t>
            </a:r>
            <a:r>
              <a:rPr lang="en-US" sz="3200" b="1" kern="100" dirty="0">
                <a:effectLst/>
                <a:latin typeface="Calibri" panose="020F0502020204030204" pitchFamily="34" charset="0"/>
                <a:ea typeface="SimSun" panose="02010600030101010101" pitchFamily="2" charset="-122"/>
              </a:rPr>
              <a:t>teaching</a:t>
            </a:r>
            <a:r>
              <a:rPr lang="en-US" sz="3200" kern="100" dirty="0">
                <a:effectLst/>
                <a:latin typeface="Calibri" panose="020F0502020204030204" pitchFamily="34" charset="0"/>
                <a:ea typeface="SimSun" panose="02010600030101010101" pitchFamily="2" charset="-122"/>
              </a:rPr>
              <a:t> and </a:t>
            </a:r>
            <a:r>
              <a:rPr lang="en-US" sz="3200" b="1" kern="100" dirty="0">
                <a:effectLst/>
                <a:latin typeface="Calibri" panose="020F0502020204030204" pitchFamily="34" charset="0"/>
                <a:ea typeface="SimSun" panose="02010600030101010101" pitchFamily="2" charset="-122"/>
              </a:rPr>
              <a:t>admonishing </a:t>
            </a:r>
            <a:r>
              <a:rPr lang="en-US" sz="3200" kern="100" dirty="0">
                <a:effectLst/>
                <a:latin typeface="Calibri" panose="020F0502020204030204" pitchFamily="34" charset="0"/>
                <a:ea typeface="SimSun" panose="02010600030101010101" pitchFamily="2" charset="-122"/>
              </a:rPr>
              <a:t>one another in psalms and hymns and spiritual songs, singing with grace in your hearts to the Lord.</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 </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b="1" u="sng" kern="100" dirty="0">
                <a:effectLst/>
                <a:latin typeface="Calibri" panose="020F0502020204030204" pitchFamily="34" charset="0"/>
                <a:ea typeface="SimSun" panose="02010600030101010101" pitchFamily="2" charset="-122"/>
              </a:rPr>
              <a:t>Teach</a:t>
            </a:r>
            <a:r>
              <a:rPr lang="en-US" sz="3200" u="sng" kern="100" dirty="0">
                <a:effectLst/>
                <a:latin typeface="Calibri" panose="020F0502020204030204" pitchFamily="34" charset="0"/>
                <a:ea typeface="SimSun" panose="02010600030101010101" pitchFamily="2" charset="-122"/>
              </a:rPr>
              <a:t> </a:t>
            </a:r>
            <a:r>
              <a:rPr lang="en-US" sz="3200" kern="100" dirty="0">
                <a:effectLst/>
                <a:latin typeface="Calibri" panose="020F0502020204030204" pitchFamily="34" charset="0"/>
                <a:ea typeface="SimSun" panose="02010600030101010101" pitchFamily="2" charset="-122"/>
              </a:rPr>
              <a:t>deals with positive truth...Reason</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200" b="1" u="sng" kern="100" dirty="0">
                <a:effectLst/>
                <a:latin typeface="Calibri" panose="020F0502020204030204" pitchFamily="34" charset="0"/>
                <a:ea typeface="SimSun" panose="02010600030101010101" pitchFamily="2" charset="-122"/>
              </a:rPr>
              <a:t>Admonish</a:t>
            </a:r>
            <a:r>
              <a:rPr lang="en-US" sz="3200" kern="100" dirty="0">
                <a:effectLst/>
                <a:latin typeface="Calibri" panose="020F0502020204030204" pitchFamily="34" charset="0"/>
                <a:ea typeface="SimSun" panose="02010600030101010101" pitchFamily="2" charset="-122"/>
              </a:rPr>
              <a:t> deals with things wrong – warning…Power</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7829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9E8DC06-3B9B-B06D-35D9-B9D4AE0278A7}"/>
              </a:ext>
            </a:extLst>
          </p:cNvPr>
          <p:cNvSpPr txBox="1"/>
          <p:nvPr/>
        </p:nvSpPr>
        <p:spPr>
          <a:xfrm>
            <a:off x="399494" y="861134"/>
            <a:ext cx="8478175" cy="5632311"/>
          </a:xfrm>
          <a:prstGeom prst="rect">
            <a:avLst/>
          </a:prstGeom>
          <a:noFill/>
        </p:spPr>
        <p:txBody>
          <a:bodyPr wrap="square">
            <a:spAutoFit/>
          </a:bodyPr>
          <a:lstStyle/>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Sometimes </a:t>
            </a:r>
            <a:r>
              <a:rPr lang="en-US" sz="3000" b="1" kern="100" dirty="0">
                <a:effectLst/>
                <a:latin typeface="Calibri" panose="020F0502020204030204" pitchFamily="34" charset="0"/>
                <a:ea typeface="SimSun" panose="02010600030101010101" pitchFamily="2" charset="-122"/>
              </a:rPr>
              <a:t>we fathers</a:t>
            </a:r>
            <a:r>
              <a:rPr lang="en-US" sz="3000" kern="100" dirty="0">
                <a:effectLst/>
                <a:latin typeface="Calibri" panose="020F0502020204030204" pitchFamily="34" charset="0"/>
                <a:ea typeface="SimSun" panose="02010600030101010101" pitchFamily="2" charset="-122"/>
              </a:rPr>
              <a:t> leave this to mothers, but in doing so we have neglected the fact that the passage explicitly </a:t>
            </a:r>
            <a:r>
              <a:rPr lang="en-US" sz="3000" u="sng" kern="100" dirty="0">
                <a:effectLst/>
                <a:latin typeface="Calibri" panose="020F0502020204030204" pitchFamily="34" charset="0"/>
                <a:ea typeface="SimSun" panose="02010600030101010101" pitchFamily="2" charset="-122"/>
              </a:rPr>
              <a:t>gives this to </a:t>
            </a:r>
            <a:r>
              <a:rPr lang="en-US" sz="3000" b="1" u="sng" kern="100" dirty="0">
                <a:effectLst/>
                <a:latin typeface="Calibri" panose="020F0502020204030204" pitchFamily="34" charset="0"/>
                <a:ea typeface="SimSun" panose="02010600030101010101" pitchFamily="2" charset="-122"/>
              </a:rPr>
              <a:t>the father</a:t>
            </a:r>
            <a:r>
              <a:rPr lang="en-US" sz="3000" kern="100" dirty="0">
                <a:effectLst/>
                <a:latin typeface="Calibri" panose="020F0502020204030204" pitchFamily="34" charset="0"/>
                <a:ea typeface="SimSun" panose="02010600030101010101" pitchFamily="2" charset="-122"/>
              </a:rPr>
              <a:t>! </a:t>
            </a:r>
            <a:endParaRPr lang="en-US" sz="30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 </a:t>
            </a:r>
            <a:endParaRPr lang="en-US" sz="30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So, it is </a:t>
            </a:r>
            <a:r>
              <a:rPr lang="en-US" sz="3000" b="1" kern="100" dirty="0">
                <a:effectLst/>
                <a:latin typeface="Calibri" panose="020F0502020204030204" pitchFamily="34" charset="0"/>
                <a:ea typeface="SimSun" panose="02010600030101010101" pitchFamily="2" charset="-122"/>
              </a:rPr>
              <a:t>his</a:t>
            </a:r>
            <a:r>
              <a:rPr lang="en-US" sz="3000" kern="100" dirty="0">
                <a:effectLst/>
                <a:latin typeface="Calibri" panose="020F0502020204030204" pitchFamily="34" charset="0"/>
                <a:ea typeface="SimSun" panose="02010600030101010101" pitchFamily="2" charset="-122"/>
              </a:rPr>
              <a:t> responsibility to </a:t>
            </a:r>
            <a:r>
              <a:rPr lang="en-US" sz="3000" b="1" kern="100" dirty="0">
                <a:effectLst/>
                <a:latin typeface="Calibri" panose="020F0502020204030204" pitchFamily="34" charset="0"/>
                <a:ea typeface="SimSun" panose="02010600030101010101" pitchFamily="2" charset="-122"/>
              </a:rPr>
              <a:t>do the "nurture and admonition</a:t>
            </a:r>
            <a:r>
              <a:rPr lang="en-US" sz="3000" kern="100" dirty="0">
                <a:effectLst/>
                <a:latin typeface="Calibri" panose="020F0502020204030204" pitchFamily="34" charset="0"/>
                <a:ea typeface="SimSun" panose="02010600030101010101" pitchFamily="2" charset="-122"/>
              </a:rPr>
              <a:t>." He can do this by </a:t>
            </a:r>
            <a:r>
              <a:rPr lang="en-US" sz="3000" u="sng" kern="100" dirty="0">
                <a:effectLst/>
                <a:latin typeface="Calibri" panose="020F0502020204030204" pitchFamily="34" charset="0"/>
                <a:ea typeface="SimSun" panose="02010600030101010101" pitchFamily="2" charset="-122"/>
              </a:rPr>
              <a:t>reading the Bible and Bible stories</a:t>
            </a:r>
            <a:r>
              <a:rPr lang="en-US" sz="3000" kern="100" dirty="0">
                <a:effectLst/>
                <a:latin typeface="Calibri" panose="020F0502020204030204" pitchFamily="34" charset="0"/>
                <a:ea typeface="SimSun" panose="02010600030101010101" pitchFamily="2" charset="-122"/>
              </a:rPr>
              <a:t> to and with his children and help them to make application of its truth to various aspects of life.</a:t>
            </a:r>
            <a:endParaRPr lang="en-US" sz="3000" kern="100" dirty="0">
              <a:effectLst/>
              <a:latin typeface="Times New Roman" panose="02020603050405020304" pitchFamily="18" charset="0"/>
              <a:ea typeface="SimSun" panose="02010600030101010101" pitchFamily="2" charset="-122"/>
            </a:endParaRPr>
          </a:p>
          <a:p>
            <a:pPr marL="295275" marR="0">
              <a:spcBef>
                <a:spcPts val="0"/>
              </a:spcBef>
              <a:spcAft>
                <a:spcPts val="0"/>
              </a:spcAft>
            </a:pPr>
            <a:r>
              <a:rPr lang="en-US" sz="3000" kern="100" dirty="0">
                <a:effectLst/>
                <a:latin typeface="Calibri" panose="020F0502020204030204" pitchFamily="34" charset="0"/>
                <a:ea typeface="SimSun" panose="02010600030101010101" pitchFamily="2" charset="-122"/>
              </a:rPr>
              <a:t> </a:t>
            </a:r>
            <a:endParaRPr lang="en-US" sz="30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3000" kern="100" dirty="0">
                <a:effectLst/>
                <a:latin typeface="Calibri" panose="020F0502020204030204" pitchFamily="34" charset="0"/>
                <a:ea typeface="SimSun" panose="02010600030101010101" pitchFamily="2" charset="-122"/>
              </a:rPr>
              <a:t>He doesn't merely tell them but </a:t>
            </a:r>
            <a:r>
              <a:rPr lang="en-US" sz="3000" b="1" u="sng" kern="100" dirty="0">
                <a:effectLst/>
                <a:latin typeface="Calibri" panose="020F0502020204030204" pitchFamily="34" charset="0"/>
                <a:ea typeface="SimSun" panose="02010600030101010101" pitchFamily="2" charset="-122"/>
              </a:rPr>
              <a:t>helps them in preparing their Bible</a:t>
            </a:r>
            <a:r>
              <a:rPr lang="en-US" sz="3000" kern="100" dirty="0">
                <a:effectLst/>
                <a:latin typeface="Calibri" panose="020F0502020204030204" pitchFamily="34" charset="0"/>
                <a:ea typeface="SimSun" panose="02010600030101010101" pitchFamily="2" charset="-122"/>
              </a:rPr>
              <a:t> class lessons. </a:t>
            </a:r>
            <a:endParaRPr lang="en-US" sz="3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45150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CB4A57A-7A03-B989-D3EC-016269A90B7C}"/>
              </a:ext>
            </a:extLst>
          </p:cNvPr>
          <p:cNvSpPr txBox="1"/>
          <p:nvPr/>
        </p:nvSpPr>
        <p:spPr>
          <a:xfrm>
            <a:off x="532660" y="825623"/>
            <a:ext cx="8300622" cy="5693866"/>
          </a:xfrm>
          <a:prstGeom prst="rect">
            <a:avLst/>
          </a:prstGeom>
          <a:noFill/>
        </p:spPr>
        <p:txBody>
          <a:bodyPr wrap="square">
            <a:spAutoFit/>
          </a:bodyPr>
          <a:lstStyle/>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He is involved in </a:t>
            </a:r>
            <a:r>
              <a:rPr lang="en-US" sz="2600" b="1" u="sng" kern="100" dirty="0">
                <a:effectLst/>
                <a:latin typeface="Calibri" panose="020F0502020204030204" pitchFamily="34" charset="0"/>
                <a:ea typeface="SimSun" panose="02010600030101010101" pitchFamily="2" charset="-122"/>
              </a:rPr>
              <a:t>training them</a:t>
            </a:r>
            <a:r>
              <a:rPr lang="en-US" sz="2600" kern="100" dirty="0">
                <a:effectLst/>
                <a:latin typeface="Calibri" panose="020F0502020204030204" pitchFamily="34" charset="0"/>
                <a:ea typeface="SimSun" panose="02010600030101010101" pitchFamily="2" charset="-122"/>
              </a:rPr>
              <a:t> when he sees to it that they go with him to </a:t>
            </a:r>
            <a:r>
              <a:rPr lang="en-US" sz="2600" u="sng" kern="100" dirty="0">
                <a:effectLst/>
                <a:latin typeface="Calibri" panose="020F0502020204030204" pitchFamily="34" charset="0"/>
                <a:ea typeface="SimSun" panose="02010600030101010101" pitchFamily="2" charset="-122"/>
              </a:rPr>
              <a:t>worship services</a:t>
            </a:r>
            <a:r>
              <a:rPr lang="en-US" sz="2600" kern="100" dirty="0">
                <a:effectLst/>
                <a:latin typeface="Calibri" panose="020F0502020204030204" pitchFamily="34" charset="0"/>
                <a:ea typeface="SimSun" panose="02010600030101010101" pitchFamily="2" charset="-122"/>
              </a:rPr>
              <a:t> and participate as much as possible in its activities.</a:t>
            </a:r>
            <a:endParaRPr lang="en-US" sz="2600" kern="100" dirty="0">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It is his responsibility that </a:t>
            </a:r>
            <a:r>
              <a:rPr lang="en-US" sz="2600" u="sng" kern="100" dirty="0">
                <a:effectLst/>
                <a:latin typeface="Calibri" panose="020F0502020204030204" pitchFamily="34" charset="0"/>
                <a:ea typeface="SimSun" panose="02010600030101010101" pitchFamily="2" charset="-122"/>
              </a:rPr>
              <a:t>they are </a:t>
            </a:r>
            <a:r>
              <a:rPr lang="en-US" sz="2600" b="1" u="sng" kern="100" dirty="0">
                <a:effectLst/>
                <a:latin typeface="Calibri" panose="020F0502020204030204" pitchFamily="34" charset="0"/>
                <a:ea typeface="SimSun" panose="02010600030101010101" pitchFamily="2" charset="-122"/>
              </a:rPr>
              <a:t>taught the word</a:t>
            </a:r>
            <a:r>
              <a:rPr lang="en-US" sz="2600" u="sng" kern="100" dirty="0">
                <a:effectLst/>
                <a:latin typeface="Calibri" panose="020F0502020204030204" pitchFamily="34" charset="0"/>
                <a:ea typeface="SimSun" panose="02010600030101010101" pitchFamily="2" charset="-122"/>
              </a:rPr>
              <a:t> of God</a:t>
            </a:r>
            <a:r>
              <a:rPr lang="en-US" sz="2600" kern="100" dirty="0">
                <a:effectLst/>
                <a:latin typeface="Calibri" panose="020F0502020204030204" pitchFamily="34" charset="0"/>
                <a:ea typeface="SimSun" panose="02010600030101010101" pitchFamily="2" charset="-122"/>
              </a:rPr>
              <a:t>, to train them in </a:t>
            </a:r>
            <a:r>
              <a:rPr lang="en-US" sz="2600" b="1" kern="100" dirty="0">
                <a:effectLst/>
                <a:latin typeface="Calibri" panose="020F0502020204030204" pitchFamily="34" charset="0"/>
                <a:ea typeface="SimSun" panose="02010600030101010101" pitchFamily="2" charset="-122"/>
              </a:rPr>
              <a:t>proper behavior</a:t>
            </a: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295275" marR="0">
              <a:spcBef>
                <a:spcPts val="0"/>
              </a:spcBef>
              <a:spcAft>
                <a:spcPts val="0"/>
              </a:spcAft>
            </a:pP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……and when needed he is to administer </a:t>
            </a:r>
            <a:r>
              <a:rPr lang="en-US" sz="2600" b="1" kern="100" dirty="0">
                <a:effectLst/>
                <a:latin typeface="Calibri" panose="020F0502020204030204" pitchFamily="34" charset="0"/>
                <a:ea typeface="SimSun" panose="02010600030101010101" pitchFamily="2" charset="-122"/>
              </a:rPr>
              <a:t>discipline, correction, and punishment</a:t>
            </a: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a:t>
            </a:r>
            <a:r>
              <a:rPr lang="en-US" sz="2600" b="1" u="sng" kern="100" dirty="0">
                <a:solidFill>
                  <a:srgbClr val="0070C0"/>
                </a:solidFill>
                <a:effectLst/>
                <a:latin typeface="Calibri" panose="020F0502020204030204" pitchFamily="34" charset="0"/>
                <a:ea typeface="SimSun" panose="02010600030101010101" pitchFamily="2" charset="-122"/>
              </a:rPr>
              <a:t>Prov. 13:24</a:t>
            </a:r>
            <a:r>
              <a:rPr lang="en-US" sz="2600" kern="100" dirty="0">
                <a:effectLst/>
                <a:latin typeface="Calibri" panose="020F0502020204030204" pitchFamily="34" charset="0"/>
                <a:ea typeface="SimSun" panose="02010600030101010101" pitchFamily="2" charset="-122"/>
              </a:rPr>
              <a:t>). But he who loves him disciplines him promptly.</a:t>
            </a:r>
            <a:endParaRPr lang="en-US" sz="2600" kern="100" dirty="0">
              <a:effectLst/>
              <a:latin typeface="Times New Roman" panose="02020603050405020304" pitchFamily="18" charset="0"/>
              <a:ea typeface="SimSun" panose="02010600030101010101" pitchFamily="2" charset="-122"/>
            </a:endParaRPr>
          </a:p>
          <a:p>
            <a:pPr marL="295275" marR="0">
              <a:spcBef>
                <a:spcPts val="0"/>
              </a:spcBef>
              <a:spcAft>
                <a:spcPts val="0"/>
              </a:spcAft>
            </a:pP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If a father is not actively involved in this, he is </a:t>
            </a:r>
            <a:r>
              <a:rPr lang="en-US" sz="2600" i="1" kern="100" dirty="0">
                <a:effectLst/>
                <a:latin typeface="Calibri" panose="020F0502020204030204" pitchFamily="34" charset="0"/>
                <a:ea typeface="SimSun" panose="02010600030101010101" pitchFamily="2" charset="-122"/>
              </a:rPr>
              <a:t>neglecting</a:t>
            </a:r>
            <a:r>
              <a:rPr lang="en-US" sz="2600" kern="100" dirty="0">
                <a:effectLst/>
                <a:latin typeface="Calibri" panose="020F0502020204030204" pitchFamily="34" charset="0"/>
                <a:ea typeface="SimSun" panose="02010600030101010101" pitchFamily="2" charset="-122"/>
              </a:rPr>
              <a:t> his role as father. Thus he is the principal trainer of his children.</a:t>
            </a:r>
            <a:endParaRPr lang="en-US" sz="2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49749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4D30446-F78A-48DA-0F43-CBBFA3AB82F0}"/>
              </a:ext>
            </a:extLst>
          </p:cNvPr>
          <p:cNvSpPr txBox="1"/>
          <p:nvPr/>
        </p:nvSpPr>
        <p:spPr>
          <a:xfrm>
            <a:off x="603681" y="1198485"/>
            <a:ext cx="7821227" cy="4524315"/>
          </a:xfrm>
          <a:prstGeom prst="rect">
            <a:avLst/>
          </a:prstGeom>
          <a:noFill/>
        </p:spPr>
        <p:txBody>
          <a:bodyPr wrap="square">
            <a:spAutoFit/>
          </a:bodyPr>
          <a:lstStyle/>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Nevertheless, </a:t>
            </a:r>
            <a:r>
              <a:rPr lang="en-US" sz="3200" b="1" u="sng" kern="100" dirty="0">
                <a:solidFill>
                  <a:srgbClr val="0070C0"/>
                </a:solidFill>
                <a:effectLst/>
                <a:latin typeface="Calibri" panose="020F0502020204030204" pitchFamily="34" charset="0"/>
                <a:ea typeface="SimSun" panose="02010600030101010101" pitchFamily="2" charset="-122"/>
              </a:rPr>
              <a:t>(Eph. 5:23). </a:t>
            </a:r>
            <a:r>
              <a:rPr lang="en-US" sz="3200" kern="100" dirty="0">
                <a:solidFill>
                  <a:srgbClr val="0070C0"/>
                </a:solidFill>
                <a:effectLst/>
                <a:latin typeface="Calibri" panose="020F0502020204030204" pitchFamily="34" charset="0"/>
                <a:ea typeface="SimSun" panose="02010600030101010101" pitchFamily="2" charset="-122"/>
              </a:rPr>
              <a:t>"the husband is the </a:t>
            </a:r>
            <a:r>
              <a:rPr lang="en-US" sz="3200" b="1" u="sng" kern="100" dirty="0">
                <a:solidFill>
                  <a:srgbClr val="0070C0"/>
                </a:solidFill>
                <a:effectLst/>
                <a:latin typeface="Calibri" panose="020F0502020204030204" pitchFamily="34" charset="0"/>
                <a:ea typeface="SimSun" panose="02010600030101010101" pitchFamily="2" charset="-122"/>
              </a:rPr>
              <a:t>head</a:t>
            </a:r>
            <a:r>
              <a:rPr lang="en-US" sz="3200" kern="100" dirty="0">
                <a:solidFill>
                  <a:srgbClr val="0070C0"/>
                </a:solidFill>
                <a:effectLst/>
                <a:latin typeface="Calibri" panose="020F0502020204030204" pitchFamily="34" charset="0"/>
                <a:ea typeface="SimSun" panose="02010600030101010101" pitchFamily="2" charset="-122"/>
              </a:rPr>
              <a:t> of the wife as Christ also is head of the church" </a:t>
            </a:r>
            <a:endParaRPr lang="en-US" sz="3200" kern="100"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So, in addition to being involved in the actual teaching and training, it is his responsibility and God has given him the authority to see that all such nurturing and admonishing is done properly.</a:t>
            </a:r>
            <a:endParaRPr lang="en-US"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6040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81CB1DD-B026-3F31-7C21-49E7F7FA235C}"/>
              </a:ext>
            </a:extLst>
          </p:cNvPr>
          <p:cNvSpPr txBox="1"/>
          <p:nvPr/>
        </p:nvSpPr>
        <p:spPr>
          <a:xfrm>
            <a:off x="488271" y="1109709"/>
            <a:ext cx="8416031" cy="5262979"/>
          </a:xfrm>
          <a:prstGeom prst="rect">
            <a:avLst/>
          </a:prstGeom>
          <a:noFill/>
        </p:spPr>
        <p:txBody>
          <a:bodyPr wrap="square">
            <a:spAutoFit/>
          </a:bodyPr>
          <a:lstStyle/>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A father has certain rules by to train his children, and he enforces those rules. He makes them pray and teaches them who gives us all things. </a:t>
            </a:r>
          </a:p>
          <a:p>
            <a:pPr marR="0" lvl="0">
              <a:spcBef>
                <a:spcPts val="0"/>
              </a:spcBef>
              <a:spcAft>
                <a:spcPts val="0"/>
              </a:spcAft>
            </a:pP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He makes them do to their lessons at home, that they may know that they have got to work and not be lazy.</a:t>
            </a:r>
          </a:p>
          <a:p>
            <a:pPr marR="0" lvl="0">
              <a:spcBef>
                <a:spcPts val="0"/>
              </a:spcBef>
              <a:spcAft>
                <a:spcPts val="0"/>
              </a:spcAft>
            </a:pP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He makes them be selective as to their companionships. The father </a:t>
            </a:r>
            <a:r>
              <a:rPr lang="en-US" sz="2400" b="1" kern="100" dirty="0">
                <a:effectLst/>
                <a:latin typeface="Calibri" panose="020F0502020204030204" pitchFamily="34" charset="0"/>
                <a:ea typeface="SimSun" panose="02010600030101010101" pitchFamily="2" charset="-122"/>
              </a:rPr>
              <a:t>knows his children may not be able to get out of evil associations</a:t>
            </a:r>
            <a:r>
              <a:rPr lang="en-US" sz="2400" kern="100" dirty="0">
                <a:effectLst/>
                <a:latin typeface="Calibri" panose="020F0502020204030204" pitchFamily="34" charset="0"/>
                <a:ea typeface="SimSun" panose="02010600030101010101" pitchFamily="2" charset="-122"/>
              </a:rPr>
              <a:t>.</a:t>
            </a:r>
            <a:endParaRPr lang="en-US" sz="2400" kern="100" dirty="0">
              <a:effectLst/>
              <a:latin typeface="Times New Roman" panose="02020603050405020304" pitchFamily="18" charset="0"/>
              <a:ea typeface="SimSun" panose="02010600030101010101" pitchFamily="2" charset="-122"/>
            </a:endParaRPr>
          </a:p>
          <a:p>
            <a:pPr marL="523875" marR="0">
              <a:spcBef>
                <a:spcPts val="0"/>
              </a:spcBef>
              <a:spcAft>
                <a:spcPts val="0"/>
              </a:spcAft>
            </a:pPr>
            <a:r>
              <a:rPr lang="en-US" sz="2400" kern="100" dirty="0">
                <a:effectLst/>
                <a:latin typeface="Calibri" panose="020F0502020204030204" pitchFamily="34" charset="0"/>
                <a:ea typeface="SimSun" panose="02010600030101010101" pitchFamily="2" charset="-122"/>
              </a:rPr>
              <a:t> </a:t>
            </a: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He sets certain hours, deadlines, and curfews for the house, that they may </a:t>
            </a:r>
            <a:r>
              <a:rPr lang="en-US" sz="2400" b="1" u="sng" kern="100" dirty="0">
                <a:effectLst/>
                <a:latin typeface="Calibri" panose="020F0502020204030204" pitchFamily="34" charset="0"/>
                <a:ea typeface="SimSun" panose="02010600030101010101" pitchFamily="2" charset="-122"/>
              </a:rPr>
              <a:t>learn order and punctuality.</a:t>
            </a:r>
            <a:r>
              <a:rPr lang="en-US" sz="2400" kern="100" dirty="0">
                <a:effectLst/>
                <a:latin typeface="Calibri" panose="020F0502020204030204" pitchFamily="34" charset="0"/>
                <a:ea typeface="SimSun" panose="02010600030101010101" pitchFamily="2" charset="-122"/>
              </a:rPr>
              <a:t> (all of this spills over into the church).</a:t>
            </a:r>
            <a:endParaRPr lang="en-US"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3942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C1FAE06-76FA-43B4-B036-A5255D0928FC}"/>
              </a:ext>
            </a:extLst>
          </p:cNvPr>
          <p:cNvSpPr txBox="1"/>
          <p:nvPr/>
        </p:nvSpPr>
        <p:spPr>
          <a:xfrm>
            <a:off x="1127464" y="1491451"/>
            <a:ext cx="6702641" cy="4154984"/>
          </a:xfrm>
          <a:prstGeom prst="rect">
            <a:avLst/>
          </a:prstGeom>
          <a:noFill/>
        </p:spPr>
        <p:txBody>
          <a:bodyPr wrap="square">
            <a:spAutoFit/>
          </a:bodyPr>
          <a:lstStyle/>
          <a:p>
            <a:r>
              <a:rPr lang="en-US" sz="4400" b="1" dirty="0">
                <a:solidFill>
                  <a:srgbClr val="0070C0"/>
                </a:solidFill>
              </a:rPr>
              <a:t>Eph 6:4 </a:t>
            </a:r>
            <a:r>
              <a:rPr lang="en-US" sz="4400" dirty="0"/>
              <a:t>And you, fathers,  do not provoke                 your children to wrath,</a:t>
            </a:r>
          </a:p>
          <a:p>
            <a:r>
              <a:rPr lang="en-US" sz="4400" dirty="0"/>
              <a:t>but bring them up</a:t>
            </a:r>
          </a:p>
          <a:p>
            <a:r>
              <a:rPr lang="en-US" sz="4400" dirty="0"/>
              <a:t>in the training</a:t>
            </a:r>
          </a:p>
          <a:p>
            <a:r>
              <a:rPr lang="en-US" sz="4400" dirty="0"/>
              <a:t>and admonition of the Lord.</a:t>
            </a:r>
          </a:p>
        </p:txBody>
      </p:sp>
      <p:sp>
        <p:nvSpPr>
          <p:cNvPr id="2" name="Rectangle 1">
            <a:extLst>
              <a:ext uri="{FF2B5EF4-FFF2-40B4-BE49-F238E27FC236}">
                <a16:creationId xmlns:a16="http://schemas.microsoft.com/office/drawing/2014/main" id="{13FEF080-3FDA-0C93-64A3-8D4775B51EE0}"/>
              </a:ext>
            </a:extLst>
          </p:cNvPr>
          <p:cNvSpPr/>
          <p:nvPr/>
        </p:nvSpPr>
        <p:spPr>
          <a:xfrm>
            <a:off x="763480" y="1047565"/>
            <a:ext cx="7448365" cy="5051394"/>
          </a:xfrm>
          <a:prstGeom prst="rect">
            <a:avLst/>
          </a:prstGeom>
          <a:noFill/>
          <a:ln w="57150">
            <a:solidFill>
              <a:srgbClr val="002060"/>
            </a:solidFill>
          </a:ln>
          <a:effectLst>
            <a:glow rad="228600">
              <a:schemeClr val="accent5">
                <a:satMod val="175000"/>
                <a:alpha val="40000"/>
              </a:schemeClr>
            </a:glow>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3469281-0D07-4A51-3F6E-DB263F8F146C}"/>
              </a:ext>
            </a:extLst>
          </p:cNvPr>
          <p:cNvSpPr txBox="1"/>
          <p:nvPr/>
        </p:nvSpPr>
        <p:spPr>
          <a:xfrm>
            <a:off x="559293" y="1154098"/>
            <a:ext cx="7963270" cy="5262979"/>
          </a:xfrm>
          <a:prstGeom prst="rect">
            <a:avLst/>
          </a:prstGeom>
          <a:noFill/>
        </p:spPr>
        <p:txBody>
          <a:bodyPr wrap="square">
            <a:spAutoFit/>
          </a:bodyPr>
          <a:lstStyle/>
          <a:p>
            <a:pPr marR="0" lvl="0">
              <a:spcBef>
                <a:spcPts val="0"/>
              </a:spcBef>
              <a:spcAft>
                <a:spcPts val="0"/>
              </a:spcAft>
            </a:pPr>
            <a:r>
              <a:rPr lang="en-US" sz="2800" b="1" u="sng" kern="100" dirty="0">
                <a:effectLst/>
                <a:latin typeface="Calibri" panose="020F0502020204030204" pitchFamily="34" charset="0"/>
                <a:ea typeface="SimSun" panose="02010600030101010101" pitchFamily="2" charset="-122"/>
              </a:rPr>
              <a:t>He does not ask them</a:t>
            </a:r>
            <a:r>
              <a:rPr lang="en-US" sz="2800" kern="100" dirty="0">
                <a:effectLst/>
                <a:latin typeface="Calibri" panose="020F0502020204030204" pitchFamily="34" charset="0"/>
                <a:ea typeface="SimSun" panose="02010600030101010101" pitchFamily="2" charset="-122"/>
              </a:rPr>
              <a:t> </a:t>
            </a:r>
            <a:r>
              <a:rPr lang="en-US" sz="2800" b="1" kern="100" dirty="0">
                <a:effectLst/>
                <a:latin typeface="Calibri" panose="020F0502020204030204" pitchFamily="34" charset="0"/>
                <a:ea typeface="SimSun" panose="02010600030101010101" pitchFamily="2" charset="-122"/>
              </a:rPr>
              <a:t>if</a:t>
            </a:r>
            <a:r>
              <a:rPr lang="en-US" sz="2800" kern="100" dirty="0">
                <a:effectLst/>
                <a:latin typeface="Calibri" panose="020F0502020204030204" pitchFamily="34" charset="0"/>
                <a:ea typeface="SimSun" panose="02010600030101010101" pitchFamily="2" charset="-122"/>
              </a:rPr>
              <a:t> they want to go to bible class or go to worship, but </a:t>
            </a:r>
            <a:r>
              <a:rPr lang="en-US" sz="2800" b="1" kern="100" dirty="0">
                <a:effectLst/>
                <a:latin typeface="Calibri" panose="020F0502020204030204" pitchFamily="34" charset="0"/>
                <a:ea typeface="SimSun" panose="02010600030101010101" pitchFamily="2" charset="-122"/>
              </a:rPr>
              <a:t>he makes them</a:t>
            </a:r>
            <a:r>
              <a:rPr lang="en-US" sz="2800" kern="100" dirty="0">
                <a:effectLst/>
                <a:latin typeface="Calibri" panose="020F0502020204030204" pitchFamily="34" charset="0"/>
                <a:ea typeface="SimSun" panose="02010600030101010101" pitchFamily="2" charset="-122"/>
              </a:rPr>
              <a:t> go to worship with him.</a:t>
            </a:r>
          </a:p>
          <a:p>
            <a:pPr marR="0" lvl="0">
              <a:spcBef>
                <a:spcPts val="0"/>
              </a:spcBef>
              <a:spcAft>
                <a:spcPts val="0"/>
              </a:spcAft>
            </a:pPr>
            <a:endParaRPr lang="en-US" sz="28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2800" kern="100" dirty="0">
                <a:effectLst/>
                <a:latin typeface="Calibri" panose="020F0502020204030204" pitchFamily="34" charset="0"/>
                <a:ea typeface="SimSun" panose="02010600030101010101" pitchFamily="2" charset="-122"/>
              </a:rPr>
              <a:t>That is the kind of nurture and admonition that is meant here, and when it is necessary it must be backed up </a:t>
            </a:r>
            <a:r>
              <a:rPr lang="en-US" sz="2800" u="sng" kern="100" dirty="0">
                <a:effectLst/>
                <a:latin typeface="Calibri" panose="020F0502020204030204" pitchFamily="34" charset="0"/>
                <a:ea typeface="SimSun" panose="02010600030101010101" pitchFamily="2" charset="-122"/>
              </a:rPr>
              <a:t>by wise chastening, or  punishment for good." </a:t>
            </a:r>
            <a:endParaRPr lang="en-US" sz="2800" kern="100" dirty="0">
              <a:effectLst/>
              <a:latin typeface="Times New Roman" panose="02020603050405020304" pitchFamily="18" charset="0"/>
              <a:ea typeface="SimSun" panose="02010600030101010101" pitchFamily="2" charset="-122"/>
            </a:endParaRPr>
          </a:p>
          <a:p>
            <a:pPr marL="523875"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2800" kern="100" dirty="0">
                <a:effectLst/>
                <a:latin typeface="Calibri" panose="020F0502020204030204" pitchFamily="34" charset="0"/>
                <a:ea typeface="SimSun" panose="02010600030101010101" pitchFamily="2" charset="-122"/>
              </a:rPr>
              <a:t>With admonition, It is not necessary that a parent should always explain to a child the reasons of his procedure.</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6923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F72B669-B977-5C9C-58C7-3AD2FE5D19A5}"/>
              </a:ext>
            </a:extLst>
          </p:cNvPr>
          <p:cNvSpPr txBox="1"/>
          <p:nvPr/>
        </p:nvSpPr>
        <p:spPr>
          <a:xfrm>
            <a:off x="488272" y="923279"/>
            <a:ext cx="7812349" cy="5293757"/>
          </a:xfrm>
          <a:prstGeom prst="rect">
            <a:avLst/>
          </a:prstGeom>
          <a:noFill/>
        </p:spPr>
        <p:txBody>
          <a:bodyPr wrap="square">
            <a:spAutoFit/>
          </a:bodyPr>
          <a:lstStyle/>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But it is important that, as a rule, children should have explained to them the </a:t>
            </a:r>
            <a:r>
              <a:rPr lang="en-US" sz="2600" b="1" u="sng" kern="100" dirty="0">
                <a:effectLst/>
                <a:latin typeface="Calibri" panose="020F0502020204030204" pitchFamily="34" charset="0"/>
                <a:ea typeface="SimSun" panose="02010600030101010101" pitchFamily="2" charset="-122"/>
              </a:rPr>
              <a:t>evil of the way they are asked to avoid</a:t>
            </a:r>
            <a:r>
              <a:rPr lang="en-US" sz="2600" kern="100" dirty="0">
                <a:effectLst/>
                <a:latin typeface="Calibri" panose="020F0502020204030204" pitchFamily="34" charset="0"/>
                <a:ea typeface="SimSun" panose="02010600030101010101" pitchFamily="2" charset="-122"/>
              </a:rPr>
              <a:t>, and the </a:t>
            </a:r>
            <a:r>
              <a:rPr lang="en-US" sz="2600" b="1" u="sng" kern="100" dirty="0">
                <a:effectLst/>
                <a:latin typeface="Calibri" panose="020F0502020204030204" pitchFamily="34" charset="0"/>
                <a:ea typeface="SimSun" panose="02010600030101010101" pitchFamily="2" charset="-122"/>
              </a:rPr>
              <a:t>advantages of the way they are asked to follow</a:t>
            </a:r>
            <a:r>
              <a:rPr lang="en-US" sz="2600" kern="100" dirty="0">
                <a:effectLst/>
                <a:latin typeface="Calibri" panose="020F0502020204030204" pitchFamily="34" charset="0"/>
                <a:ea typeface="SimSun" panose="02010600030101010101" pitchFamily="2" charset="-122"/>
              </a:rPr>
              <a:t>." </a:t>
            </a:r>
            <a:endParaRPr lang="en-US" sz="2600" kern="100" dirty="0">
              <a:latin typeface="Times New Roman" panose="02020603050405020304" pitchFamily="18" charset="0"/>
              <a:ea typeface="SimSun" panose="02010600030101010101" pitchFamily="2" charset="-122"/>
            </a:endParaRPr>
          </a:p>
          <a:p>
            <a:pPr marL="0" marR="0">
              <a:spcBef>
                <a:spcPts val="0"/>
              </a:spcBef>
              <a:spcAft>
                <a:spcPts val="0"/>
              </a:spcAft>
            </a:pP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They </a:t>
            </a:r>
            <a:r>
              <a:rPr lang="en-US" sz="2600" kern="100" dirty="0" err="1">
                <a:effectLst/>
                <a:latin typeface="Calibri" panose="020F0502020204030204" pitchFamily="34" charset="0"/>
                <a:ea typeface="SimSun" panose="02010600030101010101" pitchFamily="2" charset="-122"/>
              </a:rPr>
              <a:t>gotta</a:t>
            </a:r>
            <a:r>
              <a:rPr lang="en-US" sz="2600" kern="100" dirty="0">
                <a:effectLst/>
                <a:latin typeface="Calibri" panose="020F0502020204030204" pitchFamily="34" charset="0"/>
                <a:ea typeface="SimSun" panose="02010600030101010101" pitchFamily="2" charset="-122"/>
              </a:rPr>
              <a:t> understand the WHY.</a:t>
            </a:r>
            <a:endParaRPr lang="en-US" sz="2600" kern="100" dirty="0">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Again observe that the text places the responsibility to do this on the </a:t>
            </a:r>
            <a:r>
              <a:rPr lang="en-US" sz="2600" b="1" kern="100" dirty="0">
                <a:effectLst/>
                <a:latin typeface="Calibri" panose="020F0502020204030204" pitchFamily="34" charset="0"/>
                <a:ea typeface="SimSun" panose="02010600030101010101" pitchFamily="2" charset="-122"/>
              </a:rPr>
              <a:t>fathers.</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  </a:t>
            </a:r>
            <a:endParaRPr lang="en-US" sz="2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600" kern="100" dirty="0">
                <a:effectLst/>
                <a:latin typeface="Calibri" panose="020F0502020204030204" pitchFamily="34" charset="0"/>
                <a:ea typeface="SimSun" panose="02010600030101010101" pitchFamily="2" charset="-122"/>
              </a:rPr>
              <a:t>The wording of this may seem somewhat harsh, but remember the same verse </a:t>
            </a:r>
            <a:r>
              <a:rPr lang="en-US" sz="2600" b="1" kern="100" dirty="0">
                <a:solidFill>
                  <a:srgbClr val="0070C0"/>
                </a:solidFill>
                <a:effectLst/>
                <a:latin typeface="Calibri" panose="020F0502020204030204" pitchFamily="34" charset="0"/>
                <a:ea typeface="SimSun" panose="02010600030101010101" pitchFamily="2" charset="-122"/>
              </a:rPr>
              <a:t>(Eph. 6:4) </a:t>
            </a:r>
            <a:r>
              <a:rPr lang="en-US" sz="2600" kern="100" dirty="0">
                <a:effectLst/>
                <a:latin typeface="Calibri" panose="020F0502020204030204" pitchFamily="34" charset="0"/>
                <a:ea typeface="SimSun" panose="02010600030101010101" pitchFamily="2" charset="-122"/>
              </a:rPr>
              <a:t>lets us know that it is to be administered in such a way as </a:t>
            </a:r>
            <a:r>
              <a:rPr lang="en-US" sz="2600" b="1" u="sng" kern="100" dirty="0">
                <a:effectLst/>
                <a:latin typeface="Calibri" panose="020F0502020204030204" pitchFamily="34" charset="0"/>
                <a:ea typeface="SimSun" panose="02010600030101010101" pitchFamily="2" charset="-122"/>
              </a:rPr>
              <a:t>not to provoke the children to wrath</a:t>
            </a:r>
            <a:r>
              <a:rPr lang="en-US" sz="2600" kern="100" dirty="0">
                <a:effectLst/>
                <a:latin typeface="Calibri" panose="020F0502020204030204" pitchFamily="34" charset="0"/>
                <a:ea typeface="SimSun" panose="02010600030101010101" pitchFamily="2" charset="-122"/>
              </a:rPr>
              <a:t>. – </a:t>
            </a:r>
            <a:r>
              <a:rPr lang="en-US" sz="2600" u="sng" kern="100" dirty="0">
                <a:effectLst/>
                <a:latin typeface="Calibri" panose="020F0502020204030204" pitchFamily="34" charset="0"/>
                <a:ea typeface="SimSun" panose="02010600030101010101" pitchFamily="2" charset="-122"/>
              </a:rPr>
              <a:t>done with love!</a:t>
            </a:r>
            <a:endParaRPr lang="en-US" sz="2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15930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290A353-C952-760F-C20B-C450E86E2EED}"/>
              </a:ext>
            </a:extLst>
          </p:cNvPr>
          <p:cNvSpPr txBox="1"/>
          <p:nvPr/>
        </p:nvSpPr>
        <p:spPr>
          <a:xfrm>
            <a:off x="630315" y="1136342"/>
            <a:ext cx="7652551" cy="5042406"/>
          </a:xfrm>
          <a:prstGeom prst="rect">
            <a:avLst/>
          </a:prstGeom>
          <a:noFill/>
        </p:spPr>
        <p:txBody>
          <a:bodyPr wrap="square">
            <a:spAutoFit/>
          </a:bodyPr>
          <a:lstStyle/>
          <a:p>
            <a:pPr marR="0" lvl="0">
              <a:spcBef>
                <a:spcPts val="0"/>
              </a:spcBef>
              <a:spcAft>
                <a:spcPts val="1000"/>
              </a:spcAft>
            </a:pPr>
            <a:r>
              <a:rPr lang="en-US" sz="2800" kern="0" dirty="0">
                <a:effectLst/>
                <a:latin typeface="Calibri" panose="020F0502020204030204" pitchFamily="34" charset="0"/>
                <a:ea typeface="Calibri" panose="020F0502020204030204" pitchFamily="34" charset="0"/>
              </a:rPr>
              <a:t>A lot of parents today are having problems with their children.</a:t>
            </a:r>
            <a:endParaRPr lang="en-US" sz="2800" kern="100" dirty="0">
              <a:effectLst/>
              <a:latin typeface="Times New Roman" panose="02020603050405020304" pitchFamily="18" charset="0"/>
              <a:ea typeface="SimSun" panose="02010600030101010101" pitchFamily="2" charset="-122"/>
            </a:endParaRPr>
          </a:p>
          <a:p>
            <a:pPr marR="0" lvl="0">
              <a:spcBef>
                <a:spcPts val="0"/>
              </a:spcBef>
              <a:spcAft>
                <a:spcPts val="1000"/>
              </a:spcAft>
            </a:pPr>
            <a:r>
              <a:rPr lang="en-US" sz="2800" kern="0" dirty="0">
                <a:effectLst/>
                <a:latin typeface="Calibri" panose="020F0502020204030204" pitchFamily="34" charset="0"/>
                <a:ea typeface="Calibri" panose="020F0502020204030204" pitchFamily="34" charset="0"/>
              </a:rPr>
              <a:t>This is not a new problem.</a:t>
            </a:r>
            <a:endParaRPr lang="en-US" sz="2800" kern="100" dirty="0">
              <a:effectLst/>
              <a:latin typeface="Times New Roman" panose="02020603050405020304" pitchFamily="18" charset="0"/>
              <a:ea typeface="SimSun" panose="02010600030101010101" pitchFamily="2" charset="-122"/>
            </a:endParaRPr>
          </a:p>
          <a:p>
            <a:pPr marL="0" marR="0">
              <a:spcBef>
                <a:spcPts val="0"/>
              </a:spcBef>
              <a:spcAft>
                <a:spcPts val="1000"/>
              </a:spcAft>
            </a:pPr>
            <a:r>
              <a:rPr lang="en-US" sz="2800" kern="0" dirty="0">
                <a:effectLst/>
                <a:latin typeface="Calibri" panose="020F0502020204030204" pitchFamily="34" charset="0"/>
                <a:ea typeface="Calibri" panose="020F0502020204030204" pitchFamily="34" charset="0"/>
              </a:rPr>
              <a:t>We have many examples in the Bible of parents that had problems with their children. We should learn from their mistakes. </a:t>
            </a:r>
          </a:p>
          <a:p>
            <a:pPr marL="0" marR="0">
              <a:spcBef>
                <a:spcPts val="0"/>
              </a:spcBef>
              <a:spcAft>
                <a:spcPts val="1000"/>
              </a:spcAft>
            </a:pPr>
            <a:r>
              <a:rPr lang="en-US" sz="2800" kern="0" dirty="0">
                <a:effectLst/>
                <a:latin typeface="Calibri" panose="020F0502020204030204" pitchFamily="34" charset="0"/>
                <a:ea typeface="Calibri" panose="020F0502020204030204" pitchFamily="34" charset="0"/>
              </a:rPr>
              <a:t>We should never give up on our children. </a:t>
            </a:r>
          </a:p>
          <a:p>
            <a:pPr marL="0" marR="0">
              <a:spcBef>
                <a:spcPts val="0"/>
              </a:spcBef>
              <a:spcAft>
                <a:spcPts val="1000"/>
              </a:spcAft>
            </a:pPr>
            <a:endParaRPr lang="en-US" sz="2800" kern="0" dirty="0">
              <a:latin typeface="Calibri" panose="020F0502020204030204" pitchFamily="34" charset="0"/>
              <a:ea typeface="Calibri" panose="020F0502020204030204" pitchFamily="34" charset="0"/>
            </a:endParaRPr>
          </a:p>
          <a:p>
            <a:pPr marL="0" marR="0">
              <a:spcBef>
                <a:spcPts val="0"/>
              </a:spcBef>
              <a:spcAft>
                <a:spcPts val="1000"/>
              </a:spcAft>
            </a:pPr>
            <a:r>
              <a:rPr lang="en-US" sz="2800" kern="0" dirty="0">
                <a:effectLst/>
                <a:latin typeface="Calibri" panose="020F0502020204030204" pitchFamily="34" charset="0"/>
                <a:ea typeface="Calibri" panose="020F0502020204030204" pitchFamily="34" charset="0"/>
              </a:rPr>
              <a:t>We should always lovingly teach them at all stages of their life to follow God.</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81573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EEB27-2E2F-6CA0-C25C-998EDBB086CE}"/>
              </a:ext>
            </a:extLst>
          </p:cNvPr>
          <p:cNvSpPr/>
          <p:nvPr/>
        </p:nvSpPr>
        <p:spPr>
          <a:xfrm>
            <a:off x="1033509" y="1793289"/>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 name="Rectangle 4">
            <a:extLst>
              <a:ext uri="{FF2B5EF4-FFF2-40B4-BE49-F238E27FC236}">
                <a16:creationId xmlns:a16="http://schemas.microsoft.com/office/drawing/2014/main" id="{C11794D6-6960-BD18-E833-9268897AC4FE}"/>
              </a:ext>
            </a:extLst>
          </p:cNvPr>
          <p:cNvSpPr/>
          <p:nvPr/>
        </p:nvSpPr>
        <p:spPr>
          <a:xfrm>
            <a:off x="1033509" y="3884720"/>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D140F3-32F7-60F3-CEE7-5B383E7FF800}"/>
              </a:ext>
            </a:extLst>
          </p:cNvPr>
          <p:cNvSpPr/>
          <p:nvPr/>
        </p:nvSpPr>
        <p:spPr>
          <a:xfrm>
            <a:off x="4572000" y="3884720"/>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ED175E-F06A-EC45-A112-F4F5AFE11594}"/>
              </a:ext>
            </a:extLst>
          </p:cNvPr>
          <p:cNvSpPr/>
          <p:nvPr/>
        </p:nvSpPr>
        <p:spPr>
          <a:xfrm>
            <a:off x="4572000" y="1793289"/>
            <a:ext cx="3382392" cy="198859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865715-5AF6-F676-D11D-65E784132F20}"/>
              </a:ext>
            </a:extLst>
          </p:cNvPr>
          <p:cNvSpPr txBox="1"/>
          <p:nvPr/>
        </p:nvSpPr>
        <p:spPr>
          <a:xfrm>
            <a:off x="408371" y="62142"/>
            <a:ext cx="8584707" cy="1569660"/>
          </a:xfrm>
          <a:prstGeom prst="rect">
            <a:avLst/>
          </a:prstGeom>
          <a:noFill/>
        </p:spPr>
        <p:txBody>
          <a:bodyPr wrap="square">
            <a:spAutoFit/>
          </a:bodyPr>
          <a:lstStyle/>
          <a:p>
            <a:pPr algn="ctr"/>
            <a:r>
              <a:rPr lang="en-US" sz="3200" b="1" dirty="0">
                <a:solidFill>
                  <a:srgbClr val="0070C0"/>
                </a:solidFill>
              </a:rPr>
              <a:t>Eph. 6:4 </a:t>
            </a:r>
            <a:r>
              <a:rPr lang="en-US" sz="3200" dirty="0"/>
              <a:t>And, ye fathers, provoke not your children to wrath: but bring them up in the </a:t>
            </a:r>
            <a:r>
              <a:rPr lang="en-US" sz="3200" u="sng" dirty="0"/>
              <a:t>nurture</a:t>
            </a:r>
            <a:r>
              <a:rPr lang="en-US" sz="3200" dirty="0"/>
              <a:t> and </a:t>
            </a:r>
            <a:r>
              <a:rPr lang="en-US" sz="3200" u="sng" dirty="0"/>
              <a:t>admonition</a:t>
            </a:r>
            <a:r>
              <a:rPr lang="en-US" sz="3200" dirty="0"/>
              <a:t> of the Lord. (love and control)</a:t>
            </a:r>
          </a:p>
        </p:txBody>
      </p:sp>
      <p:sp>
        <p:nvSpPr>
          <p:cNvPr id="10" name="TextBox 9">
            <a:extLst>
              <a:ext uri="{FF2B5EF4-FFF2-40B4-BE49-F238E27FC236}">
                <a16:creationId xmlns:a16="http://schemas.microsoft.com/office/drawing/2014/main" id="{9820944C-B5FA-C90E-3457-21CB83AB1F7A}"/>
              </a:ext>
            </a:extLst>
          </p:cNvPr>
          <p:cNvSpPr txBox="1"/>
          <p:nvPr/>
        </p:nvSpPr>
        <p:spPr>
          <a:xfrm>
            <a:off x="1731145" y="2050742"/>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love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love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1" name="TextBox 10">
            <a:extLst>
              <a:ext uri="{FF2B5EF4-FFF2-40B4-BE49-F238E27FC236}">
                <a16:creationId xmlns:a16="http://schemas.microsoft.com/office/drawing/2014/main" id="{0A1072D6-6B27-81C8-FA0A-118B4855E59E}"/>
              </a:ext>
            </a:extLst>
          </p:cNvPr>
          <p:cNvSpPr txBox="1"/>
          <p:nvPr/>
        </p:nvSpPr>
        <p:spPr>
          <a:xfrm>
            <a:off x="5115023" y="2016706"/>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control</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2" name="TextBox 11">
            <a:extLst>
              <a:ext uri="{FF2B5EF4-FFF2-40B4-BE49-F238E27FC236}">
                <a16:creationId xmlns:a16="http://schemas.microsoft.com/office/drawing/2014/main" id="{A41A16B5-A6B0-615C-EAEC-96DD45B7EC1D}"/>
              </a:ext>
            </a:extLst>
          </p:cNvPr>
          <p:cNvSpPr txBox="1"/>
          <p:nvPr/>
        </p:nvSpPr>
        <p:spPr>
          <a:xfrm>
            <a:off x="1867270" y="4139953"/>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love</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3" name="TextBox 12">
            <a:extLst>
              <a:ext uri="{FF2B5EF4-FFF2-40B4-BE49-F238E27FC236}">
                <a16:creationId xmlns:a16="http://schemas.microsoft.com/office/drawing/2014/main" id="{1CED2376-79FF-660E-7247-7CAE73F473AB}"/>
              </a:ext>
            </a:extLst>
          </p:cNvPr>
          <p:cNvSpPr txBox="1"/>
          <p:nvPr/>
        </p:nvSpPr>
        <p:spPr>
          <a:xfrm>
            <a:off x="5088392" y="4085211"/>
            <a:ext cx="1864311"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love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a:rPr>
              <a:t>control</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14" name="Oval 13">
            <a:extLst>
              <a:ext uri="{FF2B5EF4-FFF2-40B4-BE49-F238E27FC236}">
                <a16:creationId xmlns:a16="http://schemas.microsoft.com/office/drawing/2014/main" id="{A2A94AD2-9F70-C9F1-830B-DF9FBC6BC3B5}"/>
              </a:ext>
            </a:extLst>
          </p:cNvPr>
          <p:cNvSpPr/>
          <p:nvPr/>
        </p:nvSpPr>
        <p:spPr>
          <a:xfrm>
            <a:off x="4989251" y="4005303"/>
            <a:ext cx="2183906" cy="1735087"/>
          </a:xfrm>
          <a:prstGeom prst="ellipse">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3427C2-75F3-608E-8B61-AE6D19C2D638}"/>
              </a:ext>
            </a:extLst>
          </p:cNvPr>
          <p:cNvSpPr txBox="1"/>
          <p:nvPr/>
        </p:nvSpPr>
        <p:spPr>
          <a:xfrm>
            <a:off x="6943821" y="5468646"/>
            <a:ext cx="1074199" cy="461665"/>
          </a:xfrm>
          <a:prstGeom prst="rect">
            <a:avLst/>
          </a:prstGeom>
          <a:noFill/>
        </p:spPr>
        <p:txBody>
          <a:bodyPr wrap="square" rtlCol="0">
            <a:spAutoFit/>
          </a:bodyPr>
          <a:lstStyle/>
          <a:p>
            <a:r>
              <a:rPr lang="en-US" sz="2400" dirty="0">
                <a:solidFill>
                  <a:schemeClr val="bg1"/>
                </a:solidFill>
              </a:rPr>
              <a:t>Abram</a:t>
            </a:r>
          </a:p>
        </p:txBody>
      </p:sp>
      <p:sp>
        <p:nvSpPr>
          <p:cNvPr id="16" name="TextBox 15">
            <a:extLst>
              <a:ext uri="{FF2B5EF4-FFF2-40B4-BE49-F238E27FC236}">
                <a16:creationId xmlns:a16="http://schemas.microsoft.com/office/drawing/2014/main" id="{B31CB989-A3B1-9FA0-296B-6A678C037398}"/>
              </a:ext>
            </a:extLst>
          </p:cNvPr>
          <p:cNvSpPr txBox="1"/>
          <p:nvPr/>
        </p:nvSpPr>
        <p:spPr>
          <a:xfrm>
            <a:off x="3687191" y="3401624"/>
            <a:ext cx="1074199" cy="461665"/>
          </a:xfrm>
          <a:prstGeom prst="rect">
            <a:avLst/>
          </a:prstGeom>
          <a:noFill/>
        </p:spPr>
        <p:txBody>
          <a:bodyPr wrap="square" rtlCol="0">
            <a:spAutoFit/>
          </a:bodyPr>
          <a:lstStyle/>
          <a:p>
            <a:r>
              <a:rPr lang="en-US" sz="2400" dirty="0">
                <a:solidFill>
                  <a:schemeClr val="bg1"/>
                </a:solidFill>
              </a:rPr>
              <a:t>Lot</a:t>
            </a:r>
          </a:p>
        </p:txBody>
      </p:sp>
    </p:spTree>
    <p:extLst>
      <p:ext uri="{BB962C8B-B14F-4D97-AF65-F5344CB8AC3E}">
        <p14:creationId xmlns:p14="http://schemas.microsoft.com/office/powerpoint/2010/main" val="324162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D188E-CFF4-FD7D-88D6-EAB52BF6A75C}"/>
              </a:ext>
            </a:extLst>
          </p:cNvPr>
          <p:cNvPicPr>
            <a:picLocks noChangeAspect="1"/>
          </p:cNvPicPr>
          <p:nvPr/>
        </p:nvPicPr>
        <p:blipFill rotWithShape="1">
          <a:blip r:embed="rId2"/>
          <a:srcRect l="7184" t="10949" r="7573" b="7238"/>
          <a:stretch/>
        </p:blipFill>
        <p:spPr>
          <a:xfrm>
            <a:off x="-8633" y="956083"/>
            <a:ext cx="9161265" cy="4945833"/>
          </a:xfrm>
          <a:prstGeom prst="rect">
            <a:avLst/>
          </a:prstGeom>
        </p:spPr>
      </p:pic>
    </p:spTree>
    <p:extLst>
      <p:ext uri="{BB962C8B-B14F-4D97-AF65-F5344CB8AC3E}">
        <p14:creationId xmlns:p14="http://schemas.microsoft.com/office/powerpoint/2010/main" val="365058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best tv dads">
            <a:extLst>
              <a:ext uri="{FF2B5EF4-FFF2-40B4-BE49-F238E27FC236}">
                <a16:creationId xmlns:a16="http://schemas.microsoft.com/office/drawing/2014/main" id="{002BB505-0DD3-7C21-519C-9273D250F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92" y="327371"/>
            <a:ext cx="2486292" cy="2693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table TV shows about fathers and sons">
            <a:extLst>
              <a:ext uri="{FF2B5EF4-FFF2-40B4-BE49-F238E27FC236}">
                <a16:creationId xmlns:a16="http://schemas.microsoft.com/office/drawing/2014/main" id="{695A6877-6733-FBDF-209C-07F1ADD6EB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6" r="8318"/>
          <a:stretch/>
        </p:blipFill>
        <p:spPr bwMode="auto">
          <a:xfrm>
            <a:off x="5305121" y="442782"/>
            <a:ext cx="3806664" cy="25778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st tv dads family matters">
            <a:extLst>
              <a:ext uri="{FF2B5EF4-FFF2-40B4-BE49-F238E27FC236}">
                <a16:creationId xmlns:a16="http://schemas.microsoft.com/office/drawing/2014/main" id="{EFD9222F-4626-D243-5DC9-A55F77ABA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2" y="4028781"/>
            <a:ext cx="4355782" cy="2501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ugh Beaumont">
            <a:extLst>
              <a:ext uri="{FF2B5EF4-FFF2-40B4-BE49-F238E27FC236}">
                <a16:creationId xmlns:a16="http://schemas.microsoft.com/office/drawing/2014/main" id="{772FD664-B6BA-C256-9AF9-742AFA7090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305" y="52167"/>
            <a:ext cx="2450595" cy="31027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tv dads brady bunch">
            <a:extLst>
              <a:ext uri="{FF2B5EF4-FFF2-40B4-BE49-F238E27FC236}">
                <a16:creationId xmlns:a16="http://schemas.microsoft.com/office/drawing/2014/main" id="{CE76E5B0-D11B-AED0-5E98-13A5E52F01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132" y="4028780"/>
            <a:ext cx="4355783" cy="25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2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Steve Douglas (My Three Sons)">
            <a:extLst>
              <a:ext uri="{FF2B5EF4-FFF2-40B4-BE49-F238E27FC236}">
                <a16:creationId xmlns:a16="http://schemas.microsoft.com/office/drawing/2014/main" id="{4C5DB029-E209-60AB-FB2B-EDA60A030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83" y="246911"/>
            <a:ext cx="2956264" cy="295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nanza">
            <a:extLst>
              <a:ext uri="{FF2B5EF4-FFF2-40B4-BE49-F238E27FC236}">
                <a16:creationId xmlns:a16="http://schemas.microsoft.com/office/drawing/2014/main" id="{EAE74B4A-156C-50EE-DF00-18E80335F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217" y="155175"/>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n Howard and Andy Griffith in The Andy Griffith Show (1960)">
            <a:extLst>
              <a:ext uri="{FF2B5EF4-FFF2-40B4-BE49-F238E27FC236}">
                <a16:creationId xmlns:a16="http://schemas.microsoft.com/office/drawing/2014/main" id="{37EB8CA2-F299-8BD5-6E70-6129A09F4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50" y="3577286"/>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uck Connors Johnny Crawford The Rifleman 1960">
            <a:extLst>
              <a:ext uri="{FF2B5EF4-FFF2-40B4-BE49-F238E27FC236}">
                <a16:creationId xmlns:a16="http://schemas.microsoft.com/office/drawing/2014/main" id="{263F90DE-85E3-C1AF-F277-733AE9302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310" y="3339818"/>
            <a:ext cx="2710348" cy="343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11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140CC4D0-502D-2E76-0BE6-8214CD2B2A17}"/>
              </a:ext>
            </a:extLst>
          </p:cNvPr>
          <p:cNvSpPr txBox="1"/>
          <p:nvPr/>
        </p:nvSpPr>
        <p:spPr>
          <a:xfrm>
            <a:off x="0" y="1748902"/>
            <a:ext cx="9143999" cy="3785652"/>
          </a:xfrm>
          <a:prstGeom prst="rect">
            <a:avLst/>
          </a:prstGeom>
          <a:noFill/>
        </p:spPr>
        <p:txBody>
          <a:bodyPr wrap="square" rtlCol="0">
            <a:spAutoFit/>
          </a:bodyPr>
          <a:lstStyle/>
          <a:p>
            <a:pPr algn="ctr"/>
            <a:r>
              <a:rPr lang="en-US" sz="6000" dirty="0"/>
              <a:t>Do you know</a:t>
            </a:r>
          </a:p>
          <a:p>
            <a:pPr algn="ctr"/>
            <a:r>
              <a:rPr lang="en-US" sz="6000" dirty="0"/>
              <a:t> more about tv fathers</a:t>
            </a:r>
          </a:p>
          <a:p>
            <a:pPr algn="ctr"/>
            <a:r>
              <a:rPr lang="en-US" sz="6000" dirty="0"/>
              <a:t> or</a:t>
            </a:r>
          </a:p>
          <a:p>
            <a:pPr algn="ctr"/>
            <a:r>
              <a:rPr lang="en-US" sz="6000" dirty="0"/>
              <a:t> Bible fathers?</a:t>
            </a:r>
          </a:p>
        </p:txBody>
      </p:sp>
    </p:spTree>
    <p:extLst>
      <p:ext uri="{BB962C8B-B14F-4D97-AF65-F5344CB8AC3E}">
        <p14:creationId xmlns:p14="http://schemas.microsoft.com/office/powerpoint/2010/main" val="80052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Fathers and their Children.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Eph.6:4</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629C882-17BA-F8B1-6CBE-C63902EE781D}"/>
              </a:ext>
            </a:extLst>
          </p:cNvPr>
          <p:cNvSpPr txBox="1"/>
          <p:nvPr/>
        </p:nvSpPr>
        <p:spPr>
          <a:xfrm>
            <a:off x="1340528" y="1473696"/>
            <a:ext cx="3169328" cy="5078313"/>
          </a:xfrm>
          <a:prstGeom prst="rect">
            <a:avLst/>
          </a:prstGeom>
          <a:noFill/>
        </p:spPr>
        <p:txBody>
          <a:bodyPr wrap="square" rtlCol="0">
            <a:spAutoFit/>
          </a:bodyPr>
          <a:lstStyle/>
          <a:p>
            <a:r>
              <a:rPr lang="en-US" sz="5400" dirty="0"/>
              <a:t>Adam</a:t>
            </a:r>
          </a:p>
          <a:p>
            <a:r>
              <a:rPr lang="en-US" sz="5400" dirty="0"/>
              <a:t>Noah</a:t>
            </a:r>
          </a:p>
          <a:p>
            <a:r>
              <a:rPr lang="en-US" sz="5400" dirty="0"/>
              <a:t>Abraham</a:t>
            </a:r>
          </a:p>
          <a:p>
            <a:r>
              <a:rPr lang="en-US" sz="5400" dirty="0"/>
              <a:t>Lot</a:t>
            </a:r>
          </a:p>
          <a:p>
            <a:r>
              <a:rPr lang="en-US" sz="5400" dirty="0"/>
              <a:t>Job</a:t>
            </a:r>
          </a:p>
          <a:p>
            <a:endParaRPr lang="en-US" sz="5400" dirty="0"/>
          </a:p>
        </p:txBody>
      </p:sp>
      <p:sp>
        <p:nvSpPr>
          <p:cNvPr id="7" name="TextBox 6">
            <a:extLst>
              <a:ext uri="{FF2B5EF4-FFF2-40B4-BE49-F238E27FC236}">
                <a16:creationId xmlns:a16="http://schemas.microsoft.com/office/drawing/2014/main" id="{4CFB790C-06AB-3D81-6EAB-C4199D13F7BF}"/>
              </a:ext>
            </a:extLst>
          </p:cNvPr>
          <p:cNvSpPr txBox="1"/>
          <p:nvPr/>
        </p:nvSpPr>
        <p:spPr>
          <a:xfrm>
            <a:off x="5353236" y="1429305"/>
            <a:ext cx="3453414" cy="4247317"/>
          </a:xfrm>
          <a:prstGeom prst="rect">
            <a:avLst/>
          </a:prstGeom>
          <a:noFill/>
        </p:spPr>
        <p:txBody>
          <a:bodyPr wrap="square" rtlCol="0">
            <a:spAutoFit/>
          </a:bodyPr>
          <a:lstStyle/>
          <a:p>
            <a:r>
              <a:rPr lang="en-US" sz="5400" dirty="0"/>
              <a:t>Isaac</a:t>
            </a:r>
          </a:p>
          <a:p>
            <a:r>
              <a:rPr lang="en-US" sz="5400" dirty="0"/>
              <a:t>Jacob</a:t>
            </a:r>
          </a:p>
          <a:p>
            <a:r>
              <a:rPr lang="en-US" sz="5400" dirty="0"/>
              <a:t>Moses</a:t>
            </a:r>
          </a:p>
          <a:p>
            <a:r>
              <a:rPr lang="en-US" sz="5400" dirty="0"/>
              <a:t>Aaron</a:t>
            </a:r>
          </a:p>
          <a:p>
            <a:r>
              <a:rPr lang="en-US" sz="5400" dirty="0"/>
              <a:t>David</a:t>
            </a:r>
          </a:p>
        </p:txBody>
      </p:sp>
    </p:spTree>
    <p:extLst>
      <p:ext uri="{BB962C8B-B14F-4D97-AF65-F5344CB8AC3E}">
        <p14:creationId xmlns:p14="http://schemas.microsoft.com/office/powerpoint/2010/main" val="360876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96" y="-1138"/>
            <a:ext cx="9117496" cy="6858000"/>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 name="Freeform 2"/>
          <p:cNvSpPr/>
          <p:nvPr/>
        </p:nvSpPr>
        <p:spPr>
          <a:xfrm>
            <a:off x="3073400" y="3479800"/>
            <a:ext cx="2070100" cy="3366580"/>
          </a:xfrm>
          <a:custGeom>
            <a:avLst/>
            <a:gdLst>
              <a:gd name="connsiteX0" fmla="*/ 0 w 2070100"/>
              <a:gd name="connsiteY0" fmla="*/ 76200 h 3366580"/>
              <a:gd name="connsiteX1" fmla="*/ 63500 w 2070100"/>
              <a:gd name="connsiteY1" fmla="*/ 139700 h 3366580"/>
              <a:gd name="connsiteX2" fmla="*/ 101600 w 2070100"/>
              <a:gd name="connsiteY2" fmla="*/ 165100 h 3366580"/>
              <a:gd name="connsiteX3" fmla="*/ 152400 w 2070100"/>
              <a:gd name="connsiteY3" fmla="*/ 254000 h 3366580"/>
              <a:gd name="connsiteX4" fmla="*/ 215900 w 2070100"/>
              <a:gd name="connsiteY4" fmla="*/ 330200 h 3366580"/>
              <a:gd name="connsiteX5" fmla="*/ 292100 w 2070100"/>
              <a:gd name="connsiteY5" fmla="*/ 419100 h 3366580"/>
              <a:gd name="connsiteX6" fmla="*/ 304800 w 2070100"/>
              <a:gd name="connsiteY6" fmla="*/ 469900 h 3366580"/>
              <a:gd name="connsiteX7" fmla="*/ 342900 w 2070100"/>
              <a:gd name="connsiteY7" fmla="*/ 520700 h 3366580"/>
              <a:gd name="connsiteX8" fmla="*/ 444500 w 2070100"/>
              <a:gd name="connsiteY8" fmla="*/ 647700 h 3366580"/>
              <a:gd name="connsiteX9" fmla="*/ 469900 w 2070100"/>
              <a:gd name="connsiteY9" fmla="*/ 685800 h 3366580"/>
              <a:gd name="connsiteX10" fmla="*/ 520700 w 2070100"/>
              <a:gd name="connsiteY10" fmla="*/ 723900 h 3366580"/>
              <a:gd name="connsiteX11" fmla="*/ 558800 w 2070100"/>
              <a:gd name="connsiteY11" fmla="*/ 762000 h 3366580"/>
              <a:gd name="connsiteX12" fmla="*/ 571500 w 2070100"/>
              <a:gd name="connsiteY12" fmla="*/ 800100 h 3366580"/>
              <a:gd name="connsiteX13" fmla="*/ 635000 w 2070100"/>
              <a:gd name="connsiteY13" fmla="*/ 863600 h 3366580"/>
              <a:gd name="connsiteX14" fmla="*/ 647700 w 2070100"/>
              <a:gd name="connsiteY14" fmla="*/ 901700 h 3366580"/>
              <a:gd name="connsiteX15" fmla="*/ 673100 w 2070100"/>
              <a:gd name="connsiteY15" fmla="*/ 952500 h 3366580"/>
              <a:gd name="connsiteX16" fmla="*/ 685800 w 2070100"/>
              <a:gd name="connsiteY16" fmla="*/ 1003300 h 3366580"/>
              <a:gd name="connsiteX17" fmla="*/ 736600 w 2070100"/>
              <a:gd name="connsiteY17" fmla="*/ 1104900 h 3366580"/>
              <a:gd name="connsiteX18" fmla="*/ 762000 w 2070100"/>
              <a:gd name="connsiteY18" fmla="*/ 1143000 h 3366580"/>
              <a:gd name="connsiteX19" fmla="*/ 774700 w 2070100"/>
              <a:gd name="connsiteY19" fmla="*/ 1181100 h 3366580"/>
              <a:gd name="connsiteX20" fmla="*/ 812800 w 2070100"/>
              <a:gd name="connsiteY20" fmla="*/ 1206500 h 3366580"/>
              <a:gd name="connsiteX21" fmla="*/ 863600 w 2070100"/>
              <a:gd name="connsiteY21" fmla="*/ 1257300 h 3366580"/>
              <a:gd name="connsiteX22" fmla="*/ 914400 w 2070100"/>
              <a:gd name="connsiteY22" fmla="*/ 1282700 h 3366580"/>
              <a:gd name="connsiteX23" fmla="*/ 977900 w 2070100"/>
              <a:gd name="connsiteY23" fmla="*/ 1358900 h 3366580"/>
              <a:gd name="connsiteX24" fmla="*/ 1016000 w 2070100"/>
              <a:gd name="connsiteY24" fmla="*/ 1397000 h 3366580"/>
              <a:gd name="connsiteX25" fmla="*/ 1041400 w 2070100"/>
              <a:gd name="connsiteY25" fmla="*/ 1473200 h 3366580"/>
              <a:gd name="connsiteX26" fmla="*/ 1117600 w 2070100"/>
              <a:gd name="connsiteY26" fmla="*/ 1587500 h 3366580"/>
              <a:gd name="connsiteX27" fmla="*/ 1143000 w 2070100"/>
              <a:gd name="connsiteY27" fmla="*/ 1625600 h 3366580"/>
              <a:gd name="connsiteX28" fmla="*/ 1168400 w 2070100"/>
              <a:gd name="connsiteY28" fmla="*/ 1663700 h 3366580"/>
              <a:gd name="connsiteX29" fmla="*/ 1206500 w 2070100"/>
              <a:gd name="connsiteY29" fmla="*/ 1689100 h 3366580"/>
              <a:gd name="connsiteX30" fmla="*/ 1231900 w 2070100"/>
              <a:gd name="connsiteY30" fmla="*/ 1727200 h 3366580"/>
              <a:gd name="connsiteX31" fmla="*/ 1270000 w 2070100"/>
              <a:gd name="connsiteY31" fmla="*/ 1752600 h 3366580"/>
              <a:gd name="connsiteX32" fmla="*/ 1308100 w 2070100"/>
              <a:gd name="connsiteY32" fmla="*/ 1790700 h 3366580"/>
              <a:gd name="connsiteX33" fmla="*/ 1320800 w 2070100"/>
              <a:gd name="connsiteY33" fmla="*/ 1828800 h 3366580"/>
              <a:gd name="connsiteX34" fmla="*/ 1397000 w 2070100"/>
              <a:gd name="connsiteY34" fmla="*/ 1879600 h 3366580"/>
              <a:gd name="connsiteX35" fmla="*/ 1422400 w 2070100"/>
              <a:gd name="connsiteY35" fmla="*/ 2006600 h 3366580"/>
              <a:gd name="connsiteX36" fmla="*/ 1435100 w 2070100"/>
              <a:gd name="connsiteY36" fmla="*/ 2044700 h 3366580"/>
              <a:gd name="connsiteX37" fmla="*/ 1447800 w 2070100"/>
              <a:gd name="connsiteY37" fmla="*/ 2095500 h 3366580"/>
              <a:gd name="connsiteX38" fmla="*/ 1460500 w 2070100"/>
              <a:gd name="connsiteY38" fmla="*/ 2133600 h 3366580"/>
              <a:gd name="connsiteX39" fmla="*/ 1473200 w 2070100"/>
              <a:gd name="connsiteY39" fmla="*/ 2209800 h 3366580"/>
              <a:gd name="connsiteX40" fmla="*/ 1485900 w 2070100"/>
              <a:gd name="connsiteY40" fmla="*/ 2247900 h 3366580"/>
              <a:gd name="connsiteX41" fmla="*/ 1498600 w 2070100"/>
              <a:gd name="connsiteY41" fmla="*/ 2298700 h 3366580"/>
              <a:gd name="connsiteX42" fmla="*/ 1473200 w 2070100"/>
              <a:gd name="connsiteY42" fmla="*/ 2768600 h 3366580"/>
              <a:gd name="connsiteX43" fmla="*/ 1460500 w 2070100"/>
              <a:gd name="connsiteY43" fmla="*/ 2806700 h 3366580"/>
              <a:gd name="connsiteX44" fmla="*/ 1447800 w 2070100"/>
              <a:gd name="connsiteY44" fmla="*/ 2908300 h 3366580"/>
              <a:gd name="connsiteX45" fmla="*/ 1435100 w 2070100"/>
              <a:gd name="connsiteY45" fmla="*/ 3022600 h 3366580"/>
              <a:gd name="connsiteX46" fmla="*/ 1409700 w 2070100"/>
              <a:gd name="connsiteY46" fmla="*/ 3098800 h 3366580"/>
              <a:gd name="connsiteX47" fmla="*/ 1358900 w 2070100"/>
              <a:gd name="connsiteY47" fmla="*/ 3175000 h 3366580"/>
              <a:gd name="connsiteX48" fmla="*/ 1320800 w 2070100"/>
              <a:gd name="connsiteY48" fmla="*/ 3251200 h 3366580"/>
              <a:gd name="connsiteX49" fmla="*/ 1295400 w 2070100"/>
              <a:gd name="connsiteY49" fmla="*/ 3327400 h 3366580"/>
              <a:gd name="connsiteX50" fmla="*/ 1282700 w 2070100"/>
              <a:gd name="connsiteY50" fmla="*/ 3365500 h 3366580"/>
              <a:gd name="connsiteX51" fmla="*/ 1320800 w 2070100"/>
              <a:gd name="connsiteY51" fmla="*/ 3340100 h 3366580"/>
              <a:gd name="connsiteX52" fmla="*/ 1485900 w 2070100"/>
              <a:gd name="connsiteY52" fmla="*/ 3314700 h 3366580"/>
              <a:gd name="connsiteX53" fmla="*/ 1524000 w 2070100"/>
              <a:gd name="connsiteY53" fmla="*/ 3289300 h 3366580"/>
              <a:gd name="connsiteX54" fmla="*/ 1549400 w 2070100"/>
              <a:gd name="connsiteY54" fmla="*/ 3213100 h 3366580"/>
              <a:gd name="connsiteX55" fmla="*/ 1612900 w 2070100"/>
              <a:gd name="connsiteY55" fmla="*/ 3098800 h 3366580"/>
              <a:gd name="connsiteX56" fmla="*/ 1625600 w 2070100"/>
              <a:gd name="connsiteY56" fmla="*/ 3022600 h 3366580"/>
              <a:gd name="connsiteX57" fmla="*/ 1701800 w 2070100"/>
              <a:gd name="connsiteY57" fmla="*/ 2832100 h 3366580"/>
              <a:gd name="connsiteX58" fmla="*/ 1727200 w 2070100"/>
              <a:gd name="connsiteY58" fmla="*/ 2717800 h 3366580"/>
              <a:gd name="connsiteX59" fmla="*/ 1765300 w 2070100"/>
              <a:gd name="connsiteY59" fmla="*/ 2603500 h 3366580"/>
              <a:gd name="connsiteX60" fmla="*/ 1790700 w 2070100"/>
              <a:gd name="connsiteY60" fmla="*/ 2489200 h 3366580"/>
              <a:gd name="connsiteX61" fmla="*/ 1841500 w 2070100"/>
              <a:gd name="connsiteY61" fmla="*/ 2374900 h 3366580"/>
              <a:gd name="connsiteX62" fmla="*/ 1879600 w 2070100"/>
              <a:gd name="connsiteY62" fmla="*/ 2247900 h 3366580"/>
              <a:gd name="connsiteX63" fmla="*/ 1930400 w 2070100"/>
              <a:gd name="connsiteY63" fmla="*/ 2159000 h 3366580"/>
              <a:gd name="connsiteX64" fmla="*/ 1968500 w 2070100"/>
              <a:gd name="connsiteY64" fmla="*/ 2070100 h 3366580"/>
              <a:gd name="connsiteX65" fmla="*/ 2006600 w 2070100"/>
              <a:gd name="connsiteY65" fmla="*/ 1955800 h 3366580"/>
              <a:gd name="connsiteX66" fmla="*/ 2044700 w 2070100"/>
              <a:gd name="connsiteY66" fmla="*/ 1841500 h 3366580"/>
              <a:gd name="connsiteX67" fmla="*/ 2057400 w 2070100"/>
              <a:gd name="connsiteY67" fmla="*/ 1778000 h 3366580"/>
              <a:gd name="connsiteX68" fmla="*/ 2070100 w 2070100"/>
              <a:gd name="connsiteY68" fmla="*/ 1739900 h 3366580"/>
              <a:gd name="connsiteX69" fmla="*/ 2032000 w 2070100"/>
              <a:gd name="connsiteY69" fmla="*/ 1435100 h 3366580"/>
              <a:gd name="connsiteX70" fmla="*/ 2019300 w 2070100"/>
              <a:gd name="connsiteY70" fmla="*/ 1358900 h 3366580"/>
              <a:gd name="connsiteX71" fmla="*/ 1981200 w 2070100"/>
              <a:gd name="connsiteY71" fmla="*/ 1257300 h 3366580"/>
              <a:gd name="connsiteX72" fmla="*/ 1955800 w 2070100"/>
              <a:gd name="connsiteY72" fmla="*/ 1219200 h 3366580"/>
              <a:gd name="connsiteX73" fmla="*/ 1943100 w 2070100"/>
              <a:gd name="connsiteY73" fmla="*/ 1168400 h 3366580"/>
              <a:gd name="connsiteX74" fmla="*/ 1879600 w 2070100"/>
              <a:gd name="connsiteY74" fmla="*/ 1054100 h 3366580"/>
              <a:gd name="connsiteX75" fmla="*/ 1816100 w 2070100"/>
              <a:gd name="connsiteY75" fmla="*/ 965200 h 3366580"/>
              <a:gd name="connsiteX76" fmla="*/ 1739900 w 2070100"/>
              <a:gd name="connsiteY76" fmla="*/ 850900 h 3366580"/>
              <a:gd name="connsiteX77" fmla="*/ 1689100 w 2070100"/>
              <a:gd name="connsiteY77" fmla="*/ 762000 h 3366580"/>
              <a:gd name="connsiteX78" fmla="*/ 1638300 w 2070100"/>
              <a:gd name="connsiteY78" fmla="*/ 711200 h 3366580"/>
              <a:gd name="connsiteX79" fmla="*/ 1562100 w 2070100"/>
              <a:gd name="connsiteY79" fmla="*/ 596900 h 3366580"/>
              <a:gd name="connsiteX80" fmla="*/ 1435100 w 2070100"/>
              <a:gd name="connsiteY80" fmla="*/ 495300 h 3366580"/>
              <a:gd name="connsiteX81" fmla="*/ 1397000 w 2070100"/>
              <a:gd name="connsiteY81" fmla="*/ 469900 h 3366580"/>
              <a:gd name="connsiteX82" fmla="*/ 1295400 w 2070100"/>
              <a:gd name="connsiteY82" fmla="*/ 444500 h 3366580"/>
              <a:gd name="connsiteX83" fmla="*/ 1206500 w 2070100"/>
              <a:gd name="connsiteY83" fmla="*/ 381000 h 3366580"/>
              <a:gd name="connsiteX84" fmla="*/ 1155700 w 2070100"/>
              <a:gd name="connsiteY84" fmla="*/ 342900 h 3366580"/>
              <a:gd name="connsiteX85" fmla="*/ 1079500 w 2070100"/>
              <a:gd name="connsiteY85" fmla="*/ 317500 h 3366580"/>
              <a:gd name="connsiteX86" fmla="*/ 1003300 w 2070100"/>
              <a:gd name="connsiteY86" fmla="*/ 266700 h 3366580"/>
              <a:gd name="connsiteX87" fmla="*/ 952500 w 2070100"/>
              <a:gd name="connsiteY87" fmla="*/ 228600 h 3366580"/>
              <a:gd name="connsiteX88" fmla="*/ 876300 w 2070100"/>
              <a:gd name="connsiteY88" fmla="*/ 177800 h 3366580"/>
              <a:gd name="connsiteX89" fmla="*/ 825500 w 2070100"/>
              <a:gd name="connsiteY89" fmla="*/ 165100 h 3366580"/>
              <a:gd name="connsiteX90" fmla="*/ 736600 w 2070100"/>
              <a:gd name="connsiteY90" fmla="*/ 114300 h 3366580"/>
              <a:gd name="connsiteX91" fmla="*/ 698500 w 2070100"/>
              <a:gd name="connsiteY91" fmla="*/ 88900 h 3366580"/>
              <a:gd name="connsiteX92" fmla="*/ 660400 w 2070100"/>
              <a:gd name="connsiteY92" fmla="*/ 76200 h 3366580"/>
              <a:gd name="connsiteX93" fmla="*/ 482600 w 2070100"/>
              <a:gd name="connsiteY93" fmla="*/ 38100 h 3366580"/>
              <a:gd name="connsiteX94" fmla="*/ 444500 w 2070100"/>
              <a:gd name="connsiteY94" fmla="*/ 25400 h 3366580"/>
              <a:gd name="connsiteX95" fmla="*/ 330200 w 2070100"/>
              <a:gd name="connsiteY95" fmla="*/ 12700 h 3366580"/>
              <a:gd name="connsiteX96" fmla="*/ 292100 w 2070100"/>
              <a:gd name="connsiteY96" fmla="*/ 0 h 3366580"/>
              <a:gd name="connsiteX97" fmla="*/ 190500 w 2070100"/>
              <a:gd name="connsiteY97" fmla="*/ 25400 h 3366580"/>
              <a:gd name="connsiteX98" fmla="*/ 165100 w 2070100"/>
              <a:gd name="connsiteY98" fmla="*/ 63500 h 3366580"/>
              <a:gd name="connsiteX99" fmla="*/ 127000 w 2070100"/>
              <a:gd name="connsiteY99" fmla="*/ 88900 h 3366580"/>
              <a:gd name="connsiteX100" fmla="*/ 76200 w 2070100"/>
              <a:gd name="connsiteY100" fmla="*/ 165100 h 336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070100" h="3366580">
                <a:moveTo>
                  <a:pt x="0" y="76200"/>
                </a:moveTo>
                <a:cubicBezTo>
                  <a:pt x="21167" y="97367"/>
                  <a:pt x="40972" y="119988"/>
                  <a:pt x="63500" y="139700"/>
                </a:cubicBezTo>
                <a:cubicBezTo>
                  <a:pt x="74987" y="149751"/>
                  <a:pt x="90807" y="154307"/>
                  <a:pt x="101600" y="165100"/>
                </a:cubicBezTo>
                <a:cubicBezTo>
                  <a:pt x="122228" y="185728"/>
                  <a:pt x="139119" y="230758"/>
                  <a:pt x="152400" y="254000"/>
                </a:cubicBezTo>
                <a:cubicBezTo>
                  <a:pt x="186798" y="314197"/>
                  <a:pt x="168142" y="272890"/>
                  <a:pt x="215900" y="330200"/>
                </a:cubicBezTo>
                <a:cubicBezTo>
                  <a:pt x="312609" y="446251"/>
                  <a:pt x="139469" y="266469"/>
                  <a:pt x="292100" y="419100"/>
                </a:cubicBezTo>
                <a:cubicBezTo>
                  <a:pt x="296333" y="436033"/>
                  <a:pt x="296994" y="454288"/>
                  <a:pt x="304800" y="469900"/>
                </a:cubicBezTo>
                <a:cubicBezTo>
                  <a:pt x="314266" y="488832"/>
                  <a:pt x="330762" y="503360"/>
                  <a:pt x="342900" y="520700"/>
                </a:cubicBezTo>
                <a:cubicBezTo>
                  <a:pt x="483181" y="721101"/>
                  <a:pt x="312340" y="493513"/>
                  <a:pt x="444500" y="647700"/>
                </a:cubicBezTo>
                <a:cubicBezTo>
                  <a:pt x="454433" y="659289"/>
                  <a:pt x="459107" y="675007"/>
                  <a:pt x="469900" y="685800"/>
                </a:cubicBezTo>
                <a:cubicBezTo>
                  <a:pt x="484867" y="700767"/>
                  <a:pt x="504629" y="710125"/>
                  <a:pt x="520700" y="723900"/>
                </a:cubicBezTo>
                <a:cubicBezTo>
                  <a:pt x="534337" y="735589"/>
                  <a:pt x="546100" y="749300"/>
                  <a:pt x="558800" y="762000"/>
                </a:cubicBezTo>
                <a:cubicBezTo>
                  <a:pt x="563033" y="774700"/>
                  <a:pt x="563137" y="789647"/>
                  <a:pt x="571500" y="800100"/>
                </a:cubicBezTo>
                <a:cubicBezTo>
                  <a:pt x="639233" y="884767"/>
                  <a:pt x="584200" y="762000"/>
                  <a:pt x="635000" y="863600"/>
                </a:cubicBezTo>
                <a:cubicBezTo>
                  <a:pt x="640987" y="875574"/>
                  <a:pt x="642427" y="889395"/>
                  <a:pt x="647700" y="901700"/>
                </a:cubicBezTo>
                <a:cubicBezTo>
                  <a:pt x="655158" y="919101"/>
                  <a:pt x="666453" y="934773"/>
                  <a:pt x="673100" y="952500"/>
                </a:cubicBezTo>
                <a:cubicBezTo>
                  <a:pt x="679229" y="968843"/>
                  <a:pt x="679087" y="987188"/>
                  <a:pt x="685800" y="1003300"/>
                </a:cubicBezTo>
                <a:cubicBezTo>
                  <a:pt x="700363" y="1038251"/>
                  <a:pt x="715597" y="1073395"/>
                  <a:pt x="736600" y="1104900"/>
                </a:cubicBezTo>
                <a:cubicBezTo>
                  <a:pt x="745067" y="1117600"/>
                  <a:pt x="755174" y="1129348"/>
                  <a:pt x="762000" y="1143000"/>
                </a:cubicBezTo>
                <a:cubicBezTo>
                  <a:pt x="767987" y="1154974"/>
                  <a:pt x="766337" y="1170647"/>
                  <a:pt x="774700" y="1181100"/>
                </a:cubicBezTo>
                <a:cubicBezTo>
                  <a:pt x="784235" y="1193019"/>
                  <a:pt x="801211" y="1196567"/>
                  <a:pt x="812800" y="1206500"/>
                </a:cubicBezTo>
                <a:cubicBezTo>
                  <a:pt x="830982" y="1222085"/>
                  <a:pt x="844442" y="1242932"/>
                  <a:pt x="863600" y="1257300"/>
                </a:cubicBezTo>
                <a:cubicBezTo>
                  <a:pt x="878746" y="1268659"/>
                  <a:pt x="898994" y="1271696"/>
                  <a:pt x="914400" y="1282700"/>
                </a:cubicBezTo>
                <a:cubicBezTo>
                  <a:pt x="960233" y="1315438"/>
                  <a:pt x="945137" y="1319585"/>
                  <a:pt x="977900" y="1358900"/>
                </a:cubicBezTo>
                <a:cubicBezTo>
                  <a:pt x="989398" y="1372698"/>
                  <a:pt x="1003300" y="1384300"/>
                  <a:pt x="1016000" y="1397000"/>
                </a:cubicBezTo>
                <a:cubicBezTo>
                  <a:pt x="1024467" y="1422400"/>
                  <a:pt x="1026548" y="1450923"/>
                  <a:pt x="1041400" y="1473200"/>
                </a:cubicBezTo>
                <a:lnTo>
                  <a:pt x="1117600" y="1587500"/>
                </a:lnTo>
                <a:lnTo>
                  <a:pt x="1143000" y="1625600"/>
                </a:lnTo>
                <a:cubicBezTo>
                  <a:pt x="1151467" y="1638300"/>
                  <a:pt x="1155700" y="1655233"/>
                  <a:pt x="1168400" y="1663700"/>
                </a:cubicBezTo>
                <a:lnTo>
                  <a:pt x="1206500" y="1689100"/>
                </a:lnTo>
                <a:cubicBezTo>
                  <a:pt x="1214967" y="1701800"/>
                  <a:pt x="1221107" y="1716407"/>
                  <a:pt x="1231900" y="1727200"/>
                </a:cubicBezTo>
                <a:cubicBezTo>
                  <a:pt x="1242693" y="1737993"/>
                  <a:pt x="1258274" y="1742829"/>
                  <a:pt x="1270000" y="1752600"/>
                </a:cubicBezTo>
                <a:cubicBezTo>
                  <a:pt x="1283798" y="1764098"/>
                  <a:pt x="1295400" y="1778000"/>
                  <a:pt x="1308100" y="1790700"/>
                </a:cubicBezTo>
                <a:cubicBezTo>
                  <a:pt x="1312333" y="1803400"/>
                  <a:pt x="1311334" y="1819334"/>
                  <a:pt x="1320800" y="1828800"/>
                </a:cubicBezTo>
                <a:cubicBezTo>
                  <a:pt x="1342386" y="1850386"/>
                  <a:pt x="1397000" y="1879600"/>
                  <a:pt x="1397000" y="1879600"/>
                </a:cubicBezTo>
                <a:cubicBezTo>
                  <a:pt x="1406980" y="1939477"/>
                  <a:pt x="1407244" y="1953553"/>
                  <a:pt x="1422400" y="2006600"/>
                </a:cubicBezTo>
                <a:cubicBezTo>
                  <a:pt x="1426078" y="2019472"/>
                  <a:pt x="1431422" y="2031828"/>
                  <a:pt x="1435100" y="2044700"/>
                </a:cubicBezTo>
                <a:cubicBezTo>
                  <a:pt x="1439895" y="2061483"/>
                  <a:pt x="1443005" y="2078717"/>
                  <a:pt x="1447800" y="2095500"/>
                </a:cubicBezTo>
                <a:cubicBezTo>
                  <a:pt x="1451478" y="2108372"/>
                  <a:pt x="1457596" y="2120532"/>
                  <a:pt x="1460500" y="2133600"/>
                </a:cubicBezTo>
                <a:cubicBezTo>
                  <a:pt x="1466086" y="2158737"/>
                  <a:pt x="1467614" y="2184663"/>
                  <a:pt x="1473200" y="2209800"/>
                </a:cubicBezTo>
                <a:cubicBezTo>
                  <a:pt x="1476104" y="2222868"/>
                  <a:pt x="1482222" y="2235028"/>
                  <a:pt x="1485900" y="2247900"/>
                </a:cubicBezTo>
                <a:cubicBezTo>
                  <a:pt x="1490695" y="2264683"/>
                  <a:pt x="1494367" y="2281767"/>
                  <a:pt x="1498600" y="2298700"/>
                </a:cubicBezTo>
                <a:cubicBezTo>
                  <a:pt x="1494034" y="2444811"/>
                  <a:pt x="1511077" y="2617091"/>
                  <a:pt x="1473200" y="2768600"/>
                </a:cubicBezTo>
                <a:cubicBezTo>
                  <a:pt x="1469953" y="2781587"/>
                  <a:pt x="1464733" y="2794000"/>
                  <a:pt x="1460500" y="2806700"/>
                </a:cubicBezTo>
                <a:cubicBezTo>
                  <a:pt x="1456267" y="2840567"/>
                  <a:pt x="1451788" y="2874404"/>
                  <a:pt x="1447800" y="2908300"/>
                </a:cubicBezTo>
                <a:cubicBezTo>
                  <a:pt x="1443321" y="2946372"/>
                  <a:pt x="1442618" y="2985010"/>
                  <a:pt x="1435100" y="3022600"/>
                </a:cubicBezTo>
                <a:cubicBezTo>
                  <a:pt x="1429849" y="3048854"/>
                  <a:pt x="1424552" y="3076523"/>
                  <a:pt x="1409700" y="3098800"/>
                </a:cubicBezTo>
                <a:cubicBezTo>
                  <a:pt x="1392767" y="3124200"/>
                  <a:pt x="1368553" y="3146040"/>
                  <a:pt x="1358900" y="3175000"/>
                </a:cubicBezTo>
                <a:cubicBezTo>
                  <a:pt x="1312583" y="3313951"/>
                  <a:pt x="1386452" y="3103484"/>
                  <a:pt x="1320800" y="3251200"/>
                </a:cubicBezTo>
                <a:cubicBezTo>
                  <a:pt x="1309926" y="3275666"/>
                  <a:pt x="1303867" y="3302000"/>
                  <a:pt x="1295400" y="3327400"/>
                </a:cubicBezTo>
                <a:cubicBezTo>
                  <a:pt x="1291167" y="3340100"/>
                  <a:pt x="1271561" y="3372926"/>
                  <a:pt x="1282700" y="3365500"/>
                </a:cubicBezTo>
                <a:cubicBezTo>
                  <a:pt x="1295400" y="3357033"/>
                  <a:pt x="1307148" y="3346926"/>
                  <a:pt x="1320800" y="3340100"/>
                </a:cubicBezTo>
                <a:cubicBezTo>
                  <a:pt x="1366569" y="3317215"/>
                  <a:pt x="1449477" y="3318342"/>
                  <a:pt x="1485900" y="3314700"/>
                </a:cubicBezTo>
                <a:cubicBezTo>
                  <a:pt x="1498600" y="3306233"/>
                  <a:pt x="1515910" y="3302243"/>
                  <a:pt x="1524000" y="3289300"/>
                </a:cubicBezTo>
                <a:cubicBezTo>
                  <a:pt x="1538190" y="3266596"/>
                  <a:pt x="1537426" y="3237047"/>
                  <a:pt x="1549400" y="3213100"/>
                </a:cubicBezTo>
                <a:cubicBezTo>
                  <a:pt x="1585839" y="3140222"/>
                  <a:pt x="1565060" y="3178534"/>
                  <a:pt x="1612900" y="3098800"/>
                </a:cubicBezTo>
                <a:cubicBezTo>
                  <a:pt x="1617133" y="3073400"/>
                  <a:pt x="1618526" y="3047360"/>
                  <a:pt x="1625600" y="3022600"/>
                </a:cubicBezTo>
                <a:cubicBezTo>
                  <a:pt x="1707401" y="2736296"/>
                  <a:pt x="1620589" y="3091975"/>
                  <a:pt x="1701800" y="2832100"/>
                </a:cubicBezTo>
                <a:cubicBezTo>
                  <a:pt x="1713441" y="2794847"/>
                  <a:pt x="1716754" y="2755406"/>
                  <a:pt x="1727200" y="2717800"/>
                </a:cubicBezTo>
                <a:cubicBezTo>
                  <a:pt x="1737949" y="2679104"/>
                  <a:pt x="1754551" y="2642196"/>
                  <a:pt x="1765300" y="2603500"/>
                </a:cubicBezTo>
                <a:cubicBezTo>
                  <a:pt x="1775746" y="2565894"/>
                  <a:pt x="1778358" y="2526227"/>
                  <a:pt x="1790700" y="2489200"/>
                </a:cubicBezTo>
                <a:cubicBezTo>
                  <a:pt x="1803885" y="2449646"/>
                  <a:pt x="1827086" y="2414023"/>
                  <a:pt x="1841500" y="2374900"/>
                </a:cubicBezTo>
                <a:cubicBezTo>
                  <a:pt x="1856779" y="2333428"/>
                  <a:pt x="1862772" y="2288768"/>
                  <a:pt x="1879600" y="2247900"/>
                </a:cubicBezTo>
                <a:cubicBezTo>
                  <a:pt x="1892595" y="2216341"/>
                  <a:pt x="1915136" y="2189527"/>
                  <a:pt x="1930400" y="2159000"/>
                </a:cubicBezTo>
                <a:cubicBezTo>
                  <a:pt x="1944818" y="2130164"/>
                  <a:pt x="1955800" y="2099733"/>
                  <a:pt x="1968500" y="2070100"/>
                </a:cubicBezTo>
                <a:cubicBezTo>
                  <a:pt x="2004896" y="1888118"/>
                  <a:pt x="1954020" y="2113541"/>
                  <a:pt x="2006600" y="1955800"/>
                </a:cubicBezTo>
                <a:cubicBezTo>
                  <a:pt x="2055839" y="1808084"/>
                  <a:pt x="1980856" y="1969187"/>
                  <a:pt x="2044700" y="1841500"/>
                </a:cubicBezTo>
                <a:cubicBezTo>
                  <a:pt x="2048933" y="1820333"/>
                  <a:pt x="2052165" y="1798941"/>
                  <a:pt x="2057400" y="1778000"/>
                </a:cubicBezTo>
                <a:cubicBezTo>
                  <a:pt x="2060647" y="1765013"/>
                  <a:pt x="2070100" y="1753287"/>
                  <a:pt x="2070100" y="1739900"/>
                </a:cubicBezTo>
                <a:cubicBezTo>
                  <a:pt x="2070100" y="1562697"/>
                  <a:pt x="2057590" y="1588642"/>
                  <a:pt x="2032000" y="1435100"/>
                </a:cubicBezTo>
                <a:cubicBezTo>
                  <a:pt x="2027767" y="1409700"/>
                  <a:pt x="2024886" y="1384037"/>
                  <a:pt x="2019300" y="1358900"/>
                </a:cubicBezTo>
                <a:cubicBezTo>
                  <a:pt x="2014903" y="1339115"/>
                  <a:pt x="1985155" y="1265210"/>
                  <a:pt x="1981200" y="1257300"/>
                </a:cubicBezTo>
                <a:cubicBezTo>
                  <a:pt x="1974374" y="1243648"/>
                  <a:pt x="1964267" y="1231900"/>
                  <a:pt x="1955800" y="1219200"/>
                </a:cubicBezTo>
                <a:cubicBezTo>
                  <a:pt x="1951567" y="1202267"/>
                  <a:pt x="1949229" y="1184743"/>
                  <a:pt x="1943100" y="1168400"/>
                </a:cubicBezTo>
                <a:cubicBezTo>
                  <a:pt x="1929046" y="1130923"/>
                  <a:pt x="1898254" y="1087677"/>
                  <a:pt x="1879600" y="1054100"/>
                </a:cubicBezTo>
                <a:cubicBezTo>
                  <a:pt x="1837810" y="978878"/>
                  <a:pt x="1875516" y="1024616"/>
                  <a:pt x="1816100" y="965200"/>
                </a:cubicBezTo>
                <a:cubicBezTo>
                  <a:pt x="1760571" y="826377"/>
                  <a:pt x="1829127" y="973587"/>
                  <a:pt x="1739900" y="850900"/>
                </a:cubicBezTo>
                <a:cubicBezTo>
                  <a:pt x="1719826" y="823298"/>
                  <a:pt x="1709174" y="789602"/>
                  <a:pt x="1689100" y="762000"/>
                </a:cubicBezTo>
                <a:cubicBezTo>
                  <a:pt x="1675015" y="742633"/>
                  <a:pt x="1654069" y="729222"/>
                  <a:pt x="1638300" y="711200"/>
                </a:cubicBezTo>
                <a:cubicBezTo>
                  <a:pt x="1543914" y="603330"/>
                  <a:pt x="1659459" y="722076"/>
                  <a:pt x="1562100" y="596900"/>
                </a:cubicBezTo>
                <a:cubicBezTo>
                  <a:pt x="1523123" y="546787"/>
                  <a:pt x="1488637" y="530992"/>
                  <a:pt x="1435100" y="495300"/>
                </a:cubicBezTo>
                <a:cubicBezTo>
                  <a:pt x="1422400" y="486833"/>
                  <a:pt x="1411480" y="474727"/>
                  <a:pt x="1397000" y="469900"/>
                </a:cubicBezTo>
                <a:cubicBezTo>
                  <a:pt x="1338422" y="450374"/>
                  <a:pt x="1372027" y="459825"/>
                  <a:pt x="1295400" y="444500"/>
                </a:cubicBezTo>
                <a:cubicBezTo>
                  <a:pt x="1222769" y="371869"/>
                  <a:pt x="1295652" y="436720"/>
                  <a:pt x="1206500" y="381000"/>
                </a:cubicBezTo>
                <a:cubicBezTo>
                  <a:pt x="1188551" y="369782"/>
                  <a:pt x="1174632" y="352366"/>
                  <a:pt x="1155700" y="342900"/>
                </a:cubicBezTo>
                <a:cubicBezTo>
                  <a:pt x="1131753" y="330926"/>
                  <a:pt x="1101777" y="332352"/>
                  <a:pt x="1079500" y="317500"/>
                </a:cubicBezTo>
                <a:cubicBezTo>
                  <a:pt x="1054100" y="300567"/>
                  <a:pt x="1027722" y="285016"/>
                  <a:pt x="1003300" y="266700"/>
                </a:cubicBezTo>
                <a:cubicBezTo>
                  <a:pt x="986367" y="254000"/>
                  <a:pt x="969840" y="240738"/>
                  <a:pt x="952500" y="228600"/>
                </a:cubicBezTo>
                <a:cubicBezTo>
                  <a:pt x="927491" y="211094"/>
                  <a:pt x="905916" y="185204"/>
                  <a:pt x="876300" y="177800"/>
                </a:cubicBezTo>
                <a:lnTo>
                  <a:pt x="825500" y="165100"/>
                </a:lnTo>
                <a:cubicBezTo>
                  <a:pt x="753120" y="92720"/>
                  <a:pt x="826144" y="152676"/>
                  <a:pt x="736600" y="114300"/>
                </a:cubicBezTo>
                <a:cubicBezTo>
                  <a:pt x="722571" y="108287"/>
                  <a:pt x="712152" y="95726"/>
                  <a:pt x="698500" y="88900"/>
                </a:cubicBezTo>
                <a:cubicBezTo>
                  <a:pt x="686526" y="82913"/>
                  <a:pt x="673315" y="79722"/>
                  <a:pt x="660400" y="76200"/>
                </a:cubicBezTo>
                <a:cubicBezTo>
                  <a:pt x="425799" y="12218"/>
                  <a:pt x="672914" y="80392"/>
                  <a:pt x="482600" y="38100"/>
                </a:cubicBezTo>
                <a:cubicBezTo>
                  <a:pt x="469532" y="35196"/>
                  <a:pt x="457705" y="27601"/>
                  <a:pt x="444500" y="25400"/>
                </a:cubicBezTo>
                <a:cubicBezTo>
                  <a:pt x="406687" y="19098"/>
                  <a:pt x="368300" y="16933"/>
                  <a:pt x="330200" y="12700"/>
                </a:cubicBezTo>
                <a:cubicBezTo>
                  <a:pt x="317500" y="8467"/>
                  <a:pt x="305487" y="0"/>
                  <a:pt x="292100" y="0"/>
                </a:cubicBezTo>
                <a:cubicBezTo>
                  <a:pt x="261449" y="0"/>
                  <a:pt x="220565" y="15378"/>
                  <a:pt x="190500" y="25400"/>
                </a:cubicBezTo>
                <a:cubicBezTo>
                  <a:pt x="182033" y="38100"/>
                  <a:pt x="175893" y="52707"/>
                  <a:pt x="165100" y="63500"/>
                </a:cubicBezTo>
                <a:cubicBezTo>
                  <a:pt x="154307" y="74293"/>
                  <a:pt x="137051" y="77413"/>
                  <a:pt x="127000" y="88900"/>
                </a:cubicBezTo>
                <a:cubicBezTo>
                  <a:pt x="106898" y="111874"/>
                  <a:pt x="76200" y="165100"/>
                  <a:pt x="76200" y="1651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685800" y="1264693"/>
            <a:ext cx="3886200"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solidFill>
                  <a:srgbClr val="0039EE"/>
                </a:solidFill>
                <a:effectLst>
                  <a:outerShdw blurRad="50800" dist="39000" dir="5460000" algn="tl">
                    <a:srgbClr val="000000">
                      <a:alpha val="38000"/>
                    </a:srgbClr>
                  </a:outerShdw>
                </a:effectLst>
                <a:uLnTx/>
                <a:uFillTx/>
                <a:latin typeface="Arial" pitchFamily="34" charset="0"/>
                <a:ea typeface="+mn-ea"/>
                <a:cs typeface="Arial" pitchFamily="34" charset="0"/>
              </a:rPr>
              <a:t>Chapter 6</a:t>
            </a:r>
          </a:p>
        </p:txBody>
      </p:sp>
      <p:sp>
        <p:nvSpPr>
          <p:cNvPr id="2" name="Rectangle 1"/>
          <p:cNvSpPr/>
          <p:nvPr/>
        </p:nvSpPr>
        <p:spPr>
          <a:xfrm>
            <a:off x="759725" y="2133600"/>
            <a:ext cx="3346450" cy="3785652"/>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Children, obey your parents in the Lord: for this is right.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Honour thy father and mother; (which is the first commandment with promise;)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That it may be well with thee, and thou mayest live long on the earth.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And, ye fathers, provoke not your children to wrath: but bring them up in the nurture and admonition of the Lord.</a:t>
            </a:r>
          </a:p>
        </p:txBody>
      </p:sp>
      <p:sp>
        <p:nvSpPr>
          <p:cNvPr id="7" name="Rectangle 6"/>
          <p:cNvSpPr/>
          <p:nvPr/>
        </p:nvSpPr>
        <p:spPr>
          <a:xfrm>
            <a:off x="685800" y="645994"/>
            <a:ext cx="5840896"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EPHESIANS</a:t>
            </a:r>
          </a:p>
        </p:txBody>
      </p:sp>
      <p:pic>
        <p:nvPicPr>
          <p:cNvPr id="9" name="Picture 2" descr="http://upload.wikimedia.org/wikipedia/commons/4/46/L%C3%A9on_Perrault%2C_1894_-_Mother_with_Chil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6" b="99934" l="81" r="100000">
                        <a14:foregroundMark x1="67874" y1="32607" x2="39533" y2="48713"/>
                        <a14:foregroundMark x1="61514" y1="30231" x2="66667" y2="36370"/>
                        <a14:foregroundMark x1="16747" y1="76898" x2="1530" y2="99340"/>
                        <a14:foregroundMark x1="24960" y1="79868" x2="15781" y2="99340"/>
                        <a14:foregroundMark x1="49436" y1="15710" x2="99356" y2="1056"/>
                        <a14:foregroundMark x1="61272" y1="54653" x2="99839" y2="12739"/>
                        <a14:foregroundMark x1="68599" y1="57030" x2="99597" y2="93597"/>
                        <a14:foregroundMark x1="66184" y1="57624" x2="98873" y2="33201"/>
                        <a14:foregroundMark x1="75845" y1="57822" x2="98873" y2="55842"/>
                        <a14:foregroundMark x1="78986" y1="64158" x2="97182" y2="79670"/>
                        <a14:foregroundMark x1="54992" y1="28449" x2="99597" y2="5413"/>
                        <a14:foregroundMark x1="11916" y1="76304" x2="6361" y2="86601"/>
                        <a14:foregroundMark x1="44364" y1="12739" x2="45813" y2="66"/>
                        <a14:foregroundMark x1="15539" y1="41518" x2="26409" y2="47921"/>
                      </a14:backgroundRemoval>
                    </a14:imgEffect>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7547" r="6855"/>
          <a:stretch/>
        </p:blipFill>
        <p:spPr bwMode="auto">
          <a:xfrm>
            <a:off x="4293359" y="-31450"/>
            <a:ext cx="4824137" cy="690215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4064975" y="5111362"/>
            <a:ext cx="493377" cy="1780757"/>
          </a:xfrm>
          <a:custGeom>
            <a:avLst/>
            <a:gdLst>
              <a:gd name="connsiteX0" fmla="*/ 370547 w 493377"/>
              <a:gd name="connsiteY0" fmla="*/ 6548 h 1780757"/>
              <a:gd name="connsiteX1" fmla="*/ 466082 w 493377"/>
              <a:gd name="connsiteY1" fmla="*/ 88435 h 1780757"/>
              <a:gd name="connsiteX2" fmla="*/ 493377 w 493377"/>
              <a:gd name="connsiteY2" fmla="*/ 170322 h 1780757"/>
              <a:gd name="connsiteX3" fmla="*/ 466082 w 493377"/>
              <a:gd name="connsiteY3" fmla="*/ 265856 h 1780757"/>
              <a:gd name="connsiteX4" fmla="*/ 411491 w 493377"/>
              <a:gd name="connsiteY4" fmla="*/ 347742 h 1780757"/>
              <a:gd name="connsiteX5" fmla="*/ 356900 w 493377"/>
              <a:gd name="connsiteY5" fmla="*/ 470572 h 1780757"/>
              <a:gd name="connsiteX6" fmla="*/ 343252 w 493377"/>
              <a:gd name="connsiteY6" fmla="*/ 566107 h 1780757"/>
              <a:gd name="connsiteX7" fmla="*/ 329604 w 493377"/>
              <a:gd name="connsiteY7" fmla="*/ 620698 h 1780757"/>
              <a:gd name="connsiteX8" fmla="*/ 315956 w 493377"/>
              <a:gd name="connsiteY8" fmla="*/ 688937 h 1780757"/>
              <a:gd name="connsiteX9" fmla="*/ 343252 w 493377"/>
              <a:gd name="connsiteY9" fmla="*/ 948244 h 1780757"/>
              <a:gd name="connsiteX10" fmla="*/ 397843 w 493377"/>
              <a:gd name="connsiteY10" fmla="*/ 1098369 h 1780757"/>
              <a:gd name="connsiteX11" fmla="*/ 411491 w 493377"/>
              <a:gd name="connsiteY11" fmla="*/ 1152960 h 1780757"/>
              <a:gd name="connsiteX12" fmla="*/ 438786 w 493377"/>
              <a:gd name="connsiteY12" fmla="*/ 1289438 h 1780757"/>
              <a:gd name="connsiteX13" fmla="*/ 425138 w 493377"/>
              <a:gd name="connsiteY13" fmla="*/ 1480507 h 1780757"/>
              <a:gd name="connsiteX14" fmla="*/ 411491 w 493377"/>
              <a:gd name="connsiteY14" fmla="*/ 1521450 h 1780757"/>
              <a:gd name="connsiteX15" fmla="*/ 384195 w 493377"/>
              <a:gd name="connsiteY15" fmla="*/ 1644280 h 1780757"/>
              <a:gd name="connsiteX16" fmla="*/ 329604 w 493377"/>
              <a:gd name="connsiteY16" fmla="*/ 1767110 h 1780757"/>
              <a:gd name="connsiteX17" fmla="*/ 288661 w 493377"/>
              <a:gd name="connsiteY17" fmla="*/ 1780757 h 1780757"/>
              <a:gd name="connsiteX18" fmla="*/ 247718 w 493377"/>
              <a:gd name="connsiteY18" fmla="*/ 1753462 h 1780757"/>
              <a:gd name="connsiteX19" fmla="*/ 179479 w 493377"/>
              <a:gd name="connsiteY19" fmla="*/ 1739814 h 1780757"/>
              <a:gd name="connsiteX20" fmla="*/ 83944 w 493377"/>
              <a:gd name="connsiteY20" fmla="*/ 1712519 h 1780757"/>
              <a:gd name="connsiteX21" fmla="*/ 43001 w 493377"/>
              <a:gd name="connsiteY21" fmla="*/ 866357 h 1780757"/>
              <a:gd name="connsiteX22" fmla="*/ 29353 w 493377"/>
              <a:gd name="connsiteY22" fmla="*/ 784471 h 1780757"/>
              <a:gd name="connsiteX23" fmla="*/ 43001 w 493377"/>
              <a:gd name="connsiteY23" fmla="*/ 429629 h 1780757"/>
              <a:gd name="connsiteX24" fmla="*/ 70297 w 493377"/>
              <a:gd name="connsiteY24" fmla="*/ 320447 h 1780757"/>
              <a:gd name="connsiteX25" fmla="*/ 111240 w 493377"/>
              <a:gd name="connsiteY25" fmla="*/ 197617 h 1780757"/>
              <a:gd name="connsiteX26" fmla="*/ 206774 w 493377"/>
              <a:gd name="connsiteY26" fmla="*/ 102083 h 1780757"/>
              <a:gd name="connsiteX27" fmla="*/ 247718 w 493377"/>
              <a:gd name="connsiteY27" fmla="*/ 74787 h 1780757"/>
              <a:gd name="connsiteX28" fmla="*/ 288661 w 493377"/>
              <a:gd name="connsiteY28" fmla="*/ 47492 h 1780757"/>
              <a:gd name="connsiteX29" fmla="*/ 370547 w 493377"/>
              <a:gd name="connsiteY29" fmla="*/ 6548 h 17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3377" h="1780757">
                <a:moveTo>
                  <a:pt x="370547" y="6548"/>
                </a:moveTo>
                <a:cubicBezTo>
                  <a:pt x="400117" y="13372"/>
                  <a:pt x="443168" y="36879"/>
                  <a:pt x="466082" y="88435"/>
                </a:cubicBezTo>
                <a:cubicBezTo>
                  <a:pt x="477767" y="114727"/>
                  <a:pt x="493377" y="170322"/>
                  <a:pt x="493377" y="170322"/>
                </a:cubicBezTo>
                <a:cubicBezTo>
                  <a:pt x="490166" y="183166"/>
                  <a:pt x="474980" y="249840"/>
                  <a:pt x="466082" y="265856"/>
                </a:cubicBezTo>
                <a:cubicBezTo>
                  <a:pt x="450151" y="294533"/>
                  <a:pt x="421865" y="316621"/>
                  <a:pt x="411491" y="347742"/>
                </a:cubicBezTo>
                <a:cubicBezTo>
                  <a:pt x="379008" y="445190"/>
                  <a:pt x="400155" y="405689"/>
                  <a:pt x="356900" y="470572"/>
                </a:cubicBezTo>
                <a:cubicBezTo>
                  <a:pt x="352351" y="502417"/>
                  <a:pt x="349007" y="534458"/>
                  <a:pt x="343252" y="566107"/>
                </a:cubicBezTo>
                <a:cubicBezTo>
                  <a:pt x="339897" y="584561"/>
                  <a:pt x="333673" y="602388"/>
                  <a:pt x="329604" y="620698"/>
                </a:cubicBezTo>
                <a:cubicBezTo>
                  <a:pt x="324572" y="643342"/>
                  <a:pt x="320505" y="666191"/>
                  <a:pt x="315956" y="688937"/>
                </a:cubicBezTo>
                <a:cubicBezTo>
                  <a:pt x="340563" y="1082640"/>
                  <a:pt x="304556" y="806359"/>
                  <a:pt x="343252" y="948244"/>
                </a:cubicBezTo>
                <a:cubicBezTo>
                  <a:pt x="379337" y="1080557"/>
                  <a:pt x="347634" y="1023057"/>
                  <a:pt x="397843" y="1098369"/>
                </a:cubicBezTo>
                <a:cubicBezTo>
                  <a:pt x="402392" y="1116566"/>
                  <a:pt x="407561" y="1134619"/>
                  <a:pt x="411491" y="1152960"/>
                </a:cubicBezTo>
                <a:cubicBezTo>
                  <a:pt x="421212" y="1198324"/>
                  <a:pt x="438786" y="1289438"/>
                  <a:pt x="438786" y="1289438"/>
                </a:cubicBezTo>
                <a:cubicBezTo>
                  <a:pt x="434237" y="1353128"/>
                  <a:pt x="432598" y="1417092"/>
                  <a:pt x="425138" y="1480507"/>
                </a:cubicBezTo>
                <a:cubicBezTo>
                  <a:pt x="423457" y="1494794"/>
                  <a:pt x="414980" y="1507494"/>
                  <a:pt x="411491" y="1521450"/>
                </a:cubicBezTo>
                <a:cubicBezTo>
                  <a:pt x="392012" y="1599368"/>
                  <a:pt x="405210" y="1574231"/>
                  <a:pt x="384195" y="1644280"/>
                </a:cubicBezTo>
                <a:cubicBezTo>
                  <a:pt x="376952" y="1668425"/>
                  <a:pt x="358471" y="1744016"/>
                  <a:pt x="329604" y="1767110"/>
                </a:cubicBezTo>
                <a:cubicBezTo>
                  <a:pt x="318371" y="1776097"/>
                  <a:pt x="302309" y="1776208"/>
                  <a:pt x="288661" y="1780757"/>
                </a:cubicBezTo>
                <a:cubicBezTo>
                  <a:pt x="275013" y="1771659"/>
                  <a:pt x="263076" y="1759221"/>
                  <a:pt x="247718" y="1753462"/>
                </a:cubicBezTo>
                <a:cubicBezTo>
                  <a:pt x="225998" y="1745317"/>
                  <a:pt x="202123" y="1744846"/>
                  <a:pt x="179479" y="1739814"/>
                </a:cubicBezTo>
                <a:cubicBezTo>
                  <a:pt x="128073" y="1728390"/>
                  <a:pt x="129535" y="1727715"/>
                  <a:pt x="83944" y="1712519"/>
                </a:cubicBezTo>
                <a:cubicBezTo>
                  <a:pt x="-92981" y="1447122"/>
                  <a:pt x="68831" y="1705833"/>
                  <a:pt x="43001" y="866357"/>
                </a:cubicBezTo>
                <a:cubicBezTo>
                  <a:pt x="42150" y="838698"/>
                  <a:pt x="33902" y="811766"/>
                  <a:pt x="29353" y="784471"/>
                </a:cubicBezTo>
                <a:cubicBezTo>
                  <a:pt x="33902" y="666190"/>
                  <a:pt x="32597" y="547539"/>
                  <a:pt x="43001" y="429629"/>
                </a:cubicBezTo>
                <a:cubicBezTo>
                  <a:pt x="46298" y="392260"/>
                  <a:pt x="61198" y="356841"/>
                  <a:pt x="70297" y="320447"/>
                </a:cubicBezTo>
                <a:cubicBezTo>
                  <a:pt x="70302" y="320428"/>
                  <a:pt x="104413" y="218098"/>
                  <a:pt x="111240" y="197617"/>
                </a:cubicBezTo>
                <a:cubicBezTo>
                  <a:pt x="135262" y="125553"/>
                  <a:pt x="112918" y="164654"/>
                  <a:pt x="206774" y="102083"/>
                </a:cubicBezTo>
                <a:lnTo>
                  <a:pt x="247718" y="74787"/>
                </a:lnTo>
                <a:lnTo>
                  <a:pt x="288661" y="47492"/>
                </a:lnTo>
                <a:cubicBezTo>
                  <a:pt x="309502" y="-15031"/>
                  <a:pt x="340977" y="-276"/>
                  <a:pt x="370547" y="654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Straight Connector 9"/>
          <p:cNvCxnSpPr/>
          <p:nvPr/>
        </p:nvCxnSpPr>
        <p:spPr>
          <a:xfrm>
            <a:off x="0" y="684638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43500" y="6553200"/>
            <a:ext cx="3912359"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Wikimedia: Public Domain over 100 years old, USA</a:t>
            </a:r>
          </a:p>
        </p:txBody>
      </p:sp>
    </p:spTree>
    <p:extLst>
      <p:ext uri="{BB962C8B-B14F-4D97-AF65-F5344CB8AC3E}">
        <p14:creationId xmlns:p14="http://schemas.microsoft.com/office/powerpoint/2010/main" val="2425713885"/>
      </p:ext>
    </p:extLst>
  </p:cSld>
  <p:clrMapOvr>
    <a:masterClrMapping/>
  </p:clrMapOvr>
  <p:transition spd="slow">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26" b="99574" l="638" r="100000">
                        <a14:foregroundMark x1="21212" y1="20000" x2="98884" y2="95106"/>
                        <a14:foregroundMark x1="78788" y1="12766" x2="95534" y2="49362"/>
                        <a14:foregroundMark x1="12759" y1="32553" x2="41946" y2="97447"/>
                        <a14:backgroundMark x1="2073" y1="46596" x2="22967" y2="0"/>
                        <a14:backgroundMark x1="60287" y1="32553" x2="38278" y2="0"/>
                      </a14:backgroundRemoval>
                    </a14:imgEffect>
                  </a14:imgLayer>
                </a14:imgProps>
              </a:ext>
              <a:ext uri="{28A0092B-C50C-407E-A947-70E740481C1C}">
                <a14:useLocalDpi xmlns:a14="http://schemas.microsoft.com/office/drawing/2010/main" val="0"/>
              </a:ext>
            </a:extLst>
          </a:blip>
          <a:srcRect l="86963" b="73333"/>
          <a:stretch/>
        </p:blipFill>
        <p:spPr bwMode="auto">
          <a:xfrm>
            <a:off x="7049511" y="1918690"/>
            <a:ext cx="11642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19200" y="552957"/>
            <a:ext cx="5669872" cy="2438400"/>
          </a:xfrm>
          <a:prstGeom prst="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 the old law a child that was guilty of smiting or cursing a parent, or that was stubborn or rebellious, or that was a glutton or drunkard was to be stoned to death.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REFERENCES: </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Exodus 21:15-17, Leviticus 20:9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Deuteronomy 21:18-21 </a:t>
            </a: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6" b="99574" l="638" r="100000">
                        <a14:foregroundMark x1="21212" y1="20000" x2="98884" y2="95106"/>
                        <a14:foregroundMark x1="78788" y1="12766" x2="95534" y2="49362"/>
                        <a14:foregroundMark x1="12759" y1="32553" x2="41946" y2="97447"/>
                        <a14:backgroundMark x1="2073" y1="46596" x2="22967" y2="0"/>
                        <a14:backgroundMark x1="60287" y1="32553" x2="38278" y2="0"/>
                      </a14:backgroundRemoval>
                    </a14:imgEffect>
                  </a14:imgLayer>
                </a14:imgProps>
              </a:ext>
              <a:ext uri="{28A0092B-C50C-407E-A947-70E740481C1C}">
                <a14:useLocalDpi xmlns:a14="http://schemas.microsoft.com/office/drawing/2010/main" val="0"/>
              </a:ext>
            </a:extLst>
          </a:blip>
          <a:srcRect/>
          <a:stretch>
            <a:fillRect/>
          </a:stretch>
        </p:blipFill>
        <p:spPr bwMode="auto">
          <a:xfrm>
            <a:off x="888064" y="2286000"/>
            <a:ext cx="71445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462" t="23000" r="16829" b="53791"/>
          <a:stretch/>
        </p:blipFill>
        <p:spPr bwMode="auto">
          <a:xfrm>
            <a:off x="1" y="0"/>
            <a:ext cx="1018022"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Freeform 1"/>
          <p:cNvSpPr/>
          <p:nvPr/>
        </p:nvSpPr>
        <p:spPr>
          <a:xfrm>
            <a:off x="7219666" y="1705970"/>
            <a:ext cx="791570" cy="791570"/>
          </a:xfrm>
          <a:custGeom>
            <a:avLst/>
            <a:gdLst>
              <a:gd name="connsiteX0" fmla="*/ 27295 w 791570"/>
              <a:gd name="connsiteY0" fmla="*/ 723331 h 791570"/>
              <a:gd name="connsiteX1" fmla="*/ 109182 w 791570"/>
              <a:gd name="connsiteY1" fmla="*/ 696036 h 791570"/>
              <a:gd name="connsiteX2" fmla="*/ 232012 w 791570"/>
              <a:gd name="connsiteY2" fmla="*/ 627797 h 791570"/>
              <a:gd name="connsiteX3" fmla="*/ 259307 w 791570"/>
              <a:gd name="connsiteY3" fmla="*/ 586854 h 791570"/>
              <a:gd name="connsiteX4" fmla="*/ 300250 w 791570"/>
              <a:gd name="connsiteY4" fmla="*/ 573206 h 791570"/>
              <a:gd name="connsiteX5" fmla="*/ 313898 w 791570"/>
              <a:gd name="connsiteY5" fmla="*/ 532263 h 791570"/>
              <a:gd name="connsiteX6" fmla="*/ 354841 w 791570"/>
              <a:gd name="connsiteY6" fmla="*/ 504967 h 791570"/>
              <a:gd name="connsiteX7" fmla="*/ 450376 w 791570"/>
              <a:gd name="connsiteY7" fmla="*/ 409433 h 791570"/>
              <a:gd name="connsiteX8" fmla="*/ 573206 w 791570"/>
              <a:gd name="connsiteY8" fmla="*/ 313899 h 791570"/>
              <a:gd name="connsiteX9" fmla="*/ 614149 w 791570"/>
              <a:gd name="connsiteY9" fmla="*/ 286603 h 791570"/>
              <a:gd name="connsiteX10" fmla="*/ 696035 w 791570"/>
              <a:gd name="connsiteY10" fmla="*/ 245660 h 791570"/>
              <a:gd name="connsiteX11" fmla="*/ 750627 w 791570"/>
              <a:gd name="connsiteY11" fmla="*/ 163773 h 791570"/>
              <a:gd name="connsiteX12" fmla="*/ 777922 w 791570"/>
              <a:gd name="connsiteY12" fmla="*/ 122830 h 791570"/>
              <a:gd name="connsiteX13" fmla="*/ 791570 w 791570"/>
              <a:gd name="connsiteY13" fmla="*/ 81887 h 791570"/>
              <a:gd name="connsiteX14" fmla="*/ 696035 w 791570"/>
              <a:gd name="connsiteY14" fmla="*/ 13648 h 791570"/>
              <a:gd name="connsiteX15" fmla="*/ 655092 w 791570"/>
              <a:gd name="connsiteY15" fmla="*/ 0 h 791570"/>
              <a:gd name="connsiteX16" fmla="*/ 450376 w 791570"/>
              <a:gd name="connsiteY16" fmla="*/ 13648 h 791570"/>
              <a:gd name="connsiteX17" fmla="*/ 409433 w 791570"/>
              <a:gd name="connsiteY17" fmla="*/ 27296 h 791570"/>
              <a:gd name="connsiteX18" fmla="*/ 341194 w 791570"/>
              <a:gd name="connsiteY18" fmla="*/ 68239 h 791570"/>
              <a:gd name="connsiteX19" fmla="*/ 300250 w 791570"/>
              <a:gd name="connsiteY19" fmla="*/ 95534 h 791570"/>
              <a:gd name="connsiteX20" fmla="*/ 259307 w 791570"/>
              <a:gd name="connsiteY20" fmla="*/ 109182 h 791570"/>
              <a:gd name="connsiteX21" fmla="*/ 122830 w 791570"/>
              <a:gd name="connsiteY21" fmla="*/ 272955 h 791570"/>
              <a:gd name="connsiteX22" fmla="*/ 95534 w 791570"/>
              <a:gd name="connsiteY22" fmla="*/ 313899 h 791570"/>
              <a:gd name="connsiteX23" fmla="*/ 68238 w 791570"/>
              <a:gd name="connsiteY23" fmla="*/ 354842 h 791570"/>
              <a:gd name="connsiteX24" fmla="*/ 54591 w 791570"/>
              <a:gd name="connsiteY24" fmla="*/ 395785 h 791570"/>
              <a:gd name="connsiteX25" fmla="*/ 27295 w 791570"/>
              <a:gd name="connsiteY25" fmla="*/ 436729 h 791570"/>
              <a:gd name="connsiteX26" fmla="*/ 0 w 791570"/>
              <a:gd name="connsiteY26" fmla="*/ 518615 h 791570"/>
              <a:gd name="connsiteX27" fmla="*/ 13647 w 791570"/>
              <a:gd name="connsiteY27" fmla="*/ 750627 h 791570"/>
              <a:gd name="connsiteX28" fmla="*/ 27295 w 791570"/>
              <a:gd name="connsiteY28"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1570" h="791570">
                <a:moveTo>
                  <a:pt x="27295" y="723331"/>
                </a:moveTo>
                <a:cubicBezTo>
                  <a:pt x="54591" y="714233"/>
                  <a:pt x="83447" y="708903"/>
                  <a:pt x="109182" y="696036"/>
                </a:cubicBezTo>
                <a:cubicBezTo>
                  <a:pt x="296900" y="602178"/>
                  <a:pt x="118784" y="665540"/>
                  <a:pt x="232012" y="627797"/>
                </a:cubicBezTo>
                <a:cubicBezTo>
                  <a:pt x="241110" y="614149"/>
                  <a:pt x="246499" y="597101"/>
                  <a:pt x="259307" y="586854"/>
                </a:cubicBezTo>
                <a:cubicBezTo>
                  <a:pt x="270540" y="577867"/>
                  <a:pt x="290078" y="583378"/>
                  <a:pt x="300250" y="573206"/>
                </a:cubicBezTo>
                <a:cubicBezTo>
                  <a:pt x="310422" y="563034"/>
                  <a:pt x="304911" y="543497"/>
                  <a:pt x="313898" y="532263"/>
                </a:cubicBezTo>
                <a:cubicBezTo>
                  <a:pt x="324145" y="519455"/>
                  <a:pt x="341193" y="514066"/>
                  <a:pt x="354841" y="504967"/>
                </a:cubicBezTo>
                <a:cubicBezTo>
                  <a:pt x="385723" y="412322"/>
                  <a:pt x="340876" y="518933"/>
                  <a:pt x="450376" y="409433"/>
                </a:cubicBezTo>
                <a:cubicBezTo>
                  <a:pt x="514517" y="345292"/>
                  <a:pt x="475258" y="379198"/>
                  <a:pt x="573206" y="313899"/>
                </a:cubicBezTo>
                <a:cubicBezTo>
                  <a:pt x="586854" y="304800"/>
                  <a:pt x="598588" y="291790"/>
                  <a:pt x="614149" y="286603"/>
                </a:cubicBezTo>
                <a:cubicBezTo>
                  <a:pt x="670653" y="267768"/>
                  <a:pt x="643122" y="280935"/>
                  <a:pt x="696035" y="245660"/>
                </a:cubicBezTo>
                <a:lnTo>
                  <a:pt x="750627" y="163773"/>
                </a:lnTo>
                <a:cubicBezTo>
                  <a:pt x="759725" y="150125"/>
                  <a:pt x="772735" y="138391"/>
                  <a:pt x="777922" y="122830"/>
                </a:cubicBezTo>
                <a:lnTo>
                  <a:pt x="791570" y="81887"/>
                </a:lnTo>
                <a:cubicBezTo>
                  <a:pt x="768823" y="13647"/>
                  <a:pt x="791570" y="45493"/>
                  <a:pt x="696035" y="13648"/>
                </a:cubicBezTo>
                <a:lnTo>
                  <a:pt x="655092" y="0"/>
                </a:lnTo>
                <a:cubicBezTo>
                  <a:pt x="586853" y="4549"/>
                  <a:pt x="518348" y="6095"/>
                  <a:pt x="450376" y="13648"/>
                </a:cubicBezTo>
                <a:cubicBezTo>
                  <a:pt x="436078" y="15237"/>
                  <a:pt x="422300" y="20862"/>
                  <a:pt x="409433" y="27296"/>
                </a:cubicBezTo>
                <a:cubicBezTo>
                  <a:pt x="385707" y="39159"/>
                  <a:pt x="363689" y="54180"/>
                  <a:pt x="341194" y="68239"/>
                </a:cubicBezTo>
                <a:cubicBezTo>
                  <a:pt x="327284" y="76932"/>
                  <a:pt x="314921" y="88199"/>
                  <a:pt x="300250" y="95534"/>
                </a:cubicBezTo>
                <a:cubicBezTo>
                  <a:pt x="287383" y="101968"/>
                  <a:pt x="272955" y="104633"/>
                  <a:pt x="259307" y="109182"/>
                </a:cubicBezTo>
                <a:cubicBezTo>
                  <a:pt x="154225" y="214265"/>
                  <a:pt x="198833" y="158951"/>
                  <a:pt x="122830" y="272955"/>
                </a:cubicBezTo>
                <a:lnTo>
                  <a:pt x="95534" y="313899"/>
                </a:lnTo>
                <a:lnTo>
                  <a:pt x="68238" y="354842"/>
                </a:lnTo>
                <a:cubicBezTo>
                  <a:pt x="63689" y="368490"/>
                  <a:pt x="61024" y="382918"/>
                  <a:pt x="54591" y="395785"/>
                </a:cubicBezTo>
                <a:cubicBezTo>
                  <a:pt x="47255" y="410456"/>
                  <a:pt x="33957" y="421740"/>
                  <a:pt x="27295" y="436729"/>
                </a:cubicBezTo>
                <a:cubicBezTo>
                  <a:pt x="15610" y="463021"/>
                  <a:pt x="0" y="518615"/>
                  <a:pt x="0" y="518615"/>
                </a:cubicBezTo>
                <a:cubicBezTo>
                  <a:pt x="4549" y="595952"/>
                  <a:pt x="5938" y="673540"/>
                  <a:pt x="13647" y="750627"/>
                </a:cubicBezTo>
                <a:cubicBezTo>
                  <a:pt x="15078" y="764942"/>
                  <a:pt x="27295" y="791570"/>
                  <a:pt x="27295" y="79157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02" b="92607" l="2932" r="96091"/>
                    </a14:imgEffect>
                  </a14:imgLayer>
                </a14:imgProps>
              </a:ext>
              <a:ext uri="{28A0092B-C50C-407E-A947-70E740481C1C}">
                <a14:useLocalDpi xmlns:a14="http://schemas.microsoft.com/office/drawing/2010/main" val="0"/>
              </a:ext>
            </a:extLst>
          </a:blip>
          <a:srcRect/>
          <a:stretch>
            <a:fillRect/>
          </a:stretch>
        </p:blipFill>
        <p:spPr bwMode="auto">
          <a:xfrm rot="4372529" flipV="1">
            <a:off x="6521282" y="-252612"/>
            <a:ext cx="3099540" cy="259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462" t="23000" r="16829" b="53791"/>
          <a:stretch/>
        </p:blipFill>
        <p:spPr bwMode="auto">
          <a:xfrm>
            <a:off x="8071052" y="0"/>
            <a:ext cx="1072947"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8648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128CC-AF30-0FFE-F926-DF40A15D5400}"/>
              </a:ext>
            </a:extLst>
          </p:cNvPr>
          <p:cNvSpPr txBox="1"/>
          <p:nvPr/>
        </p:nvSpPr>
        <p:spPr>
          <a:xfrm>
            <a:off x="319597" y="230821"/>
            <a:ext cx="8167455" cy="6609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Ex. 21:15-17  </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he who strikes his father or his mother shall surely be put to death. 16 "He who kidnaps a man and sells him, or if he is found in his hand, shall surely be put to death. 17 "And he who curses his father or his mother shall surely be put to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Lev. 20:9 </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everyone who curses his father or his mother shall surely be put to death. He has cursed his father or his mother. His blood shall be upon him.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Deut. 21:18-21</a:t>
            </a:r>
            <a:r>
              <a:rPr lang="en-US" sz="3200" b="1" dirty="0">
                <a:solidFill>
                  <a:srgbClr val="0070C0"/>
                </a:solidFill>
                <a:latin typeface="Arial" pitchFamily="34" charset="0"/>
                <a:cs typeface="Arial" pitchFamily="34" charset="0"/>
              </a:rPr>
              <a:t> </a:t>
            </a:r>
            <a:r>
              <a:rPr lang="en-US" sz="2000" dirty="0">
                <a:solidFill>
                  <a:prstClr val="black"/>
                </a:solidFill>
                <a:latin typeface="Arial" pitchFamily="34" charset="0"/>
                <a:cs typeface="Arial" pitchFamily="34" charset="0"/>
              </a:rPr>
              <a:t>"If a man has a stubborn and rebellious son who will not obey the voice of his father or the voice of his mother, and who, when they have chastened him, will not heed them, 19 "then his father and his mother shall take hold of him and bring him out to the elders of his city, to the gate of his 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Arial" pitchFamily="34" charset="0"/>
                <a:cs typeface="Arial" pitchFamily="34" charset="0"/>
              </a:rPr>
              <a:t>20 "And they shall say to the elders of his city, 'This son of ours is stubborn and rebellious; he will not obey our voice; he is a glutton and a drunkard.' 21 "Then all the men of his city shall stone him to death with stones; so you shall put away the evil from among you, and all Israel shall hear and fear.</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14900475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1816</Words>
  <Application>Microsoft Office PowerPoint</Application>
  <PresentationFormat>On-screen Show (4:3)</PresentationFormat>
  <Paragraphs>161</Paragraphs>
  <Slides>24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Unicode MS</vt:lpstr>
      <vt:lpstr>Calibri</vt:lpstr>
      <vt:lpstr>Calibri Light</vt:lpstr>
      <vt:lpstr>Ink Free</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9</cp:revision>
  <dcterms:created xsi:type="dcterms:W3CDTF">2024-06-12T12:01:27Z</dcterms:created>
  <dcterms:modified xsi:type="dcterms:W3CDTF">2024-06-16T00:21:03Z</dcterms:modified>
</cp:coreProperties>
</file>