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577" r:id="rId4"/>
    <p:sldId id="555" r:id="rId5"/>
    <p:sldId id="557" r:id="rId6"/>
    <p:sldId id="585" r:id="rId7"/>
    <p:sldId id="579" r:id="rId8"/>
    <p:sldId id="580" r:id="rId9"/>
    <p:sldId id="582" r:id="rId10"/>
    <p:sldId id="581" r:id="rId11"/>
    <p:sldId id="561" r:id="rId12"/>
    <p:sldId id="560" r:id="rId13"/>
    <p:sldId id="584" r:id="rId14"/>
    <p:sldId id="559" r:id="rId15"/>
    <p:sldId id="563" r:id="rId16"/>
    <p:sldId id="566" r:id="rId17"/>
    <p:sldId id="558" r:id="rId18"/>
    <p:sldId id="567" r:id="rId19"/>
    <p:sldId id="565" r:id="rId20"/>
    <p:sldId id="568" r:id="rId21"/>
    <p:sldId id="569" r:id="rId22"/>
    <p:sldId id="564" r:id="rId23"/>
    <p:sldId id="571" r:id="rId24"/>
    <p:sldId id="572" r:id="rId25"/>
    <p:sldId id="570" r:id="rId26"/>
    <p:sldId id="578" r:id="rId27"/>
    <p:sldId id="5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WM7roYn2mkIaRlJsQTSKQ==" hashData="Sx92JNdHhIampDMquZDZYr81GWeXSXdP4B5z2HirrWGEew2SNa2hBZbafZAaQbbSwmw+gSINleVJY+28FpWCj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1686"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9A10-FC23-98AB-496D-1DBBA186C1D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5B92BC-0B58-27B4-4408-D9BDA63D0D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76FA0-00C3-E6F2-2812-998038C7BA56}"/>
              </a:ext>
            </a:extLst>
          </p:cNvPr>
          <p:cNvSpPr>
            <a:spLocks noGrp="1"/>
          </p:cNvSpPr>
          <p:nvPr>
            <p:ph type="dt" sz="half" idx="10"/>
          </p:nvPr>
        </p:nvSpPr>
        <p:spPr/>
        <p:txBody>
          <a:bodyPr/>
          <a:lstStyle/>
          <a:p>
            <a:fld id="{7CF239D0-CF16-4C8A-9878-2CB4536DCAD9}" type="datetimeFigureOut">
              <a:rPr lang="en-US" smtClean="0"/>
              <a:t>6/15/2024</a:t>
            </a:fld>
            <a:endParaRPr lang="en-US"/>
          </a:p>
        </p:txBody>
      </p:sp>
      <p:sp>
        <p:nvSpPr>
          <p:cNvPr id="5" name="Footer Placeholder 4">
            <a:extLst>
              <a:ext uri="{FF2B5EF4-FFF2-40B4-BE49-F238E27FC236}">
                <a16:creationId xmlns:a16="http://schemas.microsoft.com/office/drawing/2014/main" id="{1B43D812-E7F0-8F51-5540-168E5625D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00328-B96E-F636-B6CD-C5A037ACDD63}"/>
              </a:ext>
            </a:extLst>
          </p:cNvPr>
          <p:cNvSpPr>
            <a:spLocks noGrp="1"/>
          </p:cNvSpPr>
          <p:nvPr>
            <p:ph type="sldNum" sz="quarter" idx="12"/>
          </p:nvPr>
        </p:nvSpPr>
        <p:spPr/>
        <p:txBody>
          <a:bodyPr/>
          <a:lstStyle/>
          <a:p>
            <a:fld id="{D72E08C1-FC21-4096-8970-17E938C4E07C}" type="slidenum">
              <a:rPr lang="en-US" smtClean="0"/>
              <a:t>‹#›</a:t>
            </a:fld>
            <a:endParaRPr lang="en-US"/>
          </a:p>
        </p:txBody>
      </p:sp>
    </p:spTree>
    <p:extLst>
      <p:ext uri="{BB962C8B-B14F-4D97-AF65-F5344CB8AC3E}">
        <p14:creationId xmlns:p14="http://schemas.microsoft.com/office/powerpoint/2010/main" val="281327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037A-5097-A75B-EF44-2C9D7E7F17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A12A2D-B272-B0F1-CFEB-FB5615F218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7C22E-84DC-73F6-1241-DFEB6E1E16ED}"/>
              </a:ext>
            </a:extLst>
          </p:cNvPr>
          <p:cNvSpPr>
            <a:spLocks noGrp="1"/>
          </p:cNvSpPr>
          <p:nvPr>
            <p:ph type="dt" sz="half" idx="10"/>
          </p:nvPr>
        </p:nvSpPr>
        <p:spPr/>
        <p:txBody>
          <a:bodyPr/>
          <a:lstStyle/>
          <a:p>
            <a:fld id="{7CF239D0-CF16-4C8A-9878-2CB4536DCAD9}" type="datetimeFigureOut">
              <a:rPr lang="en-US" smtClean="0"/>
              <a:t>6/15/2024</a:t>
            </a:fld>
            <a:endParaRPr lang="en-US"/>
          </a:p>
        </p:txBody>
      </p:sp>
      <p:sp>
        <p:nvSpPr>
          <p:cNvPr id="5" name="Footer Placeholder 4">
            <a:extLst>
              <a:ext uri="{FF2B5EF4-FFF2-40B4-BE49-F238E27FC236}">
                <a16:creationId xmlns:a16="http://schemas.microsoft.com/office/drawing/2014/main" id="{976FC154-843F-1D17-0E98-5ECFF280B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C527C-3369-0E4B-3EC6-BE7F3D389776}"/>
              </a:ext>
            </a:extLst>
          </p:cNvPr>
          <p:cNvSpPr>
            <a:spLocks noGrp="1"/>
          </p:cNvSpPr>
          <p:nvPr>
            <p:ph type="sldNum" sz="quarter" idx="12"/>
          </p:nvPr>
        </p:nvSpPr>
        <p:spPr/>
        <p:txBody>
          <a:bodyPr/>
          <a:lstStyle/>
          <a:p>
            <a:fld id="{D72E08C1-FC21-4096-8970-17E938C4E07C}" type="slidenum">
              <a:rPr lang="en-US" smtClean="0"/>
              <a:t>‹#›</a:t>
            </a:fld>
            <a:endParaRPr lang="en-US"/>
          </a:p>
        </p:txBody>
      </p:sp>
    </p:spTree>
    <p:extLst>
      <p:ext uri="{BB962C8B-B14F-4D97-AF65-F5344CB8AC3E}">
        <p14:creationId xmlns:p14="http://schemas.microsoft.com/office/powerpoint/2010/main" val="29011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E1408-8B84-E271-A757-6DC945F2B60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5C118F-3506-E264-60E3-339D604C324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B219E-BBAA-2946-EBED-2C19459857B1}"/>
              </a:ext>
            </a:extLst>
          </p:cNvPr>
          <p:cNvSpPr>
            <a:spLocks noGrp="1"/>
          </p:cNvSpPr>
          <p:nvPr>
            <p:ph type="dt" sz="half" idx="10"/>
          </p:nvPr>
        </p:nvSpPr>
        <p:spPr/>
        <p:txBody>
          <a:bodyPr/>
          <a:lstStyle/>
          <a:p>
            <a:fld id="{7CF239D0-CF16-4C8A-9878-2CB4536DCAD9}" type="datetimeFigureOut">
              <a:rPr lang="en-US" smtClean="0"/>
              <a:t>6/15/2024</a:t>
            </a:fld>
            <a:endParaRPr lang="en-US"/>
          </a:p>
        </p:txBody>
      </p:sp>
      <p:sp>
        <p:nvSpPr>
          <p:cNvPr id="5" name="Footer Placeholder 4">
            <a:extLst>
              <a:ext uri="{FF2B5EF4-FFF2-40B4-BE49-F238E27FC236}">
                <a16:creationId xmlns:a16="http://schemas.microsoft.com/office/drawing/2014/main" id="{04E55856-F4CA-2C43-1CFA-49B97D577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B61AF-E67E-ED45-E7DC-FB5BB2EA758D}"/>
              </a:ext>
            </a:extLst>
          </p:cNvPr>
          <p:cNvSpPr>
            <a:spLocks noGrp="1"/>
          </p:cNvSpPr>
          <p:nvPr>
            <p:ph type="sldNum" sz="quarter" idx="12"/>
          </p:nvPr>
        </p:nvSpPr>
        <p:spPr/>
        <p:txBody>
          <a:bodyPr/>
          <a:lstStyle/>
          <a:p>
            <a:fld id="{D72E08C1-FC21-4096-8970-17E938C4E07C}" type="slidenum">
              <a:rPr lang="en-US" smtClean="0"/>
              <a:t>‹#›</a:t>
            </a:fld>
            <a:endParaRPr lang="en-US"/>
          </a:p>
        </p:txBody>
      </p:sp>
    </p:spTree>
    <p:extLst>
      <p:ext uri="{BB962C8B-B14F-4D97-AF65-F5344CB8AC3E}">
        <p14:creationId xmlns:p14="http://schemas.microsoft.com/office/powerpoint/2010/main" val="122061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3183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8398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95048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22468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08026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69176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51403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78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6D4F-7B59-0466-1C0E-607EF3E9EA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522DF-A595-33D8-4E7A-6FA1AED1D1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ED4EE-3BF9-29C3-B1FB-BAA24153BBE1}"/>
              </a:ext>
            </a:extLst>
          </p:cNvPr>
          <p:cNvSpPr>
            <a:spLocks noGrp="1"/>
          </p:cNvSpPr>
          <p:nvPr>
            <p:ph type="dt" sz="half" idx="10"/>
          </p:nvPr>
        </p:nvSpPr>
        <p:spPr/>
        <p:txBody>
          <a:bodyPr/>
          <a:lstStyle/>
          <a:p>
            <a:fld id="{7CF239D0-CF16-4C8A-9878-2CB4536DCAD9}" type="datetimeFigureOut">
              <a:rPr lang="en-US" smtClean="0"/>
              <a:t>6/15/2024</a:t>
            </a:fld>
            <a:endParaRPr lang="en-US"/>
          </a:p>
        </p:txBody>
      </p:sp>
      <p:sp>
        <p:nvSpPr>
          <p:cNvPr id="5" name="Footer Placeholder 4">
            <a:extLst>
              <a:ext uri="{FF2B5EF4-FFF2-40B4-BE49-F238E27FC236}">
                <a16:creationId xmlns:a16="http://schemas.microsoft.com/office/drawing/2014/main" id="{88AEC4BB-5789-7EBF-4EFE-B2AD4C58F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FBBE3-CFFE-0628-91AF-22B5ADB0C240}"/>
              </a:ext>
            </a:extLst>
          </p:cNvPr>
          <p:cNvSpPr>
            <a:spLocks noGrp="1"/>
          </p:cNvSpPr>
          <p:nvPr>
            <p:ph type="sldNum" sz="quarter" idx="12"/>
          </p:nvPr>
        </p:nvSpPr>
        <p:spPr/>
        <p:txBody>
          <a:bodyPr/>
          <a:lstStyle/>
          <a:p>
            <a:fld id="{D72E08C1-FC21-4096-8970-17E938C4E07C}" type="slidenum">
              <a:rPr lang="en-US" smtClean="0"/>
              <a:t>‹#›</a:t>
            </a:fld>
            <a:endParaRPr lang="en-US"/>
          </a:p>
        </p:txBody>
      </p:sp>
    </p:spTree>
    <p:extLst>
      <p:ext uri="{BB962C8B-B14F-4D97-AF65-F5344CB8AC3E}">
        <p14:creationId xmlns:p14="http://schemas.microsoft.com/office/powerpoint/2010/main" val="2595546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90130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49418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2949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CB641-F0DD-5341-BC30-701F5B0E9590}"/>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13E7DC-2531-644C-F835-8A5506472D3A}"/>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66B29-3C99-8D9B-E900-9825519A9DD9}"/>
              </a:ext>
            </a:extLst>
          </p:cNvPr>
          <p:cNvSpPr>
            <a:spLocks noGrp="1"/>
          </p:cNvSpPr>
          <p:nvPr>
            <p:ph type="dt" sz="half" idx="10"/>
          </p:nvPr>
        </p:nvSpPr>
        <p:spPr/>
        <p:txBody>
          <a:bodyPr/>
          <a:lstStyle/>
          <a:p>
            <a:fld id="{7CF239D0-CF16-4C8A-9878-2CB4536DCAD9}" type="datetimeFigureOut">
              <a:rPr lang="en-US" smtClean="0"/>
              <a:t>6/15/2024</a:t>
            </a:fld>
            <a:endParaRPr lang="en-US"/>
          </a:p>
        </p:txBody>
      </p:sp>
      <p:sp>
        <p:nvSpPr>
          <p:cNvPr id="5" name="Footer Placeholder 4">
            <a:extLst>
              <a:ext uri="{FF2B5EF4-FFF2-40B4-BE49-F238E27FC236}">
                <a16:creationId xmlns:a16="http://schemas.microsoft.com/office/drawing/2014/main" id="{028A1D66-07F9-98E9-9D20-CC17B945B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7F03F-D16F-A1F6-049F-CC928B6E113C}"/>
              </a:ext>
            </a:extLst>
          </p:cNvPr>
          <p:cNvSpPr>
            <a:spLocks noGrp="1"/>
          </p:cNvSpPr>
          <p:nvPr>
            <p:ph type="sldNum" sz="quarter" idx="12"/>
          </p:nvPr>
        </p:nvSpPr>
        <p:spPr/>
        <p:txBody>
          <a:bodyPr/>
          <a:lstStyle/>
          <a:p>
            <a:fld id="{D72E08C1-FC21-4096-8970-17E938C4E07C}" type="slidenum">
              <a:rPr lang="en-US" smtClean="0"/>
              <a:t>‹#›</a:t>
            </a:fld>
            <a:endParaRPr lang="en-US"/>
          </a:p>
        </p:txBody>
      </p:sp>
    </p:spTree>
    <p:extLst>
      <p:ext uri="{BB962C8B-B14F-4D97-AF65-F5344CB8AC3E}">
        <p14:creationId xmlns:p14="http://schemas.microsoft.com/office/powerpoint/2010/main" val="202232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EE9A-D1A3-62B6-E6EE-F3C094EFB1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BBA2AC-EDB8-20C6-6EC7-CA5129D558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1EFE80-4276-6C9D-61BF-A24A47DBEF6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85F91F-2D2A-E860-F79A-6B0FC6D8F3A9}"/>
              </a:ext>
            </a:extLst>
          </p:cNvPr>
          <p:cNvSpPr>
            <a:spLocks noGrp="1"/>
          </p:cNvSpPr>
          <p:nvPr>
            <p:ph type="dt" sz="half" idx="10"/>
          </p:nvPr>
        </p:nvSpPr>
        <p:spPr/>
        <p:txBody>
          <a:bodyPr/>
          <a:lstStyle/>
          <a:p>
            <a:fld id="{7CF239D0-CF16-4C8A-9878-2CB4536DCAD9}" type="datetimeFigureOut">
              <a:rPr lang="en-US" smtClean="0"/>
              <a:t>6/15/2024</a:t>
            </a:fld>
            <a:endParaRPr lang="en-US"/>
          </a:p>
        </p:txBody>
      </p:sp>
      <p:sp>
        <p:nvSpPr>
          <p:cNvPr id="6" name="Footer Placeholder 5">
            <a:extLst>
              <a:ext uri="{FF2B5EF4-FFF2-40B4-BE49-F238E27FC236}">
                <a16:creationId xmlns:a16="http://schemas.microsoft.com/office/drawing/2014/main" id="{970656BC-7793-FB0E-CA60-FF62BC2981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8D722-8281-97D3-58F4-F70D22D0FAC0}"/>
              </a:ext>
            </a:extLst>
          </p:cNvPr>
          <p:cNvSpPr>
            <a:spLocks noGrp="1"/>
          </p:cNvSpPr>
          <p:nvPr>
            <p:ph type="sldNum" sz="quarter" idx="12"/>
          </p:nvPr>
        </p:nvSpPr>
        <p:spPr/>
        <p:txBody>
          <a:bodyPr/>
          <a:lstStyle/>
          <a:p>
            <a:fld id="{D72E08C1-FC21-4096-8970-17E938C4E07C}" type="slidenum">
              <a:rPr lang="en-US" smtClean="0"/>
              <a:t>‹#›</a:t>
            </a:fld>
            <a:endParaRPr lang="en-US"/>
          </a:p>
        </p:txBody>
      </p:sp>
    </p:spTree>
    <p:extLst>
      <p:ext uri="{BB962C8B-B14F-4D97-AF65-F5344CB8AC3E}">
        <p14:creationId xmlns:p14="http://schemas.microsoft.com/office/powerpoint/2010/main" val="102224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F576-40A3-3845-0108-73263C9F39B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BD59B7-CBB2-53BD-BFBA-D913F87741B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BC3A1B-EF6B-D8D7-2FBC-88C4C341A8F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3F6092-6547-7236-C0E7-0C70F352175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9C128E-3820-18DC-08B6-3ABDB2E3E14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52ACD-0103-DB76-2B89-5698A1E5D2B5}"/>
              </a:ext>
            </a:extLst>
          </p:cNvPr>
          <p:cNvSpPr>
            <a:spLocks noGrp="1"/>
          </p:cNvSpPr>
          <p:nvPr>
            <p:ph type="dt" sz="half" idx="10"/>
          </p:nvPr>
        </p:nvSpPr>
        <p:spPr/>
        <p:txBody>
          <a:bodyPr/>
          <a:lstStyle/>
          <a:p>
            <a:fld id="{7CF239D0-CF16-4C8A-9878-2CB4536DCAD9}" type="datetimeFigureOut">
              <a:rPr lang="en-US" smtClean="0"/>
              <a:t>6/15/2024</a:t>
            </a:fld>
            <a:endParaRPr lang="en-US"/>
          </a:p>
        </p:txBody>
      </p:sp>
      <p:sp>
        <p:nvSpPr>
          <p:cNvPr id="8" name="Footer Placeholder 7">
            <a:extLst>
              <a:ext uri="{FF2B5EF4-FFF2-40B4-BE49-F238E27FC236}">
                <a16:creationId xmlns:a16="http://schemas.microsoft.com/office/drawing/2014/main" id="{5166B78D-2C8A-048C-1DCE-26A5842F12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6E49C3-6C07-566A-9DF7-9BF0DA53E3B7}"/>
              </a:ext>
            </a:extLst>
          </p:cNvPr>
          <p:cNvSpPr>
            <a:spLocks noGrp="1"/>
          </p:cNvSpPr>
          <p:nvPr>
            <p:ph type="sldNum" sz="quarter" idx="12"/>
          </p:nvPr>
        </p:nvSpPr>
        <p:spPr/>
        <p:txBody>
          <a:bodyPr/>
          <a:lstStyle/>
          <a:p>
            <a:fld id="{D72E08C1-FC21-4096-8970-17E938C4E07C}" type="slidenum">
              <a:rPr lang="en-US" smtClean="0"/>
              <a:t>‹#›</a:t>
            </a:fld>
            <a:endParaRPr lang="en-US"/>
          </a:p>
        </p:txBody>
      </p:sp>
    </p:spTree>
    <p:extLst>
      <p:ext uri="{BB962C8B-B14F-4D97-AF65-F5344CB8AC3E}">
        <p14:creationId xmlns:p14="http://schemas.microsoft.com/office/powerpoint/2010/main" val="41077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E94B-4977-D651-F890-EE82C10838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1C3195-8354-94F3-41B0-A2E4BFA5B8A3}"/>
              </a:ext>
            </a:extLst>
          </p:cNvPr>
          <p:cNvSpPr>
            <a:spLocks noGrp="1"/>
          </p:cNvSpPr>
          <p:nvPr>
            <p:ph type="dt" sz="half" idx="10"/>
          </p:nvPr>
        </p:nvSpPr>
        <p:spPr/>
        <p:txBody>
          <a:bodyPr/>
          <a:lstStyle/>
          <a:p>
            <a:fld id="{7CF239D0-CF16-4C8A-9878-2CB4536DCAD9}" type="datetimeFigureOut">
              <a:rPr lang="en-US" smtClean="0"/>
              <a:t>6/15/2024</a:t>
            </a:fld>
            <a:endParaRPr lang="en-US"/>
          </a:p>
        </p:txBody>
      </p:sp>
      <p:sp>
        <p:nvSpPr>
          <p:cNvPr id="4" name="Footer Placeholder 3">
            <a:extLst>
              <a:ext uri="{FF2B5EF4-FFF2-40B4-BE49-F238E27FC236}">
                <a16:creationId xmlns:a16="http://schemas.microsoft.com/office/drawing/2014/main" id="{2A80AAE4-89D8-0B6C-1B07-73E06208A1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DDBB6-EC19-4CF5-3821-FA2540286C11}"/>
              </a:ext>
            </a:extLst>
          </p:cNvPr>
          <p:cNvSpPr>
            <a:spLocks noGrp="1"/>
          </p:cNvSpPr>
          <p:nvPr>
            <p:ph type="sldNum" sz="quarter" idx="12"/>
          </p:nvPr>
        </p:nvSpPr>
        <p:spPr/>
        <p:txBody>
          <a:bodyPr/>
          <a:lstStyle/>
          <a:p>
            <a:fld id="{D72E08C1-FC21-4096-8970-17E938C4E07C}" type="slidenum">
              <a:rPr lang="en-US" smtClean="0"/>
              <a:t>‹#›</a:t>
            </a:fld>
            <a:endParaRPr lang="en-US"/>
          </a:p>
        </p:txBody>
      </p:sp>
    </p:spTree>
    <p:extLst>
      <p:ext uri="{BB962C8B-B14F-4D97-AF65-F5344CB8AC3E}">
        <p14:creationId xmlns:p14="http://schemas.microsoft.com/office/powerpoint/2010/main" val="412070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420B6E-43CB-31D3-6221-4E146C041FE1}"/>
              </a:ext>
            </a:extLst>
          </p:cNvPr>
          <p:cNvSpPr>
            <a:spLocks noGrp="1"/>
          </p:cNvSpPr>
          <p:nvPr>
            <p:ph type="dt" sz="half" idx="10"/>
          </p:nvPr>
        </p:nvSpPr>
        <p:spPr/>
        <p:txBody>
          <a:bodyPr/>
          <a:lstStyle/>
          <a:p>
            <a:fld id="{7CF239D0-CF16-4C8A-9878-2CB4536DCAD9}" type="datetimeFigureOut">
              <a:rPr lang="en-US" smtClean="0"/>
              <a:t>6/15/2024</a:t>
            </a:fld>
            <a:endParaRPr lang="en-US"/>
          </a:p>
        </p:txBody>
      </p:sp>
      <p:sp>
        <p:nvSpPr>
          <p:cNvPr id="3" name="Footer Placeholder 2">
            <a:extLst>
              <a:ext uri="{FF2B5EF4-FFF2-40B4-BE49-F238E27FC236}">
                <a16:creationId xmlns:a16="http://schemas.microsoft.com/office/drawing/2014/main" id="{FBB3D58C-E961-4E8D-7832-0C83A8621D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5E7F70-C71B-6D93-CD61-691AD842BB1D}"/>
              </a:ext>
            </a:extLst>
          </p:cNvPr>
          <p:cNvSpPr>
            <a:spLocks noGrp="1"/>
          </p:cNvSpPr>
          <p:nvPr>
            <p:ph type="sldNum" sz="quarter" idx="12"/>
          </p:nvPr>
        </p:nvSpPr>
        <p:spPr/>
        <p:txBody>
          <a:bodyPr/>
          <a:lstStyle/>
          <a:p>
            <a:fld id="{D72E08C1-FC21-4096-8970-17E938C4E07C}" type="slidenum">
              <a:rPr lang="en-US" smtClean="0"/>
              <a:t>‹#›</a:t>
            </a:fld>
            <a:endParaRPr lang="en-US"/>
          </a:p>
        </p:txBody>
      </p:sp>
    </p:spTree>
    <p:extLst>
      <p:ext uri="{BB962C8B-B14F-4D97-AF65-F5344CB8AC3E}">
        <p14:creationId xmlns:p14="http://schemas.microsoft.com/office/powerpoint/2010/main" val="345670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D0983-F305-392C-D11D-E1FB5D3E81B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5712B8-E683-6992-85E5-B42A9E8ACC74}"/>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BC2A3C-8212-1F9E-160F-D448EEAC868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39676-1820-788B-FDAA-4A9A584AADBD}"/>
              </a:ext>
            </a:extLst>
          </p:cNvPr>
          <p:cNvSpPr>
            <a:spLocks noGrp="1"/>
          </p:cNvSpPr>
          <p:nvPr>
            <p:ph type="dt" sz="half" idx="10"/>
          </p:nvPr>
        </p:nvSpPr>
        <p:spPr/>
        <p:txBody>
          <a:bodyPr/>
          <a:lstStyle/>
          <a:p>
            <a:fld id="{7CF239D0-CF16-4C8A-9878-2CB4536DCAD9}" type="datetimeFigureOut">
              <a:rPr lang="en-US" smtClean="0"/>
              <a:t>6/15/2024</a:t>
            </a:fld>
            <a:endParaRPr lang="en-US"/>
          </a:p>
        </p:txBody>
      </p:sp>
      <p:sp>
        <p:nvSpPr>
          <p:cNvPr id="6" name="Footer Placeholder 5">
            <a:extLst>
              <a:ext uri="{FF2B5EF4-FFF2-40B4-BE49-F238E27FC236}">
                <a16:creationId xmlns:a16="http://schemas.microsoft.com/office/drawing/2014/main" id="{0E77261F-0E5B-DEF6-BD4A-B1C082EA7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EECAA-CF42-0816-7C94-9D0670CB64D3}"/>
              </a:ext>
            </a:extLst>
          </p:cNvPr>
          <p:cNvSpPr>
            <a:spLocks noGrp="1"/>
          </p:cNvSpPr>
          <p:nvPr>
            <p:ph type="sldNum" sz="quarter" idx="12"/>
          </p:nvPr>
        </p:nvSpPr>
        <p:spPr/>
        <p:txBody>
          <a:bodyPr/>
          <a:lstStyle/>
          <a:p>
            <a:fld id="{D72E08C1-FC21-4096-8970-17E938C4E07C}" type="slidenum">
              <a:rPr lang="en-US" smtClean="0"/>
              <a:t>‹#›</a:t>
            </a:fld>
            <a:endParaRPr lang="en-US"/>
          </a:p>
        </p:txBody>
      </p:sp>
    </p:spTree>
    <p:extLst>
      <p:ext uri="{BB962C8B-B14F-4D97-AF65-F5344CB8AC3E}">
        <p14:creationId xmlns:p14="http://schemas.microsoft.com/office/powerpoint/2010/main" val="369620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35E7-35FD-CA49-024E-8776D77081F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8C31A-82D2-C657-FE2A-212DEB6EA774}"/>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723104-6C9F-A5E3-0C21-C249683D732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7A5CA-CDC4-B713-345D-8C6E622A8EEC}"/>
              </a:ext>
            </a:extLst>
          </p:cNvPr>
          <p:cNvSpPr>
            <a:spLocks noGrp="1"/>
          </p:cNvSpPr>
          <p:nvPr>
            <p:ph type="dt" sz="half" idx="10"/>
          </p:nvPr>
        </p:nvSpPr>
        <p:spPr/>
        <p:txBody>
          <a:bodyPr/>
          <a:lstStyle/>
          <a:p>
            <a:fld id="{7CF239D0-CF16-4C8A-9878-2CB4536DCAD9}" type="datetimeFigureOut">
              <a:rPr lang="en-US" smtClean="0"/>
              <a:t>6/15/2024</a:t>
            </a:fld>
            <a:endParaRPr lang="en-US"/>
          </a:p>
        </p:txBody>
      </p:sp>
      <p:sp>
        <p:nvSpPr>
          <p:cNvPr id="6" name="Footer Placeholder 5">
            <a:extLst>
              <a:ext uri="{FF2B5EF4-FFF2-40B4-BE49-F238E27FC236}">
                <a16:creationId xmlns:a16="http://schemas.microsoft.com/office/drawing/2014/main" id="{F3D3CE8D-A6C8-37F7-0BB8-863399DD6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84161-9BAA-3580-7364-94EC6198C12A}"/>
              </a:ext>
            </a:extLst>
          </p:cNvPr>
          <p:cNvSpPr>
            <a:spLocks noGrp="1"/>
          </p:cNvSpPr>
          <p:nvPr>
            <p:ph type="sldNum" sz="quarter" idx="12"/>
          </p:nvPr>
        </p:nvSpPr>
        <p:spPr/>
        <p:txBody>
          <a:bodyPr/>
          <a:lstStyle/>
          <a:p>
            <a:fld id="{D72E08C1-FC21-4096-8970-17E938C4E07C}" type="slidenum">
              <a:rPr lang="en-US" smtClean="0"/>
              <a:t>‹#›</a:t>
            </a:fld>
            <a:endParaRPr lang="en-US"/>
          </a:p>
        </p:txBody>
      </p:sp>
    </p:spTree>
    <p:extLst>
      <p:ext uri="{BB962C8B-B14F-4D97-AF65-F5344CB8AC3E}">
        <p14:creationId xmlns:p14="http://schemas.microsoft.com/office/powerpoint/2010/main" val="13004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1FCB2-1C1E-0A27-8A1B-B23CB18252A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544C42-FB93-B156-91B4-7C244D427E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88275-9A64-0A9B-F8C2-415878127FA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239D0-CF16-4C8A-9878-2CB4536DCAD9}" type="datetimeFigureOut">
              <a:rPr lang="en-US" smtClean="0"/>
              <a:t>6/15/2024</a:t>
            </a:fld>
            <a:endParaRPr lang="en-US"/>
          </a:p>
        </p:txBody>
      </p:sp>
      <p:sp>
        <p:nvSpPr>
          <p:cNvPr id="5" name="Footer Placeholder 4">
            <a:extLst>
              <a:ext uri="{FF2B5EF4-FFF2-40B4-BE49-F238E27FC236}">
                <a16:creationId xmlns:a16="http://schemas.microsoft.com/office/drawing/2014/main" id="{74CB330D-A894-90ED-BB86-BD5515BF22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824BC9-5FE8-25C0-C3C7-D79431A2888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E08C1-FC21-4096-8970-17E938C4E07C}" type="slidenum">
              <a:rPr lang="en-US" smtClean="0"/>
              <a:t>‹#›</a:t>
            </a:fld>
            <a:endParaRPr lang="en-US"/>
          </a:p>
        </p:txBody>
      </p:sp>
    </p:spTree>
    <p:extLst>
      <p:ext uri="{BB962C8B-B14F-4D97-AF65-F5344CB8AC3E}">
        <p14:creationId xmlns:p14="http://schemas.microsoft.com/office/powerpoint/2010/main" val="390663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6/15/2024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29955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6AD5184-A08F-4FF0-48C9-3E8900BE512D}"/>
              </a:ext>
            </a:extLst>
          </p:cNvPr>
          <p:cNvSpPr txBox="1"/>
          <p:nvPr/>
        </p:nvSpPr>
        <p:spPr>
          <a:xfrm>
            <a:off x="497151" y="1047565"/>
            <a:ext cx="8247354" cy="5262979"/>
          </a:xfrm>
          <a:prstGeom prst="rect">
            <a:avLst/>
          </a:prstGeom>
          <a:noFill/>
        </p:spPr>
        <p:txBody>
          <a:bodyPr wrap="square">
            <a:spAutoFit/>
          </a:bodyPr>
          <a:lstStyle/>
          <a:p>
            <a:pPr marL="0" marR="0">
              <a:spcBef>
                <a:spcPts val="0"/>
              </a:spcBef>
              <a:spcAft>
                <a:spcPts val="0"/>
              </a:spcAft>
            </a:pPr>
            <a:r>
              <a:rPr lang="en-US" sz="3600" b="1" dirty="0">
                <a:effectLst/>
                <a:latin typeface="Aharoni" panose="02010803020104030203" pitchFamily="2" charset="-79"/>
                <a:ea typeface="Times New Roman" panose="02020603050405020304" pitchFamily="18" charset="0"/>
                <a:cs typeface="Aharoni" panose="02010803020104030203" pitchFamily="2" charset="-79"/>
              </a:rPr>
              <a:t>Martha Received Jesus.</a:t>
            </a:r>
            <a:endParaRPr lang="en-US" sz="3600" dirty="0">
              <a:effectLst/>
              <a:latin typeface="Aharoni" panose="02010803020104030203" pitchFamily="2" charset="-79"/>
              <a:ea typeface="Calibri" panose="020F0502020204030204" pitchFamily="34" charset="0"/>
              <a:cs typeface="Aharoni" panose="02010803020104030203" pitchFamily="2" charset="-79"/>
            </a:endParaRPr>
          </a:p>
          <a:p>
            <a:pPr marL="0" marR="0">
              <a:spcBef>
                <a:spcPts val="0"/>
              </a:spcBef>
              <a:spcAft>
                <a:spcPts val="0"/>
              </a:spcAft>
            </a:pPr>
            <a:r>
              <a:rPr lang="en-US" sz="3000" dirty="0">
                <a:effectLst/>
                <a:ea typeface="Times New Roman" panose="02020603050405020304" pitchFamily="18" charset="0"/>
                <a:cs typeface="Times New Roman" panose="02020603050405020304" pitchFamily="18" charset="0"/>
              </a:rPr>
              <a:t> </a:t>
            </a:r>
            <a:endParaRPr lang="en-US" sz="3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ea typeface="Times New Roman" panose="02020603050405020304" pitchFamily="18" charset="0"/>
                <a:cs typeface="Times New Roman" panose="02020603050405020304" pitchFamily="18" charset="0"/>
              </a:rPr>
              <a:t>“Martha received Him into her house.”  Her receiving Him was the proof of her faith in Him. It is vain and presumptuous for us to talk about our faith in Christ if we have not actually </a:t>
            </a:r>
            <a:r>
              <a:rPr lang="en-US" sz="3000" u="sng" dirty="0">
                <a:effectLst/>
                <a:ea typeface="Times New Roman" panose="02020603050405020304" pitchFamily="18" charset="0"/>
                <a:cs typeface="Times New Roman" panose="02020603050405020304" pitchFamily="18" charset="0"/>
              </a:rPr>
              <a:t>received Him into the house of the heart</a:t>
            </a:r>
            <a:r>
              <a:rPr lang="en-US" sz="3000" dirty="0">
                <a:effectLst/>
                <a:ea typeface="Times New Roman" panose="02020603050405020304" pitchFamily="18" charset="0"/>
                <a:cs typeface="Times New Roman" panose="02020603050405020304" pitchFamily="18" charset="0"/>
              </a:rPr>
              <a:t> </a:t>
            </a:r>
            <a:endParaRPr lang="en-US" sz="3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ea typeface="Times New Roman" panose="02020603050405020304" pitchFamily="18" charset="0"/>
                <a:cs typeface="Times New Roman" panose="02020603050405020304" pitchFamily="18" charset="0"/>
              </a:rPr>
              <a:t> </a:t>
            </a:r>
            <a:endParaRPr lang="en-US" sz="3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solidFill>
                  <a:srgbClr val="0070C0"/>
                </a:solidFill>
                <a:effectLst/>
                <a:ea typeface="Times New Roman" panose="02020603050405020304" pitchFamily="18" charset="0"/>
                <a:cs typeface="Times New Roman" panose="02020603050405020304" pitchFamily="18" charset="0"/>
              </a:rPr>
              <a:t>John 1:12 </a:t>
            </a:r>
            <a:r>
              <a:rPr lang="en-US" sz="3000" dirty="0">
                <a:effectLst/>
                <a:ea typeface="Times New Roman" panose="02020603050405020304" pitchFamily="18" charset="0"/>
                <a:cs typeface="Times New Roman" panose="02020603050405020304" pitchFamily="18" charset="0"/>
              </a:rPr>
              <a:t>But as many as received Him, to them He gave the right to become children of God, to those who believe in His name:</a:t>
            </a:r>
            <a:endParaRPr lang="en-US" sz="3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566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25E22B1-0E46-86EB-4C69-52C1313D8A06}"/>
              </a:ext>
            </a:extLst>
          </p:cNvPr>
          <p:cNvSpPr txBox="1"/>
          <p:nvPr/>
        </p:nvSpPr>
        <p:spPr>
          <a:xfrm>
            <a:off x="372863" y="816746"/>
            <a:ext cx="8220722" cy="5509200"/>
          </a:xfrm>
          <a:prstGeom prst="rect">
            <a:avLst/>
          </a:prstGeom>
          <a:noFill/>
        </p:spPr>
        <p:txBody>
          <a:bodyPr wrap="square">
            <a:spAutoFit/>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effectLst/>
                <a:latin typeface="Aharoni" panose="02010803020104030203" pitchFamily="2" charset="-79"/>
                <a:ea typeface="Times New Roman" panose="02020603050405020304" pitchFamily="18" charset="0"/>
                <a:cs typeface="Aharoni" panose="02010803020104030203" pitchFamily="2" charset="-79"/>
              </a:rPr>
              <a:t>Martha Sat at His Feet.</a:t>
            </a:r>
            <a:endParaRPr lang="en-US" sz="3600" dirty="0">
              <a:effectLst/>
              <a:latin typeface="Aharoni" panose="02010803020104030203" pitchFamily="2" charset="-79"/>
              <a:ea typeface="Calibri" panose="020F0502020204030204" pitchFamily="34" charset="0"/>
              <a:cs typeface="Aharoni" panose="02010803020104030203" pitchFamily="2" charset="-79"/>
            </a:endParaRPr>
          </a:p>
          <a:p>
            <a:pPr marL="0" marR="0">
              <a:spcBef>
                <a:spcPts val="0"/>
              </a:spcBef>
              <a:spcAft>
                <a:spcPts val="0"/>
              </a:spcAft>
            </a:pPr>
            <a:r>
              <a:rPr lang="en-US" sz="2800" dirty="0">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rgbClr val="0070C0"/>
                </a:solidFill>
                <a:effectLst/>
                <a:ea typeface="Calibri" panose="020F0502020204030204" pitchFamily="34" charset="0"/>
                <a:cs typeface="Arial" panose="020B0604020202020204" pitchFamily="34" charset="0"/>
              </a:rPr>
              <a:t>39 </a:t>
            </a:r>
            <a:r>
              <a:rPr lang="en-US" sz="2800" dirty="0">
                <a:effectLst/>
                <a:ea typeface="Calibri" panose="020F0502020204030204" pitchFamily="34" charset="0"/>
                <a:cs typeface="Arial" panose="020B0604020202020204" pitchFamily="34" charset="0"/>
              </a:rPr>
              <a:t>And she had a sister called Mary, who </a:t>
            </a:r>
            <a:r>
              <a:rPr lang="en-US" sz="2800" b="1" u="sng" dirty="0">
                <a:effectLst/>
                <a:ea typeface="Calibri" panose="020F0502020204030204" pitchFamily="34" charset="0"/>
                <a:cs typeface="Arial" panose="020B0604020202020204" pitchFamily="34" charset="0"/>
              </a:rPr>
              <a:t>also</a:t>
            </a:r>
            <a:r>
              <a:rPr lang="en-US" sz="2800" dirty="0">
                <a:effectLst/>
                <a:ea typeface="Calibri" panose="020F0502020204030204" pitchFamily="34" charset="0"/>
                <a:cs typeface="Arial" panose="020B0604020202020204" pitchFamily="34" charset="0"/>
              </a:rPr>
              <a:t> sat at Jesus' feet and heard His word</a:t>
            </a:r>
            <a:r>
              <a:rPr lang="en-US" sz="2800" dirty="0">
                <a:ea typeface="Calibri" panose="020F0502020204030204" pitchFamily="34" charset="0"/>
                <a:cs typeface="Arial" panose="020B0604020202020204" pitchFamily="34" charset="0"/>
              </a:rPr>
              <a:t>.</a:t>
            </a:r>
            <a:r>
              <a:rPr lang="en-US" sz="2800" dirty="0">
                <a:effectLst/>
                <a:ea typeface="Calibri" panose="020F0502020204030204" pitchFamily="34" charset="0"/>
                <a:cs typeface="Arial" panose="020B0604020202020204" pitchFamily="34" charset="0"/>
              </a:rPr>
              <a:t> </a:t>
            </a:r>
            <a:r>
              <a:rPr lang="en-US" sz="2800" dirty="0">
                <a:effectLst/>
                <a:ea typeface="Times New Roman" panose="02020603050405020304" pitchFamily="18" charset="0"/>
                <a:cs typeface="Times New Roman" panose="02020603050405020304" pitchFamily="18" charset="0"/>
              </a:rPr>
              <a:t>This word </a:t>
            </a:r>
            <a:r>
              <a:rPr lang="en-US" sz="2800" b="1" u="sng" dirty="0">
                <a:effectLst/>
                <a:ea typeface="Times New Roman" panose="02020603050405020304" pitchFamily="18" charset="0"/>
                <a:cs typeface="Times New Roman" panose="02020603050405020304" pitchFamily="18" charset="0"/>
              </a:rPr>
              <a:t>also</a:t>
            </a:r>
            <a:r>
              <a:rPr lang="en-US" sz="2800" b="1" dirty="0">
                <a:effectLst/>
                <a:ea typeface="Times New Roman" panose="02020603050405020304" pitchFamily="18" charset="0"/>
                <a:cs typeface="Times New Roman" panose="02020603050405020304" pitchFamily="18" charset="0"/>
              </a:rPr>
              <a:t> </a:t>
            </a:r>
            <a:r>
              <a:rPr lang="en-US" sz="2800" dirty="0">
                <a:effectLst/>
                <a:ea typeface="Times New Roman" panose="02020603050405020304" pitchFamily="18" charset="0"/>
                <a:cs typeface="Times New Roman" panose="02020603050405020304" pitchFamily="18" charset="0"/>
              </a:rPr>
              <a:t>proves that Martha had sat and listened to His words as well as Mary. </a:t>
            </a:r>
          </a:p>
          <a:p>
            <a:pPr marL="0" marR="0">
              <a:spcBef>
                <a:spcPts val="0"/>
              </a:spcBef>
              <a:spcAft>
                <a:spcPts val="0"/>
              </a:spcAft>
            </a:pPr>
            <a:endParaRPr lang="en-US" sz="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70C0"/>
                </a:solidFill>
                <a:effectLst/>
                <a:ea typeface="Times New Roman" panose="02020603050405020304" pitchFamily="18" charset="0"/>
                <a:cs typeface="Times New Roman" panose="02020603050405020304" pitchFamily="18" charset="0"/>
              </a:rPr>
              <a:t>sat--"seated herself." From the custom of sitting beneath an instructor, the phrase "sitting at one's feet" came to mean being a disciple of any one  </a:t>
            </a:r>
            <a:r>
              <a:rPr lang="en-US" sz="2800" b="1" dirty="0">
                <a:solidFill>
                  <a:srgbClr val="0070C0"/>
                </a:solidFill>
                <a:effectLst/>
                <a:ea typeface="Times New Roman" panose="02020603050405020304" pitchFamily="18" charset="0"/>
                <a:cs typeface="Times New Roman" panose="02020603050405020304" pitchFamily="18" charset="0"/>
              </a:rPr>
              <a:t>(</a:t>
            </a:r>
            <a:r>
              <a:rPr lang="en-US" sz="3000" b="1" dirty="0">
                <a:solidFill>
                  <a:srgbClr val="0070C0"/>
                </a:solidFill>
                <a:effectLst/>
                <a:ea typeface="Times New Roman" panose="02020603050405020304" pitchFamily="18" charset="0"/>
                <a:cs typeface="Times New Roman" panose="02020603050405020304" pitchFamily="18" charset="0"/>
              </a:rPr>
              <a:t>Acts 22:3</a:t>
            </a:r>
            <a:r>
              <a:rPr lang="en-US" sz="2800" b="1" dirty="0">
                <a:solidFill>
                  <a:srgbClr val="0070C0"/>
                </a:solidFill>
                <a:effectLst/>
                <a:ea typeface="Times New Roman" panose="02020603050405020304" pitchFamily="18" charset="0"/>
                <a:cs typeface="Times New Roman" panose="02020603050405020304" pitchFamily="18" charset="0"/>
              </a:rPr>
              <a:t>).</a:t>
            </a:r>
            <a:endParaRPr lang="en-US" sz="2800" b="1"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solidFill>
                  <a:srgbClr val="0070C0"/>
                </a:solidFill>
                <a:effectLst/>
                <a:ea typeface="Times New Roman" panose="02020603050405020304" pitchFamily="18" charset="0"/>
                <a:cs typeface="Times New Roman" panose="02020603050405020304" pitchFamily="18" charset="0"/>
              </a:rPr>
              <a:t>Very little is said about Mary; in fact, these sisters are mentioned only three times in gospel history. Mary "sat at the Lord's feet, and heard his word." </a:t>
            </a:r>
            <a:endParaRPr lang="en-US" sz="2800"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459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25E22B1-0E46-86EB-4C69-52C1313D8A06}"/>
              </a:ext>
            </a:extLst>
          </p:cNvPr>
          <p:cNvSpPr txBox="1"/>
          <p:nvPr/>
        </p:nvSpPr>
        <p:spPr>
          <a:xfrm>
            <a:off x="372863" y="1056446"/>
            <a:ext cx="8220722" cy="1077218"/>
          </a:xfrm>
          <a:prstGeom prst="rect">
            <a:avLst/>
          </a:prstGeom>
          <a:noFill/>
        </p:spPr>
        <p:txBody>
          <a:bodyPr wrap="square">
            <a:spAutoFit/>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effectLst/>
                <a:latin typeface="Aharoni" panose="02010803020104030203" pitchFamily="2" charset="-79"/>
                <a:ea typeface="Times New Roman" panose="02020603050405020304" pitchFamily="18" charset="0"/>
                <a:cs typeface="Aharoni" panose="02010803020104030203" pitchFamily="2" charset="-79"/>
              </a:rPr>
              <a:t>Martha Sat at His Feet.</a:t>
            </a:r>
            <a:endParaRPr lang="en-US" sz="3600" dirty="0">
              <a:effectLst/>
              <a:latin typeface="Aharoni" panose="02010803020104030203" pitchFamily="2" charset="-79"/>
              <a:ea typeface="Calibri" panose="020F0502020204030204" pitchFamily="34" charset="0"/>
              <a:cs typeface="Aharoni" panose="02010803020104030203" pitchFamily="2" charset="-79"/>
            </a:endParaRPr>
          </a:p>
          <a:p>
            <a:pPr marL="0" marR="0">
              <a:spcBef>
                <a:spcPts val="0"/>
              </a:spcBef>
              <a:spcAft>
                <a:spcPts val="0"/>
              </a:spcAft>
            </a:pPr>
            <a:r>
              <a:rPr lang="en-US" sz="2800" dirty="0">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B65F50A-6F66-E5D4-C6BC-D763330715E7}"/>
              </a:ext>
            </a:extLst>
          </p:cNvPr>
          <p:cNvSpPr txBox="1"/>
          <p:nvPr/>
        </p:nvSpPr>
        <p:spPr>
          <a:xfrm>
            <a:off x="727969" y="2192787"/>
            <a:ext cx="7679184" cy="3785652"/>
          </a:xfrm>
          <a:prstGeom prst="rect">
            <a:avLst/>
          </a:prstGeom>
          <a:noFill/>
        </p:spPr>
        <p:txBody>
          <a:bodyPr wrap="square">
            <a:spAutoFit/>
          </a:bodyPr>
          <a:lstStyle/>
          <a:p>
            <a:r>
              <a:rPr lang="en-US" sz="4000" b="1" dirty="0">
                <a:solidFill>
                  <a:srgbClr val="0070C0"/>
                </a:solidFill>
              </a:rPr>
              <a:t>Acts 22:3 </a:t>
            </a:r>
            <a:r>
              <a:rPr lang="en-US" sz="4000" dirty="0"/>
              <a:t>"I am indeed a Jew, born in Tarsus of Cilicia, but brought up in this city </a:t>
            </a:r>
            <a:r>
              <a:rPr lang="en-US" sz="4000" u="sng" dirty="0"/>
              <a:t>at the feet of Gamaliel</a:t>
            </a:r>
            <a:r>
              <a:rPr lang="en-US" sz="4000" dirty="0"/>
              <a:t>, taught according to the strictness of our fathers' law, and was zealous toward God as you all are today.</a:t>
            </a:r>
          </a:p>
        </p:txBody>
      </p:sp>
    </p:spTree>
    <p:extLst>
      <p:ext uri="{BB962C8B-B14F-4D97-AF65-F5344CB8AC3E}">
        <p14:creationId xmlns:p14="http://schemas.microsoft.com/office/powerpoint/2010/main" val="350853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B1B5947-E2A3-6A17-AFEB-04C8C4391E28}"/>
              </a:ext>
            </a:extLst>
          </p:cNvPr>
          <p:cNvSpPr txBox="1"/>
          <p:nvPr/>
        </p:nvSpPr>
        <p:spPr>
          <a:xfrm>
            <a:off x="390617" y="905523"/>
            <a:ext cx="8362765" cy="5355312"/>
          </a:xfrm>
          <a:prstGeom prst="rect">
            <a:avLst/>
          </a:prstGeom>
          <a:noFill/>
        </p:spPr>
        <p:txBody>
          <a:bodyPr wrap="square">
            <a:spAutoFit/>
          </a:bodyPr>
          <a:lstStyle/>
          <a:p>
            <a:pPr marL="0" marR="0">
              <a:spcBef>
                <a:spcPts val="0"/>
              </a:spcBef>
              <a:spcAft>
                <a:spcPts val="0"/>
              </a:spcAft>
            </a:pPr>
            <a:r>
              <a:rPr lang="en-US" sz="3600" b="1" dirty="0">
                <a:effectLst/>
                <a:latin typeface="Aharoni" panose="02010803020104030203" pitchFamily="2" charset="-79"/>
                <a:ea typeface="Times New Roman" panose="02020603050405020304" pitchFamily="18" charset="0"/>
                <a:cs typeface="Aharoni" panose="02010803020104030203" pitchFamily="2" charset="-79"/>
              </a:rPr>
              <a:t>Martha Was an Active Worker</a:t>
            </a:r>
            <a:endParaRPr lang="en-US" sz="3600" dirty="0">
              <a:effectLst/>
              <a:latin typeface="Aharoni" panose="02010803020104030203" pitchFamily="2" charset="-79"/>
              <a:ea typeface="Calibri" panose="020F0502020204030204" pitchFamily="34" charset="0"/>
              <a:cs typeface="Aharoni" panose="02010803020104030203" pitchFamily="2" charset="-79"/>
            </a:endParaRPr>
          </a:p>
          <a:p>
            <a:pPr marL="0" marR="0">
              <a:spcBef>
                <a:spcPts val="0"/>
              </a:spcBef>
              <a:spcAft>
                <a:spcPts val="0"/>
              </a:spcAft>
            </a:pPr>
            <a:r>
              <a:rPr lang="en-US" sz="2600" b="1" u="none" strike="noStrike" dirty="0">
                <a:effectLst/>
                <a:ea typeface="Times New Roman" panose="02020603050405020304" pitchFamily="18" charset="0"/>
                <a:cs typeface="Times New Roman" panose="02020603050405020304" pitchFamily="18" charset="0"/>
              </a:rPr>
              <a:t> </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ea typeface="Times New Roman" panose="02020603050405020304" pitchFamily="18" charset="0"/>
                <a:cs typeface="Times New Roman" panose="02020603050405020304" pitchFamily="18" charset="0"/>
              </a:rPr>
              <a:t>She busied herself with “much serving.” She was none of those spongy Christians who can do nothing but drink in. </a:t>
            </a:r>
            <a:r>
              <a:rPr lang="en-US" sz="2800" b="1" dirty="0">
                <a:effectLst/>
                <a:ea typeface="Times New Roman" panose="02020603050405020304" pitchFamily="18" charset="0"/>
                <a:cs typeface="Times New Roman" panose="02020603050405020304" pitchFamily="18" charset="0"/>
              </a:rPr>
              <a:t>There are many whose sole </a:t>
            </a:r>
            <a:r>
              <a:rPr lang="en-US" sz="2800" b="1" u="sng" dirty="0">
                <a:effectLst/>
                <a:ea typeface="Times New Roman" panose="02020603050405020304" pitchFamily="18" charset="0"/>
                <a:cs typeface="Times New Roman" panose="02020603050405020304" pitchFamily="18" charset="0"/>
              </a:rPr>
              <a:t>conception of the Christian life is to hear</a:t>
            </a:r>
            <a:r>
              <a:rPr lang="en-US" sz="2800" b="1" dirty="0">
                <a:effectLst/>
                <a:ea typeface="Times New Roman" panose="02020603050405020304" pitchFamily="18" charset="0"/>
                <a:cs typeface="Times New Roman" panose="02020603050405020304" pitchFamily="18" charset="0"/>
              </a:rPr>
              <a:t>.</a:t>
            </a:r>
            <a:endParaRPr lang="en-US" sz="28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effectLst/>
                <a:ea typeface="Times New Roman" panose="02020603050405020304" pitchFamily="18" charset="0"/>
                <a:cs typeface="Times New Roman" panose="02020603050405020304" pitchFamily="18" charset="0"/>
              </a:rPr>
              <a:t>Martha was not only a hearer, but a doer</a:t>
            </a:r>
            <a:r>
              <a:rPr lang="en-US" sz="2800" b="1" dirty="0">
                <a:effectLst/>
                <a:ea typeface="Times New Roman" panose="02020603050405020304" pitchFamily="18" charset="0"/>
                <a:cs typeface="Times New Roman" panose="02020603050405020304" pitchFamily="18" charset="0"/>
              </a:rPr>
              <a:t>.</a:t>
            </a:r>
            <a:endParaRPr lang="en-US" sz="28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ea typeface="Times New Roman" panose="02020603050405020304" pitchFamily="18" charset="0"/>
                <a:cs typeface="Times New Roman" panose="02020603050405020304" pitchFamily="18" charset="0"/>
              </a:rPr>
              <a:t>She had listened to His words, and she would minister to Him. Her service, too, was no ordinary service. She had planned to do much. The honest, earnest design of her generous heart was to accomplish much for the honor of Jesus. </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62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59710084-A7C6-8A75-2448-F1FA6180BE63}"/>
              </a:ext>
            </a:extLst>
          </p:cNvPr>
          <p:cNvSpPr txBox="1"/>
          <p:nvPr/>
        </p:nvSpPr>
        <p:spPr>
          <a:xfrm>
            <a:off x="390617" y="967666"/>
            <a:ext cx="8753383" cy="5304016"/>
          </a:xfrm>
          <a:prstGeom prst="rect">
            <a:avLst/>
          </a:prstGeom>
          <a:noFill/>
        </p:spPr>
        <p:txBody>
          <a:bodyPr wrap="square">
            <a:spAutoFit/>
          </a:bodyPr>
          <a:lstStyle/>
          <a:p>
            <a:pPr marL="0" marR="0">
              <a:spcBef>
                <a:spcPts val="0"/>
              </a:spcBef>
              <a:spcAft>
                <a:spcPts val="0"/>
              </a:spcAft>
            </a:pPr>
            <a:r>
              <a:rPr lang="en-US" sz="3400" b="1" dirty="0">
                <a:effectLst/>
                <a:latin typeface="Aharoni" panose="02010803020104030203" pitchFamily="2" charset="-79"/>
                <a:ea typeface="Times New Roman" panose="02020603050405020304" pitchFamily="18" charset="0"/>
                <a:cs typeface="Aharoni" panose="02010803020104030203" pitchFamily="2" charset="-79"/>
              </a:rPr>
              <a:t>Martha Became Worried over her Work</a:t>
            </a:r>
            <a:endParaRPr lang="en-US" sz="3400" dirty="0">
              <a:effectLst/>
              <a:latin typeface="Aharoni" panose="02010803020104030203" pitchFamily="2" charset="-79"/>
              <a:ea typeface="Calibri" panose="020F0502020204030204" pitchFamily="34" charset="0"/>
              <a:cs typeface="Aharoni" panose="02010803020104030203" pitchFamily="2" charset="-79"/>
            </a:endParaRPr>
          </a:p>
          <a:p>
            <a:pPr marL="0" marR="0">
              <a:spcBef>
                <a:spcPts val="0"/>
              </a:spcBef>
              <a:spcAft>
                <a:spcPts val="0"/>
              </a:spcAft>
            </a:pPr>
            <a:r>
              <a:rPr lang="en-US" sz="2000" dirty="0">
                <a:effectLst/>
                <a:ea typeface="Times New Roman" panose="02020603050405020304" pitchFamily="18"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“Martha was cumbered about much serving.”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“We are not always to be seeking, we must come to finding Him.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The seeker works actively; the finder enjoys quietly.”</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ea typeface="Times New Roman" panose="02020603050405020304" pitchFamily="18" charset="0"/>
                <a:cs typeface="Times New Roman" panose="02020603050405020304" pitchFamily="18" charset="0"/>
              </a:rPr>
              <a:t>40</a:t>
            </a:r>
            <a:r>
              <a:rPr lang="en-US" sz="2400" dirty="0">
                <a:effectLst/>
                <a:ea typeface="Times New Roman" panose="02020603050405020304" pitchFamily="18" charset="0"/>
                <a:cs typeface="Times New Roman" panose="02020603050405020304" pitchFamily="18" charset="0"/>
              </a:rPr>
              <a:t> </a:t>
            </a:r>
            <a:r>
              <a:rPr lang="en-US" sz="2400" b="1" dirty="0">
                <a:effectLst/>
                <a:ea typeface="Times New Roman" panose="02020603050405020304" pitchFamily="18" charset="0"/>
                <a:cs typeface="Times New Roman" panose="02020603050405020304" pitchFamily="18" charset="0"/>
              </a:rPr>
              <a:t>But Martha was cumbered about much serving;</a:t>
            </a:r>
            <a:r>
              <a:rPr lang="en-US" sz="2400" dirty="0">
                <a:effectLst/>
                <a:ea typeface="Times New Roman" panose="02020603050405020304" pitchFamily="18" charset="0"/>
                <a:cs typeface="Times New Roman" panose="02020603050405020304" pitchFamily="18" charset="0"/>
              </a:rPr>
              <a:t>—In contrast to Mary at her Master's feet is Martha bustling amid anxious cares and overburdened with much labor.</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ea typeface="Times New Roman" panose="02020603050405020304" pitchFamily="18" charset="0"/>
                <a:cs typeface="Times New Roman" panose="02020603050405020304" pitchFamily="18" charset="0"/>
              </a:rPr>
              <a:t>She is "</a:t>
            </a:r>
            <a:r>
              <a:rPr lang="en-US" sz="2400" b="1" dirty="0">
                <a:effectLst/>
                <a:ea typeface="Times New Roman" panose="02020603050405020304" pitchFamily="18" charset="0"/>
                <a:cs typeface="Times New Roman" panose="02020603050405020304" pitchFamily="18" charset="0"/>
              </a:rPr>
              <a:t>cumbered</a:t>
            </a:r>
            <a:r>
              <a:rPr lang="en-US" sz="2400" dirty="0">
                <a:effectLst/>
                <a:ea typeface="Times New Roman" panose="02020603050405020304" pitchFamily="18" charset="0"/>
                <a:cs typeface="Times New Roman" panose="02020603050405020304" pitchFamily="18" charset="0"/>
              </a:rPr>
              <a:t>," which means "</a:t>
            </a:r>
            <a:r>
              <a:rPr lang="en-US" sz="2400" u="sng" dirty="0">
                <a:effectLst/>
                <a:ea typeface="Times New Roman" panose="02020603050405020304" pitchFamily="18" charset="0"/>
                <a:cs typeface="Times New Roman" panose="02020603050405020304" pitchFamily="18" charset="0"/>
              </a:rPr>
              <a:t>perplexed</a:t>
            </a:r>
            <a:r>
              <a:rPr lang="en-US" sz="2400" dirty="0">
                <a:effectLst/>
                <a:ea typeface="Times New Roman" panose="02020603050405020304" pitchFamily="18" charset="0"/>
                <a:cs typeface="Times New Roman" panose="02020603050405020304" pitchFamily="18" charset="0"/>
              </a:rPr>
              <a:t>, </a:t>
            </a:r>
            <a:r>
              <a:rPr lang="en-US" sz="2400" u="sng" dirty="0" err="1">
                <a:effectLst/>
                <a:ea typeface="Times New Roman" panose="02020603050405020304" pitchFamily="18" charset="0"/>
                <a:cs typeface="Times New Roman" panose="02020603050405020304" pitchFamily="18" charset="0"/>
              </a:rPr>
              <a:t>overoccupied</a:t>
            </a:r>
            <a:r>
              <a:rPr lang="en-US" sz="2400" dirty="0">
                <a:effectLst/>
                <a:ea typeface="Times New Roman" panose="02020603050405020304" pitchFamily="18" charset="0"/>
                <a:cs typeface="Times New Roman" panose="02020603050405020304" pitchFamily="18" charset="0"/>
              </a:rPr>
              <a:t>"; with her domestic duties weighing heavily upon her in preparing the table for the entertainment of Jesus,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ea typeface="Times New Roman" panose="02020603050405020304" pitchFamily="18" charset="0"/>
                <a:cs typeface="Times New Roman" panose="02020603050405020304" pitchFamily="18" charset="0"/>
              </a:rPr>
              <a:t>she complains to Jesus about her sister Mary. </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287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C10DA7D-1113-7AB1-84FE-A8723F09DC15}"/>
              </a:ext>
            </a:extLst>
          </p:cNvPr>
          <p:cNvSpPr txBox="1"/>
          <p:nvPr/>
        </p:nvSpPr>
        <p:spPr>
          <a:xfrm>
            <a:off x="648070" y="1233997"/>
            <a:ext cx="8007658" cy="4652556"/>
          </a:xfrm>
          <a:prstGeom prst="rect">
            <a:avLst/>
          </a:prstGeom>
          <a:noFill/>
        </p:spPr>
        <p:txBody>
          <a:bodyPr wrap="square">
            <a:spAutoFit/>
          </a:bodyPr>
          <a:lstStyle/>
          <a:p>
            <a:pPr marL="0" marR="0">
              <a:spcBef>
                <a:spcPts val="0"/>
              </a:spcBef>
              <a:spcAft>
                <a:spcPts val="1000"/>
              </a:spcAft>
            </a:pPr>
            <a:r>
              <a:rPr lang="en-US" sz="3200" dirty="0">
                <a:effectLst/>
                <a:ea typeface="Times New Roman" panose="02020603050405020304" pitchFamily="18" charset="0"/>
                <a:cs typeface="Times New Roman" panose="02020603050405020304" pitchFamily="18" charset="0"/>
              </a:rPr>
              <a:t>Jesus frequently visited this home; He was not a stranger. Martha came quickly to Jesus in the room where he was sitting and asked that he tell Mary to help her.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Times New Roman" panose="02020603050405020304" pitchFamily="18" charset="0"/>
                <a:cs typeface="Times New Roman" panose="02020603050405020304" pitchFamily="18" charset="0"/>
              </a:rPr>
              <a:t>There seems to be a reproach to Jesus in her speech as she asked if he did not care that Mary had left her alone to serve. It was </a:t>
            </a:r>
            <a:r>
              <a:rPr lang="en-US" sz="3200" u="sng" dirty="0">
                <a:effectLst/>
                <a:ea typeface="Times New Roman" panose="02020603050405020304" pitchFamily="18" charset="0"/>
                <a:cs typeface="Times New Roman" panose="02020603050405020304" pitchFamily="18" charset="0"/>
              </a:rPr>
              <a:t>an explosive act</a:t>
            </a:r>
            <a:r>
              <a:rPr lang="en-US" sz="3200" dirty="0">
                <a:effectLst/>
                <a:ea typeface="Times New Roman" panose="02020603050405020304" pitchFamily="18" charset="0"/>
                <a:cs typeface="Times New Roman" panose="02020603050405020304" pitchFamily="18" charset="0"/>
              </a:rPr>
              <a:t> of Martha to speak this way to Jesus. </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153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F29D9F4-EBC2-A5A1-566B-A4B3E769D9C9}"/>
              </a:ext>
            </a:extLst>
          </p:cNvPr>
          <p:cNvSpPr txBox="1"/>
          <p:nvPr/>
        </p:nvSpPr>
        <p:spPr>
          <a:xfrm>
            <a:off x="781235" y="1207364"/>
            <a:ext cx="7528264" cy="4524315"/>
          </a:xfrm>
          <a:prstGeom prst="rect">
            <a:avLst/>
          </a:prstGeom>
          <a:noFill/>
        </p:spPr>
        <p:txBody>
          <a:bodyPr wrap="square">
            <a:spAutoFit/>
          </a:bodyPr>
          <a:lstStyle/>
          <a:p>
            <a:pPr marL="0" marR="0">
              <a:spcBef>
                <a:spcPts val="0"/>
              </a:spcBef>
              <a:spcAft>
                <a:spcPts val="0"/>
              </a:spcAft>
            </a:pPr>
            <a:r>
              <a:rPr lang="en-US" sz="3600" dirty="0">
                <a:effectLst/>
                <a:ea typeface="Times New Roman" panose="02020603050405020304" pitchFamily="18" charset="0"/>
                <a:cs typeface="Times New Roman" panose="02020603050405020304" pitchFamily="18" charset="0"/>
              </a:rPr>
              <a:t>Whenever work for the Lord brings upon us the worry of “carefulness and trouble,” we may be assured that we have somehow got out of Christ’s yoke.</a:t>
            </a:r>
          </a:p>
          <a:p>
            <a:pPr marL="0" marR="0">
              <a:spcBef>
                <a:spcPts val="0"/>
              </a:spcBef>
              <a:spcAft>
                <a:spcPts val="0"/>
              </a:spcAft>
            </a:pPr>
            <a:endParaRPr lang="en-US" sz="3600" dirty="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dirty="0">
                <a:ea typeface="Times New Roman" panose="02020603050405020304" pitchFamily="18" charset="0"/>
                <a:cs typeface="Times New Roman" panose="02020603050405020304" pitchFamily="18" charset="0"/>
              </a:rPr>
              <a:t>Jesus said</a:t>
            </a:r>
            <a:r>
              <a:rPr lang="en-US" sz="3600" dirty="0">
                <a:effectLst/>
                <a:ea typeface="Times New Roman" panose="02020603050405020304" pitchFamily="18" charset="0"/>
                <a:cs typeface="Times New Roman" panose="02020603050405020304" pitchFamily="18" charset="0"/>
              </a:rPr>
              <a:t>, “My yoke is easy, and My burden is light. Take My yoke upon you, and ye shall find rest unto your souls.” </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296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5951754A-2547-18C5-C1CB-2AB4867906DE}"/>
              </a:ext>
            </a:extLst>
          </p:cNvPr>
          <p:cNvSpPr txBox="1"/>
          <p:nvPr/>
        </p:nvSpPr>
        <p:spPr>
          <a:xfrm>
            <a:off x="532660" y="887767"/>
            <a:ext cx="8185212" cy="5509200"/>
          </a:xfrm>
          <a:prstGeom prst="rect">
            <a:avLst/>
          </a:prstGeom>
          <a:noFill/>
        </p:spPr>
        <p:txBody>
          <a:bodyPr wrap="square">
            <a:spAutoFit/>
          </a:bodyPr>
          <a:lstStyle/>
          <a:p>
            <a:pPr marL="0" marR="0">
              <a:spcBef>
                <a:spcPts val="0"/>
              </a:spcBef>
              <a:spcAft>
                <a:spcPts val="0"/>
              </a:spcAft>
            </a:pPr>
            <a:r>
              <a:rPr lang="en-US" sz="3600" b="1" dirty="0">
                <a:effectLst/>
                <a:latin typeface="Aharoni" panose="02010803020104030203" pitchFamily="2" charset="-79"/>
                <a:ea typeface="Times New Roman" panose="02020603050405020304" pitchFamily="18" charset="0"/>
                <a:cs typeface="Aharoni" panose="02010803020104030203" pitchFamily="2" charset="-79"/>
              </a:rPr>
              <a:t>Martha Began to Complain</a:t>
            </a:r>
            <a:endParaRPr lang="en-US" sz="3600" dirty="0">
              <a:effectLst/>
              <a:latin typeface="Aharoni" panose="02010803020104030203" pitchFamily="2" charset="-79"/>
              <a:ea typeface="Calibri" panose="020F0502020204030204" pitchFamily="34" charset="0"/>
              <a:cs typeface="Aharoni" panose="02010803020104030203" pitchFamily="2" charset="-79"/>
            </a:endParaRPr>
          </a:p>
          <a:p>
            <a:pPr marL="0" marR="0">
              <a:spcBef>
                <a:spcPts val="0"/>
              </a:spcBef>
              <a:spcAft>
                <a:spcPts val="0"/>
              </a:spcAft>
            </a:pPr>
            <a:r>
              <a:rPr lang="en-US" sz="3600" dirty="0">
                <a:effectLst/>
                <a:latin typeface="Aharoni" panose="02010803020104030203" pitchFamily="2" charset="-79"/>
                <a:ea typeface="Times New Roman" panose="02020603050405020304" pitchFamily="18" charset="0"/>
                <a:cs typeface="Aharoni" panose="02010803020104030203" pitchFamily="2" charset="-79"/>
              </a:rPr>
              <a:t> </a:t>
            </a:r>
            <a:endParaRPr lang="en-US" sz="3600" dirty="0">
              <a:effectLst/>
              <a:latin typeface="Aharoni" panose="02010803020104030203" pitchFamily="2" charset="-79"/>
              <a:ea typeface="Calibri" panose="020F0502020204030204" pitchFamily="34" charset="0"/>
              <a:cs typeface="Aharoni" panose="02010803020104030203" pitchFamily="2" charset="-79"/>
            </a:endParaRPr>
          </a:p>
          <a:p>
            <a:pPr marL="0" marR="0">
              <a:spcBef>
                <a:spcPts val="0"/>
              </a:spcBef>
              <a:spcAft>
                <a:spcPts val="0"/>
              </a:spcAft>
            </a:pPr>
            <a:r>
              <a:rPr lang="en-US" sz="2800" b="1" dirty="0">
                <a:solidFill>
                  <a:srgbClr val="0070C0"/>
                </a:solidFill>
                <a:effectLst/>
                <a:ea typeface="Calibri" panose="020F0502020204030204" pitchFamily="34" charset="0"/>
                <a:cs typeface="Arial" panose="020B0604020202020204" pitchFamily="34" charset="0"/>
              </a:rPr>
              <a:t>40 </a:t>
            </a:r>
            <a:r>
              <a:rPr lang="en-US" sz="2800" dirty="0">
                <a:effectLst/>
                <a:ea typeface="Calibri" panose="020F0502020204030204" pitchFamily="34" charset="0"/>
                <a:cs typeface="Arial" panose="020B0604020202020204" pitchFamily="34" charset="0"/>
              </a:rPr>
              <a:t>But Martha was distracted with much serving, and she approached Him and said, "Lord, do You not care that my sister has left me to serve alone? Therefore tell her to help me."</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ea typeface="Times New Roman" panose="02020603050405020304" pitchFamily="18" charset="0"/>
                <a:cs typeface="Times New Roman" panose="02020603050405020304" pitchFamily="18" charset="0"/>
              </a:rPr>
              <a:t>The worried and cumbered worker will soon be found in the ranks of the grumblers.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u="sng" dirty="0">
                <a:effectLst/>
                <a:ea typeface="Times New Roman" panose="02020603050405020304" pitchFamily="18" charset="0"/>
                <a:cs typeface="Times New Roman" panose="02020603050405020304" pitchFamily="18" charset="0"/>
              </a:rPr>
              <a:t>Martha’s big task of “much serving” was self-imposed, and she, like all those in similar circumstances, soon got burdened and wearied</a:t>
            </a:r>
            <a:r>
              <a:rPr lang="en-US" sz="2800" dirty="0">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2817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A8432FE-0E56-A5BC-12FF-8377B23041F3}"/>
              </a:ext>
            </a:extLst>
          </p:cNvPr>
          <p:cNvSpPr txBox="1"/>
          <p:nvPr/>
        </p:nvSpPr>
        <p:spPr>
          <a:xfrm>
            <a:off x="568171" y="1109708"/>
            <a:ext cx="7918881" cy="5078313"/>
          </a:xfrm>
          <a:prstGeom prst="rect">
            <a:avLst/>
          </a:prstGeom>
          <a:noFill/>
        </p:spPr>
        <p:txBody>
          <a:bodyPr wrap="square">
            <a:spAutoFit/>
          </a:bodyPr>
          <a:lstStyle/>
          <a:p>
            <a:pPr marL="0" marR="0">
              <a:spcBef>
                <a:spcPts val="0"/>
              </a:spcBef>
              <a:spcAft>
                <a:spcPts val="0"/>
              </a:spcAft>
            </a:pPr>
            <a:r>
              <a:rPr lang="en-US" sz="2400" b="1" dirty="0">
                <a:solidFill>
                  <a:srgbClr val="FF0000"/>
                </a:solidFill>
                <a:effectLst/>
                <a:ea typeface="Times New Roman" panose="02020603050405020304" pitchFamily="18" charset="0"/>
                <a:cs typeface="Times New Roman" panose="02020603050405020304" pitchFamily="18" charset="0"/>
              </a:rPr>
              <a:t>God-given work will never be cumbersome when done in His strength. </a:t>
            </a:r>
            <a:endParaRPr lang="en-US" sz="2400" b="1" dirty="0">
              <a:solidFill>
                <a:srgbClr val="FF0000"/>
              </a:solidFill>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Those cumbered and grumbling workers who are continually pouring their grievances into the ears of their fellow-servants ought to consider Martha.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Dare to be honest, and say as she did, </a:t>
            </a:r>
            <a:r>
              <a:rPr lang="en-US" sz="2400" b="1" dirty="0">
                <a:effectLst/>
                <a:ea typeface="Times New Roman" panose="02020603050405020304" pitchFamily="18" charset="0"/>
                <a:cs typeface="Times New Roman" panose="02020603050405020304" pitchFamily="18" charset="0"/>
              </a:rPr>
              <a:t>“</a:t>
            </a:r>
            <a:r>
              <a:rPr lang="en-US" sz="2400" b="1" u="sng" dirty="0">
                <a:effectLst/>
                <a:ea typeface="Times New Roman" panose="02020603050405020304" pitchFamily="18" charset="0"/>
                <a:cs typeface="Times New Roman" panose="02020603050405020304" pitchFamily="18" charset="0"/>
              </a:rPr>
              <a:t>Lord, dost Thou not care</a:t>
            </a:r>
            <a:r>
              <a:rPr lang="en-US" sz="2400" b="1" dirty="0">
                <a:effectLst/>
                <a:ea typeface="Times New Roman" panose="02020603050405020304" pitchFamily="18" charset="0"/>
                <a:cs typeface="Times New Roman" panose="02020603050405020304" pitchFamily="18" charset="0"/>
              </a:rPr>
              <a:t>?”</a:t>
            </a:r>
            <a:r>
              <a:rPr lang="en-US" sz="2400" dirty="0">
                <a:effectLst/>
                <a:ea typeface="Times New Roman" panose="02020603050405020304" pitchFamily="18" charset="0"/>
                <a:cs typeface="Times New Roman" panose="02020603050405020304" pitchFamily="18" charset="0"/>
              </a:rPr>
              <a:t> Have the question of worry settled with your Master.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Find out whether your harassing anxiety about His service is pleasing to Him,</a:t>
            </a:r>
            <a:r>
              <a:rPr lang="en-US" sz="2400" dirty="0">
                <a:ea typeface="Times New Roman" panose="02020603050405020304" pitchFamily="18" charset="0"/>
                <a:cs typeface="Times New Roman" panose="02020603050405020304" pitchFamily="18" charset="0"/>
              </a:rPr>
              <a:t> </a:t>
            </a:r>
            <a:r>
              <a:rPr lang="en-US" sz="2400" dirty="0">
                <a:effectLst/>
                <a:ea typeface="Times New Roman" panose="02020603050405020304" pitchFamily="18" charset="0"/>
                <a:cs typeface="Times New Roman" panose="02020603050405020304" pitchFamily="18" charset="0"/>
              </a:rPr>
              <a:t>or whether there is not some one that He might come and help you,</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u="sng" dirty="0">
                <a:effectLst/>
                <a:ea typeface="Times New Roman" panose="02020603050405020304" pitchFamily="18" charset="0"/>
                <a:cs typeface="Times New Roman" panose="02020603050405020304" pitchFamily="18" charset="0"/>
              </a:rPr>
              <a:t>or whether you are not “careful and troubled” about things which the Lord has no interest in</a:t>
            </a:r>
            <a:r>
              <a:rPr lang="en-US" sz="2400" dirty="0">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842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517823B6-946B-3FD0-C74F-F4F5479AAD34}"/>
              </a:ext>
            </a:extLst>
          </p:cNvPr>
          <p:cNvSpPr txBox="1"/>
          <p:nvPr/>
        </p:nvSpPr>
        <p:spPr>
          <a:xfrm>
            <a:off x="470517" y="896645"/>
            <a:ext cx="8078679" cy="5570756"/>
          </a:xfrm>
          <a:prstGeom prst="rect">
            <a:avLst/>
          </a:prstGeom>
          <a:noFill/>
        </p:spPr>
        <p:txBody>
          <a:bodyPr wrap="square">
            <a:spAutoFit/>
          </a:bodyPr>
          <a:lstStyle/>
          <a:p>
            <a:pPr marL="0" marR="0">
              <a:spcBef>
                <a:spcPts val="0"/>
              </a:spcBef>
              <a:spcAft>
                <a:spcPts val="0"/>
              </a:spcAft>
            </a:pPr>
            <a:r>
              <a:rPr lang="en-US" sz="3600" b="1" dirty="0">
                <a:effectLst/>
                <a:latin typeface="Aharoni" panose="02010803020104030203" pitchFamily="2" charset="-79"/>
                <a:ea typeface="Times New Roman" panose="02020603050405020304" pitchFamily="18" charset="0"/>
                <a:cs typeface="Aharoni" panose="02010803020104030203" pitchFamily="2" charset="-79"/>
              </a:rPr>
              <a:t>Martha Was Rebuked by the Lord</a:t>
            </a:r>
            <a:endParaRPr lang="en-US" sz="3600" b="1" dirty="0">
              <a:latin typeface="Aharoni" panose="02010803020104030203" pitchFamily="2" charset="-79"/>
              <a:ea typeface="Times New Roman" panose="02020603050405020304" pitchFamily="18" charset="0"/>
              <a:cs typeface="Aharoni" panose="02010803020104030203" pitchFamily="2" charset="-79"/>
            </a:endParaRPr>
          </a:p>
          <a:p>
            <a:pPr marL="0" marR="0">
              <a:spcBef>
                <a:spcPts val="0"/>
              </a:spcBef>
              <a:spcAft>
                <a:spcPts val="0"/>
              </a:spcAft>
            </a:pPr>
            <a:r>
              <a:rPr lang="en-US" sz="36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 </a:t>
            </a:r>
            <a:endParaRPr lang="en-US" sz="3600" dirty="0">
              <a:effectLst/>
              <a:latin typeface="Aharoni" panose="02010803020104030203" pitchFamily="2" charset="-79"/>
              <a:ea typeface="Calibri" panose="020F0502020204030204" pitchFamily="34" charset="0"/>
              <a:cs typeface="Aharoni" panose="02010803020104030203" pitchFamily="2" charset="-79"/>
            </a:endParaRPr>
          </a:p>
          <a:p>
            <a:pPr marL="0" marR="0">
              <a:spcBef>
                <a:spcPts val="0"/>
              </a:spcBef>
              <a:spcAft>
                <a:spcPts val="0"/>
              </a:spcAft>
            </a:pPr>
            <a:r>
              <a:rPr lang="en-US" sz="3200" b="1" dirty="0">
                <a:solidFill>
                  <a:srgbClr val="0070C0"/>
                </a:solidFill>
                <a:effectLst/>
                <a:ea typeface="Calibri" panose="020F0502020204030204" pitchFamily="34" charset="0"/>
                <a:cs typeface="Arial" panose="020B0604020202020204" pitchFamily="34" charset="0"/>
              </a:rPr>
              <a:t>41</a:t>
            </a:r>
            <a:r>
              <a:rPr lang="en-US" sz="2800" dirty="0">
                <a:effectLst/>
                <a:ea typeface="Calibri" panose="020F0502020204030204" pitchFamily="34" charset="0"/>
                <a:cs typeface="Arial" panose="020B0604020202020204" pitchFamily="34" charset="0"/>
              </a:rPr>
              <a:t> And Jesus answered and said to her, "Martha, Martha, you are worried and troubled about many things.</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ea typeface="Times New Roman" panose="02020603050405020304" pitchFamily="18" charset="0"/>
                <a:cs typeface="Times New Roman" panose="02020603050405020304" pitchFamily="18" charset="0"/>
              </a:rPr>
              <a:t>This was an impressive and emphatic repetition, calling her attention to the important truth he was about to utter. Martha was fretted with work, and Jesus kindly and calmly answered her outburst of feeling and said that she was "</a:t>
            </a:r>
            <a:r>
              <a:rPr lang="en-US" sz="2800" u="sng" dirty="0">
                <a:effectLst/>
                <a:ea typeface="Times New Roman" panose="02020603050405020304" pitchFamily="18" charset="0"/>
                <a:cs typeface="Times New Roman" panose="02020603050405020304" pitchFamily="18" charset="0"/>
              </a:rPr>
              <a:t>anxious and troubled about many things</a:t>
            </a:r>
            <a:r>
              <a:rPr lang="en-US" sz="2800" dirty="0">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056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80A539-F48D-4CF6-BDC6-17A12B5252FB}"/>
              </a:ext>
            </a:extLst>
          </p:cNvPr>
          <p:cNvPicPr>
            <a:picLocks noChangeAspect="1"/>
          </p:cNvPicPr>
          <p:nvPr/>
        </p:nvPicPr>
        <p:blipFill rotWithShape="1">
          <a:blip r:embed="rId2"/>
          <a:srcRect l="28882" t="33130" r="44127" b="39795"/>
          <a:stretch/>
        </p:blipFill>
        <p:spPr>
          <a:xfrm>
            <a:off x="878889" y="985804"/>
            <a:ext cx="7111013" cy="38896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a:extLst>
              <a:ext uri="{FF2B5EF4-FFF2-40B4-BE49-F238E27FC236}">
                <a16:creationId xmlns:a16="http://schemas.microsoft.com/office/drawing/2014/main" id="{D050DEA3-106D-88B1-0E01-833FE86B2139}"/>
              </a:ext>
            </a:extLst>
          </p:cNvPr>
          <p:cNvSpPr txBox="1"/>
          <p:nvPr/>
        </p:nvSpPr>
        <p:spPr>
          <a:xfrm>
            <a:off x="1" y="27612"/>
            <a:ext cx="9143999" cy="646331"/>
          </a:xfrm>
          <a:prstGeom prst="rect">
            <a:avLst/>
          </a:prstGeom>
          <a:solidFill>
            <a:srgbClr val="00206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rPr>
              <a:t>Distracted By Much Serving.  </a:t>
            </a:r>
            <a:r>
              <a:rPr kumimoji="0" lang="en-US" sz="3200" b="0" i="0" u="none" strike="noStrike" kern="0" cap="none" spc="0" normalizeH="0" baseline="0" noProof="0" dirty="0">
                <a:ln>
                  <a:noFill/>
                </a:ln>
                <a:solidFill>
                  <a:prstClr val="white"/>
                </a:solidFill>
                <a:effectLst/>
                <a:uLnTx/>
                <a:uFillTx/>
              </a:rPr>
              <a:t>Luke 10:40-42 </a:t>
            </a:r>
          </a:p>
        </p:txBody>
      </p:sp>
      <p:pic>
        <p:nvPicPr>
          <p:cNvPr id="1026" name="Picture 2" descr="Woman's Head Free Stock Photo - Public Domain Pictures">
            <a:extLst>
              <a:ext uri="{FF2B5EF4-FFF2-40B4-BE49-F238E27FC236}">
                <a16:creationId xmlns:a16="http://schemas.microsoft.com/office/drawing/2014/main" id="{E07072BB-B019-0CE3-04FD-086E54917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563" y="2951497"/>
            <a:ext cx="4243620" cy="37999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0D376F-A2A3-9413-A20C-0C33214FDB86}"/>
              </a:ext>
            </a:extLst>
          </p:cNvPr>
          <p:cNvSpPr txBox="1"/>
          <p:nvPr/>
        </p:nvSpPr>
        <p:spPr>
          <a:xfrm>
            <a:off x="559294" y="5113537"/>
            <a:ext cx="398607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strike="noStrike" kern="1200" cap="none" spc="0" normalizeH="0" baseline="0" noProof="0" dirty="0">
                <a:ln>
                  <a:noFill/>
                </a:ln>
                <a:solidFill>
                  <a:prstClr val="black"/>
                </a:solidFill>
                <a:effectLst/>
                <a:uLnTx/>
                <a:uFillTx/>
                <a:latin typeface="Calibri" panose="020F0502020204030204"/>
                <a:ea typeface="+mn-ea"/>
                <a:cs typeface="+mn-cs"/>
              </a:rPr>
              <a:t>Martha, Martha, you are        worried and troubled about       many things. But one thing is needed, and Mary has chosen     that good part, </a:t>
            </a:r>
            <a:r>
              <a:rPr kumimoji="0" lang="en-US" sz="2000" b="1" i="0" strike="noStrike" kern="1200" cap="none" spc="0" normalizeH="0" baseline="0" noProof="0" dirty="0">
                <a:ln>
                  <a:noFill/>
                </a:ln>
                <a:solidFill>
                  <a:srgbClr val="0070C0"/>
                </a:solidFill>
                <a:effectLst/>
                <a:uLnTx/>
                <a:uFillTx/>
                <a:latin typeface="Calibri" panose="020F0502020204030204"/>
                <a:ea typeface="+mn-ea"/>
                <a:cs typeface="+mn-cs"/>
              </a:rPr>
              <a:t>Luke 10:42</a:t>
            </a:r>
          </a:p>
        </p:txBody>
      </p:sp>
    </p:spTree>
    <p:extLst>
      <p:ext uri="{BB962C8B-B14F-4D97-AF65-F5344CB8AC3E}">
        <p14:creationId xmlns:p14="http://schemas.microsoft.com/office/powerpoint/2010/main" val="4205577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3CE6EA4-DB7A-479A-A60C-1653B2DA1DD7}"/>
              </a:ext>
            </a:extLst>
          </p:cNvPr>
          <p:cNvSpPr txBox="1"/>
          <p:nvPr/>
        </p:nvSpPr>
        <p:spPr>
          <a:xfrm>
            <a:off x="479395" y="1171853"/>
            <a:ext cx="8202966" cy="5098832"/>
          </a:xfrm>
          <a:prstGeom prst="rect">
            <a:avLst/>
          </a:prstGeom>
          <a:noFill/>
        </p:spPr>
        <p:txBody>
          <a:bodyPr wrap="square">
            <a:spAutoFit/>
          </a:bodyPr>
          <a:lstStyle/>
          <a:p>
            <a:pPr marL="0" marR="0">
              <a:spcBef>
                <a:spcPts val="0"/>
              </a:spcBef>
              <a:spcAft>
                <a:spcPts val="1000"/>
              </a:spcAft>
            </a:pPr>
            <a:r>
              <a:rPr lang="en-US" sz="2400" dirty="0">
                <a:effectLst/>
                <a:ea typeface="Times New Roman" panose="02020603050405020304" pitchFamily="18" charset="0"/>
                <a:cs typeface="Times New Roman" panose="02020603050405020304" pitchFamily="18" charset="0"/>
              </a:rPr>
              <a:t>The many cares in providing for his entertainment were not necessary. Jesus reproved her</a:t>
            </a:r>
            <a:r>
              <a:rPr lang="en-US" sz="2400" u="sng" dirty="0">
                <a:effectLst/>
                <a:ea typeface="Times New Roman" panose="02020603050405020304" pitchFamily="18" charset="0"/>
                <a:cs typeface="Times New Roman" panose="02020603050405020304" pitchFamily="18" charset="0"/>
              </a:rPr>
              <a:t>, </a:t>
            </a:r>
            <a:r>
              <a:rPr lang="en-US" sz="2400" b="1" u="sng" dirty="0">
                <a:effectLst/>
                <a:ea typeface="Times New Roman" panose="02020603050405020304" pitchFamily="18" charset="0"/>
                <a:cs typeface="Times New Roman" panose="02020603050405020304" pitchFamily="18" charset="0"/>
              </a:rPr>
              <a:t>not so much to the entertaining of him as to her state of mind;</a:t>
            </a:r>
            <a:r>
              <a:rPr lang="en-US" sz="2400" dirty="0">
                <a:effectLst/>
                <a:ea typeface="Times New Roman" panose="02020603050405020304" pitchFamily="18" charset="0"/>
                <a:cs typeface="Times New Roman" panose="02020603050405020304" pitchFamily="18" charset="0"/>
              </a:rPr>
              <a:t>  not to the mere providing for the company, but to </a:t>
            </a:r>
            <a:r>
              <a:rPr lang="en-US" sz="2400" u="sng" dirty="0">
                <a:effectLst/>
                <a:ea typeface="Times New Roman" panose="02020603050405020304" pitchFamily="18" charset="0"/>
                <a:cs typeface="Times New Roman" panose="02020603050405020304" pitchFamily="18" charset="0"/>
              </a:rPr>
              <a:t>her needless restless agitation of spirit which could well have been spared on that occasion</a:t>
            </a:r>
            <a:r>
              <a:rPr lang="en-US" sz="2400" dirty="0">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ea typeface="Times New Roman" panose="02020603050405020304" pitchFamily="18" charset="0"/>
                <a:cs typeface="Times New Roman" panose="02020603050405020304" pitchFamily="18" charset="0"/>
              </a:rPr>
              <a:t>careful and cumbered—</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b="1" dirty="0">
                <a:solidFill>
                  <a:srgbClr val="0070C0"/>
                </a:solidFill>
                <a:effectLst/>
                <a:ea typeface="Times New Roman" panose="02020603050405020304" pitchFamily="18" charset="0"/>
                <a:cs typeface="Times New Roman" panose="02020603050405020304" pitchFamily="18" charset="0"/>
              </a:rPr>
              <a:t>the one word expressing the inward worrying anxiety that her preparations should be worthy of her Lord; </a:t>
            </a:r>
            <a:endParaRPr lang="en-US" sz="2400" b="1"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b="1" dirty="0">
                <a:solidFill>
                  <a:srgbClr val="FF0000"/>
                </a:solidFill>
                <a:effectLst/>
                <a:ea typeface="Times New Roman" panose="02020603050405020304" pitchFamily="18" charset="0"/>
                <a:cs typeface="Times New Roman" panose="02020603050405020304" pitchFamily="18" charset="0"/>
              </a:rPr>
              <a:t>the other, the outward bustle of those preparations. </a:t>
            </a:r>
            <a:endParaRPr lang="en-US" sz="2400" b="1" dirty="0">
              <a:solidFill>
                <a:srgbClr val="FF000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ea typeface="Times New Roman" panose="02020603050405020304" pitchFamily="18" charset="0"/>
                <a:cs typeface="Times New Roman" panose="02020603050405020304" pitchFamily="18" charset="0"/>
              </a:rPr>
              <a:t>many things--"much service" </a:t>
            </a:r>
            <a:r>
              <a:rPr lang="en-US" sz="3000" b="1" dirty="0">
                <a:solidFill>
                  <a:srgbClr val="0070C0"/>
                </a:solidFill>
                <a:effectLst/>
                <a:ea typeface="Times New Roman" panose="02020603050405020304" pitchFamily="18" charset="0"/>
                <a:cs typeface="Times New Roman" panose="02020603050405020304" pitchFamily="18" charset="0"/>
              </a:rPr>
              <a:t>(Luke 10:40); </a:t>
            </a:r>
            <a:r>
              <a:rPr lang="en-US" sz="2400" dirty="0">
                <a:effectLst/>
                <a:ea typeface="Times New Roman" panose="02020603050405020304" pitchFamily="18" charset="0"/>
                <a:cs typeface="Times New Roman" panose="02020603050405020304" pitchFamily="18" charset="0"/>
              </a:rPr>
              <a:t>too elaborate preparation, which so engrossed her attention that she missed her Lord's teaching.</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47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33EAE5A-C46F-6FDE-3BE3-1F79F4E0361C}"/>
              </a:ext>
            </a:extLst>
          </p:cNvPr>
          <p:cNvSpPr txBox="1"/>
          <p:nvPr/>
        </p:nvSpPr>
        <p:spPr>
          <a:xfrm>
            <a:off x="497151" y="1162975"/>
            <a:ext cx="7936636" cy="5391219"/>
          </a:xfrm>
          <a:prstGeom prst="rect">
            <a:avLst/>
          </a:prstGeom>
          <a:noFill/>
        </p:spPr>
        <p:txBody>
          <a:bodyPr wrap="square">
            <a:spAutoFit/>
          </a:bodyPr>
          <a:lstStyle/>
          <a:p>
            <a:pPr marL="0" marR="0">
              <a:spcBef>
                <a:spcPts val="0"/>
              </a:spcBef>
              <a:spcAft>
                <a:spcPts val="1000"/>
              </a:spcAft>
            </a:pPr>
            <a:r>
              <a:rPr lang="en-US" sz="2800" dirty="0">
                <a:effectLst/>
                <a:ea typeface="Times New Roman" panose="02020603050405020304" pitchFamily="18" charset="0"/>
                <a:cs typeface="Times New Roman" panose="02020603050405020304" pitchFamily="18" charset="0"/>
              </a:rPr>
              <a:t>Martha was anxious about "</a:t>
            </a:r>
            <a:r>
              <a:rPr lang="en-US" sz="2800" b="1" u="sng" dirty="0">
                <a:effectLst/>
                <a:ea typeface="Times New Roman" panose="02020603050405020304" pitchFamily="18" charset="0"/>
                <a:cs typeface="Times New Roman" panose="02020603050405020304" pitchFamily="18" charset="0"/>
              </a:rPr>
              <a:t>many things</a:t>
            </a:r>
            <a:r>
              <a:rPr lang="en-US" sz="2800" dirty="0">
                <a:effectLst/>
                <a:ea typeface="Times New Roman" panose="02020603050405020304" pitchFamily="18" charset="0"/>
                <a:cs typeface="Times New Roman" panose="02020603050405020304" pitchFamily="18" charset="0"/>
              </a:rPr>
              <a:t>," but Jesus informed her that </a:t>
            </a:r>
            <a:r>
              <a:rPr lang="en-US" sz="2800" b="1" u="sng" dirty="0">
                <a:effectLst/>
                <a:ea typeface="Times New Roman" panose="02020603050405020304" pitchFamily="18" charset="0"/>
                <a:cs typeface="Times New Roman" panose="02020603050405020304" pitchFamily="18" charset="0"/>
              </a:rPr>
              <a:t>only "one thing is needful</a:t>
            </a:r>
            <a:r>
              <a:rPr lang="en-US" sz="2800" dirty="0">
                <a:effectLst/>
                <a:ea typeface="Times New Roman" panose="02020603050405020304" pitchFamily="18" charset="0"/>
                <a:cs typeface="Times New Roman" panose="02020603050405020304" pitchFamily="18" charset="0"/>
              </a:rPr>
              <a:t>." Here Jesus puts in contrast the "many things" with the "one thing"; that contrast is not only in regard to number, but also in regard to kind. Martha was absorbed with the physical and earthly. </a:t>
            </a:r>
          </a:p>
          <a:p>
            <a:pPr marL="0" marR="0">
              <a:spcBef>
                <a:spcPts val="0"/>
              </a:spcBef>
              <a:spcAft>
                <a:spcPts val="1000"/>
              </a:spcAft>
            </a:pPr>
            <a:r>
              <a:rPr lang="en-US" sz="2800" dirty="0">
                <a:solidFill>
                  <a:srgbClr val="0070C0"/>
                </a:solidFill>
                <a:effectLst/>
                <a:ea typeface="Times New Roman" panose="02020603050405020304" pitchFamily="18" charset="0"/>
                <a:cs typeface="Times New Roman" panose="02020603050405020304" pitchFamily="18" charset="0"/>
              </a:rPr>
              <a:t>Jesus points her to the spiritual and heavenly. The one thing needful was a proper state of heart for receiving Jesus, and also the receiving of his truth. With proper attention to the one thing needful, Martha as well as Mary could have done well in attending to her </a:t>
            </a:r>
            <a:endParaRPr lang="en-US" sz="2800"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70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58B5C44-F805-A722-72B5-D6DF0B3EF24D}"/>
              </a:ext>
            </a:extLst>
          </p:cNvPr>
          <p:cNvSpPr txBox="1"/>
          <p:nvPr/>
        </p:nvSpPr>
        <p:spPr>
          <a:xfrm>
            <a:off x="506027" y="1269507"/>
            <a:ext cx="8114190" cy="4955203"/>
          </a:xfrm>
          <a:prstGeom prst="rect">
            <a:avLst/>
          </a:prstGeom>
          <a:noFill/>
        </p:spPr>
        <p:txBody>
          <a:bodyPr wrap="square">
            <a:spAutoFit/>
          </a:bodyPr>
          <a:lstStyle/>
          <a:p>
            <a:pPr marL="0" marR="0">
              <a:spcBef>
                <a:spcPts val="0"/>
              </a:spcBef>
              <a:spcAft>
                <a:spcPts val="0"/>
              </a:spcAft>
            </a:pPr>
            <a:r>
              <a:rPr lang="en-US" sz="2800" dirty="0">
                <a:effectLst/>
                <a:ea typeface="Times New Roman" panose="02020603050405020304" pitchFamily="18" charset="0"/>
                <a:cs typeface="Times New Roman" panose="02020603050405020304" pitchFamily="18" charset="0"/>
              </a:rPr>
              <a:t>It is no honor to the Prince of Peace that His servants’ hearts should be filled with restlessness about His business.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solidFill>
                  <a:srgbClr val="0070C0"/>
                </a:solidFill>
                <a:effectLst/>
                <a:ea typeface="Times New Roman" panose="02020603050405020304" pitchFamily="18" charset="0"/>
                <a:cs typeface="Times New Roman" panose="02020603050405020304" pitchFamily="18" charset="0"/>
              </a:rPr>
              <a:t>(John 14:27) </a:t>
            </a:r>
            <a:r>
              <a:rPr lang="en-US" sz="2800" dirty="0">
                <a:effectLst/>
                <a:ea typeface="Times New Roman" panose="02020603050405020304" pitchFamily="18" charset="0"/>
                <a:cs typeface="Times New Roman" panose="02020603050405020304" pitchFamily="18" charset="0"/>
              </a:rPr>
              <a:t>"Peace I leave with you, My peace I give to you; not as the world gives do I give to you. Let not your heart be troubled, neither let it be afraid.</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solidFill>
                  <a:srgbClr val="0070C0"/>
                </a:solidFill>
                <a:effectLst/>
                <a:ea typeface="Times New Roman" panose="02020603050405020304" pitchFamily="18" charset="0"/>
                <a:cs typeface="Times New Roman" panose="02020603050405020304" pitchFamily="18" charset="0"/>
              </a:rPr>
              <a:t>(1 Cor. 7:32)</a:t>
            </a:r>
            <a:r>
              <a:rPr lang="en-US" sz="3200" b="1" dirty="0">
                <a:solidFill>
                  <a:srgbClr val="0070C0"/>
                </a:solidFill>
                <a:effectLst/>
                <a:ea typeface="Calibri" panose="020F0502020204030204" pitchFamily="34" charset="0"/>
                <a:cs typeface="Times New Roman" panose="02020603050405020304" pitchFamily="18" charset="0"/>
              </a:rPr>
              <a:t> </a:t>
            </a:r>
            <a:r>
              <a:rPr lang="en-US" sz="2800" dirty="0">
                <a:effectLst/>
                <a:ea typeface="Times New Roman" panose="02020603050405020304" pitchFamily="18" charset="0"/>
                <a:cs typeface="Times New Roman" panose="02020603050405020304" pitchFamily="18" charset="0"/>
              </a:rPr>
              <a:t>But I want you to be without care. He who is unmarried cares for the things of the Lord--how he may please the Lord.</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6219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60B28C1-37A7-8B61-F526-0C2A33FE862C}"/>
              </a:ext>
            </a:extLst>
          </p:cNvPr>
          <p:cNvSpPr txBox="1"/>
          <p:nvPr/>
        </p:nvSpPr>
        <p:spPr>
          <a:xfrm>
            <a:off x="523782" y="1074202"/>
            <a:ext cx="8238477" cy="5293757"/>
          </a:xfrm>
          <a:prstGeom prst="rect">
            <a:avLst/>
          </a:prstGeom>
          <a:noFill/>
        </p:spPr>
        <p:txBody>
          <a:bodyPr wrap="square">
            <a:spAutoFit/>
          </a:bodyPr>
          <a:lstStyle/>
          <a:p>
            <a:pPr marL="0" marR="0">
              <a:spcBef>
                <a:spcPts val="0"/>
              </a:spcBef>
              <a:spcAft>
                <a:spcPts val="0"/>
              </a:spcAft>
            </a:pPr>
            <a:r>
              <a:rPr lang="en-US" sz="2600" dirty="0">
                <a:effectLst/>
                <a:ea typeface="Times New Roman" panose="02020603050405020304" pitchFamily="18" charset="0"/>
                <a:cs typeface="Times New Roman" panose="02020603050405020304" pitchFamily="18" charset="0"/>
              </a:rPr>
              <a:t>“Take no thought (anxious concern) for your life.” Your Father knows </a:t>
            </a:r>
            <a:r>
              <a:rPr lang="en-US" sz="2800" b="1" dirty="0">
                <a:solidFill>
                  <a:srgbClr val="0070C0"/>
                </a:solidFill>
                <a:effectLst/>
                <a:ea typeface="Times New Roman" panose="02020603050405020304" pitchFamily="18" charset="0"/>
                <a:cs typeface="Times New Roman" panose="02020603050405020304" pitchFamily="18" charset="0"/>
              </a:rPr>
              <a:t>(Matt. 6:25).</a:t>
            </a:r>
            <a:r>
              <a:rPr lang="en-US" sz="2800" b="1" dirty="0">
                <a:solidFill>
                  <a:srgbClr val="0070C0"/>
                </a:solidFill>
                <a:effectLst/>
                <a:ea typeface="Calibri" panose="020F0502020204030204" pitchFamily="34" charset="0"/>
                <a:cs typeface="Times New Roman" panose="02020603050405020304" pitchFamily="18" charset="0"/>
              </a:rPr>
              <a:t> </a:t>
            </a:r>
            <a:r>
              <a:rPr lang="en-US" sz="2600" dirty="0">
                <a:effectLst/>
                <a:ea typeface="Times New Roman" panose="02020603050405020304" pitchFamily="18" charset="0"/>
                <a:cs typeface="Times New Roman" panose="02020603050405020304" pitchFamily="18" charset="0"/>
              </a:rPr>
              <a:t>"Therefore I say to you, do not worry about your life, what you will eat or what you will drink; nor about your body, what you will put on. Is not life more than food and the body more than clothing?</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ea typeface="Times New Roman" panose="02020603050405020304" pitchFamily="18" charset="0"/>
                <a:cs typeface="Times New Roman" panose="02020603050405020304" pitchFamily="18" charset="0"/>
              </a:rPr>
              <a:t> </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ea typeface="Times New Roman" panose="02020603050405020304" pitchFamily="18" charset="0"/>
                <a:cs typeface="Times New Roman" panose="02020603050405020304" pitchFamily="18" charset="0"/>
              </a:rPr>
              <a:t>If the Lord had told Mary go and help Martha He would have partly justified her in her complaint, but, no, He said in substance, “</a:t>
            </a:r>
            <a:r>
              <a:rPr lang="en-US" sz="2600" u="sng" dirty="0">
                <a:effectLst/>
                <a:ea typeface="Times New Roman" panose="02020603050405020304" pitchFamily="18" charset="0"/>
                <a:cs typeface="Times New Roman" panose="02020603050405020304" pitchFamily="18" charset="0"/>
              </a:rPr>
              <a:t>You take too much upon you. The one thing you need is not a helping hand, but a restful heart.” </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ea typeface="Times New Roman" panose="02020603050405020304" pitchFamily="18" charset="0"/>
                <a:cs typeface="Times New Roman" panose="02020603050405020304" pitchFamily="18" charset="0"/>
              </a:rPr>
              <a:t> </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ea typeface="Times New Roman" panose="02020603050405020304" pitchFamily="18" charset="0"/>
                <a:cs typeface="Times New Roman" panose="02020603050405020304" pitchFamily="18" charset="0"/>
              </a:rPr>
              <a:t>Mary had chosen that good part, and He will not take it from her. </a:t>
            </a:r>
            <a:endParaRPr lang="en-US" sz="2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239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8B25308-D48B-853F-3013-205077C3B8C0}"/>
              </a:ext>
            </a:extLst>
          </p:cNvPr>
          <p:cNvSpPr txBox="1"/>
          <p:nvPr/>
        </p:nvSpPr>
        <p:spPr>
          <a:xfrm>
            <a:off x="807867" y="1207363"/>
            <a:ext cx="7874493" cy="5016758"/>
          </a:xfrm>
          <a:prstGeom prst="rect">
            <a:avLst/>
          </a:prstGeom>
          <a:noFill/>
        </p:spPr>
        <p:txBody>
          <a:bodyPr wrap="square">
            <a:spAutoFit/>
          </a:bodyPr>
          <a:lstStyle/>
          <a:p>
            <a:pPr marL="0" marR="0">
              <a:spcBef>
                <a:spcPts val="0"/>
              </a:spcBef>
              <a:spcAft>
                <a:spcPts val="0"/>
              </a:spcAft>
            </a:pPr>
            <a:r>
              <a:rPr lang="en-US" sz="3200" dirty="0">
                <a:effectLst/>
                <a:ea typeface="Times New Roman" panose="02020603050405020304" pitchFamily="18" charset="0"/>
                <a:cs typeface="Times New Roman" panose="02020603050405020304" pitchFamily="18" charset="0"/>
              </a:rPr>
              <a:t>There are many </a:t>
            </a:r>
            <a:r>
              <a:rPr lang="en-US" sz="3200" u="sng" dirty="0">
                <a:effectLst/>
                <a:ea typeface="Times New Roman" panose="02020603050405020304" pitchFamily="18" charset="0"/>
                <a:cs typeface="Times New Roman" panose="02020603050405020304" pitchFamily="18" charset="0"/>
              </a:rPr>
              <a:t>Marthas, whose faces bear the traces of a worried and troubled heart, even while they are seeking to serve Jesus</a:t>
            </a:r>
            <a:r>
              <a:rPr lang="en-US" sz="3200" dirty="0">
                <a:effectLst/>
                <a:ea typeface="Times New Roman" panose="02020603050405020304" pitchFamily="18"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Times New Roman" panose="02020603050405020304" pitchFamily="18"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Times New Roman" panose="02020603050405020304" pitchFamily="18" charset="0"/>
                <a:cs typeface="Times New Roman" panose="02020603050405020304" pitchFamily="18" charset="0"/>
              </a:rPr>
              <a:t>“Cumbered about much serving.”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Times New Roman" panose="02020603050405020304" pitchFamily="18" charset="0"/>
                <a:cs typeface="Times New Roman" panose="02020603050405020304" pitchFamily="18" charset="0"/>
              </a:rPr>
              <a:t>Cast all your care upon Him, for He cares for you.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Times New Roman" panose="02020603050405020304" pitchFamily="18" charset="0"/>
                <a:cs typeface="Times New Roman" panose="02020603050405020304" pitchFamily="18" charset="0"/>
              </a:rPr>
              <a:t>Rest in the Lord.</a:t>
            </a:r>
          </a:p>
          <a:p>
            <a:pPr marL="0" marR="0">
              <a:spcBef>
                <a:spcPts val="0"/>
              </a:spcBef>
              <a:spcAft>
                <a:spcPts val="0"/>
              </a:spcAft>
            </a:pPr>
            <a:endParaRPr lang="en-US" sz="3200" dirty="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The daughter of Martha---</a:t>
            </a:r>
          </a:p>
        </p:txBody>
      </p:sp>
    </p:spTree>
    <p:extLst>
      <p:ext uri="{BB962C8B-B14F-4D97-AF65-F5344CB8AC3E}">
        <p14:creationId xmlns:p14="http://schemas.microsoft.com/office/powerpoint/2010/main" val="4151147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80A539-F48D-4CF6-BDC6-17A12B5252FB}"/>
              </a:ext>
            </a:extLst>
          </p:cNvPr>
          <p:cNvPicPr>
            <a:picLocks noChangeAspect="1"/>
          </p:cNvPicPr>
          <p:nvPr/>
        </p:nvPicPr>
        <p:blipFill rotWithShape="1">
          <a:blip r:embed="rId2"/>
          <a:srcRect l="28882" t="33130" r="44127" b="39795"/>
          <a:stretch/>
        </p:blipFill>
        <p:spPr>
          <a:xfrm>
            <a:off x="878889" y="985804"/>
            <a:ext cx="7111013" cy="38896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a:extLst>
              <a:ext uri="{FF2B5EF4-FFF2-40B4-BE49-F238E27FC236}">
                <a16:creationId xmlns:a16="http://schemas.microsoft.com/office/drawing/2014/main" id="{D050DEA3-106D-88B1-0E01-833FE86B2139}"/>
              </a:ext>
            </a:extLst>
          </p:cNvPr>
          <p:cNvSpPr txBox="1"/>
          <p:nvPr/>
        </p:nvSpPr>
        <p:spPr>
          <a:xfrm>
            <a:off x="1" y="27612"/>
            <a:ext cx="9143999" cy="646331"/>
          </a:xfrm>
          <a:prstGeom prst="rect">
            <a:avLst/>
          </a:prstGeom>
          <a:solidFill>
            <a:srgbClr val="00206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rPr>
              <a:t>Distracted By Much Serving.  </a:t>
            </a:r>
            <a:r>
              <a:rPr kumimoji="0" lang="en-US" sz="3200" b="0" i="0" u="none" strike="noStrike" kern="0" cap="none" spc="0" normalizeH="0" baseline="0" noProof="0" dirty="0">
                <a:ln>
                  <a:noFill/>
                </a:ln>
                <a:solidFill>
                  <a:prstClr val="white"/>
                </a:solidFill>
                <a:effectLst/>
                <a:uLnTx/>
                <a:uFillTx/>
              </a:rPr>
              <a:t>Luke 10:40-42 </a:t>
            </a:r>
          </a:p>
        </p:txBody>
      </p:sp>
      <p:pic>
        <p:nvPicPr>
          <p:cNvPr id="1026" name="Picture 2" descr="Woman's Head Free Stock Photo - Public Domain Pictures">
            <a:extLst>
              <a:ext uri="{FF2B5EF4-FFF2-40B4-BE49-F238E27FC236}">
                <a16:creationId xmlns:a16="http://schemas.microsoft.com/office/drawing/2014/main" id="{E07072BB-B019-0CE3-04FD-086E54917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563" y="2951497"/>
            <a:ext cx="4243620" cy="37999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0D376F-A2A3-9413-A20C-0C33214FDB86}"/>
              </a:ext>
            </a:extLst>
          </p:cNvPr>
          <p:cNvSpPr txBox="1"/>
          <p:nvPr/>
        </p:nvSpPr>
        <p:spPr>
          <a:xfrm>
            <a:off x="559294" y="5113537"/>
            <a:ext cx="398607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strike="noStrike" kern="1200" cap="none" spc="0" normalizeH="0" baseline="0" noProof="0" dirty="0">
                <a:ln>
                  <a:noFill/>
                </a:ln>
                <a:solidFill>
                  <a:prstClr val="black"/>
                </a:solidFill>
                <a:effectLst/>
                <a:uLnTx/>
                <a:uFillTx/>
                <a:latin typeface="Calibri" panose="020F0502020204030204"/>
                <a:ea typeface="+mn-ea"/>
                <a:cs typeface="+mn-cs"/>
              </a:rPr>
              <a:t>Martha, Martha, you are        worried and troubled about       many things. But one thing is needed, and Mary has chosen     that good part,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Luke 10:42</a:t>
            </a:r>
            <a:endParaRPr kumimoji="0" lang="en-US" sz="2000" b="1" i="0"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016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C3CA34AE-6E9E-08AE-7E75-6231FC2C98AD}"/>
              </a:ext>
            </a:extLst>
          </p:cNvPr>
          <p:cNvSpPr txBox="1"/>
          <p:nvPr/>
        </p:nvSpPr>
        <p:spPr>
          <a:xfrm>
            <a:off x="639195" y="1615736"/>
            <a:ext cx="7714695" cy="3970318"/>
          </a:xfrm>
          <a:prstGeom prst="rect">
            <a:avLst/>
          </a:prstGeom>
          <a:noFill/>
        </p:spPr>
        <p:txBody>
          <a:bodyPr wrap="square" rtlCol="0">
            <a:spAutoFit/>
          </a:bodyPr>
          <a:lstStyle/>
          <a:p>
            <a:r>
              <a:rPr lang="en-US" sz="3600" dirty="0"/>
              <a:t>Don’t be anxious about many things.</a:t>
            </a:r>
          </a:p>
          <a:p>
            <a:endParaRPr lang="en-US" sz="3600" dirty="0"/>
          </a:p>
          <a:p>
            <a:r>
              <a:rPr lang="en-US" sz="3600" dirty="0"/>
              <a:t>Put Christ first in your life.</a:t>
            </a:r>
          </a:p>
          <a:p>
            <a:endParaRPr lang="en-US" sz="3600" dirty="0"/>
          </a:p>
          <a:p>
            <a:r>
              <a:rPr lang="en-US" sz="3600" dirty="0"/>
              <a:t>He already is King of kings and Lord of lords. Do we let Him reign and rule our heart?</a:t>
            </a:r>
          </a:p>
        </p:txBody>
      </p:sp>
    </p:spTree>
    <p:extLst>
      <p:ext uri="{BB962C8B-B14F-4D97-AF65-F5344CB8AC3E}">
        <p14:creationId xmlns:p14="http://schemas.microsoft.com/office/powerpoint/2010/main" val="60294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EA0C4E30-329A-83BC-0D69-8E63C8CA6F4C}"/>
              </a:ext>
            </a:extLst>
          </p:cNvPr>
          <p:cNvSpPr txBox="1"/>
          <p:nvPr/>
        </p:nvSpPr>
        <p:spPr>
          <a:xfrm>
            <a:off x="399496" y="914401"/>
            <a:ext cx="8194088" cy="5447645"/>
          </a:xfrm>
          <a:prstGeom prst="rect">
            <a:avLst/>
          </a:prstGeom>
          <a:noFill/>
        </p:spPr>
        <p:txBody>
          <a:bodyPr wrap="square">
            <a:spAutoFit/>
          </a:bodyPr>
          <a:lstStyle/>
          <a:p>
            <a:r>
              <a:rPr lang="en-US" sz="3600" b="1" dirty="0">
                <a:solidFill>
                  <a:srgbClr val="0070C0"/>
                </a:solidFill>
              </a:rPr>
              <a:t>Luke 10:38 </a:t>
            </a:r>
            <a:r>
              <a:rPr lang="en-US" sz="2600" dirty="0"/>
              <a:t>Now it happened as they went that He entered a certain village; and a certain woman named </a:t>
            </a:r>
            <a:r>
              <a:rPr lang="en-US" sz="2600" u="sng" dirty="0"/>
              <a:t>Martha</a:t>
            </a:r>
            <a:r>
              <a:rPr lang="en-US" sz="2600" dirty="0"/>
              <a:t> welcomed Him into her house.</a:t>
            </a:r>
          </a:p>
          <a:p>
            <a:r>
              <a:rPr lang="en-US" sz="2600" dirty="0"/>
              <a:t>39 And she had a sister called </a:t>
            </a:r>
            <a:r>
              <a:rPr lang="en-US" sz="2600" u="sng" dirty="0"/>
              <a:t>Mary,</a:t>
            </a:r>
            <a:r>
              <a:rPr lang="en-US" sz="2600" dirty="0"/>
              <a:t> who also sat at Jesus' feet and heard His word.</a:t>
            </a:r>
          </a:p>
          <a:p>
            <a:r>
              <a:rPr lang="en-US" sz="2600" dirty="0"/>
              <a:t>40 </a:t>
            </a:r>
            <a:r>
              <a:rPr lang="en-US" sz="2600" b="1" dirty="0"/>
              <a:t>But Martha was distracted with much serving</a:t>
            </a:r>
            <a:r>
              <a:rPr lang="en-US" sz="2600" dirty="0"/>
              <a:t>, and she approached Him and said, "Lord, do You not care that my sister has left me to serve alone? Therefore tell her to help me."</a:t>
            </a:r>
          </a:p>
          <a:p>
            <a:r>
              <a:rPr lang="en-US" sz="2600" dirty="0"/>
              <a:t>41 And Jesus answered and said to her, "Martha, Martha, </a:t>
            </a:r>
            <a:r>
              <a:rPr lang="en-US" sz="2600" u="sng" dirty="0"/>
              <a:t>you are worried and troubled about many things.</a:t>
            </a:r>
          </a:p>
          <a:p>
            <a:r>
              <a:rPr lang="en-US" sz="2600" u="sng" dirty="0"/>
              <a:t>42 "But one thing is needed, and Mary has chosen that good part,</a:t>
            </a:r>
            <a:r>
              <a:rPr lang="en-US" sz="2600" dirty="0"/>
              <a:t> which will not be taken away from her."</a:t>
            </a:r>
          </a:p>
        </p:txBody>
      </p:sp>
      <p:sp>
        <p:nvSpPr>
          <p:cNvPr id="2" name="Rectangle 1">
            <a:extLst>
              <a:ext uri="{FF2B5EF4-FFF2-40B4-BE49-F238E27FC236}">
                <a16:creationId xmlns:a16="http://schemas.microsoft.com/office/drawing/2014/main" id="{1E32B356-03D9-4232-D6E4-E4844E97DB80}"/>
              </a:ext>
            </a:extLst>
          </p:cNvPr>
          <p:cNvSpPr/>
          <p:nvPr/>
        </p:nvSpPr>
        <p:spPr>
          <a:xfrm>
            <a:off x="221942" y="908706"/>
            <a:ext cx="8602462" cy="5447645"/>
          </a:xfrm>
          <a:prstGeom prst="rect">
            <a:avLst/>
          </a:prstGeom>
          <a:noFill/>
          <a:ln w="57150">
            <a:solidFill>
              <a:schemeClr val="accent5">
                <a:lumMod val="5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0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4C1B6884-C630-939A-34CD-DB408F36F9CB}"/>
              </a:ext>
            </a:extLst>
          </p:cNvPr>
          <p:cNvSpPr txBox="1"/>
          <p:nvPr/>
        </p:nvSpPr>
        <p:spPr>
          <a:xfrm>
            <a:off x="603681" y="1162975"/>
            <a:ext cx="7972147" cy="4965462"/>
          </a:xfrm>
          <a:prstGeom prst="rect">
            <a:avLst/>
          </a:prstGeom>
          <a:noFill/>
        </p:spPr>
        <p:txBody>
          <a:bodyPr wrap="square">
            <a:spAutoFit/>
          </a:bodyPr>
          <a:lstStyle/>
          <a:p>
            <a:pPr marL="0" marR="0">
              <a:spcBef>
                <a:spcPts val="0"/>
              </a:spcBef>
              <a:spcAft>
                <a:spcPts val="1000"/>
              </a:spcAft>
            </a:pPr>
            <a:r>
              <a:rPr lang="en-US" sz="3000" dirty="0">
                <a:effectLst/>
                <a:ea typeface="Times New Roman" panose="02020603050405020304" pitchFamily="18" charset="0"/>
                <a:cs typeface="Times New Roman" panose="02020603050405020304" pitchFamily="18" charset="0"/>
              </a:rPr>
              <a:t>One of the lessons we need to learn from this is -   </a:t>
            </a:r>
            <a:r>
              <a:rPr lang="en-US" sz="3000" b="1" dirty="0">
                <a:solidFill>
                  <a:srgbClr val="FF0000"/>
                </a:solidFill>
                <a:effectLst/>
                <a:ea typeface="Times New Roman" panose="02020603050405020304" pitchFamily="18" charset="0"/>
                <a:cs typeface="Times New Roman" panose="02020603050405020304" pitchFamily="18" charset="0"/>
              </a:rPr>
              <a:t>The heart that is only half-conquered by Christ’s peace will be easily tossed about when assaulted with the “cares of this world.”</a:t>
            </a:r>
          </a:p>
          <a:p>
            <a:pPr marL="0" marR="0">
              <a:spcBef>
                <a:spcPts val="0"/>
              </a:spcBef>
              <a:spcAft>
                <a:spcPts val="1000"/>
              </a:spcAft>
            </a:pPr>
            <a:r>
              <a:rPr lang="en-US" sz="3000" dirty="0">
                <a:effectLst/>
                <a:ea typeface="Times New Roman" panose="02020603050405020304" pitchFamily="18" charset="0"/>
                <a:cs typeface="Times New Roman" panose="02020603050405020304" pitchFamily="18" charset="0"/>
              </a:rPr>
              <a:t>Martha is one cumbered and troubled about her work. A weary, burdened servant, just at the point of breaking down. </a:t>
            </a:r>
            <a:endParaRPr lang="en-US" sz="3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ea typeface="Times New Roman" panose="02020603050405020304" pitchFamily="18" charset="0"/>
                <a:cs typeface="Times New Roman" panose="02020603050405020304" pitchFamily="18" charset="0"/>
              </a:rPr>
              <a:t>What to her was duty has become drudgery. There is some food for thought here for every servant of Christ. Martha—</a:t>
            </a:r>
            <a:endParaRPr lang="en-US" sz="3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333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612"/>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Distracted By Much Serving.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10:40-42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97469F04-D8F7-9EF1-7DEC-A4C3AA557A16}"/>
              </a:ext>
            </a:extLst>
          </p:cNvPr>
          <p:cNvSpPr txBox="1"/>
          <p:nvPr/>
        </p:nvSpPr>
        <p:spPr>
          <a:xfrm>
            <a:off x="1367157" y="1518081"/>
            <a:ext cx="7164279" cy="4154984"/>
          </a:xfrm>
          <a:prstGeom prst="rect">
            <a:avLst/>
          </a:prstGeom>
          <a:noFill/>
        </p:spPr>
        <p:txBody>
          <a:bodyPr wrap="square" rtlCol="0">
            <a:spAutoFit/>
          </a:bodyPr>
          <a:lstStyle/>
          <a:p>
            <a:r>
              <a:rPr lang="en-US" sz="4400" dirty="0"/>
              <a:t>Sometimes</a:t>
            </a:r>
          </a:p>
          <a:p>
            <a:r>
              <a:rPr lang="en-US" sz="4400" dirty="0"/>
              <a:t>we get so distracted</a:t>
            </a:r>
          </a:p>
          <a:p>
            <a:r>
              <a:rPr lang="en-US" sz="4400" dirty="0"/>
              <a:t>by things of the world</a:t>
            </a:r>
          </a:p>
          <a:p>
            <a:r>
              <a:rPr lang="en-US" sz="4400" dirty="0"/>
              <a:t>that we never even get </a:t>
            </a:r>
          </a:p>
          <a:p>
            <a:r>
              <a:rPr lang="en-US" sz="4400" dirty="0"/>
              <a:t>around to serving Him</a:t>
            </a:r>
          </a:p>
          <a:p>
            <a:r>
              <a:rPr lang="en-US" sz="4400" dirty="0"/>
              <a:t>as we ought to. </a:t>
            </a:r>
          </a:p>
        </p:txBody>
      </p:sp>
    </p:spTree>
    <p:extLst>
      <p:ext uri="{BB962C8B-B14F-4D97-AF65-F5344CB8AC3E}">
        <p14:creationId xmlns:p14="http://schemas.microsoft.com/office/powerpoint/2010/main" val="303967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splay Case By Series Archives | Trophy display case, Trophy display ...">
            <a:extLst>
              <a:ext uri="{FF2B5EF4-FFF2-40B4-BE49-F238E27FC236}">
                <a16:creationId xmlns:a16="http://schemas.microsoft.com/office/drawing/2014/main" id="{430DB1E8-F53C-24C2-BC61-AA5D39855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7351"/>
            <a:ext cx="9099978" cy="621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67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wards &amp; Recognition">
            <a:extLst>
              <a:ext uri="{FF2B5EF4-FFF2-40B4-BE49-F238E27FC236}">
                <a16:creationId xmlns:a16="http://schemas.microsoft.com/office/drawing/2014/main" id="{23866885-9787-215E-36FB-F0DA036AF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74" y="203543"/>
            <a:ext cx="8460418" cy="635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76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intage Monopoly Game, Complete 1961 Monopoly Board Game, Family Game night">
            <a:extLst>
              <a:ext uri="{FF2B5EF4-FFF2-40B4-BE49-F238E27FC236}">
                <a16:creationId xmlns:a16="http://schemas.microsoft.com/office/drawing/2014/main" id="{CBF24FBB-4EE4-E62C-A8B8-A34466B39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4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p 10 Ultimate Dream Car Garages | Secret Entourage">
            <a:extLst>
              <a:ext uri="{FF2B5EF4-FFF2-40B4-BE49-F238E27FC236}">
                <a16:creationId xmlns:a16="http://schemas.microsoft.com/office/drawing/2014/main" id="{0EA8DD1E-F3A8-EE90-6863-E7FAE1B6C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588"/>
            <a:ext cx="9144000"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001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TotalTime>
  <Words>2021</Words>
  <Application>Microsoft Office PowerPoint</Application>
  <PresentationFormat>On-screen Show (4:3)</PresentationFormat>
  <Paragraphs>142</Paragraphs>
  <Slides>26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Aharoni</vt:lpstr>
      <vt:lpstr>Arial</vt:lpstr>
      <vt:lpstr>Arial Unicode MS</vt:lpstr>
      <vt:lpstr>Calibri</vt:lpstr>
      <vt:lpstr>Calibri Light</vt:lpstr>
      <vt:lpstr>Ink Free</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7</cp:revision>
  <dcterms:created xsi:type="dcterms:W3CDTF">2024-06-10T16:14:06Z</dcterms:created>
  <dcterms:modified xsi:type="dcterms:W3CDTF">2024-06-16T00:24:27Z</dcterms:modified>
</cp:coreProperties>
</file>