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Lst>
  <p:notesMasterIdLst>
    <p:notesMasterId r:id="rId40"/>
  </p:notesMasterIdLst>
  <p:sldIdLst>
    <p:sldId id="265" r:id="rId4"/>
    <p:sldId id="853" r:id="rId5"/>
    <p:sldId id="905" r:id="rId6"/>
    <p:sldId id="910" r:id="rId7"/>
    <p:sldId id="1161" r:id="rId8"/>
    <p:sldId id="1166" r:id="rId9"/>
    <p:sldId id="1168" r:id="rId10"/>
    <p:sldId id="1170" r:id="rId11"/>
    <p:sldId id="913" r:id="rId12"/>
    <p:sldId id="909" r:id="rId13"/>
    <p:sldId id="908" r:id="rId14"/>
    <p:sldId id="914" r:id="rId15"/>
    <p:sldId id="906" r:id="rId16"/>
    <p:sldId id="915" r:id="rId17"/>
    <p:sldId id="917" r:id="rId18"/>
    <p:sldId id="1239" r:id="rId19"/>
    <p:sldId id="918" r:id="rId20"/>
    <p:sldId id="919" r:id="rId21"/>
    <p:sldId id="920" r:id="rId22"/>
    <p:sldId id="921" r:id="rId23"/>
    <p:sldId id="922" r:id="rId24"/>
    <p:sldId id="924" r:id="rId25"/>
    <p:sldId id="1241" r:id="rId26"/>
    <p:sldId id="1240" r:id="rId27"/>
    <p:sldId id="925" r:id="rId28"/>
    <p:sldId id="923" r:id="rId29"/>
    <p:sldId id="926" r:id="rId30"/>
    <p:sldId id="927" r:id="rId31"/>
    <p:sldId id="928" r:id="rId32"/>
    <p:sldId id="929" r:id="rId33"/>
    <p:sldId id="916" r:id="rId34"/>
    <p:sldId id="930" r:id="rId35"/>
    <p:sldId id="933" r:id="rId36"/>
    <p:sldId id="1187" r:id="rId37"/>
    <p:sldId id="1237" r:id="rId38"/>
    <p:sldId id="123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3lyNCJhL4i2MTUu5ysNVQ==" hashData="joQ6iIy7AgOiPRHLr8wo8kAkWCOwp+ygSpi+DgeSJgbCR6sl3y8OBIZs1Pp6SqnFKNlDsC6xSL3K3whGcXQIi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0C364-0C4A-4377-8371-973A6032A5B8}" type="datetimeFigureOut">
              <a:rPr lang="en-US" smtClean="0"/>
              <a:t>5/4/2024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8022A-51B8-4BFD-9107-D13DD609014B}" type="slidenum">
              <a:rPr lang="en-US" smtClean="0"/>
              <a:t>‹#›</a:t>
            </a:fld>
            <a:endParaRPr lang="en-US"/>
          </a:p>
        </p:txBody>
      </p:sp>
    </p:spTree>
    <p:extLst>
      <p:ext uri="{BB962C8B-B14F-4D97-AF65-F5344CB8AC3E}">
        <p14:creationId xmlns:p14="http://schemas.microsoft.com/office/powerpoint/2010/main" val="3920588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8022A-51B8-4BFD-9107-D13DD609014B}" type="slidenum">
              <a:rPr lang="en-US" smtClean="0"/>
              <a:t>9</a:t>
            </a:fld>
            <a:endParaRPr lang="en-US"/>
          </a:p>
        </p:txBody>
      </p:sp>
    </p:spTree>
    <p:extLst>
      <p:ext uri="{BB962C8B-B14F-4D97-AF65-F5344CB8AC3E}">
        <p14:creationId xmlns:p14="http://schemas.microsoft.com/office/powerpoint/2010/main" val="23671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4193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4517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9792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4961073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371118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3611547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264763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5965432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6473541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3900516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2732119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31483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9831427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37986447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3769695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BF9CC9-131E-4C13-8315-EFB128D1DA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291881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28BFBA-8DC9-4184-A5DD-9D3626C759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54278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0915ED-3D0C-4FF9-95A8-77D982A279F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34834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162691-54AC-4024-A333-FA6A944D8F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14211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471A68-A881-4DB0-85B9-8285461981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7243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40C4A7-DC82-42F8-8043-12DD2E450F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56167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12EEA32-FF04-4041-87B1-A85A19EDD8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30033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4669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2CD0AD-960D-424D-B3EF-EF2E6422C5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357873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2C6B12-3EBA-4754-92B2-3138C5EE4C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006444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C2CE2-C64A-41D0-82FB-C406C43F38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40242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DD844-4302-4358-93E1-DE63098085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02826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855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4255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915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0217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1074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521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192498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D4D6-0A31-4C3A-B664-6B5E3D58EFD0}" type="datetimeFigureOut">
              <a:rPr lang="en-US" smtClean="0"/>
              <a:pPr/>
              <a:t>5/4/2024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3845375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56DF960-2C3F-4E97-B4F2-6591B0739FA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370010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9.xml"/><Relationship Id="rId6" Type="http://schemas.microsoft.com/office/2007/relationships/hdphoto" Target="../media/hdphoto4.wdp"/><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2.wdp"/><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9.xml"/><Relationship Id="rId6" Type="http://schemas.microsoft.com/office/2007/relationships/hdphoto" Target="../media/hdphoto4.wdp"/><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2.wdp"/><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282A71B-BA4D-45B2-394C-E21FA64F12FA}"/>
              </a:ext>
            </a:extLst>
          </p:cNvPr>
          <p:cNvSpPr txBox="1"/>
          <p:nvPr/>
        </p:nvSpPr>
        <p:spPr>
          <a:xfrm>
            <a:off x="825623" y="1432380"/>
            <a:ext cx="7430610" cy="4031873"/>
          </a:xfrm>
          <a:prstGeom prst="rect">
            <a:avLst/>
          </a:prstGeom>
          <a:noFill/>
        </p:spPr>
        <p:txBody>
          <a:bodyPr wrap="square">
            <a:spAutoFit/>
          </a:bodyPr>
          <a:lstStyle/>
          <a:p>
            <a:r>
              <a:rPr lang="en-US" sz="3200" dirty="0">
                <a:effectLst/>
                <a:latin typeface="Arial" panose="020B0604020202020204" pitchFamily="34" charset="0"/>
                <a:ea typeface="Calibri" panose="020F0502020204030204" pitchFamily="34" charset="0"/>
              </a:rPr>
              <a:t>We are pilgrims on earth.</a:t>
            </a:r>
          </a:p>
          <a:p>
            <a:r>
              <a:rPr lang="en-US" sz="3200" dirty="0">
                <a:effectLst/>
                <a:latin typeface="Arial" panose="020B0604020202020204" pitchFamily="34" charset="0"/>
                <a:ea typeface="Calibri" panose="020F0502020204030204" pitchFamily="34" charset="0"/>
              </a:rPr>
              <a:t> </a:t>
            </a:r>
          </a:p>
          <a:p>
            <a:r>
              <a:rPr lang="en-US" sz="3200" b="1" u="sng" dirty="0">
                <a:solidFill>
                  <a:srgbClr val="0070C0"/>
                </a:solidFill>
                <a:effectLst/>
                <a:latin typeface="Arial" panose="020B0604020202020204" pitchFamily="34" charset="0"/>
                <a:ea typeface="Calibri" panose="020F0502020204030204" pitchFamily="34" charset="0"/>
              </a:rPr>
              <a:t>(Heb. 11:13</a:t>
            </a:r>
            <a:r>
              <a:rPr lang="en-US" sz="3200" b="1" dirty="0">
                <a:solidFill>
                  <a:srgbClr val="0070C0"/>
                </a:solidFill>
                <a:effectLst/>
                <a:latin typeface="Arial" panose="020B0604020202020204" pitchFamily="34" charset="0"/>
                <a:ea typeface="Calibri" panose="020F0502020204030204" pitchFamily="34" charset="0"/>
              </a:rPr>
              <a:t>). </a:t>
            </a:r>
            <a:r>
              <a:rPr lang="en-US" sz="3200" dirty="0">
                <a:effectLst/>
                <a:latin typeface="Arial" panose="020B0604020202020204" pitchFamily="34" charset="0"/>
                <a:ea typeface="Calibri" panose="020F0502020204030204" pitchFamily="34" charset="0"/>
              </a:rPr>
              <a:t>These all died in faith, not having received the promises, but having seen them afar off were assured of them, embraced them and confessed that they were </a:t>
            </a:r>
            <a:r>
              <a:rPr lang="en-US" sz="3200" b="1" u="sng" dirty="0">
                <a:solidFill>
                  <a:srgbClr val="0070C0"/>
                </a:solidFill>
                <a:effectLst/>
                <a:latin typeface="Arial" panose="020B0604020202020204" pitchFamily="34" charset="0"/>
                <a:ea typeface="Calibri" panose="020F0502020204030204" pitchFamily="34" charset="0"/>
              </a:rPr>
              <a:t>strangers</a:t>
            </a:r>
            <a:r>
              <a:rPr lang="en-US" sz="3200" dirty="0">
                <a:effectLst/>
                <a:latin typeface="Arial" panose="020B0604020202020204" pitchFamily="34" charset="0"/>
                <a:ea typeface="Calibri" panose="020F0502020204030204" pitchFamily="34" charset="0"/>
              </a:rPr>
              <a:t> and </a:t>
            </a:r>
            <a:r>
              <a:rPr lang="en-US" sz="3200" b="1" u="sng" dirty="0">
                <a:solidFill>
                  <a:srgbClr val="0070C0"/>
                </a:solidFill>
                <a:effectLst/>
                <a:latin typeface="Arial" panose="020B0604020202020204" pitchFamily="34" charset="0"/>
                <a:ea typeface="Calibri" panose="020F0502020204030204" pitchFamily="34" charset="0"/>
              </a:rPr>
              <a:t>pilgrims</a:t>
            </a:r>
            <a:r>
              <a:rPr lang="en-US" sz="3200" b="1" dirty="0">
                <a:effectLst/>
                <a:latin typeface="Arial" panose="020B0604020202020204" pitchFamily="34" charset="0"/>
                <a:ea typeface="Calibri" panose="020F0502020204030204" pitchFamily="34" charset="0"/>
              </a:rPr>
              <a:t> </a:t>
            </a:r>
            <a:r>
              <a:rPr lang="en-US" sz="3200" dirty="0">
                <a:effectLst/>
                <a:latin typeface="Arial" panose="020B0604020202020204" pitchFamily="34" charset="0"/>
                <a:ea typeface="Calibri" panose="020F0502020204030204" pitchFamily="34" charset="0"/>
              </a:rPr>
              <a:t>on the earth.</a:t>
            </a:r>
            <a:endParaRPr lang="en-US" sz="3200" dirty="0"/>
          </a:p>
        </p:txBody>
      </p:sp>
    </p:spTree>
    <p:extLst>
      <p:ext uri="{BB962C8B-B14F-4D97-AF65-F5344CB8AC3E}">
        <p14:creationId xmlns:p14="http://schemas.microsoft.com/office/powerpoint/2010/main" val="173682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C36F63-B551-74BD-6B5D-D81AE11882F7}"/>
              </a:ext>
            </a:extLst>
          </p:cNvPr>
          <p:cNvSpPr txBox="1"/>
          <p:nvPr/>
        </p:nvSpPr>
        <p:spPr>
          <a:xfrm>
            <a:off x="523784" y="1177661"/>
            <a:ext cx="7865615" cy="4893647"/>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 Death is: both certain and uncertain.</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It is certain to come</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Gen. 3 :3,</a:t>
            </a: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"but of the fruit of the tree which is in the midst of the garden, God has said, 'You shall not eat it, nor shall you touch it, lest you die.'"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dirty="0">
                <a:effectLst/>
                <a:latin typeface="Arial" panose="020B0604020202020204" pitchFamily="34" charset="0"/>
                <a:ea typeface="Calibri" panose="020F0502020204030204" pitchFamily="34" charset="0"/>
                <a:cs typeface="Times New Roman" panose="02020603050405020304" pitchFamily="18" charset="0"/>
              </a:rPr>
              <a:t>but the time is uncertain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James 4 :14.</a:t>
            </a: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whereas you do not know what will happen tomorrow. For what is your life? It is even a vapor that appears for a little time        and then vanishes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72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B972594-FFC3-090F-702F-42F4AAF15FDB}"/>
              </a:ext>
            </a:extLst>
          </p:cNvPr>
          <p:cNvSpPr txBox="1"/>
          <p:nvPr/>
        </p:nvSpPr>
        <p:spPr>
          <a:xfrm>
            <a:off x="461638" y="1038687"/>
            <a:ext cx="7865615" cy="5447645"/>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 Death is:  the end of labors that will be rewarded. </a:t>
            </a:r>
          </a:p>
          <a:p>
            <a:pPr marL="0" marR="0">
              <a:spcBef>
                <a:spcPts val="0"/>
              </a:spcBef>
              <a:spcAft>
                <a:spcPts val="0"/>
              </a:spcAft>
            </a:pP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John. 9 :4 </a:t>
            </a:r>
            <a:r>
              <a:rPr lang="en-US" sz="2800" dirty="0">
                <a:effectLst/>
                <a:latin typeface="Arial" panose="020B0604020202020204" pitchFamily="34" charset="0"/>
                <a:ea typeface="Calibri" panose="020F0502020204030204" pitchFamily="34" charset="0"/>
                <a:cs typeface="Times New Roman" panose="02020603050405020304" pitchFamily="18" charset="0"/>
              </a:rPr>
              <a:t>I must work the works of Him who sent Me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while it is day</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 night is coming when no one can work.</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The rich man waited too late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Lk.16:26.</a:t>
            </a: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'And besides all this, between us and you there is a great gulf fixed, so that those who want to     pass from here to you cannot, nor can         those from there pass to us.'</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62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767820-9BED-DC2E-C57F-D928F5AD3ADD}"/>
              </a:ext>
            </a:extLst>
          </p:cNvPr>
          <p:cNvSpPr txBox="1"/>
          <p:nvPr/>
        </p:nvSpPr>
        <p:spPr>
          <a:xfrm>
            <a:off x="443883" y="1047565"/>
            <a:ext cx="8105314" cy="5463419"/>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5.Death is: a state over which the Lord has power.</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Lord will raise the dead </a:t>
            </a: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1Cor.15 :51-55</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John 5:28,29</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"Do not marvel at this; for the hour is coming in which all who are in the graves will hear His voice 29 "and come forth--those who have done good, to the resurrection of life, and those who have done evil, to the resurrection of condemnation.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1Thess.4:16.</a:t>
            </a: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For the Lord Himself will descend from heaven with a shout, with the voice of an             archangel, and with the trumpet of God. And                   the dead in Christ will rise first.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E180A35-FD9C-AD82-BBE7-E1E8B0FC2713}"/>
              </a:ext>
            </a:extLst>
          </p:cNvPr>
          <p:cNvSpPr txBox="1"/>
          <p:nvPr/>
        </p:nvSpPr>
        <p:spPr>
          <a:xfrm>
            <a:off x="807868" y="1353456"/>
            <a:ext cx="7652550" cy="4416594"/>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6. Death is: the last enemy of man to be conquered by the Lord </a:t>
            </a:r>
          </a:p>
          <a:p>
            <a:pPr marL="0" marR="0">
              <a:spcBef>
                <a:spcPts val="0"/>
              </a:spcBef>
              <a:spcAft>
                <a:spcPts val="1000"/>
              </a:spcAft>
            </a:pP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Cor.15:25,26</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For He must reign till He has put all enemies under His feet. 26 </a:t>
            </a: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last enemy that will be destroyed is death.</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13FE36-835B-8A27-015D-A013F5E525D1}"/>
              </a:ext>
            </a:extLst>
          </p:cNvPr>
          <p:cNvSpPr txBox="1"/>
          <p:nvPr/>
        </p:nvSpPr>
        <p:spPr>
          <a:xfrm>
            <a:off x="1" y="2317070"/>
            <a:ext cx="9170632" cy="1323439"/>
          </a:xfrm>
          <a:prstGeom prst="rect">
            <a:avLst/>
          </a:prstGeom>
          <a:noFill/>
        </p:spPr>
        <p:txBody>
          <a:bodyPr wrap="square" rtlCol="0">
            <a:spAutoFit/>
          </a:bodyPr>
          <a:lstStyle/>
          <a:p>
            <a:pPr algn="ctr"/>
            <a:r>
              <a:rPr lang="en-US" sz="8000" u="sng" dirty="0">
                <a:latin typeface="Noto Sans Light" panose="020B0402040504020204" pitchFamily="34"/>
                <a:ea typeface="Noto Sans Light" panose="020B0402040504020204" pitchFamily="34"/>
                <a:cs typeface="Noto Sans Light" panose="020B0402040504020204" pitchFamily="34"/>
              </a:rPr>
              <a:t>Enemies</a:t>
            </a:r>
          </a:p>
        </p:txBody>
      </p:sp>
    </p:spTree>
    <p:extLst>
      <p:ext uri="{BB962C8B-B14F-4D97-AF65-F5344CB8AC3E}">
        <p14:creationId xmlns:p14="http://schemas.microsoft.com/office/powerpoint/2010/main" val="184884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1FC84EC-AC5C-02FF-1501-305A7ECFBE00}"/>
              </a:ext>
            </a:extLst>
          </p:cNvPr>
          <p:cNvSpPr txBox="1"/>
          <p:nvPr/>
        </p:nvSpPr>
        <p:spPr>
          <a:xfrm>
            <a:off x="612560" y="1162976"/>
            <a:ext cx="7865615" cy="4832092"/>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7. Death is a departure.  (2Tim 4:6)</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For I am already being poured out as a drink offering, and the time of my departure is at hand.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7 I have fought the good fight, I have finished the race, I have kept the faith.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8 Finally, there is laid up for me the crown of righteousness, which the Lord, the righteous Judge, will give to me on that Day, and not to me only but also to all who have loved His appearing.</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1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1FC84EC-AC5C-02FF-1501-305A7ECFBE00}"/>
              </a:ext>
            </a:extLst>
          </p:cNvPr>
          <p:cNvSpPr txBox="1"/>
          <p:nvPr/>
        </p:nvSpPr>
        <p:spPr>
          <a:xfrm>
            <a:off x="612560" y="1162976"/>
            <a:ext cx="7865615" cy="954107"/>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7. Death is a departure.  (2Tim 4:6)</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United Airlines Boeing 757-33N N78866 landing at Orlando International Airport.">
            <a:extLst>
              <a:ext uri="{FF2B5EF4-FFF2-40B4-BE49-F238E27FC236}">
                <a16:creationId xmlns:a16="http://schemas.microsoft.com/office/drawing/2014/main" id="{6E895560-4F00-E9B1-3E61-4A7C8C79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95" y="1768440"/>
            <a:ext cx="3540315" cy="2358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incess cruises San Diego">
            <a:extLst>
              <a:ext uri="{FF2B5EF4-FFF2-40B4-BE49-F238E27FC236}">
                <a16:creationId xmlns:a16="http://schemas.microsoft.com/office/drawing/2014/main" id="{77B16D45-67AC-2BCD-6F67-1542B8E53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951" y="3585270"/>
            <a:ext cx="3694775" cy="277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8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6B72EA0-D953-74D3-9B1E-0FD3457E3C7F}"/>
              </a:ext>
            </a:extLst>
          </p:cNvPr>
          <p:cNvSpPr txBox="1"/>
          <p:nvPr/>
        </p:nvSpPr>
        <p:spPr>
          <a:xfrm>
            <a:off x="683581" y="1432380"/>
            <a:ext cx="7865615" cy="4031873"/>
          </a:xfrm>
          <a:prstGeom prst="rect">
            <a:avLst/>
          </a:prstGeom>
          <a:noFill/>
        </p:spPr>
        <p:txBody>
          <a:bodyPr wrap="square">
            <a:spAutoFit/>
          </a:bodyPr>
          <a:lstStyle/>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Death is a departure From the world </a:t>
            </a:r>
          </a:p>
          <a:p>
            <a:pPr marL="0" marR="0">
              <a:spcBef>
                <a:spcPts val="0"/>
              </a:spcBef>
              <a:spcAft>
                <a:spcPts val="0"/>
              </a:spcAft>
            </a:pP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Eccl.12:5</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Also they are afraid of height, And of terrors in the way; When the almond tree blossoms, The grasshopper is a burden, And desire fails. </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For man goes to his </a:t>
            </a:r>
            <a:r>
              <a:rPr lang="en-US" sz="32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eternal home</a:t>
            </a:r>
            <a:r>
              <a:rPr lang="en-US" sz="3200" b="1" u="sng" dirty="0">
                <a:effectLst/>
                <a:latin typeface="Arial" panose="020B0604020202020204" pitchFamily="34" charset="0"/>
                <a:ea typeface="Calibri" panose="020F0502020204030204" pitchFamily="34" charset="0"/>
                <a:cs typeface="Times New Roman" panose="02020603050405020304" pitchFamily="18" charset="0"/>
              </a:rPr>
              <a:t>, And the mourners go about the streets.</a:t>
            </a:r>
            <a:endParaRPr lang="en-US" sz="32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39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AB85BA6-904D-87D9-67B4-3ABFA1B6A3FE}"/>
              </a:ext>
            </a:extLst>
          </p:cNvPr>
          <p:cNvSpPr txBox="1"/>
          <p:nvPr/>
        </p:nvSpPr>
        <p:spPr>
          <a:xfrm>
            <a:off x="763479" y="1432380"/>
            <a:ext cx="7590407" cy="4293483"/>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Death is a departure From the body </a:t>
            </a:r>
          </a:p>
          <a:p>
            <a:pPr marL="0" marR="0">
              <a:spcBef>
                <a:spcPts val="0"/>
              </a:spcBef>
              <a:spcAft>
                <a:spcPts val="1000"/>
              </a:spcAft>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Eccl.12:7</a:t>
            </a:r>
            <a:r>
              <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Then the dust will return to the earth as it was, And the spirit will return to God who gave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James 2:26.  </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For as the body without the spirit is dead, so faith without works is dead also.</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24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982383E-632B-4032-CCFD-4DB4149DFE54}"/>
              </a:ext>
            </a:extLst>
          </p:cNvPr>
          <p:cNvSpPr txBox="1"/>
          <p:nvPr/>
        </p:nvSpPr>
        <p:spPr>
          <a:xfrm>
            <a:off x="594803" y="1003178"/>
            <a:ext cx="8123069" cy="5273238"/>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8. Death serves as transportation, an exit from this world and an entrance into another world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Gen.35:16 </a:t>
            </a:r>
            <a:r>
              <a:rPr lang="en-US" sz="2000" dirty="0">
                <a:effectLst/>
                <a:latin typeface="Arial" panose="020B0604020202020204" pitchFamily="34" charset="0"/>
                <a:ea typeface="Calibri" panose="020F0502020204030204" pitchFamily="34" charset="0"/>
                <a:cs typeface="Times New Roman" panose="02020603050405020304" pitchFamily="18" charset="0"/>
              </a:rPr>
              <a:t>Then they journeyed from Bethel. And when there was but a little distance to go to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Ephrath</a:t>
            </a:r>
            <a:r>
              <a:rPr lang="en-US" sz="2000" dirty="0">
                <a:effectLst/>
                <a:latin typeface="Arial" panose="020B0604020202020204" pitchFamily="34" charset="0"/>
                <a:ea typeface="Calibri" panose="020F0502020204030204" pitchFamily="34" charset="0"/>
                <a:cs typeface="Times New Roman" panose="02020603050405020304" pitchFamily="18" charset="0"/>
              </a:rPr>
              <a:t>, Rachel labored in childbirth, and she had hard labor. 17 Now it came to pass, when she was in hard labor, that the midwife said to her, "Do not fear; you will have this son also."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18 </a:t>
            </a:r>
            <a:r>
              <a:rPr lang="en-US" sz="2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And so it was, as her soul was departing (for she died), </a:t>
            </a:r>
            <a:r>
              <a:rPr lang="en-US" sz="2400" dirty="0">
                <a:effectLst/>
                <a:latin typeface="Arial" panose="020B0604020202020204" pitchFamily="34" charset="0"/>
                <a:ea typeface="Calibri" panose="020F0502020204030204" pitchFamily="34" charset="0"/>
                <a:cs typeface="Times New Roman" panose="02020603050405020304" pitchFamily="18" charset="0"/>
              </a:rPr>
              <a:t>that she called his name Ben-Oni; but his father called him Benjamin. 19 So Rachel died and                  was buried on the way to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Ephrath</a:t>
            </a:r>
            <a:r>
              <a:rPr lang="en-US" sz="2400" dirty="0">
                <a:effectLst/>
                <a:latin typeface="Arial" panose="020B0604020202020204" pitchFamily="34" charset="0"/>
                <a:ea typeface="Calibri" panose="020F0502020204030204" pitchFamily="34" charset="0"/>
                <a:cs typeface="Times New Roman" panose="02020603050405020304" pitchFamily="18" charset="0"/>
              </a:rPr>
              <a:t>                                    (that is, Bethlehem).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78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1" y="746699"/>
            <a:ext cx="9143999" cy="3703193"/>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 </a:t>
            </a:r>
            <a:r>
              <a:rPr kumimoji="0" lang="en-US" sz="4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 </a:t>
            </a:r>
            <a:r>
              <a:rPr kumimoji="0" lang="en-US" sz="80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What Is Death?</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72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rPr>
              <a:t>2 Timothy 4:6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newlebanoncoc</a:t>
            </a: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683" y="4044956"/>
            <a:ext cx="2532633" cy="189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4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5A5744B-ADF4-2E33-F8AE-F82FBF2D138F}"/>
              </a:ext>
            </a:extLst>
          </p:cNvPr>
          <p:cNvSpPr txBox="1"/>
          <p:nvPr/>
        </p:nvSpPr>
        <p:spPr>
          <a:xfrm>
            <a:off x="266331" y="783599"/>
            <a:ext cx="8451542" cy="5442516"/>
          </a:xfrm>
          <a:prstGeom prst="rect">
            <a:avLst/>
          </a:prstGeom>
          <a:noFill/>
        </p:spPr>
        <p:txBody>
          <a:bodyPr wrap="square">
            <a:spAutoFit/>
          </a:bodyPr>
          <a:lstStyle/>
          <a:p>
            <a:pPr marL="0" marR="0">
              <a:spcBef>
                <a:spcPts val="0"/>
              </a:spcBef>
              <a:spcAft>
                <a:spcPts val="1000"/>
              </a:spcAft>
            </a:pPr>
            <a:r>
              <a:rPr lang="en-US" dirty="0">
                <a:effectLst/>
                <a:latin typeface="Arial" panose="020B0604020202020204" pitchFamily="34" charset="0"/>
                <a:ea typeface="Calibri" panose="020F0502020204030204" pitchFamily="34" charset="0"/>
                <a:cs typeface="Times New Roman" panose="02020603050405020304" pitchFamily="18" charset="0"/>
              </a:rPr>
              <a:t>It is necessary that we put off this physical body of flesh and blood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Cor. 15:50.  </a:t>
            </a:r>
            <a:r>
              <a:rPr lang="en-US" b="1" dirty="0">
                <a:effectLst/>
                <a:latin typeface="Arial" panose="020B0604020202020204" pitchFamily="34" charset="0"/>
                <a:ea typeface="Calibri" panose="020F0502020204030204" pitchFamily="34" charset="0"/>
                <a:cs typeface="Times New Roman" panose="02020603050405020304" pitchFamily="18" charset="0"/>
              </a:rPr>
              <a:t>Now this I say, brethren, that flesh and blood cannot inherit the kingdom of God; nor does corruption inherit incorruption</a:t>
            </a:r>
            <a:r>
              <a:rPr lang="en-US" dirty="0">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dirty="0">
                <a:effectLst/>
                <a:latin typeface="Arial" panose="020B0604020202020204" pitchFamily="34" charset="0"/>
                <a:ea typeface="Calibri" panose="020F0502020204030204" pitchFamily="34" charset="0"/>
                <a:cs typeface="Times New Roman" panose="02020603050405020304" pitchFamily="18" charset="0"/>
              </a:rPr>
              <a:t>51 Behold, I tell you a mystery: We shall not all sleep, but we shall all be changed-- 52 in a moment, in the twinkling of an eye, at the last trumpet. For the trumpet will sound, and the dead will be raised incorruptible, and we shall be changed.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dirty="0">
                <a:effectLst/>
                <a:latin typeface="Arial" panose="020B060402020202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dirty="0">
                <a:effectLst/>
                <a:latin typeface="Arial" panose="020B0604020202020204" pitchFamily="34" charset="0"/>
                <a:ea typeface="Calibri" panose="020F0502020204030204" pitchFamily="34" charset="0"/>
                <a:cs typeface="Times New Roman" panose="02020603050405020304" pitchFamily="18" charset="0"/>
              </a:rPr>
              <a:t>55 "O Death, where is your sting? O Hades, where is your victory?"56 The sting of death is sin, and the strength of sin is the law.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dirty="0">
                <a:effectLst/>
                <a:latin typeface="Arial" panose="020B0604020202020204" pitchFamily="34" charset="0"/>
                <a:ea typeface="Calibri" panose="020F0502020204030204" pitchFamily="34" charset="0"/>
                <a:cs typeface="Times New Roman" panose="02020603050405020304" pitchFamily="18" charset="0"/>
              </a:rPr>
              <a:t>57 But thanks be to God, who gives us the victory through our Lord Jesus Christ.58 Therefore, my beloved brethren, be steadfast,                          immovable, always abounding in the work of the Lord, knowing                          that your labor is not in vain in the Lord.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3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86C1EE0-6677-1D86-8331-94E93DA4CEA0}"/>
              </a:ext>
            </a:extLst>
          </p:cNvPr>
          <p:cNvSpPr txBox="1"/>
          <p:nvPr/>
        </p:nvSpPr>
        <p:spPr>
          <a:xfrm>
            <a:off x="683582" y="1127463"/>
            <a:ext cx="7324076" cy="2257028"/>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9. Death is designed to be gain</a:t>
            </a:r>
          </a:p>
          <a:p>
            <a:pPr marL="0" marR="0">
              <a:spcBef>
                <a:spcPts val="0"/>
              </a:spcBef>
              <a:spcAft>
                <a:spcPts val="1000"/>
              </a:spcAft>
            </a:pPr>
            <a:endParaRPr lang="en-US" sz="2800" u="sng"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Phil. 1:21</a:t>
            </a:r>
            <a:r>
              <a:rPr lang="en-US" sz="3200" dirty="0">
                <a:effectLst/>
                <a:latin typeface="Arial" panose="020B0604020202020204" pitchFamily="34" charset="0"/>
                <a:ea typeface="Calibri" panose="020F0502020204030204" pitchFamily="34" charset="0"/>
                <a:cs typeface="Times New Roman" panose="02020603050405020304" pitchFamily="18" charset="0"/>
              </a:rPr>
              <a:t>.  For to me, to live is Christ,                    			and to die is gain.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Money Balance  money balance scale stock pictures, royalty-free photos &amp; images">
            <a:extLst>
              <a:ext uri="{FF2B5EF4-FFF2-40B4-BE49-F238E27FC236}">
                <a16:creationId xmlns:a16="http://schemas.microsoft.com/office/drawing/2014/main" id="{F6281293-6384-A578-D51C-22951C8B1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43" y="2931281"/>
            <a:ext cx="2360360" cy="354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00E56A-E9F8-825B-8240-B3B91A113D65}"/>
              </a:ext>
            </a:extLst>
          </p:cNvPr>
          <p:cNvSpPr txBox="1"/>
          <p:nvPr/>
        </p:nvSpPr>
        <p:spPr>
          <a:xfrm>
            <a:off x="488273" y="1065698"/>
            <a:ext cx="8185210" cy="5001369"/>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10. Death is an emancipation for the righteous.</a:t>
            </a:r>
            <a:r>
              <a:rPr lang="en-US" sz="1200" b="1"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Heb.4:1-11</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Rest from labors - Therefore, since a promise remains of entering His rest, let us fear lest any of you seem to have come short of it.2 For indeed the gospel was preached to us as well as to them; but the word which they heard did not profit them, not being mixed with faith in those who heard it.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3 For we who have believed do enter that rest, as He has said: "So I swore in My wrath, 'They shall not enter My rest,'" although the works were finished from the foundation of the world.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4 For He has spoken in a certain place of the seventh day in this way: "And God rested on the seventh day from all His works";                       5 and again in this place: "They shall not enter My rest."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68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00E56A-E9F8-825B-8240-B3B91A113D65}"/>
              </a:ext>
            </a:extLst>
          </p:cNvPr>
          <p:cNvSpPr txBox="1"/>
          <p:nvPr/>
        </p:nvSpPr>
        <p:spPr>
          <a:xfrm>
            <a:off x="488273" y="1065698"/>
            <a:ext cx="8185210" cy="4160113"/>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10. Death is an emancipation for the righteous.</a:t>
            </a:r>
            <a:endParaRPr lang="en-US" sz="12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Heb.4:1-11</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Rest from labors - Therefore, since a promise remains of entering His rest, let us fear lest any of you seem to have come short of it.2 For indeed the gospel was preached to us as well as to them; but the word which they heard did not profit them, not being mixed with faith in those who heard it.</a:t>
            </a:r>
          </a:p>
        </p:txBody>
      </p:sp>
    </p:spTree>
    <p:extLst>
      <p:ext uri="{BB962C8B-B14F-4D97-AF65-F5344CB8AC3E}">
        <p14:creationId xmlns:p14="http://schemas.microsoft.com/office/powerpoint/2010/main" val="266817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F00E56A-E9F8-825B-8240-B3B91A113D65}"/>
              </a:ext>
            </a:extLst>
          </p:cNvPr>
          <p:cNvSpPr txBox="1"/>
          <p:nvPr/>
        </p:nvSpPr>
        <p:spPr>
          <a:xfrm>
            <a:off x="488273" y="1065698"/>
            <a:ext cx="8185210" cy="4657685"/>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10. Death is an emancipation for the righteous.</a:t>
            </a:r>
            <a:endParaRPr lang="en-US" sz="12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4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Heb.4:1-11</a:t>
            </a:r>
            <a:endPar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3 For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we who have believed do enter that rest</a:t>
            </a:r>
            <a:r>
              <a:rPr lang="en-US" sz="2400" dirty="0">
                <a:effectLst/>
                <a:latin typeface="Arial" panose="020B0604020202020204" pitchFamily="34" charset="0"/>
                <a:ea typeface="Calibri" panose="020F0502020204030204" pitchFamily="34" charset="0"/>
                <a:cs typeface="Times New Roman" panose="02020603050405020304" pitchFamily="18" charset="0"/>
              </a:rPr>
              <a:t>, as He has said: "So I swore in My wrath, 'They shall not enter My rest,'" although the works were finished from the foundation of the world.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4 For He has spoken in a certain place of the seventh day in this way: "And God rested on the seventh day from all His works"; 5 and again in this place: "They shall not enter My rest."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80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4240D41-E98C-415E-F953-04540A46CFD4}"/>
              </a:ext>
            </a:extLst>
          </p:cNvPr>
          <p:cNvSpPr txBox="1"/>
          <p:nvPr/>
        </p:nvSpPr>
        <p:spPr>
          <a:xfrm>
            <a:off x="594803" y="967666"/>
            <a:ext cx="8347508" cy="4970591"/>
          </a:xfrm>
          <a:prstGeom prst="rect">
            <a:avLst/>
          </a:prstGeom>
          <a:noFill/>
        </p:spPr>
        <p:txBody>
          <a:bodyPr wrap="square">
            <a:spAutoFit/>
          </a:bodyPr>
          <a:lstStyle/>
          <a:p>
            <a:pPr marL="0" marR="0">
              <a:spcBef>
                <a:spcPts val="0"/>
              </a:spcBef>
              <a:spcAft>
                <a:spcPts val="100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6 Since therefore it remains that some must enter it, </a:t>
            </a:r>
            <a:r>
              <a:rPr lang="en-US" sz="2200" u="sng" dirty="0">
                <a:effectLst/>
                <a:latin typeface="Arial" panose="020B0604020202020204" pitchFamily="34" charset="0"/>
                <a:ea typeface="Calibri" panose="020F0502020204030204" pitchFamily="34" charset="0"/>
                <a:cs typeface="Times New Roman" panose="02020603050405020304" pitchFamily="18" charset="0"/>
              </a:rPr>
              <a:t>and those to whom it was first preached did not enter because of disobedience</a:t>
            </a:r>
            <a:r>
              <a:rPr lang="en-US" sz="2200" dirty="0">
                <a:effectLst/>
                <a:latin typeface="Arial" panose="020B0604020202020204" pitchFamily="34" charset="0"/>
                <a:ea typeface="Calibri" panose="020F0502020204030204" pitchFamily="34" charset="0"/>
                <a:cs typeface="Times New Roman" panose="02020603050405020304" pitchFamily="18" charset="0"/>
              </a:rPr>
              <a:t>, (The Israelites that did not enter Canaan)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7 </a:t>
            </a:r>
            <a:r>
              <a:rPr lang="en-US" sz="2200" b="1" dirty="0">
                <a:effectLst/>
                <a:latin typeface="Arial" panose="020B0604020202020204" pitchFamily="34" charset="0"/>
                <a:ea typeface="Calibri" panose="020F0502020204030204" pitchFamily="34" charset="0"/>
                <a:cs typeface="Times New Roman" panose="02020603050405020304" pitchFamily="18" charset="0"/>
              </a:rPr>
              <a:t>again</a:t>
            </a:r>
            <a:r>
              <a:rPr lang="en-US" sz="2200" dirty="0">
                <a:effectLst/>
                <a:latin typeface="Arial" panose="020B0604020202020204" pitchFamily="34" charset="0"/>
                <a:ea typeface="Calibri" panose="020F0502020204030204" pitchFamily="34" charset="0"/>
                <a:cs typeface="Times New Roman" panose="02020603050405020304" pitchFamily="18" charset="0"/>
              </a:rPr>
              <a:t> He designates a certain day, saying in David, "Today," after such a long time, as it has been said: "Today, if you will hear His voice, Do not harden your hearts."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8 For if Joshua had given them rest, then He would not afterward have spoken of another day. 9 There remains therefore a rest for the people of God.</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10 For he who has entered His rest has himself also ceased from his works as God did from His.11 Let us therefore be diligent to enter that rest, lest anyone fall                    according to the same example of disobedience.</a:t>
            </a:r>
            <a:endPar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2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63D6DB4-3B7C-981F-D4F1-CC8A67766EEC}"/>
              </a:ext>
            </a:extLst>
          </p:cNvPr>
          <p:cNvSpPr txBox="1"/>
          <p:nvPr/>
        </p:nvSpPr>
        <p:spPr>
          <a:xfrm>
            <a:off x="1029809" y="1432381"/>
            <a:ext cx="7519387" cy="2934137"/>
          </a:xfrm>
          <a:prstGeom prst="rect">
            <a:avLst/>
          </a:prstGeom>
          <a:noFill/>
        </p:spPr>
        <p:txBody>
          <a:bodyPr wrap="square">
            <a:spAutoFit/>
          </a:bodyPr>
          <a:lstStyle/>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No pain, sorrow, death, tears - those former things are passed away.</a:t>
            </a:r>
          </a:p>
          <a:p>
            <a:pPr marL="0" marR="0">
              <a:spcBef>
                <a:spcPts val="0"/>
              </a:spcBef>
              <a:spcAft>
                <a:spcPts val="100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Rev. 21:4 </a:t>
            </a:r>
            <a:r>
              <a:rPr lang="en-US" sz="2400" dirty="0">
                <a:effectLst/>
                <a:latin typeface="Arial" panose="020B0604020202020204" pitchFamily="34" charset="0"/>
                <a:ea typeface="Calibri" panose="020F0502020204030204" pitchFamily="34" charset="0"/>
                <a:cs typeface="Times New Roman" panose="02020603050405020304" pitchFamily="18" charset="0"/>
              </a:rPr>
              <a:t>"And God will wipe away every tear from their eyes; there shall be no more death, nor sorrow, nor crying. There shall be no more pain, for the former things have passed away."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Wiping Away Every Tear">
            <a:extLst>
              <a:ext uri="{FF2B5EF4-FFF2-40B4-BE49-F238E27FC236}">
                <a16:creationId xmlns:a16="http://schemas.microsoft.com/office/drawing/2014/main" id="{FB4DC6A8-1ABA-95DC-2CCB-3940CFB16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73" y="4385464"/>
            <a:ext cx="3473203" cy="195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9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F531DEF-9A61-631C-1D16-DCBB130BE2B8}"/>
              </a:ext>
            </a:extLst>
          </p:cNvPr>
          <p:cNvSpPr txBox="1"/>
          <p:nvPr/>
        </p:nvSpPr>
        <p:spPr>
          <a:xfrm>
            <a:off x="506027" y="1571348"/>
            <a:ext cx="8158577" cy="3919022"/>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11. Death is not the end of man's influence</a:t>
            </a:r>
          </a:p>
          <a:p>
            <a:pPr marL="0" marR="0">
              <a:spcBef>
                <a:spcPts val="0"/>
              </a:spcBef>
              <a:spcAft>
                <a:spcPts val="1000"/>
              </a:spcAft>
            </a:pPr>
            <a:endParaRPr lang="en-US" sz="2800" u="sng"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Rev.14:13</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Arial" panose="020B0604020202020204" pitchFamily="34" charset="0"/>
                <a:ea typeface="Calibri" panose="020F0502020204030204" pitchFamily="34" charset="0"/>
                <a:cs typeface="Times New Roman" panose="02020603050405020304" pitchFamily="18" charset="0"/>
              </a:rPr>
              <a:t> Then I heard a voice from heaven saying to me, "Write: '</a:t>
            </a:r>
            <a:r>
              <a:rPr lang="en-US" sz="2800" b="1" u="sng" dirty="0">
                <a:effectLst/>
                <a:latin typeface="Arial" panose="020B0604020202020204" pitchFamily="34" charset="0"/>
                <a:ea typeface="Calibri" panose="020F0502020204030204" pitchFamily="34" charset="0"/>
                <a:cs typeface="Times New Roman" panose="02020603050405020304" pitchFamily="18" charset="0"/>
              </a:rPr>
              <a:t>Blessed</a:t>
            </a:r>
            <a:r>
              <a:rPr lang="en-US" sz="2800" dirty="0">
                <a:effectLst/>
                <a:latin typeface="Arial" panose="020B0604020202020204" pitchFamily="34" charset="0"/>
                <a:ea typeface="Calibri" panose="020F0502020204030204" pitchFamily="34" charset="0"/>
                <a:cs typeface="Times New Roman" panose="02020603050405020304" pitchFamily="18" charset="0"/>
              </a:rPr>
              <a:t> are the dead who </a:t>
            </a:r>
            <a:r>
              <a:rPr lang="en-US" sz="2800" u="sng" dirty="0">
                <a:effectLst/>
                <a:latin typeface="Arial" panose="020B0604020202020204" pitchFamily="34" charset="0"/>
                <a:ea typeface="Calibri" panose="020F0502020204030204" pitchFamily="34" charset="0"/>
                <a:cs typeface="Times New Roman" panose="02020603050405020304" pitchFamily="18" charset="0"/>
              </a:rPr>
              <a:t>die in the Lord </a:t>
            </a:r>
            <a:r>
              <a:rPr lang="en-US" sz="2800" dirty="0">
                <a:effectLst/>
                <a:latin typeface="Arial" panose="020B0604020202020204" pitchFamily="34" charset="0"/>
                <a:ea typeface="Calibri" panose="020F0502020204030204" pitchFamily="34" charset="0"/>
                <a:cs typeface="Times New Roman" panose="02020603050405020304" pitchFamily="18" charset="0"/>
              </a:rPr>
              <a:t>from now on.'" "Yes," says the Spirit, "</a:t>
            </a:r>
            <a:r>
              <a:rPr lang="en-US" sz="2800" b="1" dirty="0">
                <a:effectLst/>
                <a:latin typeface="Arial" panose="020B0604020202020204" pitchFamily="34" charset="0"/>
                <a:ea typeface="Calibri" panose="020F0502020204030204" pitchFamily="34" charset="0"/>
                <a:cs typeface="Times New Roman" panose="02020603050405020304" pitchFamily="18" charset="0"/>
              </a:rPr>
              <a:t>that they may rest from their labors, and their works follow them</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294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2FAAEA-23C0-FDFC-66D9-AB1E36B4F3C7}"/>
              </a:ext>
            </a:extLst>
          </p:cNvPr>
          <p:cNvSpPr txBox="1"/>
          <p:nvPr/>
        </p:nvSpPr>
        <p:spPr>
          <a:xfrm>
            <a:off x="594803" y="1012054"/>
            <a:ext cx="7723573" cy="4837222"/>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12. Death is sure. </a:t>
            </a:r>
          </a:p>
          <a:p>
            <a:pPr marL="0" marR="0">
              <a:spcBef>
                <a:spcPts val="0"/>
              </a:spcBef>
              <a:spcAft>
                <a:spcPts val="1000"/>
              </a:spcAft>
            </a:pPr>
            <a:endParaRPr lang="en-US" sz="9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Psa. 90:10 </a:t>
            </a:r>
            <a:r>
              <a:rPr lang="en-US" sz="2600" dirty="0">
                <a:effectLst/>
                <a:latin typeface="Arial" panose="020B0604020202020204" pitchFamily="34" charset="0"/>
                <a:ea typeface="Calibri" panose="020F0502020204030204" pitchFamily="34" charset="0"/>
                <a:cs typeface="Times New Roman" panose="02020603050405020304" pitchFamily="18" charset="0"/>
              </a:rPr>
              <a:t>The days of our lives are seventy years; And if by reason of strength they are eighty years, Yet their boast is only labor and sorrow; For it is soon cut off, and we fly away.</a:t>
            </a:r>
          </a:p>
          <a:p>
            <a:pPr marL="0" marR="0">
              <a:spcBef>
                <a:spcPts val="0"/>
              </a:spcBef>
              <a:spcAft>
                <a:spcPts val="1000"/>
              </a:spcAf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Job.14:1,2  </a:t>
            </a:r>
            <a:r>
              <a:rPr lang="en-US" sz="2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"Man who is born of woman Is of few days and full of trouble. 2 He comes forth like a flower and fades away; He flees like a shadow and does not continue.</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1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C5F5020-E3B2-B0E6-F7AA-40B354B750CD}"/>
              </a:ext>
            </a:extLst>
          </p:cNvPr>
          <p:cNvSpPr txBox="1"/>
          <p:nvPr/>
        </p:nvSpPr>
        <p:spPr>
          <a:xfrm>
            <a:off x="435006" y="1127465"/>
            <a:ext cx="8318377" cy="4975721"/>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13. Death is in the good interest of man. </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The earth is not man's eternal home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Eccl.12:7, </a:t>
            </a:r>
          </a:p>
          <a:p>
            <a:pPr marL="0" marR="0">
              <a:spcBef>
                <a:spcPts val="0"/>
              </a:spcBef>
              <a:spcAft>
                <a:spcPts val="1000"/>
              </a:spcAft>
            </a:pPr>
            <a:endPar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 Cor.5:1</a:t>
            </a:r>
            <a:r>
              <a:rPr lang="en-US" sz="2800" dirty="0">
                <a:effectLst/>
                <a:latin typeface="Arial" panose="020B0604020202020204" pitchFamily="34" charset="0"/>
                <a:ea typeface="Calibri" panose="020F0502020204030204" pitchFamily="34" charset="0"/>
                <a:cs typeface="Times New Roman" panose="02020603050405020304" pitchFamily="18" charset="0"/>
              </a:rPr>
              <a:t>. For we know that if our earthly house, this tent, is destroyed, we have a building from God, a house not made with hands, eternal in the heavens.</a:t>
            </a: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Why should you be sad? Death only husks the corn. Why should you fear to meet the           thresher of the wheat?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064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231C14F-AB9A-921A-3446-6771B3203EBB}"/>
              </a:ext>
            </a:extLst>
          </p:cNvPr>
          <p:cNvSpPr txBox="1"/>
          <p:nvPr/>
        </p:nvSpPr>
        <p:spPr>
          <a:xfrm>
            <a:off x="594803" y="1074198"/>
            <a:ext cx="7865615" cy="5176556"/>
          </a:xfrm>
          <a:prstGeom prst="rect">
            <a:avLst/>
          </a:prstGeom>
          <a:noFill/>
        </p:spPr>
        <p:txBody>
          <a:bodyPr wrap="square">
            <a:spAutoFit/>
          </a:bodyPr>
          <a:lstStyle/>
          <a:p>
            <a:r>
              <a:rPr lang="en-US" sz="3600" b="1" dirty="0">
                <a:solidFill>
                  <a:srgbClr val="0070C0"/>
                </a:solidFill>
              </a:rPr>
              <a:t>2Tim. 4:6 </a:t>
            </a:r>
            <a:r>
              <a:rPr lang="en-US" sz="3200" dirty="0"/>
              <a:t>For I am already being poured out as a drink offering, and the time of my departure is at hand.</a:t>
            </a:r>
          </a:p>
          <a:p>
            <a:r>
              <a:rPr lang="en-US" sz="3200" dirty="0"/>
              <a:t>7 I have fought the good fight, I have finished the race, I have kept the faith.</a:t>
            </a:r>
          </a:p>
          <a:p>
            <a:r>
              <a:rPr lang="en-US" sz="3200" dirty="0"/>
              <a:t> 8 Finally, there is laid up for me the crown of righteousness, which the Lord, the righteous Judge, will give to me on that Day, and not to me only but also to all who have loved           His appearing.</a:t>
            </a:r>
          </a:p>
        </p:txBody>
      </p:sp>
      <p:sp>
        <p:nvSpPr>
          <p:cNvPr id="6" name="Rectangle 5">
            <a:extLst>
              <a:ext uri="{FF2B5EF4-FFF2-40B4-BE49-F238E27FC236}">
                <a16:creationId xmlns:a16="http://schemas.microsoft.com/office/drawing/2014/main" id="{B0EA9C38-F3D2-0E84-62AC-F26CEAA2BEEC}"/>
              </a:ext>
            </a:extLst>
          </p:cNvPr>
          <p:cNvSpPr/>
          <p:nvPr/>
        </p:nvSpPr>
        <p:spPr>
          <a:xfrm>
            <a:off x="426129" y="958788"/>
            <a:ext cx="8034290" cy="5308847"/>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2E322AC-D403-683F-0C5C-A8DCD58287EB}"/>
              </a:ext>
            </a:extLst>
          </p:cNvPr>
          <p:cNvSpPr/>
          <p:nvPr/>
        </p:nvSpPr>
        <p:spPr>
          <a:xfrm>
            <a:off x="7182035" y="5308847"/>
            <a:ext cx="1766656" cy="134184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22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F067954-3BDE-CDEA-9343-FD8C434A97C0}"/>
              </a:ext>
            </a:extLst>
          </p:cNvPr>
          <p:cNvSpPr txBox="1"/>
          <p:nvPr/>
        </p:nvSpPr>
        <p:spPr>
          <a:xfrm>
            <a:off x="683583" y="1260629"/>
            <a:ext cx="7554896" cy="4842846"/>
          </a:xfrm>
          <a:prstGeom prst="rect">
            <a:avLst/>
          </a:prstGeom>
          <a:noFill/>
        </p:spPr>
        <p:txBody>
          <a:bodyPr wrap="square">
            <a:spAutoFit/>
          </a:bodyPr>
          <a:lstStyle/>
          <a:p>
            <a:pPr marL="0" marR="0">
              <a:spcBef>
                <a:spcPts val="0"/>
              </a:spcBef>
              <a:spcAft>
                <a:spcPts val="1000"/>
              </a:spcAft>
            </a:pPr>
            <a:r>
              <a:rPr lang="en-US" sz="26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These bodies are not adapted to heaven. Flesh and blood cannot inherit the kingdom of God </a:t>
            </a:r>
            <a:r>
              <a:rPr lang="en-US" sz="2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1Cor.15 :50</a:t>
            </a:r>
            <a:r>
              <a:rPr lang="en-US" sz="2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10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He will give us a new body like his own</a:t>
            </a:r>
          </a:p>
          <a:p>
            <a:pPr marL="0" marR="0">
              <a:spcBef>
                <a:spcPts val="0"/>
              </a:spcBef>
              <a:spcAft>
                <a:spcPts val="1000"/>
              </a:spcAft>
            </a:pPr>
            <a:r>
              <a:rPr lang="en-US" sz="2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Phil.3:20-21</a:t>
            </a:r>
            <a:r>
              <a:rPr lang="en-US" sz="2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For our citizenship is in heaven, from which we also eagerly wait for the Savior, the Lord Jesus Christ,</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21 who will transform our lowly body that it may be conformed to His glorious body, according to the working by which He is able even to       subdue all things to Himself.</a:t>
            </a:r>
            <a:endParaRPr lang="en-US"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44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01C4CDC-7C0A-AB5F-0F39-6BC97A1C45EE}"/>
              </a:ext>
            </a:extLst>
          </p:cNvPr>
          <p:cNvSpPr txBox="1"/>
          <p:nvPr/>
        </p:nvSpPr>
        <p:spPr>
          <a:xfrm>
            <a:off x="372863" y="1162976"/>
            <a:ext cx="7865615" cy="4180632"/>
          </a:xfrm>
          <a:prstGeom prst="rect">
            <a:avLst/>
          </a:prstGeom>
          <a:noFill/>
        </p:spPr>
        <p:txBody>
          <a:bodyPr wrap="square">
            <a:spAutoFit/>
          </a:bodyPr>
          <a:lstStyle/>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Story of the rich man and Lazarus </a:t>
            </a:r>
            <a:r>
              <a:rPr lang="en-US" sz="2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Lk.16:19.31.</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Rich man wanted to go to heaven, but waited too late to make the preparation.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Rich man wanted to become a soul winner,  but waited too late.</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 waited too late to hear and obey God's word.</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Now" and today" are great words in the Bible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6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D52564A-5C7D-08E0-518C-6649FC55CEE3}"/>
              </a:ext>
            </a:extLst>
          </p:cNvPr>
          <p:cNvSpPr txBox="1"/>
          <p:nvPr/>
        </p:nvSpPr>
        <p:spPr>
          <a:xfrm>
            <a:off x="683581" y="1353456"/>
            <a:ext cx="7865615" cy="2554545"/>
          </a:xfrm>
          <a:prstGeom prst="rect">
            <a:avLst/>
          </a:prstGeom>
          <a:noFill/>
        </p:spPr>
        <p:txBody>
          <a:bodyPr wrap="square">
            <a:spAutoFit/>
          </a:bodyPr>
          <a:lstStyle/>
          <a:p>
            <a:r>
              <a:rPr lang="en-US" sz="3200" b="1" u="sng" dirty="0">
                <a:solidFill>
                  <a:srgbClr val="0070C0"/>
                </a:solidFill>
                <a:effectLst/>
                <a:latin typeface="Arial" panose="020B0604020202020204" pitchFamily="34" charset="0"/>
                <a:ea typeface="Calibri" panose="020F0502020204030204" pitchFamily="34" charset="0"/>
              </a:rPr>
              <a:t>2Cor. 6:2</a:t>
            </a:r>
            <a:r>
              <a:rPr lang="en-US" sz="3200" b="1" dirty="0">
                <a:solidFill>
                  <a:srgbClr val="0070C0"/>
                </a:solidFill>
                <a:effectLst/>
                <a:latin typeface="Arial" panose="020B0604020202020204" pitchFamily="34" charset="0"/>
                <a:ea typeface="Calibri" panose="020F0502020204030204" pitchFamily="34" charset="0"/>
              </a:rPr>
              <a:t> </a:t>
            </a:r>
            <a:r>
              <a:rPr lang="en-US" sz="3200" dirty="0">
                <a:effectLst/>
                <a:latin typeface="Arial" panose="020B0604020202020204" pitchFamily="34" charset="0"/>
                <a:ea typeface="Calibri" panose="020F0502020204030204" pitchFamily="34" charset="0"/>
              </a:rPr>
              <a:t>For He says: "In an acceptable time I have heard you, And in the day of salvation I have helped you." Behold, now is the accepted time; behold, now is the day of salvation.</a:t>
            </a:r>
            <a:endParaRPr lang="en-US" sz="3200" dirty="0"/>
          </a:p>
        </p:txBody>
      </p:sp>
    </p:spTree>
    <p:extLst>
      <p:ext uri="{BB962C8B-B14F-4D97-AF65-F5344CB8AC3E}">
        <p14:creationId xmlns:p14="http://schemas.microsoft.com/office/powerpoint/2010/main" val="339176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169799-186E-0373-28D1-9FC1972E9A67}"/>
              </a:ext>
            </a:extLst>
          </p:cNvPr>
          <p:cNvSpPr txBox="1"/>
          <p:nvPr/>
        </p:nvSpPr>
        <p:spPr>
          <a:xfrm>
            <a:off x="683583" y="1562470"/>
            <a:ext cx="7776836" cy="4042132"/>
          </a:xfrm>
          <a:prstGeom prst="rect">
            <a:avLst/>
          </a:prstGeom>
          <a:noFill/>
        </p:spPr>
        <p:txBody>
          <a:bodyPr wrap="square">
            <a:spAutoFit/>
          </a:bodyPr>
          <a:lstStyle/>
          <a:p>
            <a:pPr marL="0" marR="0">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Let us perform our duties now lest time run out on us. </a:t>
            </a:r>
          </a:p>
          <a:p>
            <a:pPr marL="0" marR="0">
              <a:spcBef>
                <a:spcPts val="0"/>
              </a:spcBef>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4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Psalm116:15</a:t>
            </a:r>
            <a:r>
              <a:rPr lang="en-US" sz="4000" dirty="0">
                <a:effectLst/>
                <a:latin typeface="Arial" panose="020B0604020202020204" pitchFamily="34" charset="0"/>
                <a:ea typeface="Calibri" panose="020F0502020204030204" pitchFamily="34" charset="0"/>
                <a:cs typeface="Times New Roman" panose="02020603050405020304" pitchFamily="18" charset="0"/>
              </a:rPr>
              <a:t>. Precious in the sight of the LORD Is the death of His saints.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23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C:\Users\sheila\Desktop\POWER POINTS\BIBLE STUDY\ULTIMATE Royality Free\4-Bib Pics-Misc\Death - Cemetery\Cemetery (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2"/>
          <p:cNvSpPr>
            <a:spLocks noChangeArrowheads="1"/>
          </p:cNvSpPr>
          <p:nvPr/>
        </p:nvSpPr>
        <p:spPr bwMode="auto">
          <a:xfrm>
            <a:off x="685800" y="750668"/>
            <a:ext cx="7620000" cy="1384995"/>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11430"/>
                <a:solidFill>
                  <a:prstClr val="black">
                    <a:lumMod val="95000"/>
                    <a:lumOff val="5000"/>
                  </a:prstClr>
                </a:solidFill>
                <a:effectLst/>
                <a:uLnTx/>
                <a:uFillTx/>
                <a:latin typeface="Calibri"/>
                <a:ea typeface="+mn-ea"/>
                <a:cs typeface="Arial" pitchFamily="34" charset="0"/>
              </a:rPr>
              <a:t>Everyone who lived and died on this earth is now in Hades and awaits God’s judgment according to their works (Rev. 20:12).</a:t>
            </a:r>
          </a:p>
        </p:txBody>
      </p:sp>
      <p:sp>
        <p:nvSpPr>
          <p:cNvPr id="4" name="Frame 3"/>
          <p:cNvSpPr/>
          <p:nvPr/>
        </p:nvSpPr>
        <p:spPr>
          <a:xfrm>
            <a:off x="34212" y="15551"/>
            <a:ext cx="9144000" cy="6858000"/>
          </a:xfrm>
          <a:prstGeom prst="frame">
            <a:avLst>
              <a:gd name="adj1" fmla="val 7130"/>
            </a:avLst>
          </a:prstGeom>
          <a:blipFill>
            <a:blip r:embed="rId4"/>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331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24273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Rev. 20:11–15 </a:t>
            </a:r>
          </a:p>
          <a:p>
            <a:pPr marL="0" marR="0" lvl="0" indent="228600" algn="l" defTabSz="914400" rtl="0" eaLnBrk="1" fontAlgn="auto" latinLnBrk="0" hangingPunct="1">
              <a:lnSpc>
                <a:spcPct val="115000"/>
              </a:lnSpc>
              <a:spcBef>
                <a:spcPts val="900"/>
              </a:spcBef>
              <a:spcAft>
                <a:spcPts val="1000"/>
              </a:spcAft>
              <a:buClrTx/>
              <a:buSzTx/>
              <a:buFontTx/>
              <a:buNone/>
              <a:tabLst/>
              <a:defRPr/>
            </a:pPr>
            <a:r>
              <a:rPr kumimoji="0" lang="en-US"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11 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Then I saw a great white throne and Him who sat on it, from whose face the earth and the heaven fled away. And there was found no place for them. </a:t>
            </a:r>
            <a:r>
              <a:rPr kumimoji="0" lang="en-US"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12 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I saw the dead, small and great, standing before God, and books were opened. And another book was opened, which is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Book</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of Life. And the dead were judged according to their works, by the things which were written in the books. </a:t>
            </a:r>
          </a:p>
          <a:p>
            <a:pPr marL="0" marR="0" lvl="0" indent="228600" algn="l" defTabSz="914400" rtl="0" eaLnBrk="1" fontAlgn="auto" latinLnBrk="0" hangingPunct="1">
              <a:lnSpc>
                <a:spcPct val="115000"/>
              </a:lnSpc>
              <a:spcBef>
                <a:spcPts val="900"/>
              </a:spcBef>
              <a:spcAft>
                <a:spcPts val="1000"/>
              </a:spcAft>
              <a:buClrTx/>
              <a:buSzTx/>
              <a:buFontTx/>
              <a:buNone/>
              <a:tabLst/>
              <a:defRPr/>
            </a:pPr>
            <a:r>
              <a:rPr kumimoji="0" lang="en-US"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13 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sea gave up the dead who were in it,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Death and Hades delivered up the dead who were in them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And they were judged, each one according to his works. </a:t>
            </a:r>
            <a:r>
              <a:rPr kumimoji="0" lang="en-US" sz="2400"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rPr>
              <a:t>14 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Then Death and Hades were cast into the lake of fire. This is the second death. </a:t>
            </a:r>
            <a:r>
              <a:rPr kumimoji="0" lang="en-US" sz="24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mn-cs"/>
              </a:rPr>
              <a:t>15 </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And anyone not found written in the Book of Life was cast into the lake of fire. </a:t>
            </a:r>
          </a:p>
        </p:txBody>
      </p:sp>
    </p:spTree>
    <p:extLst>
      <p:ext uri="{BB962C8B-B14F-4D97-AF65-F5344CB8AC3E}">
        <p14:creationId xmlns:p14="http://schemas.microsoft.com/office/powerpoint/2010/main" val="2538923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upload.wikimedia.org/wikipedia/commons/d/d9/Fra_Filippo_Lippi_-_Funeral_of_St_Jerome_%28detail%29_-_WGA133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00" b="72900" l="0" r="99345">
                        <a14:foregroundMark x1="2060" y1="54400" x2="38670" y2="40500"/>
                        <a14:foregroundMark x1="96442" y1="25100" x2="86423" y2="42300"/>
                        <a14:foregroundMark x1="97659" y1="29900" x2="96161" y2="53900"/>
                        <a14:foregroundMark x1="74345" y1="47100" x2="93165" y2="55600"/>
                        <a14:foregroundMark x1="92790" y1="50300" x2="98783" y2="56900"/>
                        <a14:foregroundMark x1="69007" y1="48900" x2="78464" y2="56300"/>
                        <a14:foregroundMark x1="76966" y1="39800" x2="49532" y2="57200"/>
                        <a14:foregroundMark x1="22378" y1="48200" x2="44476" y2="57800"/>
                        <a14:foregroundMark x1="21910" y1="48000" x2="16573" y2="57800"/>
                        <a14:foregroundMark x1="24906" y1="50700" x2="31835" y2="56700"/>
                        <a14:foregroundMark x1="18165" y1="50100" x2="6180" y2="57100"/>
                        <a14:foregroundMark x1="4213" y1="51200" x2="843" y2="57800"/>
                        <a14:foregroundMark x1="16011" y1="53300" x2="11049" y2="57100"/>
                        <a14:foregroundMark x1="85112" y1="20100" x2="94288" y2="31600"/>
                        <a14:foregroundMark x1="73127" y1="20100" x2="73502" y2="32900"/>
                        <a14:foregroundMark x1="24157" y1="23600" x2="38015" y2="37500"/>
                        <a14:foregroundMark x1="24906" y1="23600" x2="32022" y2="27900"/>
                        <a14:foregroundMark x1="23221" y1="55600" x2="39326" y2="66000"/>
                        <a14:foregroundMark x1="68446" y1="50500" x2="59457" y2="67600"/>
                        <a14:foregroundMark x1="77809" y1="52300" x2="92416" y2="69700"/>
                        <a14:foregroundMark x1="95412" y1="56900" x2="97940" y2="72900"/>
                        <a14:foregroundMark x1="76124" y1="53500" x2="66292" y2="64700"/>
                        <a14:foregroundMark x1="75468" y1="55800" x2="77341" y2="66800"/>
                        <a14:foregroundMark x1="77996" y1="58800" x2="81929" y2="68400"/>
                        <a14:foregroundMark x1="71629" y1="61300" x2="75000" y2="70200"/>
                        <a14:backgroundMark x1="24157" y1="22700" x2="51030" y2="1200"/>
                        <a14:backgroundMark x1="20037" y1="27200" x2="562" y2="11200"/>
                        <a14:backgroundMark x1="51498" y1="27900" x2="96910" y2="700"/>
                        <a14:backgroundMark x1="82584" y1="24000" x2="76592" y2="13900"/>
                        <a14:backgroundMark x1="94757" y1="17100" x2="97285" y2="3500"/>
                        <a14:backgroundMark x1="35487" y1="26500" x2="30524" y2="19500"/>
                        <a14:backgroundMark x1="75094" y1="19400" x2="76311" y2="16200"/>
                        <a14:backgroundMark x1="11704" y1="46700" x2="1217" y2="32000"/>
                      </a14:backgroundRemoval>
                    </a14:imgEffect>
                    <a14:imgEffect>
                      <a14:sharpenSoften amount="25000"/>
                    </a14:imgEffect>
                  </a14:imgLayer>
                </a14:imgProps>
              </a:ext>
              <a:ext uri="{28A0092B-C50C-407E-A947-70E740481C1C}">
                <a14:useLocalDpi xmlns:a14="http://schemas.microsoft.com/office/drawing/2010/main" val="0"/>
              </a:ext>
            </a:extLst>
          </a:blip>
          <a:srcRect t="15629" b="41487"/>
          <a:stretch/>
        </p:blipFill>
        <p:spPr bwMode="auto">
          <a:xfrm>
            <a:off x="457200" y="3573162"/>
            <a:ext cx="8327292" cy="2980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507" y="381000"/>
            <a:ext cx="8555893" cy="685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07" y="457200"/>
            <a:ext cx="8424985" cy="23622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ame 5"/>
          <p:cNvSpPr/>
          <p:nvPr/>
        </p:nvSpPr>
        <p:spPr>
          <a:xfrm>
            <a:off x="0" y="0"/>
            <a:ext cx="9144000" cy="6858000"/>
          </a:xfrm>
          <a:prstGeom prst="frame">
            <a:avLst>
              <a:gd name="adj1" fmla="val 7130"/>
            </a:avLst>
          </a:prstGeom>
          <a:blipFill>
            <a:blip r:embed="rId5"/>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457199" y="2825210"/>
            <a:ext cx="8190411"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itchFamily="18" charset="0"/>
                <a:cs typeface="Times New Roman" pitchFamily="18" charset="0"/>
              </a:rPr>
              <a:t>How will </a:t>
            </a:r>
            <a:r>
              <a:rPr lang="en-US" sz="4400" b="1" i="1" u="sng" dirty="0">
                <a:solidFill>
                  <a:prstClr val="black"/>
                </a:solidFill>
                <a:latin typeface="Times New Roman" pitchFamily="18" charset="0"/>
                <a:cs typeface="Times New Roman" pitchFamily="18" charset="0"/>
              </a:rPr>
              <a:t>YOU</a:t>
            </a:r>
            <a:r>
              <a:rPr lang="en-US" sz="4400" dirty="0">
                <a:solidFill>
                  <a:prstClr val="black"/>
                </a:solidFill>
                <a:latin typeface="Times New Roman" pitchFamily="18" charset="0"/>
                <a:cs typeface="Times New Roman" pitchFamily="18" charset="0"/>
              </a:rPr>
              <a:t> leave this world?</a:t>
            </a:r>
            <a:r>
              <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Freeform 2"/>
          <p:cNvSpPr/>
          <p:nvPr/>
        </p:nvSpPr>
        <p:spPr>
          <a:xfrm>
            <a:off x="2619632" y="4102443"/>
            <a:ext cx="284206" cy="75353"/>
          </a:xfrm>
          <a:custGeom>
            <a:avLst/>
            <a:gdLst>
              <a:gd name="connsiteX0" fmla="*/ 0 w 284206"/>
              <a:gd name="connsiteY0" fmla="*/ 0 h 75353"/>
              <a:gd name="connsiteX1" fmla="*/ 135925 w 284206"/>
              <a:gd name="connsiteY1" fmla="*/ 37071 h 75353"/>
              <a:gd name="connsiteX2" fmla="*/ 210065 w 284206"/>
              <a:gd name="connsiteY2" fmla="*/ 74141 h 75353"/>
              <a:gd name="connsiteX3" fmla="*/ 284206 w 284206"/>
              <a:gd name="connsiteY3" fmla="*/ 74141 h 75353"/>
            </a:gdLst>
            <a:ahLst/>
            <a:cxnLst>
              <a:cxn ang="0">
                <a:pos x="connsiteX0" y="connsiteY0"/>
              </a:cxn>
              <a:cxn ang="0">
                <a:pos x="connsiteX1" y="connsiteY1"/>
              </a:cxn>
              <a:cxn ang="0">
                <a:pos x="connsiteX2" y="connsiteY2"/>
              </a:cxn>
              <a:cxn ang="0">
                <a:pos x="connsiteX3" y="connsiteY3"/>
              </a:cxn>
            </a:cxnLst>
            <a:rect l="l" t="t" r="r" b="b"/>
            <a:pathLst>
              <a:path w="284206" h="75353">
                <a:moveTo>
                  <a:pt x="0" y="0"/>
                </a:moveTo>
                <a:cubicBezTo>
                  <a:pt x="33159" y="6632"/>
                  <a:pt x="109048" y="19153"/>
                  <a:pt x="135925" y="37071"/>
                </a:cubicBezTo>
                <a:cubicBezTo>
                  <a:pt x="160500" y="53454"/>
                  <a:pt x="179371" y="70730"/>
                  <a:pt x="210065" y="74141"/>
                </a:cubicBezTo>
                <a:cubicBezTo>
                  <a:pt x="234628" y="76870"/>
                  <a:pt x="259492" y="74141"/>
                  <a:pt x="284206" y="741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reeform 3"/>
          <p:cNvSpPr/>
          <p:nvPr/>
        </p:nvSpPr>
        <p:spPr>
          <a:xfrm>
            <a:off x="2644346" y="4077730"/>
            <a:ext cx="210065" cy="86941"/>
          </a:xfrm>
          <a:custGeom>
            <a:avLst/>
            <a:gdLst>
              <a:gd name="connsiteX0" fmla="*/ 0 w 210065"/>
              <a:gd name="connsiteY0" fmla="*/ 0 h 86941"/>
              <a:gd name="connsiteX1" fmla="*/ 61784 w 210065"/>
              <a:gd name="connsiteY1" fmla="*/ 12356 h 86941"/>
              <a:gd name="connsiteX2" fmla="*/ 135924 w 210065"/>
              <a:gd name="connsiteY2" fmla="*/ 37070 h 86941"/>
              <a:gd name="connsiteX3" fmla="*/ 197708 w 210065"/>
              <a:gd name="connsiteY3" fmla="*/ 86497 h 86941"/>
              <a:gd name="connsiteX4" fmla="*/ 210065 w 210065"/>
              <a:gd name="connsiteY4" fmla="*/ 86497 h 8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65" h="86941">
                <a:moveTo>
                  <a:pt x="0" y="0"/>
                </a:moveTo>
                <a:cubicBezTo>
                  <a:pt x="20595" y="4119"/>
                  <a:pt x="41522" y="6830"/>
                  <a:pt x="61784" y="12356"/>
                </a:cubicBezTo>
                <a:cubicBezTo>
                  <a:pt x="86916" y="19210"/>
                  <a:pt x="135924" y="37070"/>
                  <a:pt x="135924" y="37070"/>
                </a:cubicBezTo>
                <a:cubicBezTo>
                  <a:pt x="163974" y="79144"/>
                  <a:pt x="149960" y="74560"/>
                  <a:pt x="197708" y="86497"/>
                </a:cubicBezTo>
                <a:cubicBezTo>
                  <a:pt x="201704" y="87496"/>
                  <a:pt x="205946" y="86497"/>
                  <a:pt x="210065" y="8649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Freeform 4"/>
          <p:cNvSpPr/>
          <p:nvPr/>
        </p:nvSpPr>
        <p:spPr>
          <a:xfrm>
            <a:off x="2656703" y="4053016"/>
            <a:ext cx="210065" cy="74141"/>
          </a:xfrm>
          <a:custGeom>
            <a:avLst/>
            <a:gdLst>
              <a:gd name="connsiteX0" fmla="*/ 0 w 210065"/>
              <a:gd name="connsiteY0" fmla="*/ 0 h 74141"/>
              <a:gd name="connsiteX1" fmla="*/ 61783 w 210065"/>
              <a:gd name="connsiteY1" fmla="*/ 37070 h 74141"/>
              <a:gd name="connsiteX2" fmla="*/ 98854 w 210065"/>
              <a:gd name="connsiteY2" fmla="*/ 61784 h 74141"/>
              <a:gd name="connsiteX3" fmla="*/ 135924 w 210065"/>
              <a:gd name="connsiteY3" fmla="*/ 74141 h 74141"/>
              <a:gd name="connsiteX4" fmla="*/ 210065 w 210065"/>
              <a:gd name="connsiteY4" fmla="*/ 61784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65" h="74141">
                <a:moveTo>
                  <a:pt x="0" y="0"/>
                </a:moveTo>
                <a:cubicBezTo>
                  <a:pt x="20594" y="12357"/>
                  <a:pt x="41417" y="24341"/>
                  <a:pt x="61783" y="37070"/>
                </a:cubicBezTo>
                <a:cubicBezTo>
                  <a:pt x="74377" y="44941"/>
                  <a:pt x="85571" y="55142"/>
                  <a:pt x="98854" y="61784"/>
                </a:cubicBezTo>
                <a:cubicBezTo>
                  <a:pt x="110504" y="67609"/>
                  <a:pt x="123567" y="70022"/>
                  <a:pt x="135924" y="74141"/>
                </a:cubicBezTo>
                <a:lnTo>
                  <a:pt x="210065" y="61784"/>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867400" y="6248400"/>
            <a:ext cx="3352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Wikimedia / Public Domain US  – 100 years old</a:t>
            </a:r>
          </a:p>
        </p:txBody>
      </p:sp>
    </p:spTree>
    <p:extLst>
      <p:ext uri="{BB962C8B-B14F-4D97-AF65-F5344CB8AC3E}">
        <p14:creationId xmlns:p14="http://schemas.microsoft.com/office/powerpoint/2010/main" val="20491025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830C89-5E26-C634-71BF-720103CF2248}"/>
              </a:ext>
            </a:extLst>
          </p:cNvPr>
          <p:cNvSpPr txBox="1"/>
          <p:nvPr/>
        </p:nvSpPr>
        <p:spPr>
          <a:xfrm>
            <a:off x="381740" y="1225119"/>
            <a:ext cx="8560571" cy="4544834"/>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Death is not:</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u="sng" dirty="0">
                <a:effectLst/>
                <a:latin typeface="Arial" panose="020B0604020202020204" pitchFamily="34" charset="0"/>
                <a:ea typeface="Calibri" panose="020F0502020204030204" pitchFamily="34" charset="0"/>
                <a:cs typeface="Times New Roman" panose="02020603050405020304" pitchFamily="18" charset="0"/>
              </a:rPr>
              <a:t>Not</a:t>
            </a:r>
            <a:r>
              <a:rPr lang="en-US" sz="3200" u="sng" dirty="0">
                <a:effectLst/>
                <a:latin typeface="Arial" panose="020B0604020202020204" pitchFamily="34" charset="0"/>
                <a:ea typeface="Calibri" panose="020F0502020204030204" pitchFamily="34" charset="0"/>
                <a:cs typeface="Times New Roman" panose="02020603050405020304" pitchFamily="18" charset="0"/>
              </a:rPr>
              <a:t> The means of converting a wicked person into a Christian</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Lk,16 :19-31. </a:t>
            </a:r>
            <a:r>
              <a:rPr lang="en-US" sz="3200" dirty="0">
                <a:effectLst/>
                <a:latin typeface="Arial" panose="020B0604020202020204" pitchFamily="34" charset="0"/>
                <a:ea typeface="Calibri" panose="020F0502020204030204" pitchFamily="34" charset="0"/>
                <a:cs typeface="Times New Roman" panose="02020603050405020304" pitchFamily="18" charset="0"/>
              </a:rPr>
              <a:t>As one dies so is he. </a:t>
            </a:r>
          </a:p>
          <a:p>
            <a:pPr marL="0" marR="0">
              <a:spcBef>
                <a:spcPts val="0"/>
              </a:spcBef>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Not</a:t>
            </a:r>
            <a:r>
              <a:rPr lang="en-US" sz="32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the extinction of man</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Lk.16 :19-31. </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Both the good and the bad continued to live after death.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1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upload.wikimedia.org/wikipedia/commons/d/d9/Fra_Filippo_Lippi_-_Funeral_of_St_Jerome_%28detail%29_-_WGA133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00" b="72900" l="0" r="99345">
                        <a14:foregroundMark x1="2060" y1="54400" x2="38670" y2="40500"/>
                        <a14:foregroundMark x1="96442" y1="25100" x2="86423" y2="42300"/>
                        <a14:foregroundMark x1="97659" y1="29900" x2="96161" y2="53900"/>
                        <a14:foregroundMark x1="74345" y1="47100" x2="93165" y2="55600"/>
                        <a14:foregroundMark x1="92790" y1="50300" x2="98783" y2="56900"/>
                        <a14:foregroundMark x1="69007" y1="48900" x2="78464" y2="56300"/>
                        <a14:foregroundMark x1="76966" y1="39800" x2="49532" y2="57200"/>
                        <a14:foregroundMark x1="22378" y1="48200" x2="44476" y2="57800"/>
                        <a14:foregroundMark x1="21910" y1="48000" x2="16573" y2="57800"/>
                        <a14:foregroundMark x1="24906" y1="50700" x2="31835" y2="56700"/>
                        <a14:foregroundMark x1="18165" y1="50100" x2="6180" y2="57100"/>
                        <a14:foregroundMark x1="4213" y1="51200" x2="843" y2="57800"/>
                        <a14:foregroundMark x1="16011" y1="53300" x2="11049" y2="57100"/>
                        <a14:foregroundMark x1="85112" y1="20100" x2="94288" y2="31600"/>
                        <a14:foregroundMark x1="73127" y1="20100" x2="73502" y2="32900"/>
                        <a14:foregroundMark x1="24157" y1="23600" x2="38015" y2="37500"/>
                        <a14:foregroundMark x1="24906" y1="23600" x2="32022" y2="27900"/>
                        <a14:foregroundMark x1="23221" y1="55600" x2="39326" y2="66000"/>
                        <a14:foregroundMark x1="68446" y1="50500" x2="59457" y2="67600"/>
                        <a14:foregroundMark x1="77809" y1="52300" x2="92416" y2="69700"/>
                        <a14:foregroundMark x1="95412" y1="56900" x2="97940" y2="72900"/>
                        <a14:foregroundMark x1="76124" y1="53500" x2="66292" y2="64700"/>
                        <a14:foregroundMark x1="75468" y1="55800" x2="77341" y2="66800"/>
                        <a14:foregroundMark x1="77996" y1="58800" x2="81929" y2="68400"/>
                        <a14:foregroundMark x1="71629" y1="61300" x2="75000" y2="70200"/>
                        <a14:backgroundMark x1="24157" y1="22700" x2="51030" y2="1200"/>
                        <a14:backgroundMark x1="20037" y1="27200" x2="562" y2="11200"/>
                        <a14:backgroundMark x1="51498" y1="27900" x2="96910" y2="700"/>
                        <a14:backgroundMark x1="82584" y1="24000" x2="76592" y2="13900"/>
                        <a14:backgroundMark x1="94757" y1="17100" x2="97285" y2="3500"/>
                        <a14:backgroundMark x1="35487" y1="26500" x2="30524" y2="19500"/>
                        <a14:backgroundMark x1="75094" y1="19400" x2="76311" y2="16200"/>
                        <a14:backgroundMark x1="11704" y1="46700" x2="1217" y2="32000"/>
                      </a14:backgroundRemoval>
                    </a14:imgEffect>
                    <a14:imgEffect>
                      <a14:sharpenSoften amount="25000"/>
                    </a14:imgEffect>
                  </a14:imgLayer>
                </a14:imgProps>
              </a:ext>
              <a:ext uri="{28A0092B-C50C-407E-A947-70E740481C1C}">
                <a14:useLocalDpi xmlns:a14="http://schemas.microsoft.com/office/drawing/2010/main" val="0"/>
              </a:ext>
            </a:extLst>
          </a:blip>
          <a:srcRect t="15629" b="41487"/>
          <a:stretch/>
        </p:blipFill>
        <p:spPr bwMode="auto">
          <a:xfrm>
            <a:off x="457200" y="3573162"/>
            <a:ext cx="8327292" cy="2980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507" y="381000"/>
            <a:ext cx="8555893" cy="685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07" y="457200"/>
            <a:ext cx="8424985" cy="236220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ame 5"/>
          <p:cNvSpPr/>
          <p:nvPr/>
        </p:nvSpPr>
        <p:spPr>
          <a:xfrm>
            <a:off x="0" y="0"/>
            <a:ext cx="9144000" cy="6858000"/>
          </a:xfrm>
          <a:prstGeom prst="frame">
            <a:avLst>
              <a:gd name="adj1" fmla="val 7130"/>
            </a:avLst>
          </a:prstGeom>
          <a:blipFill>
            <a:blip r:embed="rId5"/>
            <a:tile tx="0" ty="0" sx="100000" sy="100000" flip="none" algn="tl"/>
          </a:blip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685800" y="2685871"/>
            <a:ext cx="7848600"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22</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it came to pass, that the beggar died, and was carried by the angels into Abraham’s bosom: the rich man also died, and was buried; </a:t>
            </a:r>
          </a:p>
        </p:txBody>
      </p:sp>
      <p:sp>
        <p:nvSpPr>
          <p:cNvPr id="3" name="Freeform 2"/>
          <p:cNvSpPr/>
          <p:nvPr/>
        </p:nvSpPr>
        <p:spPr>
          <a:xfrm>
            <a:off x="2619632" y="4102443"/>
            <a:ext cx="284206" cy="75353"/>
          </a:xfrm>
          <a:custGeom>
            <a:avLst/>
            <a:gdLst>
              <a:gd name="connsiteX0" fmla="*/ 0 w 284206"/>
              <a:gd name="connsiteY0" fmla="*/ 0 h 75353"/>
              <a:gd name="connsiteX1" fmla="*/ 135925 w 284206"/>
              <a:gd name="connsiteY1" fmla="*/ 37071 h 75353"/>
              <a:gd name="connsiteX2" fmla="*/ 210065 w 284206"/>
              <a:gd name="connsiteY2" fmla="*/ 74141 h 75353"/>
              <a:gd name="connsiteX3" fmla="*/ 284206 w 284206"/>
              <a:gd name="connsiteY3" fmla="*/ 74141 h 75353"/>
            </a:gdLst>
            <a:ahLst/>
            <a:cxnLst>
              <a:cxn ang="0">
                <a:pos x="connsiteX0" y="connsiteY0"/>
              </a:cxn>
              <a:cxn ang="0">
                <a:pos x="connsiteX1" y="connsiteY1"/>
              </a:cxn>
              <a:cxn ang="0">
                <a:pos x="connsiteX2" y="connsiteY2"/>
              </a:cxn>
              <a:cxn ang="0">
                <a:pos x="connsiteX3" y="connsiteY3"/>
              </a:cxn>
            </a:cxnLst>
            <a:rect l="l" t="t" r="r" b="b"/>
            <a:pathLst>
              <a:path w="284206" h="75353">
                <a:moveTo>
                  <a:pt x="0" y="0"/>
                </a:moveTo>
                <a:cubicBezTo>
                  <a:pt x="33159" y="6632"/>
                  <a:pt x="109048" y="19153"/>
                  <a:pt x="135925" y="37071"/>
                </a:cubicBezTo>
                <a:cubicBezTo>
                  <a:pt x="160500" y="53454"/>
                  <a:pt x="179371" y="70730"/>
                  <a:pt x="210065" y="74141"/>
                </a:cubicBezTo>
                <a:cubicBezTo>
                  <a:pt x="234628" y="76870"/>
                  <a:pt x="259492" y="74141"/>
                  <a:pt x="284206" y="7414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Freeform 3"/>
          <p:cNvSpPr/>
          <p:nvPr/>
        </p:nvSpPr>
        <p:spPr>
          <a:xfrm>
            <a:off x="2644346" y="4077730"/>
            <a:ext cx="210065" cy="86941"/>
          </a:xfrm>
          <a:custGeom>
            <a:avLst/>
            <a:gdLst>
              <a:gd name="connsiteX0" fmla="*/ 0 w 210065"/>
              <a:gd name="connsiteY0" fmla="*/ 0 h 86941"/>
              <a:gd name="connsiteX1" fmla="*/ 61784 w 210065"/>
              <a:gd name="connsiteY1" fmla="*/ 12356 h 86941"/>
              <a:gd name="connsiteX2" fmla="*/ 135924 w 210065"/>
              <a:gd name="connsiteY2" fmla="*/ 37070 h 86941"/>
              <a:gd name="connsiteX3" fmla="*/ 197708 w 210065"/>
              <a:gd name="connsiteY3" fmla="*/ 86497 h 86941"/>
              <a:gd name="connsiteX4" fmla="*/ 210065 w 210065"/>
              <a:gd name="connsiteY4" fmla="*/ 86497 h 8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65" h="86941">
                <a:moveTo>
                  <a:pt x="0" y="0"/>
                </a:moveTo>
                <a:cubicBezTo>
                  <a:pt x="20595" y="4119"/>
                  <a:pt x="41522" y="6830"/>
                  <a:pt x="61784" y="12356"/>
                </a:cubicBezTo>
                <a:cubicBezTo>
                  <a:pt x="86916" y="19210"/>
                  <a:pt x="135924" y="37070"/>
                  <a:pt x="135924" y="37070"/>
                </a:cubicBezTo>
                <a:cubicBezTo>
                  <a:pt x="163974" y="79144"/>
                  <a:pt x="149960" y="74560"/>
                  <a:pt x="197708" y="86497"/>
                </a:cubicBezTo>
                <a:cubicBezTo>
                  <a:pt x="201704" y="87496"/>
                  <a:pt x="205946" y="86497"/>
                  <a:pt x="210065" y="8649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Freeform 4"/>
          <p:cNvSpPr/>
          <p:nvPr/>
        </p:nvSpPr>
        <p:spPr>
          <a:xfrm>
            <a:off x="2656703" y="4053016"/>
            <a:ext cx="210065" cy="74141"/>
          </a:xfrm>
          <a:custGeom>
            <a:avLst/>
            <a:gdLst>
              <a:gd name="connsiteX0" fmla="*/ 0 w 210065"/>
              <a:gd name="connsiteY0" fmla="*/ 0 h 74141"/>
              <a:gd name="connsiteX1" fmla="*/ 61783 w 210065"/>
              <a:gd name="connsiteY1" fmla="*/ 37070 h 74141"/>
              <a:gd name="connsiteX2" fmla="*/ 98854 w 210065"/>
              <a:gd name="connsiteY2" fmla="*/ 61784 h 74141"/>
              <a:gd name="connsiteX3" fmla="*/ 135924 w 210065"/>
              <a:gd name="connsiteY3" fmla="*/ 74141 h 74141"/>
              <a:gd name="connsiteX4" fmla="*/ 210065 w 210065"/>
              <a:gd name="connsiteY4" fmla="*/ 61784 h 7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65" h="74141">
                <a:moveTo>
                  <a:pt x="0" y="0"/>
                </a:moveTo>
                <a:cubicBezTo>
                  <a:pt x="20594" y="12357"/>
                  <a:pt x="41417" y="24341"/>
                  <a:pt x="61783" y="37070"/>
                </a:cubicBezTo>
                <a:cubicBezTo>
                  <a:pt x="74377" y="44941"/>
                  <a:pt x="85571" y="55142"/>
                  <a:pt x="98854" y="61784"/>
                </a:cubicBezTo>
                <a:cubicBezTo>
                  <a:pt x="110504" y="67609"/>
                  <a:pt x="123567" y="70022"/>
                  <a:pt x="135924" y="74141"/>
                </a:cubicBezTo>
                <a:lnTo>
                  <a:pt x="210065" y="61784"/>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867400" y="6248400"/>
            <a:ext cx="3352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Wikimedia / Public Domain US  – 100 years old</a:t>
            </a:r>
          </a:p>
        </p:txBody>
      </p:sp>
    </p:spTree>
    <p:extLst>
      <p:ext uri="{BB962C8B-B14F-4D97-AF65-F5344CB8AC3E}">
        <p14:creationId xmlns:p14="http://schemas.microsoft.com/office/powerpoint/2010/main" val="21484468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sheila\Desktop\POWER POINTS\BIBLE STUDY\ULTIMATE Royality Free\4-Bib Pics-Misc\Sky\05-04 La. 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63391" r="36351"/>
          <a:stretch/>
        </p:blipFill>
        <p:spPr bwMode="auto">
          <a:xfrm>
            <a:off x="6477000" y="-12357"/>
            <a:ext cx="2667000" cy="374615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76" l="94" r="99718">
                        <a14:foregroundMark x1="3756" y1="38190" x2="7136" y2="53890"/>
                        <a14:foregroundMark x1="94742" y1="47242" x2="99343" y2="54738"/>
                        <a14:foregroundMark x1="98216" y1="47949" x2="98216" y2="53041"/>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3048000" y="2362200"/>
            <a:ext cx="3733800" cy="2431435"/>
          </a:xfrm>
          <a:prstGeom prst="wedgeRectCallout">
            <a:avLst>
              <a:gd name="adj1" fmla="val -67165"/>
              <a:gd name="adj2" fmla="val -30502"/>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24</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he cried and said, Father Abraham, have mercy on me, and send Lazarus, that he may dip the tip of his finger in water, and cool my tongue; for I am tormented in this flame.”</a:t>
            </a:r>
          </a:p>
        </p:txBody>
      </p:sp>
      <p:sp>
        <p:nvSpPr>
          <p:cNvPr id="6" name="Rectangular Callout 5"/>
          <p:cNvSpPr/>
          <p:nvPr/>
        </p:nvSpPr>
        <p:spPr>
          <a:xfrm>
            <a:off x="3124200" y="1981200"/>
            <a:ext cx="3733800" cy="3970318"/>
          </a:xfrm>
          <a:prstGeom prst="wedgeRectCallout">
            <a:avLst>
              <a:gd name="adj1" fmla="val 65874"/>
              <a:gd name="adj2" fmla="val -32113"/>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25</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But Abraham said, Son, remember that thou in thy lifetime receivedst thy good things, and likewise Lazarus evil things: but now he is comforted, and thou art tormented. </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26</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beside all this, between us and you there is a great gulf fixed: so that they which would pass from hence to you cannot; neither can they pass to us, that would come from thence.”</a:t>
            </a:r>
          </a:p>
        </p:txBody>
      </p:sp>
      <p:sp>
        <p:nvSpPr>
          <p:cNvPr id="7" name="Rectangular Callout 6"/>
          <p:cNvSpPr/>
          <p:nvPr/>
        </p:nvSpPr>
        <p:spPr>
          <a:xfrm>
            <a:off x="3048000" y="1905000"/>
            <a:ext cx="3733800" cy="2739211"/>
          </a:xfrm>
          <a:prstGeom prst="wedgeRectCallout">
            <a:avLst>
              <a:gd name="adj1" fmla="val -65841"/>
              <a:gd name="adj2" fmla="val -23091"/>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27</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Then he said, I pray thee therefore, father, that thou wouldest send him to my father’s house: </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28</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For I have five brethren; that he may testify unto them, lest they also come into this place of torment.” </a:t>
            </a:r>
          </a:p>
        </p:txBody>
      </p:sp>
      <p:sp>
        <p:nvSpPr>
          <p:cNvPr id="9" name="Rectangular Callout 8"/>
          <p:cNvSpPr/>
          <p:nvPr/>
        </p:nvSpPr>
        <p:spPr>
          <a:xfrm>
            <a:off x="3027405" y="2356022"/>
            <a:ext cx="3733800" cy="1508105"/>
          </a:xfrm>
          <a:prstGeom prst="wedgeRectCallout">
            <a:avLst>
              <a:gd name="adj1" fmla="val 63889"/>
              <a:gd name="adj2" fmla="val -23993"/>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29</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Abraham saith unto him, They have Moses and the prophets; let them hear them.”</a:t>
            </a:r>
          </a:p>
        </p:txBody>
      </p:sp>
      <p:sp>
        <p:nvSpPr>
          <p:cNvPr id="10" name="Rectangular Callout 9"/>
          <p:cNvSpPr/>
          <p:nvPr/>
        </p:nvSpPr>
        <p:spPr>
          <a:xfrm>
            <a:off x="3027405" y="2442864"/>
            <a:ext cx="3733800" cy="1815882"/>
          </a:xfrm>
          <a:prstGeom prst="wedgeRectCallout">
            <a:avLst>
              <a:gd name="adj1" fmla="val -61538"/>
              <a:gd name="adj2" fmla="val -29150"/>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30</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he said, Nay, father Abraham: but if one went unto them from the dead, they will repent.”</a:t>
            </a:r>
          </a:p>
        </p:txBody>
      </p:sp>
      <p:sp>
        <p:nvSpPr>
          <p:cNvPr id="11" name="Rectangular Callout 10"/>
          <p:cNvSpPr/>
          <p:nvPr/>
        </p:nvSpPr>
        <p:spPr>
          <a:xfrm>
            <a:off x="3027405" y="2370438"/>
            <a:ext cx="3733800" cy="1815882"/>
          </a:xfrm>
          <a:prstGeom prst="wedgeRectCallout">
            <a:avLst>
              <a:gd name="adj1" fmla="val 65213"/>
              <a:gd name="adj2" fmla="val -27109"/>
            </a:avLst>
          </a:prstGeom>
          <a:solidFill>
            <a:schemeClr val="bg1"/>
          </a:soli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Luke 16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srgbClr val="000000"/>
                </a:solidFill>
                <a:effectLst/>
                <a:uLnTx/>
                <a:uFillTx/>
                <a:latin typeface="Times New Roman" pitchFamily="18" charset="0"/>
                <a:ea typeface="+mn-ea"/>
                <a:cs typeface="Times New Roman" pitchFamily="18" charset="0"/>
              </a:rPr>
              <a:t>31</a:t>
            </a: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And he said unto him, If they hear not Moses and the prophets, neither will they be persuaded, though one rose from the dead.”</a:t>
            </a:r>
          </a:p>
        </p:txBody>
      </p:sp>
      <p:cxnSp>
        <p:nvCxnSpPr>
          <p:cNvPr id="12" name="Straight Connector 11"/>
          <p:cNvCxnSpPr/>
          <p:nvPr/>
        </p:nvCxnSpPr>
        <p:spPr>
          <a:xfrm>
            <a:off x="2895600" y="6553200"/>
            <a:ext cx="0" cy="30480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6781800"/>
            <a:ext cx="381000" cy="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7648832" y="2471351"/>
            <a:ext cx="74726" cy="336098"/>
          </a:xfrm>
          <a:custGeom>
            <a:avLst/>
            <a:gdLst>
              <a:gd name="connsiteX0" fmla="*/ 49427 w 74726"/>
              <a:gd name="connsiteY0" fmla="*/ 0 h 336098"/>
              <a:gd name="connsiteX1" fmla="*/ 37071 w 74726"/>
              <a:gd name="connsiteY1" fmla="*/ 61784 h 336098"/>
              <a:gd name="connsiteX2" fmla="*/ 12357 w 74726"/>
              <a:gd name="connsiteY2" fmla="*/ 98854 h 336098"/>
              <a:gd name="connsiteX3" fmla="*/ 0 w 74726"/>
              <a:gd name="connsiteY3" fmla="*/ 135925 h 336098"/>
              <a:gd name="connsiteX4" fmla="*/ 24714 w 74726"/>
              <a:gd name="connsiteY4" fmla="*/ 210065 h 336098"/>
              <a:gd name="connsiteX5" fmla="*/ 37071 w 74726"/>
              <a:gd name="connsiteY5" fmla="*/ 247135 h 336098"/>
              <a:gd name="connsiteX6" fmla="*/ 49427 w 74726"/>
              <a:gd name="connsiteY6" fmla="*/ 333633 h 336098"/>
              <a:gd name="connsiteX7" fmla="*/ 74141 w 74726"/>
              <a:gd name="connsiteY7" fmla="*/ 296563 h 336098"/>
              <a:gd name="connsiteX8" fmla="*/ 61784 w 74726"/>
              <a:gd name="connsiteY8" fmla="*/ 148281 h 336098"/>
              <a:gd name="connsiteX9" fmla="*/ 74141 w 74726"/>
              <a:gd name="connsiteY9" fmla="*/ 98854 h 336098"/>
              <a:gd name="connsiteX10" fmla="*/ 37071 w 74726"/>
              <a:gd name="connsiteY10" fmla="*/ 61784 h 336098"/>
              <a:gd name="connsiteX11" fmla="*/ 24714 w 74726"/>
              <a:gd name="connsiteY11" fmla="*/ 98854 h 336098"/>
              <a:gd name="connsiteX12" fmla="*/ 0 w 74726"/>
              <a:gd name="connsiteY12" fmla="*/ 98854 h 3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26" h="336098">
                <a:moveTo>
                  <a:pt x="49427" y="0"/>
                </a:moveTo>
                <a:cubicBezTo>
                  <a:pt x="45308" y="20595"/>
                  <a:pt x="44445" y="42119"/>
                  <a:pt x="37071" y="61784"/>
                </a:cubicBezTo>
                <a:cubicBezTo>
                  <a:pt x="31857" y="75689"/>
                  <a:pt x="18999" y="85571"/>
                  <a:pt x="12357" y="98854"/>
                </a:cubicBezTo>
                <a:cubicBezTo>
                  <a:pt x="6532" y="110504"/>
                  <a:pt x="4119" y="123568"/>
                  <a:pt x="0" y="135925"/>
                </a:cubicBezTo>
                <a:lnTo>
                  <a:pt x="24714" y="210065"/>
                </a:lnTo>
                <a:lnTo>
                  <a:pt x="37071" y="247135"/>
                </a:lnTo>
                <a:cubicBezTo>
                  <a:pt x="41190" y="275968"/>
                  <a:pt x="31952" y="310332"/>
                  <a:pt x="49427" y="333633"/>
                </a:cubicBezTo>
                <a:cubicBezTo>
                  <a:pt x="58337" y="345514"/>
                  <a:pt x="73153" y="311381"/>
                  <a:pt x="74141" y="296563"/>
                </a:cubicBezTo>
                <a:cubicBezTo>
                  <a:pt x="77440" y="247074"/>
                  <a:pt x="65903" y="197708"/>
                  <a:pt x="61784" y="148281"/>
                </a:cubicBezTo>
                <a:cubicBezTo>
                  <a:pt x="65903" y="131805"/>
                  <a:pt x="74141" y="115837"/>
                  <a:pt x="74141" y="98854"/>
                </a:cubicBezTo>
                <a:cubicBezTo>
                  <a:pt x="74141" y="13036"/>
                  <a:pt x="66910" y="2107"/>
                  <a:pt x="37071" y="61784"/>
                </a:cubicBezTo>
                <a:cubicBezTo>
                  <a:pt x="31246" y="73434"/>
                  <a:pt x="33924" y="89644"/>
                  <a:pt x="24714" y="98854"/>
                </a:cubicBezTo>
                <a:cubicBezTo>
                  <a:pt x="18889" y="104679"/>
                  <a:pt x="8238" y="98854"/>
                  <a:pt x="0" y="98854"/>
                </a:cubicBezTo>
              </a:path>
            </a:pathLst>
          </a:custGeom>
          <a:solidFill>
            <a:schemeClr val="accent2">
              <a:lumMod val="75000"/>
            </a:schemeClr>
          </a:solidFill>
          <a:ln>
            <a:solidFill>
              <a:schemeClr val="accent2">
                <a:lumMod val="50000"/>
              </a:schemeClr>
            </a:solidFill>
          </a:ln>
          <a:effectLst>
            <a:glow rad="228600">
              <a:schemeClr val="accent3">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16" name="Picture 4" descr="http://upload.wikimedia.org/wikipedia/commons/e/e3/Firetor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1" y="2902850"/>
            <a:ext cx="966374" cy="1094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upload.wikimedia.org/wikipedia/commons/e/e3/Firetor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152400" y="2256404"/>
            <a:ext cx="966374" cy="10944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e/e3/Firetora.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813974" y="2639400"/>
            <a:ext cx="787988" cy="8923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00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0"/>
                                        <p:tgtEl>
                                          <p:spTgt spid="6"/>
                                        </p:tgtEl>
                                        <p:attrNameLst>
                                          <p:attrName>ppt_y</p:attrName>
                                        </p:attrNameLst>
                                      </p:cBhvr>
                                      <p:tavLst>
                                        <p:tav tm="0">
                                          <p:val>
                                            <p:strVal val="ppt_y"/>
                                          </p:val>
                                        </p:tav>
                                        <p:tav tm="100000">
                                          <p:val>
                                            <p:strVal val="ppt_y+.1"/>
                                          </p:val>
                                        </p:tav>
                                      </p:tavLst>
                                    </p:anim>
                                    <p:set>
                                      <p:cBhvr>
                                        <p:cTn id="22" dur="1" fill="hold">
                                          <p:stCondLst>
                                            <p:cond delay="999"/>
                                          </p:stCondLst>
                                        </p:cTn>
                                        <p:tgtEl>
                                          <p:spTgt spid="6"/>
                                        </p:tgtEl>
                                        <p:attrNameLst>
                                          <p:attrName>style.visibility</p:attrName>
                                        </p:attrNameLst>
                                      </p:cBhvr>
                                      <p:to>
                                        <p:strVal val="hidden"/>
                                      </p:to>
                                    </p:se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7"/>
                                        </p:tgtEl>
                                      </p:cBhvr>
                                    </p:animEffect>
                                    <p:anim calcmode="lin" valueType="num">
                                      <p:cBhvr>
                                        <p:cTn id="33" dur="1000"/>
                                        <p:tgtEl>
                                          <p:spTgt spid="7"/>
                                        </p:tgtEl>
                                        <p:attrNameLst>
                                          <p:attrName>ppt_x</p:attrName>
                                        </p:attrNameLst>
                                      </p:cBhvr>
                                      <p:tavLst>
                                        <p:tav tm="0">
                                          <p:val>
                                            <p:strVal val="ppt_x"/>
                                          </p:val>
                                        </p:tav>
                                        <p:tav tm="100000">
                                          <p:val>
                                            <p:strVal val="ppt_x"/>
                                          </p:val>
                                        </p:tav>
                                      </p:tavLst>
                                    </p:anim>
                                    <p:anim calcmode="lin" valueType="num">
                                      <p:cBhvr>
                                        <p:cTn id="34" dur="1000"/>
                                        <p:tgtEl>
                                          <p:spTgt spid="7"/>
                                        </p:tgtEl>
                                        <p:attrNameLst>
                                          <p:attrName>ppt_y</p:attrName>
                                        </p:attrNameLst>
                                      </p:cBhvr>
                                      <p:tavLst>
                                        <p:tav tm="0">
                                          <p:val>
                                            <p:strVal val="ppt_y"/>
                                          </p:val>
                                        </p:tav>
                                        <p:tav tm="100000">
                                          <p:val>
                                            <p:strVal val="ppt_y+.1"/>
                                          </p:val>
                                        </p:tav>
                                      </p:tavLst>
                                    </p:anim>
                                    <p:set>
                                      <p:cBhvr>
                                        <p:cTn id="35" dur="1" fill="hold">
                                          <p:stCondLst>
                                            <p:cond delay="999"/>
                                          </p:stCondLst>
                                        </p:cTn>
                                        <p:tgtEl>
                                          <p:spTgt spid="7"/>
                                        </p:tgtEl>
                                        <p:attrNameLst>
                                          <p:attrName>style.visibility</p:attrName>
                                        </p:attrNameLst>
                                      </p:cBhvr>
                                      <p:to>
                                        <p:strVal val="hidden"/>
                                      </p:to>
                                    </p:set>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9"/>
                                        </p:tgtEl>
                                      </p:cBhvr>
                                    </p:animEffect>
                                    <p:anim calcmode="lin" valueType="num">
                                      <p:cBhvr>
                                        <p:cTn id="46" dur="1000"/>
                                        <p:tgtEl>
                                          <p:spTgt spid="9"/>
                                        </p:tgtEl>
                                        <p:attrNameLst>
                                          <p:attrName>ppt_x</p:attrName>
                                        </p:attrNameLst>
                                      </p:cBhvr>
                                      <p:tavLst>
                                        <p:tav tm="0">
                                          <p:val>
                                            <p:strVal val="ppt_x"/>
                                          </p:val>
                                        </p:tav>
                                        <p:tav tm="100000">
                                          <p:val>
                                            <p:strVal val="ppt_x"/>
                                          </p:val>
                                        </p:tav>
                                      </p:tavLst>
                                    </p:anim>
                                    <p:anim calcmode="lin" valueType="num">
                                      <p:cBhvr>
                                        <p:cTn id="47" dur="1000"/>
                                        <p:tgtEl>
                                          <p:spTgt spid="9"/>
                                        </p:tgtEl>
                                        <p:attrNameLst>
                                          <p:attrName>ppt_y</p:attrName>
                                        </p:attrNameLst>
                                      </p:cBhvr>
                                      <p:tavLst>
                                        <p:tav tm="0">
                                          <p:val>
                                            <p:strVal val="ppt_y"/>
                                          </p:val>
                                        </p:tav>
                                        <p:tav tm="100000">
                                          <p:val>
                                            <p:strVal val="ppt_y+.1"/>
                                          </p:val>
                                        </p:tav>
                                      </p:tavLst>
                                    </p:anim>
                                    <p:set>
                                      <p:cBhvr>
                                        <p:cTn id="48" dur="1" fill="hold">
                                          <p:stCondLst>
                                            <p:cond delay="999"/>
                                          </p:stCondLst>
                                        </p:cTn>
                                        <p:tgtEl>
                                          <p:spTgt spid="9"/>
                                        </p:tgtEl>
                                        <p:attrNameLst>
                                          <p:attrName>style.visibility</p:attrName>
                                        </p:attrNameLst>
                                      </p:cBhvr>
                                      <p:to>
                                        <p:strVal val="hidden"/>
                                      </p:to>
                                    </p:set>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10"/>
                                        </p:tgtEl>
                                      </p:cBhvr>
                                    </p:animEffect>
                                    <p:anim calcmode="lin" valueType="num">
                                      <p:cBhvr>
                                        <p:cTn id="59" dur="1000"/>
                                        <p:tgtEl>
                                          <p:spTgt spid="10"/>
                                        </p:tgtEl>
                                        <p:attrNameLst>
                                          <p:attrName>ppt_x</p:attrName>
                                        </p:attrNameLst>
                                      </p:cBhvr>
                                      <p:tavLst>
                                        <p:tav tm="0">
                                          <p:val>
                                            <p:strVal val="ppt_x"/>
                                          </p:val>
                                        </p:tav>
                                        <p:tav tm="100000">
                                          <p:val>
                                            <p:strVal val="ppt_x"/>
                                          </p:val>
                                        </p:tav>
                                      </p:tavLst>
                                    </p:anim>
                                    <p:anim calcmode="lin" valueType="num">
                                      <p:cBhvr>
                                        <p:cTn id="60" dur="1000"/>
                                        <p:tgtEl>
                                          <p:spTgt spid="10"/>
                                        </p:tgtEl>
                                        <p:attrNameLst>
                                          <p:attrName>ppt_y</p:attrName>
                                        </p:attrNameLst>
                                      </p:cBhvr>
                                      <p:tavLst>
                                        <p:tav tm="0">
                                          <p:val>
                                            <p:strVal val="ppt_y"/>
                                          </p:val>
                                        </p:tav>
                                        <p:tav tm="100000">
                                          <p:val>
                                            <p:strVal val="ppt_y+.1"/>
                                          </p:val>
                                        </p:tav>
                                      </p:tavLst>
                                    </p:anim>
                                    <p:set>
                                      <p:cBhvr>
                                        <p:cTn id="61" dur="1" fill="hold">
                                          <p:stCondLst>
                                            <p:cond delay="999"/>
                                          </p:stCondLst>
                                        </p:cTn>
                                        <p:tgtEl>
                                          <p:spTgt spid="10"/>
                                        </p:tgtEl>
                                        <p:attrNameLst>
                                          <p:attrName>style.visibility</p:attrName>
                                        </p:attrNameLst>
                                      </p:cBhvr>
                                      <p:to>
                                        <p:strVal val="hidden"/>
                                      </p:to>
                                    </p:set>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P spid="7" grpId="1" animBg="1"/>
      <p:bldP spid="9" grpId="0" animBg="1"/>
      <p:bldP spid="9" grpId="1" animBg="1"/>
      <p:bldP spid="10" grpId="0" animBg="1"/>
      <p:bldP spid="10"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sheila\Desktop\POWER POINTS\BIBLE STUDY\ULTIMATE Royality Free\4-Bib Pics-Misc\Sky\05-04 La. 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63391" r="36351"/>
          <a:stretch/>
        </p:blipFill>
        <p:spPr bwMode="auto">
          <a:xfrm>
            <a:off x="6477000" y="-12357"/>
            <a:ext cx="2667000" cy="374615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76" l="94" r="99718">
                        <a14:foregroundMark x1="3756" y1="38190" x2="7136" y2="53890"/>
                        <a14:foregroundMark x1="94742" y1="47242" x2="99343" y2="54738"/>
                        <a14:foregroundMark x1="98216" y1="47949" x2="98216" y2="53041"/>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028"/>
          <p:cNvSpPr>
            <a:spLocks noChangeArrowheads="1"/>
          </p:cNvSpPr>
          <p:nvPr/>
        </p:nvSpPr>
        <p:spPr bwMode="auto">
          <a:xfrm>
            <a:off x="0" y="501650"/>
            <a:ext cx="9144000" cy="110799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Times New Roman"/>
                <a:ea typeface="+mn-ea"/>
                <a:cs typeface="Times New Roman" pitchFamily="18" charset="0"/>
              </a:rPr>
              <a:t>Hades </a:t>
            </a:r>
          </a:p>
        </p:txBody>
      </p:sp>
      <p:cxnSp>
        <p:nvCxnSpPr>
          <p:cNvPr id="4" name="Straight Connector 3"/>
          <p:cNvCxnSpPr/>
          <p:nvPr/>
        </p:nvCxnSpPr>
        <p:spPr>
          <a:xfrm>
            <a:off x="6705600" y="6781800"/>
            <a:ext cx="381000" cy="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6553200"/>
            <a:ext cx="0" cy="30480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7648832" y="2471351"/>
            <a:ext cx="74726" cy="336098"/>
          </a:xfrm>
          <a:custGeom>
            <a:avLst/>
            <a:gdLst>
              <a:gd name="connsiteX0" fmla="*/ 49427 w 74726"/>
              <a:gd name="connsiteY0" fmla="*/ 0 h 336098"/>
              <a:gd name="connsiteX1" fmla="*/ 37071 w 74726"/>
              <a:gd name="connsiteY1" fmla="*/ 61784 h 336098"/>
              <a:gd name="connsiteX2" fmla="*/ 12357 w 74726"/>
              <a:gd name="connsiteY2" fmla="*/ 98854 h 336098"/>
              <a:gd name="connsiteX3" fmla="*/ 0 w 74726"/>
              <a:gd name="connsiteY3" fmla="*/ 135925 h 336098"/>
              <a:gd name="connsiteX4" fmla="*/ 24714 w 74726"/>
              <a:gd name="connsiteY4" fmla="*/ 210065 h 336098"/>
              <a:gd name="connsiteX5" fmla="*/ 37071 w 74726"/>
              <a:gd name="connsiteY5" fmla="*/ 247135 h 336098"/>
              <a:gd name="connsiteX6" fmla="*/ 49427 w 74726"/>
              <a:gd name="connsiteY6" fmla="*/ 333633 h 336098"/>
              <a:gd name="connsiteX7" fmla="*/ 74141 w 74726"/>
              <a:gd name="connsiteY7" fmla="*/ 296563 h 336098"/>
              <a:gd name="connsiteX8" fmla="*/ 61784 w 74726"/>
              <a:gd name="connsiteY8" fmla="*/ 148281 h 336098"/>
              <a:gd name="connsiteX9" fmla="*/ 74141 w 74726"/>
              <a:gd name="connsiteY9" fmla="*/ 98854 h 336098"/>
              <a:gd name="connsiteX10" fmla="*/ 37071 w 74726"/>
              <a:gd name="connsiteY10" fmla="*/ 61784 h 336098"/>
              <a:gd name="connsiteX11" fmla="*/ 24714 w 74726"/>
              <a:gd name="connsiteY11" fmla="*/ 98854 h 336098"/>
              <a:gd name="connsiteX12" fmla="*/ 0 w 74726"/>
              <a:gd name="connsiteY12" fmla="*/ 98854 h 3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26" h="336098">
                <a:moveTo>
                  <a:pt x="49427" y="0"/>
                </a:moveTo>
                <a:cubicBezTo>
                  <a:pt x="45308" y="20595"/>
                  <a:pt x="44445" y="42119"/>
                  <a:pt x="37071" y="61784"/>
                </a:cubicBezTo>
                <a:cubicBezTo>
                  <a:pt x="31857" y="75689"/>
                  <a:pt x="18999" y="85571"/>
                  <a:pt x="12357" y="98854"/>
                </a:cubicBezTo>
                <a:cubicBezTo>
                  <a:pt x="6532" y="110504"/>
                  <a:pt x="4119" y="123568"/>
                  <a:pt x="0" y="135925"/>
                </a:cubicBezTo>
                <a:lnTo>
                  <a:pt x="24714" y="210065"/>
                </a:lnTo>
                <a:lnTo>
                  <a:pt x="37071" y="247135"/>
                </a:lnTo>
                <a:cubicBezTo>
                  <a:pt x="41190" y="275968"/>
                  <a:pt x="31952" y="310332"/>
                  <a:pt x="49427" y="333633"/>
                </a:cubicBezTo>
                <a:cubicBezTo>
                  <a:pt x="58337" y="345514"/>
                  <a:pt x="73153" y="311381"/>
                  <a:pt x="74141" y="296563"/>
                </a:cubicBezTo>
                <a:cubicBezTo>
                  <a:pt x="77440" y="247074"/>
                  <a:pt x="65903" y="197708"/>
                  <a:pt x="61784" y="148281"/>
                </a:cubicBezTo>
                <a:cubicBezTo>
                  <a:pt x="65903" y="131805"/>
                  <a:pt x="74141" y="115837"/>
                  <a:pt x="74141" y="98854"/>
                </a:cubicBezTo>
                <a:cubicBezTo>
                  <a:pt x="74141" y="13036"/>
                  <a:pt x="66910" y="2107"/>
                  <a:pt x="37071" y="61784"/>
                </a:cubicBezTo>
                <a:cubicBezTo>
                  <a:pt x="31246" y="73434"/>
                  <a:pt x="33924" y="89644"/>
                  <a:pt x="24714" y="98854"/>
                </a:cubicBezTo>
                <a:cubicBezTo>
                  <a:pt x="18889" y="104679"/>
                  <a:pt x="8238" y="98854"/>
                  <a:pt x="0" y="98854"/>
                </a:cubicBezTo>
              </a:path>
            </a:pathLst>
          </a:custGeom>
          <a:solidFill>
            <a:schemeClr val="accent2">
              <a:lumMod val="75000"/>
            </a:schemeClr>
          </a:solidFill>
          <a:ln>
            <a:solidFill>
              <a:schemeClr val="accent2">
                <a:lumMod val="50000"/>
              </a:schemeClr>
            </a:solidFill>
          </a:ln>
          <a:effectLst>
            <a:glow rad="228600">
              <a:schemeClr val="accent3">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3" name="Rectangle 1029"/>
          <p:cNvSpPr>
            <a:spLocks noChangeArrowheads="1"/>
          </p:cNvSpPr>
          <p:nvPr/>
        </p:nvSpPr>
        <p:spPr bwMode="auto">
          <a:xfrm>
            <a:off x="0" y="15240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Times" charset="0"/>
                <a:ea typeface="+mn-ea"/>
                <a:cs typeface="Times New Roman" pitchFamily="18" charset="0"/>
              </a:rPr>
              <a:t>[“Sheol” in the Hebrew]</a:t>
            </a:r>
          </a:p>
        </p:txBody>
      </p:sp>
      <p:pic>
        <p:nvPicPr>
          <p:cNvPr id="9" name="Picture 4" descr="http://upload.wikimedia.org/wikipedia/commons/e/e3/Firetor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813974" y="2639400"/>
            <a:ext cx="787988" cy="8923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 name="Picture 4" descr="http://upload.wikimedia.org/wikipedia/commons/e/e3/Firetora.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118307" y="2639401"/>
            <a:ext cx="1235517" cy="1399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4" descr="http://upload.wikimedia.org/wikipedia/commons/e/e3/Firetora.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22654" y="2108775"/>
            <a:ext cx="787988" cy="112921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52893"/>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sheila\Desktop\POWER POINTS\BIBLE STUDY\ULTIMATE Royality Free\4-Bib Pics-Misc\Sky\05-04 La. 12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824" t="63391" r="36351"/>
          <a:stretch/>
        </p:blipFill>
        <p:spPr bwMode="auto">
          <a:xfrm>
            <a:off x="6477000" y="-12357"/>
            <a:ext cx="2667000" cy="374615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576" l="94" r="99718">
                        <a14:foregroundMark x1="3756" y1="38190" x2="7136" y2="53890"/>
                        <a14:foregroundMark x1="94742" y1="47242" x2="99343" y2="54738"/>
                        <a14:foregroundMark x1="98216" y1="47949" x2="98216" y2="53041"/>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028"/>
          <p:cNvSpPr>
            <a:spLocks noChangeArrowheads="1"/>
          </p:cNvSpPr>
          <p:nvPr/>
        </p:nvSpPr>
        <p:spPr bwMode="auto">
          <a:xfrm>
            <a:off x="0" y="501650"/>
            <a:ext cx="9144000" cy="1107996"/>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Times New Roman"/>
                <a:ea typeface="+mn-ea"/>
                <a:cs typeface="Times New Roman" pitchFamily="18" charset="0"/>
              </a:rPr>
              <a:t>Hades</a:t>
            </a:r>
          </a:p>
        </p:txBody>
      </p:sp>
      <p:cxnSp>
        <p:nvCxnSpPr>
          <p:cNvPr id="4" name="Straight Connector 3"/>
          <p:cNvCxnSpPr/>
          <p:nvPr/>
        </p:nvCxnSpPr>
        <p:spPr>
          <a:xfrm>
            <a:off x="6629400" y="6781800"/>
            <a:ext cx="381000" cy="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95600" y="6553200"/>
            <a:ext cx="0" cy="304800"/>
          </a:xfrm>
          <a:prstGeom prst="line">
            <a:avLst/>
          </a:prstGeom>
          <a:ln w="130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228600" y="4648200"/>
            <a:ext cx="2514600" cy="173990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Rich 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Tartarus</a:t>
            </a:r>
          </a:p>
        </p:txBody>
      </p:sp>
      <p:sp>
        <p:nvSpPr>
          <p:cNvPr id="9" name="Rectangle 5"/>
          <p:cNvSpPr>
            <a:spLocks noChangeArrowheads="1"/>
          </p:cNvSpPr>
          <p:nvPr/>
        </p:nvSpPr>
        <p:spPr bwMode="auto">
          <a:xfrm>
            <a:off x="6705600" y="4584700"/>
            <a:ext cx="2514600" cy="173990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Lazarus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Paradise</a:t>
            </a:r>
          </a:p>
        </p:txBody>
      </p:sp>
      <p:sp>
        <p:nvSpPr>
          <p:cNvPr id="3" name="Rectangle 2"/>
          <p:cNvSpPr/>
          <p:nvPr/>
        </p:nvSpPr>
        <p:spPr>
          <a:xfrm>
            <a:off x="7010400" y="6553200"/>
            <a:ext cx="762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Freeform 4"/>
          <p:cNvSpPr/>
          <p:nvPr/>
        </p:nvSpPr>
        <p:spPr>
          <a:xfrm>
            <a:off x="7648832" y="2471351"/>
            <a:ext cx="74726" cy="336098"/>
          </a:xfrm>
          <a:custGeom>
            <a:avLst/>
            <a:gdLst>
              <a:gd name="connsiteX0" fmla="*/ 49427 w 74726"/>
              <a:gd name="connsiteY0" fmla="*/ 0 h 336098"/>
              <a:gd name="connsiteX1" fmla="*/ 37071 w 74726"/>
              <a:gd name="connsiteY1" fmla="*/ 61784 h 336098"/>
              <a:gd name="connsiteX2" fmla="*/ 12357 w 74726"/>
              <a:gd name="connsiteY2" fmla="*/ 98854 h 336098"/>
              <a:gd name="connsiteX3" fmla="*/ 0 w 74726"/>
              <a:gd name="connsiteY3" fmla="*/ 135925 h 336098"/>
              <a:gd name="connsiteX4" fmla="*/ 24714 w 74726"/>
              <a:gd name="connsiteY4" fmla="*/ 210065 h 336098"/>
              <a:gd name="connsiteX5" fmla="*/ 37071 w 74726"/>
              <a:gd name="connsiteY5" fmla="*/ 247135 h 336098"/>
              <a:gd name="connsiteX6" fmla="*/ 49427 w 74726"/>
              <a:gd name="connsiteY6" fmla="*/ 333633 h 336098"/>
              <a:gd name="connsiteX7" fmla="*/ 74141 w 74726"/>
              <a:gd name="connsiteY7" fmla="*/ 296563 h 336098"/>
              <a:gd name="connsiteX8" fmla="*/ 61784 w 74726"/>
              <a:gd name="connsiteY8" fmla="*/ 148281 h 336098"/>
              <a:gd name="connsiteX9" fmla="*/ 74141 w 74726"/>
              <a:gd name="connsiteY9" fmla="*/ 98854 h 336098"/>
              <a:gd name="connsiteX10" fmla="*/ 37071 w 74726"/>
              <a:gd name="connsiteY10" fmla="*/ 61784 h 336098"/>
              <a:gd name="connsiteX11" fmla="*/ 24714 w 74726"/>
              <a:gd name="connsiteY11" fmla="*/ 98854 h 336098"/>
              <a:gd name="connsiteX12" fmla="*/ 0 w 74726"/>
              <a:gd name="connsiteY12" fmla="*/ 98854 h 3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26" h="336098">
                <a:moveTo>
                  <a:pt x="49427" y="0"/>
                </a:moveTo>
                <a:cubicBezTo>
                  <a:pt x="45308" y="20595"/>
                  <a:pt x="44445" y="42119"/>
                  <a:pt x="37071" y="61784"/>
                </a:cubicBezTo>
                <a:cubicBezTo>
                  <a:pt x="31857" y="75689"/>
                  <a:pt x="18999" y="85571"/>
                  <a:pt x="12357" y="98854"/>
                </a:cubicBezTo>
                <a:cubicBezTo>
                  <a:pt x="6532" y="110504"/>
                  <a:pt x="4119" y="123568"/>
                  <a:pt x="0" y="135925"/>
                </a:cubicBezTo>
                <a:lnTo>
                  <a:pt x="24714" y="210065"/>
                </a:lnTo>
                <a:lnTo>
                  <a:pt x="37071" y="247135"/>
                </a:lnTo>
                <a:cubicBezTo>
                  <a:pt x="41190" y="275968"/>
                  <a:pt x="31952" y="310332"/>
                  <a:pt x="49427" y="333633"/>
                </a:cubicBezTo>
                <a:cubicBezTo>
                  <a:pt x="58337" y="345514"/>
                  <a:pt x="73153" y="311381"/>
                  <a:pt x="74141" y="296563"/>
                </a:cubicBezTo>
                <a:cubicBezTo>
                  <a:pt x="77440" y="247074"/>
                  <a:pt x="65903" y="197708"/>
                  <a:pt x="61784" y="148281"/>
                </a:cubicBezTo>
                <a:cubicBezTo>
                  <a:pt x="65903" y="131805"/>
                  <a:pt x="74141" y="115837"/>
                  <a:pt x="74141" y="98854"/>
                </a:cubicBezTo>
                <a:cubicBezTo>
                  <a:pt x="74141" y="13036"/>
                  <a:pt x="66910" y="2107"/>
                  <a:pt x="37071" y="61784"/>
                </a:cubicBezTo>
                <a:cubicBezTo>
                  <a:pt x="31246" y="73434"/>
                  <a:pt x="33924" y="89644"/>
                  <a:pt x="24714" y="98854"/>
                </a:cubicBezTo>
                <a:cubicBezTo>
                  <a:pt x="18889" y="104679"/>
                  <a:pt x="8238" y="98854"/>
                  <a:pt x="0" y="98854"/>
                </a:cubicBezTo>
              </a:path>
            </a:pathLst>
          </a:custGeom>
          <a:solidFill>
            <a:schemeClr val="accent2">
              <a:lumMod val="75000"/>
            </a:schemeClr>
          </a:solidFill>
          <a:ln>
            <a:solidFill>
              <a:schemeClr val="accent2">
                <a:lumMod val="50000"/>
              </a:schemeClr>
            </a:solidFill>
          </a:ln>
          <a:effectLst>
            <a:glow rad="228600">
              <a:schemeClr val="accent3">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Left-Right Arrow 1"/>
          <p:cNvSpPr/>
          <p:nvPr/>
        </p:nvSpPr>
        <p:spPr>
          <a:xfrm>
            <a:off x="2830142" y="2870201"/>
            <a:ext cx="4180258" cy="2920999"/>
          </a:xfrm>
          <a:prstGeom prst="leftRightArrow">
            <a:avLst>
              <a:gd name="adj1" fmla="val 49167"/>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Arial" pitchFamily="34" charset="0"/>
                <a:ea typeface="+mn-ea"/>
                <a:cs typeface="Arial" pitchFamily="34" charset="0"/>
              </a:rPr>
              <a:t>GREAT GULF</a:t>
            </a:r>
          </a:p>
        </p:txBody>
      </p:sp>
      <p:pic>
        <p:nvPicPr>
          <p:cNvPr id="13" name="Picture 4" descr="http://upload.wikimedia.org/wikipedia/commons/e/e3/Firetor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813974" y="2639400"/>
            <a:ext cx="787988" cy="8923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4" name="Picture 4" descr="http://upload.wikimedia.org/wikipedia/commons/e/e3/Firetora.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flipH="1">
            <a:off x="-152400" y="2209800"/>
            <a:ext cx="1182294" cy="151347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6" name="Picture 4" descr="http://upload.wikimedia.org/wikipedia/commons/e/e3/Firetora.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44753" y="3146218"/>
            <a:ext cx="787988" cy="892382"/>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7" name="Picture 4" descr="http://upload.wikimedia.org/wikipedia/commons/e/e3/Firetora.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7931" b="71380" l="31730" r="76919"/>
                    </a14:imgEffect>
                  </a14:imgLayer>
                </a14:imgProps>
              </a:ext>
              <a:ext uri="{28A0092B-C50C-407E-A947-70E740481C1C}">
                <a14:useLocalDpi xmlns:a14="http://schemas.microsoft.com/office/drawing/2010/main" val="0"/>
              </a:ext>
            </a:extLst>
          </a:blip>
          <a:srcRect l="30559" t="23353" r="22610" b="27005"/>
          <a:stretch/>
        </p:blipFill>
        <p:spPr bwMode="auto">
          <a:xfrm>
            <a:off x="-22654" y="2108775"/>
            <a:ext cx="787988" cy="112921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2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8924"/>
            <a:ext cx="9143999" cy="1432380"/>
          </a:xfrm>
          <a:prstGeom prst="rect">
            <a:avLst/>
          </a:prstGeom>
          <a:noFill/>
        </p:spPr>
        <p:txBody>
          <a:bodyPr wrap="square" rtlCol="0">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44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What Is Death   </a:t>
            </a:r>
            <a:r>
              <a:rPr lang="en-US" sz="4000" kern="100" dirty="0">
                <a:solidFill>
                  <a:prstClr val="white"/>
                </a:solidFill>
                <a:latin typeface="Garamond" panose="02020404030301010803" pitchFamily="18" charset="0"/>
                <a:ea typeface="Calibri" panose="020F0502020204030204" pitchFamily="34" charset="0"/>
                <a:cs typeface="Times New Roman" panose="02020603050405020304" pitchFamily="18" charset="0"/>
              </a:rPr>
              <a:t>2 Timothy 4:6</a:t>
            </a:r>
            <a:endParaRPr kumimoji="0" lang="en-US" sz="2800" b="0" i="0" u="none" strike="noStrike" kern="100" cap="none" spc="0" normalizeH="0" baseline="0" noProof="0" dirty="0">
              <a:ln>
                <a:noFill/>
              </a:ln>
              <a:solidFill>
                <a:prstClr val="white"/>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https://external-content.duckduckgo.com/iu/?u=https%3A%2F%2Ftse3.mm.bing.net%2Fth%3Fid%3DOIP.2zODhnR9Y10YJCAdBEzFNgHaFj%26pid%3DApi&amp;f=1&amp;ipt=efa01701b8daf166fb44a9edff39cafc992a262135f66f5a462e73aa1d2c7640&amp;ipo=images">
            <a:extLst>
              <a:ext uri="{FF2B5EF4-FFF2-40B4-BE49-F238E27FC236}">
                <a16:creationId xmlns:a16="http://schemas.microsoft.com/office/drawing/2014/main" id="{18EB4E9A-DE63-8537-911E-279BAB7C2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524" y="5319205"/>
            <a:ext cx="1767787" cy="1323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CE2E05-D4E5-F559-9939-CE9FCD72B1CE}"/>
              </a:ext>
            </a:extLst>
          </p:cNvPr>
          <p:cNvSpPr txBox="1"/>
          <p:nvPr/>
        </p:nvSpPr>
        <p:spPr>
          <a:xfrm>
            <a:off x="594803" y="1753390"/>
            <a:ext cx="7865615" cy="532903"/>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2800" b="1" i="0" u="none" strike="noStrike" kern="1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830C89-5E26-C634-71BF-720103CF2248}"/>
              </a:ext>
            </a:extLst>
          </p:cNvPr>
          <p:cNvSpPr txBox="1"/>
          <p:nvPr/>
        </p:nvSpPr>
        <p:spPr>
          <a:xfrm>
            <a:off x="781235" y="1432380"/>
            <a:ext cx="7412854" cy="2949525"/>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 Death is: an appointment God has made for us </a:t>
            </a:r>
          </a:p>
          <a:p>
            <a:pPr marL="0" marR="0">
              <a:spcBef>
                <a:spcPts val="0"/>
              </a:spcBef>
              <a:spcAft>
                <a:spcPts val="1000"/>
              </a:spcAft>
            </a:pPr>
            <a:endParaRPr lang="en-US" sz="9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r>
              <a:rPr lang="en-US" sz="32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 9:27</a:t>
            </a: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And as it is appointed for men to die once, but after this the judgment,</a:t>
            </a:r>
            <a:endParaRPr lang="en-US" sz="3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2024-2025 appointment book">
            <a:extLst>
              <a:ext uri="{FF2B5EF4-FFF2-40B4-BE49-F238E27FC236}">
                <a16:creationId xmlns:a16="http://schemas.microsoft.com/office/drawing/2014/main" id="{2306B7A2-EBD7-6FEE-86F1-47AF50698D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815" b="37029"/>
          <a:stretch/>
        </p:blipFill>
        <p:spPr bwMode="auto">
          <a:xfrm>
            <a:off x="2889649" y="4085181"/>
            <a:ext cx="3937280" cy="18960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0681564-0C7C-C652-F422-ED6F1312F92B}"/>
              </a:ext>
            </a:extLst>
          </p:cNvPr>
          <p:cNvSpPr/>
          <p:nvPr/>
        </p:nvSpPr>
        <p:spPr>
          <a:xfrm>
            <a:off x="2867487" y="4057095"/>
            <a:ext cx="3950563" cy="193533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85791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3090</Words>
  <Application>Microsoft Office PowerPoint</Application>
  <PresentationFormat>On-screen Show (4:3)</PresentationFormat>
  <Paragraphs>207</Paragraphs>
  <Slides>36</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Arial Unicode MS</vt:lpstr>
      <vt:lpstr>Calibri</vt:lpstr>
      <vt:lpstr>Calibri Light</vt:lpstr>
      <vt:lpstr>Garamond</vt:lpstr>
      <vt:lpstr>Ink Free</vt:lpstr>
      <vt:lpstr>Noto Sans Light</vt:lpstr>
      <vt:lpstr>Times</vt:lpstr>
      <vt:lpstr>Times New Roman</vt:lpstr>
      <vt:lpstr>1_Office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2024-04-29T19:03:47Z</dcterms:created>
  <dcterms:modified xsi:type="dcterms:W3CDTF">2024-05-04T14:52:58Z</dcterms:modified>
</cp:coreProperties>
</file>