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5" r:id="rId4"/>
    <p:sldId id="587" r:id="rId5"/>
    <p:sldId id="310" r:id="rId6"/>
    <p:sldId id="555" r:id="rId7"/>
    <p:sldId id="556" r:id="rId8"/>
    <p:sldId id="589" r:id="rId9"/>
    <p:sldId id="558" r:id="rId10"/>
    <p:sldId id="562" r:id="rId11"/>
    <p:sldId id="879" r:id="rId12"/>
    <p:sldId id="878" r:id="rId13"/>
    <p:sldId id="561" r:id="rId14"/>
    <p:sldId id="563" r:id="rId15"/>
    <p:sldId id="567" r:id="rId16"/>
    <p:sldId id="569" r:id="rId17"/>
    <p:sldId id="566" r:id="rId18"/>
    <p:sldId id="565" r:id="rId19"/>
    <p:sldId id="572" r:id="rId20"/>
    <p:sldId id="571" r:id="rId21"/>
    <p:sldId id="570" r:id="rId22"/>
    <p:sldId id="584" r:id="rId23"/>
    <p:sldId id="590" r:id="rId24"/>
    <p:sldId id="573" r:id="rId25"/>
    <p:sldId id="577" r:id="rId26"/>
    <p:sldId id="579" r:id="rId27"/>
    <p:sldId id="576" r:id="rId28"/>
    <p:sldId id="582" r:id="rId29"/>
    <p:sldId id="581" r:id="rId30"/>
    <p:sldId id="580" r:id="rId31"/>
    <p:sldId id="3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C4wtA19ASEO9QO6Yt2Jg==" hashData="49bNMXzVT/6+3GHV4oSEaoqiFYu0XZvc1+XDTCNkfwOM89tToQFwBTu8fDV7KGGhjGgI92i4MjAFSkI6WKpgT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3004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0961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2884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D3E6789-87B7-45CE-9484-A6575DBB5012}" type="slidenum">
              <a:rPr lang="en-US"/>
              <a:pPr/>
              <a:t>‹#›</a:t>
            </a:fld>
            <a:endParaRPr lang="en-US" dirty="0"/>
          </a:p>
        </p:txBody>
      </p:sp>
    </p:spTree>
    <p:extLst>
      <p:ext uri="{BB962C8B-B14F-4D97-AF65-F5344CB8AC3E}">
        <p14:creationId xmlns:p14="http://schemas.microsoft.com/office/powerpoint/2010/main" val="3933963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1E2EB5D-6C63-4DFF-A8DB-DB02F53560DE}" type="slidenum">
              <a:rPr lang="en-US"/>
              <a:pPr/>
              <a:t>‹#›</a:t>
            </a:fld>
            <a:endParaRPr lang="en-US" dirty="0"/>
          </a:p>
        </p:txBody>
      </p:sp>
    </p:spTree>
    <p:extLst>
      <p:ext uri="{BB962C8B-B14F-4D97-AF65-F5344CB8AC3E}">
        <p14:creationId xmlns:p14="http://schemas.microsoft.com/office/powerpoint/2010/main" val="357089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9DD7000-DF36-4B94-85CF-506C06B435EE}" type="slidenum">
              <a:rPr lang="en-US"/>
              <a:pPr/>
              <a:t>‹#›</a:t>
            </a:fld>
            <a:endParaRPr lang="en-US" dirty="0"/>
          </a:p>
        </p:txBody>
      </p:sp>
    </p:spTree>
    <p:extLst>
      <p:ext uri="{BB962C8B-B14F-4D97-AF65-F5344CB8AC3E}">
        <p14:creationId xmlns:p14="http://schemas.microsoft.com/office/powerpoint/2010/main" val="4028226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FF6C578-5CED-4DFC-B97C-C94471A9467B}" type="slidenum">
              <a:rPr lang="en-US"/>
              <a:pPr/>
              <a:t>‹#›</a:t>
            </a:fld>
            <a:endParaRPr lang="en-US" dirty="0"/>
          </a:p>
        </p:txBody>
      </p:sp>
    </p:spTree>
    <p:extLst>
      <p:ext uri="{BB962C8B-B14F-4D97-AF65-F5344CB8AC3E}">
        <p14:creationId xmlns:p14="http://schemas.microsoft.com/office/powerpoint/2010/main" val="3370532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9531BD6-2E6B-402A-8ACD-7029777936FC}" type="slidenum">
              <a:rPr lang="en-US"/>
              <a:pPr/>
              <a:t>‹#›</a:t>
            </a:fld>
            <a:endParaRPr lang="en-US" dirty="0"/>
          </a:p>
        </p:txBody>
      </p:sp>
    </p:spTree>
    <p:extLst>
      <p:ext uri="{BB962C8B-B14F-4D97-AF65-F5344CB8AC3E}">
        <p14:creationId xmlns:p14="http://schemas.microsoft.com/office/powerpoint/2010/main" val="394238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C73FB84-92A4-49D8-A7DB-397E50D8D9B3}" type="slidenum">
              <a:rPr lang="en-US"/>
              <a:pPr/>
              <a:t>‹#›</a:t>
            </a:fld>
            <a:endParaRPr lang="en-US" dirty="0"/>
          </a:p>
        </p:txBody>
      </p:sp>
    </p:spTree>
    <p:extLst>
      <p:ext uri="{BB962C8B-B14F-4D97-AF65-F5344CB8AC3E}">
        <p14:creationId xmlns:p14="http://schemas.microsoft.com/office/powerpoint/2010/main" val="125126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A0DF413-0F7C-445A-BAB1-519C395C7674}" type="slidenum">
              <a:rPr lang="en-US"/>
              <a:pPr/>
              <a:t>‹#›</a:t>
            </a:fld>
            <a:endParaRPr lang="en-US" dirty="0"/>
          </a:p>
        </p:txBody>
      </p:sp>
    </p:spTree>
    <p:extLst>
      <p:ext uri="{BB962C8B-B14F-4D97-AF65-F5344CB8AC3E}">
        <p14:creationId xmlns:p14="http://schemas.microsoft.com/office/powerpoint/2010/main" val="3411175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18A01E5-4799-472F-BAE9-30CA5E7C3320}" type="slidenum">
              <a:rPr lang="en-US"/>
              <a:pPr/>
              <a:t>‹#›</a:t>
            </a:fld>
            <a:endParaRPr lang="en-US" dirty="0"/>
          </a:p>
        </p:txBody>
      </p:sp>
    </p:spTree>
    <p:extLst>
      <p:ext uri="{BB962C8B-B14F-4D97-AF65-F5344CB8AC3E}">
        <p14:creationId xmlns:p14="http://schemas.microsoft.com/office/powerpoint/2010/main" val="251118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41824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87DFC50-54EF-42EC-80E0-1A17CFA167EA}" type="slidenum">
              <a:rPr lang="en-US"/>
              <a:pPr/>
              <a:t>‹#›</a:t>
            </a:fld>
            <a:endParaRPr lang="en-US" dirty="0"/>
          </a:p>
        </p:txBody>
      </p:sp>
    </p:spTree>
    <p:extLst>
      <p:ext uri="{BB962C8B-B14F-4D97-AF65-F5344CB8AC3E}">
        <p14:creationId xmlns:p14="http://schemas.microsoft.com/office/powerpoint/2010/main" val="75087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E95E84D-899C-4702-A86B-6049A9A31742}" type="slidenum">
              <a:rPr lang="en-US"/>
              <a:pPr/>
              <a:t>‹#›</a:t>
            </a:fld>
            <a:endParaRPr lang="en-US" dirty="0"/>
          </a:p>
        </p:txBody>
      </p:sp>
    </p:spTree>
    <p:extLst>
      <p:ext uri="{BB962C8B-B14F-4D97-AF65-F5344CB8AC3E}">
        <p14:creationId xmlns:p14="http://schemas.microsoft.com/office/powerpoint/2010/main" val="1792614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A34B71-2B2F-4025-865B-BCF5FC3BDC9E}" type="slidenum">
              <a:rPr lang="en-US"/>
              <a:pPr/>
              <a:t>‹#›</a:t>
            </a:fld>
            <a:endParaRPr lang="en-US" dirty="0"/>
          </a:p>
        </p:txBody>
      </p:sp>
    </p:spTree>
    <p:extLst>
      <p:ext uri="{BB962C8B-B14F-4D97-AF65-F5344CB8AC3E}">
        <p14:creationId xmlns:p14="http://schemas.microsoft.com/office/powerpoint/2010/main" val="384871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8859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70815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726611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31878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170184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18794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3116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22371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33490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3414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28527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80261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191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448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0923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3256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9421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1669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5/19/2024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996297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3DF697-AC30-4ABE-9008-852F490894F6}" type="slidenum">
              <a:rPr lang="en-US"/>
              <a:pPr/>
              <a:t>‹#›</a:t>
            </a:fld>
            <a:endParaRPr lang="en-US" dirty="0"/>
          </a:p>
        </p:txBody>
      </p:sp>
    </p:spTree>
    <p:extLst>
      <p:ext uri="{BB962C8B-B14F-4D97-AF65-F5344CB8AC3E}">
        <p14:creationId xmlns:p14="http://schemas.microsoft.com/office/powerpoint/2010/main" val="2875810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2828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May be an image of 6 people and text that says 'WE JUST WANT TO READ 72911 2978 YOU A STORY!!!! IneR NOT TODAY SATAN!'">
            <a:extLst>
              <a:ext uri="{FF2B5EF4-FFF2-40B4-BE49-F238E27FC236}">
                <a16:creationId xmlns:a16="http://schemas.microsoft.com/office/drawing/2014/main" id="{0147139C-B7C7-3D91-E1C8-D8E99171B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5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51ABF120-41A7-E600-AF8A-BDFA0B0AF167}"/>
              </a:ext>
            </a:extLst>
          </p:cNvPr>
          <p:cNvSpPr txBox="1"/>
          <p:nvPr/>
        </p:nvSpPr>
        <p:spPr>
          <a:xfrm>
            <a:off x="461639" y="1189609"/>
            <a:ext cx="8531441" cy="5447645"/>
          </a:xfrm>
          <a:prstGeom prst="rect">
            <a:avLst/>
          </a:prstGeom>
          <a:noFill/>
        </p:spPr>
        <p:txBody>
          <a:bodyPr wrap="square">
            <a:spAutoFit/>
          </a:bodyPr>
          <a:lstStyle/>
          <a:p>
            <a:pPr marL="0" marR="0">
              <a:spcBef>
                <a:spcPts val="0"/>
              </a:spcBef>
              <a:spcAft>
                <a:spcPts val="0"/>
              </a:spcAft>
            </a:pPr>
            <a:r>
              <a:rPr lang="en-US" sz="5400" u="sng" dirty="0">
                <a:effectLst/>
                <a:latin typeface="Calibri" panose="020F0502020204030204" pitchFamily="34" charset="0"/>
                <a:ea typeface="Calibri" panose="020F0502020204030204" pitchFamily="34" charset="0"/>
                <a:cs typeface="Calibri" panose="020F0502020204030204" pitchFamily="34" charset="0"/>
              </a:rPr>
              <a:t>But, the people of God want to obey and please God</a:t>
            </a:r>
            <a:r>
              <a:rPr lang="en-US" sz="5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5:9</a:t>
            </a:r>
            <a:r>
              <a:rPr lang="en-US" sz="3200" dirty="0">
                <a:effectLst/>
                <a:latin typeface="Calibri" panose="020F0502020204030204" pitchFamily="34" charset="0"/>
                <a:ea typeface="Calibri" panose="020F0502020204030204" pitchFamily="34" charset="0"/>
                <a:cs typeface="Calibri" panose="020F0502020204030204" pitchFamily="34" charset="0"/>
              </a:rPr>
              <a:t>; And having been perfected, He became the author of eternal salvation to all who obey Him,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Upside Down Ferriswheel Car Free Stock Photo - Public Domain Pictures">
            <a:extLst>
              <a:ext uri="{FF2B5EF4-FFF2-40B4-BE49-F238E27FC236}">
                <a16:creationId xmlns:a16="http://schemas.microsoft.com/office/drawing/2014/main" id="{2833E714-C149-6DDC-D100-DAD40A2D8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7702" r="-340" b="33163"/>
          <a:stretch/>
        </p:blipFill>
        <p:spPr bwMode="auto">
          <a:xfrm>
            <a:off x="2055179" y="3417903"/>
            <a:ext cx="5220069" cy="152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21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145A15C-E757-B0A7-224A-57527B1EA568}"/>
              </a:ext>
            </a:extLst>
          </p:cNvPr>
          <p:cNvSpPr txBox="1"/>
          <p:nvPr/>
        </p:nvSpPr>
        <p:spPr>
          <a:xfrm>
            <a:off x="763480" y="1012055"/>
            <a:ext cx="7901126" cy="5940088"/>
          </a:xfrm>
          <a:prstGeom prst="rect">
            <a:avLst/>
          </a:prstGeom>
          <a:noFill/>
        </p:spPr>
        <p:txBody>
          <a:bodyPr wrap="square">
            <a:spAutoFit/>
          </a:bodyPr>
          <a:lstStyle/>
          <a:p>
            <a:pPr marL="0" marR="0" algn="ctr">
              <a:spcBef>
                <a:spcPts val="0"/>
              </a:spcBef>
              <a:spcAft>
                <a:spcPts val="0"/>
              </a:spcAft>
            </a:pPr>
            <a:r>
              <a:rPr lang="en-US" sz="5400" b="1" u="sng" dirty="0">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sz="5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Pet. 4:2</a:t>
            </a:r>
            <a:r>
              <a:rPr lang="en-US" sz="5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5400" dirty="0">
                <a:effectLst/>
                <a:latin typeface="Calibri" panose="020F0502020204030204" pitchFamily="34" charset="0"/>
                <a:ea typeface="Calibri" panose="020F0502020204030204" pitchFamily="34" charset="0"/>
                <a:cs typeface="Calibri" panose="020F0502020204030204" pitchFamily="34" charset="0"/>
              </a:rPr>
              <a:t>that he no longer should live the rest of his time in the flesh for the lusts of men, but for the will of God.</a:t>
            </a:r>
          </a:p>
          <a:p>
            <a:pPr marL="0" marR="0">
              <a:spcBef>
                <a:spcPts val="0"/>
              </a:spcBef>
              <a:spcAft>
                <a:spcPts val="0"/>
              </a:spcAft>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3200" u="sng" dirty="0">
                <a:effectLst/>
                <a:latin typeface="Calibri" panose="020F0502020204030204" pitchFamily="34" charset="0"/>
                <a:ea typeface="Calibri" panose="020F0502020204030204" pitchFamily="34" charset="0"/>
                <a:cs typeface="Calibri" panose="020F0502020204030204" pitchFamily="34" charset="0"/>
              </a:rPr>
              <a:t>We want to seek first the Kingdom of God</a:t>
            </a:r>
            <a:r>
              <a:rPr lang="en-US" sz="3200" dirty="0">
                <a:effectLst/>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6:33; Col. 3: 1- 2</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12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9535A5C2-BD63-0DE6-5BCB-49025E31E5DF}"/>
              </a:ext>
            </a:extLst>
          </p:cNvPr>
          <p:cNvSpPr txBox="1"/>
          <p:nvPr/>
        </p:nvSpPr>
        <p:spPr>
          <a:xfrm>
            <a:off x="479395" y="1020932"/>
            <a:ext cx="8025414" cy="5563457"/>
          </a:xfrm>
          <a:prstGeom prst="rect">
            <a:avLst/>
          </a:prstGeom>
          <a:noFill/>
        </p:spPr>
        <p:txBody>
          <a:bodyPr wrap="square">
            <a:spAutoFit/>
          </a:bodyPr>
          <a:lstStyle/>
          <a:p>
            <a:pPr marL="0" marR="0">
              <a:lnSpc>
                <a:spcPct val="115000"/>
              </a:lnSpc>
              <a:spcBef>
                <a:spcPts val="0"/>
              </a:spcBef>
              <a:spcAft>
                <a:spcPts val="0"/>
              </a:spcAft>
            </a:pP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3200" b="1" u="sng" dirty="0">
                <a:effectLst/>
                <a:latin typeface="Calibri" panose="020F0502020204030204" pitchFamily="34" charset="0"/>
                <a:ea typeface="Calibri" panose="020F0502020204030204" pitchFamily="34" charset="0"/>
                <a:cs typeface="Calibri" panose="020F0502020204030204" pitchFamily="34" charset="0"/>
              </a:rPr>
              <a:t>We want </a:t>
            </a:r>
            <a:r>
              <a:rPr lang="en-US" sz="3200" i="1" u="sng" dirty="0">
                <a:effectLst/>
                <a:latin typeface="Calibri" panose="020F0502020204030204" pitchFamily="34" charset="0"/>
                <a:ea typeface="Calibri" panose="020F0502020204030204" pitchFamily="34" charset="0"/>
                <a:cs typeface="Calibri" panose="020F0502020204030204" pitchFamily="34" charset="0"/>
              </a:rPr>
              <a:t>Not</a:t>
            </a:r>
            <a:r>
              <a:rPr lang="en-US" sz="3200" u="sng" dirty="0">
                <a:effectLst/>
                <a:latin typeface="Calibri" panose="020F0502020204030204" pitchFamily="34" charset="0"/>
                <a:ea typeface="Calibri" panose="020F0502020204030204" pitchFamily="34" charset="0"/>
                <a:cs typeface="Calibri" panose="020F0502020204030204" pitchFamily="34" charset="0"/>
              </a:rPr>
              <a:t> to be conformed to this world</a:t>
            </a:r>
            <a:r>
              <a:rPr lang="en-US" sz="3200" dirty="0">
                <a:effectLst/>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12: 1 - 2; 2 Cor. 6:17</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b="1" u="sng" dirty="0">
                <a:effectLst/>
                <a:latin typeface="Calibri" panose="020F0502020204030204" pitchFamily="34" charset="0"/>
                <a:ea typeface="Calibri" panose="020F0502020204030204" pitchFamily="34" charset="0"/>
                <a:cs typeface="Calibri" panose="020F0502020204030204" pitchFamily="34" charset="0"/>
              </a:rPr>
              <a:t>We want </a:t>
            </a:r>
            <a:r>
              <a:rPr lang="en-US" sz="3200" u="sng" dirty="0">
                <a:effectLst/>
                <a:latin typeface="Calibri" panose="020F0502020204030204" pitchFamily="34" charset="0"/>
                <a:ea typeface="Calibri" panose="020F0502020204030204" pitchFamily="34" charset="0"/>
                <a:cs typeface="Calibri" panose="020F0502020204030204" pitchFamily="34" charset="0"/>
              </a:rPr>
              <a:t>to have a lifestyle that is in harmony with God's will</a:t>
            </a: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b="1" u="sng" dirty="0">
                <a:effectLst/>
                <a:latin typeface="Calibri" panose="020F0502020204030204" pitchFamily="34" charset="0"/>
                <a:ea typeface="Calibri" panose="020F0502020204030204" pitchFamily="34" charset="0"/>
                <a:cs typeface="Calibri" panose="020F0502020204030204" pitchFamily="34" charset="0"/>
              </a:rPr>
              <a:t>We believe </a:t>
            </a:r>
            <a:r>
              <a:rPr lang="en-US" sz="3200" u="sng" dirty="0">
                <a:effectLst/>
                <a:latin typeface="Calibri" panose="020F0502020204030204" pitchFamily="34" charset="0"/>
                <a:ea typeface="Calibri" panose="020F0502020204030204" pitchFamily="34" charset="0"/>
                <a:cs typeface="Calibri" panose="020F0502020204030204" pitchFamily="34" charset="0"/>
              </a:rPr>
              <a:t>that marriage is a God-planned relationship for man's</a:t>
            </a:r>
            <a:r>
              <a:rPr lang="en-US" sz="3200" dirty="0">
                <a:effectLst/>
                <a:latin typeface="Calibri" panose="020F0502020204030204" pitchFamily="34" charset="0"/>
                <a:ea typeface="Calibri" panose="020F0502020204030204" pitchFamily="34" charset="0"/>
                <a:cs typeface="Calibri" panose="020F0502020204030204" pitchFamily="34" charset="0"/>
              </a:rPr>
              <a:t> happiness --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13:4; Matt.19:3-9</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998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56EBDC0-C3F2-53F5-7500-0F4854F21598}"/>
              </a:ext>
            </a:extLst>
          </p:cNvPr>
          <p:cNvSpPr txBox="1"/>
          <p:nvPr/>
        </p:nvSpPr>
        <p:spPr>
          <a:xfrm>
            <a:off x="532660" y="1020932"/>
            <a:ext cx="8034291" cy="4708981"/>
          </a:xfrm>
          <a:prstGeom prst="rect">
            <a:avLst/>
          </a:prstGeom>
          <a:noFill/>
        </p:spPr>
        <p:txBody>
          <a:bodyPr wrap="square">
            <a:spAutoFit/>
          </a:bodyPr>
          <a:lstStyle/>
          <a:p>
            <a:pPr marL="0" marR="0">
              <a:spcBef>
                <a:spcPts val="0"/>
              </a:spcBef>
              <a:spcAft>
                <a:spcPts val="0"/>
              </a:spcAft>
            </a:pP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believe </a:t>
            </a:r>
            <a:r>
              <a:rPr lang="en-US" sz="3000" u="sng" dirty="0">
                <a:effectLst/>
                <a:latin typeface="Calibri" panose="020F0502020204030204" pitchFamily="34" charset="0"/>
                <a:ea typeface="Calibri" panose="020F0502020204030204" pitchFamily="34" charset="0"/>
                <a:cs typeface="Calibri" panose="020F0502020204030204" pitchFamily="34" charset="0"/>
              </a:rPr>
              <a:t>God has given laws prohibiting prostitution, fornication, adultery, homosexuality, incest, bestiality, and other sexual uncleanness</a:t>
            </a:r>
            <a:r>
              <a:rPr lang="en-US" sz="3000" dirty="0">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6:18; 6:9-10;   Eph. 5:5   </a:t>
            </a:r>
            <a:endParaRPr lang="en-US"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                                                                                       </a:t>
            </a:r>
            <a:br>
              <a:rPr lang="en-US" sz="3000" dirty="0">
                <a:effectLst/>
                <a:latin typeface="Calibri" panose="020F0502020204030204" pitchFamily="34" charset="0"/>
                <a:ea typeface="Calibri" panose="020F0502020204030204" pitchFamily="34" charset="0"/>
                <a:cs typeface="Calibri" panose="020F0502020204030204" pitchFamily="34" charset="0"/>
              </a:rPr>
            </a:b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believe </a:t>
            </a:r>
            <a:r>
              <a:rPr lang="en-US" sz="3000" u="sng" dirty="0">
                <a:effectLst/>
                <a:latin typeface="Calibri" panose="020F0502020204030204" pitchFamily="34" charset="0"/>
                <a:ea typeface="Calibri" panose="020F0502020204030204" pitchFamily="34" charset="0"/>
                <a:cs typeface="Calibri" panose="020F0502020204030204" pitchFamily="34" charset="0"/>
              </a:rPr>
              <a:t>the Church and the World can NEVER dovetail together</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believe </a:t>
            </a:r>
            <a:r>
              <a:rPr lang="en-US" sz="3000" u="sng" dirty="0">
                <a:effectLst/>
                <a:latin typeface="Calibri" panose="020F0502020204030204" pitchFamily="34" charset="0"/>
                <a:ea typeface="Calibri" panose="020F0502020204030204" pitchFamily="34" charset="0"/>
                <a:cs typeface="Calibri" panose="020F0502020204030204" pitchFamily="34" charset="0"/>
              </a:rPr>
              <a:t>Their purposes and aims and ultimate goals are different</a:t>
            </a:r>
            <a:r>
              <a:rPr lang="en-US" sz="3000" dirty="0">
                <a:effectLst/>
                <a:latin typeface="Calibri" panose="020F0502020204030204" pitchFamily="34" charset="0"/>
                <a:ea typeface="Calibri" panose="020F0502020204030204" pitchFamily="34" charset="0"/>
                <a:cs typeface="Calibri" panose="020F0502020204030204" pitchFamily="34"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37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A3FC2CC-FF1F-0548-F1A3-921F4A3AE8CA}"/>
              </a:ext>
            </a:extLst>
          </p:cNvPr>
          <p:cNvSpPr txBox="1"/>
          <p:nvPr/>
        </p:nvSpPr>
        <p:spPr>
          <a:xfrm>
            <a:off x="763479" y="1269507"/>
            <a:ext cx="7821227" cy="4524315"/>
          </a:xfrm>
          <a:prstGeom prst="rect">
            <a:avLst/>
          </a:prstGeom>
          <a:noFill/>
        </p:spPr>
        <p:txBody>
          <a:bodyPr wrap="square">
            <a:spAutoFit/>
          </a:bodyPr>
          <a:lstStyle/>
          <a:p>
            <a:r>
              <a:rPr lang="en-US" sz="3600" b="1" dirty="0">
                <a:solidFill>
                  <a:srgbClr val="0070C0"/>
                </a:solidFill>
                <a:effectLst/>
                <a:latin typeface="Calibri" panose="020F0502020204030204" pitchFamily="34" charset="0"/>
                <a:ea typeface="Calibri" panose="020F0502020204030204" pitchFamily="34" charset="0"/>
              </a:rPr>
              <a:t>The world </a:t>
            </a:r>
            <a:r>
              <a:rPr lang="en-US" sz="3600" dirty="0">
                <a:solidFill>
                  <a:srgbClr val="0070C0"/>
                </a:solidFill>
                <a:effectLst/>
                <a:latin typeface="Calibri" panose="020F0502020204030204" pitchFamily="34" charset="0"/>
                <a:ea typeface="Calibri" panose="020F0502020204030204" pitchFamily="34" charset="0"/>
              </a:rPr>
              <a:t>is too near and dear to too many members of the church today – </a:t>
            </a:r>
          </a:p>
          <a:p>
            <a:endParaRPr lang="en-US" sz="3600" u="sng" dirty="0">
              <a:latin typeface="Calibri" panose="020F0502020204030204" pitchFamily="34" charset="0"/>
              <a:ea typeface="Calibri" panose="020F0502020204030204" pitchFamily="34" charset="0"/>
            </a:endParaRPr>
          </a:p>
          <a:p>
            <a:r>
              <a:rPr lang="en-US" sz="3600" b="1" u="sng" dirty="0">
                <a:solidFill>
                  <a:srgbClr val="0070C0"/>
                </a:solidFill>
                <a:effectLst/>
                <a:latin typeface="Calibri" panose="020F0502020204030204" pitchFamily="34" charset="0"/>
                <a:ea typeface="Calibri" panose="020F0502020204030204" pitchFamily="34" charset="0"/>
              </a:rPr>
              <a:t>James 4:4</a:t>
            </a:r>
            <a:r>
              <a:rPr lang="en-US" sz="3600" b="1" dirty="0">
                <a:solidFill>
                  <a:srgbClr val="0070C0"/>
                </a:solidFill>
                <a:effectLst/>
                <a:latin typeface="Calibri" panose="020F0502020204030204" pitchFamily="34" charset="0"/>
                <a:ea typeface="Calibri" panose="020F0502020204030204" pitchFamily="34" charset="0"/>
              </a:rPr>
              <a:t> </a:t>
            </a:r>
            <a:r>
              <a:rPr lang="en-US" sz="3600" dirty="0">
                <a:effectLst/>
                <a:latin typeface="Calibri" panose="020F0502020204030204" pitchFamily="34" charset="0"/>
                <a:ea typeface="Calibri" panose="020F0502020204030204" pitchFamily="34" charset="0"/>
              </a:rPr>
              <a:t>Ye adulterers and adulteresses, know ye not that the </a:t>
            </a:r>
            <a:r>
              <a:rPr lang="en-US" sz="3600" u="sng" dirty="0">
                <a:effectLst/>
                <a:latin typeface="Calibri" panose="020F0502020204030204" pitchFamily="34" charset="0"/>
                <a:ea typeface="Calibri" panose="020F0502020204030204" pitchFamily="34" charset="0"/>
              </a:rPr>
              <a:t>friendship of the world is enmity with God</a:t>
            </a:r>
            <a:r>
              <a:rPr lang="en-US" sz="3600" dirty="0">
                <a:effectLst/>
                <a:latin typeface="Calibri" panose="020F0502020204030204" pitchFamily="34" charset="0"/>
                <a:ea typeface="Calibri" panose="020F0502020204030204" pitchFamily="34" charset="0"/>
              </a:rPr>
              <a:t>? whosoever therefore will be a friend of the world is the enemy of God.</a:t>
            </a:r>
            <a:endParaRPr lang="en-US" sz="3600" dirty="0"/>
          </a:p>
        </p:txBody>
      </p:sp>
    </p:spTree>
    <p:extLst>
      <p:ext uri="{BB962C8B-B14F-4D97-AF65-F5344CB8AC3E}">
        <p14:creationId xmlns:p14="http://schemas.microsoft.com/office/powerpoint/2010/main" val="394266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DDCA9A-E0CF-F073-5706-B6C009FC8CE8}"/>
              </a:ext>
            </a:extLst>
          </p:cNvPr>
          <p:cNvSpPr txBox="1"/>
          <p:nvPr/>
        </p:nvSpPr>
        <p:spPr>
          <a:xfrm>
            <a:off x="603682" y="1269507"/>
            <a:ext cx="8114190" cy="5018425"/>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What Does It Mean To Be Different From The World</a:t>
            </a: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It means to be in the </a:t>
            </a:r>
            <a:r>
              <a:rPr lang="en-US" sz="2800" b="1" u="sng" dirty="0">
                <a:effectLst/>
                <a:latin typeface="Arial Black" panose="020B0A04020102020204" pitchFamily="34" charset="0"/>
                <a:ea typeface="Calibri" panose="020F0502020204030204" pitchFamily="34" charset="0"/>
                <a:cs typeface="Calibri" panose="020F0502020204030204" pitchFamily="34" charset="0"/>
              </a:rPr>
              <a:t>MINORITY</a:t>
            </a:r>
            <a:r>
              <a:rPr lang="en-US" sz="2800" b="1" dirty="0">
                <a:effectLst/>
                <a:latin typeface="Arial Black" panose="020B0A04020102020204" pitchFamily="34" charset="0"/>
                <a:ea typeface="Calibri" panose="020F0502020204030204" pitchFamily="34" charset="0"/>
                <a:cs typeface="Calibri" panose="020F0502020204030204" pitchFamily="34" charset="0"/>
              </a:rPr>
              <a:t> </a:t>
            </a:r>
            <a:endParaRPr lang="en-US" sz="2800" b="1"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22:14</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For many are called, but few are chosen.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1:4</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According as he hath chosen us in him before the foundation of the world, that we should be </a:t>
            </a:r>
            <a:r>
              <a:rPr lang="en-US" sz="2800" u="sng" dirty="0">
                <a:effectLst/>
                <a:latin typeface="Calibri" panose="020F0502020204030204" pitchFamily="34" charset="0"/>
                <a:ea typeface="Calibri" panose="020F0502020204030204" pitchFamily="34" charset="0"/>
                <a:cs typeface="Calibri" panose="020F0502020204030204" pitchFamily="34" charset="0"/>
              </a:rPr>
              <a:t>holy </a:t>
            </a:r>
            <a:r>
              <a:rPr lang="en-US" sz="2800" dirty="0">
                <a:effectLst/>
                <a:latin typeface="Calibri" panose="020F0502020204030204" pitchFamily="34" charset="0"/>
                <a:ea typeface="Calibri" panose="020F0502020204030204" pitchFamily="34" charset="0"/>
                <a:cs typeface="Calibri" panose="020F0502020204030204" pitchFamily="34" charset="0"/>
              </a:rPr>
              <a:t>and </a:t>
            </a:r>
            <a:r>
              <a:rPr lang="en-US" sz="2800" u="sng" dirty="0">
                <a:effectLst/>
                <a:latin typeface="Calibri" panose="020F0502020204030204" pitchFamily="34" charset="0"/>
                <a:ea typeface="Calibri" panose="020F0502020204030204" pitchFamily="34" charset="0"/>
                <a:cs typeface="Calibri" panose="020F0502020204030204" pitchFamily="34" charset="0"/>
              </a:rPr>
              <a:t>without blame</a:t>
            </a:r>
            <a:r>
              <a:rPr lang="en-US" sz="2800" dirty="0">
                <a:effectLst/>
                <a:latin typeface="Calibri" panose="020F0502020204030204" pitchFamily="34" charset="0"/>
                <a:ea typeface="Calibri" panose="020F0502020204030204" pitchFamily="34" charset="0"/>
                <a:cs typeface="Calibri" panose="020F0502020204030204" pitchFamily="34" charset="0"/>
              </a:rPr>
              <a:t> before him </a:t>
            </a:r>
            <a:r>
              <a:rPr lang="en-US" sz="2800" u="sng" dirty="0">
                <a:effectLst/>
                <a:latin typeface="Calibri" panose="020F0502020204030204" pitchFamily="34" charset="0"/>
                <a:ea typeface="Calibri" panose="020F0502020204030204" pitchFamily="34" charset="0"/>
                <a:cs typeface="Calibri" panose="020F0502020204030204" pitchFamily="34" charset="0"/>
              </a:rPr>
              <a:t>in love</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It means to be </a:t>
            </a:r>
            <a:r>
              <a:rPr lang="en-US" sz="2800" b="1" u="sng" dirty="0">
                <a:effectLst/>
                <a:latin typeface="Arial Black" panose="020B0A04020102020204" pitchFamily="34" charset="0"/>
                <a:ea typeface="Calibri" panose="020F0502020204030204" pitchFamily="34" charset="0"/>
                <a:cs typeface="Calibri" panose="020F0502020204030204" pitchFamily="34" charset="0"/>
              </a:rPr>
              <a:t>UNPOPULAR</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10:22</a:t>
            </a:r>
            <a:r>
              <a:rPr lang="en-US" sz="2800" dirty="0">
                <a:effectLst/>
                <a:latin typeface="Calibri" panose="020F0502020204030204" pitchFamily="34" charset="0"/>
                <a:ea typeface="Calibri" panose="020F0502020204030204" pitchFamily="34" charset="0"/>
                <a:cs typeface="Calibri" panose="020F0502020204030204" pitchFamily="34" charset="0"/>
              </a:rPr>
              <a:t>; And ye shall be hated of all men for my name's sake: but he that endures to the end shall be saved.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88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E9B5B2B-2049-45E8-323A-F81461B73E0B}"/>
              </a:ext>
            </a:extLst>
          </p:cNvPr>
          <p:cNvSpPr txBox="1"/>
          <p:nvPr/>
        </p:nvSpPr>
        <p:spPr>
          <a:xfrm>
            <a:off x="150921" y="1112069"/>
            <a:ext cx="8833282" cy="5124480"/>
          </a:xfrm>
          <a:prstGeom prst="rect">
            <a:avLst/>
          </a:prstGeom>
          <a:noFill/>
        </p:spPr>
        <p:txBody>
          <a:bodyPr wrap="square">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It means to be</a:t>
            </a:r>
            <a:endParaRPr lang="en-US" sz="2800" b="1"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b="1" u="sng" dirty="0">
                <a:effectLst/>
                <a:latin typeface="Arial Black" panose="020B0A04020102020204" pitchFamily="34" charset="0"/>
                <a:ea typeface="Calibri" panose="020F0502020204030204" pitchFamily="34" charset="0"/>
                <a:cs typeface="Calibri" panose="020F0502020204030204" pitchFamily="34" charset="0"/>
              </a:rPr>
              <a:t>MISUNDERSTOOD and MISREPRESENTED</a:t>
            </a:r>
            <a:r>
              <a:rPr lang="en-US" sz="2800" b="1" dirty="0">
                <a:effectLst/>
                <a:latin typeface="Arial Black" panose="020B0A04020102020204" pitchFamily="34" charset="0"/>
                <a:ea typeface="Calibri" panose="020F0502020204030204" pitchFamily="34" charset="0"/>
                <a:cs typeface="Calibri" panose="020F0502020204030204" pitchFamily="34" charset="0"/>
              </a:rPr>
              <a:t> </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28:22</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But we desire to hear of thee what thou </a:t>
            </a:r>
            <a:r>
              <a:rPr lang="en-US" sz="2400" dirty="0" err="1">
                <a:effectLst/>
                <a:latin typeface="Calibri" panose="020F0502020204030204" pitchFamily="34" charset="0"/>
                <a:ea typeface="Calibri" panose="020F0502020204030204" pitchFamily="34" charset="0"/>
                <a:cs typeface="Calibri" panose="020F0502020204030204" pitchFamily="34" charset="0"/>
              </a:rPr>
              <a:t>thinkest</a:t>
            </a:r>
            <a:r>
              <a:rPr lang="en-US" sz="2400" dirty="0">
                <a:effectLst/>
                <a:latin typeface="Calibri" panose="020F0502020204030204" pitchFamily="34" charset="0"/>
                <a:ea typeface="Calibri" panose="020F0502020204030204" pitchFamily="34" charset="0"/>
                <a:cs typeface="Calibri" panose="020F0502020204030204" pitchFamily="34" charset="0"/>
              </a:rPr>
              <a:t>: for as concerning this sect, we know that everywhere it is spoken against.</a:t>
            </a:r>
          </a:p>
          <a:p>
            <a:pPr marL="0" marR="0">
              <a:spcBef>
                <a:spcPts val="0"/>
              </a:spcBef>
              <a:spcAft>
                <a:spcPts val="0"/>
              </a:spcAft>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It means to be constantly </a:t>
            </a:r>
            <a:r>
              <a:rPr lang="en-US" sz="2800" b="1" u="sng" dirty="0">
                <a:effectLst/>
                <a:latin typeface="Arial Black" panose="020B0A04020102020204" pitchFamily="34" charset="0"/>
                <a:ea typeface="Calibri" panose="020F0502020204030204" pitchFamily="34" charset="0"/>
                <a:cs typeface="Calibri" panose="020F0502020204030204" pitchFamily="34" charset="0"/>
              </a:rPr>
              <a:t>ON THE DEFENSIVE</a:t>
            </a:r>
            <a:r>
              <a:rPr lang="en-US" sz="2800" b="1" dirty="0">
                <a:effectLst/>
                <a:latin typeface="Arial Black" panose="020B0A0402010202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1:17</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But the other of love, knowing that I am set for the defense of the gospel.</a:t>
            </a:r>
          </a:p>
          <a:p>
            <a:pPr marL="0" marR="0">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Jude 3</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Beloved, when I gave all diligence to write unto you of the common salvation, it was needful for me to write unto you, and exhort you that ye should earnestly contend for the faith which was once delivered unto the saints.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089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6790BD5-EA9B-256D-0766-C82AD249946F}"/>
              </a:ext>
            </a:extLst>
          </p:cNvPr>
          <p:cNvSpPr txBox="1"/>
          <p:nvPr/>
        </p:nvSpPr>
        <p:spPr>
          <a:xfrm>
            <a:off x="594805" y="941033"/>
            <a:ext cx="7723572" cy="5365956"/>
          </a:xfrm>
          <a:prstGeom prst="rect">
            <a:avLst/>
          </a:prstGeom>
          <a:noFill/>
        </p:spPr>
        <p:txBody>
          <a:bodyPr wrap="square">
            <a:spAutoFit/>
          </a:bodyPr>
          <a:lstStyle/>
          <a:p>
            <a:pPr marL="0" marR="0">
              <a:spcBef>
                <a:spcPts val="0"/>
              </a:spcBef>
              <a:spcAft>
                <a:spcPts val="0"/>
              </a:spcAft>
            </a:pPr>
            <a:r>
              <a:rPr lang="en-US" sz="3000" b="1" dirty="0">
                <a:effectLst/>
                <a:latin typeface="Calibri" panose="020F0502020204030204" pitchFamily="34" charset="0"/>
                <a:ea typeface="Calibri" panose="020F0502020204030204" pitchFamily="34" charset="0"/>
                <a:cs typeface="Calibri" panose="020F0502020204030204" pitchFamily="34" charset="0"/>
              </a:rPr>
              <a:t>The World Constantly Tries To Compromise The Church And Its Purity</a:t>
            </a:r>
          </a:p>
          <a:p>
            <a:pPr marL="0" marR="0">
              <a:spcBef>
                <a:spcPts val="0"/>
              </a:spcBef>
              <a:spcAft>
                <a:spcPts val="0"/>
              </a:spcAft>
            </a:pPr>
            <a:br>
              <a:rPr lang="en-US" sz="3000" dirty="0">
                <a:effectLst/>
                <a:latin typeface="Calibri" panose="020F0502020204030204" pitchFamily="34" charset="0"/>
                <a:ea typeface="Calibri" panose="020F0502020204030204" pitchFamily="34" charset="0"/>
                <a:cs typeface="Calibri" panose="020F0502020204030204" pitchFamily="34" charset="0"/>
              </a:rPr>
            </a:b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Church at Corinth</a:t>
            </a:r>
            <a:r>
              <a:rPr lang="en-US"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a:t>
            </a: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Cor. 5: 1 – 5</a:t>
            </a:r>
          </a:p>
          <a:p>
            <a:pPr marL="0" marR="0">
              <a:spcBef>
                <a:spcPts val="0"/>
              </a:spcBef>
              <a:spcAft>
                <a:spcPts val="0"/>
              </a:spcAft>
            </a:pPr>
            <a:endParaRPr lang="en-US"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C</a:t>
            </a: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hurch of Thyatira</a:t>
            </a:r>
            <a:r>
              <a:rPr lang="en-US"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2:20</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Notwithstanding I have a few things against thee, because thou </a:t>
            </a:r>
            <a:r>
              <a:rPr lang="en-US" sz="3000" dirty="0" err="1">
                <a:effectLst/>
                <a:latin typeface="Calibri" panose="020F0502020204030204" pitchFamily="34" charset="0"/>
                <a:ea typeface="Calibri" panose="020F0502020204030204" pitchFamily="34" charset="0"/>
                <a:cs typeface="Calibri" panose="020F0502020204030204" pitchFamily="34" charset="0"/>
              </a:rPr>
              <a:t>sufferest</a:t>
            </a:r>
            <a:r>
              <a:rPr lang="en-US" sz="3000" dirty="0">
                <a:effectLst/>
                <a:latin typeface="Calibri" panose="020F0502020204030204" pitchFamily="34" charset="0"/>
                <a:ea typeface="Calibri" panose="020F0502020204030204" pitchFamily="34" charset="0"/>
                <a:cs typeface="Calibri" panose="020F0502020204030204" pitchFamily="34" charset="0"/>
              </a:rPr>
              <a:t> that woman Jezebel, which calleth herself a prophetess, to teach and to seduce my servants to commit fornication, and to eat things sacrificed unto idols.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305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28034FE-1A8D-055E-AA36-12C91CC52A44}"/>
              </a:ext>
            </a:extLst>
          </p:cNvPr>
          <p:cNvSpPr txBox="1"/>
          <p:nvPr/>
        </p:nvSpPr>
        <p:spPr>
          <a:xfrm>
            <a:off x="355107" y="878889"/>
            <a:ext cx="7981026" cy="5624610"/>
          </a:xfrm>
          <a:prstGeom prst="rect">
            <a:avLst/>
          </a:prstGeom>
          <a:noFill/>
        </p:spPr>
        <p:txBody>
          <a:bodyPr wrap="square">
            <a:spAutoFit/>
          </a:bodyPr>
          <a:lstStyle/>
          <a:p>
            <a:pPr marL="0" marR="0">
              <a:spcBef>
                <a:spcPts val="0"/>
              </a:spcBef>
              <a:spcAft>
                <a:spcPts val="0"/>
              </a:spcAft>
            </a:pPr>
            <a:r>
              <a:rPr lang="en-US"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Church at Laodicea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3: 15</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I know thy works, that thou art neither cold nor hot: I would thou wert cold or hot. 16 So then because thou art lukewarm, and neither cold nor hot, I will spew thee out of my mouth. </a:t>
            </a:r>
          </a:p>
          <a:p>
            <a:pPr marL="0" marR="0">
              <a:spcBef>
                <a:spcPts val="0"/>
              </a:spcBef>
              <a:spcAft>
                <a:spcPts val="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Church at Pergamum</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2:14 </a:t>
            </a:r>
            <a:r>
              <a:rPr lang="en-US" sz="3200" dirty="0">
                <a:effectLst/>
                <a:latin typeface="Calibri" panose="020F0502020204030204" pitchFamily="34" charset="0"/>
                <a:ea typeface="Calibri" panose="020F0502020204030204" pitchFamily="34" charset="0"/>
                <a:cs typeface="Calibri" panose="020F0502020204030204" pitchFamily="34" charset="0"/>
              </a:rPr>
              <a:t>– But I have a few things against thee, because thou hast there them that hold the doctrine of Balaam, who taught </a:t>
            </a:r>
            <a:r>
              <a:rPr lang="en-US" sz="3200" dirty="0" err="1">
                <a:effectLst/>
                <a:latin typeface="Calibri" panose="020F0502020204030204" pitchFamily="34" charset="0"/>
                <a:ea typeface="Calibri" panose="020F0502020204030204" pitchFamily="34" charset="0"/>
                <a:cs typeface="Calibri" panose="020F0502020204030204" pitchFamily="34" charset="0"/>
              </a:rPr>
              <a:t>Balak</a:t>
            </a:r>
            <a:r>
              <a:rPr lang="en-US" sz="3200" dirty="0">
                <a:effectLst/>
                <a:latin typeface="Calibri" panose="020F0502020204030204" pitchFamily="34" charset="0"/>
                <a:ea typeface="Calibri" panose="020F0502020204030204" pitchFamily="34" charset="0"/>
                <a:cs typeface="Calibri" panose="020F0502020204030204" pitchFamily="34" charset="0"/>
              </a:rPr>
              <a:t> to cast a stumbling block before the children of Israel,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36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26" name="Picture 2" descr="Upside Down Ferriswheel Car Free Stock Photo - Public Domain Pictures">
            <a:extLst>
              <a:ext uri="{FF2B5EF4-FFF2-40B4-BE49-F238E27FC236}">
                <a16:creationId xmlns:a16="http://schemas.microsoft.com/office/drawing/2014/main" id="{A2A7A6DD-F758-981D-6879-BC467C7A1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33" y="1733366"/>
            <a:ext cx="5202315" cy="3901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F3A01B-B205-3EF1-D533-B4D7BB4E26EA}"/>
              </a:ext>
            </a:extLst>
          </p:cNvPr>
          <p:cNvSpPr txBox="1"/>
          <p:nvPr/>
        </p:nvSpPr>
        <p:spPr>
          <a:xfrm>
            <a:off x="0" y="408371"/>
            <a:ext cx="9144000" cy="646331"/>
          </a:xfrm>
          <a:prstGeom prst="rect">
            <a:avLst/>
          </a:prstGeom>
          <a:noFill/>
        </p:spPr>
        <p:txBody>
          <a:bodyPr wrap="square" rtlCol="0">
            <a:spAutoFit/>
          </a:bodyPr>
          <a:lstStyle/>
          <a:p>
            <a:pPr algn="ctr"/>
            <a:r>
              <a:rPr lang="en-US" sz="3600" b="1" dirty="0">
                <a:solidFill>
                  <a:schemeClr val="bg1"/>
                </a:solidFill>
                <a:latin typeface="Garamond" panose="02020404030301010803" pitchFamily="18" charset="0"/>
              </a:rPr>
              <a:t>The Church In An Upside Down World</a:t>
            </a:r>
          </a:p>
        </p:txBody>
      </p:sp>
      <p:sp>
        <p:nvSpPr>
          <p:cNvPr id="3" name="TextBox 2">
            <a:extLst>
              <a:ext uri="{FF2B5EF4-FFF2-40B4-BE49-F238E27FC236}">
                <a16:creationId xmlns:a16="http://schemas.microsoft.com/office/drawing/2014/main" id="{95FE41C4-B3F5-33FA-1DE3-4422886DC81F}"/>
              </a:ext>
            </a:extLst>
          </p:cNvPr>
          <p:cNvSpPr txBox="1"/>
          <p:nvPr/>
        </p:nvSpPr>
        <p:spPr>
          <a:xfrm>
            <a:off x="0" y="5948035"/>
            <a:ext cx="9143999" cy="646331"/>
          </a:xfrm>
          <a:prstGeom prst="rect">
            <a:avLst/>
          </a:prstGeom>
          <a:noFill/>
        </p:spPr>
        <p:txBody>
          <a:bodyPr wrap="square" rtlCol="0">
            <a:spAutoFit/>
          </a:bodyPr>
          <a:lstStyle/>
          <a:p>
            <a:pPr algn="ctr"/>
            <a:r>
              <a:rPr lang="en-US" sz="3600" b="1" dirty="0">
                <a:solidFill>
                  <a:schemeClr val="bg1"/>
                </a:solidFill>
                <a:latin typeface="Garamond" panose="02020404030301010803" pitchFamily="18" charset="0"/>
              </a:rPr>
              <a:t>Acts 17:1-6</a:t>
            </a:r>
          </a:p>
        </p:txBody>
      </p:sp>
      <p:sp>
        <p:nvSpPr>
          <p:cNvPr id="4" name="Rectangle 3">
            <a:extLst>
              <a:ext uri="{FF2B5EF4-FFF2-40B4-BE49-F238E27FC236}">
                <a16:creationId xmlns:a16="http://schemas.microsoft.com/office/drawing/2014/main" id="{592A365F-ACE5-B96B-83B6-626BCEDBD7DF}"/>
              </a:ext>
            </a:extLst>
          </p:cNvPr>
          <p:cNvSpPr/>
          <p:nvPr/>
        </p:nvSpPr>
        <p:spPr>
          <a:xfrm>
            <a:off x="1775533" y="1733366"/>
            <a:ext cx="5202315" cy="3901736"/>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17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3601F3-9939-4889-D2A6-8B08F4ADAE8B}"/>
              </a:ext>
            </a:extLst>
          </p:cNvPr>
          <p:cNvSpPr txBox="1"/>
          <p:nvPr/>
        </p:nvSpPr>
        <p:spPr>
          <a:xfrm>
            <a:off x="585926" y="1358285"/>
            <a:ext cx="8149701" cy="4739759"/>
          </a:xfrm>
          <a:prstGeom prst="rect">
            <a:avLst/>
          </a:prstGeom>
          <a:noFill/>
        </p:spPr>
        <p:txBody>
          <a:bodyPr wrap="square">
            <a:spAutoFit/>
          </a:bodyPr>
          <a:lstStyle/>
          <a:p>
            <a:pPr marL="0" marR="0" algn="ctr">
              <a:spcBef>
                <a:spcPts val="0"/>
              </a:spcBef>
              <a:spcAft>
                <a:spcPts val="0"/>
              </a:spcAft>
            </a:pPr>
            <a:r>
              <a:rPr lang="en-US" sz="5400" dirty="0">
                <a:effectLst/>
                <a:latin typeface="Calibri" panose="020F0502020204030204" pitchFamily="34" charset="0"/>
                <a:ea typeface="Calibri" panose="020F0502020204030204" pitchFamily="34" charset="0"/>
                <a:cs typeface="Calibri" panose="020F0502020204030204" pitchFamily="34" charset="0"/>
              </a:rPr>
              <a:t>The membership in some churches has grown </a:t>
            </a:r>
          </a:p>
          <a:p>
            <a:pPr marL="0" marR="0" algn="ctr">
              <a:spcBef>
                <a:spcPts val="0"/>
              </a:spcBef>
              <a:spcAft>
                <a:spcPts val="0"/>
              </a:spcAft>
            </a:pPr>
            <a:r>
              <a:rPr lang="en-US" sz="5400" dirty="0">
                <a:effectLst/>
                <a:latin typeface="Calibri" panose="020F0502020204030204" pitchFamily="34" charset="0"/>
                <a:ea typeface="Calibri" panose="020F0502020204030204" pitchFamily="34" charset="0"/>
                <a:cs typeface="Calibri" panose="020F0502020204030204" pitchFamily="34" charset="0"/>
              </a:rPr>
              <a:t>to embrace many people who are NOT CONVERTED</a:t>
            </a:r>
          </a:p>
          <a:p>
            <a:pPr marL="0" marR="0" algn="ctr">
              <a:spcBef>
                <a:spcPts val="0"/>
              </a:spcBef>
              <a:spcAft>
                <a:spcPts val="0"/>
              </a:spcAft>
            </a:pPr>
            <a:r>
              <a:rPr lang="en-US" sz="5400" dirty="0">
                <a:latin typeface="Calibri" panose="020F0502020204030204" pitchFamily="34" charset="0"/>
                <a:ea typeface="Calibri" panose="020F0502020204030204" pitchFamily="34" charset="0"/>
                <a:cs typeface="Calibri" panose="020F0502020204030204" pitchFamily="34" charset="0"/>
              </a:rPr>
              <a:t>To Christ.</a:t>
            </a:r>
            <a:r>
              <a:rPr lang="en-US" sz="5400" dirty="0">
                <a:effectLst/>
                <a:latin typeface="Calibri" panose="020F0502020204030204" pitchFamily="34" charset="0"/>
                <a:ea typeface="Calibri" panose="020F0502020204030204" pitchFamily="34" charset="0"/>
                <a:cs typeface="Calibri" panose="020F0502020204030204" pitchFamily="34" charset="0"/>
              </a:rPr>
              <a:t>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4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75211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3601F3-9939-4889-D2A6-8B08F4ADAE8B}"/>
              </a:ext>
            </a:extLst>
          </p:cNvPr>
          <p:cNvSpPr txBox="1"/>
          <p:nvPr/>
        </p:nvSpPr>
        <p:spPr>
          <a:xfrm>
            <a:off x="585926" y="736845"/>
            <a:ext cx="8149701" cy="1323439"/>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membership in some churches has grown to embrace many people who are NOT CONVERTED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400" dirty="0">
                <a:effectLst/>
                <a:latin typeface="Calibri" panose="020F0502020204030204" pitchFamily="34" charset="0"/>
                <a:ea typeface="Calibri" panose="020F0502020204030204" pitchFamily="34" charset="0"/>
              </a:rPr>
            </a:br>
            <a:endParaRPr lang="en-US" dirty="0"/>
          </a:p>
        </p:txBody>
      </p:sp>
      <p:pic>
        <p:nvPicPr>
          <p:cNvPr id="2" name="Picture 2" descr="May be an image of text that says 'DON'T WATER DOWN THE GOSPEL JUST BECAUSE SOME PEOPLE CAN'T HANDLE IT Preach, Teach, Present Dresent the truthfully word of of God'">
            <a:extLst>
              <a:ext uri="{FF2B5EF4-FFF2-40B4-BE49-F238E27FC236}">
                <a16:creationId xmlns:a16="http://schemas.microsoft.com/office/drawing/2014/main" id="{2B4A496F-535E-EEA5-AC3E-19995AF2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54" y="1779912"/>
            <a:ext cx="5983550" cy="44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1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73450E5-A647-8C6A-E429-AF24E0AA5C07}"/>
              </a:ext>
            </a:extLst>
          </p:cNvPr>
          <p:cNvSpPr txBox="1"/>
          <p:nvPr/>
        </p:nvSpPr>
        <p:spPr>
          <a:xfrm>
            <a:off x="337351" y="949913"/>
            <a:ext cx="8007659" cy="5755422"/>
          </a:xfrm>
          <a:prstGeom prst="rect">
            <a:avLst/>
          </a:prstGeom>
          <a:noFill/>
        </p:spPr>
        <p:txBody>
          <a:bodyPr wrap="square">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Too many members are </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love with the world</a:t>
            </a:r>
            <a:r>
              <a:rPr lang="en-US" sz="3200" dirty="0">
                <a:effectLst/>
                <a:latin typeface="Calibri" panose="020F0502020204030204" pitchFamily="34" charset="0"/>
                <a:ea typeface="Calibri" panose="020F0502020204030204" pitchFamily="34" charset="0"/>
                <a:cs typeface="Calibri" panose="020F0502020204030204" pitchFamily="34" charset="0"/>
              </a:rPr>
              <a:t>, and the gospel is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DILUTED and FLAVORED </a:t>
            </a:r>
            <a:r>
              <a:rPr lang="en-US" sz="3200" dirty="0">
                <a:effectLst/>
                <a:latin typeface="Calibri" panose="020F0502020204030204" pitchFamily="34" charset="0"/>
                <a:ea typeface="Calibri" panose="020F0502020204030204" pitchFamily="34" charset="0"/>
                <a:cs typeface="Calibri" panose="020F0502020204030204" pitchFamily="34" charset="0"/>
              </a:rPr>
              <a:t>to make it appealing to the masses.</a:t>
            </a:r>
            <a:br>
              <a:rPr lang="en-US" sz="3200" dirty="0">
                <a:effectLst/>
                <a:latin typeface="Calibri" panose="020F0502020204030204" pitchFamily="34" charset="0"/>
                <a:ea typeface="Calibri" panose="020F0502020204030204" pitchFamily="34" charset="0"/>
                <a:cs typeface="Calibri" panose="020F0502020204030204" pitchFamily="34" charset="0"/>
              </a:rPr>
            </a:b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 4:2-5</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Preach the word</a:t>
            </a:r>
            <a:r>
              <a:rPr lang="en-US" sz="2400" dirty="0">
                <a:effectLst/>
                <a:latin typeface="Calibri" panose="020F0502020204030204" pitchFamily="34" charset="0"/>
                <a:ea typeface="Calibri" panose="020F0502020204030204" pitchFamily="34" charset="0"/>
                <a:cs typeface="Calibri" panose="020F0502020204030204" pitchFamily="34" charset="0"/>
              </a:rPr>
              <a:t>! Be ready in season and out of season. </a:t>
            </a:r>
            <a:r>
              <a:rPr lang="en-US" sz="2400" b="1" dirty="0">
                <a:effectLst/>
                <a:latin typeface="Calibri" panose="020F0502020204030204" pitchFamily="34" charset="0"/>
                <a:ea typeface="Calibri" panose="020F0502020204030204" pitchFamily="34" charset="0"/>
                <a:cs typeface="Calibri" panose="020F0502020204030204" pitchFamily="34" charset="0"/>
              </a:rPr>
              <a:t>Convince</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rebuke</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exhort</a:t>
            </a:r>
            <a:r>
              <a:rPr lang="en-US" sz="2400" dirty="0">
                <a:effectLst/>
                <a:latin typeface="Calibri" panose="020F0502020204030204" pitchFamily="34" charset="0"/>
                <a:ea typeface="Calibri" panose="020F0502020204030204" pitchFamily="34" charset="0"/>
                <a:cs typeface="Calibri" panose="020F0502020204030204" pitchFamily="34" charset="0"/>
              </a:rPr>
              <a:t>, with all longsuffering and teaching. 3 </a:t>
            </a:r>
            <a:r>
              <a:rPr lang="en-US" sz="2400" u="sng" dirty="0">
                <a:effectLst/>
                <a:latin typeface="Calibri" panose="020F0502020204030204" pitchFamily="34" charset="0"/>
                <a:ea typeface="Calibri" panose="020F0502020204030204" pitchFamily="34" charset="0"/>
                <a:cs typeface="Calibri" panose="020F0502020204030204" pitchFamily="34" charset="0"/>
              </a:rPr>
              <a:t>For the time will come when they will not endure sound doctrine, but according to their own desires, because they have itching ears, they will heap up for themselves teachers;</a:t>
            </a:r>
            <a:r>
              <a:rPr lang="en-US" sz="2400" u="sng" dirty="0">
                <a:latin typeface="Calibri" panose="020F0502020204030204" pitchFamily="34" charset="0"/>
                <a:ea typeface="Calibri" panose="020F0502020204030204" pitchFamily="34" charset="0"/>
                <a:cs typeface="Times New Roman" panose="02020603050405020304" pitchFamily="18" charset="0"/>
              </a:rPr>
              <a:t> </a:t>
            </a:r>
            <a:r>
              <a:rPr lang="en-US" sz="2400" u="sng" dirty="0">
                <a:effectLst/>
                <a:latin typeface="Calibri" panose="020F0502020204030204" pitchFamily="34" charset="0"/>
                <a:ea typeface="Calibri" panose="020F0502020204030204" pitchFamily="34" charset="0"/>
                <a:cs typeface="Calibri" panose="020F0502020204030204" pitchFamily="34" charset="0"/>
              </a:rPr>
              <a:t>4 and they will turn their ears away from the truth, and be turned aside to fables</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 5 But you be watchful in all things, endure afflictions, do the work of an evangelist, fulfill your ministry.</a:t>
            </a:r>
            <a:br>
              <a:rPr lang="en-US" sz="2400" dirty="0">
                <a:effectLst/>
                <a:latin typeface="Calibri" panose="020F0502020204030204" pitchFamily="34" charset="0"/>
                <a:ea typeface="Calibri" panose="020F0502020204030204" pitchFamily="34" charset="0"/>
              </a:rPr>
            </a:br>
            <a:endParaRPr lang="en-US" sz="2400" dirty="0"/>
          </a:p>
        </p:txBody>
      </p:sp>
    </p:spTree>
    <p:extLst>
      <p:ext uri="{BB962C8B-B14F-4D97-AF65-F5344CB8AC3E}">
        <p14:creationId xmlns:p14="http://schemas.microsoft.com/office/powerpoint/2010/main" val="3230373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B5BDDDCB-BF7F-9703-8B14-18C56D24D5A9}"/>
              </a:ext>
            </a:extLst>
          </p:cNvPr>
          <p:cNvSpPr txBox="1"/>
          <p:nvPr/>
        </p:nvSpPr>
        <p:spPr>
          <a:xfrm>
            <a:off x="0" y="1384917"/>
            <a:ext cx="9144000" cy="523220"/>
          </a:xfrm>
          <a:prstGeom prst="rect">
            <a:avLst/>
          </a:prstGeom>
          <a:noFill/>
        </p:spPr>
        <p:txBody>
          <a:bodyPr wrap="square">
            <a:spAutoFit/>
          </a:bodyPr>
          <a:lstStyle/>
          <a:p>
            <a:pPr lvl="1" indent="228600"/>
            <a:r>
              <a:rPr lang="en-US" sz="2800" b="1" dirty="0">
                <a:effectLst/>
                <a:latin typeface="Calibri" panose="020F0502020204030204" pitchFamily="34" charset="0"/>
                <a:ea typeface="Calibri" panose="020F0502020204030204" pitchFamily="34" charset="0"/>
                <a:cs typeface="Calibri" panose="020F0502020204030204" pitchFamily="34" charset="0"/>
              </a:rPr>
              <a:t>Preaching that pleases the world helps no one</a:t>
            </a:r>
          </a:p>
        </p:txBody>
      </p:sp>
      <p:sp>
        <p:nvSpPr>
          <p:cNvPr id="6" name="TextBox 5">
            <a:extLst>
              <a:ext uri="{FF2B5EF4-FFF2-40B4-BE49-F238E27FC236}">
                <a16:creationId xmlns:a16="http://schemas.microsoft.com/office/drawing/2014/main" id="{BB23FF00-7022-1EAB-67A0-477046AFC49B}"/>
              </a:ext>
            </a:extLst>
          </p:cNvPr>
          <p:cNvSpPr txBox="1"/>
          <p:nvPr/>
        </p:nvSpPr>
        <p:spPr>
          <a:xfrm>
            <a:off x="0" y="862001"/>
            <a:ext cx="9144000" cy="400110"/>
          </a:xfrm>
          <a:prstGeom prst="rect">
            <a:avLst/>
          </a:prstGeom>
          <a:noFill/>
        </p:spPr>
        <p:txBody>
          <a:bodyPr wrap="square">
            <a:spAutoFit/>
          </a:bodyPr>
          <a:lstStyle/>
          <a:p>
            <a:pPr marL="0" marR="0" indent="228600" algn="ctr">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 Church Does Not Try To Please The World - It Tries To Convert The World.</a:t>
            </a:r>
          </a:p>
        </p:txBody>
      </p:sp>
      <p:pic>
        <p:nvPicPr>
          <p:cNvPr id="3074" name="Picture 2">
            <a:extLst>
              <a:ext uri="{FF2B5EF4-FFF2-40B4-BE49-F238E27FC236}">
                <a16:creationId xmlns:a16="http://schemas.microsoft.com/office/drawing/2014/main" id="{80789EC1-E3C7-9E1A-34D6-1DFD52054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315"/>
          <a:stretch/>
        </p:blipFill>
        <p:spPr bwMode="auto">
          <a:xfrm>
            <a:off x="1195707" y="1908137"/>
            <a:ext cx="6752586" cy="3329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CCA17D-AB9C-FB67-16D6-85CD2EF4CB9E}"/>
              </a:ext>
            </a:extLst>
          </p:cNvPr>
          <p:cNvSpPr txBox="1"/>
          <p:nvPr/>
        </p:nvSpPr>
        <p:spPr>
          <a:xfrm>
            <a:off x="221942" y="5473083"/>
            <a:ext cx="8682361" cy="830997"/>
          </a:xfrm>
          <a:prstGeom prst="rect">
            <a:avLst/>
          </a:prstGeom>
          <a:noFill/>
        </p:spPr>
        <p:txBody>
          <a:bodyPr wrap="square" rtlCol="0">
            <a:spAutoFit/>
          </a:bodyPr>
          <a:lstStyle/>
          <a:p>
            <a:r>
              <a:rPr lang="en-US" sz="2400" b="1" dirty="0">
                <a:solidFill>
                  <a:srgbClr val="0070C0"/>
                </a:solidFill>
              </a:rPr>
              <a:t>Gal. 1:10 </a:t>
            </a:r>
            <a:r>
              <a:rPr lang="en-US" sz="2400" dirty="0"/>
              <a:t>For do I now persuade men, or God? or do I seek to please men? for if I yet pleased men, I should not be the servant of Christ.</a:t>
            </a:r>
          </a:p>
        </p:txBody>
      </p:sp>
      <p:sp>
        <p:nvSpPr>
          <p:cNvPr id="9" name="Rectangle 8">
            <a:extLst>
              <a:ext uri="{FF2B5EF4-FFF2-40B4-BE49-F238E27FC236}">
                <a16:creationId xmlns:a16="http://schemas.microsoft.com/office/drawing/2014/main" id="{54E4AE94-E8E9-CC51-CA53-FEDC3C6F6CA0}"/>
              </a:ext>
            </a:extLst>
          </p:cNvPr>
          <p:cNvSpPr/>
          <p:nvPr/>
        </p:nvSpPr>
        <p:spPr>
          <a:xfrm>
            <a:off x="195309" y="5473083"/>
            <a:ext cx="8735627" cy="88326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36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0768756-D50A-BB55-5284-EC7E936C62B4}"/>
              </a:ext>
            </a:extLst>
          </p:cNvPr>
          <p:cNvSpPr txBox="1"/>
          <p:nvPr/>
        </p:nvSpPr>
        <p:spPr>
          <a:xfrm>
            <a:off x="648070" y="985420"/>
            <a:ext cx="7945514" cy="5262979"/>
          </a:xfrm>
          <a:prstGeom prst="rect">
            <a:avLst/>
          </a:prstGeom>
          <a:noFill/>
        </p:spPr>
        <p:txBody>
          <a:bodyPr wrap="square">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Conversion separates people from old relationships </a:t>
            </a:r>
            <a:endParaRPr lang="en-US" sz="2800" b="1"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10: 34 -37</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"Do not think that I came to bring peace on earth. I did not come to bring peace but a sword.35 "For I have come to 'set a man against his father, a daughter against her mother, and a daughter-in-law against her mother-in-law’;</a:t>
            </a:r>
          </a:p>
          <a:p>
            <a:pPr marL="0" marR="0">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36 "and 'a man's enemies will be those of his own household.'37 "He who loves father or mother more than Me is not worthy of Me. And he who loves son or daughter more than Me is not worthy of Me.</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22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ED1C7FB-FB65-C09B-A084-841CDABE5E92}"/>
              </a:ext>
            </a:extLst>
          </p:cNvPr>
          <p:cNvSpPr txBox="1"/>
          <p:nvPr/>
        </p:nvSpPr>
        <p:spPr>
          <a:xfrm>
            <a:off x="550416" y="1376040"/>
            <a:ext cx="8176334" cy="4678204"/>
          </a:xfrm>
          <a:prstGeom prst="rect">
            <a:avLst/>
          </a:prstGeom>
          <a:noFill/>
        </p:spPr>
        <p:txBody>
          <a:bodyPr wrap="square">
            <a:spAutoFit/>
          </a:bodyPr>
          <a:lstStyle/>
          <a:p>
            <a:pPr marL="0" marR="0" indent="228600">
              <a:spcBef>
                <a:spcPts val="0"/>
              </a:spcBef>
              <a:spcAft>
                <a:spcPts val="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To be a follower of Christ, one must pay a PRICE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spcAft>
                <a:spcPts val="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Luke 14:25-33;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u="sng" dirty="0">
                <a:effectLst/>
                <a:latin typeface="Calibri" panose="020F0502020204030204" pitchFamily="34" charset="0"/>
                <a:ea typeface="Calibri" panose="020F0502020204030204" pitchFamily="34" charset="0"/>
              </a:rPr>
              <a:t>The gospel is about CHANGE and COMMITMENT</a:t>
            </a:r>
            <a:r>
              <a:rPr lang="en-US" sz="2800" b="1" dirty="0">
                <a:effectLst/>
                <a:latin typeface="Calibri" panose="020F0502020204030204" pitchFamily="34" charset="0"/>
                <a:ea typeface="Calibri" panose="020F0502020204030204" pitchFamily="34" charset="0"/>
              </a:rPr>
              <a:t>.</a:t>
            </a:r>
            <a:br>
              <a:rPr lang="en-US" sz="2800" b="1"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(1) Religion, if it is to be worth anything to you, will have to be sacrificed for -- </a:t>
            </a:r>
            <a:r>
              <a:rPr lang="en-US" sz="2800" b="1" dirty="0">
                <a:solidFill>
                  <a:srgbClr val="0070C0"/>
                </a:solidFill>
                <a:effectLst/>
                <a:latin typeface="Calibri" panose="020F0502020204030204" pitchFamily="34" charset="0"/>
                <a:ea typeface="Calibri" panose="020F0502020204030204" pitchFamily="34" charset="0"/>
              </a:rPr>
              <a:t>Luke 9:23</a:t>
            </a:r>
            <a:r>
              <a:rPr lang="en-US" sz="2800" dirty="0">
                <a:effectLst/>
                <a:latin typeface="Calibri" panose="020F0502020204030204" pitchFamily="34" charset="0"/>
                <a:ea typeface="Calibri" panose="020F0502020204030204" pitchFamily="34" charset="0"/>
              </a:rPr>
              <a:t>; Then He said to them all, "If anyone desires to come after Me, let him deny himself, and take up his cross daily, and follow Me. </a:t>
            </a: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(2) You will have to INVEST your life in it -- </a:t>
            </a:r>
            <a:r>
              <a:rPr lang="en-US" sz="2800" b="1" dirty="0">
                <a:solidFill>
                  <a:srgbClr val="0070C0"/>
                </a:solidFill>
                <a:effectLst/>
                <a:latin typeface="Calibri" panose="020F0502020204030204" pitchFamily="34" charset="0"/>
                <a:ea typeface="Calibri" panose="020F0502020204030204" pitchFamily="34" charset="0"/>
              </a:rPr>
              <a:t>Matt. 6:33</a:t>
            </a:r>
            <a:br>
              <a:rPr lang="en-US" sz="14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32993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AAA5AF3-AC74-CABA-7B1C-0BA9C38CF555}"/>
              </a:ext>
            </a:extLst>
          </p:cNvPr>
          <p:cNvSpPr txBox="1"/>
          <p:nvPr/>
        </p:nvSpPr>
        <p:spPr>
          <a:xfrm>
            <a:off x="852255" y="949910"/>
            <a:ext cx="7457243" cy="3526415"/>
          </a:xfrm>
          <a:prstGeom prst="rect">
            <a:avLst/>
          </a:prstGeom>
          <a:noFill/>
        </p:spPr>
        <p:txBody>
          <a:bodyPr wrap="square">
            <a:spAutoFit/>
          </a:bodyPr>
          <a:lstStyle/>
          <a:p>
            <a:pPr marL="0" marR="0">
              <a:spcBef>
                <a:spcPts val="0"/>
              </a:spcBef>
              <a:spcAft>
                <a:spcPts val="0"/>
              </a:spcAft>
            </a:pPr>
            <a:r>
              <a:rPr lang="en-US" sz="4800" b="1" u="sng" dirty="0">
                <a:effectLst/>
                <a:latin typeface="Calibri" panose="020F0502020204030204" pitchFamily="34" charset="0"/>
                <a:ea typeface="Calibri" panose="020F0502020204030204" pitchFamily="34" charset="0"/>
                <a:cs typeface="Calibri" panose="020F0502020204030204" pitchFamily="34" charset="0"/>
              </a:rPr>
              <a:t>Christians MUST serve Christ with SINGLENESS OF HEART</a:t>
            </a:r>
            <a:r>
              <a:rPr lang="en-US" sz="4800" b="1" dirty="0">
                <a:effectLst/>
                <a:latin typeface="Calibri" panose="020F0502020204030204" pitchFamily="34" charset="0"/>
                <a:ea typeface="Calibri" panose="020F0502020204030204" pitchFamily="34" charset="0"/>
                <a:cs typeface="Calibri" panose="020F0502020204030204" pitchFamily="34" charset="0"/>
              </a:rPr>
              <a:t> </a:t>
            </a:r>
            <a:r>
              <a:rPr lang="en-US" sz="480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6:24</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"No one can serve two masters; for either he will hate the one and love the other, or else he will be loyal to the one and despise the other. You cannot serve God and mammon.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Kostenloses Foto zum Thema: campen, camping, familie">
            <a:extLst>
              <a:ext uri="{FF2B5EF4-FFF2-40B4-BE49-F238E27FC236}">
                <a16:creationId xmlns:a16="http://schemas.microsoft.com/office/drawing/2014/main" id="{8103850E-9C77-B2E0-EF54-F9E36D4A7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4" y="4196229"/>
            <a:ext cx="4669655" cy="244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0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7B75232-DB8B-6DD2-C6DC-EAB85C9272DA}"/>
              </a:ext>
            </a:extLst>
          </p:cNvPr>
          <p:cNvSpPr txBox="1"/>
          <p:nvPr/>
        </p:nvSpPr>
        <p:spPr>
          <a:xfrm>
            <a:off x="417250" y="458565"/>
            <a:ext cx="8433787" cy="6080348"/>
          </a:xfrm>
          <a:prstGeom prst="rect">
            <a:avLst/>
          </a:prstGeom>
          <a:noFill/>
        </p:spPr>
        <p:txBody>
          <a:bodyPr wrap="square">
            <a:spAutoFit/>
          </a:bodyPr>
          <a:lstStyle/>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What is the solution for the church to flourish in the world?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What is the solution to turn the world “right –side-up”?</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We want to </a:t>
            </a:r>
            <a:r>
              <a:rPr lang="en-US" sz="3000" b="1" u="sng" dirty="0">
                <a:effectLst/>
                <a:latin typeface="Calibri" panose="020F0502020204030204" pitchFamily="34" charset="0"/>
                <a:ea typeface="Calibri" panose="020F0502020204030204" pitchFamily="34" charset="0"/>
                <a:cs typeface="Calibri" panose="020F0502020204030204" pitchFamily="34" charset="0"/>
              </a:rPr>
              <a:t>obey and please</a:t>
            </a:r>
            <a:r>
              <a:rPr lang="en-US" sz="3000" b="1" dirty="0">
                <a:effectLst/>
                <a:latin typeface="Calibri" panose="020F0502020204030204" pitchFamily="34" charset="0"/>
                <a:ea typeface="Calibri" panose="020F0502020204030204" pitchFamily="34" charset="0"/>
                <a:cs typeface="Calibri" panose="020F0502020204030204" pitchFamily="34" charset="0"/>
              </a:rPr>
              <a:t> God</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We want to </a:t>
            </a: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seek first the Kingdom</a:t>
            </a:r>
            <a:r>
              <a:rPr lang="en-US"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of God</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We want to be </a:t>
            </a: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transformed from the world</a:t>
            </a:r>
            <a:r>
              <a:rPr lang="en-US" sz="3000" dirty="0">
                <a:effectLst/>
                <a:latin typeface="Calibri" panose="020F0502020204030204" pitchFamily="34" charset="0"/>
                <a:ea typeface="Calibri" panose="020F0502020204030204" pitchFamily="34" charset="0"/>
                <a:cs typeface="Calibri" panose="020F0502020204030204" pitchFamily="34" charset="0"/>
              </a:rPr>
              <a:t>, not conformed to this world.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We want to have a </a:t>
            </a:r>
            <a:r>
              <a:rPr lang="en-US" sz="3000" b="1" u="sng" dirty="0">
                <a:effectLst/>
                <a:latin typeface="Calibri" panose="020F0502020204030204" pitchFamily="34" charset="0"/>
                <a:ea typeface="Calibri" panose="020F0502020204030204" pitchFamily="34" charset="0"/>
                <a:cs typeface="Calibri" panose="020F0502020204030204" pitchFamily="34" charset="0"/>
              </a:rPr>
              <a:t>lifestyle that is in harmony with God's will</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We want to "</a:t>
            </a:r>
            <a:r>
              <a:rPr lang="en-US" sz="3000" b="1" u="sng" dirty="0">
                <a:effectLst/>
                <a:latin typeface="Calibri" panose="020F0502020204030204" pitchFamily="34" charset="0"/>
                <a:ea typeface="Calibri" panose="020F0502020204030204" pitchFamily="34" charset="0"/>
                <a:cs typeface="Calibri" panose="020F0502020204030204" pitchFamily="34" charset="0"/>
              </a:rPr>
              <a:t>Come Out And Be Separate</a:t>
            </a:r>
            <a:r>
              <a:rPr lang="en-US" sz="3000" b="1" dirty="0">
                <a:effectLst/>
                <a:latin typeface="Calibri" panose="020F0502020204030204" pitchFamily="34" charset="0"/>
                <a:ea typeface="Calibri" panose="020F0502020204030204" pitchFamily="34" charset="0"/>
                <a:cs typeface="Calibri" panose="020F0502020204030204" pitchFamily="34" charset="0"/>
              </a:rPr>
              <a:t> From The World"</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We want to </a:t>
            </a:r>
            <a:r>
              <a:rPr lang="en-US" sz="3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convert the world</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not try to please the world.</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7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4C793F0B-06D8-31FA-435A-ED42260DBA17}"/>
              </a:ext>
            </a:extLst>
          </p:cNvPr>
          <p:cNvSpPr txBox="1"/>
          <p:nvPr/>
        </p:nvSpPr>
        <p:spPr>
          <a:xfrm>
            <a:off x="745725" y="1740023"/>
            <a:ext cx="7119892" cy="4533193"/>
          </a:xfrm>
          <a:prstGeom prst="rect">
            <a:avLst/>
          </a:prstGeom>
          <a:noFill/>
        </p:spPr>
        <p:txBody>
          <a:bodyPr wrap="square">
            <a:spAutoFit/>
          </a:bodyPr>
          <a:lstStyle/>
          <a:p>
            <a:r>
              <a:rPr lang="en-US" sz="3600" b="1" dirty="0">
                <a:solidFill>
                  <a:srgbClr val="0070C0"/>
                </a:solidFill>
              </a:rPr>
              <a:t>Jeremiah 1:10 </a:t>
            </a:r>
            <a:r>
              <a:rPr lang="en-US" sz="3600" dirty="0"/>
              <a:t>See, I have this day set you over the nations </a:t>
            </a:r>
          </a:p>
          <a:p>
            <a:r>
              <a:rPr lang="en-US" sz="3600" dirty="0"/>
              <a:t>and over the kingdoms,</a:t>
            </a:r>
          </a:p>
          <a:p>
            <a:r>
              <a:rPr lang="en-US" sz="3600" dirty="0">
                <a:solidFill>
                  <a:srgbClr val="FF0000"/>
                </a:solidFill>
                <a:latin typeface="Arial Black" panose="020B0A04020102020204" pitchFamily="34" charset="0"/>
              </a:rPr>
              <a:t>To </a:t>
            </a:r>
            <a:r>
              <a:rPr lang="en-US" sz="3600" u="sng" dirty="0">
                <a:solidFill>
                  <a:srgbClr val="FF0000"/>
                </a:solidFill>
                <a:latin typeface="Arial Black" panose="020B0A04020102020204" pitchFamily="34" charset="0"/>
              </a:rPr>
              <a:t>root out </a:t>
            </a:r>
          </a:p>
          <a:p>
            <a:r>
              <a:rPr lang="en-US" sz="3600" dirty="0"/>
              <a:t>and to </a:t>
            </a:r>
            <a:r>
              <a:rPr lang="en-US" sz="3600" u="sng" dirty="0">
                <a:solidFill>
                  <a:srgbClr val="FF0000"/>
                </a:solidFill>
                <a:latin typeface="Arial Black" panose="020B0A04020102020204" pitchFamily="34" charset="0"/>
              </a:rPr>
              <a:t>pull down</a:t>
            </a:r>
            <a:r>
              <a:rPr lang="en-US" sz="3600" dirty="0">
                <a:solidFill>
                  <a:srgbClr val="FF0000"/>
                </a:solidFill>
                <a:latin typeface="Arial Black" panose="020B0A04020102020204" pitchFamily="34" charset="0"/>
              </a:rPr>
              <a:t>,</a:t>
            </a:r>
          </a:p>
          <a:p>
            <a:r>
              <a:rPr lang="en-US" sz="3600" u="sng" dirty="0">
                <a:solidFill>
                  <a:srgbClr val="FF0000"/>
                </a:solidFill>
                <a:latin typeface="Arial Black" panose="020B0A04020102020204" pitchFamily="34" charset="0"/>
              </a:rPr>
              <a:t>To destroy</a:t>
            </a:r>
          </a:p>
          <a:p>
            <a:r>
              <a:rPr lang="en-US" sz="3600" dirty="0"/>
              <a:t>and to </a:t>
            </a:r>
            <a:r>
              <a:rPr lang="en-US" sz="3600" u="sng" dirty="0">
                <a:solidFill>
                  <a:srgbClr val="FF0000"/>
                </a:solidFill>
                <a:latin typeface="Arial Black" panose="020B0A04020102020204" pitchFamily="34" charset="0"/>
              </a:rPr>
              <a:t>throw down</a:t>
            </a:r>
            <a:r>
              <a:rPr lang="en-US" sz="3600" dirty="0">
                <a:solidFill>
                  <a:srgbClr val="FF0000"/>
                </a:solidFill>
                <a:latin typeface="Arial Black" panose="020B0A04020102020204" pitchFamily="34" charset="0"/>
              </a:rPr>
              <a:t>,</a:t>
            </a:r>
          </a:p>
          <a:p>
            <a:r>
              <a:rPr lang="en-US" sz="3600" dirty="0">
                <a:latin typeface="Arial Black" panose="020B0A04020102020204" pitchFamily="34" charset="0"/>
              </a:rPr>
              <a:t>To build and to plant.</a:t>
            </a:r>
            <a:r>
              <a:rPr lang="en-US" sz="3600" dirty="0"/>
              <a:t>"</a:t>
            </a:r>
          </a:p>
        </p:txBody>
      </p:sp>
      <p:sp>
        <p:nvSpPr>
          <p:cNvPr id="6" name="TextBox 5">
            <a:extLst>
              <a:ext uri="{FF2B5EF4-FFF2-40B4-BE49-F238E27FC236}">
                <a16:creationId xmlns:a16="http://schemas.microsoft.com/office/drawing/2014/main" id="{AD517523-2F99-6F9E-733F-0A5294DE7C2E}"/>
              </a:ext>
            </a:extLst>
          </p:cNvPr>
          <p:cNvSpPr txBox="1"/>
          <p:nvPr/>
        </p:nvSpPr>
        <p:spPr>
          <a:xfrm>
            <a:off x="0" y="1074198"/>
            <a:ext cx="9144000" cy="461665"/>
          </a:xfrm>
          <a:prstGeom prst="rect">
            <a:avLst/>
          </a:prstGeom>
          <a:noFill/>
        </p:spPr>
        <p:txBody>
          <a:bodyPr wrap="square" rtlCol="0">
            <a:spAutoFit/>
          </a:bodyPr>
          <a:lstStyle/>
          <a:p>
            <a:pPr algn="ctr"/>
            <a:r>
              <a:rPr lang="en-US" sz="2400" u="sng" dirty="0"/>
              <a:t>We cannot turn the world right-side up by positive preaching only</a:t>
            </a:r>
            <a:r>
              <a:rPr lang="en-US" sz="2400" dirty="0"/>
              <a:t>.</a:t>
            </a:r>
          </a:p>
        </p:txBody>
      </p:sp>
    </p:spTree>
    <p:extLst>
      <p:ext uri="{BB962C8B-B14F-4D97-AF65-F5344CB8AC3E}">
        <p14:creationId xmlns:p14="http://schemas.microsoft.com/office/powerpoint/2010/main" val="1012184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82849"/>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4147156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1304" name="Picture 2056" descr="C:\Users\sheila\Desktop\POWER POINTS\BIBLE STUDY\ULTIMATE Royality Free\2-Bible Pics-Nt\PAUL\Ephesus\Riot at Ephesus C-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942" y="1438181"/>
            <a:ext cx="3390707" cy="382821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B1E8C3-0B5F-84DB-6DAA-CED4A515E903}"/>
              </a:ext>
            </a:extLst>
          </p:cNvPr>
          <p:cNvSpPr txBox="1"/>
          <p:nvPr/>
        </p:nvSpPr>
        <p:spPr>
          <a:xfrm>
            <a:off x="337351" y="319596"/>
            <a:ext cx="4935985" cy="5355312"/>
          </a:xfrm>
          <a:prstGeom prst="rect">
            <a:avLst/>
          </a:prstGeom>
          <a:noFill/>
        </p:spPr>
        <p:txBody>
          <a:bodyPr wrap="square" rtlCol="0">
            <a:spAutoFit/>
          </a:bodyPr>
          <a:lstStyle/>
          <a:p>
            <a:r>
              <a:rPr lang="en-US" sz="3600" dirty="0">
                <a:solidFill>
                  <a:srgbClr val="0070C0"/>
                </a:solidFill>
              </a:rPr>
              <a:t>Acts 17:1 </a:t>
            </a:r>
            <a:r>
              <a:rPr lang="en-US" dirty="0"/>
              <a:t>Now when they had passed through Amphipolis and Apollonia, they came to Thessalonica, where there was a synagogue of the Jews.</a:t>
            </a:r>
          </a:p>
          <a:p>
            <a:r>
              <a:rPr lang="en-US" dirty="0"/>
              <a:t> 2 Then Paul, as his custom was, went in to them, and for three Sabbaths reasoned with them from the Scriptures,</a:t>
            </a:r>
          </a:p>
          <a:p>
            <a:r>
              <a:rPr lang="en-US" dirty="0"/>
              <a:t> 3 explaining and demonstrating that the Christ had to suffer and rise again from the dead, and saying, "This Jesus whom I preach to you is the Christ."</a:t>
            </a:r>
          </a:p>
          <a:p>
            <a:r>
              <a:rPr lang="en-US" dirty="0"/>
              <a:t> 4 And some of them were persuaded; and a great multitude of the devout Greeks, and not a few of the leading women, joined Paul and Silas.</a:t>
            </a:r>
          </a:p>
          <a:p>
            <a:r>
              <a:rPr lang="en-US" dirty="0"/>
              <a:t> 5 But the Jews who were not persuaded, becoming envious, took some of the evil men from the marketplace, and gathering a mob, set all the city in an uproar and attacked the house of Jason, and sought to bring them out to the people.</a:t>
            </a:r>
          </a:p>
        </p:txBody>
      </p:sp>
      <p:sp>
        <p:nvSpPr>
          <p:cNvPr id="4" name="TextBox 3">
            <a:extLst>
              <a:ext uri="{FF2B5EF4-FFF2-40B4-BE49-F238E27FC236}">
                <a16:creationId xmlns:a16="http://schemas.microsoft.com/office/drawing/2014/main" id="{44FE537B-9E31-60B1-797B-B94C5D6977BB}"/>
              </a:ext>
            </a:extLst>
          </p:cNvPr>
          <p:cNvSpPr txBox="1"/>
          <p:nvPr/>
        </p:nvSpPr>
        <p:spPr>
          <a:xfrm>
            <a:off x="337351" y="5548545"/>
            <a:ext cx="8469298" cy="1200329"/>
          </a:xfrm>
          <a:prstGeom prst="rect">
            <a:avLst/>
          </a:prstGeom>
          <a:noFill/>
        </p:spPr>
        <p:txBody>
          <a:bodyPr wrap="square" rtlCol="0">
            <a:spAutoFit/>
          </a:bodyPr>
          <a:lstStyle/>
          <a:p>
            <a:r>
              <a:rPr lang="en-US" sz="2400" dirty="0"/>
              <a:t>6. But when they did not find them, they dragged Jason and some brethren to the rulers of the city, crying out, "</a:t>
            </a:r>
            <a:r>
              <a:rPr lang="en-US" sz="2400" u="sng" dirty="0"/>
              <a:t>These who have turned the world upside down have come here too</a:t>
            </a:r>
            <a:r>
              <a:rPr lang="en-US" sz="2400" dirty="0"/>
              <a:t>.</a:t>
            </a:r>
          </a:p>
        </p:txBody>
      </p:sp>
      <p:sp>
        <p:nvSpPr>
          <p:cNvPr id="5" name="Rectangle 4">
            <a:extLst>
              <a:ext uri="{FF2B5EF4-FFF2-40B4-BE49-F238E27FC236}">
                <a16:creationId xmlns:a16="http://schemas.microsoft.com/office/drawing/2014/main" id="{91AE7B6A-4F29-91D6-F5DF-0022C0F985A2}"/>
              </a:ext>
            </a:extLst>
          </p:cNvPr>
          <p:cNvSpPr/>
          <p:nvPr/>
        </p:nvSpPr>
        <p:spPr>
          <a:xfrm>
            <a:off x="213065" y="109126"/>
            <a:ext cx="8780016" cy="664678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80BD1F6-D260-A3F6-A04D-C2D8C0893838}"/>
              </a:ext>
            </a:extLst>
          </p:cNvPr>
          <p:cNvSpPr txBox="1"/>
          <p:nvPr/>
        </p:nvSpPr>
        <p:spPr>
          <a:xfrm>
            <a:off x="506027" y="648067"/>
            <a:ext cx="4438835" cy="5786199"/>
          </a:xfrm>
          <a:prstGeom prst="rect">
            <a:avLst/>
          </a:prstGeom>
          <a:noFill/>
        </p:spPr>
        <p:txBody>
          <a:bodyPr wrap="square">
            <a:spAutoFit/>
          </a:bodyPr>
          <a:lstStyle/>
          <a:p>
            <a:endParaRPr lang="en-US" sz="3200" dirty="0"/>
          </a:p>
          <a:p>
            <a:r>
              <a:rPr lang="en-US" sz="2600" dirty="0"/>
              <a:t>We live in an upside down world. It is chaotic, turbulent, filled with disorder and unrest.</a:t>
            </a:r>
          </a:p>
          <a:p>
            <a:endParaRPr lang="en-US" sz="2600" dirty="0"/>
          </a:p>
          <a:p>
            <a:r>
              <a:rPr lang="en-US" sz="2600" dirty="0"/>
              <a:t>But the church of the Lord and the sin-filled world are diametrically opposite. They stand apart on every moral and spiritual issue.</a:t>
            </a:r>
          </a:p>
          <a:p>
            <a:endParaRPr lang="en-US" sz="2600" dirty="0"/>
          </a:p>
          <a:p>
            <a:r>
              <a:rPr lang="en-US" sz="2600" dirty="0"/>
              <a:t>People of God and people of the world have different aims in life.</a:t>
            </a:r>
          </a:p>
        </p:txBody>
      </p:sp>
      <p:pic>
        <p:nvPicPr>
          <p:cNvPr id="2" name="Picture 2" descr="Upside Down Ferriswheel Car Free Stock Photo - Public Domain Pictures">
            <a:extLst>
              <a:ext uri="{FF2B5EF4-FFF2-40B4-BE49-F238E27FC236}">
                <a16:creationId xmlns:a16="http://schemas.microsoft.com/office/drawing/2014/main" id="{BB58387C-CB3E-AF30-BEE1-3EAE02BDD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08" t="20422" r="30204" b="852"/>
          <a:stretch/>
        </p:blipFill>
        <p:spPr bwMode="auto">
          <a:xfrm>
            <a:off x="5685038" y="1129552"/>
            <a:ext cx="3086100" cy="539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3D6711-CF60-B9A0-E8AD-01F98EA944CA}"/>
              </a:ext>
            </a:extLst>
          </p:cNvPr>
          <p:cNvSpPr txBox="1"/>
          <p:nvPr/>
        </p:nvSpPr>
        <p:spPr>
          <a:xfrm>
            <a:off x="514905" y="1020933"/>
            <a:ext cx="4696288" cy="5505674"/>
          </a:xfrm>
          <a:prstGeom prst="rect">
            <a:avLst/>
          </a:prstGeom>
          <a:noFill/>
        </p:spPr>
        <p:txBody>
          <a:bodyPr wrap="square">
            <a:spAutoFit/>
          </a:bodyPr>
          <a:lstStyle/>
          <a:p>
            <a:pPr marL="0" marR="0">
              <a:lnSpc>
                <a:spcPct val="115000"/>
              </a:lnSpc>
              <a:spcBef>
                <a:spcPts val="0"/>
              </a:spcBef>
              <a:spcAft>
                <a:spcPts val="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is the Aim of the people of the World:</a:t>
            </a:r>
            <a:b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br>
            <a:r>
              <a:rPr lang="en-US" sz="3600" b="1" u="sng" dirty="0">
                <a:effectLst/>
                <a:latin typeface="Calibri" panose="020F0502020204030204" pitchFamily="34" charset="0"/>
                <a:ea typeface="Calibri" panose="020F0502020204030204" pitchFamily="34" charset="0"/>
                <a:cs typeface="Calibri" panose="020F0502020204030204" pitchFamily="34" charset="0"/>
              </a:rPr>
              <a:t>They want </a:t>
            </a:r>
            <a:r>
              <a:rPr lang="en-US" sz="3600" b="1" dirty="0">
                <a:effectLst/>
                <a:latin typeface="Calibri" panose="020F0502020204030204" pitchFamily="34" charset="0"/>
                <a:ea typeface="Calibri" panose="020F0502020204030204" pitchFamily="34" charset="0"/>
                <a:cs typeface="Calibri" panose="020F0502020204030204" pitchFamily="34" charset="0"/>
              </a:rPr>
              <a:t>more </a:t>
            </a:r>
            <a:r>
              <a:rPr lang="en-US" sz="3600" dirty="0">
                <a:effectLst/>
                <a:latin typeface="Calibri" panose="020F0502020204030204" pitchFamily="34" charset="0"/>
                <a:ea typeface="Calibri" panose="020F0502020204030204" pitchFamily="34" charset="0"/>
                <a:cs typeface="Calibri" panose="020F0502020204030204" pitchFamily="34" charset="0"/>
              </a:rPr>
              <a:t>and more materialism and pleasure </a:t>
            </a:r>
            <a:br>
              <a:rPr lang="en-US" sz="3600" dirty="0">
                <a:effectLst/>
                <a:latin typeface="Calibri" panose="020F0502020204030204" pitchFamily="34" charset="0"/>
                <a:ea typeface="Calibri" panose="020F0502020204030204" pitchFamily="34" charset="0"/>
                <a:cs typeface="Calibri" panose="020F0502020204030204" pitchFamily="34" charset="0"/>
              </a:rPr>
            </a:br>
            <a:r>
              <a:rPr lang="en-US" sz="3600" b="1" u="sng" dirty="0">
                <a:effectLst/>
                <a:latin typeface="Calibri" panose="020F0502020204030204" pitchFamily="34" charset="0"/>
                <a:ea typeface="Calibri" panose="020F0502020204030204" pitchFamily="34" charset="0"/>
                <a:cs typeface="Calibri" panose="020F0502020204030204" pitchFamily="34" charset="0"/>
              </a:rPr>
              <a:t>They are filled </a:t>
            </a:r>
            <a:r>
              <a:rPr lang="en-US" sz="3600" b="1" dirty="0">
                <a:effectLst/>
                <a:latin typeface="Calibri" panose="020F0502020204030204" pitchFamily="34" charset="0"/>
                <a:ea typeface="Calibri" panose="020F0502020204030204" pitchFamily="34" charset="0"/>
                <a:cs typeface="Calibri" panose="020F0502020204030204" pitchFamily="34" charset="0"/>
              </a:rPr>
              <a:t>with </a:t>
            </a:r>
            <a:r>
              <a:rPr lang="en-US" sz="3600" dirty="0">
                <a:effectLst/>
                <a:latin typeface="Calibri" panose="020F0502020204030204" pitchFamily="34" charset="0"/>
                <a:ea typeface="Calibri" panose="020F0502020204030204" pitchFamily="34" charset="0"/>
                <a:cs typeface="Calibri" panose="020F0502020204030204" pitchFamily="34" charset="0"/>
              </a:rPr>
              <a:t>pride and want fullness of bread and abundance of idleness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Upside Down Ferriswheel Car Free Stock Photo - Public Domain Pictures">
            <a:extLst>
              <a:ext uri="{FF2B5EF4-FFF2-40B4-BE49-F238E27FC236}">
                <a16:creationId xmlns:a16="http://schemas.microsoft.com/office/drawing/2014/main" id="{A1F0DCBC-3A96-8ADB-5F97-B6F3ECD6E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08" t="20422" r="30204" b="852"/>
          <a:stretch/>
        </p:blipFill>
        <p:spPr bwMode="auto">
          <a:xfrm>
            <a:off x="5685038" y="1129552"/>
            <a:ext cx="3086100" cy="539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58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3D6711-CF60-B9A0-E8AD-01F98EA944CA}"/>
              </a:ext>
            </a:extLst>
          </p:cNvPr>
          <p:cNvSpPr txBox="1"/>
          <p:nvPr/>
        </p:nvSpPr>
        <p:spPr>
          <a:xfrm>
            <a:off x="514904" y="1020933"/>
            <a:ext cx="8282867" cy="2677656"/>
          </a:xfrm>
          <a:prstGeom prst="rect">
            <a:avLst/>
          </a:prstGeom>
          <a:noFill/>
        </p:spPr>
        <p:txBody>
          <a:bodyPr wrap="square">
            <a:spAutoFit/>
          </a:bodyPr>
          <a:lstStyle/>
          <a:p>
            <a:pPr marL="0" marR="0">
              <a:spcBef>
                <a:spcPts val="0"/>
              </a:spcBef>
              <a:spcAft>
                <a:spcPts val="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Ezek. 16: 49-50</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“Look, this was the iniquity of your sister Sodom: She and her daughter had pride, fullness of food, and </a:t>
            </a:r>
            <a:r>
              <a:rPr lang="en-US" sz="2800" dirty="0">
                <a:effectLst/>
                <a:latin typeface="Arial Black" panose="020B0A04020102020204" pitchFamily="34" charset="0"/>
                <a:ea typeface="Calibri" panose="020F0502020204030204" pitchFamily="34" charset="0"/>
                <a:cs typeface="Calibri" panose="020F0502020204030204" pitchFamily="34" charset="0"/>
              </a:rPr>
              <a:t>abundance of idleness</a:t>
            </a:r>
            <a:r>
              <a:rPr lang="en-US" sz="2800" dirty="0">
                <a:effectLst/>
                <a:latin typeface="Calibri" panose="020F0502020204030204" pitchFamily="34" charset="0"/>
                <a:ea typeface="Calibri" panose="020F0502020204030204" pitchFamily="34" charset="0"/>
                <a:cs typeface="Calibri" panose="020F0502020204030204" pitchFamily="34" charset="0"/>
              </a:rPr>
              <a:t>; neither did she strengthen the hand of the poor and needy. 50 "And they were haughty and committed abomination before Me; therefore I took them away as I saw fit.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Kostenloses Foto zum Thema: campen, camping, familie">
            <a:extLst>
              <a:ext uri="{FF2B5EF4-FFF2-40B4-BE49-F238E27FC236}">
                <a16:creationId xmlns:a16="http://schemas.microsoft.com/office/drawing/2014/main" id="{E0036E01-3BA1-A69F-5634-23E804A3B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741" y="3807360"/>
            <a:ext cx="4669655" cy="244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95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90CEF63-7B3D-920A-9243-8B106EBA31B4}"/>
              </a:ext>
            </a:extLst>
          </p:cNvPr>
          <p:cNvSpPr txBox="1"/>
          <p:nvPr/>
        </p:nvSpPr>
        <p:spPr>
          <a:xfrm>
            <a:off x="301838" y="1162976"/>
            <a:ext cx="5273339" cy="6001643"/>
          </a:xfrm>
          <a:prstGeom prst="rect">
            <a:avLst/>
          </a:prstGeom>
          <a:noFill/>
        </p:spPr>
        <p:txBody>
          <a:bodyPr wrap="square">
            <a:spAutoFit/>
          </a:bodyPr>
          <a:lstStyle/>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They want lifestyles </a:t>
            </a:r>
            <a:r>
              <a:rPr lang="en-US" sz="3200" dirty="0">
                <a:effectLst/>
                <a:latin typeface="Calibri" panose="020F0502020204030204" pitchFamily="34" charset="0"/>
                <a:ea typeface="Calibri" panose="020F0502020204030204" pitchFamily="34" charset="0"/>
                <a:cs typeface="Calibri" panose="020F0502020204030204" pitchFamily="34" charset="0"/>
              </a:rPr>
              <a:t>to be what the individual wants.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Judges 21: 25</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In those days there was no king in Israel; everyone did what was right in his own eyes.</a:t>
            </a:r>
          </a:p>
          <a:p>
            <a:pPr marL="0" marR="0">
              <a:spcBef>
                <a:spcPts val="0"/>
              </a:spcBef>
              <a:spcAft>
                <a:spcPts val="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They want rules and values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can be broken as easily as they were made.</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Upside Down Ferriswheel Car Free Stock Photo - Public Domain Pictures">
            <a:extLst>
              <a:ext uri="{FF2B5EF4-FFF2-40B4-BE49-F238E27FC236}">
                <a16:creationId xmlns:a16="http://schemas.microsoft.com/office/drawing/2014/main" id="{3568B8FC-FEB7-0478-F07C-B6FA28CA6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56" r="69454"/>
          <a:stretch/>
        </p:blipFill>
        <p:spPr bwMode="auto">
          <a:xfrm>
            <a:off x="6027938" y="1066572"/>
            <a:ext cx="2735989" cy="528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4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Church In An Upside Down World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C5D8EC3-C179-946E-CD98-CC5C67BBC8FC}"/>
              </a:ext>
            </a:extLst>
          </p:cNvPr>
          <p:cNvSpPr txBox="1"/>
          <p:nvPr/>
        </p:nvSpPr>
        <p:spPr>
          <a:xfrm>
            <a:off x="399495" y="923278"/>
            <a:ext cx="5344357" cy="5668410"/>
          </a:xfrm>
          <a:prstGeom prst="rect">
            <a:avLst/>
          </a:prstGeom>
          <a:noFill/>
        </p:spPr>
        <p:txBody>
          <a:bodyPr wrap="square">
            <a:spAutoFit/>
          </a:bodyPr>
          <a:lstStyle/>
          <a:p>
            <a:pPr marL="0" marR="0">
              <a:spcBef>
                <a:spcPts val="0"/>
              </a:spcBef>
              <a:spcAft>
                <a:spcPts val="0"/>
              </a:spcAft>
            </a:pP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They want </a:t>
            </a:r>
            <a:r>
              <a:rPr lang="en-US" sz="3600" dirty="0">
                <a:effectLst/>
                <a:latin typeface="Calibri" panose="020F0502020204030204" pitchFamily="34" charset="0"/>
                <a:ea typeface="Calibri" panose="020F0502020204030204" pitchFamily="34" charset="0"/>
                <a:cs typeface="Calibri" panose="020F0502020204030204" pitchFamily="34" charset="0"/>
              </a:rPr>
              <a:t>a selfish lifestyle.</a:t>
            </a:r>
            <a:br>
              <a:rPr lang="en-US" sz="3600" dirty="0">
                <a:effectLst/>
                <a:latin typeface="Calibri" panose="020F0502020204030204" pitchFamily="34" charset="0"/>
                <a:ea typeface="Calibri" panose="020F0502020204030204" pitchFamily="34" charset="0"/>
                <a:cs typeface="Calibri" panose="020F0502020204030204" pitchFamily="34" charset="0"/>
              </a:rPr>
            </a:b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They want </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able to engage in all kinds of sexual immorality and unlawful lust.</a:t>
            </a:r>
            <a:b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want </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ignore and reject God's laws on sex and marriage.</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Upside Down Ferriswheel Car Free Stock Photo - Public Domain Pictures">
            <a:extLst>
              <a:ext uri="{FF2B5EF4-FFF2-40B4-BE49-F238E27FC236}">
                <a16:creationId xmlns:a16="http://schemas.microsoft.com/office/drawing/2014/main" id="{CACDFD3A-FBDE-7627-B3C1-D3E08DAF4A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891" t="21700" r="-341"/>
          <a:stretch/>
        </p:blipFill>
        <p:spPr bwMode="auto">
          <a:xfrm>
            <a:off x="6427433" y="1074092"/>
            <a:ext cx="2379216" cy="528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5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y be an image of 2 people and text that says 'the people that won't call this a baby want you to call that a woman'">
            <a:extLst>
              <a:ext uri="{FF2B5EF4-FFF2-40B4-BE49-F238E27FC236}">
                <a16:creationId xmlns:a16="http://schemas.microsoft.com/office/drawing/2014/main" id="{C5DA4CBA-C07B-3E77-E793-B3061EDB7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19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F51977-3A1C-E52E-5F71-0F5B23D4161E}"/>
              </a:ext>
            </a:extLst>
          </p:cNvPr>
          <p:cNvSpPr txBox="1"/>
          <p:nvPr/>
        </p:nvSpPr>
        <p:spPr>
          <a:xfrm>
            <a:off x="1291695" y="5938251"/>
            <a:ext cx="6307589" cy="923330"/>
          </a:xfrm>
          <a:prstGeom prst="rect">
            <a:avLst/>
          </a:prstGeom>
          <a:noFill/>
        </p:spPr>
        <p:txBody>
          <a:bodyPr wrap="square">
            <a:spAutoFit/>
          </a:bodyPr>
          <a:lstStyle/>
          <a:p>
            <a:r>
              <a:rPr lang="en-US" b="0" i="0" dirty="0">
                <a:solidFill>
                  <a:srgbClr val="050505"/>
                </a:solidFill>
                <a:effectLst/>
                <a:highlight>
                  <a:srgbClr val="F0F2F5"/>
                </a:highlight>
                <a:latin typeface="Segoe UI Historic" panose="020B0502040204020203" pitchFamily="34" charset="0"/>
              </a:rPr>
              <a:t>“America is sick in all ramification that sickness have taken over her political power . Destruction within is God response to the attack on his sovereignty” </a:t>
            </a:r>
            <a:endParaRPr lang="en-US" dirty="0"/>
          </a:p>
        </p:txBody>
      </p:sp>
    </p:spTree>
    <p:extLst>
      <p:ext uri="{BB962C8B-B14F-4D97-AF65-F5344CB8AC3E}">
        <p14:creationId xmlns:p14="http://schemas.microsoft.com/office/powerpoint/2010/main" val="161612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1092</TotalTime>
  <Words>2151</Words>
  <Application>Microsoft Office PowerPoint</Application>
  <PresentationFormat>On-screen Show (4:3)</PresentationFormat>
  <Paragraphs>159</Paragraphs>
  <Slides>29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Arial Black</vt:lpstr>
      <vt:lpstr>Arial Unicode MS</vt:lpstr>
      <vt:lpstr>Calibri</vt:lpstr>
      <vt:lpstr>Calibri Light</vt:lpstr>
      <vt:lpstr>Garamond</vt:lpstr>
      <vt:lpstr>Ink Free</vt:lpstr>
      <vt:lpstr>Segoe UI Historic</vt:lpstr>
      <vt:lpstr>Symbol</vt:lpstr>
      <vt:lpstr>Times New Roman</vt:lpstr>
      <vt:lpstr>1_Office Theme</vt:lpstr>
      <vt:lpstr>Default Design</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2024-05-13T15:19:29Z</dcterms:created>
  <dcterms:modified xsi:type="dcterms:W3CDTF">2024-05-19T10:35:38Z</dcterms:modified>
</cp:coreProperties>
</file>