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853" r:id="rId5"/>
    <p:sldId id="878" r:id="rId6"/>
    <p:sldId id="905" r:id="rId7"/>
    <p:sldId id="889" r:id="rId8"/>
    <p:sldId id="897" r:id="rId9"/>
    <p:sldId id="896" r:id="rId10"/>
    <p:sldId id="898" r:id="rId11"/>
    <p:sldId id="888" r:id="rId12"/>
    <p:sldId id="887" r:id="rId13"/>
    <p:sldId id="903" r:id="rId14"/>
    <p:sldId id="886" r:id="rId15"/>
    <p:sldId id="885" r:id="rId16"/>
    <p:sldId id="884" r:id="rId17"/>
    <p:sldId id="883" r:id="rId18"/>
    <p:sldId id="882" r:id="rId19"/>
    <p:sldId id="881" r:id="rId20"/>
    <p:sldId id="879" r:id="rId21"/>
    <p:sldId id="880" r:id="rId22"/>
    <p:sldId id="891" r:id="rId23"/>
    <p:sldId id="890" r:id="rId24"/>
    <p:sldId id="892" r:id="rId25"/>
    <p:sldId id="895" r:id="rId26"/>
    <p:sldId id="893" r:id="rId27"/>
    <p:sldId id="894" r:id="rId28"/>
    <p:sldId id="901" r:id="rId29"/>
    <p:sldId id="900" r:id="rId30"/>
    <p:sldId id="902" r:id="rId31"/>
    <p:sldId id="258" r:id="rId32"/>
    <p:sldId id="904" r:id="rId33"/>
    <p:sldId id="85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DnolLmBZOu0K7CZqWofKQ==" hashData="K0dJv94xhMBr88d4Fzit9mAhi5bqMLaZRv/3Pfn90nCit4XoUmtB5RCibEk80BYLEEwMm803IfsCd/tXpWPFF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20"/>
      </p:cViewPr>
      <p:guideLst/>
    </p:cSldViewPr>
  </p:slideViewPr>
  <p:notesTextViewPr>
    <p:cViewPr>
      <p:scale>
        <a:sx n="1" d="1"/>
        <a:sy n="1" d="1"/>
      </p:scale>
      <p:origin x="0" y="0"/>
    </p:cViewPr>
  </p:notesTextViewPr>
  <p:sorterViewPr>
    <p:cViewPr>
      <p:scale>
        <a:sx n="100" d="100"/>
        <a:sy n="100"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2B4D-91A3-C77F-940A-9BA1F06F7D6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B281F-6B20-E264-6F6E-B025F22613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15E56-1475-B79A-ACC0-BA076AE0FC8E}"/>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DCBBA47D-7096-F7D4-E4AB-AEFF0ED5D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9C58A-0DB8-5323-CFBE-90B692176DF8}"/>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133086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224C-5C38-1458-9F8C-C6B07BAC9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CE6EA-D041-0AC0-EFB6-63308562B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56A0D-A828-7160-A462-52E15F07A805}"/>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CECBCC4A-9145-446E-184C-04ABBD389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02B51-3DC8-E3C9-5B83-E9BC61A3B040}"/>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2486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692DC-0F48-7C47-2388-F47F523DF30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92C75-31C6-B253-6489-47B61052971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8AEDF-381F-4E0D-C8D4-908A7242CC38}"/>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C24F02FC-3521-6AF3-0FA4-54178D1B2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86793-FFAB-9163-7C71-8CF3D7FAB1A7}"/>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85389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9427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0474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1146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2922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1603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2675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417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1202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EA91-9578-3D5B-0620-6F2A52FAE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CA456-4B9B-DFD4-A9C5-748BC00A4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0B459-A278-72CF-10E4-AC0A91E76BCD}"/>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1C891FE2-D424-6A69-0E7E-D3056BCD5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E394D-98FA-1BBE-9EFD-D80388F18FB7}"/>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132625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8637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8312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4244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78723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68989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9013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444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775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08661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3526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E3F-A5EA-BBFE-E0F9-DA1F70A56315}"/>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AAA70B-0D43-5825-D323-F6BDDB7A836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B9E679-4139-2579-82FB-8CC29E05EB9D}"/>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EDCE2CEB-794E-E67F-F9F9-C0A1939A6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49B7E-2850-7CEC-472E-DB5D5C2E6F2A}"/>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1608147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654327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95145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8400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25349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76E0-8B5C-8A76-31D2-C6B2F6142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B8EC8-4D5F-872C-415C-413821AA6D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631F4-2E51-0376-C2E1-80CBBDBD1C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C8C72-6606-7FD5-D43B-4CBAB4D3FFE9}"/>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6" name="Footer Placeholder 5">
            <a:extLst>
              <a:ext uri="{FF2B5EF4-FFF2-40B4-BE49-F238E27FC236}">
                <a16:creationId xmlns:a16="http://schemas.microsoft.com/office/drawing/2014/main" id="{01F28867-6F50-7361-F6EC-9BFE6D74A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E8DCA-B450-A465-21DE-FAF1986288FA}"/>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240521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A07D-F77A-A15C-A6D0-4556D89CF8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AA2B8-5773-28C3-518D-C8185FCE85B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B438D-161C-1914-FEB8-A8396A04FE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27C00-C64B-603F-AABE-D3D40E07F330}"/>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75090-2543-EE30-548C-1DD4C6CEE5C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175BDA-BAA4-7D66-A935-21886C75804E}"/>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8" name="Footer Placeholder 7">
            <a:extLst>
              <a:ext uri="{FF2B5EF4-FFF2-40B4-BE49-F238E27FC236}">
                <a16:creationId xmlns:a16="http://schemas.microsoft.com/office/drawing/2014/main" id="{A397016E-17AE-B195-7CF4-3C33EB65D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670ED1-23FF-DCA6-B6B8-D0122720F173}"/>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7247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5DA3-4CFF-7E2E-FBBF-7E24E3EE17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3B427-07EB-A83A-49AD-FDCDD2FBEFDD}"/>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4" name="Footer Placeholder 3">
            <a:extLst>
              <a:ext uri="{FF2B5EF4-FFF2-40B4-BE49-F238E27FC236}">
                <a16:creationId xmlns:a16="http://schemas.microsoft.com/office/drawing/2014/main" id="{3B6C5CCA-1EF6-FABF-383A-B703A134B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DB76C-6A24-B33C-F1A5-605572D94FAD}"/>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52763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76969-5717-8A80-39B1-834AC6355712}"/>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3" name="Footer Placeholder 2">
            <a:extLst>
              <a:ext uri="{FF2B5EF4-FFF2-40B4-BE49-F238E27FC236}">
                <a16:creationId xmlns:a16="http://schemas.microsoft.com/office/drawing/2014/main" id="{214B9C0C-4018-C890-7747-6193A0EA7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5D84B3-A247-D2C4-19E2-9B822D26D331}"/>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411362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C870-2579-8611-1B8A-7B82A707414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5D41B0-E31B-A860-E21C-DE28B1D8B96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30988-8D4E-B6C0-9968-31CE194DB31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B248E-6CCD-08D5-C1B2-616F3A47B618}"/>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6" name="Footer Placeholder 5">
            <a:extLst>
              <a:ext uri="{FF2B5EF4-FFF2-40B4-BE49-F238E27FC236}">
                <a16:creationId xmlns:a16="http://schemas.microsoft.com/office/drawing/2014/main" id="{4D590D21-0FBF-A971-10FA-21027B240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54805-D3BA-3F8F-9224-E008CCEA09CC}"/>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177177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9DEF-FD01-F910-24A6-E7BF89129A8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02AD96-6912-31AA-9424-120D5B7D846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CA34C4-27A2-726D-C6EC-3D2A366CB7F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7A614-7F62-ECA9-4463-200930A3C5C7}"/>
              </a:ext>
            </a:extLst>
          </p:cNvPr>
          <p:cNvSpPr>
            <a:spLocks noGrp="1"/>
          </p:cNvSpPr>
          <p:nvPr>
            <p:ph type="dt" sz="half" idx="10"/>
          </p:nvPr>
        </p:nvSpPr>
        <p:spPr/>
        <p:txBody>
          <a:bodyPr/>
          <a:lstStyle/>
          <a:p>
            <a:fld id="{B50B9BC0-881C-45A6-B702-691AA49A20F6}" type="datetimeFigureOut">
              <a:rPr lang="en-US" smtClean="0"/>
              <a:t>4/27/2024</a:t>
            </a:fld>
            <a:endParaRPr lang="en-US"/>
          </a:p>
        </p:txBody>
      </p:sp>
      <p:sp>
        <p:nvSpPr>
          <p:cNvPr id="6" name="Footer Placeholder 5">
            <a:extLst>
              <a:ext uri="{FF2B5EF4-FFF2-40B4-BE49-F238E27FC236}">
                <a16:creationId xmlns:a16="http://schemas.microsoft.com/office/drawing/2014/main" id="{B35B93A6-9F1E-42C5-4D8B-54F3E5954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5E877-0FB6-29E9-8825-106F2D4F5A5D}"/>
              </a:ext>
            </a:extLst>
          </p:cNvPr>
          <p:cNvSpPr>
            <a:spLocks noGrp="1"/>
          </p:cNvSpPr>
          <p:nvPr>
            <p:ph type="sldNum" sz="quarter" idx="12"/>
          </p:nvPr>
        </p:nvSpPr>
        <p:spPr/>
        <p:txBody>
          <a:bodyPr/>
          <a:lstStyle/>
          <a:p>
            <a:fld id="{B962B48E-D927-452E-89DB-C906A609727A}" type="slidenum">
              <a:rPr lang="en-US" smtClean="0"/>
              <a:t>‹#›</a:t>
            </a:fld>
            <a:endParaRPr lang="en-US"/>
          </a:p>
        </p:txBody>
      </p:sp>
    </p:spTree>
    <p:extLst>
      <p:ext uri="{BB962C8B-B14F-4D97-AF65-F5344CB8AC3E}">
        <p14:creationId xmlns:p14="http://schemas.microsoft.com/office/powerpoint/2010/main" val="254892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A0EC6C-63D1-D2DA-F0DA-5EE22C480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A8DEE-3030-11B0-10AF-AD47B4DB54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CB810-A2E8-CE63-6FF9-A49984D5A8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B9BC0-881C-45A6-B702-691AA49A20F6}" type="datetimeFigureOut">
              <a:rPr lang="en-US" smtClean="0"/>
              <a:t>4/27/2024</a:t>
            </a:fld>
            <a:endParaRPr lang="en-US"/>
          </a:p>
        </p:txBody>
      </p:sp>
      <p:sp>
        <p:nvSpPr>
          <p:cNvPr id="5" name="Footer Placeholder 4">
            <a:extLst>
              <a:ext uri="{FF2B5EF4-FFF2-40B4-BE49-F238E27FC236}">
                <a16:creationId xmlns:a16="http://schemas.microsoft.com/office/drawing/2014/main" id="{BD66A343-4FA5-D863-2B6E-0348F5F597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71089-6CB2-E5BF-2803-CC7FE435869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2B48E-D927-452E-89DB-C906A609727A}" type="slidenum">
              <a:rPr lang="en-US" smtClean="0"/>
              <a:t>‹#›</a:t>
            </a:fld>
            <a:endParaRPr lang="en-US"/>
          </a:p>
        </p:txBody>
      </p:sp>
    </p:spTree>
    <p:extLst>
      <p:ext uri="{BB962C8B-B14F-4D97-AF65-F5344CB8AC3E}">
        <p14:creationId xmlns:p14="http://schemas.microsoft.com/office/powerpoint/2010/main" val="26588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602020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48145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319202D-B9C8-C7F3-976A-A862E5F0DD5A}"/>
              </a:ext>
            </a:extLst>
          </p:cNvPr>
          <p:cNvSpPr txBox="1"/>
          <p:nvPr/>
        </p:nvSpPr>
        <p:spPr>
          <a:xfrm>
            <a:off x="363984" y="1207364"/>
            <a:ext cx="8593587" cy="4524315"/>
          </a:xfrm>
          <a:prstGeom prst="rect">
            <a:avLst/>
          </a:prstGeom>
          <a:noFill/>
        </p:spPr>
        <p:txBody>
          <a:bodyPr wrap="square">
            <a:spAutoFit/>
          </a:bodyPr>
          <a:lstStyle/>
          <a:p>
            <a:pPr marL="0" marR="0">
              <a:spcBef>
                <a:spcPts val="0"/>
              </a:spcBef>
              <a:spcAft>
                <a:spcPts val="0"/>
              </a:spcAft>
            </a:pPr>
            <a:r>
              <a:rPr lang="en-US" sz="32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2. </a:t>
            </a:r>
            <a:r>
              <a:rPr lang="en-US" sz="3200" kern="100" dirty="0">
                <a:effectLst/>
                <a:latin typeface="Calibri" panose="020F0502020204030204" pitchFamily="34" charset="0"/>
                <a:ea typeface="Calibri" panose="020F0502020204030204" pitchFamily="34" charset="0"/>
                <a:cs typeface="Calibri" panose="020F0502020204030204" pitchFamily="34" charset="0"/>
              </a:rPr>
              <a:t>The church </a:t>
            </a:r>
            <a:r>
              <a:rPr lang="en-US" sz="3200" b="1" u="sng" kern="100" dirty="0">
                <a:effectLst/>
                <a:latin typeface="Calibri" panose="020F0502020204030204" pitchFamily="34" charset="0"/>
                <a:ea typeface="Calibri" panose="020F0502020204030204" pitchFamily="34" charset="0"/>
                <a:cs typeface="Calibri" panose="020F0502020204030204" pitchFamily="34" charset="0"/>
              </a:rPr>
              <a:t>is valuable because salvation is in it</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There is no salvation for</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any of us outside of Christ. There is </a:t>
            </a:r>
            <a:r>
              <a:rPr lang="en-US" sz="3200" b="1" kern="100" dirty="0">
                <a:effectLst/>
                <a:latin typeface="Calibri" panose="020F0502020204030204" pitchFamily="34" charset="0"/>
                <a:ea typeface="Calibri" panose="020F0502020204030204" pitchFamily="34" charset="0"/>
                <a:cs typeface="Calibri" panose="020F0502020204030204" pitchFamily="34" charset="0"/>
              </a:rPr>
              <a:t>no salvation in any other name </a:t>
            </a:r>
            <a:r>
              <a:rPr lang="en-US" sz="3200" kern="100" dirty="0">
                <a:effectLst/>
                <a:latin typeface="Calibri" panose="020F0502020204030204" pitchFamily="34" charset="0"/>
                <a:ea typeface="Calibri" panose="020F0502020204030204" pitchFamily="34" charset="0"/>
                <a:cs typeface="Calibri" panose="020F0502020204030204" pitchFamily="34" charset="0"/>
              </a:rPr>
              <a:t>other than the name of Christ.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4:12.) </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same thing that saves us makes us members of the church. Just as fast as we are saved the Lord adds us to the church.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2:46, 47) </a:t>
            </a:r>
            <a:r>
              <a:rPr lang="en-US" sz="3200" kern="100" dirty="0">
                <a:effectLst/>
                <a:latin typeface="Calibri" panose="020F0502020204030204" pitchFamily="34" charset="0"/>
                <a:ea typeface="Calibri" panose="020F0502020204030204" pitchFamily="34" charset="0"/>
                <a:cs typeface="Calibri" panose="020F0502020204030204" pitchFamily="34" charset="0"/>
              </a:rPr>
              <a:t>We are saved just as fast as we obey God.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0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E3700E-F937-8F3E-DA06-9A157E51A355}"/>
              </a:ext>
            </a:extLst>
          </p:cNvPr>
          <p:cNvSpPr txBox="1"/>
          <p:nvPr/>
        </p:nvSpPr>
        <p:spPr>
          <a:xfrm>
            <a:off x="1367163" y="204186"/>
            <a:ext cx="7368466" cy="6555641"/>
          </a:xfrm>
          <a:prstGeom prst="rect">
            <a:avLst/>
          </a:prstGeom>
          <a:noFill/>
        </p:spPr>
        <p:txBody>
          <a:bodyPr wrap="square">
            <a:spAutoFit/>
          </a:bodyPr>
          <a:lstStyle/>
          <a:p>
            <a:r>
              <a:rPr lang="en-US" sz="3000" dirty="0"/>
              <a:t>What can wash away my sin?</a:t>
            </a:r>
          </a:p>
          <a:p>
            <a:r>
              <a:rPr lang="en-US" sz="3000" dirty="0"/>
              <a:t>Nothing but the blood of Jesus;</a:t>
            </a:r>
          </a:p>
          <a:p>
            <a:r>
              <a:rPr lang="en-US" sz="3000" dirty="0"/>
              <a:t>What can make me whole again?</a:t>
            </a:r>
          </a:p>
          <a:p>
            <a:r>
              <a:rPr lang="en-US" sz="3000" dirty="0"/>
              <a:t>Nothing but the blood of Jesus.</a:t>
            </a:r>
          </a:p>
          <a:p>
            <a:endParaRPr lang="en-US" sz="3000" dirty="0"/>
          </a:p>
          <a:p>
            <a:r>
              <a:rPr lang="en-US" sz="3000" dirty="0"/>
              <a:t>Oh! precious is the flow</a:t>
            </a:r>
          </a:p>
          <a:p>
            <a:r>
              <a:rPr lang="en-US" sz="3000" dirty="0"/>
              <a:t>That makes me white as snow;</a:t>
            </a:r>
          </a:p>
          <a:p>
            <a:r>
              <a:rPr lang="en-US" sz="3000" dirty="0"/>
              <a:t>No other fount I know,</a:t>
            </a:r>
          </a:p>
          <a:p>
            <a:r>
              <a:rPr lang="en-US" sz="3000" dirty="0"/>
              <a:t>Nothing but the blood of Jesus.</a:t>
            </a:r>
          </a:p>
          <a:p>
            <a:endParaRPr lang="en-US" sz="3000" dirty="0"/>
          </a:p>
          <a:p>
            <a:r>
              <a:rPr lang="en-US" sz="3000" dirty="0"/>
              <a:t>For my cleansing this I see—</a:t>
            </a:r>
          </a:p>
          <a:p>
            <a:r>
              <a:rPr lang="en-US" sz="3000" dirty="0"/>
              <a:t>Nothing but the blood of Jesus!</a:t>
            </a:r>
          </a:p>
          <a:p>
            <a:r>
              <a:rPr lang="en-US" sz="3000" dirty="0"/>
              <a:t>For my pardon this my plea—</a:t>
            </a:r>
          </a:p>
          <a:p>
            <a:r>
              <a:rPr lang="en-US" sz="3000" dirty="0"/>
              <a:t>Nothing but the blood of Jesus!</a:t>
            </a:r>
          </a:p>
        </p:txBody>
      </p:sp>
    </p:spTree>
    <p:extLst>
      <p:ext uri="{BB962C8B-B14F-4D97-AF65-F5344CB8AC3E}">
        <p14:creationId xmlns:p14="http://schemas.microsoft.com/office/powerpoint/2010/main" val="90890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82FF6D0-82D3-22E2-5D89-DF9BB1357A14}"/>
              </a:ext>
            </a:extLst>
          </p:cNvPr>
          <p:cNvSpPr txBox="1"/>
          <p:nvPr/>
        </p:nvSpPr>
        <p:spPr>
          <a:xfrm>
            <a:off x="523784" y="870013"/>
            <a:ext cx="7954392" cy="5632311"/>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Some want to be baptized, but do not want to be a member of the church of Christ.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No one is ready for baptism with such an idea of the plan of salvation. </a:t>
            </a:r>
          </a:p>
          <a:p>
            <a:pPr marL="0" marR="0">
              <a:spcBef>
                <a:spcPts val="0"/>
              </a:spcBef>
              <a:spcAft>
                <a:spcPts val="0"/>
              </a:spcAft>
            </a:pPr>
            <a:endParaRPr lang="en-US" sz="3600"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We must get it into the heads of people that when they do the things that God commands them to do, that will save them and make them members of          the church.</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5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DCDBBB-62CA-91C1-D0A9-191BC599E4B2}"/>
              </a:ext>
            </a:extLst>
          </p:cNvPr>
          <p:cNvSpPr txBox="1"/>
          <p:nvPr/>
        </p:nvSpPr>
        <p:spPr>
          <a:xfrm>
            <a:off x="319598" y="941033"/>
            <a:ext cx="8229599" cy="5170646"/>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And if we </a:t>
            </a:r>
            <a:r>
              <a:rPr lang="en-US" sz="3000" u="sng" kern="100" dirty="0">
                <a:effectLst/>
                <a:latin typeface="Calibri" panose="020F0502020204030204" pitchFamily="34" charset="0"/>
                <a:ea typeface="Calibri" panose="020F0502020204030204" pitchFamily="34" charset="0"/>
                <a:cs typeface="Calibri" panose="020F0502020204030204" pitchFamily="34" charset="0"/>
              </a:rPr>
              <a:t>do the things that will save us</a:t>
            </a:r>
            <a:r>
              <a:rPr lang="en-US" sz="3000" kern="100" dirty="0">
                <a:effectLst/>
                <a:latin typeface="Calibri" panose="020F0502020204030204" pitchFamily="34" charset="0"/>
                <a:ea typeface="Calibri" panose="020F0502020204030204" pitchFamily="34" charset="0"/>
                <a:cs typeface="Calibri" panose="020F0502020204030204" pitchFamily="34" charset="0"/>
              </a:rPr>
              <a:t>, it will </a:t>
            </a:r>
            <a:r>
              <a:rPr lang="en-US" sz="3000" u="sng" kern="100" dirty="0">
                <a:effectLst/>
                <a:latin typeface="Calibri" panose="020F0502020204030204" pitchFamily="34" charset="0"/>
                <a:ea typeface="Calibri" panose="020F0502020204030204" pitchFamily="34" charset="0"/>
                <a:cs typeface="Calibri" panose="020F0502020204030204" pitchFamily="34" charset="0"/>
              </a:rPr>
              <a:t>make us all members of the same church</a:t>
            </a:r>
            <a:r>
              <a:rPr lang="en-US" sz="3000" kern="1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3000"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Doing something else will make us members of something else, but it will not save us. </a:t>
            </a:r>
          </a:p>
          <a:p>
            <a:pPr marL="0" marR="0">
              <a:spcBef>
                <a:spcPts val="0"/>
              </a:spcBef>
              <a:spcAft>
                <a:spcPts val="0"/>
              </a:spcAft>
            </a:pPr>
            <a:endParaRPr lang="en-US" sz="3000"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The church is in the saving business. "And the Spirit and the bride say, Come. And let him that heareth say, Come. And let him that is athirst come. And whosoever will, let him take the water                       of life freely." </a:t>
            </a:r>
            <a:r>
              <a:rPr lang="en-US" sz="3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22:17)</a:t>
            </a:r>
            <a:endPar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6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CD76DB-A0AA-95EB-EB41-1721D195BACB}"/>
              </a:ext>
            </a:extLst>
          </p:cNvPr>
          <p:cNvSpPr txBox="1"/>
          <p:nvPr/>
        </p:nvSpPr>
        <p:spPr>
          <a:xfrm>
            <a:off x="399495" y="1091954"/>
            <a:ext cx="8265111" cy="5203540"/>
          </a:xfrm>
          <a:prstGeom prst="rect">
            <a:avLst/>
          </a:prstGeom>
          <a:noFill/>
        </p:spPr>
        <p:txBody>
          <a:bodyPr wrap="square">
            <a:spAutoFit/>
          </a:bodyPr>
          <a:lstStyle/>
          <a:p>
            <a:pPr marL="0" marR="0">
              <a:lnSpc>
                <a:spcPct val="107000"/>
              </a:lnSpc>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Sometimes people will say that the church never saved anyone. We may grant that, but the saved are in the church. </a:t>
            </a:r>
          </a:p>
          <a:p>
            <a:pPr marL="0" marR="0">
              <a:lnSpc>
                <a:spcPct val="107000"/>
              </a:lnSpc>
              <a:spcBef>
                <a:spcPts val="0"/>
              </a:spcBef>
              <a:spcAft>
                <a:spcPts val="0"/>
              </a:spcAft>
            </a:pPr>
            <a:endParaRPr lang="en-US" sz="2000" kern="1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600" u="sng" kern="100" dirty="0">
                <a:effectLst/>
                <a:latin typeface="Calibri" panose="020F0502020204030204" pitchFamily="34" charset="0"/>
                <a:ea typeface="Calibri" panose="020F0502020204030204" pitchFamily="34" charset="0"/>
                <a:cs typeface="Calibri" panose="020F0502020204030204" pitchFamily="34" charset="0"/>
              </a:rPr>
              <a:t>Christ is the Savior</a:t>
            </a:r>
            <a:r>
              <a:rPr lang="en-US" sz="3600" kern="100" dirty="0">
                <a:effectLst/>
                <a:latin typeface="Calibri" panose="020F0502020204030204" pitchFamily="34" charset="0"/>
                <a:ea typeface="Calibri" panose="020F0502020204030204" pitchFamily="34" charset="0"/>
                <a:cs typeface="Calibri" panose="020F0502020204030204" pitchFamily="34" charset="0"/>
              </a:rPr>
              <a:t>, but he is the Savior of </a:t>
            </a:r>
            <a:r>
              <a:rPr lang="en-US" sz="3600" b="1" kern="100" dirty="0">
                <a:effectLst/>
                <a:latin typeface="Calibri" panose="020F0502020204030204" pitchFamily="34" charset="0"/>
                <a:ea typeface="Calibri" panose="020F0502020204030204" pitchFamily="34" charset="0"/>
                <a:cs typeface="Calibri" panose="020F0502020204030204" pitchFamily="34" charset="0"/>
              </a:rPr>
              <a:t>the body</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4000" b="1" kern="100" dirty="0">
                <a:effectLst/>
                <a:latin typeface="Calibri" panose="020F0502020204030204" pitchFamily="34" charset="0"/>
                <a:ea typeface="Calibri" panose="020F0502020204030204" pitchFamily="34" charset="0"/>
                <a:cs typeface="Calibri" panose="020F0502020204030204" pitchFamily="34" charset="0"/>
              </a:rPr>
              <a:t>and the body is the church</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5:23                                                      Eph. 1:22, 23                                                Col. 1:18.</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93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86F5CA-3168-37C1-7A3D-CE0CC811D314}"/>
              </a:ext>
            </a:extLst>
          </p:cNvPr>
          <p:cNvSpPr txBox="1"/>
          <p:nvPr/>
        </p:nvSpPr>
        <p:spPr>
          <a:xfrm>
            <a:off x="612559" y="1376039"/>
            <a:ext cx="8247356" cy="4943148"/>
          </a:xfrm>
          <a:prstGeom prst="rect">
            <a:avLst/>
          </a:prstGeom>
          <a:noFill/>
        </p:spPr>
        <p:txBody>
          <a:bodyPr wrap="square">
            <a:spAutoFit/>
          </a:bodyPr>
          <a:lstStyle/>
          <a:p>
            <a:pPr marL="0" marR="0">
              <a:lnSpc>
                <a:spcPct val="107000"/>
              </a:lnSpc>
              <a:spcBef>
                <a:spcPts val="0"/>
              </a:spcBef>
              <a:spcAft>
                <a:spcPts val="0"/>
              </a:spcAft>
            </a:pPr>
            <a:r>
              <a:rPr lang="en-US" sz="32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3. </a:t>
            </a:r>
            <a:r>
              <a:rPr lang="en-US" sz="3200" kern="100" dirty="0">
                <a:effectLst/>
                <a:latin typeface="Calibri" panose="020F0502020204030204" pitchFamily="34" charset="0"/>
                <a:ea typeface="Calibri" panose="020F0502020204030204" pitchFamily="34" charset="0"/>
                <a:cs typeface="Calibri" panose="020F0502020204030204" pitchFamily="34" charset="0"/>
              </a:rPr>
              <a:t>The church is valuable </a:t>
            </a:r>
            <a:r>
              <a:rPr lang="en-US" sz="3600" b="1" kern="100" dirty="0">
                <a:effectLst/>
                <a:latin typeface="Calibri" panose="020F0502020204030204" pitchFamily="34" charset="0"/>
                <a:ea typeface="Calibri" panose="020F0502020204030204" pitchFamily="34" charset="0"/>
                <a:cs typeface="Calibri" panose="020F0502020204030204" pitchFamily="34" charset="0"/>
              </a:rPr>
              <a:t>because it wears the name of Christ. </a:t>
            </a:r>
            <a:r>
              <a:rPr lang="en-US" sz="3200" kern="100" dirty="0">
                <a:effectLst/>
                <a:latin typeface="Calibri" panose="020F0502020204030204" pitchFamily="34" charset="0"/>
                <a:ea typeface="Calibri" panose="020F0502020204030204" pitchFamily="34" charset="0"/>
                <a:cs typeface="Calibri" panose="020F0502020204030204" pitchFamily="34" charset="0"/>
              </a:rPr>
              <a:t>No other</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organization or institution has the divine right to wear the name of Christ. </a:t>
            </a:r>
            <a:r>
              <a:rPr lang="en-US" sz="3200" b="1" u="sng" kern="100" dirty="0">
                <a:effectLst/>
                <a:latin typeface="Calibri" panose="020F0502020204030204" pitchFamily="34" charset="0"/>
                <a:ea typeface="Calibri" panose="020F0502020204030204" pitchFamily="34" charset="0"/>
                <a:cs typeface="Calibri" panose="020F0502020204030204" pitchFamily="34" charset="0"/>
              </a:rPr>
              <a:t>He called it his church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Paul, in writing the different congregations of the church, spoke of them as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the churches of Christ. </a:t>
            </a:r>
            <a:r>
              <a:rPr lang="en-US" sz="32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16:16.)</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What a grand privilege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to be in the church that honors Christ                 as its head and wears his name.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22A812-79D9-22DC-FC39-3E36164CEACF}"/>
              </a:ext>
            </a:extLst>
          </p:cNvPr>
          <p:cNvSpPr txBox="1"/>
          <p:nvPr/>
        </p:nvSpPr>
        <p:spPr>
          <a:xfrm>
            <a:off x="612559" y="1251750"/>
            <a:ext cx="7954394" cy="5078313"/>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rPr>
              <a:t>The faithful wife loves to wear the name of her husband. </a:t>
            </a:r>
            <a:r>
              <a:rPr lang="en-US" sz="3600" u="sng" dirty="0">
                <a:effectLst/>
                <a:latin typeface="Calibri" panose="020F0502020204030204" pitchFamily="34" charset="0"/>
                <a:ea typeface="Calibri" panose="020F0502020204030204" pitchFamily="34" charset="0"/>
              </a:rPr>
              <a:t>The church is the bride of Christ and faithfully wears his name</a:t>
            </a:r>
            <a:r>
              <a:rPr lang="en-US" sz="3600" dirty="0">
                <a:effectLst/>
                <a:latin typeface="Calibri" panose="020F0502020204030204" pitchFamily="34" charset="0"/>
                <a:ea typeface="Calibri" panose="020F0502020204030204" pitchFamily="34" charset="0"/>
              </a:rPr>
              <a:t>. The Christian wants no other name but the name of Christ. </a:t>
            </a:r>
          </a:p>
          <a:p>
            <a:r>
              <a:rPr lang="en-US" sz="3600" dirty="0">
                <a:effectLst/>
                <a:latin typeface="Calibri" panose="020F0502020204030204" pitchFamily="34" charset="0"/>
                <a:ea typeface="Calibri" panose="020F0502020204030204" pitchFamily="34" charset="0"/>
              </a:rPr>
              <a:t>A faithful wife would wear no other name but that of her husband. So a faithful Christian wears no other name               but the name of Christ</a:t>
            </a:r>
            <a:endParaRPr lang="en-US" sz="3600" dirty="0"/>
          </a:p>
        </p:txBody>
      </p:sp>
    </p:spTree>
    <p:extLst>
      <p:ext uri="{BB962C8B-B14F-4D97-AF65-F5344CB8AC3E}">
        <p14:creationId xmlns:p14="http://schemas.microsoft.com/office/powerpoint/2010/main" val="219221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0CE5E1C-FAC7-9C39-1DB8-B4CA82037D7B}"/>
              </a:ext>
            </a:extLst>
          </p:cNvPr>
          <p:cNvSpPr txBox="1"/>
          <p:nvPr/>
        </p:nvSpPr>
        <p:spPr>
          <a:xfrm>
            <a:off x="426128" y="1136342"/>
            <a:ext cx="8247355" cy="4797526"/>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It is an honor to wear that name. We should be jealous of the name. We stand before the world as representatives of Christ. We should be careful to leave no wrong impressions. About the only impressions that some have of</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Christ are the impressions that they get from us. </a:t>
            </a:r>
          </a:p>
          <a:p>
            <a:pPr marL="0" marR="0">
              <a:lnSpc>
                <a:spcPct val="107000"/>
              </a:lnSpc>
              <a:spcBef>
                <a:spcPts val="0"/>
              </a:spcBef>
              <a:spcAft>
                <a:spcPts val="0"/>
              </a:spcAft>
            </a:pPr>
            <a:r>
              <a:rPr lang="en-US" sz="2800" kern="100" dirty="0">
                <a:latin typeface="Calibri" panose="020F0502020204030204" pitchFamily="34" charset="0"/>
                <a:ea typeface="Calibri" panose="020F0502020204030204" pitchFamily="34" charset="0"/>
                <a:cs typeface="Calibri" panose="020F0502020204030204" pitchFamily="34" charset="0"/>
              </a:rPr>
              <a:t>Also consider -</a:t>
            </a:r>
          </a:p>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The church is the only kingdom that will stand forever. The kingdoms of men rise and fall. They are here today, but in a</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few hundred years they have fallen.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9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B51A371-02D6-1F08-B617-E5673CA90A8D}"/>
              </a:ext>
            </a:extLst>
          </p:cNvPr>
          <p:cNvSpPr txBox="1"/>
          <p:nvPr/>
        </p:nvSpPr>
        <p:spPr>
          <a:xfrm>
            <a:off x="381741" y="896640"/>
            <a:ext cx="8291742" cy="5338384"/>
          </a:xfrm>
          <a:prstGeom prst="rect">
            <a:avLst/>
          </a:prstGeom>
          <a:noFill/>
        </p:spPr>
        <p:txBody>
          <a:bodyPr wrap="square">
            <a:spAutoFit/>
          </a:bodyPr>
          <a:lstStyle/>
          <a:p>
            <a:pPr marL="0"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3200" kern="1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God of heaven set up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a Kingdom that shall never be destroyed. (</a:t>
            </a:r>
            <a:r>
              <a:rPr lang="en-US" sz="32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Dan. 2:44.) </a:t>
            </a: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gates of Hades shall not prevail against it.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16:18.) </a:t>
            </a: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"Wherefore we receiving a kingdom which cannot be moved, let us have grace, whereby we may serve God acceptably with                reverence and godly fear."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12:28.)</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214FADE-B773-B4A9-1DD3-50A46D2F960C}"/>
              </a:ext>
            </a:extLst>
          </p:cNvPr>
          <p:cNvSpPr txBox="1"/>
          <p:nvPr/>
        </p:nvSpPr>
        <p:spPr>
          <a:xfrm>
            <a:off x="426128" y="803478"/>
            <a:ext cx="7865615" cy="112287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Calibri" panose="020F0502020204030204" pitchFamily="34" charset="0"/>
              </a:rPr>
              <a:t>4. </a:t>
            </a:r>
            <a:r>
              <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church </a:t>
            </a:r>
            <a:r>
              <a:rPr kumimoji="0" lang="en-US" sz="32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is valuable because it will stand forever.</a:t>
            </a: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3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33161BA-7870-05ED-A729-2CB3B8F860E4}"/>
              </a:ext>
            </a:extLst>
          </p:cNvPr>
          <p:cNvSpPr txBox="1"/>
          <p:nvPr/>
        </p:nvSpPr>
        <p:spPr>
          <a:xfrm>
            <a:off x="426129" y="1171852"/>
            <a:ext cx="8034290" cy="4682116"/>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In the destruction of empires today, the  Christian can rest assured that the kingdom of Christ will stand forever. It cannot be moved. </a:t>
            </a:r>
          </a:p>
          <a:p>
            <a:pPr marL="0" marR="0">
              <a:lnSpc>
                <a:spcPct val="107000"/>
              </a:lnSpc>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thing for us to do is to be true and faithful to the God of heaven. He has power to take care of his own; and, thanks be to God, this he will do. </a:t>
            </a:r>
          </a:p>
          <a:p>
            <a:pPr marL="0" marR="0">
              <a:lnSpc>
                <a:spcPct val="107000"/>
              </a:lnSpc>
              <a:spcBef>
                <a:spcPts val="0"/>
              </a:spcBef>
              <a:spcAft>
                <a:spcPts val="0"/>
              </a:spcAft>
            </a:pPr>
            <a:r>
              <a:rPr lang="en-US"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must not get discouraged too much. Every soul that we bring into the kingdom that remains faithful to God is one less for Satan and his kingdom.            We must be true to the King.</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1" y="231794"/>
            <a:ext cx="9143999" cy="4757071"/>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 </a:t>
            </a:r>
            <a:r>
              <a:rPr kumimoji="0" lang="en-US" sz="72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a:t>
            </a:r>
          </a:p>
          <a:p>
            <a:pPr marL="0" marR="0" lvl="0" indent="0" algn="ctr" defTabSz="457200" rtl="0" eaLnBrk="1" fontAlgn="auto" latinLnBrk="0" hangingPunct="1">
              <a:lnSpc>
                <a:spcPct val="107000"/>
              </a:lnSpc>
              <a:spcBef>
                <a:spcPts val="0"/>
              </a:spcBef>
              <a:spcAft>
                <a:spcPts val="0"/>
              </a:spcAft>
              <a:buClrTx/>
              <a:buSzTx/>
              <a:buFontTx/>
              <a:buNone/>
              <a:tabLst/>
              <a:defRPr/>
            </a:pPr>
            <a:r>
              <a:rPr lang="en-US" sz="72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of</a:t>
            </a:r>
            <a:r>
              <a:rPr kumimoji="0" lang="en-US" sz="72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 the church.            </a:t>
            </a:r>
          </a:p>
          <a:p>
            <a:pPr marL="0" marR="0" lvl="0" indent="0" algn="ctr" defTabSz="457200" rtl="0" eaLnBrk="1" fontAlgn="auto" latinLnBrk="0" hangingPunct="1">
              <a:lnSpc>
                <a:spcPct val="107000"/>
              </a:lnSpc>
              <a:spcBef>
                <a:spcPts val="0"/>
              </a:spcBef>
              <a:spcAft>
                <a:spcPts val="0"/>
              </a:spcAft>
              <a:buClrTx/>
              <a:buSzTx/>
              <a:buFontTx/>
              <a:buNone/>
              <a:tabLst/>
              <a:defRPr/>
            </a:pPr>
            <a:r>
              <a:rPr lang="en-US" sz="72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1Peter 1:18-19</a:t>
            </a:r>
            <a:endParaRPr kumimoji="0" lang="en-US" sz="72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newlebanoncoc</a:t>
            </a: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683" y="4044956"/>
            <a:ext cx="2532633" cy="189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4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0A5ADF1-019B-6115-DA83-E3CE97FB93EE}"/>
              </a:ext>
            </a:extLst>
          </p:cNvPr>
          <p:cNvSpPr txBox="1"/>
          <p:nvPr/>
        </p:nvSpPr>
        <p:spPr>
          <a:xfrm>
            <a:off x="435006" y="1029808"/>
            <a:ext cx="8114191" cy="5338384"/>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We are now in the kingdom. Before the kingdom was established, Jesus</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taught his disciples to pray for the kingdom to come. That prayer was in order then. It is not now. </a:t>
            </a: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kingdom has been here for 2000 years.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Paul wrote to the Colossians brethren after this manner: "Who hath delivered us from the power of darkness, and hath translated us into the kingdom of his dear Son."                          </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 1:13.) </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7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70BAF08-0F06-7C70-7E11-7CE02A16BFC7}"/>
              </a:ext>
            </a:extLst>
          </p:cNvPr>
          <p:cNvSpPr txBox="1"/>
          <p:nvPr/>
        </p:nvSpPr>
        <p:spPr>
          <a:xfrm>
            <a:off x="843379" y="1251752"/>
            <a:ext cx="7199790" cy="4673587"/>
          </a:xfrm>
          <a:prstGeom prst="rect">
            <a:avLst/>
          </a:prstGeom>
          <a:noFill/>
        </p:spPr>
        <p:txBody>
          <a:bodyPr wrap="square">
            <a:spAutoFit/>
          </a:bodyPr>
          <a:lstStyle/>
          <a:p>
            <a:pPr marL="0" marR="0">
              <a:lnSpc>
                <a:spcPct val="107000"/>
              </a:lnSpc>
              <a:spcBef>
                <a:spcPts val="0"/>
              </a:spcBef>
              <a:spcAft>
                <a:spcPts val="0"/>
              </a:spcAft>
            </a:pPr>
            <a:r>
              <a:rPr lang="en-US" sz="4000" kern="100" dirty="0">
                <a:effectLst/>
                <a:latin typeface="Calibri" panose="020F0502020204030204" pitchFamily="34" charset="0"/>
                <a:ea typeface="Calibri" panose="020F0502020204030204" pitchFamily="34" charset="0"/>
                <a:cs typeface="Calibri" panose="020F0502020204030204" pitchFamily="34" charset="0"/>
              </a:rPr>
              <a:t>We can understand that it would not be possible to be translated into a kingdom that did not exist.</a:t>
            </a:r>
          </a:p>
          <a:p>
            <a:pPr marL="0" marR="0">
              <a:lnSpc>
                <a:spcPct val="107000"/>
              </a:lnSpc>
              <a:spcBef>
                <a:spcPts val="0"/>
              </a:spcBef>
              <a:spcAft>
                <a:spcPts val="0"/>
              </a:spcAft>
            </a:pP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0" kern="100" dirty="0">
                <a:effectLst/>
                <a:latin typeface="Calibri" panose="020F0502020204030204" pitchFamily="34" charset="0"/>
                <a:ea typeface="Calibri" panose="020F0502020204030204" pitchFamily="34" charset="0"/>
                <a:cs typeface="Calibri" panose="020F0502020204030204" pitchFamily="34" charset="0"/>
              </a:rPr>
              <a:t>Yes, the kingdom</a:t>
            </a:r>
            <a:r>
              <a:rPr lang="en-US" sz="4000" kern="100" dirty="0">
                <a:latin typeface="Calibri" panose="020F0502020204030204" pitchFamily="34" charset="0"/>
                <a:ea typeface="Calibri" panose="020F0502020204030204" pitchFamily="34" charset="0"/>
                <a:cs typeface="Times New Roman" panose="02020603050405020304" pitchFamily="18" charset="0"/>
              </a:rPr>
              <a:t> </a:t>
            </a:r>
            <a:r>
              <a:rPr lang="en-US" sz="4000" kern="100" dirty="0">
                <a:effectLst/>
                <a:latin typeface="Calibri" panose="020F0502020204030204" pitchFamily="34" charset="0"/>
                <a:ea typeface="Calibri" panose="020F0502020204030204" pitchFamily="34" charset="0"/>
                <a:cs typeface="Calibri" panose="020F0502020204030204" pitchFamily="34" charset="0"/>
              </a:rPr>
              <a:t>was in existence in the days of Paul, and folks were being translated into it.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2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EDA77E-EC80-93B1-07DF-CEEF93D63A42}"/>
              </a:ext>
            </a:extLst>
          </p:cNvPr>
          <p:cNvSpPr txBox="1"/>
          <p:nvPr/>
        </p:nvSpPr>
        <p:spPr>
          <a:xfrm>
            <a:off x="390617" y="1127464"/>
            <a:ext cx="7696939" cy="4811445"/>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apostle John said he was in the kingdom: "I John, who also am</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your brother, and companion in tribulation, and in the kingdom and patience of Jesus Christ."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1:9.)</a:t>
            </a:r>
          </a:p>
          <a:p>
            <a:pPr marL="0" marR="0">
              <a:lnSpc>
                <a:spcPct val="107000"/>
              </a:lnSpc>
              <a:spcBef>
                <a:spcPts val="0"/>
              </a:spcBef>
              <a:spcAft>
                <a:spcPts val="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 said that he was a brother in the kingdom. It would be pretty hard to be a brother in something that did not exist! If there was no Masonic Lodge, it would hardly be possible to be a "brother" in it. </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9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CB22AA-4800-4CF7-AE6E-178715C7A48F}"/>
              </a:ext>
            </a:extLst>
          </p:cNvPr>
          <p:cNvSpPr txBox="1"/>
          <p:nvPr/>
        </p:nvSpPr>
        <p:spPr>
          <a:xfrm>
            <a:off x="363987" y="1003177"/>
            <a:ext cx="7865614" cy="5462671"/>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We are living in the last age. When Jesus comes again, it will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not be to set up a kingdom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but it will be to deliver one up to the Father. (</a:t>
            </a:r>
            <a:r>
              <a:rPr lang="en-US" sz="3200" b="1" u="sng"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5:27.) </a:t>
            </a:r>
          </a:p>
          <a:p>
            <a:pPr marL="0" marR="0">
              <a:lnSpc>
                <a:spcPct val="107000"/>
              </a:lnSpc>
              <a:spcBef>
                <a:spcPts val="0"/>
              </a:spcBef>
              <a:spcAft>
                <a:spcPts val="0"/>
              </a:spcAft>
            </a:pPr>
            <a:endParaRPr lang="en-US" sz="3200" b="1"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Christ is now reigning. Jesus is coming again; but when he comes the next time, he is coming  without an offering for sin.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9:27, 28.) </a:t>
            </a:r>
            <a:r>
              <a:rPr lang="en-US" sz="3200" kern="100" dirty="0">
                <a:effectLst/>
                <a:latin typeface="Calibri" panose="020F0502020204030204" pitchFamily="34" charset="0"/>
                <a:ea typeface="Calibri" panose="020F0502020204030204" pitchFamily="34" charset="0"/>
                <a:cs typeface="Calibri" panose="020F0502020204030204" pitchFamily="34" charset="0"/>
              </a:rPr>
              <a:t>"For as in Adam all die, even            so in Christ shall all be made alive.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17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CB22AA-4800-4CF7-AE6E-178715C7A48F}"/>
              </a:ext>
            </a:extLst>
          </p:cNvPr>
          <p:cNvSpPr txBox="1"/>
          <p:nvPr/>
        </p:nvSpPr>
        <p:spPr>
          <a:xfrm>
            <a:off x="506027" y="1127464"/>
            <a:ext cx="7723573" cy="5338384"/>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But every man in his own order: Christ the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firstfruits</a:t>
            </a:r>
            <a:r>
              <a:rPr lang="en-US" sz="3200" kern="100" dirty="0">
                <a:effectLst/>
                <a:latin typeface="Calibri" panose="020F0502020204030204" pitchFamily="34" charset="0"/>
                <a:ea typeface="Calibri" panose="020F0502020204030204" pitchFamily="34" charset="0"/>
                <a:cs typeface="Calibri" panose="020F0502020204030204" pitchFamily="34" charset="0"/>
              </a:rPr>
              <a:t>; afterward they that are Christ's at his coming. Then cometh the end, when he shall have delivered up the kingdom to God, even the Father; when he shall have put down all rule and all authority and power. For he must reign, till he hath put all enemies under his feet. The last enemy that shall be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destroyed is death."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15:22-26.)     </a:t>
            </a: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Please note, "then cometh the end."</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78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B03310C-B805-5E43-976C-452973BB3588}"/>
              </a:ext>
            </a:extLst>
          </p:cNvPr>
          <p:cNvSpPr txBox="1"/>
          <p:nvPr/>
        </p:nvSpPr>
        <p:spPr>
          <a:xfrm>
            <a:off x="470518" y="941033"/>
            <a:ext cx="8158578" cy="1938992"/>
          </a:xfrm>
          <a:prstGeom prst="rect">
            <a:avLst/>
          </a:prstGeom>
          <a:noFill/>
        </p:spPr>
        <p:txBody>
          <a:bodyPr wrap="square" rtlCol="0">
            <a:spAutoFit/>
          </a:bodyPr>
          <a:lstStyle/>
          <a:p>
            <a:pPr algn="ctr"/>
            <a:r>
              <a:rPr lang="en-US" sz="6000" dirty="0"/>
              <a:t>How do we treat what we value?</a:t>
            </a:r>
          </a:p>
        </p:txBody>
      </p:sp>
      <p:sp>
        <p:nvSpPr>
          <p:cNvPr id="8" name="TextBox 7">
            <a:extLst>
              <a:ext uri="{FF2B5EF4-FFF2-40B4-BE49-F238E27FC236}">
                <a16:creationId xmlns:a16="http://schemas.microsoft.com/office/drawing/2014/main" id="{FCF9D7BE-8007-5483-B687-7685D9F6E783}"/>
              </a:ext>
            </a:extLst>
          </p:cNvPr>
          <p:cNvSpPr txBox="1"/>
          <p:nvPr/>
        </p:nvSpPr>
        <p:spPr>
          <a:xfrm>
            <a:off x="594803" y="2752077"/>
            <a:ext cx="6693764" cy="2800767"/>
          </a:xfrm>
          <a:prstGeom prst="rect">
            <a:avLst/>
          </a:prstGeom>
          <a:noFill/>
        </p:spPr>
        <p:txBody>
          <a:bodyPr wrap="square" rtlCol="0">
            <a:spAutoFit/>
          </a:bodyPr>
          <a:lstStyle/>
          <a:p>
            <a:r>
              <a:rPr lang="en-US" sz="4400" dirty="0"/>
              <a:t>Protect it.</a:t>
            </a:r>
          </a:p>
          <a:p>
            <a:r>
              <a:rPr lang="en-US" sz="4400" dirty="0"/>
              <a:t>Safeguard it.</a:t>
            </a:r>
          </a:p>
          <a:p>
            <a:r>
              <a:rPr lang="en-US" sz="4400" dirty="0"/>
              <a:t>Cherish it.</a:t>
            </a:r>
          </a:p>
          <a:p>
            <a:r>
              <a:rPr lang="en-US" sz="4400" dirty="0"/>
              <a:t>Maintain it and care for it.</a:t>
            </a:r>
          </a:p>
        </p:txBody>
      </p:sp>
    </p:spTree>
    <p:extLst>
      <p:ext uri="{BB962C8B-B14F-4D97-AF65-F5344CB8AC3E}">
        <p14:creationId xmlns:p14="http://schemas.microsoft.com/office/powerpoint/2010/main" val="22304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lice special action forces armed with M-16 automatic rifles guard the main gate of the Santo Domingo police camp in Santa Rosa town where renegade...">
            <a:extLst>
              <a:ext uri="{FF2B5EF4-FFF2-40B4-BE49-F238E27FC236}">
                <a16:creationId xmlns:a16="http://schemas.microsoft.com/office/drawing/2014/main" id="{8DC73C83-C776-34EF-81B2-C74B94D42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38073" y="99375"/>
            <a:ext cx="2575216" cy="37524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ntrySafe Fireproof and Waterproof Safe">
            <a:extLst>
              <a:ext uri="{FF2B5EF4-FFF2-40B4-BE49-F238E27FC236}">
                <a16:creationId xmlns:a16="http://schemas.microsoft.com/office/drawing/2014/main" id="{F8BC1B31-DE86-FCEE-BB11-76D922F42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376" y="160016"/>
            <a:ext cx="2896096" cy="32689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ve Heart">
            <a:extLst>
              <a:ext uri="{FF2B5EF4-FFF2-40B4-BE49-F238E27FC236}">
                <a16:creationId xmlns:a16="http://schemas.microsoft.com/office/drawing/2014/main" id="{7295CDB1-8876-12BB-DDCB-C62CAF088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12" y="3977197"/>
            <a:ext cx="3069931" cy="27021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much does car detailing cost?">
            <a:extLst>
              <a:ext uri="{FF2B5EF4-FFF2-40B4-BE49-F238E27FC236}">
                <a16:creationId xmlns:a16="http://schemas.microsoft.com/office/drawing/2014/main" id="{15A238AA-3837-CD10-E9CB-43C8A3A24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836" y="4046621"/>
            <a:ext cx="3847175" cy="256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14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B03310C-B805-5E43-976C-452973BB3588}"/>
              </a:ext>
            </a:extLst>
          </p:cNvPr>
          <p:cNvSpPr txBox="1"/>
          <p:nvPr/>
        </p:nvSpPr>
        <p:spPr>
          <a:xfrm>
            <a:off x="470518" y="941033"/>
            <a:ext cx="8158578" cy="1938992"/>
          </a:xfrm>
          <a:prstGeom prst="rect">
            <a:avLst/>
          </a:prstGeom>
          <a:noFill/>
        </p:spPr>
        <p:txBody>
          <a:bodyPr wrap="square" rtlCol="0">
            <a:spAutoFit/>
          </a:bodyPr>
          <a:lstStyle/>
          <a:p>
            <a:pPr algn="ctr"/>
            <a:r>
              <a:rPr lang="en-US" sz="6000" dirty="0"/>
              <a:t>How do we treat the church?</a:t>
            </a:r>
          </a:p>
        </p:txBody>
      </p:sp>
      <p:sp>
        <p:nvSpPr>
          <p:cNvPr id="8" name="TextBox 7">
            <a:extLst>
              <a:ext uri="{FF2B5EF4-FFF2-40B4-BE49-F238E27FC236}">
                <a16:creationId xmlns:a16="http://schemas.microsoft.com/office/drawing/2014/main" id="{FCF9D7BE-8007-5483-B687-7685D9F6E783}"/>
              </a:ext>
            </a:extLst>
          </p:cNvPr>
          <p:cNvSpPr txBox="1"/>
          <p:nvPr/>
        </p:nvSpPr>
        <p:spPr>
          <a:xfrm>
            <a:off x="594803" y="2752077"/>
            <a:ext cx="6693764" cy="2800767"/>
          </a:xfrm>
          <a:prstGeom prst="rect">
            <a:avLst/>
          </a:prstGeom>
          <a:noFill/>
        </p:spPr>
        <p:txBody>
          <a:bodyPr wrap="square" rtlCol="0">
            <a:spAutoFit/>
          </a:bodyPr>
          <a:lstStyle/>
          <a:p>
            <a:r>
              <a:rPr lang="en-US" sz="4400" dirty="0"/>
              <a:t>Protect it.</a:t>
            </a:r>
          </a:p>
          <a:p>
            <a:r>
              <a:rPr lang="en-US" sz="4400" dirty="0"/>
              <a:t>Safeguard it.</a:t>
            </a:r>
          </a:p>
          <a:p>
            <a:r>
              <a:rPr lang="en-US" sz="4400" dirty="0"/>
              <a:t>Cherish it.</a:t>
            </a:r>
          </a:p>
          <a:p>
            <a:r>
              <a:rPr lang="en-US" sz="4400" dirty="0"/>
              <a:t>Maintain it and care for it.</a:t>
            </a:r>
          </a:p>
        </p:txBody>
      </p:sp>
    </p:spTree>
    <p:extLst>
      <p:ext uri="{BB962C8B-B14F-4D97-AF65-F5344CB8AC3E}">
        <p14:creationId xmlns:p14="http://schemas.microsoft.com/office/powerpoint/2010/main" val="13356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are Elvis Presley Items Up For Auction">
            <a:extLst>
              <a:ext uri="{FF2B5EF4-FFF2-40B4-BE49-F238E27FC236}">
                <a16:creationId xmlns:a16="http://schemas.microsoft.com/office/drawing/2014/main" id="{DCF72082-82D3-10AF-3BAD-F51449BEC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7064" y="3725648"/>
            <a:ext cx="4199550" cy="2922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tch golden watch isolated on a white background gold watch stock pictures, royalty-free photos &amp; images">
            <a:extLst>
              <a:ext uri="{FF2B5EF4-FFF2-40B4-BE49-F238E27FC236}">
                <a16:creationId xmlns:a16="http://schemas.microsoft.com/office/drawing/2014/main" id="{F4EB5D35-850C-425D-1A6D-5DFC119A4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90" b="13911"/>
          <a:stretch/>
        </p:blipFill>
        <p:spPr bwMode="auto">
          <a:xfrm>
            <a:off x="1861536" y="116207"/>
            <a:ext cx="4592530" cy="2485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AA5787-14CC-FD4E-D6AF-02F7A8C14E33}"/>
              </a:ext>
            </a:extLst>
          </p:cNvPr>
          <p:cNvSpPr txBox="1"/>
          <p:nvPr/>
        </p:nvSpPr>
        <p:spPr>
          <a:xfrm>
            <a:off x="0" y="2796466"/>
            <a:ext cx="9144000" cy="830997"/>
          </a:xfrm>
          <a:prstGeom prst="rect">
            <a:avLst/>
          </a:prstGeom>
          <a:noFill/>
        </p:spPr>
        <p:txBody>
          <a:bodyPr wrap="square" rtlCol="0">
            <a:spAutoFit/>
          </a:bodyPr>
          <a:lstStyle/>
          <a:p>
            <a:pPr algn="ctr"/>
            <a:r>
              <a:rPr lang="en-US" sz="4800" dirty="0"/>
              <a:t>Which gold watch is worth more?</a:t>
            </a:r>
          </a:p>
        </p:txBody>
      </p:sp>
    </p:spTree>
    <p:extLst>
      <p:ext uri="{BB962C8B-B14F-4D97-AF65-F5344CB8AC3E}">
        <p14:creationId xmlns:p14="http://schemas.microsoft.com/office/powerpoint/2010/main" val="719244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are Elvis Presley Items Up For Auction">
            <a:extLst>
              <a:ext uri="{FF2B5EF4-FFF2-40B4-BE49-F238E27FC236}">
                <a16:creationId xmlns:a16="http://schemas.microsoft.com/office/drawing/2014/main" id="{DAFBFBA2-93CD-36C0-3574-F1E150A4BB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82" t="14113" r="26990" b="35379"/>
          <a:stretch/>
        </p:blipFill>
        <p:spPr bwMode="auto">
          <a:xfrm>
            <a:off x="719091" y="5871"/>
            <a:ext cx="8378951" cy="694091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8CF73FC-01CE-E751-45B6-62E0B1107C5C}"/>
              </a:ext>
            </a:extLst>
          </p:cNvPr>
          <p:cNvSpPr/>
          <p:nvPr/>
        </p:nvSpPr>
        <p:spPr>
          <a:xfrm>
            <a:off x="2246049" y="1819921"/>
            <a:ext cx="4509857" cy="363984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19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2B96DA-B99F-9A50-6312-3B4F7FD6CE7F}"/>
              </a:ext>
            </a:extLst>
          </p:cNvPr>
          <p:cNvSpPr txBox="1"/>
          <p:nvPr/>
        </p:nvSpPr>
        <p:spPr>
          <a:xfrm>
            <a:off x="683583" y="1003180"/>
            <a:ext cx="7776836" cy="5016758"/>
          </a:xfrm>
          <a:prstGeom prst="rect">
            <a:avLst/>
          </a:prstGeom>
          <a:noFill/>
        </p:spPr>
        <p:txBody>
          <a:bodyPr wrap="square" rtlCol="0">
            <a:spAutoFit/>
          </a:bodyPr>
          <a:lstStyle/>
          <a:p>
            <a:r>
              <a:rPr lang="en-US" sz="4000" b="1" dirty="0">
                <a:solidFill>
                  <a:srgbClr val="0070C0"/>
                </a:solidFill>
              </a:rPr>
              <a:t>1Peter 1:18 </a:t>
            </a:r>
            <a:r>
              <a:rPr lang="en-US" sz="4000" dirty="0"/>
              <a:t>knowing that you were not redeemed with corruptible things, like silver or gold, from your aimless conduct received by tradition from your fathers,</a:t>
            </a:r>
          </a:p>
          <a:p>
            <a:r>
              <a:rPr lang="en-US" sz="4000" dirty="0"/>
              <a:t>19 but with </a:t>
            </a:r>
            <a:r>
              <a:rPr lang="en-US" sz="4000" u="sng" dirty="0"/>
              <a:t>the precious blood of Christ, as of a lamb without blemish and without spot</a:t>
            </a:r>
            <a:r>
              <a:rPr lang="en-US" sz="4000" dirty="0"/>
              <a:t>.</a:t>
            </a:r>
          </a:p>
        </p:txBody>
      </p:sp>
    </p:spTree>
    <p:extLst>
      <p:ext uri="{BB962C8B-B14F-4D97-AF65-F5344CB8AC3E}">
        <p14:creationId xmlns:p14="http://schemas.microsoft.com/office/powerpoint/2010/main" val="419398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B03310C-B805-5E43-976C-452973BB3588}"/>
              </a:ext>
            </a:extLst>
          </p:cNvPr>
          <p:cNvSpPr txBox="1"/>
          <p:nvPr/>
        </p:nvSpPr>
        <p:spPr>
          <a:xfrm>
            <a:off x="470518" y="941033"/>
            <a:ext cx="8158578" cy="830997"/>
          </a:xfrm>
          <a:prstGeom prst="rect">
            <a:avLst/>
          </a:prstGeom>
          <a:noFill/>
        </p:spPr>
        <p:txBody>
          <a:bodyPr wrap="square" rtlCol="0">
            <a:spAutoFit/>
          </a:bodyPr>
          <a:lstStyle/>
          <a:p>
            <a:pPr algn="ctr"/>
            <a:r>
              <a:rPr lang="en-US" sz="4800" dirty="0"/>
              <a:t>Why is the church valuable?</a:t>
            </a:r>
          </a:p>
        </p:txBody>
      </p:sp>
      <p:sp>
        <p:nvSpPr>
          <p:cNvPr id="9" name="TextBox 8">
            <a:extLst>
              <a:ext uri="{FF2B5EF4-FFF2-40B4-BE49-F238E27FC236}">
                <a16:creationId xmlns:a16="http://schemas.microsoft.com/office/drawing/2014/main" id="{8170E683-B6AF-B278-87C8-82A5A3B11126}"/>
              </a:ext>
            </a:extLst>
          </p:cNvPr>
          <p:cNvSpPr txBox="1"/>
          <p:nvPr/>
        </p:nvSpPr>
        <p:spPr>
          <a:xfrm>
            <a:off x="594803" y="2201662"/>
            <a:ext cx="7741329" cy="3170099"/>
          </a:xfrm>
          <a:prstGeom prst="rect">
            <a:avLst/>
          </a:prstGeom>
          <a:noFill/>
        </p:spPr>
        <p:txBody>
          <a:bodyPr wrap="square" rtlCol="0">
            <a:spAutoFit/>
          </a:bodyPr>
          <a:lstStyle/>
          <a:p>
            <a:r>
              <a:rPr lang="en-US" sz="4000" b="1" dirty="0"/>
              <a:t>Because of what it cost (Blood of the Lamb)</a:t>
            </a:r>
          </a:p>
          <a:p>
            <a:r>
              <a:rPr lang="en-US" sz="4000" b="1" dirty="0">
                <a:solidFill>
                  <a:srgbClr val="FF0000"/>
                </a:solidFill>
              </a:rPr>
              <a:t>Because salvation is in it</a:t>
            </a:r>
          </a:p>
          <a:p>
            <a:r>
              <a:rPr lang="en-US" sz="4000" b="1" dirty="0">
                <a:solidFill>
                  <a:srgbClr val="0070C0"/>
                </a:solidFill>
              </a:rPr>
              <a:t>Because it wears the name of Christ</a:t>
            </a:r>
          </a:p>
          <a:p>
            <a:r>
              <a:rPr lang="en-US" sz="4000" b="1" dirty="0"/>
              <a:t>Because it will stand forever</a:t>
            </a:r>
          </a:p>
        </p:txBody>
      </p:sp>
    </p:spTree>
    <p:extLst>
      <p:ext uri="{BB962C8B-B14F-4D97-AF65-F5344CB8AC3E}">
        <p14:creationId xmlns:p14="http://schemas.microsoft.com/office/powerpoint/2010/main" val="42842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a:t>
            </a:r>
            <a:r>
              <a:rPr lang="en-US" sz="5400" b="1" spc="50" dirty="0">
                <a:ln w="11430"/>
                <a:solidFill>
                  <a:srgbClr val="0070C0"/>
                </a:solidFill>
                <a:latin typeface="Arial" panose="020B0604020202020204" pitchFamily="34" charset="0"/>
                <a:cs typeface="Arial" panose="020B0604020202020204" pitchFamily="34" charset="0"/>
              </a:rPr>
              <a:t>Member     Of The Church</a:t>
            </a: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BCEB3DE-E66C-F06D-7534-6AAD69B1C752}"/>
              </a:ext>
            </a:extLst>
          </p:cNvPr>
          <p:cNvSpPr txBox="1"/>
          <p:nvPr/>
        </p:nvSpPr>
        <p:spPr>
          <a:xfrm>
            <a:off x="452761" y="1242874"/>
            <a:ext cx="8007657" cy="4585871"/>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THE church is a divine institution. Jesus said: </a:t>
            </a:r>
            <a:r>
              <a:rPr lang="en-US" sz="3200" kern="100" dirty="0">
                <a:effectLst/>
                <a:latin typeface="Calibri" panose="020F0502020204030204" pitchFamily="34" charset="0"/>
                <a:ea typeface="Calibri" panose="020F0502020204030204" pitchFamily="34" charset="0"/>
                <a:cs typeface="Calibri" panose="020F0502020204030204" pitchFamily="34" charset="0"/>
              </a:rPr>
              <a:t>"I will build my church.“ </a:t>
            </a:r>
            <a:r>
              <a:rPr lang="en-US" sz="3000" kern="100" dirty="0">
                <a:effectLst/>
                <a:latin typeface="Calibri" panose="020F0502020204030204" pitchFamily="34" charset="0"/>
                <a:ea typeface="Calibri" panose="020F0502020204030204" pitchFamily="34" charset="0"/>
                <a:cs typeface="Calibri" panose="020F0502020204030204" pitchFamily="34" charset="0"/>
              </a:rPr>
              <a:t>(</a:t>
            </a:r>
            <a:r>
              <a:rPr lang="en-US" sz="3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16:18.) </a:t>
            </a:r>
          </a:p>
          <a:p>
            <a:pPr marL="0" marR="0">
              <a:spcBef>
                <a:spcPts val="0"/>
              </a:spcBef>
              <a:spcAft>
                <a:spcPts val="0"/>
              </a:spcAft>
            </a:pPr>
            <a:endParaRPr lang="en-US" sz="1200" b="1"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He is the only one that has a right to speak of it as "</a:t>
            </a:r>
            <a:r>
              <a:rPr lang="en-US" sz="3600" b="1" u="sng" kern="100" dirty="0">
                <a:effectLst/>
                <a:latin typeface="Calibri" panose="020F0502020204030204" pitchFamily="34" charset="0"/>
                <a:ea typeface="Calibri" panose="020F0502020204030204" pitchFamily="34" charset="0"/>
                <a:cs typeface="Calibri" panose="020F0502020204030204" pitchFamily="34" charset="0"/>
              </a:rPr>
              <a:t>my church</a:t>
            </a:r>
            <a:r>
              <a:rPr lang="en-US" sz="3000" kern="100" dirty="0">
                <a:effectLst/>
                <a:latin typeface="Calibri" panose="020F0502020204030204" pitchFamily="34" charset="0"/>
                <a:ea typeface="Calibri" panose="020F0502020204030204" pitchFamily="34" charset="0"/>
                <a:cs typeface="Calibri" panose="020F0502020204030204" pitchFamily="34" charset="0"/>
              </a:rPr>
              <a:t>." </a:t>
            </a:r>
            <a:r>
              <a:rPr lang="en-US" sz="3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When men say "my church," they are not thinking clearly.</a:t>
            </a:r>
          </a:p>
          <a:p>
            <a:pPr marL="0" marR="0">
              <a:spcBef>
                <a:spcPts val="0"/>
              </a:spcBef>
              <a:spcAft>
                <a:spcPts val="0"/>
              </a:spcAft>
            </a:pPr>
            <a:r>
              <a:rPr lang="en-US" sz="3000" kern="100" dirty="0">
                <a:latin typeface="Calibri" panose="020F0502020204030204" pitchFamily="34" charset="0"/>
                <a:ea typeface="Calibri" panose="020F0502020204030204" pitchFamily="34" charset="0"/>
                <a:cs typeface="Calibri" panose="020F0502020204030204" pitchFamily="34" charset="0"/>
              </a:rPr>
              <a:t>H</a:t>
            </a:r>
            <a:r>
              <a:rPr lang="en-US" sz="3000" kern="100" dirty="0">
                <a:effectLst/>
                <a:latin typeface="Calibri" panose="020F0502020204030204" pitchFamily="34" charset="0"/>
                <a:ea typeface="Calibri" panose="020F0502020204030204" pitchFamily="34" charset="0"/>
                <a:cs typeface="Calibri" panose="020F0502020204030204" pitchFamily="34" charset="0"/>
              </a:rPr>
              <a:t>undreds of religious organizations in the world started by men.</a:t>
            </a:r>
          </a:p>
          <a:p>
            <a:pPr marL="0" marR="0">
              <a:spcBef>
                <a:spcPts val="0"/>
              </a:spcBef>
              <a:spcAft>
                <a:spcPts val="0"/>
              </a:spcAft>
            </a:pPr>
            <a:r>
              <a:rPr lang="en-US" sz="3000" b="1" kern="100" dirty="0">
                <a:effectLst/>
                <a:latin typeface="Calibri" panose="020F0502020204030204" pitchFamily="34" charset="0"/>
                <a:ea typeface="Calibri" panose="020F0502020204030204" pitchFamily="34" charset="0"/>
                <a:cs typeface="Calibri" panose="020F0502020204030204" pitchFamily="34" charset="0"/>
              </a:rPr>
              <a:t>There is no salvation in any human institution</a:t>
            </a:r>
            <a:r>
              <a:rPr lang="en-US" sz="3000" kern="100" dirty="0">
                <a:effectLst/>
                <a:latin typeface="Calibri" panose="020F0502020204030204" pitchFamily="34" charset="0"/>
                <a:ea typeface="Calibri" panose="020F0502020204030204" pitchFamily="34" charset="0"/>
                <a:cs typeface="Calibri" panose="020F0502020204030204" pitchFamily="34" charset="0"/>
              </a:rPr>
              <a:t>, be it religious, fraternal, social, or political.</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4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02E1C0-F9C4-F224-7D3D-7D6B7C367D75}"/>
              </a:ext>
            </a:extLst>
          </p:cNvPr>
          <p:cNvSpPr txBox="1"/>
          <p:nvPr/>
        </p:nvSpPr>
        <p:spPr>
          <a:xfrm>
            <a:off x="257458" y="941033"/>
            <a:ext cx="8835779" cy="5447645"/>
          </a:xfrm>
          <a:prstGeom prst="rect">
            <a:avLst/>
          </a:prstGeom>
          <a:noFill/>
        </p:spPr>
        <p:txBody>
          <a:bodyPr wrap="square">
            <a:spAutoFit/>
          </a:bodyPr>
          <a:lstStyle/>
          <a:p>
            <a:pPr marL="0" marR="0">
              <a:spcBef>
                <a:spcPts val="0"/>
              </a:spcBef>
              <a:spcAft>
                <a:spcPts val="0"/>
              </a:spcAft>
            </a:pPr>
            <a:r>
              <a:rPr lang="en-US" sz="32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1.</a:t>
            </a:r>
            <a:r>
              <a:rPr lang="en-US" sz="3200" kern="100" dirty="0">
                <a:effectLst/>
                <a:latin typeface="Calibri" panose="020F0502020204030204" pitchFamily="34" charset="0"/>
                <a:ea typeface="Calibri" panose="020F0502020204030204" pitchFamily="34" charset="0"/>
                <a:cs typeface="Calibri" panose="020F0502020204030204" pitchFamily="34" charset="0"/>
              </a:rPr>
              <a:t> The church is valuable because of </a:t>
            </a:r>
            <a:r>
              <a:rPr lang="en-US" sz="3600" b="1" u="sng" kern="100" dirty="0">
                <a:effectLst/>
                <a:latin typeface="Calibri" panose="020F0502020204030204" pitchFamily="34" charset="0"/>
                <a:ea typeface="Calibri" panose="020F0502020204030204" pitchFamily="34" charset="0"/>
                <a:cs typeface="Calibri" panose="020F0502020204030204" pitchFamily="34" charset="0"/>
              </a:rPr>
              <a:t>what it cost</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It cost God his Son, and</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it cost the Son his blood.</a:t>
            </a:r>
          </a:p>
          <a:p>
            <a:pPr marL="0" marR="0">
              <a:spcBef>
                <a:spcPts val="0"/>
              </a:spcBef>
              <a:spcAft>
                <a:spcPts val="0"/>
              </a:spcAft>
            </a:pPr>
            <a:endParaRPr lang="en-US" sz="2400"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church was made possible by the blood of</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Christ. We are bought with his precious blood. Paul told the Ephesian elders that the church was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purchased with the blood of Christ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20:28.) </a:t>
            </a:r>
          </a:p>
          <a:p>
            <a:pPr marL="0" marR="0">
              <a:spcBef>
                <a:spcPts val="0"/>
              </a:spcBef>
              <a:spcAft>
                <a:spcPts val="0"/>
              </a:spcAft>
            </a:pPr>
            <a:endParaRPr lang="en-US" sz="3200"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And the same inspired man wrote to the church in Corinth telling it that we are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bought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with a price</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6:20</a:t>
            </a: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67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hoto taken at Dayton National Cemetery by Anna G. on 5/21/2013">
            <a:extLst>
              <a:ext uri="{FF2B5EF4-FFF2-40B4-BE49-F238E27FC236}">
                <a16:creationId xmlns:a16="http://schemas.microsoft.com/office/drawing/2014/main" id="{8DED0FAC-570B-0B46-B1D6-AC4892D0A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54" y="-7768"/>
            <a:ext cx="6873536" cy="687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0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B268F-2E90-2903-130E-83ADCFEBBA6C}"/>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17756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hoto taken at Dayton National Cemetery by Idelfonso R. on 5/26/2015">
            <a:extLst>
              <a:ext uri="{FF2B5EF4-FFF2-40B4-BE49-F238E27FC236}">
                <a16:creationId xmlns:a16="http://schemas.microsoft.com/office/drawing/2014/main" id="{D872001C-E3B1-63D9-E42A-05EB246D6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86" y="-24414"/>
            <a:ext cx="6882414" cy="688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7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36652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Value Of The Church. </a:t>
            </a:r>
            <a:r>
              <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1Peter 1:18-19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D3000F8-EE77-1261-A555-0422D5A00555}"/>
              </a:ext>
            </a:extLst>
          </p:cNvPr>
          <p:cNvSpPr txBox="1"/>
          <p:nvPr/>
        </p:nvSpPr>
        <p:spPr>
          <a:xfrm>
            <a:off x="461639" y="1233996"/>
            <a:ext cx="8442664" cy="5139869"/>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We do value things somewhat in proportion to what they cost. </a:t>
            </a:r>
          </a:p>
          <a:p>
            <a:pPr marL="0" marR="0">
              <a:spcBef>
                <a:spcPts val="0"/>
              </a:spcBef>
              <a:spcAft>
                <a:spcPts val="0"/>
              </a:spcAft>
            </a:pP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kern="100" dirty="0">
                <a:latin typeface="Calibri" panose="020F0502020204030204" pitchFamily="34" charset="0"/>
                <a:ea typeface="Calibri" panose="020F0502020204030204" pitchFamily="34" charset="0"/>
                <a:cs typeface="Calibri" panose="020F0502020204030204" pitchFamily="34" charset="0"/>
              </a:rPr>
              <a:t>So</a:t>
            </a:r>
            <a:r>
              <a:rPr lang="en-US" sz="3600" kern="100" dirty="0">
                <a:effectLst/>
                <a:latin typeface="Calibri" panose="020F0502020204030204" pitchFamily="34" charset="0"/>
                <a:ea typeface="Calibri" panose="020F0502020204030204" pitchFamily="34" charset="0"/>
                <a:cs typeface="Calibri" panose="020F0502020204030204" pitchFamily="34" charset="0"/>
              </a:rPr>
              <a:t> we should look upon the church. We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have not been redeemed </a:t>
            </a:r>
            <a:r>
              <a:rPr lang="en-US" sz="3600" kern="100" dirty="0">
                <a:effectLst/>
                <a:latin typeface="Calibri" panose="020F0502020204030204" pitchFamily="34" charset="0"/>
                <a:ea typeface="Calibri" panose="020F0502020204030204" pitchFamily="34" charset="0"/>
                <a:cs typeface="Calibri" panose="020F0502020204030204" pitchFamily="34" charset="0"/>
              </a:rPr>
              <a:t>with corruptible things,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such as silver and gold</a:t>
            </a:r>
            <a:r>
              <a:rPr lang="en-US" sz="3600" kern="100" dirty="0">
                <a:effectLst/>
                <a:latin typeface="Calibri" panose="020F0502020204030204" pitchFamily="34" charset="0"/>
                <a:ea typeface="Calibri" panose="020F0502020204030204" pitchFamily="34" charset="0"/>
                <a:cs typeface="Calibri" panose="020F0502020204030204" pitchFamily="34" charset="0"/>
              </a:rPr>
              <a:t>, but by the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precious</a:t>
            </a:r>
            <a:r>
              <a:rPr lang="en-US" sz="3600" u="sng" kern="100" dirty="0">
                <a:latin typeface="Calibri" panose="020F0502020204030204" pitchFamily="34" charset="0"/>
                <a:ea typeface="Calibri" panose="020F0502020204030204" pitchFamily="34" charset="0"/>
                <a:cs typeface="Times New Roman" panose="02020603050405020304" pitchFamily="18" charset="0"/>
              </a:rPr>
              <a:t>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blood of Christ</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 1:18, 19</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Our souls are valuable in the sight                of God.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9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999</TotalTime>
  <Words>1972</Words>
  <Application>Microsoft Office PowerPoint</Application>
  <PresentationFormat>On-screen Show (4:3)</PresentationFormat>
  <Paragraphs>152</Paragraphs>
  <Slides>31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Arial Black</vt:lpstr>
      <vt:lpstr>Arial Unicode MS</vt:lpstr>
      <vt:lpstr>Calibri</vt:lpstr>
      <vt:lpstr>Calibri Light</vt:lpstr>
      <vt:lpstr>Garamond</vt:lpstr>
      <vt:lpstr>Ink Free</vt:lpstr>
      <vt:lpstr>Times New Roman</vt:lpstr>
      <vt:lpstr>Office Theme</vt:lpstr>
      <vt:lpstr>1_Office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2024-04-23T12:51:30Z</dcterms:created>
  <dcterms:modified xsi:type="dcterms:W3CDTF">2024-04-27T23:48:53Z</dcterms:modified>
</cp:coreProperties>
</file>