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65" r:id="rId4"/>
    <p:sldId id="854" r:id="rId5"/>
    <p:sldId id="856" r:id="rId6"/>
    <p:sldId id="858" r:id="rId7"/>
    <p:sldId id="859" r:id="rId8"/>
    <p:sldId id="861" r:id="rId9"/>
    <p:sldId id="862" r:id="rId10"/>
    <p:sldId id="860" r:id="rId11"/>
    <p:sldId id="863" r:id="rId12"/>
    <p:sldId id="857" r:id="rId13"/>
    <p:sldId id="864" r:id="rId14"/>
    <p:sldId id="865" r:id="rId15"/>
    <p:sldId id="866" r:id="rId16"/>
    <p:sldId id="869" r:id="rId17"/>
    <p:sldId id="897" r:id="rId18"/>
    <p:sldId id="868" r:id="rId19"/>
    <p:sldId id="870" r:id="rId20"/>
    <p:sldId id="871" r:id="rId21"/>
    <p:sldId id="867" r:id="rId22"/>
    <p:sldId id="872" r:id="rId23"/>
    <p:sldId id="873" r:id="rId24"/>
    <p:sldId id="876" r:id="rId25"/>
    <p:sldId id="877" r:id="rId26"/>
    <p:sldId id="85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6oT5/z9T/N/e8MjIK7xK4w==" hashData="/WCu7KwWppjoFB2lzIf3GjiYCeA6DPjQqs3Y2WeMQZj403u75vAyTJ7pMRyfC+K0wAEwNVpOV7b/9rQTYuFhrQ=="/>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230112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728425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250387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CE097-EA66-44F1-B6E4-7FB05216B33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4416564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596E68-E92F-4B9C-9F2F-8DA9BFF061A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4032008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6DFC60-92E1-42EC-ACD7-2F8732CC811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5010518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BC44111-8993-4EA0-BF6D-9CCE5285D8B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00459205"/>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8A1CFC8-5B3D-466B-8E8E-A775875811F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23104197"/>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7B72D51-9E02-4E6F-BA7F-811A3980226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29675408"/>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CBC7BFF-140E-4F3E-AA7C-4D51343A001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9945023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EC78BC6-DE8D-4B63-A36D-A69A33368B8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8171387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9396003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B1B937-C9D4-4D5D-A41E-7BBAEE2AFB6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64106749"/>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29FBE0-04D5-489F-8620-E8470E4A542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1638067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100843-8768-42FE-ABC9-EBAC00B1535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9847615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9D09A01-1098-4D83-93E8-E6566E63E658}"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10265972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D09A01-1098-4D83-93E8-E6566E63E658}"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10079406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D09A01-1098-4D83-93E8-E6566E63E658}"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37063419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9D09A01-1098-4D83-93E8-E6566E63E658}"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37587016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D09A01-1098-4D83-93E8-E6566E63E658}" type="datetimeFigureOut">
              <a:rPr lang="en-US" smtClean="0"/>
              <a:t>4/14/2024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34394549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D09A01-1098-4D83-93E8-E6566E63E658}" type="datetimeFigureOut">
              <a:rPr lang="en-US" smtClean="0"/>
              <a:t>4/14/2024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3264692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D09A01-1098-4D83-93E8-E6566E63E658}" type="datetimeFigureOut">
              <a:rPr lang="en-US" smtClean="0"/>
              <a:t>4/14/2024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1541349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3568218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D09A01-1098-4D83-93E8-E6566E63E658}"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18545938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D09A01-1098-4D83-93E8-E6566E63E658}"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32559234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D09A01-1098-4D83-93E8-E6566E63E658}"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42069533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D09A01-1098-4D83-93E8-E6566E63E658}"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D4C1F-6B26-4141-ACA1-C5E6DA69E480}" type="slidenum">
              <a:rPr lang="en-US" smtClean="0"/>
              <a:t>‹#›</a:t>
            </a:fld>
            <a:endParaRPr lang="en-US"/>
          </a:p>
        </p:txBody>
      </p:sp>
    </p:spTree>
    <p:extLst>
      <p:ext uri="{BB962C8B-B14F-4D97-AF65-F5344CB8AC3E}">
        <p14:creationId xmlns:p14="http://schemas.microsoft.com/office/powerpoint/2010/main" val="2429400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88031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67701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342828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557276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717403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4/14/2024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186223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4/14/2024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182983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02EEB5B-0C57-473B-A1BF-11CA541A6586}"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1853878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D09A01-1098-4D83-93E8-E6566E63E658}" type="datetimeFigureOut">
              <a:rPr lang="en-US" smtClean="0"/>
              <a:t>4/14/2024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D4C1F-6B26-4141-ACA1-C5E6DA69E480}" type="slidenum">
              <a:rPr lang="en-US" smtClean="0"/>
              <a:t>‹#›</a:t>
            </a:fld>
            <a:endParaRPr lang="en-US"/>
          </a:p>
        </p:txBody>
      </p:sp>
    </p:spTree>
    <p:extLst>
      <p:ext uri="{BB962C8B-B14F-4D97-AF65-F5344CB8AC3E}">
        <p14:creationId xmlns:p14="http://schemas.microsoft.com/office/powerpoint/2010/main" val="34818443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B326C500-52E5-67D9-DE43-BCD5E14E06D0}"/>
              </a:ext>
            </a:extLst>
          </p:cNvPr>
          <p:cNvSpPr txBox="1"/>
          <p:nvPr/>
        </p:nvSpPr>
        <p:spPr>
          <a:xfrm>
            <a:off x="528506" y="1605339"/>
            <a:ext cx="8112154" cy="4524316"/>
          </a:xfrm>
          <a:prstGeom prst="rect">
            <a:avLst/>
          </a:prstGeom>
          <a:noFill/>
        </p:spPr>
        <p:txBody>
          <a:bodyPr wrap="square">
            <a:spAutoFit/>
          </a:bodyPr>
          <a:lstStyle/>
          <a:p>
            <a:pPr marR="0" lvl="0">
              <a:spcBef>
                <a:spcPts val="0"/>
              </a:spcBef>
              <a:spcAft>
                <a:spcPts val="0"/>
              </a:spcAft>
            </a:pPr>
            <a:r>
              <a:rPr lang="en-US" sz="2400" b="1" kern="100" dirty="0">
                <a:solidFill>
                  <a:srgbClr val="0070C0"/>
                </a:solidFill>
                <a:effectLst/>
                <a:latin typeface="Calibri" panose="020F0502020204030204" pitchFamily="34" charset="0"/>
                <a:ea typeface="SimSun" panose="02010600030101010101" pitchFamily="2" charset="-122"/>
              </a:rPr>
              <a:t>(Acts 8:36-39.) </a:t>
            </a:r>
            <a:r>
              <a:rPr lang="en-US" sz="2400" kern="100" dirty="0">
                <a:effectLst/>
                <a:latin typeface="Calibri" panose="020F0502020204030204" pitchFamily="34" charset="0"/>
                <a:ea typeface="SimSun" panose="02010600030101010101" pitchFamily="2" charset="-122"/>
              </a:rPr>
              <a:t>Now as they went down the road, they came to some water. And the eunuch said, "See, here is water. What hinders me from being baptized?"</a:t>
            </a:r>
          </a:p>
          <a:p>
            <a:pPr marR="0" lvl="0">
              <a:spcBef>
                <a:spcPts val="0"/>
              </a:spcBef>
              <a:spcAft>
                <a:spcPts val="0"/>
              </a:spcAft>
            </a:pPr>
            <a:r>
              <a:rPr lang="en-US" sz="2400" kern="100" dirty="0">
                <a:effectLst/>
                <a:latin typeface="Calibri" panose="020F0502020204030204" pitchFamily="34" charset="0"/>
                <a:ea typeface="SimSun" panose="02010600030101010101" pitchFamily="2" charset="-122"/>
              </a:rPr>
              <a:t> 37 Then Philip said, "If you believe with all your heart, you may." And he answered and said, "I believe that Jesus Christ is the Son of God."</a:t>
            </a:r>
          </a:p>
          <a:p>
            <a:pPr marR="0" lvl="0">
              <a:spcBef>
                <a:spcPts val="0"/>
              </a:spcBef>
              <a:spcAft>
                <a:spcPts val="0"/>
              </a:spcAft>
            </a:pPr>
            <a:r>
              <a:rPr lang="en-US" sz="2400" kern="100" dirty="0">
                <a:effectLst/>
                <a:latin typeface="Calibri" panose="020F0502020204030204" pitchFamily="34" charset="0"/>
                <a:ea typeface="SimSun" panose="02010600030101010101" pitchFamily="2" charset="-122"/>
              </a:rPr>
              <a:t> 38 So he commanded the chariot to stand still. </a:t>
            </a:r>
            <a:r>
              <a:rPr lang="en-US" sz="2400" b="1" u="sng" kern="100" dirty="0">
                <a:effectLst/>
                <a:latin typeface="Calibri" panose="020F0502020204030204" pitchFamily="34" charset="0"/>
                <a:ea typeface="SimSun" panose="02010600030101010101" pitchFamily="2" charset="-122"/>
              </a:rPr>
              <a:t>And both Philip and the eunuch went down into the water</a:t>
            </a:r>
            <a:r>
              <a:rPr lang="en-US" sz="2400" kern="100" dirty="0">
                <a:effectLst/>
                <a:latin typeface="Calibri" panose="020F0502020204030204" pitchFamily="34" charset="0"/>
                <a:ea typeface="SimSun" panose="02010600030101010101" pitchFamily="2" charset="-122"/>
              </a:rPr>
              <a:t>, and he baptized him.</a:t>
            </a:r>
          </a:p>
          <a:p>
            <a:pPr marR="0" lvl="0">
              <a:spcBef>
                <a:spcPts val="0"/>
              </a:spcBef>
              <a:spcAft>
                <a:spcPts val="0"/>
              </a:spcAft>
            </a:pPr>
            <a:r>
              <a:rPr lang="en-US" sz="2400" kern="100" dirty="0">
                <a:effectLst/>
                <a:latin typeface="Calibri" panose="020F0502020204030204" pitchFamily="34" charset="0"/>
                <a:ea typeface="SimSun" panose="02010600030101010101" pitchFamily="2" charset="-122"/>
              </a:rPr>
              <a:t>39 Now when </a:t>
            </a:r>
            <a:r>
              <a:rPr lang="en-US" sz="2400" b="1" u="sng" kern="100" dirty="0">
                <a:effectLst/>
                <a:latin typeface="Calibri" panose="020F0502020204030204" pitchFamily="34" charset="0"/>
                <a:ea typeface="SimSun" panose="02010600030101010101" pitchFamily="2" charset="-122"/>
              </a:rPr>
              <a:t>they came up out of the water</a:t>
            </a:r>
            <a:r>
              <a:rPr lang="en-US" sz="2400" kern="100" dirty="0">
                <a:effectLst/>
                <a:latin typeface="Calibri" panose="020F0502020204030204" pitchFamily="34" charset="0"/>
                <a:ea typeface="SimSun" panose="02010600030101010101" pitchFamily="2" charset="-122"/>
              </a:rPr>
              <a:t>, the Spirit of the Lord caught Philip away, so that the eunuch saw him no more; and he went on his way rejoicing.</a:t>
            </a:r>
            <a:endParaRPr lang="en-US" sz="2400" kern="100" dirty="0">
              <a:effectLst/>
              <a:latin typeface="Times New Roman" panose="02020603050405020304" pitchFamily="18" charset="0"/>
              <a:ea typeface="SimSun" panose="02010600030101010101" pitchFamily="2" charset="-122"/>
            </a:endParaRPr>
          </a:p>
        </p:txBody>
      </p:sp>
      <p:sp>
        <p:nvSpPr>
          <p:cNvPr id="9" name="TextBox 8">
            <a:extLst>
              <a:ext uri="{FF2B5EF4-FFF2-40B4-BE49-F238E27FC236}">
                <a16:creationId xmlns:a16="http://schemas.microsoft.com/office/drawing/2014/main" id="{98CFAE95-749E-0E73-7800-5E36C67C9EC5}"/>
              </a:ext>
            </a:extLst>
          </p:cNvPr>
          <p:cNvSpPr txBox="1"/>
          <p:nvPr/>
        </p:nvSpPr>
        <p:spPr>
          <a:xfrm>
            <a:off x="0" y="835843"/>
            <a:ext cx="9144000"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Sprinkling?  Pouring? or immersion? Tell us plainly. </a:t>
            </a:r>
            <a:endParaRPr kumimoji="0" lang="en-US" sz="30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2841986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D7B0C831-3A43-980C-F1CB-1B51C089A28E}"/>
              </a:ext>
            </a:extLst>
          </p:cNvPr>
          <p:cNvSpPr txBox="1"/>
          <p:nvPr/>
        </p:nvSpPr>
        <p:spPr>
          <a:xfrm>
            <a:off x="453005" y="1697617"/>
            <a:ext cx="7885651" cy="4031873"/>
          </a:xfrm>
          <a:prstGeom prst="rect">
            <a:avLst/>
          </a:prstGeom>
          <a:noFill/>
        </p:spPr>
        <p:txBody>
          <a:bodyPr wrap="square">
            <a:spAutoFit/>
          </a:bodyPr>
          <a:lstStyle/>
          <a:p>
            <a:pPr marR="0" lvl="0">
              <a:spcBef>
                <a:spcPts val="0"/>
              </a:spcBef>
              <a:spcAft>
                <a:spcPts val="0"/>
              </a:spcAft>
            </a:pPr>
            <a:r>
              <a:rPr lang="en-US" sz="3200" b="1" kern="100" dirty="0">
                <a:solidFill>
                  <a:srgbClr val="0070C0"/>
                </a:solidFill>
                <a:effectLst/>
                <a:latin typeface="Calibri" panose="020F0502020204030204" pitchFamily="34" charset="0"/>
                <a:ea typeface="SimSun" panose="02010600030101010101" pitchFamily="2" charset="-122"/>
              </a:rPr>
              <a:t>(Rom. 6:4, 5.) </a:t>
            </a:r>
            <a:r>
              <a:rPr lang="en-US" sz="3200" kern="100" dirty="0">
                <a:effectLst/>
                <a:latin typeface="Calibri" panose="020F0502020204030204" pitchFamily="34" charset="0"/>
                <a:ea typeface="SimSun" panose="02010600030101010101" pitchFamily="2" charset="-122"/>
              </a:rPr>
              <a:t>Therefore we were </a:t>
            </a:r>
            <a:r>
              <a:rPr lang="en-US" sz="3200" b="1" u="sng" kern="100" dirty="0">
                <a:effectLst/>
                <a:latin typeface="Calibri" panose="020F0502020204030204" pitchFamily="34" charset="0"/>
                <a:ea typeface="SimSun" panose="02010600030101010101" pitchFamily="2" charset="-122"/>
              </a:rPr>
              <a:t>buried</a:t>
            </a:r>
            <a:r>
              <a:rPr lang="en-US" sz="3200" kern="100" dirty="0">
                <a:effectLst/>
                <a:latin typeface="Calibri" panose="020F0502020204030204" pitchFamily="34" charset="0"/>
                <a:ea typeface="SimSun" panose="02010600030101010101" pitchFamily="2" charset="-122"/>
              </a:rPr>
              <a:t> with Him through baptism into death, that just as Christ was </a:t>
            </a:r>
            <a:r>
              <a:rPr lang="en-US" sz="3200" u="sng" kern="100" dirty="0">
                <a:effectLst/>
                <a:latin typeface="Calibri" panose="020F0502020204030204" pitchFamily="34" charset="0"/>
                <a:ea typeface="SimSun" panose="02010600030101010101" pitchFamily="2" charset="-122"/>
              </a:rPr>
              <a:t>raised from the dead </a:t>
            </a:r>
            <a:r>
              <a:rPr lang="en-US" sz="3200" kern="100" dirty="0">
                <a:effectLst/>
                <a:latin typeface="Calibri" panose="020F0502020204030204" pitchFamily="34" charset="0"/>
                <a:ea typeface="SimSun" panose="02010600030101010101" pitchFamily="2" charset="-122"/>
              </a:rPr>
              <a:t>by the glory of the Father, even so we also should walk in newness of life.</a:t>
            </a:r>
          </a:p>
          <a:p>
            <a:pPr marR="0" lvl="0">
              <a:spcBef>
                <a:spcPts val="0"/>
              </a:spcBef>
              <a:spcAft>
                <a:spcPts val="0"/>
              </a:spcAft>
            </a:pPr>
            <a:r>
              <a:rPr lang="en-US" sz="3200" kern="100" dirty="0">
                <a:effectLst/>
                <a:latin typeface="Calibri" panose="020F0502020204030204" pitchFamily="34" charset="0"/>
                <a:ea typeface="SimSun" panose="02010600030101010101" pitchFamily="2" charset="-122"/>
              </a:rPr>
              <a:t> 5 For if we have been united together in the likeness of His death, certainly we also shall be in the likeness of His resurrection, </a:t>
            </a:r>
            <a:endParaRPr lang="en-US" sz="3200" kern="100" dirty="0">
              <a:effectLst/>
              <a:latin typeface="Times New Roman" panose="02020603050405020304" pitchFamily="18" charset="0"/>
              <a:ea typeface="SimSun" panose="02010600030101010101" pitchFamily="2" charset="-122"/>
            </a:endParaRPr>
          </a:p>
        </p:txBody>
      </p:sp>
      <p:sp>
        <p:nvSpPr>
          <p:cNvPr id="9" name="TextBox 8">
            <a:extLst>
              <a:ext uri="{FF2B5EF4-FFF2-40B4-BE49-F238E27FC236}">
                <a16:creationId xmlns:a16="http://schemas.microsoft.com/office/drawing/2014/main" id="{D0CC3868-9079-35AF-55E8-3E803E4D1906}"/>
              </a:ext>
            </a:extLst>
          </p:cNvPr>
          <p:cNvSpPr txBox="1"/>
          <p:nvPr/>
        </p:nvSpPr>
        <p:spPr>
          <a:xfrm>
            <a:off x="0" y="835843"/>
            <a:ext cx="9144000"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Sprinkling?  Pouring? or immersion? Tell us plainly. </a:t>
            </a:r>
            <a:endParaRPr kumimoji="0" lang="en-US" sz="30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3660627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242ADAE1-989F-7170-6B6B-1DD8547FD98B}"/>
              </a:ext>
            </a:extLst>
          </p:cNvPr>
          <p:cNvSpPr txBox="1"/>
          <p:nvPr/>
        </p:nvSpPr>
        <p:spPr>
          <a:xfrm>
            <a:off x="394283" y="2133243"/>
            <a:ext cx="8456102" cy="3539430"/>
          </a:xfrm>
          <a:prstGeom prst="rect">
            <a:avLst/>
          </a:prstGeom>
          <a:noFill/>
        </p:spPr>
        <p:txBody>
          <a:bodyPr wrap="square">
            <a:spAutoFit/>
          </a:bodyPr>
          <a:lstStyle/>
          <a:p>
            <a:pPr marR="0" lvl="0">
              <a:spcBef>
                <a:spcPts val="0"/>
              </a:spcBef>
              <a:spcAft>
                <a:spcPts val="0"/>
              </a:spcAft>
            </a:pPr>
            <a:r>
              <a:rPr lang="en-US" sz="3200" b="1" kern="100" dirty="0">
                <a:solidFill>
                  <a:srgbClr val="0070C0"/>
                </a:solidFill>
                <a:effectLst/>
                <a:latin typeface="Calibri" panose="020F0502020204030204" pitchFamily="34" charset="0"/>
                <a:ea typeface="SimSun" panose="02010600030101010101" pitchFamily="2" charset="-122"/>
              </a:rPr>
              <a:t>(Col. 2:12.) </a:t>
            </a:r>
            <a:r>
              <a:rPr lang="en-US" sz="3200" b="1" u="sng" kern="100" dirty="0">
                <a:effectLst/>
                <a:latin typeface="Calibri" panose="020F0502020204030204" pitchFamily="34" charset="0"/>
                <a:ea typeface="SimSun" panose="02010600030101010101" pitchFamily="2" charset="-122"/>
              </a:rPr>
              <a:t>buried with Him in baptism</a:t>
            </a:r>
            <a:r>
              <a:rPr lang="en-US" sz="3200" kern="100" dirty="0">
                <a:effectLst/>
                <a:latin typeface="Calibri" panose="020F0502020204030204" pitchFamily="34" charset="0"/>
                <a:ea typeface="SimSun" panose="02010600030101010101" pitchFamily="2" charset="-122"/>
              </a:rPr>
              <a:t>, in which you also were </a:t>
            </a:r>
            <a:r>
              <a:rPr lang="en-US" sz="3200" u="sng" kern="100" dirty="0">
                <a:effectLst/>
                <a:latin typeface="Calibri" panose="020F0502020204030204" pitchFamily="34" charset="0"/>
                <a:ea typeface="SimSun" panose="02010600030101010101" pitchFamily="2" charset="-122"/>
              </a:rPr>
              <a:t>raised</a:t>
            </a:r>
            <a:r>
              <a:rPr lang="en-US" sz="3200" kern="100" dirty="0">
                <a:effectLst/>
                <a:latin typeface="Calibri" panose="020F0502020204030204" pitchFamily="34" charset="0"/>
                <a:ea typeface="SimSun" panose="02010600030101010101" pitchFamily="2" charset="-122"/>
              </a:rPr>
              <a:t> with Him through faith in the working of God, who raised Him from the dead.</a:t>
            </a:r>
            <a:endParaRPr lang="en-US" sz="3200" kern="100" dirty="0">
              <a:effectLst/>
              <a:latin typeface="Times New Roman" panose="02020603050405020304" pitchFamily="18" charset="0"/>
              <a:ea typeface="SimSun" panose="02010600030101010101" pitchFamily="2" charset="-122"/>
            </a:endParaRPr>
          </a:p>
          <a:p>
            <a:pPr marR="0" lvl="0">
              <a:spcBef>
                <a:spcPts val="0"/>
              </a:spcBef>
              <a:spcAft>
                <a:spcPts val="0"/>
              </a:spcAft>
            </a:pPr>
            <a:endParaRPr lang="en-US" sz="3200" kern="100" dirty="0">
              <a:latin typeface="Calibri" panose="020F0502020204030204" pitchFamily="34" charset="0"/>
              <a:ea typeface="SimSun" panose="02010600030101010101" pitchFamily="2" charset="-122"/>
            </a:endParaRPr>
          </a:p>
          <a:p>
            <a:pPr marR="0" lvl="0">
              <a:spcBef>
                <a:spcPts val="0"/>
              </a:spcBef>
              <a:spcAft>
                <a:spcPts val="0"/>
              </a:spcAft>
            </a:pPr>
            <a:r>
              <a:rPr lang="en-US" sz="3200" b="1" kern="100" dirty="0">
                <a:solidFill>
                  <a:srgbClr val="0070C0"/>
                </a:solidFill>
                <a:effectLst/>
                <a:latin typeface="Calibri" panose="020F0502020204030204" pitchFamily="34" charset="0"/>
                <a:ea typeface="SimSun" panose="02010600030101010101" pitchFamily="2" charset="-122"/>
              </a:rPr>
              <a:t>(Heb.10:22.) </a:t>
            </a:r>
            <a:r>
              <a:rPr lang="en-US" sz="3200" kern="100" dirty="0">
                <a:effectLst/>
                <a:latin typeface="Calibri" panose="020F0502020204030204" pitchFamily="34" charset="0"/>
                <a:ea typeface="SimSun" panose="02010600030101010101" pitchFamily="2" charset="-122"/>
              </a:rPr>
              <a:t>Let us hold fast the confession of our hope without wavering, for He who promised is faithful.</a:t>
            </a:r>
            <a:endParaRPr lang="en-US" sz="3200" kern="100" dirty="0">
              <a:effectLst/>
              <a:latin typeface="Times New Roman" panose="02020603050405020304" pitchFamily="18" charset="0"/>
              <a:ea typeface="SimSun" panose="02010600030101010101" pitchFamily="2" charset="-122"/>
            </a:endParaRPr>
          </a:p>
        </p:txBody>
      </p:sp>
      <p:sp>
        <p:nvSpPr>
          <p:cNvPr id="9" name="TextBox 8">
            <a:extLst>
              <a:ext uri="{FF2B5EF4-FFF2-40B4-BE49-F238E27FC236}">
                <a16:creationId xmlns:a16="http://schemas.microsoft.com/office/drawing/2014/main" id="{9E5FD1F9-8CEA-861C-BA2A-236EBC4D3039}"/>
              </a:ext>
            </a:extLst>
          </p:cNvPr>
          <p:cNvSpPr txBox="1"/>
          <p:nvPr/>
        </p:nvSpPr>
        <p:spPr>
          <a:xfrm>
            <a:off x="0" y="835843"/>
            <a:ext cx="9144000"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Sprinkling?  Pouring? or immersion? Tell us plainly. </a:t>
            </a:r>
            <a:endParaRPr kumimoji="0" lang="en-US" sz="30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1691461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835843"/>
            <a:ext cx="91440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Lord, tell us plainly, how must we live after becoming members of the church? </a:t>
            </a:r>
            <a:endParaRPr kumimoji="0" lang="en-US" sz="28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78741720-B06E-D7AC-6FBB-2049D4288262}"/>
              </a:ext>
            </a:extLst>
          </p:cNvPr>
          <p:cNvSpPr txBox="1"/>
          <p:nvPr/>
        </p:nvSpPr>
        <p:spPr>
          <a:xfrm>
            <a:off x="553674" y="2226178"/>
            <a:ext cx="8162488" cy="3416320"/>
          </a:xfrm>
          <a:prstGeom prst="rect">
            <a:avLst/>
          </a:prstGeom>
          <a:noFill/>
        </p:spPr>
        <p:txBody>
          <a:bodyPr wrap="square">
            <a:spAutoFit/>
          </a:bodyPr>
          <a:lstStyle/>
          <a:p>
            <a:pPr marR="0" lvl="0">
              <a:spcBef>
                <a:spcPts val="0"/>
              </a:spcBef>
              <a:spcAft>
                <a:spcPts val="0"/>
              </a:spcAft>
            </a:pPr>
            <a:r>
              <a:rPr lang="en-US" sz="3600" b="1" kern="100" dirty="0">
                <a:solidFill>
                  <a:srgbClr val="0070C0"/>
                </a:solidFill>
                <a:effectLst/>
                <a:latin typeface="Calibri" panose="020F0502020204030204" pitchFamily="34" charset="0"/>
                <a:ea typeface="SimSun" panose="02010600030101010101" pitchFamily="2" charset="-122"/>
              </a:rPr>
              <a:t>Titus 2:11-12 </a:t>
            </a:r>
          </a:p>
          <a:p>
            <a:pPr marR="0" lvl="0">
              <a:spcBef>
                <a:spcPts val="0"/>
              </a:spcBef>
              <a:spcAft>
                <a:spcPts val="0"/>
              </a:spcAft>
            </a:pPr>
            <a:r>
              <a:rPr lang="en-US" sz="3600" kern="100" dirty="0">
                <a:effectLst/>
                <a:latin typeface="Calibri" panose="020F0502020204030204" pitchFamily="34" charset="0"/>
                <a:ea typeface="SimSun" panose="02010600030101010101" pitchFamily="2" charset="-122"/>
              </a:rPr>
              <a:t>For the grace of God that brings salvation has appeared to all men,</a:t>
            </a:r>
          </a:p>
          <a:p>
            <a:pPr marR="0" lvl="0">
              <a:spcBef>
                <a:spcPts val="0"/>
              </a:spcBef>
              <a:spcAft>
                <a:spcPts val="0"/>
              </a:spcAft>
            </a:pPr>
            <a:r>
              <a:rPr lang="en-US" sz="3600" kern="100" dirty="0">
                <a:effectLst/>
                <a:latin typeface="Calibri" panose="020F0502020204030204" pitchFamily="34" charset="0"/>
                <a:ea typeface="SimSun" panose="02010600030101010101" pitchFamily="2" charset="-122"/>
              </a:rPr>
              <a:t> 12 teaching us that, </a:t>
            </a:r>
            <a:r>
              <a:rPr lang="en-US" sz="3600" u="sng" kern="100" dirty="0">
                <a:effectLst/>
                <a:latin typeface="Calibri" panose="020F0502020204030204" pitchFamily="34" charset="0"/>
                <a:ea typeface="SimSun" panose="02010600030101010101" pitchFamily="2" charset="-122"/>
              </a:rPr>
              <a:t>denying ungodliness </a:t>
            </a:r>
            <a:r>
              <a:rPr lang="en-US" sz="3600" kern="100" dirty="0">
                <a:effectLst/>
                <a:latin typeface="Calibri" panose="020F0502020204030204" pitchFamily="34" charset="0"/>
                <a:ea typeface="SimSun" panose="02010600030101010101" pitchFamily="2" charset="-122"/>
              </a:rPr>
              <a:t>and </a:t>
            </a:r>
            <a:r>
              <a:rPr lang="en-US" sz="3600" u="sng" kern="100" dirty="0">
                <a:effectLst/>
                <a:latin typeface="Calibri" panose="020F0502020204030204" pitchFamily="34" charset="0"/>
                <a:ea typeface="SimSun" panose="02010600030101010101" pitchFamily="2" charset="-122"/>
              </a:rPr>
              <a:t>worldly lusts</a:t>
            </a:r>
            <a:r>
              <a:rPr lang="en-US" sz="3600" kern="100" dirty="0">
                <a:effectLst/>
                <a:latin typeface="Calibri" panose="020F0502020204030204" pitchFamily="34" charset="0"/>
                <a:ea typeface="SimSun" panose="02010600030101010101" pitchFamily="2" charset="-122"/>
              </a:rPr>
              <a:t>, we should </a:t>
            </a:r>
            <a:r>
              <a:rPr lang="en-US" sz="3600" u="sng" kern="100" dirty="0">
                <a:effectLst/>
                <a:latin typeface="Calibri" panose="020F0502020204030204" pitchFamily="34" charset="0"/>
                <a:ea typeface="SimSun" panose="02010600030101010101" pitchFamily="2" charset="-122"/>
              </a:rPr>
              <a:t>live soberly</a:t>
            </a:r>
            <a:r>
              <a:rPr lang="en-US" sz="3600" kern="100" dirty="0">
                <a:effectLst/>
                <a:latin typeface="Calibri" panose="020F0502020204030204" pitchFamily="34" charset="0"/>
                <a:ea typeface="SimSun" panose="02010600030101010101" pitchFamily="2" charset="-122"/>
              </a:rPr>
              <a:t>, </a:t>
            </a:r>
            <a:r>
              <a:rPr lang="en-US" sz="3600" u="sng" kern="100" dirty="0">
                <a:effectLst/>
                <a:latin typeface="Calibri" panose="020F0502020204030204" pitchFamily="34" charset="0"/>
                <a:ea typeface="SimSun" panose="02010600030101010101" pitchFamily="2" charset="-122"/>
              </a:rPr>
              <a:t>righteously</a:t>
            </a:r>
            <a:r>
              <a:rPr lang="en-US" sz="3600" kern="100" dirty="0">
                <a:effectLst/>
                <a:latin typeface="Calibri" panose="020F0502020204030204" pitchFamily="34" charset="0"/>
                <a:ea typeface="SimSun" panose="02010600030101010101" pitchFamily="2" charset="-122"/>
              </a:rPr>
              <a:t>, and </a:t>
            </a:r>
            <a:r>
              <a:rPr lang="en-US" sz="3600" u="sng" kern="100" dirty="0">
                <a:effectLst/>
                <a:latin typeface="Calibri" panose="020F0502020204030204" pitchFamily="34" charset="0"/>
                <a:ea typeface="SimSun" panose="02010600030101010101" pitchFamily="2" charset="-122"/>
              </a:rPr>
              <a:t>godly</a:t>
            </a:r>
            <a:r>
              <a:rPr lang="en-US" sz="3600" kern="100" dirty="0">
                <a:effectLst/>
                <a:latin typeface="Calibri" panose="020F0502020204030204" pitchFamily="34" charset="0"/>
                <a:ea typeface="SimSun" panose="02010600030101010101" pitchFamily="2" charset="-122"/>
              </a:rPr>
              <a:t> in the present age,  </a:t>
            </a:r>
            <a:endParaRPr lang="en-US" sz="36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507172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3496CEAF-1AFE-E30E-7B3B-C6ACE923A80D}"/>
              </a:ext>
            </a:extLst>
          </p:cNvPr>
          <p:cNvSpPr txBox="1"/>
          <p:nvPr/>
        </p:nvSpPr>
        <p:spPr>
          <a:xfrm>
            <a:off x="352338" y="1697617"/>
            <a:ext cx="8439324" cy="4616649"/>
          </a:xfrm>
          <a:prstGeom prst="rect">
            <a:avLst/>
          </a:prstGeom>
          <a:noFill/>
        </p:spPr>
        <p:txBody>
          <a:bodyPr wrap="square">
            <a:spAutoFit/>
          </a:bodyPr>
          <a:lstStyle/>
          <a:p>
            <a:pPr marR="0" lvl="0">
              <a:spcBef>
                <a:spcPts val="0"/>
              </a:spcBef>
              <a:spcAft>
                <a:spcPts val="0"/>
              </a:spcAft>
            </a:pPr>
            <a:r>
              <a:rPr lang="en-US" sz="2400" b="1" kern="100" dirty="0">
                <a:solidFill>
                  <a:srgbClr val="0070C0"/>
                </a:solidFill>
                <a:effectLst/>
                <a:latin typeface="Calibri" panose="020F0502020204030204" pitchFamily="34" charset="0"/>
                <a:ea typeface="SimSun" panose="02010600030101010101" pitchFamily="2" charset="-122"/>
              </a:rPr>
              <a:t>2 Peter 1:5-9.</a:t>
            </a:r>
          </a:p>
          <a:p>
            <a:pPr marL="342900" marR="0" lvl="0" indent="-342900">
              <a:spcBef>
                <a:spcPts val="0"/>
              </a:spcBef>
              <a:spcAft>
                <a:spcPts val="0"/>
              </a:spcAft>
              <a:buFont typeface="Arial" panose="020B0604020202020204" pitchFamily="34" charset="0"/>
              <a:buChar char="•"/>
            </a:pPr>
            <a:r>
              <a:rPr lang="en-US" sz="2400" kern="100" dirty="0">
                <a:effectLst/>
                <a:latin typeface="Calibri" panose="020F0502020204030204" pitchFamily="34" charset="0"/>
                <a:ea typeface="SimSun" panose="02010600030101010101" pitchFamily="2" charset="-122"/>
              </a:rPr>
              <a:t>But also for this very reason, </a:t>
            </a:r>
            <a:r>
              <a:rPr lang="en-US" sz="2400" b="1" kern="100" dirty="0">
                <a:effectLst/>
                <a:latin typeface="Calibri" panose="020F0502020204030204" pitchFamily="34" charset="0"/>
                <a:ea typeface="SimSun" panose="02010600030101010101" pitchFamily="2" charset="-122"/>
              </a:rPr>
              <a:t>giving all diligence</a:t>
            </a:r>
            <a:r>
              <a:rPr lang="en-US" sz="2400" kern="100" dirty="0">
                <a:effectLst/>
                <a:latin typeface="Calibri" panose="020F0502020204030204" pitchFamily="34" charset="0"/>
                <a:ea typeface="SimSun" panose="02010600030101010101" pitchFamily="2" charset="-122"/>
              </a:rPr>
              <a:t>, add to your </a:t>
            </a:r>
            <a:r>
              <a:rPr lang="en-US" sz="2400" u="sng" kern="100" dirty="0">
                <a:effectLst/>
                <a:latin typeface="Calibri" panose="020F0502020204030204" pitchFamily="34" charset="0"/>
                <a:ea typeface="SimSun" panose="02010600030101010101" pitchFamily="2" charset="-122"/>
              </a:rPr>
              <a:t>faith</a:t>
            </a:r>
            <a:r>
              <a:rPr lang="en-US" sz="2400" kern="100" dirty="0">
                <a:effectLst/>
                <a:latin typeface="Calibri" panose="020F0502020204030204" pitchFamily="34" charset="0"/>
                <a:ea typeface="SimSun" panose="02010600030101010101" pitchFamily="2" charset="-122"/>
              </a:rPr>
              <a:t> </a:t>
            </a:r>
            <a:r>
              <a:rPr lang="en-US" sz="2400" u="sng" kern="100" dirty="0">
                <a:effectLst/>
                <a:latin typeface="Calibri" panose="020F0502020204030204" pitchFamily="34" charset="0"/>
                <a:ea typeface="SimSun" panose="02010600030101010101" pitchFamily="2" charset="-122"/>
              </a:rPr>
              <a:t>virtue</a:t>
            </a:r>
            <a:r>
              <a:rPr lang="en-US" sz="2400" kern="100" dirty="0">
                <a:effectLst/>
                <a:latin typeface="Calibri" panose="020F0502020204030204" pitchFamily="34" charset="0"/>
                <a:ea typeface="SimSun" panose="02010600030101010101" pitchFamily="2" charset="-122"/>
              </a:rPr>
              <a:t>, to virtue </a:t>
            </a:r>
            <a:r>
              <a:rPr lang="en-US" sz="2400" u="sng" kern="100" dirty="0">
                <a:effectLst/>
                <a:latin typeface="Calibri" panose="020F0502020204030204" pitchFamily="34" charset="0"/>
                <a:ea typeface="SimSun" panose="02010600030101010101" pitchFamily="2" charset="-122"/>
              </a:rPr>
              <a:t>knowledge</a:t>
            </a:r>
            <a:r>
              <a:rPr lang="en-US" sz="2400" kern="100" dirty="0">
                <a:effectLst/>
                <a:latin typeface="Calibri" panose="020F0502020204030204" pitchFamily="34" charset="0"/>
                <a:ea typeface="SimSun" panose="02010600030101010101" pitchFamily="2" charset="-122"/>
              </a:rPr>
              <a:t>,</a:t>
            </a:r>
          </a:p>
          <a:p>
            <a:pPr marL="342900" marR="0" lvl="0" indent="-342900">
              <a:spcBef>
                <a:spcPts val="0"/>
              </a:spcBef>
              <a:spcAft>
                <a:spcPts val="0"/>
              </a:spcAft>
              <a:buFont typeface="Arial" panose="020B0604020202020204" pitchFamily="34" charset="0"/>
              <a:buChar char="•"/>
            </a:pPr>
            <a:r>
              <a:rPr lang="en-US" sz="2400" kern="100" dirty="0">
                <a:effectLst/>
                <a:latin typeface="Calibri" panose="020F0502020204030204" pitchFamily="34" charset="0"/>
                <a:ea typeface="SimSun" panose="02010600030101010101" pitchFamily="2" charset="-122"/>
              </a:rPr>
              <a:t> 6 to knowledge </a:t>
            </a:r>
            <a:r>
              <a:rPr lang="en-US" sz="2400" u="sng" kern="100" dirty="0">
                <a:effectLst/>
                <a:latin typeface="Calibri" panose="020F0502020204030204" pitchFamily="34" charset="0"/>
                <a:ea typeface="SimSun" panose="02010600030101010101" pitchFamily="2" charset="-122"/>
              </a:rPr>
              <a:t>self-control</a:t>
            </a:r>
            <a:r>
              <a:rPr lang="en-US" sz="2400" kern="100" dirty="0">
                <a:effectLst/>
                <a:latin typeface="Calibri" panose="020F0502020204030204" pitchFamily="34" charset="0"/>
                <a:ea typeface="SimSun" panose="02010600030101010101" pitchFamily="2" charset="-122"/>
              </a:rPr>
              <a:t>, to self-control </a:t>
            </a:r>
            <a:r>
              <a:rPr lang="en-US" sz="2400" u="sng" kern="100" dirty="0">
                <a:effectLst/>
                <a:latin typeface="Calibri" panose="020F0502020204030204" pitchFamily="34" charset="0"/>
                <a:ea typeface="SimSun" panose="02010600030101010101" pitchFamily="2" charset="-122"/>
              </a:rPr>
              <a:t>perseverance</a:t>
            </a:r>
            <a:r>
              <a:rPr lang="en-US" sz="2400" kern="100" dirty="0">
                <a:effectLst/>
                <a:latin typeface="Calibri" panose="020F0502020204030204" pitchFamily="34" charset="0"/>
                <a:ea typeface="SimSun" panose="02010600030101010101" pitchFamily="2" charset="-122"/>
              </a:rPr>
              <a:t>, to perseverance </a:t>
            </a:r>
            <a:r>
              <a:rPr lang="en-US" sz="2400" u="sng" kern="100" dirty="0">
                <a:effectLst/>
                <a:latin typeface="Calibri" panose="020F0502020204030204" pitchFamily="34" charset="0"/>
                <a:ea typeface="SimSun" panose="02010600030101010101" pitchFamily="2" charset="-122"/>
              </a:rPr>
              <a:t>godliness</a:t>
            </a:r>
            <a:r>
              <a:rPr lang="en-US" sz="2400" kern="100" dirty="0">
                <a:effectLst/>
                <a:latin typeface="Calibri" panose="020F0502020204030204" pitchFamily="34" charset="0"/>
                <a:ea typeface="SimSun" panose="02010600030101010101" pitchFamily="2" charset="-122"/>
              </a:rPr>
              <a:t>,</a:t>
            </a:r>
          </a:p>
          <a:p>
            <a:pPr marL="342900" marR="0" lvl="0" indent="-342900">
              <a:spcBef>
                <a:spcPts val="0"/>
              </a:spcBef>
              <a:spcAft>
                <a:spcPts val="0"/>
              </a:spcAft>
              <a:buFont typeface="Arial" panose="020B0604020202020204" pitchFamily="34" charset="0"/>
              <a:buChar char="•"/>
            </a:pPr>
            <a:r>
              <a:rPr lang="en-US" sz="2400" kern="100" dirty="0">
                <a:effectLst/>
                <a:latin typeface="Calibri" panose="020F0502020204030204" pitchFamily="34" charset="0"/>
                <a:ea typeface="SimSun" panose="02010600030101010101" pitchFamily="2" charset="-122"/>
              </a:rPr>
              <a:t> 7 to godliness </a:t>
            </a:r>
            <a:r>
              <a:rPr lang="en-US" sz="2400" u="sng" kern="100" dirty="0">
                <a:effectLst/>
                <a:latin typeface="Calibri" panose="020F0502020204030204" pitchFamily="34" charset="0"/>
                <a:ea typeface="SimSun" panose="02010600030101010101" pitchFamily="2" charset="-122"/>
              </a:rPr>
              <a:t>brotherly kindness</a:t>
            </a:r>
            <a:r>
              <a:rPr lang="en-US" sz="2400" kern="100" dirty="0">
                <a:effectLst/>
                <a:latin typeface="Calibri" panose="020F0502020204030204" pitchFamily="34" charset="0"/>
                <a:ea typeface="SimSun" panose="02010600030101010101" pitchFamily="2" charset="-122"/>
              </a:rPr>
              <a:t>, and to brotherly kindness </a:t>
            </a:r>
            <a:r>
              <a:rPr lang="en-US" sz="2400" u="sng" kern="100" dirty="0">
                <a:effectLst/>
                <a:latin typeface="Calibri" panose="020F0502020204030204" pitchFamily="34" charset="0"/>
                <a:ea typeface="SimSun" panose="02010600030101010101" pitchFamily="2" charset="-122"/>
              </a:rPr>
              <a:t>love</a:t>
            </a:r>
            <a:r>
              <a:rPr lang="en-US" sz="2400" kern="100" dirty="0">
                <a:effectLst/>
                <a:latin typeface="Calibri" panose="020F0502020204030204" pitchFamily="34" charset="0"/>
                <a:ea typeface="SimSun" panose="02010600030101010101" pitchFamily="2" charset="-122"/>
              </a:rPr>
              <a:t>.</a:t>
            </a:r>
          </a:p>
          <a:p>
            <a:pPr marL="342900" marR="0" lvl="0" indent="-342900">
              <a:spcBef>
                <a:spcPts val="0"/>
              </a:spcBef>
              <a:spcAft>
                <a:spcPts val="0"/>
              </a:spcAft>
              <a:buFont typeface="Arial" panose="020B0604020202020204" pitchFamily="34" charset="0"/>
              <a:buChar char="•"/>
            </a:pPr>
            <a:r>
              <a:rPr lang="en-US" sz="2400" kern="100" dirty="0">
                <a:effectLst/>
                <a:latin typeface="Calibri" panose="020F0502020204030204" pitchFamily="34" charset="0"/>
                <a:ea typeface="SimSun" panose="02010600030101010101" pitchFamily="2" charset="-122"/>
              </a:rPr>
              <a:t> 8 For if these things are yours and </a:t>
            </a:r>
            <a:r>
              <a:rPr lang="en-US" sz="2400" b="1" kern="100" dirty="0">
                <a:effectLst/>
                <a:latin typeface="Calibri" panose="020F0502020204030204" pitchFamily="34" charset="0"/>
                <a:ea typeface="SimSun" panose="02010600030101010101" pitchFamily="2" charset="-122"/>
              </a:rPr>
              <a:t>abound</a:t>
            </a:r>
            <a:r>
              <a:rPr lang="en-US" sz="2400" kern="100" dirty="0">
                <a:effectLst/>
                <a:latin typeface="Calibri" panose="020F0502020204030204" pitchFamily="34" charset="0"/>
                <a:ea typeface="SimSun" panose="02010600030101010101" pitchFamily="2" charset="-122"/>
              </a:rPr>
              <a:t>, you will be neither barren nor unfruitful in the knowledge of our Lord Jesus Christ.</a:t>
            </a:r>
          </a:p>
          <a:p>
            <a:pPr marL="342900" marR="0" lvl="0" indent="-342900">
              <a:spcBef>
                <a:spcPts val="0"/>
              </a:spcBef>
              <a:spcAft>
                <a:spcPts val="0"/>
              </a:spcAft>
              <a:buFont typeface="Arial" panose="020B0604020202020204" pitchFamily="34" charset="0"/>
              <a:buChar char="•"/>
            </a:pPr>
            <a:r>
              <a:rPr lang="en-US" sz="2400" kern="100" dirty="0">
                <a:effectLst/>
                <a:latin typeface="Calibri" panose="020F0502020204030204" pitchFamily="34" charset="0"/>
                <a:ea typeface="SimSun" panose="02010600030101010101" pitchFamily="2" charset="-122"/>
              </a:rPr>
              <a:t> 9 </a:t>
            </a:r>
            <a:r>
              <a:rPr lang="en-US" sz="2400" b="1" kern="100" dirty="0">
                <a:solidFill>
                  <a:srgbClr val="FF0000"/>
                </a:solidFill>
                <a:effectLst/>
                <a:latin typeface="Calibri" panose="020F0502020204030204" pitchFamily="34" charset="0"/>
                <a:ea typeface="SimSun" panose="02010600030101010101" pitchFamily="2" charset="-122"/>
              </a:rPr>
              <a:t>For he who lacks these things is shortsighted, even to blindness, and has forgotten that he was cleansed from his old sins. </a:t>
            </a:r>
            <a:endParaRPr lang="en-US" sz="2400" b="1" kern="100" dirty="0">
              <a:solidFill>
                <a:srgbClr val="FF0000"/>
              </a:solidFill>
              <a:effectLst/>
              <a:latin typeface="Times New Roman" panose="02020603050405020304" pitchFamily="18" charset="0"/>
              <a:ea typeface="SimSun" panose="02010600030101010101" pitchFamily="2" charset="-122"/>
            </a:endParaRPr>
          </a:p>
        </p:txBody>
      </p:sp>
      <p:sp>
        <p:nvSpPr>
          <p:cNvPr id="9" name="TextBox 8">
            <a:extLst>
              <a:ext uri="{FF2B5EF4-FFF2-40B4-BE49-F238E27FC236}">
                <a16:creationId xmlns:a16="http://schemas.microsoft.com/office/drawing/2014/main" id="{8E43D255-D641-D93D-552A-FB0B905475FC}"/>
              </a:ext>
            </a:extLst>
          </p:cNvPr>
          <p:cNvSpPr txBox="1"/>
          <p:nvPr/>
        </p:nvSpPr>
        <p:spPr>
          <a:xfrm>
            <a:off x="0" y="835843"/>
            <a:ext cx="91440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Lord, tell us plainly, how must we live after becoming members of the church?</a:t>
            </a:r>
            <a:endParaRPr kumimoji="0" lang="en-US" sz="28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4025580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3EB388-98D3-374F-657D-0CD6E21487C3}"/>
            </a:ext>
          </a:extLst>
        </p:cNvPr>
        <p:cNvGrpSpPr/>
        <p:nvPr/>
      </p:nvGrpSpPr>
      <p:grpSpPr>
        <a:xfrm>
          <a:off x="0" y="0"/>
          <a:ext cx="0" cy="0"/>
          <a:chOff x="0" y="0"/>
          <a:chExt cx="0" cy="0"/>
        </a:xfrm>
      </p:grpSpPr>
      <p:pic>
        <p:nvPicPr>
          <p:cNvPr id="1026" name="Picture 2" descr="bricklayer building a new brick wall">
            <a:extLst>
              <a:ext uri="{FF2B5EF4-FFF2-40B4-BE49-F238E27FC236}">
                <a16:creationId xmlns:a16="http://schemas.microsoft.com/office/drawing/2014/main" id="{0DFDFC1C-B160-8D30-EDF6-B4EDD4A480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6119" y="503341"/>
            <a:ext cx="6555652" cy="441260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bricklayer building a new brick wall">
            <a:extLst>
              <a:ext uri="{FF2B5EF4-FFF2-40B4-BE49-F238E27FC236}">
                <a16:creationId xmlns:a16="http://schemas.microsoft.com/office/drawing/2014/main" id="{0C07780B-CC65-3F87-8BDE-F80A2AF3A4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40" t="63878" r="-1140"/>
          <a:stretch/>
        </p:blipFill>
        <p:spPr bwMode="auto">
          <a:xfrm flipV="1">
            <a:off x="1344508" y="4915948"/>
            <a:ext cx="6622764" cy="147735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8388DD1-8D55-45BE-23A7-F3CDB82753B8}"/>
              </a:ext>
            </a:extLst>
          </p:cNvPr>
          <p:cNvSpPr txBox="1"/>
          <p:nvPr/>
        </p:nvSpPr>
        <p:spPr>
          <a:xfrm>
            <a:off x="6073629" y="2340528"/>
            <a:ext cx="1736522"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w="12700">
                  <a:solidFill>
                    <a:prstClr val="black"/>
                  </a:solidFill>
                </a:ln>
                <a:solidFill>
                  <a:prstClr val="white"/>
                </a:solidFill>
                <a:effectLst/>
                <a:uLnTx/>
                <a:uFillTx/>
                <a:latin typeface="Calibri"/>
                <a:ea typeface="+mn-ea"/>
                <a:cs typeface="+mn-cs"/>
              </a:rPr>
              <a:t>Love</a:t>
            </a:r>
          </a:p>
        </p:txBody>
      </p:sp>
      <p:sp>
        <p:nvSpPr>
          <p:cNvPr id="4" name="TextBox 3">
            <a:extLst>
              <a:ext uri="{FF2B5EF4-FFF2-40B4-BE49-F238E27FC236}">
                <a16:creationId xmlns:a16="http://schemas.microsoft.com/office/drawing/2014/main" id="{1EEAA8B7-9CB9-B38B-FAF6-49BA78515164}"/>
              </a:ext>
            </a:extLst>
          </p:cNvPr>
          <p:cNvSpPr txBox="1"/>
          <p:nvPr/>
        </p:nvSpPr>
        <p:spPr>
          <a:xfrm>
            <a:off x="1711354" y="3540154"/>
            <a:ext cx="2558642"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w="12700">
                  <a:solidFill>
                    <a:prstClr val="black"/>
                  </a:solidFill>
                </a:ln>
                <a:solidFill>
                  <a:prstClr val="white"/>
                </a:solidFill>
                <a:effectLst/>
                <a:uLnTx/>
                <a:uFillTx/>
                <a:latin typeface="Arial Black" panose="020B0A04020102020204" pitchFamily="34" charset="0"/>
                <a:ea typeface="+mn-ea"/>
                <a:cs typeface="+mn-cs"/>
              </a:rPr>
              <a:t>godliness</a:t>
            </a:r>
          </a:p>
        </p:txBody>
      </p:sp>
      <p:sp>
        <p:nvSpPr>
          <p:cNvPr id="5" name="TextBox 4">
            <a:extLst>
              <a:ext uri="{FF2B5EF4-FFF2-40B4-BE49-F238E27FC236}">
                <a16:creationId xmlns:a16="http://schemas.microsoft.com/office/drawing/2014/main" id="{F6968060-F9F2-FFDB-3F12-2DE1E7CC5CE6}"/>
              </a:ext>
            </a:extLst>
          </p:cNvPr>
          <p:cNvSpPr txBox="1"/>
          <p:nvPr/>
        </p:nvSpPr>
        <p:spPr>
          <a:xfrm>
            <a:off x="4437776" y="3540154"/>
            <a:ext cx="3829230"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12700">
                  <a:solidFill>
                    <a:prstClr val="black"/>
                  </a:solidFill>
                </a:ln>
                <a:solidFill>
                  <a:prstClr val="white"/>
                </a:solidFill>
                <a:effectLst/>
                <a:uLnTx/>
                <a:uFillTx/>
                <a:latin typeface="Aharoni" panose="02010803020104030203" pitchFamily="2" charset="-79"/>
                <a:ea typeface="+mn-ea"/>
                <a:cs typeface="Aharoni" panose="02010803020104030203" pitchFamily="2" charset="-79"/>
              </a:rPr>
              <a:t>Brotherly kindness</a:t>
            </a:r>
          </a:p>
        </p:txBody>
      </p:sp>
      <p:sp>
        <p:nvSpPr>
          <p:cNvPr id="6" name="TextBox 5">
            <a:extLst>
              <a:ext uri="{FF2B5EF4-FFF2-40B4-BE49-F238E27FC236}">
                <a16:creationId xmlns:a16="http://schemas.microsoft.com/office/drawing/2014/main" id="{2FF3559A-5F19-B627-528E-BCBAF2C37638}"/>
              </a:ext>
            </a:extLst>
          </p:cNvPr>
          <p:cNvSpPr txBox="1"/>
          <p:nvPr/>
        </p:nvSpPr>
        <p:spPr>
          <a:xfrm>
            <a:off x="2734810" y="4681057"/>
            <a:ext cx="2952925"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w="12700">
                  <a:solidFill>
                    <a:prstClr val="black"/>
                  </a:solidFill>
                </a:ln>
                <a:solidFill>
                  <a:prstClr val="white"/>
                </a:solidFill>
                <a:effectLst/>
                <a:uLnTx/>
                <a:uFillTx/>
                <a:latin typeface="Arial Black" panose="020B0A04020102020204" pitchFamily="34" charset="0"/>
                <a:ea typeface="+mn-ea"/>
                <a:cs typeface="+mn-cs"/>
              </a:rPr>
              <a:t>perseverance</a:t>
            </a:r>
          </a:p>
        </p:txBody>
      </p:sp>
      <p:sp>
        <p:nvSpPr>
          <p:cNvPr id="7" name="TextBox 6">
            <a:extLst>
              <a:ext uri="{FF2B5EF4-FFF2-40B4-BE49-F238E27FC236}">
                <a16:creationId xmlns:a16="http://schemas.microsoft.com/office/drawing/2014/main" id="{9F685126-2EF9-088A-2CD6-2CFA86BA5D2D}"/>
              </a:ext>
            </a:extLst>
          </p:cNvPr>
          <p:cNvSpPr txBox="1"/>
          <p:nvPr/>
        </p:nvSpPr>
        <p:spPr>
          <a:xfrm>
            <a:off x="6191074" y="4286774"/>
            <a:ext cx="1451297"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w="12700">
                  <a:solidFill>
                    <a:prstClr val="black"/>
                  </a:solidFill>
                </a:ln>
                <a:solidFill>
                  <a:prstClr val="white"/>
                </a:solidFill>
                <a:effectLst/>
                <a:uLnTx/>
                <a:uFillTx/>
                <a:latin typeface="Calibri"/>
                <a:ea typeface="+mn-ea"/>
                <a:cs typeface="+mn-cs"/>
              </a:rPr>
              <a:t>Self-</a:t>
            </a:r>
          </a:p>
        </p:txBody>
      </p:sp>
      <p:sp>
        <p:nvSpPr>
          <p:cNvPr id="8" name="TextBox 7">
            <a:extLst>
              <a:ext uri="{FF2B5EF4-FFF2-40B4-BE49-F238E27FC236}">
                <a16:creationId xmlns:a16="http://schemas.microsoft.com/office/drawing/2014/main" id="{6129DAEF-55F6-6893-85CC-CC264226E48A}"/>
              </a:ext>
            </a:extLst>
          </p:cNvPr>
          <p:cNvSpPr txBox="1"/>
          <p:nvPr/>
        </p:nvSpPr>
        <p:spPr>
          <a:xfrm>
            <a:off x="5941674" y="4672992"/>
            <a:ext cx="1866207" cy="76944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w="12700">
                  <a:solidFill>
                    <a:prstClr val="black"/>
                  </a:solidFill>
                </a:ln>
                <a:solidFill>
                  <a:prstClr val="white"/>
                </a:solidFill>
                <a:effectLst/>
                <a:uLnTx/>
                <a:uFillTx/>
                <a:latin typeface="Calibri"/>
                <a:ea typeface="+mn-ea"/>
                <a:cs typeface="+mn-cs"/>
              </a:rPr>
              <a:t>control</a:t>
            </a:r>
          </a:p>
        </p:txBody>
      </p:sp>
      <p:sp>
        <p:nvSpPr>
          <p:cNvPr id="9" name="TextBox 8">
            <a:extLst>
              <a:ext uri="{FF2B5EF4-FFF2-40B4-BE49-F238E27FC236}">
                <a16:creationId xmlns:a16="http://schemas.microsoft.com/office/drawing/2014/main" id="{13ECAC13-737F-9B09-184D-E647C2E92366}"/>
              </a:ext>
            </a:extLst>
          </p:cNvPr>
          <p:cNvSpPr txBox="1"/>
          <p:nvPr/>
        </p:nvSpPr>
        <p:spPr>
          <a:xfrm>
            <a:off x="1619075" y="5620624"/>
            <a:ext cx="6753139"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12700">
                  <a:solidFill>
                    <a:prstClr val="black"/>
                  </a:solidFill>
                </a:ln>
                <a:solidFill>
                  <a:prstClr val="white"/>
                </a:solidFill>
                <a:effectLst/>
                <a:uLnTx/>
                <a:uFillTx/>
                <a:latin typeface="Aharoni" panose="02010803020104030203" pitchFamily="2" charset="-79"/>
                <a:ea typeface="+mn-ea"/>
                <a:cs typeface="Aharoni" panose="02010803020104030203" pitchFamily="2" charset="-79"/>
              </a:rPr>
              <a:t>Knowledge  virtue  faith</a:t>
            </a:r>
          </a:p>
        </p:txBody>
      </p:sp>
      <p:sp>
        <p:nvSpPr>
          <p:cNvPr id="10" name="TextBox 9">
            <a:extLst>
              <a:ext uri="{FF2B5EF4-FFF2-40B4-BE49-F238E27FC236}">
                <a16:creationId xmlns:a16="http://schemas.microsoft.com/office/drawing/2014/main" id="{A2D63718-5C70-8AD7-17C3-C623FED5BE2A}"/>
              </a:ext>
            </a:extLst>
          </p:cNvPr>
          <p:cNvSpPr txBox="1"/>
          <p:nvPr/>
        </p:nvSpPr>
        <p:spPr>
          <a:xfrm>
            <a:off x="0" y="25160"/>
            <a:ext cx="91440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2 Peter 1:5-7</a:t>
            </a:r>
          </a:p>
        </p:txBody>
      </p:sp>
    </p:spTree>
    <p:extLst>
      <p:ext uri="{BB962C8B-B14F-4D97-AF65-F5344CB8AC3E}">
        <p14:creationId xmlns:p14="http://schemas.microsoft.com/office/powerpoint/2010/main" val="4068780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835843"/>
            <a:ext cx="9144000"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 Lord, is it very important to attend the services of       the church? Tell us plainly. </a:t>
            </a:r>
            <a:endParaRPr kumimoji="0" lang="en-US" sz="30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DD4F08E1-28A9-A65C-020A-28585B6BB1C1}"/>
              </a:ext>
            </a:extLst>
          </p:cNvPr>
          <p:cNvSpPr txBox="1"/>
          <p:nvPr/>
        </p:nvSpPr>
        <p:spPr>
          <a:xfrm>
            <a:off x="453007" y="2078009"/>
            <a:ext cx="8296710" cy="3847207"/>
          </a:xfrm>
          <a:prstGeom prst="rect">
            <a:avLst/>
          </a:prstGeom>
          <a:noFill/>
        </p:spPr>
        <p:txBody>
          <a:bodyPr wrap="square">
            <a:spAutoFit/>
          </a:bodyPr>
          <a:lstStyle/>
          <a:p>
            <a:pPr marR="0" lvl="0">
              <a:spcBef>
                <a:spcPts val="0"/>
              </a:spcBef>
              <a:spcAft>
                <a:spcPts val="0"/>
              </a:spcAft>
            </a:pPr>
            <a:r>
              <a:rPr lang="en-US" sz="2800" b="1" kern="100" dirty="0">
                <a:solidFill>
                  <a:srgbClr val="0070C0"/>
                </a:solidFill>
                <a:effectLst/>
                <a:latin typeface="Calibri" panose="020F0502020204030204" pitchFamily="34" charset="0"/>
                <a:ea typeface="SimSun" panose="02010600030101010101" pitchFamily="2" charset="-122"/>
              </a:rPr>
              <a:t>Heb.10:25  </a:t>
            </a:r>
            <a:r>
              <a:rPr lang="en-US" sz="2800" kern="100" dirty="0">
                <a:effectLst/>
                <a:latin typeface="Calibri" panose="020F0502020204030204" pitchFamily="34" charset="0"/>
                <a:ea typeface="SimSun" panose="02010600030101010101" pitchFamily="2" charset="-122"/>
              </a:rPr>
              <a:t>not forsaking the assembling of ourselves together, as is the manner of some, </a:t>
            </a:r>
            <a:r>
              <a:rPr lang="en-US" sz="2800" b="1" u="sng" kern="100" dirty="0">
                <a:effectLst/>
                <a:latin typeface="Calibri" panose="020F0502020204030204" pitchFamily="34" charset="0"/>
                <a:ea typeface="SimSun" panose="02010600030101010101" pitchFamily="2" charset="-122"/>
              </a:rPr>
              <a:t>but exhorting one another</a:t>
            </a:r>
            <a:r>
              <a:rPr lang="en-US" sz="2800" kern="100" dirty="0">
                <a:effectLst/>
                <a:latin typeface="Calibri" panose="020F0502020204030204" pitchFamily="34" charset="0"/>
                <a:ea typeface="SimSun" panose="02010600030101010101" pitchFamily="2" charset="-122"/>
              </a:rPr>
              <a:t>, and </a:t>
            </a:r>
            <a:r>
              <a:rPr lang="en-US" sz="2800" b="1" kern="100" dirty="0">
                <a:effectLst/>
                <a:latin typeface="Calibri" panose="020F0502020204030204" pitchFamily="34" charset="0"/>
                <a:ea typeface="SimSun" panose="02010600030101010101" pitchFamily="2" charset="-122"/>
              </a:rPr>
              <a:t>so much the more </a:t>
            </a:r>
            <a:r>
              <a:rPr lang="en-US" sz="2800" kern="100" dirty="0">
                <a:effectLst/>
                <a:latin typeface="Calibri" panose="020F0502020204030204" pitchFamily="34" charset="0"/>
                <a:ea typeface="SimSun" panose="02010600030101010101" pitchFamily="2" charset="-122"/>
              </a:rPr>
              <a:t>as you see the Day approaching.</a:t>
            </a:r>
            <a:endParaRPr lang="en-US" sz="2800" kern="100" dirty="0">
              <a:effectLst/>
              <a:latin typeface="Times New Roman" panose="02020603050405020304" pitchFamily="18" charset="0"/>
              <a:ea typeface="SimSun" panose="02010600030101010101" pitchFamily="2" charset="-122"/>
            </a:endParaRPr>
          </a:p>
          <a:p>
            <a:pPr marR="0" lvl="0">
              <a:spcBef>
                <a:spcPts val="0"/>
              </a:spcBef>
              <a:spcAft>
                <a:spcPts val="0"/>
              </a:spcAft>
            </a:pPr>
            <a:endParaRPr lang="en-US" sz="1600" kern="100" dirty="0">
              <a:latin typeface="Calibri" panose="020F0502020204030204" pitchFamily="34" charset="0"/>
              <a:ea typeface="SimSun" panose="02010600030101010101" pitchFamily="2" charset="-122"/>
            </a:endParaRPr>
          </a:p>
          <a:p>
            <a:pPr marR="0" lvl="0">
              <a:spcBef>
                <a:spcPts val="0"/>
              </a:spcBef>
              <a:spcAft>
                <a:spcPts val="0"/>
              </a:spcAft>
            </a:pPr>
            <a:endParaRPr lang="en-US" sz="1600" kern="100" dirty="0">
              <a:effectLst/>
              <a:latin typeface="Calibri" panose="020F0502020204030204" pitchFamily="34" charset="0"/>
              <a:ea typeface="SimSun" panose="02010600030101010101" pitchFamily="2" charset="-122"/>
            </a:endParaRPr>
          </a:p>
          <a:p>
            <a:pPr marR="0" lvl="0">
              <a:spcBef>
                <a:spcPts val="0"/>
              </a:spcBef>
              <a:spcAft>
                <a:spcPts val="0"/>
              </a:spcAft>
            </a:pPr>
            <a:r>
              <a:rPr lang="en-US" sz="1600" kern="100" dirty="0">
                <a:effectLst/>
                <a:latin typeface="Calibri" panose="020F0502020204030204" pitchFamily="34" charset="0"/>
                <a:ea typeface="SimSun" panose="02010600030101010101" pitchFamily="2" charset="-122"/>
              </a:rPr>
              <a:t>Lord, tell us plainly whether one service a week would be sufficient. </a:t>
            </a:r>
            <a:endParaRPr lang="en-US" sz="1050" kern="100" dirty="0">
              <a:effectLst/>
              <a:latin typeface="Times New Roman" panose="02020603050405020304" pitchFamily="18" charset="0"/>
              <a:ea typeface="SimSun" panose="02010600030101010101" pitchFamily="2" charset="-122"/>
            </a:endParaRPr>
          </a:p>
          <a:p>
            <a:pPr marL="0" marR="0">
              <a:spcBef>
                <a:spcPts val="0"/>
              </a:spcBef>
              <a:spcAft>
                <a:spcPts val="0"/>
              </a:spcAft>
            </a:pPr>
            <a:r>
              <a:rPr lang="en-US" sz="2800" b="1" kern="100" dirty="0">
                <a:solidFill>
                  <a:srgbClr val="0070C0"/>
                </a:solidFill>
                <a:effectLst/>
                <a:latin typeface="Calibri" panose="020F0502020204030204" pitchFamily="34" charset="0"/>
                <a:ea typeface="SimSun" panose="02010600030101010101" pitchFamily="2" charset="-122"/>
              </a:rPr>
              <a:t>Acts 2:46  </a:t>
            </a:r>
            <a:r>
              <a:rPr lang="en-US" sz="2800" kern="100" dirty="0">
                <a:effectLst/>
                <a:latin typeface="Calibri" panose="020F0502020204030204" pitchFamily="34" charset="0"/>
                <a:ea typeface="SimSun" panose="02010600030101010101" pitchFamily="2" charset="-122"/>
              </a:rPr>
              <a:t>So continuing daily with one accord in the temple, and breaking bread from house to house, they ate their food with gladness and simplicity of heart,</a:t>
            </a:r>
            <a:endParaRPr lang="en-US" sz="28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595986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4A69A211-987A-A79C-7A4B-9F0D792EB755}"/>
              </a:ext>
            </a:extLst>
          </p:cNvPr>
          <p:cNvSpPr txBox="1"/>
          <p:nvPr/>
        </p:nvSpPr>
        <p:spPr>
          <a:xfrm>
            <a:off x="369115" y="1851506"/>
            <a:ext cx="8565159" cy="4401205"/>
          </a:xfrm>
          <a:prstGeom prst="rect">
            <a:avLst/>
          </a:prstGeom>
          <a:noFill/>
        </p:spPr>
        <p:txBody>
          <a:bodyPr wrap="square">
            <a:spAutoFit/>
          </a:bodyPr>
          <a:lstStyle/>
          <a:p>
            <a:pPr marR="0" lvl="0">
              <a:spcBef>
                <a:spcPts val="0"/>
              </a:spcBef>
              <a:spcAft>
                <a:spcPts val="0"/>
              </a:spcAft>
            </a:pPr>
            <a:r>
              <a:rPr lang="en-US" sz="3200" b="1" kern="100" dirty="0">
                <a:solidFill>
                  <a:srgbClr val="0070C0"/>
                </a:solidFill>
                <a:effectLst/>
                <a:latin typeface="Calibri" panose="020F0502020204030204" pitchFamily="34" charset="0"/>
                <a:ea typeface="SimSun" panose="02010600030101010101" pitchFamily="2" charset="-122"/>
              </a:rPr>
              <a:t>Acts 2:47   </a:t>
            </a:r>
            <a:r>
              <a:rPr lang="en-US" sz="2600" kern="100" dirty="0">
                <a:effectLst/>
                <a:latin typeface="Calibri" panose="020F0502020204030204" pitchFamily="34" charset="0"/>
                <a:ea typeface="SimSun" panose="02010600030101010101" pitchFamily="2" charset="-122"/>
              </a:rPr>
              <a:t>praising God and having favor with all the people. </a:t>
            </a:r>
            <a:r>
              <a:rPr lang="en-US" sz="2600" u="sng" kern="100" dirty="0">
                <a:effectLst/>
                <a:latin typeface="Calibri" panose="020F0502020204030204" pitchFamily="34" charset="0"/>
                <a:ea typeface="SimSun" panose="02010600030101010101" pitchFamily="2" charset="-122"/>
              </a:rPr>
              <a:t>And the Lord added to the church </a:t>
            </a:r>
            <a:r>
              <a:rPr lang="en-US" sz="2600" b="1" u="sng" kern="100" dirty="0">
                <a:effectLst/>
                <a:latin typeface="Calibri" panose="020F0502020204030204" pitchFamily="34" charset="0"/>
                <a:ea typeface="SimSun" panose="02010600030101010101" pitchFamily="2" charset="-122"/>
              </a:rPr>
              <a:t>daily</a:t>
            </a:r>
            <a:r>
              <a:rPr lang="en-US" sz="2600" kern="100" dirty="0">
                <a:effectLst/>
                <a:latin typeface="Calibri" panose="020F0502020204030204" pitchFamily="34" charset="0"/>
                <a:ea typeface="SimSun" panose="02010600030101010101" pitchFamily="2" charset="-122"/>
              </a:rPr>
              <a:t> those who were being saved. </a:t>
            </a:r>
          </a:p>
          <a:p>
            <a:pPr marR="0" lvl="0">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p>
            <a:pPr marR="0" lvl="0">
              <a:spcBef>
                <a:spcPts val="0"/>
              </a:spcBef>
              <a:spcAft>
                <a:spcPts val="0"/>
              </a:spcAft>
            </a:pPr>
            <a:r>
              <a:rPr lang="en-US" sz="3200" b="1" kern="100" dirty="0">
                <a:solidFill>
                  <a:srgbClr val="0070C0"/>
                </a:solidFill>
                <a:effectLst/>
                <a:latin typeface="Calibri" panose="020F0502020204030204" pitchFamily="34" charset="0"/>
                <a:ea typeface="SimSun" panose="02010600030101010101" pitchFamily="2" charset="-122"/>
              </a:rPr>
              <a:t>Acts 16:5  </a:t>
            </a:r>
            <a:r>
              <a:rPr lang="en-US" sz="2600" kern="100" dirty="0">
                <a:effectLst/>
                <a:latin typeface="Calibri" panose="020F0502020204030204" pitchFamily="34" charset="0"/>
                <a:ea typeface="SimSun" panose="02010600030101010101" pitchFamily="2" charset="-122"/>
              </a:rPr>
              <a:t>So the churches were strengthened in the faith, and </a:t>
            </a:r>
            <a:r>
              <a:rPr lang="en-US" sz="2600" u="sng" kern="100" dirty="0">
                <a:effectLst/>
                <a:latin typeface="Calibri" panose="020F0502020204030204" pitchFamily="34" charset="0"/>
                <a:ea typeface="SimSun" panose="02010600030101010101" pitchFamily="2" charset="-122"/>
              </a:rPr>
              <a:t>increased in number </a:t>
            </a:r>
            <a:r>
              <a:rPr lang="en-US" sz="2600" b="1" u="sng" kern="100" dirty="0">
                <a:effectLst/>
                <a:latin typeface="Calibri" panose="020F0502020204030204" pitchFamily="34" charset="0"/>
                <a:ea typeface="SimSun" panose="02010600030101010101" pitchFamily="2" charset="-122"/>
              </a:rPr>
              <a:t>daily</a:t>
            </a:r>
            <a:r>
              <a:rPr lang="en-US" sz="2600" kern="100" dirty="0">
                <a:effectLst/>
                <a:latin typeface="Calibri" panose="020F0502020204030204" pitchFamily="34" charset="0"/>
                <a:ea typeface="SimSun" panose="02010600030101010101" pitchFamily="2" charset="-122"/>
              </a:rPr>
              <a:t>.</a:t>
            </a:r>
          </a:p>
          <a:p>
            <a:pPr marR="0" lvl="0">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p>
            <a:pPr marR="0" lvl="0">
              <a:spcBef>
                <a:spcPts val="0"/>
              </a:spcBef>
              <a:spcAft>
                <a:spcPts val="0"/>
              </a:spcAft>
            </a:pPr>
            <a:r>
              <a:rPr lang="en-US" sz="3200" b="1" kern="100" dirty="0">
                <a:solidFill>
                  <a:srgbClr val="0070C0"/>
                </a:solidFill>
                <a:effectLst/>
                <a:latin typeface="Calibri" panose="020F0502020204030204" pitchFamily="34" charset="0"/>
                <a:ea typeface="SimSun" panose="02010600030101010101" pitchFamily="2" charset="-122"/>
              </a:rPr>
              <a:t>Acts 17:11</a:t>
            </a:r>
            <a:r>
              <a:rPr lang="en-US" sz="3200" b="1" kern="100" dirty="0">
                <a:solidFill>
                  <a:srgbClr val="0070C0"/>
                </a:solidFill>
                <a:latin typeface="Calibri" panose="020F0502020204030204" pitchFamily="34" charset="0"/>
                <a:ea typeface="SimSun" panose="02010600030101010101" pitchFamily="2" charset="-122"/>
              </a:rPr>
              <a:t>  </a:t>
            </a:r>
            <a:r>
              <a:rPr lang="en-US" sz="2600" kern="100" dirty="0">
                <a:latin typeface="Calibri" panose="020F0502020204030204" pitchFamily="34" charset="0"/>
                <a:ea typeface="SimSun" panose="02010600030101010101" pitchFamily="2" charset="-122"/>
              </a:rPr>
              <a:t>These were more fair-minded than those in Thessalonica, in that they received the word with all readiness, and </a:t>
            </a:r>
            <a:r>
              <a:rPr lang="en-US" sz="2600" u="sng" kern="100" dirty="0">
                <a:latin typeface="Calibri" panose="020F0502020204030204" pitchFamily="34" charset="0"/>
                <a:ea typeface="SimSun" panose="02010600030101010101" pitchFamily="2" charset="-122"/>
              </a:rPr>
              <a:t>searched the Scriptures </a:t>
            </a:r>
            <a:r>
              <a:rPr lang="en-US" sz="2600" b="1" u="sng" kern="100" dirty="0">
                <a:latin typeface="Calibri" panose="020F0502020204030204" pitchFamily="34" charset="0"/>
                <a:ea typeface="SimSun" panose="02010600030101010101" pitchFamily="2" charset="-122"/>
              </a:rPr>
              <a:t>daily</a:t>
            </a:r>
            <a:r>
              <a:rPr lang="en-US" sz="2600" u="sng" kern="100" dirty="0">
                <a:latin typeface="Calibri" panose="020F0502020204030204" pitchFamily="34" charset="0"/>
                <a:ea typeface="SimSun" panose="02010600030101010101" pitchFamily="2" charset="-122"/>
              </a:rPr>
              <a:t> </a:t>
            </a:r>
            <a:r>
              <a:rPr lang="en-US" sz="2600" kern="100" dirty="0">
                <a:latin typeface="Calibri" panose="020F0502020204030204" pitchFamily="34" charset="0"/>
                <a:ea typeface="SimSun" panose="02010600030101010101" pitchFamily="2" charset="-122"/>
              </a:rPr>
              <a:t>to find out whether these things were so.</a:t>
            </a:r>
            <a:endParaRPr lang="en-US" sz="2600" kern="100" dirty="0">
              <a:effectLst/>
              <a:latin typeface="Times New Roman" panose="02020603050405020304" pitchFamily="18" charset="0"/>
              <a:ea typeface="SimSun" panose="02010600030101010101" pitchFamily="2" charset="-122"/>
            </a:endParaRPr>
          </a:p>
        </p:txBody>
      </p:sp>
      <p:sp>
        <p:nvSpPr>
          <p:cNvPr id="9" name="TextBox 8">
            <a:extLst>
              <a:ext uri="{FF2B5EF4-FFF2-40B4-BE49-F238E27FC236}">
                <a16:creationId xmlns:a16="http://schemas.microsoft.com/office/drawing/2014/main" id="{D8F8CD13-9522-C420-79B3-439603C9538C}"/>
              </a:ext>
            </a:extLst>
          </p:cNvPr>
          <p:cNvSpPr txBox="1"/>
          <p:nvPr/>
        </p:nvSpPr>
        <p:spPr>
          <a:xfrm>
            <a:off x="0" y="835843"/>
            <a:ext cx="9144000"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 Lord, is it very important to attend the services of       the church? Tell us plainly. </a:t>
            </a:r>
            <a:endParaRPr kumimoji="0" lang="en-US" sz="30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2737900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12293649-80C8-A604-F59E-1D274F19108A}"/>
              </a:ext>
            </a:extLst>
          </p:cNvPr>
          <p:cNvSpPr txBox="1"/>
          <p:nvPr/>
        </p:nvSpPr>
        <p:spPr>
          <a:xfrm>
            <a:off x="520117" y="2203845"/>
            <a:ext cx="8095377" cy="3824124"/>
          </a:xfrm>
          <a:prstGeom prst="rect">
            <a:avLst/>
          </a:prstGeom>
          <a:noFill/>
        </p:spPr>
        <p:txBody>
          <a:bodyPr wrap="square">
            <a:spAutoFit/>
          </a:bodyPr>
          <a:lstStyle/>
          <a:p>
            <a:pPr marL="0" marR="0">
              <a:spcBef>
                <a:spcPts val="0"/>
              </a:spcBef>
              <a:spcAft>
                <a:spcPts val="0"/>
              </a:spcAft>
            </a:pPr>
            <a:r>
              <a:rPr lang="en-US" sz="2800" kern="100" dirty="0">
                <a:effectLst/>
                <a:latin typeface="Calibri" panose="020F0502020204030204" pitchFamily="34" charset="0"/>
                <a:ea typeface="SimSun" panose="02010600030101010101" pitchFamily="2" charset="-122"/>
              </a:rPr>
              <a:t>Lord, tell us plainly how often Christians ought to eat the Lord's Supper.</a:t>
            </a:r>
          </a:p>
          <a:p>
            <a:pPr marL="0" marR="0">
              <a:spcBef>
                <a:spcPts val="0"/>
              </a:spcBef>
              <a:spcAft>
                <a:spcPts val="0"/>
              </a:spcAft>
            </a:pPr>
            <a:endParaRPr lang="en-US" sz="1050" b="1" kern="100" dirty="0">
              <a:effectLst/>
              <a:latin typeface="Times New Roman" panose="02020603050405020304" pitchFamily="18" charset="0"/>
              <a:ea typeface="SimSun" panose="02010600030101010101" pitchFamily="2" charset="-122"/>
            </a:endParaRPr>
          </a:p>
          <a:p>
            <a:pPr marL="342900" marR="0" lvl="0" indent="-342900">
              <a:spcBef>
                <a:spcPts val="0"/>
              </a:spcBef>
              <a:spcAft>
                <a:spcPts val="0"/>
              </a:spcAft>
              <a:buFont typeface="+mj-lt"/>
              <a:buAutoNum type="alphaUcPeriod"/>
            </a:pPr>
            <a:endParaRPr lang="en-US" sz="1600" u="sng" kern="100" dirty="0">
              <a:effectLst/>
              <a:latin typeface="Calibri" panose="020F0502020204030204" pitchFamily="34" charset="0"/>
              <a:ea typeface="SimSun" panose="02010600030101010101" pitchFamily="2" charset="-122"/>
            </a:endParaRPr>
          </a:p>
          <a:p>
            <a:pPr marR="0" lvl="0">
              <a:spcBef>
                <a:spcPts val="0"/>
              </a:spcBef>
              <a:spcAft>
                <a:spcPts val="0"/>
              </a:spcAft>
            </a:pPr>
            <a:r>
              <a:rPr lang="en-US" sz="3200" b="1" kern="100" dirty="0">
                <a:solidFill>
                  <a:srgbClr val="0070C0"/>
                </a:solidFill>
                <a:effectLst/>
                <a:latin typeface="Calibri" panose="020F0502020204030204" pitchFamily="34" charset="0"/>
                <a:ea typeface="SimSun" panose="02010600030101010101" pitchFamily="2" charset="-122"/>
              </a:rPr>
              <a:t>Acts 20:7 </a:t>
            </a:r>
            <a:r>
              <a:rPr lang="en-US" sz="3200" kern="100" dirty="0">
                <a:effectLst/>
                <a:latin typeface="Calibri" panose="020F0502020204030204" pitchFamily="34" charset="0"/>
                <a:ea typeface="SimSun" panose="02010600030101010101" pitchFamily="2" charset="-122"/>
              </a:rPr>
              <a:t>Now on </a:t>
            </a:r>
            <a:r>
              <a:rPr lang="en-US" sz="3200" u="sng" kern="100" dirty="0">
                <a:effectLst/>
                <a:latin typeface="Calibri" panose="020F0502020204030204" pitchFamily="34" charset="0"/>
                <a:ea typeface="SimSun" panose="02010600030101010101" pitchFamily="2" charset="-122"/>
              </a:rPr>
              <a:t>the first day of the week</a:t>
            </a:r>
            <a:r>
              <a:rPr lang="en-US" sz="3200" kern="100" dirty="0">
                <a:effectLst/>
                <a:latin typeface="Calibri" panose="020F0502020204030204" pitchFamily="34" charset="0"/>
                <a:ea typeface="SimSun" panose="02010600030101010101" pitchFamily="2" charset="-122"/>
              </a:rPr>
              <a:t>, when the disciples came together to break bread, Paul, ready to depart the next day, spoke to them and continued his message until midnight. </a:t>
            </a:r>
            <a:r>
              <a:rPr lang="en-US" sz="3200" kern="100" dirty="0">
                <a:solidFill>
                  <a:srgbClr val="FF0000"/>
                </a:solidFill>
                <a:effectLst/>
                <a:latin typeface="Calibri" panose="020F0502020204030204" pitchFamily="34" charset="0"/>
                <a:ea typeface="SimSun" panose="02010600030101010101" pitchFamily="2" charset="-122"/>
              </a:rPr>
              <a:t>(every week has a first day!)</a:t>
            </a:r>
            <a:endParaRPr lang="en-US" sz="3200" kern="100" dirty="0">
              <a:solidFill>
                <a:srgbClr val="FF0000"/>
              </a:solidFill>
              <a:effectLst/>
              <a:latin typeface="Times New Roman" panose="02020603050405020304" pitchFamily="18" charset="0"/>
              <a:ea typeface="SimSun" panose="02010600030101010101" pitchFamily="2" charset="-122"/>
            </a:endParaRPr>
          </a:p>
        </p:txBody>
      </p:sp>
      <p:sp>
        <p:nvSpPr>
          <p:cNvPr id="9" name="TextBox 8">
            <a:extLst>
              <a:ext uri="{FF2B5EF4-FFF2-40B4-BE49-F238E27FC236}">
                <a16:creationId xmlns:a16="http://schemas.microsoft.com/office/drawing/2014/main" id="{48AC09E1-142C-EC32-A226-A0E8B63A52DD}"/>
              </a:ext>
            </a:extLst>
          </p:cNvPr>
          <p:cNvSpPr txBox="1"/>
          <p:nvPr/>
        </p:nvSpPr>
        <p:spPr>
          <a:xfrm>
            <a:off x="0" y="835843"/>
            <a:ext cx="9144000"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 Lord, is it very important to attend the services of       the church? Tell us plainly. </a:t>
            </a:r>
            <a:endParaRPr kumimoji="0" lang="en-US" sz="30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2737812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844232"/>
            <a:ext cx="9144000"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3600" b="1" kern="100" dirty="0">
                <a:solidFill>
                  <a:srgbClr val="002060"/>
                </a:solidFill>
                <a:effectLst/>
                <a:latin typeface="Calibri" panose="020F0502020204030204" pitchFamily="34" charset="0"/>
                <a:ea typeface="SimSun" panose="02010600030101010101" pitchFamily="2" charset="-122"/>
              </a:rPr>
              <a:t> Lord tell us plainly, what is the music in the worship?</a:t>
            </a:r>
            <a:endParaRPr kumimoji="0" lang="en-US" sz="36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52D1F8FB-B878-1F70-5CC9-D5E4781DE2D7}"/>
              </a:ext>
            </a:extLst>
          </p:cNvPr>
          <p:cNvSpPr txBox="1"/>
          <p:nvPr/>
        </p:nvSpPr>
        <p:spPr>
          <a:xfrm>
            <a:off x="419449" y="1952283"/>
            <a:ext cx="8112154" cy="4031873"/>
          </a:xfrm>
          <a:prstGeom prst="rect">
            <a:avLst/>
          </a:prstGeom>
          <a:noFill/>
        </p:spPr>
        <p:txBody>
          <a:bodyPr wrap="square">
            <a:spAutoFit/>
          </a:bodyPr>
          <a:lstStyle/>
          <a:p>
            <a:pPr marL="0" marR="0">
              <a:spcBef>
                <a:spcPts val="0"/>
              </a:spcBef>
              <a:spcAft>
                <a:spcPts val="0"/>
              </a:spcAft>
            </a:pPr>
            <a:endParaRPr lang="en-US" sz="2400" kern="100" dirty="0">
              <a:effectLst/>
              <a:latin typeface="Calibri" panose="020F0502020204030204" pitchFamily="34" charset="0"/>
              <a:ea typeface="SimSun" panose="02010600030101010101" pitchFamily="2" charset="-122"/>
            </a:endParaRPr>
          </a:p>
          <a:p>
            <a:pPr marL="0" marR="0">
              <a:spcBef>
                <a:spcPts val="0"/>
              </a:spcBef>
              <a:spcAft>
                <a:spcPts val="0"/>
              </a:spcAft>
            </a:pPr>
            <a:endParaRPr lang="en-US" sz="1600" u="sng" kern="100" dirty="0">
              <a:latin typeface="Calibri" panose="020F0502020204030204" pitchFamily="34" charset="0"/>
              <a:ea typeface="SimSun" panose="02010600030101010101" pitchFamily="2" charset="-122"/>
            </a:endParaRPr>
          </a:p>
          <a:p>
            <a:pPr marL="457200" marR="0" indent="-457200">
              <a:spcBef>
                <a:spcPts val="0"/>
              </a:spcBef>
              <a:spcAft>
                <a:spcPts val="0"/>
              </a:spcAft>
              <a:buFont typeface="Arial" panose="020B0604020202020204" pitchFamily="34" charset="0"/>
              <a:buChar char="•"/>
            </a:pPr>
            <a:r>
              <a:rPr lang="en-US" sz="2800" b="1" kern="100" dirty="0">
                <a:solidFill>
                  <a:srgbClr val="0070C0"/>
                </a:solidFill>
                <a:effectLst/>
                <a:latin typeface="Calibri" panose="020F0502020204030204" pitchFamily="34" charset="0"/>
                <a:ea typeface="SimSun" panose="02010600030101010101" pitchFamily="2" charset="-122"/>
              </a:rPr>
              <a:t>Rom.15:9 </a:t>
            </a:r>
            <a:r>
              <a:rPr lang="en-US" sz="2400" kern="100" dirty="0">
                <a:effectLst/>
                <a:latin typeface="Calibri" panose="020F0502020204030204" pitchFamily="34" charset="0"/>
                <a:ea typeface="SimSun" panose="02010600030101010101" pitchFamily="2" charset="-122"/>
              </a:rPr>
              <a:t>and that the Gentiles might glorify God for His mercy, as it is written: "For this reason I will confess to You among the Gentiles, </a:t>
            </a:r>
            <a:r>
              <a:rPr lang="en-US" sz="2800" u="sng" kern="100" dirty="0">
                <a:effectLst/>
                <a:latin typeface="Calibri" panose="020F0502020204030204" pitchFamily="34" charset="0"/>
                <a:ea typeface="SimSun" panose="02010600030101010101" pitchFamily="2" charset="-122"/>
              </a:rPr>
              <a:t>And sing to Your name</a:t>
            </a:r>
            <a:r>
              <a:rPr lang="en-US" sz="2400" kern="100" dirty="0">
                <a:effectLst/>
                <a:latin typeface="Calibri" panose="020F0502020204030204" pitchFamily="34" charset="0"/>
                <a:ea typeface="SimSun" panose="02010600030101010101" pitchFamily="2" charset="-122"/>
              </a:rPr>
              <a:t>."</a:t>
            </a:r>
            <a:endParaRPr lang="en-US" sz="2400" kern="100" dirty="0">
              <a:effectLst/>
              <a:latin typeface="Times New Roman" panose="02020603050405020304" pitchFamily="18" charset="0"/>
              <a:ea typeface="SimSun" panose="02010600030101010101" pitchFamily="2" charset="-122"/>
            </a:endParaRPr>
          </a:p>
          <a:p>
            <a:pPr marR="0" lvl="0">
              <a:spcBef>
                <a:spcPts val="0"/>
              </a:spcBef>
              <a:spcAft>
                <a:spcPts val="0"/>
              </a:spcAft>
            </a:pPr>
            <a:endParaRPr lang="en-US" sz="2400" u="sng" kern="100" dirty="0">
              <a:effectLst/>
              <a:latin typeface="Calibri" panose="020F0502020204030204" pitchFamily="34" charset="0"/>
              <a:ea typeface="SimSun" panose="02010600030101010101" pitchFamily="2" charset="-122"/>
            </a:endParaRPr>
          </a:p>
          <a:p>
            <a:pPr marL="457200" marR="0" lvl="0" indent="-457200">
              <a:spcBef>
                <a:spcPts val="0"/>
              </a:spcBef>
              <a:spcAft>
                <a:spcPts val="0"/>
              </a:spcAft>
              <a:buFont typeface="Arial" panose="020B0604020202020204" pitchFamily="34" charset="0"/>
              <a:buChar char="•"/>
            </a:pPr>
            <a:r>
              <a:rPr lang="en-US" sz="2800" b="1" kern="100" dirty="0">
                <a:solidFill>
                  <a:srgbClr val="0070C0"/>
                </a:solidFill>
                <a:latin typeface="Calibri" panose="020F0502020204030204" pitchFamily="34" charset="0"/>
                <a:ea typeface="SimSun" panose="02010600030101010101" pitchFamily="2" charset="-122"/>
              </a:rPr>
              <a:t>1</a:t>
            </a:r>
            <a:r>
              <a:rPr lang="en-US" sz="2800" b="1" kern="100" dirty="0">
                <a:solidFill>
                  <a:srgbClr val="0070C0"/>
                </a:solidFill>
                <a:effectLst/>
                <a:latin typeface="Calibri" panose="020F0502020204030204" pitchFamily="34" charset="0"/>
                <a:ea typeface="SimSun" panose="02010600030101010101" pitchFamily="2" charset="-122"/>
              </a:rPr>
              <a:t> Cor.14:15  </a:t>
            </a:r>
            <a:r>
              <a:rPr lang="en-US" sz="2400" kern="100" dirty="0">
                <a:effectLst/>
                <a:latin typeface="Calibri" panose="020F0502020204030204" pitchFamily="34" charset="0"/>
                <a:ea typeface="SimSun" panose="02010600030101010101" pitchFamily="2" charset="-122"/>
              </a:rPr>
              <a:t>What is the conclusion then? I will pray with the spirit, and I will also pray with the understanding. </a:t>
            </a:r>
            <a:r>
              <a:rPr lang="en-US" sz="2800" u="sng" kern="100" dirty="0">
                <a:effectLst/>
                <a:latin typeface="Calibri" panose="020F0502020204030204" pitchFamily="34" charset="0"/>
                <a:ea typeface="SimSun" panose="02010600030101010101" pitchFamily="2" charset="-122"/>
              </a:rPr>
              <a:t>I will sing with the spirit, and I will also sing with the understanding.</a:t>
            </a:r>
            <a:endParaRPr lang="en-US" sz="2800" u="sng"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925066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7" name="TextBox 6">
            <a:extLst>
              <a:ext uri="{FF2B5EF4-FFF2-40B4-BE49-F238E27FC236}">
                <a16:creationId xmlns:a16="http://schemas.microsoft.com/office/drawing/2014/main" id="{727CDF44-0A62-278B-544B-A86776F01F0C}"/>
              </a:ext>
            </a:extLst>
          </p:cNvPr>
          <p:cNvSpPr txBox="1"/>
          <p:nvPr/>
        </p:nvSpPr>
        <p:spPr>
          <a:xfrm>
            <a:off x="1191237" y="1484852"/>
            <a:ext cx="7046751" cy="3600986"/>
          </a:xfrm>
          <a:prstGeom prst="rect">
            <a:avLst/>
          </a:prstGeom>
          <a:noFill/>
        </p:spPr>
        <p:txBody>
          <a:bodyPr wrap="square">
            <a:spAutoFit/>
          </a:bodyPr>
          <a:lstStyle/>
          <a:p>
            <a:r>
              <a:rPr lang="en-US" sz="4200" b="1" dirty="0">
                <a:solidFill>
                  <a:srgbClr val="0070C0"/>
                </a:solidFill>
              </a:rPr>
              <a:t>John 10:24 </a:t>
            </a:r>
            <a:r>
              <a:rPr lang="en-US" sz="4200" dirty="0"/>
              <a:t>Then the Jews surrounded Him and said to Him, "How long do You keep us in doubt? If You are the Christ,                   </a:t>
            </a:r>
            <a:r>
              <a:rPr lang="en-US" sz="6000" dirty="0"/>
              <a:t>tell us plainly."</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0"/>
            <a:ext cx="9143998" cy="847775"/>
          </a:xfrm>
          <a:prstGeom prst="rect">
            <a:avLst/>
          </a:prstGeom>
          <a:solidFill>
            <a:srgbClr val="002060"/>
          </a:solidFill>
        </p:spPr>
        <p:txBody>
          <a:bodyPr wrap="square" rtlCol="0">
            <a:spAutoFit/>
          </a:bodyPr>
          <a:lstStyle/>
          <a:p>
            <a:pPr algn="ctr"/>
            <a:r>
              <a:rPr lang="en-US" sz="4800" dirty="0">
                <a:solidFill>
                  <a:schemeClr val="bg1"/>
                </a:solidFill>
              </a:rPr>
              <a:t>Tell Us Plainly.  John 10:24</a:t>
            </a:r>
          </a:p>
        </p:txBody>
      </p:sp>
      <p:sp>
        <p:nvSpPr>
          <p:cNvPr id="10" name="TextBox 9">
            <a:extLst>
              <a:ext uri="{FF2B5EF4-FFF2-40B4-BE49-F238E27FC236}">
                <a16:creationId xmlns:a16="http://schemas.microsoft.com/office/drawing/2014/main" id="{3F078A50-44C8-C35D-6207-90B208AC3735}"/>
              </a:ext>
            </a:extLst>
          </p:cNvPr>
          <p:cNvSpPr txBox="1"/>
          <p:nvPr/>
        </p:nvSpPr>
        <p:spPr>
          <a:xfrm>
            <a:off x="1" y="5591076"/>
            <a:ext cx="9143998" cy="369332"/>
          </a:xfrm>
          <a:prstGeom prst="rect">
            <a:avLst/>
          </a:prstGeom>
          <a:noFill/>
        </p:spPr>
        <p:txBody>
          <a:bodyPr wrap="square">
            <a:spAutoFit/>
          </a:bodyPr>
          <a:lstStyle/>
          <a:p>
            <a:pPr marR="0" lvl="0" algn="ctr">
              <a:spcBef>
                <a:spcPts val="0"/>
              </a:spcBef>
              <a:spcAft>
                <a:spcPts val="0"/>
              </a:spcAft>
            </a:pPr>
            <a:r>
              <a:rPr lang="en-US" sz="1800" kern="100" dirty="0">
                <a:effectLst/>
                <a:latin typeface="Arial" panose="020B0604020202020204" pitchFamily="34" charset="0"/>
                <a:ea typeface="SimSun" panose="02010600030101010101" pitchFamily="2" charset="-122"/>
              </a:rPr>
              <a:t>We should preach the gospel of Christ plainly.</a:t>
            </a:r>
            <a:endParaRPr lang="en-US" sz="1200" kern="100" dirty="0">
              <a:effectLst/>
              <a:latin typeface="Times New Roman" panose="02020603050405020304" pitchFamily="18" charset="0"/>
              <a:ea typeface="SimSun" panose="02010600030101010101" pitchFamily="2" charset="-122"/>
            </a:endParaRPr>
          </a:p>
        </p:txBody>
      </p:sp>
      <p:sp>
        <p:nvSpPr>
          <p:cNvPr id="11" name="Rectangle 10">
            <a:extLst>
              <a:ext uri="{FF2B5EF4-FFF2-40B4-BE49-F238E27FC236}">
                <a16:creationId xmlns:a16="http://schemas.microsoft.com/office/drawing/2014/main" id="{FA6F3617-6C5F-E65A-EDAA-F0CA49658CF0}"/>
              </a:ext>
            </a:extLst>
          </p:cNvPr>
          <p:cNvSpPr/>
          <p:nvPr/>
        </p:nvSpPr>
        <p:spPr>
          <a:xfrm>
            <a:off x="453006" y="1367406"/>
            <a:ext cx="8154099" cy="390556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7093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835843"/>
            <a:ext cx="9144000"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Lord tell us plainly, what is the music in the worship?</a:t>
            </a:r>
            <a:endParaRPr kumimoji="0" lang="en-US" sz="36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B0259BF9-1A5D-1764-496E-7C4A14F1AD9B}"/>
              </a:ext>
            </a:extLst>
          </p:cNvPr>
          <p:cNvSpPr txBox="1"/>
          <p:nvPr/>
        </p:nvSpPr>
        <p:spPr>
          <a:xfrm>
            <a:off x="226503" y="1963024"/>
            <a:ext cx="8841996" cy="4382020"/>
          </a:xfrm>
          <a:prstGeom prst="rect">
            <a:avLst/>
          </a:prstGeom>
          <a:noFill/>
        </p:spPr>
        <p:txBody>
          <a:bodyPr wrap="square">
            <a:spAutoFit/>
          </a:bodyPr>
          <a:lstStyle/>
          <a:p>
            <a:pPr marL="457200" marR="0" lvl="0" indent="-457200">
              <a:spcBef>
                <a:spcPts val="0"/>
              </a:spcBef>
              <a:spcAft>
                <a:spcPts val="0"/>
              </a:spcAft>
              <a:buFont typeface="Arial" panose="020B0604020202020204" pitchFamily="34" charset="0"/>
              <a:buChar char="•"/>
            </a:pPr>
            <a:r>
              <a:rPr lang="en-US" sz="3200" b="1" kern="100" dirty="0">
                <a:solidFill>
                  <a:srgbClr val="0070C0"/>
                </a:solidFill>
                <a:effectLst/>
                <a:latin typeface="Calibri" panose="020F0502020204030204" pitchFamily="34" charset="0"/>
                <a:ea typeface="SimSun" panose="02010600030101010101" pitchFamily="2" charset="-122"/>
              </a:rPr>
              <a:t>Eph.5:19  </a:t>
            </a:r>
            <a:r>
              <a:rPr lang="en-US" sz="2500" b="1" u="sng" kern="100" dirty="0">
                <a:effectLst/>
                <a:latin typeface="Calibri" panose="020F0502020204030204" pitchFamily="34" charset="0"/>
                <a:ea typeface="SimSun" panose="02010600030101010101" pitchFamily="2" charset="-122"/>
              </a:rPr>
              <a:t>speaking to one another </a:t>
            </a:r>
            <a:r>
              <a:rPr lang="en-US" sz="2500" u="sng" kern="100" dirty="0">
                <a:effectLst/>
                <a:latin typeface="Calibri" panose="020F0502020204030204" pitchFamily="34" charset="0"/>
                <a:ea typeface="SimSun" panose="02010600030101010101" pitchFamily="2" charset="-122"/>
              </a:rPr>
              <a:t>in psalms and hymns and spiritual songs, singing </a:t>
            </a:r>
            <a:r>
              <a:rPr lang="en-US" sz="2500" kern="100" dirty="0">
                <a:effectLst/>
                <a:latin typeface="Calibri" panose="020F0502020204030204" pitchFamily="34" charset="0"/>
                <a:ea typeface="SimSun" panose="02010600030101010101" pitchFamily="2" charset="-122"/>
              </a:rPr>
              <a:t>and making melody in your heart to the Lord, </a:t>
            </a:r>
            <a:r>
              <a:rPr lang="en-US" b="1" kern="100" dirty="0">
                <a:effectLst/>
                <a:latin typeface="Calibri" panose="020F0502020204030204" pitchFamily="34" charset="0"/>
                <a:ea typeface="SimSun" panose="02010600030101010101" pitchFamily="2" charset="-122"/>
              </a:rPr>
              <a:t>(if instruments are required, everyone would need to learn to play)</a:t>
            </a:r>
          </a:p>
          <a:p>
            <a:pPr marR="0" lvl="0">
              <a:spcBef>
                <a:spcPts val="0"/>
              </a:spcBef>
              <a:spcAft>
                <a:spcPts val="0"/>
              </a:spcAft>
            </a:pPr>
            <a:endParaRPr lang="en-US" sz="1400" u="sng" kern="100" dirty="0">
              <a:latin typeface="Calibri" panose="020F0502020204030204" pitchFamily="34" charset="0"/>
              <a:ea typeface="SimSun" panose="02010600030101010101" pitchFamily="2" charset="-122"/>
            </a:endParaRPr>
          </a:p>
          <a:p>
            <a:pPr marL="457200" marR="0" lvl="0" indent="-457200">
              <a:spcBef>
                <a:spcPts val="0"/>
              </a:spcBef>
              <a:spcAft>
                <a:spcPts val="0"/>
              </a:spcAft>
              <a:buFont typeface="Arial" panose="020B0604020202020204" pitchFamily="34" charset="0"/>
              <a:buChar char="•"/>
            </a:pPr>
            <a:r>
              <a:rPr lang="en-US" sz="3200" b="1" kern="100" dirty="0">
                <a:solidFill>
                  <a:srgbClr val="0070C0"/>
                </a:solidFill>
                <a:effectLst/>
                <a:latin typeface="Calibri" panose="020F0502020204030204" pitchFamily="34" charset="0"/>
                <a:ea typeface="SimSun" panose="02010600030101010101" pitchFamily="2" charset="-122"/>
              </a:rPr>
              <a:t>Col.3:16  </a:t>
            </a:r>
            <a:r>
              <a:rPr lang="en-US" sz="2500" kern="100" dirty="0">
                <a:effectLst/>
                <a:latin typeface="Calibri" panose="020F0502020204030204" pitchFamily="34" charset="0"/>
                <a:ea typeface="SimSun" panose="02010600030101010101" pitchFamily="2" charset="-122"/>
              </a:rPr>
              <a:t>Let the word of Christ dwell in you richly in all wisdom, </a:t>
            </a:r>
            <a:r>
              <a:rPr lang="en-US" sz="2500" u="sng" kern="100" dirty="0">
                <a:effectLst/>
                <a:latin typeface="Calibri" panose="020F0502020204030204" pitchFamily="34" charset="0"/>
                <a:ea typeface="SimSun" panose="02010600030101010101" pitchFamily="2" charset="-122"/>
              </a:rPr>
              <a:t>teaching and admonishing one another in psalms and hymns and spiritual songs, singing with grace </a:t>
            </a:r>
            <a:r>
              <a:rPr lang="en-US" sz="2500" kern="100" dirty="0">
                <a:effectLst/>
                <a:latin typeface="Calibri" panose="020F0502020204030204" pitchFamily="34" charset="0"/>
                <a:ea typeface="SimSun" panose="02010600030101010101" pitchFamily="2" charset="-122"/>
              </a:rPr>
              <a:t>in your hearts to the Lord.</a:t>
            </a:r>
          </a:p>
          <a:p>
            <a:pPr marR="0" lvl="0">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p>
            <a:pPr marL="457200" marR="0" indent="-457200">
              <a:spcBef>
                <a:spcPts val="0"/>
              </a:spcBef>
              <a:spcAft>
                <a:spcPts val="0"/>
              </a:spcAft>
              <a:buFont typeface="Arial" panose="020B0604020202020204" pitchFamily="34" charset="0"/>
              <a:buChar char="•"/>
            </a:pPr>
            <a:r>
              <a:rPr lang="en-US" sz="3200" b="1" kern="100" dirty="0">
                <a:solidFill>
                  <a:srgbClr val="0070C0"/>
                </a:solidFill>
                <a:effectLst/>
                <a:latin typeface="Calibri" panose="020F0502020204030204" pitchFamily="34" charset="0"/>
                <a:ea typeface="SimSun" panose="02010600030101010101" pitchFamily="2" charset="-122"/>
              </a:rPr>
              <a:t>Heb.2:12  </a:t>
            </a:r>
            <a:r>
              <a:rPr lang="en-US" sz="2500" kern="100" dirty="0">
                <a:effectLst/>
                <a:latin typeface="Calibri" panose="020F0502020204030204" pitchFamily="34" charset="0"/>
                <a:ea typeface="SimSun" panose="02010600030101010101" pitchFamily="2" charset="-122"/>
              </a:rPr>
              <a:t>saying: "I will declare Your name to My brethren; In the midst of the assembly </a:t>
            </a:r>
            <a:r>
              <a:rPr lang="en-US" sz="2500" u="sng" kern="100" dirty="0">
                <a:effectLst/>
                <a:latin typeface="Calibri" panose="020F0502020204030204" pitchFamily="34" charset="0"/>
                <a:ea typeface="SimSun" panose="02010600030101010101" pitchFamily="2" charset="-122"/>
              </a:rPr>
              <a:t>I will sing praise to You</a:t>
            </a:r>
            <a:r>
              <a:rPr lang="en-US" sz="2500" kern="100" dirty="0">
                <a:effectLst/>
                <a:latin typeface="Calibri" panose="020F0502020204030204" pitchFamily="34" charset="0"/>
                <a:ea typeface="SimSun" panose="02010600030101010101" pitchFamily="2" charset="-122"/>
              </a:rPr>
              <a:t>."  </a:t>
            </a:r>
            <a:endParaRPr lang="en-US" sz="25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92923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835843"/>
            <a:ext cx="9144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Lord, tell us plainly about the contribution.</a:t>
            </a:r>
            <a:endParaRPr kumimoji="0" lang="en-US" sz="36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8CC02497-5AC9-9B66-88AD-B8BCDE3F1A9F}"/>
              </a:ext>
            </a:extLst>
          </p:cNvPr>
          <p:cNvSpPr txBox="1"/>
          <p:nvPr/>
        </p:nvSpPr>
        <p:spPr>
          <a:xfrm>
            <a:off x="511729" y="2135914"/>
            <a:ext cx="8196044" cy="4401205"/>
          </a:xfrm>
          <a:prstGeom prst="rect">
            <a:avLst/>
          </a:prstGeom>
          <a:noFill/>
        </p:spPr>
        <p:txBody>
          <a:bodyPr wrap="square">
            <a:spAutoFit/>
          </a:bodyPr>
          <a:lstStyle/>
          <a:p>
            <a:pPr marL="0" marR="0">
              <a:spcBef>
                <a:spcPts val="0"/>
              </a:spcBef>
              <a:spcAft>
                <a:spcPts val="0"/>
              </a:spcAft>
            </a:pPr>
            <a:r>
              <a:rPr lang="en-US" sz="3200" b="1" kern="100" dirty="0">
                <a:solidFill>
                  <a:srgbClr val="0070C0"/>
                </a:solidFill>
                <a:effectLst/>
                <a:latin typeface="Calibri" panose="020F0502020204030204" pitchFamily="34" charset="0"/>
                <a:ea typeface="SimSun" panose="02010600030101010101" pitchFamily="2" charset="-122"/>
              </a:rPr>
              <a:t>1 Cor.16:1,2  </a:t>
            </a:r>
            <a:r>
              <a:rPr lang="en-US" sz="3200" kern="100" dirty="0">
                <a:effectLst/>
                <a:latin typeface="Calibri" panose="020F0502020204030204" pitchFamily="34" charset="0"/>
                <a:ea typeface="SimSun" panose="02010600030101010101" pitchFamily="2" charset="-122"/>
              </a:rPr>
              <a:t>Now concerning the </a:t>
            </a:r>
            <a:r>
              <a:rPr lang="en-US" sz="3200" u="sng" kern="100" dirty="0">
                <a:effectLst/>
                <a:latin typeface="Calibri" panose="020F0502020204030204" pitchFamily="34" charset="0"/>
                <a:ea typeface="SimSun" panose="02010600030101010101" pitchFamily="2" charset="-122"/>
              </a:rPr>
              <a:t>collection</a:t>
            </a:r>
            <a:r>
              <a:rPr lang="en-US" sz="3200" kern="100" dirty="0">
                <a:effectLst/>
                <a:latin typeface="Calibri" panose="020F0502020204030204" pitchFamily="34" charset="0"/>
                <a:ea typeface="SimSun" panose="02010600030101010101" pitchFamily="2" charset="-122"/>
              </a:rPr>
              <a:t> </a:t>
            </a:r>
            <a:r>
              <a:rPr lang="en-US" sz="3200" u="sng" kern="100" dirty="0">
                <a:effectLst/>
                <a:latin typeface="Calibri" panose="020F0502020204030204" pitchFamily="34" charset="0"/>
                <a:ea typeface="SimSun" panose="02010600030101010101" pitchFamily="2" charset="-122"/>
              </a:rPr>
              <a:t>for the saints,</a:t>
            </a:r>
            <a:r>
              <a:rPr lang="en-US" sz="3200" kern="100" dirty="0">
                <a:effectLst/>
                <a:latin typeface="Calibri" panose="020F0502020204030204" pitchFamily="34" charset="0"/>
                <a:ea typeface="SimSun" panose="02010600030101010101" pitchFamily="2" charset="-122"/>
              </a:rPr>
              <a:t> as I have given orders to the churches of Galatia, so you must do also: </a:t>
            </a:r>
          </a:p>
          <a:p>
            <a:pPr marL="0" marR="0">
              <a:spcBef>
                <a:spcPts val="0"/>
              </a:spcBef>
              <a:spcAft>
                <a:spcPts val="0"/>
              </a:spcAft>
            </a:pPr>
            <a:r>
              <a:rPr lang="en-US" sz="3200" kern="100" dirty="0">
                <a:effectLst/>
                <a:latin typeface="Calibri" panose="020F0502020204030204" pitchFamily="34" charset="0"/>
                <a:ea typeface="SimSun" panose="02010600030101010101" pitchFamily="2" charset="-122"/>
              </a:rPr>
              <a:t>2 </a:t>
            </a:r>
            <a:r>
              <a:rPr lang="en-US" sz="3200" u="sng" kern="100" dirty="0">
                <a:effectLst/>
                <a:latin typeface="Calibri" panose="020F0502020204030204" pitchFamily="34" charset="0"/>
                <a:ea typeface="SimSun" panose="02010600030101010101" pitchFamily="2" charset="-122"/>
              </a:rPr>
              <a:t>On the first day of the week </a:t>
            </a:r>
            <a:r>
              <a:rPr lang="en-US" sz="3200" kern="100" dirty="0">
                <a:effectLst/>
                <a:latin typeface="Calibri" panose="020F0502020204030204" pitchFamily="34" charset="0"/>
                <a:ea typeface="SimSun" panose="02010600030101010101" pitchFamily="2" charset="-122"/>
              </a:rPr>
              <a:t>let each one of you lay something aside, storing up as he may prosper, that there be no collections when I come. </a:t>
            </a:r>
            <a:endParaRPr lang="en-US" sz="3200" kern="100" dirty="0">
              <a:effectLst/>
              <a:latin typeface="Times New Roman" panose="02020603050405020304" pitchFamily="18" charset="0"/>
              <a:ea typeface="SimSun" panose="02010600030101010101" pitchFamily="2" charset="-122"/>
            </a:endParaRPr>
          </a:p>
          <a:p>
            <a:pPr marL="0" marR="0">
              <a:spcBef>
                <a:spcPts val="0"/>
              </a:spcBef>
              <a:spcAft>
                <a:spcPts val="0"/>
              </a:spcAft>
            </a:pPr>
            <a:endParaRPr lang="en-US" sz="3200" kern="100" dirty="0">
              <a:latin typeface="Calibri" panose="020F0502020204030204" pitchFamily="34" charset="0"/>
              <a:ea typeface="SimSun" panose="02010600030101010101" pitchFamily="2" charset="-122"/>
            </a:endParaRPr>
          </a:p>
          <a:p>
            <a:pPr marL="0" marR="0">
              <a:spcBef>
                <a:spcPts val="0"/>
              </a:spcBef>
              <a:spcAft>
                <a:spcPts val="0"/>
              </a:spcAft>
            </a:pPr>
            <a:endParaRPr lang="en-US" sz="24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4287501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835843"/>
            <a:ext cx="9144000" cy="10772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 Lord, tell us Christians plainly of the danger of worldly things. </a:t>
            </a:r>
            <a:endParaRPr kumimoji="0" lang="en-US" sz="32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611756C1-D572-E007-6EE5-F3D954FFF1C9}"/>
              </a:ext>
            </a:extLst>
          </p:cNvPr>
          <p:cNvSpPr txBox="1"/>
          <p:nvPr/>
        </p:nvSpPr>
        <p:spPr>
          <a:xfrm>
            <a:off x="109057" y="1996952"/>
            <a:ext cx="8841997" cy="4154984"/>
          </a:xfrm>
          <a:prstGeom prst="rect">
            <a:avLst/>
          </a:prstGeom>
          <a:noFill/>
        </p:spPr>
        <p:txBody>
          <a:bodyPr wrap="square">
            <a:spAutoFit/>
          </a:bodyPr>
          <a:lstStyle/>
          <a:p>
            <a:pPr marL="0" marR="0">
              <a:spcBef>
                <a:spcPts val="0"/>
              </a:spcBef>
              <a:spcAft>
                <a:spcPts val="0"/>
              </a:spcAft>
            </a:pPr>
            <a:r>
              <a:rPr lang="en-US" sz="2400" kern="100" dirty="0">
                <a:effectLst/>
                <a:latin typeface="Calibri" panose="020F0502020204030204" pitchFamily="34" charset="0"/>
                <a:ea typeface="SimSun" panose="02010600030101010101" pitchFamily="2" charset="-122"/>
              </a:rPr>
              <a:t>Lord, tell us Christians plainly of the danger of worldly things. </a:t>
            </a:r>
            <a:endParaRPr lang="en-US" sz="2400" kern="100" dirty="0">
              <a:effectLst/>
              <a:latin typeface="Times New Roman" panose="02020603050405020304" pitchFamily="18" charset="0"/>
              <a:ea typeface="SimSun" panose="02010600030101010101" pitchFamily="2" charset="-122"/>
            </a:endParaRPr>
          </a:p>
          <a:p>
            <a:pPr marR="0" lvl="0">
              <a:spcBef>
                <a:spcPts val="0"/>
              </a:spcBef>
              <a:spcAft>
                <a:spcPts val="0"/>
              </a:spcAft>
            </a:pPr>
            <a:endParaRPr lang="en-US" sz="1000" u="sng" kern="100" dirty="0">
              <a:effectLst/>
              <a:latin typeface="Calibri" panose="020F0502020204030204" pitchFamily="34" charset="0"/>
              <a:ea typeface="SimSun" panose="02010600030101010101" pitchFamily="2" charset="-122"/>
            </a:endParaRPr>
          </a:p>
          <a:p>
            <a:pPr marL="457200" marR="0" lvl="0" indent="-457200">
              <a:spcBef>
                <a:spcPts val="0"/>
              </a:spcBef>
              <a:spcAft>
                <a:spcPts val="0"/>
              </a:spcAft>
              <a:buFont typeface="Arial" panose="020B0604020202020204" pitchFamily="34" charset="0"/>
              <a:buChar char="•"/>
            </a:pPr>
            <a:r>
              <a:rPr lang="en-US" sz="2800" b="1" kern="100" dirty="0">
                <a:solidFill>
                  <a:srgbClr val="0070C0"/>
                </a:solidFill>
                <a:effectLst/>
                <a:latin typeface="Calibri" panose="020F0502020204030204" pitchFamily="34" charset="0"/>
                <a:ea typeface="SimSun" panose="02010600030101010101" pitchFamily="2" charset="-122"/>
              </a:rPr>
              <a:t>James 4:4  </a:t>
            </a:r>
            <a:r>
              <a:rPr lang="en-US" sz="2400" u="sng" kern="100" dirty="0">
                <a:solidFill>
                  <a:srgbClr val="FF0000"/>
                </a:solidFill>
                <a:effectLst/>
                <a:latin typeface="Calibri" panose="020F0502020204030204" pitchFamily="34" charset="0"/>
                <a:ea typeface="SimSun" panose="02010600030101010101" pitchFamily="2" charset="-122"/>
              </a:rPr>
              <a:t>Adulterers and adulteresses</a:t>
            </a:r>
            <a:r>
              <a:rPr lang="en-US" sz="2400" kern="100" dirty="0">
                <a:effectLst/>
                <a:latin typeface="Calibri" panose="020F0502020204030204" pitchFamily="34" charset="0"/>
                <a:ea typeface="SimSun" panose="02010600030101010101" pitchFamily="2" charset="-122"/>
              </a:rPr>
              <a:t>! Do you not know that </a:t>
            </a:r>
            <a:r>
              <a:rPr lang="en-US" sz="2400" u="sng" kern="100" dirty="0">
                <a:solidFill>
                  <a:srgbClr val="FF0000"/>
                </a:solidFill>
                <a:effectLst/>
                <a:latin typeface="Calibri" panose="020F0502020204030204" pitchFamily="34" charset="0"/>
                <a:ea typeface="SimSun" panose="02010600030101010101" pitchFamily="2" charset="-122"/>
              </a:rPr>
              <a:t>friendship with the world </a:t>
            </a:r>
            <a:r>
              <a:rPr lang="en-US" sz="2400" kern="100" dirty="0">
                <a:effectLst/>
                <a:latin typeface="Calibri" panose="020F0502020204030204" pitchFamily="34" charset="0"/>
                <a:ea typeface="SimSun" panose="02010600030101010101" pitchFamily="2" charset="-122"/>
              </a:rPr>
              <a:t>is enmity with God? </a:t>
            </a:r>
            <a:r>
              <a:rPr lang="en-US" sz="2400" u="sng" kern="100" dirty="0">
                <a:effectLst/>
                <a:latin typeface="Calibri" panose="020F0502020204030204" pitchFamily="34" charset="0"/>
                <a:ea typeface="SimSun" panose="02010600030101010101" pitchFamily="2" charset="-122"/>
              </a:rPr>
              <a:t>Whoever therefore wants to be a friend of the world makes himself an enemy of God.</a:t>
            </a:r>
          </a:p>
          <a:p>
            <a:pPr marR="0" lvl="0">
              <a:spcBef>
                <a:spcPts val="0"/>
              </a:spcBef>
              <a:spcAft>
                <a:spcPts val="0"/>
              </a:spcAft>
            </a:pPr>
            <a:endParaRPr lang="en-US" sz="1000" kern="100" dirty="0">
              <a:effectLst/>
              <a:latin typeface="Calibri" panose="020F0502020204030204" pitchFamily="34" charset="0"/>
              <a:ea typeface="SimSun" panose="02010600030101010101" pitchFamily="2" charset="-122"/>
            </a:endParaRPr>
          </a:p>
          <a:p>
            <a:pPr marL="342900" marR="0" lvl="0" indent="-342900">
              <a:spcBef>
                <a:spcPts val="0"/>
              </a:spcBef>
              <a:spcAft>
                <a:spcPts val="0"/>
              </a:spcAft>
              <a:buFont typeface="Arial" panose="020B0604020202020204" pitchFamily="34" charset="0"/>
              <a:buChar char="•"/>
            </a:pPr>
            <a:r>
              <a:rPr lang="en-US" sz="2400" b="1" kern="100" dirty="0">
                <a:solidFill>
                  <a:srgbClr val="0070C0"/>
                </a:solidFill>
                <a:effectLst/>
                <a:latin typeface="Calibri" panose="020F0502020204030204" pitchFamily="34" charset="0"/>
                <a:ea typeface="SimSun" panose="02010600030101010101" pitchFamily="2" charset="-122"/>
              </a:rPr>
              <a:t>1John 2:15-17   </a:t>
            </a:r>
            <a:r>
              <a:rPr lang="en-US" sz="2400" kern="100" dirty="0">
                <a:effectLst/>
                <a:latin typeface="Calibri" panose="020F0502020204030204" pitchFamily="34" charset="0"/>
                <a:ea typeface="SimSun" panose="02010600030101010101" pitchFamily="2" charset="-122"/>
              </a:rPr>
              <a:t>Do not love the world or the things in the world. If anyone loves the world, the love of the Father is not in him.16 For all that is in the world--the lust of the flesh, the lust of the eyes, and the pride of life--is not of the Father but is of the world.17 And the world is passing away, and the lust of it; but he who does the will of God abides forever.</a:t>
            </a:r>
            <a:endParaRPr lang="en-US" sz="24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417477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835843"/>
            <a:ext cx="9144000" cy="10772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Lord, tell us plainly what the reward of the       faithful Christian will be.</a:t>
            </a:r>
            <a:endParaRPr kumimoji="0" lang="en-US" sz="32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9" name="TextBox 8">
            <a:extLst>
              <a:ext uri="{FF2B5EF4-FFF2-40B4-BE49-F238E27FC236}">
                <a16:creationId xmlns:a16="http://schemas.microsoft.com/office/drawing/2014/main" id="{0EEEED88-09FA-F92A-7200-2ED2DD6E7C2C}"/>
              </a:ext>
            </a:extLst>
          </p:cNvPr>
          <p:cNvSpPr txBox="1"/>
          <p:nvPr/>
        </p:nvSpPr>
        <p:spPr>
          <a:xfrm>
            <a:off x="184558" y="1375794"/>
            <a:ext cx="8716161" cy="5005539"/>
          </a:xfrm>
          <a:prstGeom prst="rect">
            <a:avLst/>
          </a:prstGeom>
          <a:noFill/>
        </p:spPr>
        <p:txBody>
          <a:bodyPr wrap="square">
            <a:spAutoFit/>
          </a:bodyPr>
          <a:lstStyle/>
          <a:p>
            <a:pPr marL="0" marR="0">
              <a:spcBef>
                <a:spcPts val="0"/>
              </a:spcBef>
              <a:spcAft>
                <a:spcPts val="0"/>
              </a:spcAft>
            </a:pPr>
            <a:endParaRPr lang="en-US" sz="2400" kern="100" dirty="0">
              <a:effectLst/>
              <a:latin typeface="Calibri" panose="020F0502020204030204" pitchFamily="34" charset="0"/>
              <a:ea typeface="SimSun" panose="02010600030101010101" pitchFamily="2" charset="-122"/>
            </a:endParaRPr>
          </a:p>
          <a:p>
            <a:pPr marL="457200" marR="0" indent="-457200">
              <a:spcBef>
                <a:spcPts val="0"/>
              </a:spcBef>
              <a:spcAft>
                <a:spcPts val="0"/>
              </a:spcAft>
              <a:buFont typeface="Arial" panose="020B0604020202020204" pitchFamily="34" charset="0"/>
              <a:buChar char="•"/>
            </a:pPr>
            <a:r>
              <a:rPr lang="en-US" sz="2800" b="1" kern="100" dirty="0">
                <a:solidFill>
                  <a:srgbClr val="0070C0"/>
                </a:solidFill>
                <a:effectLst/>
                <a:latin typeface="Calibri" panose="020F0502020204030204" pitchFamily="34" charset="0"/>
                <a:ea typeface="SimSun" panose="02010600030101010101" pitchFamily="2" charset="-122"/>
              </a:rPr>
              <a:t>Rev.2:10 </a:t>
            </a:r>
            <a:r>
              <a:rPr lang="en-US" sz="2200" kern="100" dirty="0">
                <a:effectLst/>
                <a:latin typeface="Calibri" panose="020F0502020204030204" pitchFamily="34" charset="0"/>
                <a:ea typeface="SimSun" panose="02010600030101010101" pitchFamily="2" charset="-122"/>
              </a:rPr>
              <a:t>"Do not fear any of those things which you are about to suffer. Indeed, the devil is about to throw some of you into prison, that you may be tested, and you will have tribulation ten days. </a:t>
            </a:r>
            <a:r>
              <a:rPr lang="en-US" sz="2200" u="sng" kern="100" dirty="0">
                <a:effectLst/>
                <a:latin typeface="Calibri" panose="020F0502020204030204" pitchFamily="34" charset="0"/>
                <a:ea typeface="SimSun" panose="02010600030101010101" pitchFamily="2" charset="-122"/>
              </a:rPr>
              <a:t>Be faithful until death, and I will give you the crown of life.</a:t>
            </a:r>
          </a:p>
          <a:p>
            <a:pPr marL="0" marR="0">
              <a:spcBef>
                <a:spcPts val="0"/>
              </a:spcBef>
              <a:spcAft>
                <a:spcPts val="0"/>
              </a:spcAft>
            </a:pPr>
            <a:endParaRPr lang="en-US" sz="1600" kern="100" dirty="0">
              <a:effectLst/>
              <a:latin typeface="Times New Roman" panose="02020603050405020304" pitchFamily="18" charset="0"/>
              <a:ea typeface="SimSun" panose="02010600030101010101" pitchFamily="2" charset="-122"/>
            </a:endParaRPr>
          </a:p>
          <a:p>
            <a:pPr marL="457200" marR="0" indent="-457200">
              <a:spcBef>
                <a:spcPts val="0"/>
              </a:spcBef>
              <a:spcAft>
                <a:spcPts val="0"/>
              </a:spcAft>
              <a:buFont typeface="Arial" panose="020B0604020202020204" pitchFamily="34" charset="0"/>
              <a:buChar char="•"/>
            </a:pPr>
            <a:r>
              <a:rPr lang="en-US" sz="2800" b="1" kern="100" dirty="0">
                <a:solidFill>
                  <a:srgbClr val="0070C0"/>
                </a:solidFill>
                <a:effectLst/>
                <a:latin typeface="Calibri" panose="020F0502020204030204" pitchFamily="34" charset="0"/>
                <a:ea typeface="SimSun" panose="02010600030101010101" pitchFamily="2" charset="-122"/>
              </a:rPr>
              <a:t>Rev. 14:13  </a:t>
            </a:r>
            <a:r>
              <a:rPr lang="en-US" sz="2200" kern="100" dirty="0">
                <a:effectLst/>
                <a:latin typeface="Calibri" panose="020F0502020204030204" pitchFamily="34" charset="0"/>
                <a:ea typeface="SimSun" panose="02010600030101010101" pitchFamily="2" charset="-122"/>
              </a:rPr>
              <a:t>Then I heard a voice from heaven saying to me, "Write: 'Blessed are the dead who die in the Lord from now on.'" "Yes," says the Spirit, "</a:t>
            </a:r>
            <a:r>
              <a:rPr lang="en-US" sz="2200" u="sng" kern="100" dirty="0">
                <a:effectLst/>
                <a:latin typeface="Calibri" panose="020F0502020204030204" pitchFamily="34" charset="0"/>
                <a:ea typeface="SimSun" panose="02010600030101010101" pitchFamily="2" charset="-122"/>
              </a:rPr>
              <a:t>that they may rest from their labors, and their works follow them</a:t>
            </a:r>
            <a:r>
              <a:rPr lang="en-US" sz="2200" kern="100" dirty="0">
                <a:effectLst/>
                <a:latin typeface="Calibri" panose="020F0502020204030204" pitchFamily="34" charset="0"/>
                <a:ea typeface="SimSun" panose="02010600030101010101" pitchFamily="2" charset="-122"/>
              </a:rPr>
              <a:t>."</a:t>
            </a:r>
          </a:p>
          <a:p>
            <a:pPr marL="0" marR="0">
              <a:spcBef>
                <a:spcPts val="0"/>
              </a:spcBef>
              <a:spcAft>
                <a:spcPts val="0"/>
              </a:spcAft>
            </a:pPr>
            <a:endParaRPr lang="en-US" sz="1600" kern="100" dirty="0">
              <a:effectLst/>
              <a:latin typeface="Times New Roman" panose="02020603050405020304" pitchFamily="18" charset="0"/>
              <a:ea typeface="SimSun" panose="02010600030101010101" pitchFamily="2" charset="-122"/>
            </a:endParaRPr>
          </a:p>
          <a:p>
            <a:pPr marL="457200" marR="0" indent="-457200">
              <a:spcBef>
                <a:spcPts val="0"/>
              </a:spcBef>
              <a:spcAft>
                <a:spcPts val="0"/>
              </a:spcAft>
              <a:buFont typeface="Arial" panose="020B0604020202020204" pitchFamily="34" charset="0"/>
              <a:buChar char="•"/>
            </a:pPr>
            <a:r>
              <a:rPr lang="en-US" sz="2800" b="1" kern="100" dirty="0">
                <a:solidFill>
                  <a:srgbClr val="0070C0"/>
                </a:solidFill>
                <a:effectLst/>
                <a:latin typeface="Calibri" panose="020F0502020204030204" pitchFamily="34" charset="0"/>
                <a:ea typeface="SimSun" panose="02010600030101010101" pitchFamily="2" charset="-122"/>
              </a:rPr>
              <a:t>Rev. 22:14  </a:t>
            </a:r>
            <a:r>
              <a:rPr lang="en-US" sz="2200" kern="100" dirty="0">
                <a:effectLst/>
                <a:latin typeface="Calibri" panose="020F0502020204030204" pitchFamily="34" charset="0"/>
                <a:ea typeface="SimSun" panose="02010600030101010101" pitchFamily="2" charset="-122"/>
              </a:rPr>
              <a:t>Blessed are those who do His commandments, that they </a:t>
            </a:r>
            <a:r>
              <a:rPr lang="en-US" sz="2200" u="sng" kern="100" dirty="0">
                <a:effectLst/>
                <a:latin typeface="Calibri" panose="020F0502020204030204" pitchFamily="34" charset="0"/>
                <a:ea typeface="SimSun" panose="02010600030101010101" pitchFamily="2" charset="-122"/>
              </a:rPr>
              <a:t>may have the right to the tree of life</a:t>
            </a:r>
            <a:r>
              <a:rPr lang="en-US" sz="2200" kern="100" dirty="0">
                <a:effectLst/>
                <a:latin typeface="Calibri" panose="020F0502020204030204" pitchFamily="34" charset="0"/>
                <a:ea typeface="SimSun" panose="02010600030101010101" pitchFamily="2" charset="-122"/>
              </a:rPr>
              <a:t>, and may enter through the gates into the city.</a:t>
            </a:r>
            <a:endParaRPr lang="en-US" sz="22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401572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3" name="Rectangle 12"/>
          <p:cNvSpPr/>
          <p:nvPr/>
        </p:nvSpPr>
        <p:spPr>
          <a:xfrm>
            <a:off x="707822" y="12701"/>
            <a:ext cx="8409673" cy="6845299"/>
          </a:xfrm>
          <a:prstGeom prst="rect">
            <a:avLst/>
          </a:prstGeom>
          <a:solidFill>
            <a:schemeClr val="bg1"/>
          </a:solidFill>
          <a:ln w="38100">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Rectangle 2"/>
          <p:cNvSpPr txBox="1">
            <a:spLocks noChangeArrowheads="1"/>
          </p:cNvSpPr>
          <p:nvPr/>
        </p:nvSpPr>
        <p:spPr>
          <a:xfrm>
            <a:off x="1752600" y="4205287"/>
            <a:ext cx="6324600" cy="2119313"/>
          </a:xfrm>
          <a:prstGeom prst="horizontalScroll">
            <a:avLst/>
          </a:prstGeom>
          <a:solidFill>
            <a:schemeClr val="bg1"/>
          </a:solidFill>
          <a:ln>
            <a:solidFill>
              <a:schemeClr val="tx1"/>
            </a:solidFill>
          </a:ln>
          <a:effectLst>
            <a:outerShdw blurRad="63500" sx="102000" sy="102000" algn="ctr" rotWithShape="0">
              <a:prstClr val="black">
                <a:alpha val="40000"/>
              </a:prstClr>
            </a:outerShdw>
          </a:effectLst>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Times New Roman"/>
                <a:ea typeface="+mj-ea"/>
                <a:cs typeface="+mj-cs"/>
              </a:rPr>
              <a:t>1 Timothy 4:16</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000000"/>
                </a:solidFill>
                <a:effectLst/>
                <a:uLnTx/>
                <a:uFillTx/>
                <a:latin typeface="Times New Roman"/>
                <a:ea typeface="+mj-ea"/>
                <a:cs typeface="+mj-cs"/>
              </a:rPr>
              <a:t>“</a:t>
            </a:r>
            <a:r>
              <a:rPr kumimoji="0" lang="en-US" sz="2400" b="0" i="0" u="none" strike="noStrike" kern="1200" cap="none" spc="0" normalizeH="0" baseline="0" noProof="0" dirty="0">
                <a:ln>
                  <a:noFill/>
                </a:ln>
                <a:solidFill>
                  <a:srgbClr val="000000"/>
                </a:solidFill>
                <a:effectLst/>
                <a:uLnTx/>
                <a:uFillTx/>
                <a:latin typeface="Times New Roman"/>
                <a:ea typeface="+mj-ea"/>
                <a:cs typeface="+mj-cs"/>
              </a:rPr>
              <a:t>Take heed unto thyself, and unto the doctrine; continue in them: for in doing this thou shalt both save thyself, and them that hear thee.”</a:t>
            </a:r>
            <a:endParaRPr kumimoji="0" lang="en-US" sz="2400" b="0" i="0" u="none" strike="noStrike" kern="0" cap="none" spc="0" normalizeH="0" baseline="0" noProof="0" dirty="0">
              <a:ln>
                <a:noFill/>
              </a:ln>
              <a:solidFill>
                <a:srgbClr val="000000"/>
              </a:solidFill>
              <a:effectLst/>
              <a:uLnTx/>
              <a:uFillTx/>
              <a:latin typeface="Times New Roman"/>
              <a:ea typeface="+mj-ea"/>
              <a:cs typeface="+mj-cs"/>
            </a:endParaRPr>
          </a:p>
        </p:txBody>
      </p:sp>
      <p:sp>
        <p:nvSpPr>
          <p:cNvPr id="6" name="Rectangle 3" descr="Rectangle: Click to edit Master text styles&#10;Second level&#10;Third level&#10;Fourth level&#10;Fifth level"/>
          <p:cNvSpPr txBox="1">
            <a:spLocks noChangeArrowheads="1"/>
          </p:cNvSpPr>
          <p:nvPr/>
        </p:nvSpPr>
        <p:spPr>
          <a:xfrm>
            <a:off x="1447800" y="2138919"/>
            <a:ext cx="6484938" cy="29051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Hear the Gospel (Rom.10:14).</a:t>
            </a:r>
          </a:p>
        </p:txBody>
      </p:sp>
      <p:sp>
        <p:nvSpPr>
          <p:cNvPr id="8" name="Rectangle 3" descr="Rectangle: Click to edit Master text styles&#10;Second level&#10;Third level&#10;Fourth level&#10;Fifth level"/>
          <p:cNvSpPr txBox="1">
            <a:spLocks noChangeArrowheads="1"/>
          </p:cNvSpPr>
          <p:nvPr/>
        </p:nvSpPr>
        <p:spPr>
          <a:xfrm>
            <a:off x="1447800" y="2547238"/>
            <a:ext cx="6484938" cy="32146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Believe the Gospel (Heb. 11:6).</a:t>
            </a:r>
          </a:p>
        </p:txBody>
      </p:sp>
      <p:sp>
        <p:nvSpPr>
          <p:cNvPr id="9" name="Rectangle 3" descr="Rectangle: Click to edit Master text styles&#10;Second level&#10;Third level&#10;Fourth level&#10;Fifth level"/>
          <p:cNvSpPr txBox="1">
            <a:spLocks noChangeArrowheads="1"/>
          </p:cNvSpPr>
          <p:nvPr/>
        </p:nvSpPr>
        <p:spPr>
          <a:xfrm>
            <a:off x="1439862" y="2949808"/>
            <a:ext cx="6484938" cy="335756"/>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Repent of Sins (Acts 3:19).</a:t>
            </a:r>
          </a:p>
          <a:p>
            <a:pPr marL="609600" marR="0" lvl="0" indent="-609600" algn="l" defTabSz="914400" rtl="0" eaLnBrk="0" fontAlgn="base" latinLnBrk="0" hangingPunct="0">
              <a:lnSpc>
                <a:spcPct val="8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0" name="Rectangle 3" descr="Rectangle: Click to edit Master text styles&#10;Second level&#10;Third level&#10;Fourth level&#10;Fifth level"/>
          <p:cNvSpPr txBox="1">
            <a:spLocks noChangeArrowheads="1"/>
          </p:cNvSpPr>
          <p:nvPr/>
        </p:nvSpPr>
        <p:spPr>
          <a:xfrm>
            <a:off x="1447800" y="3370730"/>
            <a:ext cx="6484938" cy="30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Confess Christ (Rom.10:9).</a:t>
            </a:r>
          </a:p>
        </p:txBody>
      </p:sp>
      <p:sp>
        <p:nvSpPr>
          <p:cNvPr id="11" name="Rectangle 3" descr="Rectangle: Click to edit Master text styles&#10;Second level&#10;Third level&#10;Fourth level&#10;Fifth level"/>
          <p:cNvSpPr txBox="1">
            <a:spLocks noChangeArrowheads="1"/>
          </p:cNvSpPr>
          <p:nvPr/>
        </p:nvSpPr>
        <p:spPr>
          <a:xfrm>
            <a:off x="1447799" y="3757052"/>
            <a:ext cx="7203141" cy="44291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marR="0" lvl="0" indent="-609600" algn="l" defTabSz="914400" rtl="0" eaLnBrk="0" fontAlgn="base" latinLnBrk="0" hangingPunct="0">
              <a:lnSpc>
                <a:spcPct val="8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Be Baptized Into Christ (1 Cor.12:13).</a:t>
            </a:r>
          </a:p>
          <a:p>
            <a:pPr marL="609600" marR="0" lvl="0" indent="-609600" algn="l" defTabSz="914400" rtl="0" eaLnBrk="0" fontAlgn="base" latinLnBrk="0" hangingPunct="0">
              <a:lnSpc>
                <a:spcPct val="8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15" name="Rectangle 14"/>
          <p:cNvSpPr/>
          <p:nvPr/>
        </p:nvSpPr>
        <p:spPr>
          <a:xfrm>
            <a:off x="1143001" y="865094"/>
            <a:ext cx="7974495" cy="457200"/>
          </a:xfrm>
          <a:prstGeom prst="rect">
            <a:avLst/>
          </a:prstGeom>
          <a:noFill/>
          <a:ln>
            <a:noFill/>
          </a:ln>
          <a:effectLst/>
          <a:scene3d>
            <a:camera prst="orthographicFront"/>
            <a:lightRig rig="threePt" dir="t"/>
          </a:scene3d>
          <a:sp3d prstMaterial="dkEdge">
            <a:bevelT w="311150"/>
            <a:bevelB w="285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50" normalizeH="0" baseline="0" noProof="0" dirty="0">
                <a:ln w="11430"/>
                <a:solidFill>
                  <a:srgbClr val="0070C0"/>
                </a:solidFill>
                <a:effectLst/>
                <a:uLnTx/>
                <a:uFillTx/>
                <a:latin typeface="Arial" panose="020B0604020202020204" pitchFamily="34" charset="0"/>
                <a:ea typeface="+mn-ea"/>
                <a:cs typeface="Arial" panose="020B0604020202020204" pitchFamily="34" charset="0"/>
              </a:rPr>
              <a:t>Are You A New Testament Christian?</a:t>
            </a:r>
          </a:p>
        </p:txBody>
      </p:sp>
    </p:spTree>
    <p:extLst>
      <p:ext uri="{BB962C8B-B14F-4D97-AF65-F5344CB8AC3E}">
        <p14:creationId xmlns:p14="http://schemas.microsoft.com/office/powerpoint/2010/main" val="6984938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mn-cs"/>
              </a:rPr>
              <a:t> </a:t>
            </a:r>
            <a:r>
              <a:rPr kumimoji="0" lang="en-US" sz="36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Is there a way to heaven? Tell us plainly. </a:t>
            </a:r>
            <a:endParaRPr kumimoji="0" lang="en-US" sz="36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9" name="TextBox 8">
            <a:extLst>
              <a:ext uri="{FF2B5EF4-FFF2-40B4-BE49-F238E27FC236}">
                <a16:creationId xmlns:a16="http://schemas.microsoft.com/office/drawing/2014/main" id="{AFA9D245-7731-8465-179A-EE678575119D}"/>
              </a:ext>
            </a:extLst>
          </p:cNvPr>
          <p:cNvSpPr txBox="1"/>
          <p:nvPr/>
        </p:nvSpPr>
        <p:spPr>
          <a:xfrm>
            <a:off x="461394" y="1389895"/>
            <a:ext cx="8237989" cy="4915704"/>
          </a:xfrm>
          <a:prstGeom prst="rect">
            <a:avLst/>
          </a:prstGeom>
          <a:noFill/>
        </p:spPr>
        <p:txBody>
          <a:bodyPr wrap="square">
            <a:spAutoFit/>
          </a:bodyPr>
          <a:lstStyle/>
          <a:p>
            <a:pPr marL="457200" marR="0" indent="-457200">
              <a:spcBef>
                <a:spcPts val="0"/>
              </a:spcBef>
              <a:spcAft>
                <a:spcPts val="0"/>
              </a:spcAft>
              <a:buFont typeface="Arial" panose="020B0604020202020204" pitchFamily="34" charset="0"/>
              <a:buChar char="•"/>
            </a:pPr>
            <a:r>
              <a:rPr lang="en-US" sz="3200" b="1" u="sng" kern="100" dirty="0">
                <a:solidFill>
                  <a:srgbClr val="0070C0"/>
                </a:solidFill>
                <a:effectLst/>
                <a:latin typeface="Calibri" panose="020F0502020204030204" pitchFamily="34" charset="0"/>
                <a:ea typeface="SimSun" panose="02010600030101010101" pitchFamily="2" charset="-122"/>
              </a:rPr>
              <a:t>Isaiah 35:8</a:t>
            </a:r>
            <a:r>
              <a:rPr lang="en-US" sz="3200" b="1" kern="100" dirty="0">
                <a:solidFill>
                  <a:srgbClr val="0070C0"/>
                </a:solidFill>
                <a:effectLst/>
                <a:latin typeface="Calibri" panose="020F0502020204030204" pitchFamily="34" charset="0"/>
                <a:ea typeface="SimSun" panose="02010600030101010101" pitchFamily="2" charset="-122"/>
              </a:rPr>
              <a:t> </a:t>
            </a:r>
            <a:r>
              <a:rPr lang="en-US" sz="3200" kern="100" dirty="0">
                <a:effectLst/>
                <a:latin typeface="Calibri" panose="020F0502020204030204" pitchFamily="34" charset="0"/>
                <a:ea typeface="SimSun" panose="02010600030101010101" pitchFamily="2" charset="-122"/>
              </a:rPr>
              <a:t>"And an highway shall be there, and a way, and it shall be called The way of holiness; the unclean shall not pass over it; but it shall be for those: the wayfaring men, though fools, shall not err therein." </a:t>
            </a:r>
            <a:endParaRPr lang="en-US" sz="3200" kern="100" dirty="0">
              <a:effectLst/>
              <a:latin typeface="Times New Roman" panose="02020603050405020304" pitchFamily="18" charset="0"/>
              <a:ea typeface="SimSun" panose="02010600030101010101" pitchFamily="2" charset="-122"/>
            </a:endParaRPr>
          </a:p>
          <a:p>
            <a:pPr marR="0" lvl="0">
              <a:spcBef>
                <a:spcPts val="0"/>
              </a:spcBef>
              <a:spcAft>
                <a:spcPts val="0"/>
              </a:spcAft>
            </a:pPr>
            <a:endParaRPr lang="en-US" sz="1400" kern="100" dirty="0">
              <a:effectLst/>
              <a:latin typeface="Calibri" panose="020F0502020204030204" pitchFamily="34" charset="0"/>
              <a:ea typeface="SimSun" panose="02010600030101010101" pitchFamily="2" charset="-122"/>
            </a:endParaRPr>
          </a:p>
          <a:p>
            <a:pPr marL="342900" marR="0" lvl="0" indent="-342900">
              <a:spcBef>
                <a:spcPts val="0"/>
              </a:spcBef>
              <a:spcAft>
                <a:spcPts val="0"/>
              </a:spcAft>
              <a:buFont typeface="Arial" panose="020B0604020202020204" pitchFamily="34" charset="0"/>
              <a:buChar char="•"/>
            </a:pPr>
            <a:r>
              <a:rPr lang="en-US" sz="2400" kern="100" dirty="0">
                <a:effectLst/>
                <a:latin typeface="Calibri" panose="020F0502020204030204" pitchFamily="34" charset="0"/>
                <a:ea typeface="SimSun" panose="02010600030101010101" pitchFamily="2" charset="-122"/>
              </a:rPr>
              <a:t>This was a prophecy of the way to heaven made more than </a:t>
            </a:r>
            <a:r>
              <a:rPr lang="en-US" sz="2400" b="1" kern="100" dirty="0">
                <a:effectLst/>
                <a:latin typeface="Calibri" panose="020F0502020204030204" pitchFamily="34" charset="0"/>
                <a:ea typeface="SimSun" panose="02010600030101010101" pitchFamily="2" charset="-122"/>
              </a:rPr>
              <a:t>seven </a:t>
            </a:r>
            <a:r>
              <a:rPr lang="en-US" sz="2400" b="1" u="sng" kern="100" dirty="0">
                <a:effectLst/>
                <a:latin typeface="Calibri" panose="020F0502020204030204" pitchFamily="34" charset="0"/>
                <a:ea typeface="SimSun" panose="02010600030101010101" pitchFamily="2" charset="-122"/>
              </a:rPr>
              <a:t>hundred years before</a:t>
            </a:r>
            <a:r>
              <a:rPr lang="en-US" sz="2400" kern="100" dirty="0">
                <a:effectLst/>
                <a:latin typeface="Calibri" panose="020F0502020204030204" pitchFamily="34" charset="0"/>
                <a:ea typeface="SimSun" panose="02010600030101010101" pitchFamily="2" charset="-122"/>
              </a:rPr>
              <a:t> Christ and the opening of the way. </a:t>
            </a:r>
            <a:endParaRPr lang="en-US" sz="2400" kern="100" dirty="0">
              <a:effectLst/>
              <a:latin typeface="Times New Roman" panose="02020603050405020304" pitchFamily="18" charset="0"/>
              <a:ea typeface="SimSun" panose="02010600030101010101" pitchFamily="2" charset="-122"/>
            </a:endParaRPr>
          </a:p>
          <a:p>
            <a:pPr marR="0" lvl="0">
              <a:spcBef>
                <a:spcPts val="0"/>
              </a:spcBef>
              <a:spcAft>
                <a:spcPts val="0"/>
              </a:spcAft>
            </a:pPr>
            <a:endParaRPr lang="en-US" sz="1200" kern="100" dirty="0">
              <a:effectLst/>
              <a:latin typeface="Calibri" panose="020F0502020204030204" pitchFamily="34" charset="0"/>
              <a:ea typeface="SimSun" panose="02010600030101010101" pitchFamily="2" charset="-122"/>
            </a:endParaRPr>
          </a:p>
          <a:p>
            <a:pPr marL="342900" marR="0" lvl="0" indent="-342900">
              <a:spcBef>
                <a:spcPts val="0"/>
              </a:spcBef>
              <a:spcAft>
                <a:spcPts val="0"/>
              </a:spcAft>
              <a:buFont typeface="Arial" panose="020B0604020202020204" pitchFamily="34" charset="0"/>
              <a:buChar char="•"/>
            </a:pPr>
            <a:r>
              <a:rPr lang="en-US" sz="2400" kern="100" dirty="0">
                <a:effectLst/>
                <a:latin typeface="Calibri" panose="020F0502020204030204" pitchFamily="34" charset="0"/>
                <a:ea typeface="SimSun" panose="02010600030101010101" pitchFamily="2" charset="-122"/>
              </a:rPr>
              <a:t>God said he was going to make the way so plain that "the wayfaring men, though fools, shall not err therein." </a:t>
            </a:r>
            <a:endParaRPr lang="en-US" sz="24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9130292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D7E0CF5F-2853-D314-155A-244420CEC291}"/>
              </a:ext>
            </a:extLst>
          </p:cNvPr>
          <p:cNvSpPr txBox="1"/>
          <p:nvPr/>
        </p:nvSpPr>
        <p:spPr>
          <a:xfrm>
            <a:off x="763398" y="1831975"/>
            <a:ext cx="7734650" cy="3539430"/>
          </a:xfrm>
          <a:prstGeom prst="rect">
            <a:avLst/>
          </a:prstGeom>
          <a:noFill/>
        </p:spPr>
        <p:txBody>
          <a:bodyPr wrap="square">
            <a:spAutoFit/>
          </a:bodyPr>
          <a:lstStyle/>
          <a:p>
            <a:pPr marR="0" lvl="0">
              <a:spcBef>
                <a:spcPts val="0"/>
              </a:spcBef>
              <a:spcAft>
                <a:spcPts val="0"/>
              </a:spcAft>
            </a:pPr>
            <a:r>
              <a:rPr lang="en-US" sz="3200" b="1" kern="100" dirty="0">
                <a:solidFill>
                  <a:srgbClr val="0070C0"/>
                </a:solidFill>
                <a:effectLst/>
                <a:latin typeface="Calibri" panose="020F0502020204030204" pitchFamily="34" charset="0"/>
                <a:ea typeface="SimSun" panose="02010600030101010101" pitchFamily="2" charset="-122"/>
              </a:rPr>
              <a:t>Matt. 7:13 </a:t>
            </a:r>
            <a:r>
              <a:rPr lang="en-US" sz="3200" kern="100" dirty="0">
                <a:effectLst/>
                <a:latin typeface="Calibri" panose="020F0502020204030204" pitchFamily="34" charset="0"/>
                <a:ea typeface="SimSun" panose="02010600030101010101" pitchFamily="2" charset="-122"/>
              </a:rPr>
              <a:t>"</a:t>
            </a:r>
            <a:r>
              <a:rPr lang="en-US" sz="3200" u="sng" kern="100" dirty="0">
                <a:effectLst/>
                <a:latin typeface="Calibri" panose="020F0502020204030204" pitchFamily="34" charset="0"/>
                <a:ea typeface="SimSun" panose="02010600030101010101" pitchFamily="2" charset="-122"/>
              </a:rPr>
              <a:t>Enter by the narrow gate</a:t>
            </a:r>
            <a:r>
              <a:rPr lang="en-US" sz="3200" kern="100" dirty="0">
                <a:effectLst/>
                <a:latin typeface="Calibri" panose="020F0502020204030204" pitchFamily="34" charset="0"/>
                <a:ea typeface="SimSun" panose="02010600030101010101" pitchFamily="2" charset="-122"/>
              </a:rPr>
              <a:t>; for wide is the gate and broad is the way that leads to destruction, and there are many who go in by it.</a:t>
            </a:r>
          </a:p>
          <a:p>
            <a:pPr marR="0" lvl="0">
              <a:spcBef>
                <a:spcPts val="0"/>
              </a:spcBef>
              <a:spcAft>
                <a:spcPts val="0"/>
              </a:spcAft>
            </a:pPr>
            <a:r>
              <a:rPr lang="en-US" sz="3200" kern="100" dirty="0">
                <a:effectLst/>
                <a:latin typeface="Calibri" panose="020F0502020204030204" pitchFamily="34" charset="0"/>
                <a:ea typeface="SimSun" panose="02010600030101010101" pitchFamily="2" charset="-122"/>
              </a:rPr>
              <a:t>14 "</a:t>
            </a:r>
            <a:r>
              <a:rPr lang="en-US" sz="3200" u="sng" kern="100" dirty="0">
                <a:effectLst/>
                <a:latin typeface="Calibri" panose="020F0502020204030204" pitchFamily="34" charset="0"/>
                <a:ea typeface="SimSun" panose="02010600030101010101" pitchFamily="2" charset="-122"/>
              </a:rPr>
              <a:t>Because narrow is the gate and difficult is the way which leads to life</a:t>
            </a:r>
            <a:r>
              <a:rPr lang="en-US" sz="3200" kern="100" dirty="0">
                <a:effectLst/>
                <a:latin typeface="Calibri" panose="020F0502020204030204" pitchFamily="34" charset="0"/>
                <a:ea typeface="SimSun" panose="02010600030101010101" pitchFamily="2" charset="-122"/>
              </a:rPr>
              <a:t>, and there are few who find it.</a:t>
            </a:r>
            <a:endParaRPr lang="en-US" sz="3200" kern="100" dirty="0">
              <a:effectLst/>
              <a:latin typeface="Times New Roman" panose="02020603050405020304" pitchFamily="18" charset="0"/>
              <a:ea typeface="SimSun" panose="02010600030101010101" pitchFamily="2" charset="-122"/>
            </a:endParaRPr>
          </a:p>
        </p:txBody>
      </p:sp>
      <p:sp>
        <p:nvSpPr>
          <p:cNvPr id="9" name="TextBox 8">
            <a:extLst>
              <a:ext uri="{FF2B5EF4-FFF2-40B4-BE49-F238E27FC236}">
                <a16:creationId xmlns:a16="http://schemas.microsoft.com/office/drawing/2014/main" id="{37EBFAF3-CF45-3D68-C1C1-CB80FFA2B104}"/>
              </a:ext>
            </a:extLst>
          </p:cNvPr>
          <p:cNvSpPr txBox="1"/>
          <p:nvPr/>
        </p:nvSpPr>
        <p:spPr>
          <a:xfrm>
            <a:off x="0" y="743564"/>
            <a:ext cx="9144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  Is there a way to heaven? Tell us plainly. </a:t>
            </a:r>
            <a:endParaRPr kumimoji="0" lang="en-US" sz="36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690210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835843"/>
            <a:ext cx="9144000"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 </a:t>
            </a:r>
            <a:r>
              <a:rPr kumimoji="0" lang="en-US" sz="30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Lord, tell us plainly is there more than one church? </a:t>
            </a:r>
            <a:endParaRPr kumimoji="0" lang="en-US" sz="30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CE541956-8CF2-0780-A13A-509712F4F8DA}"/>
              </a:ext>
            </a:extLst>
          </p:cNvPr>
          <p:cNvSpPr txBox="1"/>
          <p:nvPr/>
        </p:nvSpPr>
        <p:spPr>
          <a:xfrm>
            <a:off x="763398" y="2239861"/>
            <a:ext cx="7516536" cy="3046988"/>
          </a:xfrm>
          <a:prstGeom prst="rect">
            <a:avLst/>
          </a:prstGeom>
          <a:noFill/>
        </p:spPr>
        <p:txBody>
          <a:bodyPr wrap="square">
            <a:spAutoFit/>
          </a:bodyPr>
          <a:lstStyle/>
          <a:p>
            <a:r>
              <a:rPr lang="en-US" sz="3200" b="1" kern="100" dirty="0">
                <a:solidFill>
                  <a:srgbClr val="0070C0"/>
                </a:solidFill>
                <a:effectLst/>
                <a:latin typeface="Calibri" panose="020F0502020204030204" pitchFamily="34" charset="0"/>
                <a:ea typeface="SimSun" panose="02010600030101010101" pitchFamily="2" charset="-122"/>
              </a:rPr>
              <a:t>Rom.12:4-5 </a:t>
            </a:r>
            <a:r>
              <a:rPr lang="en-US" sz="3200" kern="100" dirty="0">
                <a:effectLst/>
                <a:latin typeface="Calibri" panose="020F0502020204030204" pitchFamily="34" charset="0"/>
                <a:ea typeface="SimSun" panose="02010600030101010101" pitchFamily="2" charset="-122"/>
              </a:rPr>
              <a:t>For as we have many members in one body, but all the members do not have the same function,</a:t>
            </a:r>
          </a:p>
          <a:p>
            <a:r>
              <a:rPr lang="en-US" sz="3200" kern="100" dirty="0">
                <a:effectLst/>
                <a:latin typeface="Calibri" panose="020F0502020204030204" pitchFamily="34" charset="0"/>
                <a:ea typeface="SimSun" panose="02010600030101010101" pitchFamily="2" charset="-122"/>
              </a:rPr>
              <a:t> 5 so we, being many, are one body in Christ, and individually members of one another.</a:t>
            </a:r>
            <a:endParaRPr lang="en-US" sz="3200" dirty="0"/>
          </a:p>
        </p:txBody>
      </p:sp>
    </p:spTree>
    <p:extLst>
      <p:ext uri="{BB962C8B-B14F-4D97-AF65-F5344CB8AC3E}">
        <p14:creationId xmlns:p14="http://schemas.microsoft.com/office/powerpoint/2010/main" val="3616324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9E3353D4-AE8D-FEAF-312F-E4AFD2D6DAB6}"/>
              </a:ext>
            </a:extLst>
          </p:cNvPr>
          <p:cNvSpPr txBox="1"/>
          <p:nvPr/>
        </p:nvSpPr>
        <p:spPr>
          <a:xfrm>
            <a:off x="478174" y="1887508"/>
            <a:ext cx="8296712" cy="4154984"/>
          </a:xfrm>
          <a:prstGeom prst="rect">
            <a:avLst/>
          </a:prstGeom>
          <a:noFill/>
        </p:spPr>
        <p:txBody>
          <a:bodyPr wrap="square">
            <a:spAutoFit/>
          </a:bodyPr>
          <a:lstStyle/>
          <a:p>
            <a:pPr marL="342900" marR="0" lvl="0" indent="-342900">
              <a:spcBef>
                <a:spcPts val="0"/>
              </a:spcBef>
              <a:spcAft>
                <a:spcPts val="0"/>
              </a:spcAft>
              <a:buFont typeface="Arial" panose="020B0604020202020204" pitchFamily="34" charset="0"/>
              <a:buChar char="•"/>
            </a:pPr>
            <a:r>
              <a:rPr lang="en-US" sz="2400" b="1" kern="100" dirty="0">
                <a:solidFill>
                  <a:srgbClr val="0070C0"/>
                </a:solidFill>
                <a:effectLst/>
                <a:latin typeface="Calibri" panose="020F0502020204030204" pitchFamily="34" charset="0"/>
                <a:ea typeface="SimSun" panose="02010600030101010101" pitchFamily="2" charset="-122"/>
              </a:rPr>
              <a:t>Eph.4:4 </a:t>
            </a:r>
            <a:r>
              <a:rPr lang="en-US" sz="2400" kern="100" dirty="0">
                <a:effectLst/>
                <a:latin typeface="Calibri" panose="020F0502020204030204" pitchFamily="34" charset="0"/>
                <a:ea typeface="SimSun" panose="02010600030101010101" pitchFamily="2" charset="-122"/>
              </a:rPr>
              <a:t>There is </a:t>
            </a:r>
            <a:r>
              <a:rPr lang="en-US" sz="2400" b="1" u="sng" kern="100" dirty="0">
                <a:effectLst/>
                <a:latin typeface="Calibri" panose="020F0502020204030204" pitchFamily="34" charset="0"/>
                <a:ea typeface="SimSun" panose="02010600030101010101" pitchFamily="2" charset="-122"/>
              </a:rPr>
              <a:t>one body </a:t>
            </a:r>
            <a:r>
              <a:rPr lang="en-US" sz="2400" kern="100" dirty="0">
                <a:effectLst/>
                <a:latin typeface="Calibri" panose="020F0502020204030204" pitchFamily="34" charset="0"/>
                <a:ea typeface="SimSun" panose="02010600030101010101" pitchFamily="2" charset="-122"/>
              </a:rPr>
              <a:t>and one Spirit, just as you were called in one hope of your calling;</a:t>
            </a:r>
          </a:p>
          <a:p>
            <a:pPr marR="0" lvl="0">
              <a:spcBef>
                <a:spcPts val="0"/>
              </a:spcBef>
              <a:spcAft>
                <a:spcPts val="0"/>
              </a:spcAft>
            </a:pPr>
            <a:endParaRPr lang="en-US" sz="2400" kern="100" dirty="0">
              <a:effectLst/>
              <a:latin typeface="Times New Roman" panose="02020603050405020304" pitchFamily="18" charset="0"/>
              <a:ea typeface="SimSun" panose="02010600030101010101" pitchFamily="2" charset="-122"/>
            </a:endParaRPr>
          </a:p>
          <a:p>
            <a:pPr marL="342900" marR="0" lvl="0" indent="-342900">
              <a:spcBef>
                <a:spcPts val="0"/>
              </a:spcBef>
              <a:spcAft>
                <a:spcPts val="0"/>
              </a:spcAft>
              <a:buFont typeface="Arial" panose="020B0604020202020204" pitchFamily="34" charset="0"/>
              <a:buChar char="•"/>
            </a:pPr>
            <a:r>
              <a:rPr lang="en-US" sz="2400" b="1" kern="100" dirty="0">
                <a:solidFill>
                  <a:srgbClr val="0070C0"/>
                </a:solidFill>
                <a:effectLst/>
                <a:latin typeface="Calibri" panose="020F0502020204030204" pitchFamily="34" charset="0"/>
                <a:ea typeface="SimSun" panose="02010600030101010101" pitchFamily="2" charset="-122"/>
              </a:rPr>
              <a:t>Eph.1:22,23 </a:t>
            </a:r>
            <a:r>
              <a:rPr lang="en-US" sz="2400" kern="100" dirty="0">
                <a:effectLst/>
                <a:latin typeface="Calibri" panose="020F0502020204030204" pitchFamily="34" charset="0"/>
                <a:ea typeface="SimSun" panose="02010600030101010101" pitchFamily="2" charset="-122"/>
              </a:rPr>
              <a:t>And He put all things under His feet, and gave Him </a:t>
            </a:r>
            <a:r>
              <a:rPr lang="en-US" sz="2400" u="sng" kern="100" dirty="0">
                <a:effectLst/>
                <a:latin typeface="Calibri" panose="020F0502020204030204" pitchFamily="34" charset="0"/>
                <a:ea typeface="SimSun" panose="02010600030101010101" pitchFamily="2" charset="-122"/>
              </a:rPr>
              <a:t>to be head over all things </a:t>
            </a:r>
            <a:r>
              <a:rPr lang="en-US" sz="2400" kern="100" dirty="0">
                <a:effectLst/>
                <a:latin typeface="Calibri" panose="020F0502020204030204" pitchFamily="34" charset="0"/>
                <a:ea typeface="SimSun" panose="02010600030101010101" pitchFamily="2" charset="-122"/>
              </a:rPr>
              <a:t>to </a:t>
            </a:r>
            <a:r>
              <a:rPr lang="en-US" sz="2400" b="1" u="sng" kern="100" dirty="0">
                <a:effectLst/>
                <a:latin typeface="Calibri" panose="020F0502020204030204" pitchFamily="34" charset="0"/>
                <a:ea typeface="SimSun" panose="02010600030101010101" pitchFamily="2" charset="-122"/>
              </a:rPr>
              <a:t>the church</a:t>
            </a:r>
            <a:r>
              <a:rPr lang="en-US" sz="2400" kern="100" dirty="0">
                <a:effectLst/>
                <a:latin typeface="Calibri" panose="020F0502020204030204" pitchFamily="34" charset="0"/>
                <a:ea typeface="SimSun" panose="02010600030101010101" pitchFamily="2" charset="-122"/>
              </a:rPr>
              <a:t>, 23 which is His </a:t>
            </a:r>
            <a:r>
              <a:rPr lang="en-US" sz="2400" b="1" u="sng" kern="100" dirty="0">
                <a:effectLst/>
                <a:latin typeface="Calibri" panose="020F0502020204030204" pitchFamily="34" charset="0"/>
                <a:ea typeface="SimSun" panose="02010600030101010101" pitchFamily="2" charset="-122"/>
              </a:rPr>
              <a:t>body</a:t>
            </a:r>
            <a:r>
              <a:rPr lang="en-US" sz="2400" kern="100" dirty="0">
                <a:effectLst/>
                <a:latin typeface="Calibri" panose="020F0502020204030204" pitchFamily="34" charset="0"/>
                <a:ea typeface="SimSun" panose="02010600030101010101" pitchFamily="2" charset="-122"/>
              </a:rPr>
              <a:t>, the fullness of Him who fills all in all.</a:t>
            </a:r>
          </a:p>
          <a:p>
            <a:pPr marR="0" lvl="0">
              <a:spcBef>
                <a:spcPts val="0"/>
              </a:spcBef>
              <a:spcAft>
                <a:spcPts val="0"/>
              </a:spcAft>
            </a:pPr>
            <a:endParaRPr lang="en-US" sz="2400" kern="100" dirty="0">
              <a:effectLst/>
              <a:latin typeface="Calibri" panose="020F0502020204030204" pitchFamily="34" charset="0"/>
              <a:ea typeface="SimSun" panose="02010600030101010101" pitchFamily="2" charset="-122"/>
            </a:endParaRPr>
          </a:p>
          <a:p>
            <a:pPr marL="342900" marR="0" lvl="0" indent="-342900">
              <a:spcBef>
                <a:spcPts val="0"/>
              </a:spcBef>
              <a:spcAft>
                <a:spcPts val="0"/>
              </a:spcAft>
              <a:buFont typeface="Arial" panose="020B0604020202020204" pitchFamily="34" charset="0"/>
              <a:buChar char="•"/>
            </a:pPr>
            <a:r>
              <a:rPr lang="en-US" sz="2400" b="1" kern="100" dirty="0">
                <a:solidFill>
                  <a:srgbClr val="0070C0"/>
                </a:solidFill>
                <a:effectLst/>
                <a:latin typeface="Calibri" panose="020F0502020204030204" pitchFamily="34" charset="0"/>
                <a:ea typeface="SimSun" panose="02010600030101010101" pitchFamily="2" charset="-122"/>
              </a:rPr>
              <a:t>Col.1:18  </a:t>
            </a:r>
            <a:r>
              <a:rPr lang="en-US" sz="2400" kern="100" dirty="0">
                <a:effectLst/>
                <a:latin typeface="Calibri" panose="020F0502020204030204" pitchFamily="34" charset="0"/>
                <a:ea typeface="SimSun" panose="02010600030101010101" pitchFamily="2" charset="-122"/>
              </a:rPr>
              <a:t>And He is </a:t>
            </a:r>
            <a:r>
              <a:rPr lang="en-US" sz="2400" b="1" u="sng" kern="100" dirty="0">
                <a:effectLst/>
                <a:latin typeface="Calibri" panose="020F0502020204030204" pitchFamily="34" charset="0"/>
                <a:ea typeface="SimSun" panose="02010600030101010101" pitchFamily="2" charset="-122"/>
              </a:rPr>
              <a:t>the head of the body</a:t>
            </a:r>
            <a:r>
              <a:rPr lang="en-US" sz="2400" kern="100" dirty="0">
                <a:effectLst/>
                <a:latin typeface="Calibri" panose="020F0502020204030204" pitchFamily="34" charset="0"/>
                <a:ea typeface="SimSun" panose="02010600030101010101" pitchFamily="2" charset="-122"/>
              </a:rPr>
              <a:t>, </a:t>
            </a:r>
            <a:r>
              <a:rPr lang="en-US" sz="2400" b="1" u="sng" kern="100" dirty="0">
                <a:effectLst/>
                <a:latin typeface="Calibri" panose="020F0502020204030204" pitchFamily="34" charset="0"/>
                <a:ea typeface="SimSun" panose="02010600030101010101" pitchFamily="2" charset="-122"/>
              </a:rPr>
              <a:t>the church</a:t>
            </a:r>
            <a:r>
              <a:rPr lang="en-US" sz="2400" kern="100" dirty="0">
                <a:effectLst/>
                <a:latin typeface="Calibri" panose="020F0502020204030204" pitchFamily="34" charset="0"/>
                <a:ea typeface="SimSun" panose="02010600030101010101" pitchFamily="2" charset="-122"/>
              </a:rPr>
              <a:t>, who is the beginning, the firstborn from the dead, that in all things He may have the preeminence.</a:t>
            </a:r>
          </a:p>
          <a:p>
            <a:pPr marR="0" lvl="0">
              <a:spcBef>
                <a:spcPts val="0"/>
              </a:spcBef>
              <a:spcAft>
                <a:spcPts val="0"/>
              </a:spcAft>
            </a:pPr>
            <a:r>
              <a:rPr lang="en-US" sz="2400" kern="100" dirty="0">
                <a:effectLst/>
                <a:latin typeface="Calibri" panose="020F0502020204030204" pitchFamily="34" charset="0"/>
                <a:ea typeface="SimSun" panose="02010600030101010101" pitchFamily="2" charset="-122"/>
              </a:rPr>
              <a:t> </a:t>
            </a:r>
            <a:endParaRPr lang="en-US" sz="2400" kern="100" dirty="0">
              <a:effectLst/>
              <a:latin typeface="Times New Roman" panose="02020603050405020304" pitchFamily="18" charset="0"/>
              <a:ea typeface="SimSun" panose="02010600030101010101" pitchFamily="2" charset="-122"/>
            </a:endParaRPr>
          </a:p>
        </p:txBody>
      </p:sp>
      <p:sp>
        <p:nvSpPr>
          <p:cNvPr id="9" name="TextBox 8">
            <a:extLst>
              <a:ext uri="{FF2B5EF4-FFF2-40B4-BE49-F238E27FC236}">
                <a16:creationId xmlns:a16="http://schemas.microsoft.com/office/drawing/2014/main" id="{383C2A28-5004-3DA1-01A4-92388238D062}"/>
              </a:ext>
            </a:extLst>
          </p:cNvPr>
          <p:cNvSpPr txBox="1"/>
          <p:nvPr/>
        </p:nvSpPr>
        <p:spPr>
          <a:xfrm>
            <a:off x="0" y="835843"/>
            <a:ext cx="9144000"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 </a:t>
            </a:r>
            <a:r>
              <a:rPr kumimoji="0" lang="en-US" sz="30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Lord, tell us plainly is there more than one church? </a:t>
            </a:r>
            <a:endParaRPr kumimoji="0" lang="en-US" sz="3000" b="1" i="0" u="none"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95389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844232"/>
            <a:ext cx="9144000"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00" cap="none" spc="0" normalizeH="0" baseline="0" noProof="0" dirty="0">
                <a:ln>
                  <a:noFill/>
                </a:ln>
                <a:solidFill>
                  <a:srgbClr val="FF0000"/>
                </a:solidFill>
                <a:effectLst/>
                <a:uLnTx/>
                <a:uFillTx/>
                <a:latin typeface="Calibri" panose="020F0502020204030204" pitchFamily="34" charset="0"/>
                <a:ea typeface="SimSun" panose="02010600030101010101" pitchFamily="2" charset="-122"/>
                <a:cs typeface="+mn-cs"/>
              </a:rPr>
              <a:t> </a:t>
            </a:r>
            <a:r>
              <a:rPr kumimoji="0" lang="en-US" sz="32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Lord, tell us plainly what we must do to be saved?</a:t>
            </a:r>
            <a:endParaRPr kumimoji="0" lang="en-US" sz="32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7CC60F03-A38F-D851-860C-0730B402C2D9}"/>
              </a:ext>
            </a:extLst>
          </p:cNvPr>
          <p:cNvSpPr txBox="1"/>
          <p:nvPr/>
        </p:nvSpPr>
        <p:spPr>
          <a:xfrm>
            <a:off x="293615" y="1752607"/>
            <a:ext cx="8623881" cy="4154984"/>
          </a:xfrm>
          <a:prstGeom prst="rect">
            <a:avLst/>
          </a:prstGeom>
          <a:noFill/>
        </p:spPr>
        <p:txBody>
          <a:bodyPr wrap="square">
            <a:spAutoFit/>
          </a:bodyPr>
          <a:lstStyle/>
          <a:p>
            <a:pPr marL="0" marR="0">
              <a:spcBef>
                <a:spcPts val="0"/>
              </a:spcBef>
              <a:spcAft>
                <a:spcPts val="0"/>
              </a:spcAft>
            </a:pPr>
            <a:r>
              <a:rPr lang="en-US" sz="2400" b="1" kern="100" dirty="0">
                <a:effectLst/>
                <a:latin typeface="Calibri" panose="020F0502020204030204" pitchFamily="34" charset="0"/>
                <a:ea typeface="SimSun" panose="02010600030101010101" pitchFamily="2" charset="-122"/>
              </a:rPr>
              <a:t>Lord, tell us plainly what we must do to be saved, </a:t>
            </a:r>
            <a:r>
              <a:rPr lang="en-US" sz="2400" kern="100" dirty="0">
                <a:effectLst/>
                <a:latin typeface="Calibri" panose="020F0502020204030204" pitchFamily="34" charset="0"/>
                <a:ea typeface="SimSun" panose="02010600030101010101" pitchFamily="2" charset="-122"/>
              </a:rPr>
              <a:t>or to get into this one body. </a:t>
            </a:r>
            <a:endParaRPr lang="en-US" sz="2400" kern="100" dirty="0">
              <a:effectLst/>
              <a:latin typeface="Times New Roman" panose="02020603050405020304" pitchFamily="18" charset="0"/>
              <a:ea typeface="SimSun" panose="02010600030101010101" pitchFamily="2" charset="-122"/>
            </a:endParaRPr>
          </a:p>
          <a:p>
            <a:pPr marR="0" lvl="0">
              <a:spcBef>
                <a:spcPts val="0"/>
              </a:spcBef>
              <a:spcAft>
                <a:spcPts val="0"/>
              </a:spcAft>
            </a:pPr>
            <a:r>
              <a:rPr lang="en-US" sz="2400" kern="100" dirty="0">
                <a:effectLst/>
                <a:latin typeface="Calibri" panose="020F0502020204030204" pitchFamily="34" charset="0"/>
                <a:ea typeface="SimSun" panose="02010600030101010101" pitchFamily="2" charset="-122"/>
              </a:rPr>
              <a:t>Lord, we are living in an age of religious confusion. </a:t>
            </a:r>
            <a:endParaRPr lang="en-US" sz="2400" kern="100" dirty="0">
              <a:effectLst/>
              <a:latin typeface="Times New Roman" panose="02020603050405020304" pitchFamily="18" charset="0"/>
              <a:ea typeface="SimSun" panose="02010600030101010101" pitchFamily="2" charset="-122"/>
            </a:endParaRPr>
          </a:p>
          <a:p>
            <a:pPr marL="0" marR="0">
              <a:spcBef>
                <a:spcPts val="0"/>
              </a:spcBef>
              <a:spcAft>
                <a:spcPts val="0"/>
              </a:spcAft>
            </a:pPr>
            <a:endParaRPr lang="en-US" sz="2400" kern="100" dirty="0">
              <a:effectLst/>
              <a:latin typeface="Calibri" panose="020F0502020204030204" pitchFamily="34" charset="0"/>
              <a:ea typeface="SimSun" panose="02010600030101010101" pitchFamily="2" charset="-122"/>
            </a:endParaRPr>
          </a:p>
          <a:p>
            <a:pPr marL="0" marR="0">
              <a:spcBef>
                <a:spcPts val="0"/>
              </a:spcBef>
              <a:spcAft>
                <a:spcPts val="0"/>
              </a:spcAft>
            </a:pPr>
            <a:r>
              <a:rPr lang="en-US" sz="2400" kern="100" dirty="0">
                <a:effectLst/>
                <a:latin typeface="Calibri" panose="020F0502020204030204" pitchFamily="34" charset="0"/>
                <a:ea typeface="SimSun" panose="02010600030101010101" pitchFamily="2" charset="-122"/>
              </a:rPr>
              <a:t>One preacher says this and another preacher says that. </a:t>
            </a:r>
            <a:endParaRPr lang="en-US" sz="2400" kern="100" dirty="0">
              <a:effectLst/>
              <a:latin typeface="Times New Roman" panose="02020603050405020304" pitchFamily="18" charset="0"/>
              <a:ea typeface="SimSun" panose="02010600030101010101" pitchFamily="2" charset="-122"/>
            </a:endParaRPr>
          </a:p>
          <a:p>
            <a:pPr marL="0" marR="0">
              <a:spcBef>
                <a:spcPts val="0"/>
              </a:spcBef>
              <a:spcAft>
                <a:spcPts val="0"/>
              </a:spcAft>
            </a:pPr>
            <a:endParaRPr lang="en-US" sz="2400" kern="100" dirty="0">
              <a:latin typeface="Calibri" panose="020F0502020204030204" pitchFamily="34" charset="0"/>
              <a:ea typeface="SimSun" panose="02010600030101010101" pitchFamily="2" charset="-122"/>
            </a:endParaRPr>
          </a:p>
          <a:p>
            <a:pPr marL="342900" indent="-342900">
              <a:buFont typeface="Arial" panose="020B0604020202020204" pitchFamily="34" charset="0"/>
              <a:buChar char="•"/>
            </a:pPr>
            <a:r>
              <a:rPr lang="en-US" sz="2400" b="1" u="sng" kern="100" dirty="0">
                <a:solidFill>
                  <a:srgbClr val="0070C0"/>
                </a:solidFill>
                <a:latin typeface="Calibri" panose="020F0502020204030204" pitchFamily="34" charset="0"/>
                <a:ea typeface="SimSun" panose="02010600030101010101" pitchFamily="2" charset="-122"/>
              </a:rPr>
              <a:t>(Mark 16:16.)</a:t>
            </a:r>
            <a:r>
              <a:rPr lang="en-US" sz="2400" b="1" kern="100" dirty="0">
                <a:solidFill>
                  <a:srgbClr val="0070C0"/>
                </a:solidFill>
                <a:latin typeface="Calibri" panose="020F0502020204030204" pitchFamily="34" charset="0"/>
                <a:ea typeface="SimSun" panose="02010600030101010101" pitchFamily="2" charset="-122"/>
              </a:rPr>
              <a:t> </a:t>
            </a:r>
            <a:r>
              <a:rPr lang="en-US" sz="2400" kern="100" dirty="0">
                <a:effectLst/>
                <a:latin typeface="Calibri" panose="020F0502020204030204" pitchFamily="34" charset="0"/>
                <a:ea typeface="SimSun" panose="02010600030101010101" pitchFamily="2" charset="-122"/>
              </a:rPr>
              <a:t>"He that </a:t>
            </a:r>
            <a:r>
              <a:rPr lang="en-US" sz="2400" u="sng" kern="100" dirty="0">
                <a:effectLst/>
                <a:latin typeface="Calibri" panose="020F0502020204030204" pitchFamily="34" charset="0"/>
                <a:ea typeface="SimSun" panose="02010600030101010101" pitchFamily="2" charset="-122"/>
              </a:rPr>
              <a:t>believeth and is baptized </a:t>
            </a:r>
            <a:r>
              <a:rPr lang="en-US" sz="2400" kern="100" dirty="0">
                <a:effectLst/>
                <a:latin typeface="Calibri" panose="020F0502020204030204" pitchFamily="34" charset="0"/>
                <a:ea typeface="SimSun" panose="02010600030101010101" pitchFamily="2" charset="-122"/>
              </a:rPr>
              <a:t>shall be saved." </a:t>
            </a:r>
          </a:p>
          <a:p>
            <a:endParaRPr lang="en-US" sz="2400" kern="100" dirty="0">
              <a:latin typeface="Calibri" panose="020F0502020204030204" pitchFamily="34" charset="0"/>
              <a:ea typeface="SimSun" panose="02010600030101010101" pitchFamily="2" charset="-122"/>
            </a:endParaRPr>
          </a:p>
          <a:p>
            <a:pPr marL="342900" indent="-342900">
              <a:buFont typeface="Arial" panose="020B0604020202020204" pitchFamily="34" charset="0"/>
              <a:buChar char="•"/>
            </a:pPr>
            <a:r>
              <a:rPr lang="en-US" sz="2400" b="1" u="sng" kern="100" dirty="0">
                <a:solidFill>
                  <a:srgbClr val="0070C0"/>
                </a:solidFill>
                <a:latin typeface="Calibri" panose="020F0502020204030204" pitchFamily="34" charset="0"/>
                <a:ea typeface="SimSun" panose="02010600030101010101" pitchFamily="2" charset="-122"/>
              </a:rPr>
              <a:t>(Acts 2:38.)</a:t>
            </a:r>
            <a:r>
              <a:rPr lang="en-US" sz="2400" kern="100" dirty="0">
                <a:effectLst/>
                <a:latin typeface="Calibri" panose="020F0502020204030204" pitchFamily="34" charset="0"/>
                <a:ea typeface="SimSun" panose="02010600030101010101" pitchFamily="2" charset="-122"/>
              </a:rPr>
              <a:t>"Then Peter said unto them, </a:t>
            </a:r>
            <a:r>
              <a:rPr lang="en-US" sz="2400" u="sng" kern="100" dirty="0">
                <a:effectLst/>
                <a:latin typeface="Calibri" panose="020F0502020204030204" pitchFamily="34" charset="0"/>
                <a:ea typeface="SimSun" panose="02010600030101010101" pitchFamily="2" charset="-122"/>
              </a:rPr>
              <a:t>Repent, and be baptized </a:t>
            </a:r>
            <a:r>
              <a:rPr lang="en-US" sz="2400" kern="100" dirty="0">
                <a:effectLst/>
                <a:latin typeface="Calibri" panose="020F0502020204030204" pitchFamily="34" charset="0"/>
                <a:ea typeface="SimSun" panose="02010600030101010101" pitchFamily="2" charset="-122"/>
              </a:rPr>
              <a:t>every one of you in the name of Jesus Christ for the remission of sins, and ye shall receive the gift of the Holy Ghost."</a:t>
            </a:r>
            <a:endParaRPr lang="en-US" sz="24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30194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65E91559-946D-FF17-2AC5-BAE8350082F4}"/>
              </a:ext>
            </a:extLst>
          </p:cNvPr>
          <p:cNvSpPr txBox="1"/>
          <p:nvPr/>
        </p:nvSpPr>
        <p:spPr>
          <a:xfrm>
            <a:off x="385895" y="1546454"/>
            <a:ext cx="8204432" cy="4539704"/>
          </a:xfrm>
          <a:prstGeom prst="rect">
            <a:avLst/>
          </a:prstGeom>
          <a:noFill/>
        </p:spPr>
        <p:txBody>
          <a:bodyPr wrap="square">
            <a:spAutoFit/>
          </a:bodyPr>
          <a:lstStyle/>
          <a:p>
            <a:pPr marL="342900" marR="0" indent="-342900">
              <a:spcBef>
                <a:spcPts val="0"/>
              </a:spcBef>
              <a:spcAft>
                <a:spcPts val="0"/>
              </a:spcAft>
              <a:buFont typeface="Arial" panose="020B0604020202020204" pitchFamily="34" charset="0"/>
              <a:buChar char="•"/>
            </a:pPr>
            <a:r>
              <a:rPr lang="en-US" sz="2400" b="1" kern="100" dirty="0">
                <a:solidFill>
                  <a:srgbClr val="0070C0"/>
                </a:solidFill>
                <a:effectLst/>
                <a:latin typeface="Calibri" panose="020F0502020204030204" pitchFamily="34" charset="0"/>
                <a:ea typeface="SimSun" panose="02010600030101010101" pitchFamily="2" charset="-122"/>
              </a:rPr>
              <a:t>(Acts 22:16.) </a:t>
            </a:r>
            <a:r>
              <a:rPr lang="en-US" sz="2400" kern="100" dirty="0">
                <a:effectLst/>
                <a:latin typeface="Calibri" panose="020F0502020204030204" pitchFamily="34" charset="0"/>
                <a:ea typeface="SimSun" panose="02010600030101010101" pitchFamily="2" charset="-122"/>
              </a:rPr>
              <a:t>'And now why are you waiting? Arise and be baptized, and wash away your sins, calling on the name of the Lord.'</a:t>
            </a:r>
          </a:p>
          <a:p>
            <a:pPr marL="0" marR="0">
              <a:spcBef>
                <a:spcPts val="0"/>
              </a:spcBef>
              <a:spcAft>
                <a:spcPts val="0"/>
              </a:spcAft>
            </a:pPr>
            <a:endParaRPr lang="en-US" sz="1400" kern="100" dirty="0">
              <a:effectLst/>
              <a:latin typeface="Calibri" panose="020F0502020204030204" pitchFamily="34" charset="0"/>
              <a:ea typeface="SimSun" panose="02010600030101010101" pitchFamily="2" charset="-122"/>
            </a:endParaRPr>
          </a:p>
          <a:p>
            <a:pPr marL="0" marR="0">
              <a:spcBef>
                <a:spcPts val="0"/>
              </a:spcBef>
              <a:spcAft>
                <a:spcPts val="0"/>
              </a:spcAft>
            </a:pPr>
            <a:endParaRPr lang="en-US" sz="1050" kern="100" dirty="0">
              <a:effectLst/>
              <a:latin typeface="Times New Roman" panose="02020603050405020304" pitchFamily="18" charset="0"/>
              <a:ea typeface="SimSun" panose="02010600030101010101" pitchFamily="2" charset="-122"/>
            </a:endParaRPr>
          </a:p>
          <a:p>
            <a:pPr marL="342900" marR="0" indent="-342900">
              <a:spcBef>
                <a:spcPts val="0"/>
              </a:spcBef>
              <a:spcAft>
                <a:spcPts val="0"/>
              </a:spcAft>
              <a:buFont typeface="Arial" panose="020B0604020202020204" pitchFamily="34" charset="0"/>
              <a:buChar char="•"/>
            </a:pPr>
            <a:r>
              <a:rPr lang="en-US" sz="2400" b="1" kern="100" dirty="0">
                <a:solidFill>
                  <a:srgbClr val="0070C0"/>
                </a:solidFill>
                <a:effectLst/>
                <a:latin typeface="Calibri" panose="020F0502020204030204" pitchFamily="34" charset="0"/>
                <a:ea typeface="SimSun" panose="02010600030101010101" pitchFamily="2" charset="-122"/>
              </a:rPr>
              <a:t>(1 Cor. 12:13.) </a:t>
            </a:r>
            <a:r>
              <a:rPr lang="en-US" sz="2400" kern="100" dirty="0">
                <a:effectLst/>
                <a:latin typeface="Calibri" panose="020F0502020204030204" pitchFamily="34" charset="0"/>
                <a:ea typeface="SimSun" panose="02010600030101010101" pitchFamily="2" charset="-122"/>
              </a:rPr>
              <a:t>For by one Spirit we were all baptized into one body--whether Jews or Greeks, whether slaves or free--and have all been made to drink into one Spirit.</a:t>
            </a:r>
          </a:p>
          <a:p>
            <a:pPr marL="0" marR="0">
              <a:spcBef>
                <a:spcPts val="0"/>
              </a:spcBef>
              <a:spcAft>
                <a:spcPts val="0"/>
              </a:spcAft>
            </a:pPr>
            <a:endParaRPr lang="en-US" sz="1400" kern="100" dirty="0">
              <a:effectLst/>
              <a:latin typeface="Calibri" panose="020F0502020204030204" pitchFamily="34" charset="0"/>
              <a:ea typeface="SimSun" panose="02010600030101010101" pitchFamily="2" charset="-122"/>
            </a:endParaRPr>
          </a:p>
          <a:p>
            <a:pPr marL="0" marR="0">
              <a:spcBef>
                <a:spcPts val="0"/>
              </a:spcBef>
              <a:spcAft>
                <a:spcPts val="0"/>
              </a:spcAft>
            </a:pPr>
            <a:endParaRPr lang="en-US" sz="1050" kern="100" dirty="0">
              <a:effectLst/>
              <a:latin typeface="Times New Roman" panose="02020603050405020304" pitchFamily="18" charset="0"/>
              <a:ea typeface="SimSun" panose="02010600030101010101" pitchFamily="2" charset="-122"/>
            </a:endParaRPr>
          </a:p>
          <a:p>
            <a:pPr marL="342900" marR="0" indent="-342900">
              <a:spcBef>
                <a:spcPts val="0"/>
              </a:spcBef>
              <a:spcAft>
                <a:spcPts val="0"/>
              </a:spcAft>
              <a:buFont typeface="Arial" panose="020B0604020202020204" pitchFamily="34" charset="0"/>
              <a:buChar char="•"/>
            </a:pPr>
            <a:r>
              <a:rPr lang="en-US" sz="2400" b="1" kern="100" dirty="0">
                <a:solidFill>
                  <a:srgbClr val="0070C0"/>
                </a:solidFill>
                <a:effectLst/>
                <a:latin typeface="Calibri" panose="020F0502020204030204" pitchFamily="34" charset="0"/>
                <a:ea typeface="SimSun" panose="02010600030101010101" pitchFamily="2" charset="-122"/>
              </a:rPr>
              <a:t>(1 Pet. 3:21.) </a:t>
            </a:r>
            <a:r>
              <a:rPr lang="en-US" sz="2400" kern="100" dirty="0">
                <a:effectLst/>
                <a:latin typeface="Calibri" panose="020F0502020204030204" pitchFamily="34" charset="0"/>
                <a:ea typeface="SimSun" panose="02010600030101010101" pitchFamily="2" charset="-122"/>
              </a:rPr>
              <a:t>There is also an antitype which now saves us--baptism (not the removal of the filth of the flesh, but the answer of a good conscience toward God), through the resurrection of Jesus Christ,</a:t>
            </a:r>
            <a:endParaRPr lang="en-US" sz="2400" kern="100" dirty="0">
              <a:effectLst/>
              <a:latin typeface="Times New Roman" panose="02020603050405020304" pitchFamily="18" charset="0"/>
              <a:ea typeface="SimSun" panose="02010600030101010101" pitchFamily="2" charset="-122"/>
            </a:endParaRPr>
          </a:p>
        </p:txBody>
      </p:sp>
      <p:sp>
        <p:nvSpPr>
          <p:cNvPr id="9" name="TextBox 8">
            <a:extLst>
              <a:ext uri="{FF2B5EF4-FFF2-40B4-BE49-F238E27FC236}">
                <a16:creationId xmlns:a16="http://schemas.microsoft.com/office/drawing/2014/main" id="{8E00CA1A-406A-4DAE-02D7-04383AEBD4D6}"/>
              </a:ext>
            </a:extLst>
          </p:cNvPr>
          <p:cNvSpPr txBox="1"/>
          <p:nvPr/>
        </p:nvSpPr>
        <p:spPr>
          <a:xfrm>
            <a:off x="0" y="835843"/>
            <a:ext cx="9144000"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00" cap="none" spc="0" normalizeH="0" baseline="0" noProof="0" dirty="0">
                <a:ln>
                  <a:noFill/>
                </a:ln>
                <a:solidFill>
                  <a:srgbClr val="002060"/>
                </a:solidFill>
                <a:effectLst/>
                <a:uLnTx/>
                <a:uFillTx/>
                <a:latin typeface="Calibri" panose="020F0502020204030204" pitchFamily="34" charset="0"/>
                <a:ea typeface="SimSun" panose="02010600030101010101" pitchFamily="2" charset="-122"/>
                <a:cs typeface="+mn-cs"/>
              </a:rPr>
              <a:t>Lord, tell us plainly what we must do to be saved?</a:t>
            </a:r>
            <a:endParaRPr kumimoji="0" lang="en-US" sz="32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738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835843"/>
            <a:ext cx="9144000"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mn-cs"/>
              </a:rPr>
              <a:t>Sprinkling?  Pouring? or immersion? Tell us plainly. </a:t>
            </a:r>
            <a:endParaRPr kumimoji="0" lang="en-US" sz="3000" b="1"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8" name="TextBox 7">
            <a:extLst>
              <a:ext uri="{FF2B5EF4-FFF2-40B4-BE49-F238E27FC236}">
                <a16:creationId xmlns:a16="http://schemas.microsoft.com/office/drawing/2014/main" id="{627B092C-F1FD-2BBD-01FD-2456C2F92386}"/>
              </a:ext>
            </a:extLst>
          </p:cNvPr>
          <p:cNvSpPr txBox="1"/>
          <p:nvPr/>
        </p:nvSpPr>
        <p:spPr>
          <a:xfrm>
            <a:off x="0" y="16778"/>
            <a:ext cx="9143999" cy="584775"/>
          </a:xfrm>
          <a:prstGeom prst="rect">
            <a:avLst/>
          </a:prstGeom>
          <a:noFill/>
        </p:spPr>
        <p:txBody>
          <a:bodyPr wrap="square" rtlCol="0">
            <a:spAutoFit/>
          </a:bodyPr>
          <a:lstStyle/>
          <a:p>
            <a:pPr algn="ctr"/>
            <a:r>
              <a:rPr lang="en-US" sz="3200" dirty="0">
                <a:solidFill>
                  <a:schemeClr val="bg1"/>
                </a:solidFill>
              </a:rPr>
              <a:t>Tell Us Plainly.  John 10:24</a:t>
            </a:r>
          </a:p>
        </p:txBody>
      </p:sp>
      <p:sp>
        <p:nvSpPr>
          <p:cNvPr id="7" name="TextBox 6">
            <a:extLst>
              <a:ext uri="{FF2B5EF4-FFF2-40B4-BE49-F238E27FC236}">
                <a16:creationId xmlns:a16="http://schemas.microsoft.com/office/drawing/2014/main" id="{F0565B29-3EE2-261F-6D1A-A165CB5AD117}"/>
              </a:ext>
            </a:extLst>
          </p:cNvPr>
          <p:cNvSpPr txBox="1"/>
          <p:nvPr/>
        </p:nvSpPr>
        <p:spPr>
          <a:xfrm>
            <a:off x="746619" y="2231472"/>
            <a:ext cx="7357145" cy="2862322"/>
          </a:xfrm>
          <a:prstGeom prst="rect">
            <a:avLst/>
          </a:prstGeom>
          <a:noFill/>
        </p:spPr>
        <p:txBody>
          <a:bodyPr wrap="square">
            <a:spAutoFit/>
          </a:bodyPr>
          <a:lstStyle/>
          <a:p>
            <a:pPr marR="0" lvl="0">
              <a:spcBef>
                <a:spcPts val="0"/>
              </a:spcBef>
              <a:spcAft>
                <a:spcPts val="0"/>
              </a:spcAft>
            </a:pPr>
            <a:r>
              <a:rPr lang="en-US" sz="3600" kern="100" dirty="0">
                <a:effectLst/>
                <a:latin typeface="Calibri" panose="020F0502020204030204" pitchFamily="34" charset="0"/>
                <a:ea typeface="SimSun" panose="02010600030101010101" pitchFamily="2" charset="-122"/>
              </a:rPr>
              <a:t>Lord, tell us plainly.  </a:t>
            </a:r>
            <a:endParaRPr lang="en-US" sz="3600" b="1" kern="100" dirty="0">
              <a:solidFill>
                <a:srgbClr val="0070C0"/>
              </a:solidFill>
              <a:effectLst/>
              <a:latin typeface="Calibri" panose="020F0502020204030204" pitchFamily="34" charset="0"/>
              <a:ea typeface="SimSun" panose="02010600030101010101" pitchFamily="2" charset="-122"/>
            </a:endParaRPr>
          </a:p>
          <a:p>
            <a:pPr marR="0" lvl="0">
              <a:spcBef>
                <a:spcPts val="0"/>
              </a:spcBef>
              <a:spcAft>
                <a:spcPts val="0"/>
              </a:spcAft>
            </a:pPr>
            <a:endParaRPr lang="en-US" sz="3600" kern="100" dirty="0">
              <a:latin typeface="Calibri" panose="020F0502020204030204" pitchFamily="34" charset="0"/>
              <a:ea typeface="SimSun" panose="02010600030101010101" pitchFamily="2" charset="-122"/>
            </a:endParaRPr>
          </a:p>
          <a:p>
            <a:pPr marR="0" lvl="0">
              <a:spcBef>
                <a:spcPts val="0"/>
              </a:spcBef>
              <a:spcAft>
                <a:spcPts val="0"/>
              </a:spcAft>
            </a:pPr>
            <a:r>
              <a:rPr lang="en-US" sz="3600" kern="100" dirty="0">
                <a:effectLst/>
                <a:latin typeface="Calibri" panose="020F0502020204030204" pitchFamily="34" charset="0"/>
                <a:ea typeface="SimSun" panose="02010600030101010101" pitchFamily="2" charset="-122"/>
              </a:rPr>
              <a:t> When He had been baptized, Jesus came up immediately from the water;</a:t>
            </a:r>
            <a:r>
              <a:rPr lang="en-US" sz="3600" b="1" u="sng" kern="100" dirty="0">
                <a:solidFill>
                  <a:srgbClr val="0070C0"/>
                </a:solidFill>
                <a:latin typeface="Calibri" panose="020F0502020204030204" pitchFamily="34" charset="0"/>
                <a:ea typeface="SimSun" panose="02010600030101010101" pitchFamily="2" charset="-122"/>
              </a:rPr>
              <a:t> (Matt. 3:16</a:t>
            </a:r>
            <a:r>
              <a:rPr lang="en-US" sz="3600" b="1" kern="100" dirty="0">
                <a:solidFill>
                  <a:srgbClr val="0070C0"/>
                </a:solidFill>
                <a:latin typeface="Calibri" panose="020F0502020204030204" pitchFamily="34" charset="0"/>
                <a:ea typeface="SimSun" panose="02010600030101010101" pitchFamily="2" charset="-122"/>
              </a:rPr>
              <a:t>.)</a:t>
            </a:r>
            <a:r>
              <a:rPr lang="en-US" sz="3600" kern="100" dirty="0">
                <a:effectLst/>
                <a:latin typeface="Calibri" panose="020F0502020204030204" pitchFamily="34" charset="0"/>
                <a:ea typeface="SimSun" panose="02010600030101010101" pitchFamily="2" charset="-122"/>
              </a:rPr>
              <a:t>  </a:t>
            </a:r>
            <a:endParaRPr lang="en-US" sz="3600" kern="100" dirty="0">
              <a:effectLst/>
              <a:latin typeface="Times New Roman" panose="02020603050405020304" pitchFamily="18" charset="0"/>
              <a:ea typeface="SimSun" panose="02010600030101010101" pitchFamily="2" charset="-122"/>
            </a:endParaRPr>
          </a:p>
        </p:txBody>
      </p:sp>
      <p:sp>
        <p:nvSpPr>
          <p:cNvPr id="6" name="TextBox 5">
            <a:extLst>
              <a:ext uri="{FF2B5EF4-FFF2-40B4-BE49-F238E27FC236}">
                <a16:creationId xmlns:a16="http://schemas.microsoft.com/office/drawing/2014/main" id="{6F8F85A3-BBF9-7233-FBED-295949C6463A}"/>
              </a:ext>
            </a:extLst>
          </p:cNvPr>
          <p:cNvSpPr txBox="1"/>
          <p:nvPr/>
        </p:nvSpPr>
        <p:spPr>
          <a:xfrm>
            <a:off x="864066" y="5452844"/>
            <a:ext cx="7743039" cy="646331"/>
          </a:xfrm>
          <a:prstGeom prst="rect">
            <a:avLst/>
          </a:prstGeom>
          <a:noFill/>
        </p:spPr>
        <p:txBody>
          <a:bodyPr wrap="square" rtlCol="0">
            <a:spAutoFit/>
          </a:bodyPr>
          <a:lstStyle/>
          <a:p>
            <a:r>
              <a:rPr lang="en-US" b="1" dirty="0"/>
              <a:t>John 3:23 </a:t>
            </a:r>
            <a:r>
              <a:rPr lang="en-US" dirty="0"/>
              <a:t>And John also was baptizing in Aenon near to Salim, </a:t>
            </a:r>
            <a:r>
              <a:rPr lang="en-US" u="sng" dirty="0"/>
              <a:t>because there was much water there</a:t>
            </a:r>
            <a:r>
              <a:rPr lang="en-US" dirty="0"/>
              <a:t>: and they came, and were baptized.</a:t>
            </a:r>
          </a:p>
        </p:txBody>
      </p:sp>
    </p:spTree>
    <p:extLst>
      <p:ext uri="{BB962C8B-B14F-4D97-AF65-F5344CB8AC3E}">
        <p14:creationId xmlns:p14="http://schemas.microsoft.com/office/powerpoint/2010/main" val="1013951239"/>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4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TotalTime>
  <Words>2444</Words>
  <Application>Microsoft Office PowerPoint</Application>
  <PresentationFormat>On-screen Show (4:3)</PresentationFormat>
  <Paragraphs>184</Paragraphs>
  <Slides>24</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24</vt:i4>
      </vt:variant>
    </vt:vector>
  </HeadingPairs>
  <TitlesOfParts>
    <vt:vector size="35" baseType="lpstr">
      <vt:lpstr>Aharoni</vt:lpstr>
      <vt:lpstr>Arial</vt:lpstr>
      <vt:lpstr>Arial Black</vt:lpstr>
      <vt:lpstr>Arial Unicode MS</vt:lpstr>
      <vt:lpstr>Calibri</vt:lpstr>
      <vt:lpstr>Calibri Light</vt:lpstr>
      <vt:lpstr>Ink Free</vt:lpstr>
      <vt:lpstr>Times New Roman</vt:lpstr>
      <vt:lpstr>1_Office Theme</vt:lpstr>
      <vt:lpstr>14_Default Design</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Lebanon church of Christ</dc:creator>
  <cp:lastModifiedBy>New Lebanon church of Christ</cp:lastModifiedBy>
  <cp:revision>9</cp:revision>
  <dcterms:created xsi:type="dcterms:W3CDTF">2024-03-15T11:49:11Z</dcterms:created>
  <dcterms:modified xsi:type="dcterms:W3CDTF">2024-04-14T10:30:50Z</dcterms:modified>
</cp:coreProperties>
</file>