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65" r:id="rId3"/>
    <p:sldId id="853" r:id="rId4"/>
    <p:sldId id="877" r:id="rId5"/>
    <p:sldId id="863" r:id="rId6"/>
    <p:sldId id="873" r:id="rId7"/>
    <p:sldId id="875" r:id="rId8"/>
    <p:sldId id="876" r:id="rId9"/>
    <p:sldId id="854" r:id="rId10"/>
    <p:sldId id="864" r:id="rId11"/>
    <p:sldId id="855" r:id="rId12"/>
    <p:sldId id="865" r:id="rId13"/>
    <p:sldId id="856" r:id="rId14"/>
    <p:sldId id="857" r:id="rId15"/>
    <p:sldId id="867" r:id="rId16"/>
    <p:sldId id="858" r:id="rId17"/>
    <p:sldId id="860" r:id="rId18"/>
    <p:sldId id="862" r:id="rId19"/>
    <p:sldId id="859" r:id="rId20"/>
    <p:sldId id="851" r:id="rId21"/>
    <p:sldId id="85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L/HNXnjSUsldjttYr0LbhA==" hashData="MNgf19tN+22BsQ1lqes2CgfFKHEbP5bWjEU2mC65M7TRP7K0aOsO4nEtBPCJFrpnTYOT2Q4/DUSaI+XVGaCcv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1686" y="12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4/21/2024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886585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4/21/2024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74393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4/21/2024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054973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C5CE097-EA66-44F1-B6E4-7FB05216B33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8266632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596E68-E92F-4B9C-9F2F-8DA9BFF061A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8223696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66DFC60-92E1-42EC-ACD7-2F8732CC811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14316706"/>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BC44111-8993-4EA0-BF6D-9CCE5285D8B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5777094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8A1CFC8-5B3D-466B-8E8E-A775875811F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9771430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7B72D51-9E02-4E6F-BA7F-811A3980226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4228018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CBC7BFF-140E-4F3E-AA7C-4D51343A001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24348579"/>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EC78BC6-DE8D-4B63-A36D-A69A33368B8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9735696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261408-B059-4BE3-9B18-E2EA024F5496}" type="datetimeFigureOut">
              <a:rPr lang="en-US" smtClean="0"/>
              <a:t>4/21/2024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4400122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B1B937-C9D4-4D5D-A41E-7BBAEE2AFB6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9104614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29FBE0-04D5-489F-8620-E8470E4A542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78389185"/>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100843-8768-42FE-ABC9-EBAC00B1535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6850274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261408-B059-4BE3-9B18-E2EA024F5496}" type="datetimeFigureOut">
              <a:rPr lang="en-US" smtClean="0"/>
              <a:t>4/21/2024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650792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261408-B059-4BE3-9B18-E2EA024F5496}" type="datetimeFigureOut">
              <a:rPr lang="en-US" smtClean="0"/>
              <a:t>4/21/2024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2816808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261408-B059-4BE3-9B18-E2EA024F5496}" type="datetimeFigureOut">
              <a:rPr lang="en-US" smtClean="0"/>
              <a:t>4/21/2024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96715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261408-B059-4BE3-9B18-E2EA024F5496}" type="datetimeFigureOut">
              <a:rPr lang="en-US" smtClean="0"/>
              <a:t>4/21/2024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176263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261408-B059-4BE3-9B18-E2EA024F5496}" type="datetimeFigureOut">
              <a:rPr lang="en-US" smtClean="0"/>
              <a:t>4/21/2024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88022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4/21/2024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3647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6261408-B059-4BE3-9B18-E2EA024F5496}" type="datetimeFigureOut">
              <a:rPr lang="en-US" smtClean="0"/>
              <a:t>4/21/2024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55853B-0D88-4491-8C47-0F7D0AB63E77}" type="slidenum">
              <a:rPr lang="en-US" smtClean="0"/>
              <a:t>‹#›</a:t>
            </a:fld>
            <a:endParaRPr lang="en-US" dirty="0"/>
          </a:p>
        </p:txBody>
      </p:sp>
    </p:spTree>
    <p:extLst>
      <p:ext uri="{BB962C8B-B14F-4D97-AF65-F5344CB8AC3E}">
        <p14:creationId xmlns:p14="http://schemas.microsoft.com/office/powerpoint/2010/main" val="91381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261408-B059-4BE3-9B18-E2EA024F5496}" type="datetimeFigureOut">
              <a:rPr lang="en-US" smtClean="0"/>
              <a:t>4/21/2024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5853B-0D88-4491-8C47-0F7D0AB63E77}" type="slidenum">
              <a:rPr lang="en-US" smtClean="0"/>
              <a:t>‹#›</a:t>
            </a:fld>
            <a:endParaRPr lang="en-US" dirty="0"/>
          </a:p>
        </p:txBody>
      </p:sp>
    </p:spTree>
    <p:extLst>
      <p:ext uri="{BB962C8B-B14F-4D97-AF65-F5344CB8AC3E}">
        <p14:creationId xmlns:p14="http://schemas.microsoft.com/office/powerpoint/2010/main" val="5949404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202EEB5B-0C57-473B-A1BF-11CA541A6586}" type="slidenum">
              <a:rPr lang="en-US">
                <a:solidFill>
                  <a:srgbClr val="000000"/>
                </a:solidFill>
              </a:rPr>
              <a:pPr fontAlgn="base">
                <a:spcBef>
                  <a:spcPct val="0"/>
                </a:spcBef>
                <a:spcAft>
                  <a:spcPct val="0"/>
                </a:spcAft>
                <a:defRPr/>
              </a:pPr>
              <a:t>‹#›</a:t>
            </a:fld>
            <a:endParaRPr lang="en-US" dirty="0">
              <a:solidFill>
                <a:srgbClr val="000000"/>
              </a:solidFill>
            </a:endParaRPr>
          </a:p>
        </p:txBody>
      </p:sp>
    </p:spTree>
    <p:extLst>
      <p:ext uri="{BB962C8B-B14F-4D97-AF65-F5344CB8AC3E}">
        <p14:creationId xmlns:p14="http://schemas.microsoft.com/office/powerpoint/2010/main" val="3878771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srcRect l="23112" t="21263" r="23729" b="49217"/>
          <a:stretch/>
        </p:blipFill>
        <p:spPr>
          <a:xfrm>
            <a:off x="0" y="3994733"/>
            <a:ext cx="9166033" cy="2863273"/>
          </a:xfrm>
          <a:prstGeom prst="rect">
            <a:avLst/>
          </a:prstGeom>
        </p:spPr>
      </p:pic>
      <p:sp>
        <p:nvSpPr>
          <p:cNvPr id="7" name="Rectangle 6"/>
          <p:cNvSpPr/>
          <p:nvPr/>
        </p:nvSpPr>
        <p:spPr>
          <a:xfrm>
            <a:off x="887505" y="1030940"/>
            <a:ext cx="7512423" cy="601505"/>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Box 8"/>
          <p:cNvSpPr txBox="1"/>
          <p:nvPr/>
        </p:nvSpPr>
        <p:spPr>
          <a:xfrm>
            <a:off x="582706" y="1021974"/>
            <a:ext cx="7745505"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New Lebanon  </a:t>
            </a:r>
            <a:r>
              <a:rPr kumimoji="0" lang="en-US" sz="3600" b="0" i="1" u="none" strike="noStrike" kern="1200" cap="none" spc="0" normalizeH="0" baseline="0" noProof="0" dirty="0">
                <a:ln>
                  <a:noFill/>
                </a:ln>
                <a:solidFill>
                  <a:prstClr val="black"/>
                </a:solidFill>
                <a:effectLst/>
                <a:uLnTx/>
                <a:uFillTx/>
                <a:latin typeface="Arial Unicode MS" panose="020B0604020202020204" pitchFamily="34" charset="-128"/>
                <a:ea typeface="Arial Unicode MS" panose="020B0604020202020204" pitchFamily="34" charset="-128"/>
                <a:cs typeface="Arial Unicode MS" panose="020B0604020202020204" pitchFamily="34" charset="-128"/>
              </a:rPr>
              <a:t>Church of Christ</a:t>
            </a:r>
          </a:p>
        </p:txBody>
      </p:sp>
      <p:sp>
        <p:nvSpPr>
          <p:cNvPr id="3" name="TextBox 2"/>
          <p:cNvSpPr txBox="1"/>
          <p:nvPr/>
        </p:nvSpPr>
        <p:spPr>
          <a:xfrm>
            <a:off x="89647" y="54762"/>
            <a:ext cx="8857129"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0000"/>
                </a:solidFill>
                <a:effectLst/>
                <a:uLnTx/>
                <a:uFillTx/>
                <a:latin typeface="Ink Free" panose="03080402000500000000" pitchFamily="66" charset="0"/>
                <a:ea typeface="+mn-ea"/>
                <a:cs typeface="+mn-cs"/>
              </a:rPr>
              <a:t>Welcome to our services</a:t>
            </a:r>
          </a:p>
        </p:txBody>
      </p:sp>
      <p:sp>
        <p:nvSpPr>
          <p:cNvPr id="10" name="TextBox 9"/>
          <p:cNvSpPr txBox="1"/>
          <p:nvPr/>
        </p:nvSpPr>
        <p:spPr>
          <a:xfrm>
            <a:off x="1" y="5648735"/>
            <a:ext cx="9144000" cy="110799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002060"/>
                </a:solidFill>
                <a:effectLst/>
                <a:uLnTx/>
                <a:uFillTx/>
                <a:latin typeface="Ink Free" panose="03080402000500000000" pitchFamily="66" charset="0"/>
                <a:ea typeface="+mn-ea"/>
                <a:cs typeface="+mn-cs"/>
              </a:rPr>
              <a:t>Please Come Back Again</a:t>
            </a:r>
          </a:p>
        </p:txBody>
      </p:sp>
      <p:sp>
        <p:nvSpPr>
          <p:cNvPr id="4" name="TextBox 3"/>
          <p:cNvSpPr txBox="1"/>
          <p:nvPr/>
        </p:nvSpPr>
        <p:spPr>
          <a:xfrm>
            <a:off x="0" y="1891555"/>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Simply Christians.</a:t>
            </a:r>
          </a:p>
        </p:txBody>
      </p:sp>
      <p:sp>
        <p:nvSpPr>
          <p:cNvPr id="5" name="TextBox 4"/>
          <p:cNvSpPr txBox="1"/>
          <p:nvPr/>
        </p:nvSpPr>
        <p:spPr>
          <a:xfrm>
            <a:off x="0" y="2348652"/>
            <a:ext cx="9166033"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Our Emphasis is </a:t>
            </a: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Spiritual, Not Material or Social</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11" name="TextBox 10"/>
          <p:cNvSpPr txBox="1"/>
          <p:nvPr/>
        </p:nvSpPr>
        <p:spPr>
          <a:xfrm>
            <a:off x="0" y="2820287"/>
            <a:ext cx="908124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We are striving to be The Same Church as Described in The New Testament.</a:t>
            </a:r>
          </a:p>
        </p:txBody>
      </p:sp>
    </p:spTree>
    <p:extLst>
      <p:ext uri="{BB962C8B-B14F-4D97-AF65-F5344CB8AC3E}">
        <p14:creationId xmlns:p14="http://schemas.microsoft.com/office/powerpoint/2010/main" val="1862796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aramond" panose="02020404030301010803" pitchFamily="18" charset="0"/>
              </a:rPr>
              <a:t>Why Should We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pic>
        <p:nvPicPr>
          <p:cNvPr id="2" name="Picture 2" descr="https://external-content.duckduckgo.com/iu/?u=https%3A%2F%2Ftse3.mm.bing.net%2Fth%3Fid%3DOIP.2zODhnR9Y10YJCAdBEzFNgHaFj%26pid%3DApi&amp;f=1&amp;ipt=efa01701b8daf166fb44a9edff39cafc992a262135f66f5a462e73aa1d2c7640&amp;ipo=images">
            <a:extLst>
              <a:ext uri="{FF2B5EF4-FFF2-40B4-BE49-F238E27FC236}">
                <a16:creationId xmlns:a16="http://schemas.microsoft.com/office/drawing/2014/main" id="{18EB4E9A-DE63-8537-911E-279BAB7C2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4523" y="5254979"/>
            <a:ext cx="1767787" cy="1323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9C9438C-C622-901F-2290-12303C4F5E58}"/>
              </a:ext>
            </a:extLst>
          </p:cNvPr>
          <p:cNvSpPr txBox="1"/>
          <p:nvPr/>
        </p:nvSpPr>
        <p:spPr>
          <a:xfrm>
            <a:off x="0" y="941033"/>
            <a:ext cx="9144000" cy="658835"/>
          </a:xfrm>
          <a:prstGeom prst="rect">
            <a:avLst/>
          </a:prstGeom>
          <a:noFill/>
        </p:spPr>
        <p:txBody>
          <a:bodyPr wrap="square" rtlCol="0">
            <a:spAutoFit/>
          </a:bodyPr>
          <a:lstStyle/>
          <a:p>
            <a:pPr marR="0" lvl="0" algn="ctr">
              <a:lnSpc>
                <a:spcPct val="107000"/>
              </a:lnSpc>
              <a:spcBef>
                <a:spcPts val="0"/>
              </a:spcBef>
              <a:spcAft>
                <a:spcPts val="800"/>
              </a:spcAft>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3. To Know The Plan Of salvation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2F79FFC7-3F87-A69B-876D-7B4B74D6FEF4}"/>
              </a:ext>
            </a:extLst>
          </p:cNvPr>
          <p:cNvSpPr txBox="1"/>
          <p:nvPr/>
        </p:nvSpPr>
        <p:spPr>
          <a:xfrm>
            <a:off x="594804" y="1757780"/>
            <a:ext cx="7741328" cy="3642023"/>
          </a:xfrm>
          <a:prstGeom prst="rect">
            <a:avLst/>
          </a:prstGeom>
          <a:noFill/>
        </p:spPr>
        <p:txBody>
          <a:bodyPr wrap="square">
            <a:spAutoFit/>
          </a:bodyPr>
          <a:lstStyle/>
          <a:p>
            <a:pPr marL="0" marR="0">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Not one of us would know how to save ourselves if it were not for the Bible. Our feelings are very deceptive. We cannot know by our feelings whether we are right or not. </a:t>
            </a:r>
          </a:p>
          <a:p>
            <a:pPr marL="0" marR="0">
              <a:spcBef>
                <a:spcPts val="0"/>
              </a:spcBef>
              <a:spcAft>
                <a:spcPts val="800"/>
              </a:spcAft>
            </a:pPr>
            <a:r>
              <a:rPr lang="en-US" sz="32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 Lord, I know that the way of man is not in himself: it is not in man that walketh to direct his steps." </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3200" b="1"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Jer. 10:23</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744753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aramond" panose="02020404030301010803" pitchFamily="18" charset="0"/>
              </a:rPr>
              <a:t>Why Should We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pic>
        <p:nvPicPr>
          <p:cNvPr id="2" name="Picture 2" descr="https://external-content.duckduckgo.com/iu/?u=https%3A%2F%2Ftse3.mm.bing.net%2Fth%3Fid%3DOIP.2zODhnR9Y10YJCAdBEzFNgHaFj%26pid%3DApi&amp;f=1&amp;ipt=efa01701b8daf166fb44a9edff39cafc992a262135f66f5a462e73aa1d2c7640&amp;ipo=images">
            <a:extLst>
              <a:ext uri="{FF2B5EF4-FFF2-40B4-BE49-F238E27FC236}">
                <a16:creationId xmlns:a16="http://schemas.microsoft.com/office/drawing/2014/main" id="{18EB4E9A-DE63-8537-911E-279BAB7C2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4523" y="5254979"/>
            <a:ext cx="1767787" cy="1323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9C9438C-C622-901F-2290-12303C4F5E58}"/>
              </a:ext>
            </a:extLst>
          </p:cNvPr>
          <p:cNvSpPr txBox="1"/>
          <p:nvPr/>
        </p:nvSpPr>
        <p:spPr>
          <a:xfrm>
            <a:off x="0" y="941033"/>
            <a:ext cx="9144000" cy="658835"/>
          </a:xfrm>
          <a:prstGeom prst="rect">
            <a:avLst/>
          </a:prstGeom>
          <a:noFill/>
        </p:spPr>
        <p:txBody>
          <a:bodyPr wrap="square" rtlCol="0">
            <a:spAutoFit/>
          </a:bodyPr>
          <a:lstStyle/>
          <a:p>
            <a:pPr marR="0" lvl="0" algn="ctr">
              <a:lnSpc>
                <a:spcPct val="107000"/>
              </a:lnSpc>
              <a:spcBef>
                <a:spcPts val="0"/>
              </a:spcBef>
              <a:spcAft>
                <a:spcPts val="800"/>
              </a:spcAft>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3. To Know The Plan Of salvation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167129FA-4CB1-97EA-6AAF-AF4EAC76571C}"/>
              </a:ext>
            </a:extLst>
          </p:cNvPr>
          <p:cNvSpPr txBox="1"/>
          <p:nvPr/>
        </p:nvSpPr>
        <p:spPr>
          <a:xfrm>
            <a:off x="763481" y="1713390"/>
            <a:ext cx="7830104" cy="4905556"/>
          </a:xfrm>
          <a:prstGeom prst="rect">
            <a:avLst/>
          </a:prstGeom>
          <a:noFill/>
        </p:spPr>
        <p:txBody>
          <a:bodyPr wrap="square">
            <a:spAutoFit/>
          </a:bodyPr>
          <a:lstStyle/>
          <a:p>
            <a:pPr marL="0" marR="0">
              <a:lnSpc>
                <a:spcPct val="107000"/>
              </a:lnSpc>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We cannot afford to risk the salvation of our souls upon the word of any man or any set of men. They may be false teachers and blind guides. And if we follow these "leaders," we shall fall into the ditch. Jesus said: </a:t>
            </a:r>
            <a:r>
              <a:rPr lang="en-US" sz="26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"Let them alone: they be blind leaders of the blind. And if the blind lead the blind, both shall fall into the ditch." </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600" b="1"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Matt. 15:14</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And what an awful fall that will be! And there is just one way that we can know that we are not blind and following blind leaders. We must                  study for ourselves. We must know what the                Lord has spoken.</a:t>
            </a:r>
          </a:p>
        </p:txBody>
      </p:sp>
    </p:spTree>
    <p:extLst>
      <p:ext uri="{BB962C8B-B14F-4D97-AF65-F5344CB8AC3E}">
        <p14:creationId xmlns:p14="http://schemas.microsoft.com/office/powerpoint/2010/main" val="5062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aramond" panose="02020404030301010803" pitchFamily="18" charset="0"/>
              </a:rPr>
              <a:t>Why Should We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pic>
        <p:nvPicPr>
          <p:cNvPr id="2" name="Picture 2" descr="https://external-content.duckduckgo.com/iu/?u=https%3A%2F%2Ftse3.mm.bing.net%2Fth%3Fid%3DOIP.2zODhnR9Y10YJCAdBEzFNgHaFj%26pid%3DApi&amp;f=1&amp;ipt=efa01701b8daf166fb44a9edff39cafc992a262135f66f5a462e73aa1d2c7640&amp;ipo=images">
            <a:extLst>
              <a:ext uri="{FF2B5EF4-FFF2-40B4-BE49-F238E27FC236}">
                <a16:creationId xmlns:a16="http://schemas.microsoft.com/office/drawing/2014/main" id="{18EB4E9A-DE63-8537-911E-279BAB7C2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6768" y="5397501"/>
            <a:ext cx="1767787" cy="1323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9C9438C-C622-901F-2290-12303C4F5E58}"/>
              </a:ext>
            </a:extLst>
          </p:cNvPr>
          <p:cNvSpPr txBox="1"/>
          <p:nvPr/>
        </p:nvSpPr>
        <p:spPr>
          <a:xfrm>
            <a:off x="0" y="941033"/>
            <a:ext cx="9144000" cy="658835"/>
          </a:xfrm>
          <a:prstGeom prst="rect">
            <a:avLst/>
          </a:prstGeom>
          <a:noFill/>
        </p:spPr>
        <p:txBody>
          <a:bodyPr wrap="square" rtlCol="0">
            <a:spAutoFit/>
          </a:bodyPr>
          <a:lstStyle/>
          <a:p>
            <a:pPr marR="0" lvl="0" algn="ctr">
              <a:lnSpc>
                <a:spcPct val="107000"/>
              </a:lnSpc>
              <a:spcBef>
                <a:spcPts val="0"/>
              </a:spcBef>
              <a:spcAft>
                <a:spcPts val="800"/>
              </a:spcAft>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4. Because Of Its Good Fruit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E89912B1-07F9-6412-64C0-B82BD175E63E}"/>
              </a:ext>
            </a:extLst>
          </p:cNvPr>
          <p:cNvSpPr txBox="1"/>
          <p:nvPr/>
        </p:nvSpPr>
        <p:spPr>
          <a:xfrm>
            <a:off x="736847" y="1836227"/>
            <a:ext cx="7838982" cy="4457182"/>
          </a:xfrm>
          <a:prstGeom prst="rect">
            <a:avLst/>
          </a:prstGeom>
          <a:noFill/>
        </p:spPr>
        <p:txBody>
          <a:bodyPr wrap="square">
            <a:spAutoFit/>
          </a:bodyPr>
          <a:lstStyle/>
          <a:p>
            <a:pPr marL="0" marR="0">
              <a:lnSpc>
                <a:spcPct val="107000"/>
              </a:lnSpc>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We ought to study the Bible because of the fruit that it bears. The things of civilization that are worth while are the products of the Bible. These good things are brought about by the word of God. The sins and bad things of the world are here because folks are not willing to be guided by the Bible. </a:t>
            </a:r>
          </a:p>
          <a:p>
            <a:pPr marL="0" marR="0">
              <a:lnSpc>
                <a:spcPct val="107000"/>
              </a:lnSpc>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We ought to count our many blessings, naming them one by one, and then get down on our knees and thank God for giving us a book that will bring about               such blessings in our lives.</a:t>
            </a:r>
          </a:p>
        </p:txBody>
      </p:sp>
    </p:spTree>
    <p:extLst>
      <p:ext uri="{BB962C8B-B14F-4D97-AF65-F5344CB8AC3E}">
        <p14:creationId xmlns:p14="http://schemas.microsoft.com/office/powerpoint/2010/main" val="2598725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aramond" panose="02020404030301010803" pitchFamily="18" charset="0"/>
              </a:rPr>
              <a:t>Why Should We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pic>
        <p:nvPicPr>
          <p:cNvPr id="2" name="Picture 2" descr="https://external-content.duckduckgo.com/iu/?u=https%3A%2F%2Ftse3.mm.bing.net%2Fth%3Fid%3DOIP.2zODhnR9Y10YJCAdBEzFNgHaFj%26pid%3DApi&amp;f=1&amp;ipt=efa01701b8daf166fb44a9edff39cafc992a262135f66f5a462e73aa1d2c7640&amp;ipo=images">
            <a:extLst>
              <a:ext uri="{FF2B5EF4-FFF2-40B4-BE49-F238E27FC236}">
                <a16:creationId xmlns:a16="http://schemas.microsoft.com/office/drawing/2014/main" id="{18EB4E9A-DE63-8537-911E-279BAB7C2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0035" y="5397501"/>
            <a:ext cx="1767787" cy="1323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9C9438C-C622-901F-2290-12303C4F5E58}"/>
              </a:ext>
            </a:extLst>
          </p:cNvPr>
          <p:cNvSpPr txBox="1"/>
          <p:nvPr/>
        </p:nvSpPr>
        <p:spPr>
          <a:xfrm>
            <a:off x="0" y="941033"/>
            <a:ext cx="9144000" cy="658835"/>
          </a:xfrm>
          <a:prstGeom prst="rect">
            <a:avLst/>
          </a:prstGeom>
          <a:noFill/>
        </p:spPr>
        <p:txBody>
          <a:bodyPr wrap="square" rtlCol="0">
            <a:spAutoFit/>
          </a:bodyPr>
          <a:lstStyle/>
          <a:p>
            <a:pPr marR="0" lvl="0" algn="ctr">
              <a:lnSpc>
                <a:spcPct val="107000"/>
              </a:lnSpc>
              <a:spcBef>
                <a:spcPts val="0"/>
              </a:spcBef>
              <a:spcAft>
                <a:spcPts val="800"/>
              </a:spcAft>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5. It Is Living and eternal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7B22AA68-1271-592C-19DF-317C812D0C36}"/>
              </a:ext>
            </a:extLst>
          </p:cNvPr>
          <p:cNvSpPr txBox="1"/>
          <p:nvPr/>
        </p:nvSpPr>
        <p:spPr>
          <a:xfrm>
            <a:off x="719091" y="1836226"/>
            <a:ext cx="7874493" cy="4031873"/>
          </a:xfrm>
          <a:prstGeom prst="rect">
            <a:avLst/>
          </a:prstGeom>
          <a:noFill/>
        </p:spPr>
        <p:txBody>
          <a:bodyPr wrap="square">
            <a:spAutoFit/>
          </a:bodyPr>
          <a:lstStyle/>
          <a:p>
            <a:pPr marL="0" marR="0">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Men write many good books, but they pass away. Not so many even survive the generation that produced them. Their readers become fewer and fewer. God gave us a book that will never pass away. </a:t>
            </a:r>
            <a:r>
              <a:rPr lang="en-US" sz="32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"Heaven and earth shall pass away, but my words shall not pass away." (</a:t>
            </a:r>
            <a:r>
              <a:rPr lang="en-US" sz="3200" b="1"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Matt. 24:35</a:t>
            </a:r>
            <a:r>
              <a:rPr lang="en-US" sz="32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"But the word of the Lord endures for ever." (</a:t>
            </a:r>
            <a:r>
              <a:rPr lang="en-US" sz="3200" b="1"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1 Pet. 1:25</a:t>
            </a:r>
            <a:r>
              <a:rPr lang="en-US" sz="32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721652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aramond" panose="02020404030301010803" pitchFamily="18" charset="0"/>
              </a:rPr>
              <a:t>Why Should We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pic>
        <p:nvPicPr>
          <p:cNvPr id="2" name="Picture 2" descr="https://external-content.duckduckgo.com/iu/?u=https%3A%2F%2Ftse3.mm.bing.net%2Fth%3Fid%3DOIP.2zODhnR9Y10YJCAdBEzFNgHaFj%26pid%3DApi&amp;f=1&amp;ipt=efa01701b8daf166fb44a9edff39cafc992a262135f66f5a462e73aa1d2c7640&amp;ipo=images">
            <a:extLst>
              <a:ext uri="{FF2B5EF4-FFF2-40B4-BE49-F238E27FC236}">
                <a16:creationId xmlns:a16="http://schemas.microsoft.com/office/drawing/2014/main" id="{18EB4E9A-DE63-8537-911E-279BAB7C2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0035" y="5397501"/>
            <a:ext cx="1767787" cy="1323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9C9438C-C622-901F-2290-12303C4F5E58}"/>
              </a:ext>
            </a:extLst>
          </p:cNvPr>
          <p:cNvSpPr txBox="1"/>
          <p:nvPr/>
        </p:nvSpPr>
        <p:spPr>
          <a:xfrm>
            <a:off x="0" y="941033"/>
            <a:ext cx="9144000" cy="658835"/>
          </a:xfrm>
          <a:prstGeom prst="rect">
            <a:avLst/>
          </a:prstGeom>
          <a:noFill/>
        </p:spPr>
        <p:txBody>
          <a:bodyPr wrap="square" rtlCol="0">
            <a:spAutoFit/>
          </a:bodyPr>
          <a:lstStyle/>
          <a:p>
            <a:pPr marR="0" lvl="0" algn="ctr">
              <a:lnSpc>
                <a:spcPct val="107000"/>
              </a:lnSpc>
              <a:spcBef>
                <a:spcPts val="0"/>
              </a:spcBef>
              <a:spcAft>
                <a:spcPts val="800"/>
              </a:spcAft>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5. It Is Living and eternal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30E8282F-FB10-2EEC-E2E2-3782124CCBD2}"/>
              </a:ext>
            </a:extLst>
          </p:cNvPr>
          <p:cNvSpPr txBox="1"/>
          <p:nvPr/>
        </p:nvSpPr>
        <p:spPr>
          <a:xfrm>
            <a:off x="577049" y="1599868"/>
            <a:ext cx="8043167" cy="4354590"/>
          </a:xfrm>
          <a:prstGeom prst="rect">
            <a:avLst/>
          </a:prstGeom>
          <a:noFill/>
        </p:spPr>
        <p:txBody>
          <a:bodyPr wrap="square">
            <a:spAutoFit/>
          </a:bodyPr>
          <a:lstStyle/>
          <a:p>
            <a:pPr marL="0" marR="0">
              <a:lnSpc>
                <a:spcPct val="107000"/>
              </a:lnSpc>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When this old world is wrapped in flames, the Bible will survive. All other things are passing away. Death and decay are written upon everything. Death is on our track. It will soon catch up with us. The word of God will not die. </a:t>
            </a:r>
            <a:r>
              <a:rPr lang="en-US" sz="26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"For the word of God is quick, and powerful, and sharper than any </a:t>
            </a:r>
            <a:r>
              <a:rPr lang="en-US" sz="2600" kern="1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twoedged</a:t>
            </a:r>
            <a:r>
              <a:rPr lang="en-US" sz="26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sword, piercing even to the dividing asunder of soul and spirit, and of the joints and marrow, and is a discerner of the thoughts and intents of the heart." </a:t>
            </a:r>
            <a:r>
              <a:rPr lang="en-US" sz="2600" b="1"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(Heb. 4:12.) </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A book that will endure forever certainly should demand our most careful study.</a:t>
            </a:r>
          </a:p>
        </p:txBody>
      </p:sp>
    </p:spTree>
    <p:extLst>
      <p:ext uri="{BB962C8B-B14F-4D97-AF65-F5344CB8AC3E}">
        <p14:creationId xmlns:p14="http://schemas.microsoft.com/office/powerpoint/2010/main" val="19269608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aramond" panose="02020404030301010803" pitchFamily="18" charset="0"/>
              </a:rPr>
              <a:t>Why Should We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pic>
        <p:nvPicPr>
          <p:cNvPr id="2" name="Picture 2" descr="https://external-content.duckduckgo.com/iu/?u=https%3A%2F%2Ftse3.mm.bing.net%2Fth%3Fid%3DOIP.2zODhnR9Y10YJCAdBEzFNgHaFj%26pid%3DApi&amp;f=1&amp;ipt=efa01701b8daf166fb44a9edff39cafc992a262135f66f5a462e73aa1d2c7640&amp;ipo=images">
            <a:extLst>
              <a:ext uri="{FF2B5EF4-FFF2-40B4-BE49-F238E27FC236}">
                <a16:creationId xmlns:a16="http://schemas.microsoft.com/office/drawing/2014/main" id="{18EB4E9A-DE63-8537-911E-279BAB7C2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7790" y="5319611"/>
            <a:ext cx="1767787" cy="1323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9C9438C-C622-901F-2290-12303C4F5E58}"/>
              </a:ext>
            </a:extLst>
          </p:cNvPr>
          <p:cNvSpPr txBox="1"/>
          <p:nvPr/>
        </p:nvSpPr>
        <p:spPr>
          <a:xfrm>
            <a:off x="0" y="941033"/>
            <a:ext cx="9144000" cy="658835"/>
          </a:xfrm>
          <a:prstGeom prst="rect">
            <a:avLst/>
          </a:prstGeom>
          <a:noFill/>
        </p:spPr>
        <p:txBody>
          <a:bodyPr wrap="square" rtlCol="0">
            <a:spAutoFit/>
          </a:bodyPr>
          <a:lstStyle/>
          <a:p>
            <a:pPr marR="0" lvl="0" algn="ctr">
              <a:lnSpc>
                <a:spcPct val="107000"/>
              </a:lnSpc>
              <a:spcBef>
                <a:spcPts val="0"/>
              </a:spcBef>
              <a:spcAft>
                <a:spcPts val="800"/>
              </a:spcAft>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6. The Source Of Spiritual Light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C418EF69-A0AC-5C67-C23C-F63CF077A6B9}"/>
              </a:ext>
            </a:extLst>
          </p:cNvPr>
          <p:cNvSpPr txBox="1"/>
          <p:nvPr/>
        </p:nvSpPr>
        <p:spPr>
          <a:xfrm>
            <a:off x="292964" y="1928342"/>
            <a:ext cx="8575828" cy="4237057"/>
          </a:xfrm>
          <a:prstGeom prst="rect">
            <a:avLst/>
          </a:prstGeom>
          <a:noFill/>
        </p:spPr>
        <p:txBody>
          <a:bodyPr wrap="square">
            <a:spAutoFit/>
          </a:bodyPr>
          <a:lstStyle/>
          <a:p>
            <a:pPr marL="457200" marR="0" indent="-457200">
              <a:spcBef>
                <a:spcPts val="0"/>
              </a:spcBef>
              <a:spcAft>
                <a:spcPts val="8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All spiritual light is from the Bible. </a:t>
            </a:r>
            <a:r>
              <a:rPr lang="en-US" sz="32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"Thy word is a lamp unto my feet, and a light unto my path</a:t>
            </a:r>
            <a:r>
              <a:rPr lang="en-US" sz="3200"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a:t>
            </a:r>
            <a:r>
              <a:rPr lang="en-US" sz="3200" b="1"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"(Psalm 119:105) </a:t>
            </a:r>
          </a:p>
          <a:p>
            <a:pPr marL="457200" marR="0" indent="-457200">
              <a:spcBef>
                <a:spcPts val="0"/>
              </a:spcBef>
              <a:spcAft>
                <a:spcPts val="800"/>
              </a:spcAft>
              <a:buFont typeface="Arial" panose="020B0604020202020204" pitchFamily="34" charset="0"/>
              <a:buChar char="•"/>
            </a:pPr>
            <a:r>
              <a:rPr lang="en-US" sz="32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"Through thy precepts I get understanding: therefore I hate every false way." </a:t>
            </a:r>
            <a:r>
              <a:rPr lang="en-US" sz="3200"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(Verse 104.) </a:t>
            </a:r>
          </a:p>
          <a:p>
            <a:pPr marL="457200" marR="0" indent="-457200">
              <a:spcBef>
                <a:spcPts val="0"/>
              </a:spcBef>
              <a:spcAft>
                <a:spcPts val="800"/>
              </a:spcAft>
              <a:buFont typeface="Arial" panose="020B0604020202020204" pitchFamily="34" charset="0"/>
              <a:buChar char="•"/>
            </a:pPr>
            <a:r>
              <a:rPr lang="en-US" sz="32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entrance of thy words giveth light; it giveth understanding unto the simple.’       </a:t>
            </a:r>
            <a:r>
              <a:rPr lang="en-US" sz="3200"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(Verse 130.)</a:t>
            </a:r>
          </a:p>
        </p:txBody>
      </p:sp>
    </p:spTree>
    <p:extLst>
      <p:ext uri="{BB962C8B-B14F-4D97-AF65-F5344CB8AC3E}">
        <p14:creationId xmlns:p14="http://schemas.microsoft.com/office/powerpoint/2010/main" val="136596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aramond" panose="02020404030301010803" pitchFamily="18" charset="0"/>
              </a:rPr>
              <a:t>Why Should We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pic>
        <p:nvPicPr>
          <p:cNvPr id="2" name="Picture 2" descr="https://external-content.duckduckgo.com/iu/?u=https%3A%2F%2Ftse3.mm.bing.net%2Fth%3Fid%3DOIP.2zODhnR9Y10YJCAdBEzFNgHaFj%26pid%3DApi&amp;f=1&amp;ipt=efa01701b8daf166fb44a9edff39cafc992a262135f66f5a462e73aa1d2c7640&amp;ipo=images">
            <a:extLst>
              <a:ext uri="{FF2B5EF4-FFF2-40B4-BE49-F238E27FC236}">
                <a16:creationId xmlns:a16="http://schemas.microsoft.com/office/drawing/2014/main" id="{18EB4E9A-DE63-8537-911E-279BAB7C2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8912" y="5214938"/>
            <a:ext cx="1767787" cy="1323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9C9438C-C622-901F-2290-12303C4F5E58}"/>
              </a:ext>
            </a:extLst>
          </p:cNvPr>
          <p:cNvSpPr txBox="1"/>
          <p:nvPr/>
        </p:nvSpPr>
        <p:spPr>
          <a:xfrm>
            <a:off x="0" y="941033"/>
            <a:ext cx="9144000" cy="658835"/>
          </a:xfrm>
          <a:prstGeom prst="rect">
            <a:avLst/>
          </a:prstGeom>
          <a:noFill/>
        </p:spPr>
        <p:txBody>
          <a:bodyPr wrap="square" rtlCol="0">
            <a:spAutoFit/>
          </a:bodyPr>
          <a:lstStyle/>
          <a:p>
            <a:pPr marR="0" lvl="0" algn="ctr">
              <a:lnSpc>
                <a:spcPct val="107000"/>
              </a:lnSpc>
              <a:spcBef>
                <a:spcPts val="0"/>
              </a:spcBef>
              <a:spcAft>
                <a:spcPts val="800"/>
              </a:spcAft>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7. The Basis of Faith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46B15E6D-8622-801C-85F2-7F72B72559D7}"/>
              </a:ext>
            </a:extLst>
          </p:cNvPr>
          <p:cNvSpPr txBox="1"/>
          <p:nvPr/>
        </p:nvSpPr>
        <p:spPr>
          <a:xfrm>
            <a:off x="361487" y="1635380"/>
            <a:ext cx="8525060" cy="4713797"/>
          </a:xfrm>
          <a:prstGeom prst="rect">
            <a:avLst/>
          </a:prstGeom>
          <a:noFill/>
        </p:spPr>
        <p:txBody>
          <a:bodyPr wrap="square">
            <a:spAutoFit/>
          </a:bodyPr>
          <a:lstStyle/>
          <a:p>
            <a:pPr marL="342900" marR="0" indent="-342900">
              <a:lnSpc>
                <a:spcPct val="107000"/>
              </a:lnSpc>
              <a:spcBef>
                <a:spcPts val="0"/>
              </a:spcBef>
              <a:spcAft>
                <a:spcPts val="800"/>
              </a:spcAft>
              <a:buFont typeface="Arial" panose="020B0604020202020204" pitchFamily="34" charset="0"/>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Our faith comes by hearing the word. Without hearing the word we can have no faith. </a:t>
            </a:r>
            <a:r>
              <a:rPr lang="en-US"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"So then faith cometh by hearing, and hearing by the word of God." </a:t>
            </a:r>
            <a:r>
              <a:rPr lang="en-US" sz="2400" b="1"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(Rom. 10:17.)</a:t>
            </a:r>
          </a:p>
          <a:p>
            <a:pPr marL="342900" marR="0" indent="-342900">
              <a:lnSpc>
                <a:spcPct val="107000"/>
              </a:lnSpc>
              <a:spcBef>
                <a:spcPts val="0"/>
              </a:spcBef>
              <a:spcAft>
                <a:spcPts val="800"/>
              </a:spcAft>
              <a:buFont typeface="Arial" panose="020B0604020202020204" pitchFamily="34" charset="0"/>
              <a:buChar char="•"/>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That is why the Christian will not do things that he cannot read about in the Bible. He would have no faith in them. Peter stood up in Jerusalem before many and said: </a:t>
            </a:r>
            <a:r>
              <a:rPr lang="en-US" sz="24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"Men and brethren, ye know how that a good while ago God made choice among us, that the Gentiles by my mouth should hear the word of the gospel, and believe.'" </a:t>
            </a:r>
            <a:r>
              <a:rPr lang="en-US" sz="2400" b="1"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(Acts 15:7.) </a:t>
            </a:r>
          </a:p>
          <a:p>
            <a:pPr marL="342900" marR="0" indent="-342900">
              <a:lnSpc>
                <a:spcPct val="107000"/>
              </a:lnSpc>
              <a:spcBef>
                <a:spcPts val="0"/>
              </a:spcBef>
              <a:spcAft>
                <a:spcPts val="800"/>
              </a:spcAft>
              <a:buFont typeface="Arial" panose="020B0604020202020204" pitchFamily="34" charset="0"/>
              <a:buChar char="•"/>
            </a:pPr>
            <a:r>
              <a:rPr lang="en-US" sz="24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We hear and we believe. In the absence of hearing                     we cannot believe.</a:t>
            </a:r>
          </a:p>
        </p:txBody>
      </p:sp>
    </p:spTree>
    <p:extLst>
      <p:ext uri="{BB962C8B-B14F-4D97-AF65-F5344CB8AC3E}">
        <p14:creationId xmlns:p14="http://schemas.microsoft.com/office/powerpoint/2010/main" val="1693906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aramond" panose="02020404030301010803" pitchFamily="18" charset="0"/>
              </a:rPr>
              <a:t>Why Should We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pic>
        <p:nvPicPr>
          <p:cNvPr id="2" name="Picture 2" descr="https://external-content.duckduckgo.com/iu/?u=https%3A%2F%2Ftse3.mm.bing.net%2Fth%3Fid%3DOIP.2zODhnR9Y10YJCAdBEzFNgHaFj%26pid%3DApi&amp;f=1&amp;ipt=efa01701b8daf166fb44a9edff39cafc992a262135f66f5a462e73aa1d2c7640&amp;ipo=images">
            <a:extLst>
              <a:ext uri="{FF2B5EF4-FFF2-40B4-BE49-F238E27FC236}">
                <a16:creationId xmlns:a16="http://schemas.microsoft.com/office/drawing/2014/main" id="{18EB4E9A-DE63-8537-911E-279BAB7C2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5546" y="5397501"/>
            <a:ext cx="1767787" cy="1323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9C9438C-C622-901F-2290-12303C4F5E58}"/>
              </a:ext>
            </a:extLst>
          </p:cNvPr>
          <p:cNvSpPr txBox="1"/>
          <p:nvPr/>
        </p:nvSpPr>
        <p:spPr>
          <a:xfrm>
            <a:off x="0" y="941033"/>
            <a:ext cx="9144000" cy="658835"/>
          </a:xfrm>
          <a:prstGeom prst="rect">
            <a:avLst/>
          </a:prstGeom>
          <a:noFill/>
        </p:spPr>
        <p:txBody>
          <a:bodyPr wrap="square" rtlCol="0">
            <a:spAutoFit/>
          </a:bodyPr>
          <a:lstStyle/>
          <a:p>
            <a:pPr marR="0" lvl="0" algn="ctr">
              <a:lnSpc>
                <a:spcPct val="107000"/>
              </a:lnSpc>
              <a:spcBef>
                <a:spcPts val="0"/>
              </a:spcBef>
              <a:spcAft>
                <a:spcPts val="800"/>
              </a:spcAft>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8. Foundation of Hope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1D62C003-5D61-02A0-5723-9E18B2A38C4D}"/>
              </a:ext>
            </a:extLst>
          </p:cNvPr>
          <p:cNvSpPr txBox="1"/>
          <p:nvPr/>
        </p:nvSpPr>
        <p:spPr>
          <a:xfrm>
            <a:off x="257452" y="1757779"/>
            <a:ext cx="8318377" cy="4673184"/>
          </a:xfrm>
          <a:prstGeom prst="rect">
            <a:avLst/>
          </a:prstGeom>
          <a:noFill/>
        </p:spPr>
        <p:txBody>
          <a:bodyPr wrap="square">
            <a:spAutoFit/>
          </a:bodyPr>
          <a:lstStyle/>
          <a:p>
            <a:pPr marL="457200" marR="0" indent="-457200">
              <a:spcBef>
                <a:spcPts val="0"/>
              </a:spcBef>
              <a:spcAft>
                <a:spcPts val="800"/>
              </a:spcAft>
              <a:buFont typeface="Arial" panose="020B0604020202020204" pitchFamily="34" charset="0"/>
              <a:buChar char="•"/>
            </a:pPr>
            <a:r>
              <a:rPr lang="en-US" sz="32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"For we are saved by hope: but hope that is seen is not hope: for what a man sees, why does he yet hope for? But if we hope for that we see not, then do we with patience wait for it." </a:t>
            </a:r>
            <a:r>
              <a:rPr lang="en-US" sz="3200" b="1"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(Rom. 8:24, 25.) </a:t>
            </a:r>
          </a:p>
          <a:p>
            <a:pPr marL="457200" marR="0" indent="-457200">
              <a:spcBef>
                <a:spcPts val="0"/>
              </a:spcBef>
              <a:spcAft>
                <a:spcPts val="800"/>
              </a:spcAft>
              <a:buFont typeface="Arial" panose="020B0604020202020204" pitchFamily="34" charset="0"/>
              <a:buChar char="•"/>
            </a:pPr>
            <a:r>
              <a:rPr lang="en-US" sz="32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"Which hope we have at, an anchor of the soul, both sure and steadfast, and which enters into that within the veil."              </a:t>
            </a:r>
            <a:r>
              <a:rPr lang="en-US" sz="3200" b="1"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(Heb. 6:19.)</a:t>
            </a:r>
          </a:p>
        </p:txBody>
      </p:sp>
    </p:spTree>
    <p:extLst>
      <p:ext uri="{BB962C8B-B14F-4D97-AF65-F5344CB8AC3E}">
        <p14:creationId xmlns:p14="http://schemas.microsoft.com/office/powerpoint/2010/main" val="132444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aramond" panose="02020404030301010803" pitchFamily="18" charset="0"/>
              </a:rPr>
              <a:t>Why Should We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pic>
        <p:nvPicPr>
          <p:cNvPr id="2" name="Picture 2" descr="https://external-content.duckduckgo.com/iu/?u=https%3A%2F%2Ftse3.mm.bing.net%2Fth%3Fid%3DOIP.2zODhnR9Y10YJCAdBEzFNgHaFj%26pid%3DApi&amp;f=1&amp;ipt=efa01701b8daf166fb44a9edff39cafc992a262135f66f5a462e73aa1d2c7640&amp;ipo=images">
            <a:extLst>
              <a:ext uri="{FF2B5EF4-FFF2-40B4-BE49-F238E27FC236}">
                <a16:creationId xmlns:a16="http://schemas.microsoft.com/office/drawing/2014/main" id="{18EB4E9A-DE63-8537-911E-279BAB7C2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7891" y="5397501"/>
            <a:ext cx="1767787" cy="1323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9C9438C-C622-901F-2290-12303C4F5E58}"/>
              </a:ext>
            </a:extLst>
          </p:cNvPr>
          <p:cNvSpPr txBox="1"/>
          <p:nvPr/>
        </p:nvSpPr>
        <p:spPr>
          <a:xfrm>
            <a:off x="0" y="941033"/>
            <a:ext cx="9144000" cy="658835"/>
          </a:xfrm>
          <a:prstGeom prst="rect">
            <a:avLst/>
          </a:prstGeom>
          <a:noFill/>
        </p:spPr>
        <p:txBody>
          <a:bodyPr wrap="square" rtlCol="0">
            <a:spAutoFit/>
          </a:bodyPr>
          <a:lstStyle/>
          <a:p>
            <a:pPr marR="0" lvl="0" algn="ctr">
              <a:lnSpc>
                <a:spcPct val="107000"/>
              </a:lnSpc>
              <a:spcBef>
                <a:spcPts val="0"/>
              </a:spcBef>
              <a:spcAft>
                <a:spcPts val="800"/>
              </a:spcAft>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9. We Will Be Judged By It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70343CCE-5C89-1099-78FE-A51C92AD5A52}"/>
              </a:ext>
            </a:extLst>
          </p:cNvPr>
          <p:cNvSpPr txBox="1"/>
          <p:nvPr/>
        </p:nvSpPr>
        <p:spPr>
          <a:xfrm>
            <a:off x="337351" y="1740023"/>
            <a:ext cx="8194089" cy="4210424"/>
          </a:xfrm>
          <a:prstGeom prst="rect">
            <a:avLst/>
          </a:prstGeom>
          <a:noFill/>
        </p:spPr>
        <p:txBody>
          <a:bodyPr wrap="square">
            <a:spAutoFit/>
          </a:bodyPr>
          <a:lstStyle/>
          <a:p>
            <a:pPr marL="457200" marR="0" indent="-457200">
              <a:spcBef>
                <a:spcPts val="0"/>
              </a:spcBef>
              <a:spcAft>
                <a:spcPts val="8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And we shall stand in the judgment and be judged by the things written in the Bible. What a fearful thought! </a:t>
            </a:r>
          </a:p>
          <a:p>
            <a:pPr marL="457200" marR="0" indent="-457200">
              <a:spcBef>
                <a:spcPts val="0"/>
              </a:spcBef>
              <a:spcAft>
                <a:spcPts val="8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There is just one way to be ready for the judgment, and that is to study the Bible, learn God's will concerning us. </a:t>
            </a:r>
          </a:p>
          <a:p>
            <a:pPr marL="457200" marR="0" indent="-457200">
              <a:spcBef>
                <a:spcPts val="0"/>
              </a:spcBef>
              <a:spcAft>
                <a:spcPts val="800"/>
              </a:spcAft>
              <a:buFont typeface="Arial" panose="020B0604020202020204" pitchFamily="34" charset="0"/>
              <a:buChar char="•"/>
            </a:pPr>
            <a:r>
              <a:rPr lang="en-US" sz="3200" kern="100" dirty="0">
                <a:latin typeface="Calibri" panose="020F0502020204030204" pitchFamily="34" charset="0"/>
                <a:ea typeface="Calibri" panose="020F0502020204030204" pitchFamily="34" charset="0"/>
                <a:cs typeface="Times New Roman" panose="02020603050405020304" pitchFamily="18" charset="0"/>
              </a:rPr>
              <a:t>A</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nd then while we are in the body do the things that God wants us to do.</a:t>
            </a:r>
          </a:p>
        </p:txBody>
      </p:sp>
    </p:spTree>
    <p:extLst>
      <p:ext uri="{BB962C8B-B14F-4D97-AF65-F5344CB8AC3E}">
        <p14:creationId xmlns:p14="http://schemas.microsoft.com/office/powerpoint/2010/main" val="272192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aramond" panose="02020404030301010803" pitchFamily="18" charset="0"/>
              </a:rPr>
              <a:t>Why Should We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sp>
        <p:nvSpPr>
          <p:cNvPr id="2" name="TextBox 1">
            <a:extLst>
              <a:ext uri="{FF2B5EF4-FFF2-40B4-BE49-F238E27FC236}">
                <a16:creationId xmlns:a16="http://schemas.microsoft.com/office/drawing/2014/main" id="{0C7D0580-89C0-5295-0FAF-C17AA4B78FA6}"/>
              </a:ext>
            </a:extLst>
          </p:cNvPr>
          <p:cNvSpPr txBox="1"/>
          <p:nvPr/>
        </p:nvSpPr>
        <p:spPr>
          <a:xfrm>
            <a:off x="2024111" y="914398"/>
            <a:ext cx="9144000" cy="9110186"/>
          </a:xfrm>
          <a:prstGeom prst="rect">
            <a:avLst/>
          </a:prstGeom>
          <a:noFill/>
        </p:spPr>
        <p:txBody>
          <a:bodyPr wrap="square" rtlCol="0">
            <a:spAutoFit/>
          </a:bodyPr>
          <a:lstStyle/>
          <a:p>
            <a:pPr marL="342900" marR="0" lvl="0" indent="-342900">
              <a:spcBef>
                <a:spcPts val="0"/>
              </a:spcBef>
              <a:spcAft>
                <a:spcPts val="800"/>
              </a:spcAft>
              <a:buFont typeface="+mj-lt"/>
              <a:buAutoNum type="arabicPeriod"/>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To Know God</a:t>
            </a:r>
          </a:p>
          <a:p>
            <a:pPr marL="342900" marR="0" lvl="0" indent="-342900">
              <a:spcBef>
                <a:spcPts val="0"/>
              </a:spcBef>
              <a:spcAft>
                <a:spcPts val="800"/>
              </a:spcAft>
              <a:buFont typeface="+mj-lt"/>
              <a:buAutoNum type="arabicPeriod"/>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r>
              <a:rPr kumimoji="0" lang="en-US" sz="320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 Know Jesus</a:t>
            </a:r>
          </a:p>
          <a:p>
            <a:pPr marL="342900" marR="0" lvl="0" indent="-342900">
              <a:spcBef>
                <a:spcPts val="0"/>
              </a:spcBef>
              <a:spcAft>
                <a:spcPts val="800"/>
              </a:spcAft>
              <a:buFont typeface="+mj-lt"/>
              <a:buAutoNum type="arabicPeriod"/>
            </a:pPr>
            <a:r>
              <a:rPr kumimoji="0" lang="en-US" sz="320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 Know The Plan Of salvation</a:t>
            </a:r>
          </a:p>
          <a:p>
            <a:pPr marL="342900" marR="0" lvl="0" indent="-342900">
              <a:spcBef>
                <a:spcPts val="0"/>
              </a:spcBef>
              <a:spcAft>
                <a:spcPts val="800"/>
              </a:spcAft>
              <a:buFont typeface="+mj-lt"/>
              <a:buAutoNum type="arabicPeriod"/>
            </a:pPr>
            <a:r>
              <a:rPr kumimoji="0" lang="en-US" sz="320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Because Of Its Good Fruit</a:t>
            </a:r>
          </a:p>
          <a:p>
            <a:pPr marL="342900" marR="0" lvl="0" indent="-342900">
              <a:spcBef>
                <a:spcPts val="0"/>
              </a:spcBef>
              <a:spcAft>
                <a:spcPts val="800"/>
              </a:spcAft>
              <a:buFont typeface="+mj-lt"/>
              <a:buAutoNum type="arabicPeriod"/>
            </a:pPr>
            <a:r>
              <a:rPr kumimoji="0" lang="en-US" sz="320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It Is Living and eternal</a:t>
            </a:r>
          </a:p>
          <a:p>
            <a:pPr marL="342900" marR="0" lvl="0" indent="-342900">
              <a:spcBef>
                <a:spcPts val="0"/>
              </a:spcBef>
              <a:spcAft>
                <a:spcPts val="800"/>
              </a:spcAft>
              <a:buFont typeface="+mj-lt"/>
              <a:buAutoNum type="arabicPeriod"/>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The Source Of Spiritual Light</a:t>
            </a:r>
          </a:p>
          <a:p>
            <a:pPr marL="342900" marR="0" lvl="0" indent="-342900">
              <a:spcBef>
                <a:spcPts val="0"/>
              </a:spcBef>
              <a:spcAft>
                <a:spcPts val="800"/>
              </a:spcAft>
              <a:buFont typeface="+mj-lt"/>
              <a:buAutoNum type="arabicPeriod"/>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The Basis of Faith</a:t>
            </a:r>
          </a:p>
          <a:p>
            <a:pPr marL="342900" marR="0" lvl="0" indent="-342900">
              <a:spcBef>
                <a:spcPts val="0"/>
              </a:spcBef>
              <a:spcAft>
                <a:spcPts val="800"/>
              </a:spcAft>
              <a:buFont typeface="+mj-lt"/>
              <a:buAutoNum type="arabicPeriod"/>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Foundation of Hope</a:t>
            </a:r>
          </a:p>
          <a:p>
            <a:pPr marL="342900" marR="0" lvl="0" indent="-342900">
              <a:spcBef>
                <a:spcPts val="0"/>
              </a:spcBef>
              <a:spcAft>
                <a:spcPts val="800"/>
              </a:spcAft>
              <a:buFont typeface="+mj-lt"/>
              <a:buAutoNum type="arabicPeriod"/>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We Will Be Judged By It</a:t>
            </a:r>
          </a:p>
          <a:p>
            <a:pPr marL="342900" marR="0" lvl="0" indent="-342900" algn="ctr">
              <a:spcBef>
                <a:spcPts val="0"/>
              </a:spcBef>
              <a:spcAft>
                <a:spcPts val="800"/>
              </a:spcAft>
              <a:buFont typeface="+mj-lt"/>
              <a:buAutoNum type="arabicPeriod"/>
            </a:pPr>
            <a:endParaRPr lang="en-US" sz="2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ctr">
              <a:spcBef>
                <a:spcPts val="0"/>
              </a:spcBef>
              <a:spcAft>
                <a:spcPts val="800"/>
              </a:spcAft>
              <a:buFont typeface="+mj-lt"/>
              <a:buAutoNum type="arabicPeriod"/>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ctr">
              <a:spcBef>
                <a:spcPts val="0"/>
              </a:spcBef>
              <a:spcAft>
                <a:spcPts val="800"/>
              </a:spcAft>
              <a:buFont typeface="+mj-lt"/>
              <a:buAutoNum type="arabicPeriod"/>
            </a:pPr>
            <a:endParaRPr kumimoji="0" lang="en-US" sz="280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ctr">
              <a:spcBef>
                <a:spcPts val="0"/>
              </a:spcBef>
              <a:spcAft>
                <a:spcPts val="800"/>
              </a:spcAft>
              <a:buFont typeface="+mj-lt"/>
              <a:buAutoNum type="arabicPeriod"/>
            </a:pPr>
            <a:endParaRPr kumimoji="0" lang="en-US" sz="280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ctr">
              <a:spcBef>
                <a:spcPts val="0"/>
              </a:spcBef>
              <a:spcAft>
                <a:spcPts val="800"/>
              </a:spcAft>
              <a:buFont typeface="+mj-lt"/>
              <a:buAutoNum type="arabicPeriod"/>
            </a:pPr>
            <a:endParaRPr kumimoji="0" lang="en-US" sz="280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ctr">
              <a:spcBef>
                <a:spcPts val="0"/>
              </a:spcBef>
              <a:spcAft>
                <a:spcPts val="800"/>
              </a:spcAft>
              <a:buFont typeface="+mj-lt"/>
              <a:buAutoNum type="arabicPeriod"/>
            </a:pPr>
            <a:endParaRPr kumimoji="0" lang="en-US" sz="2800" b="1"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ctr">
              <a:spcBef>
                <a:spcPts val="0"/>
              </a:spcBef>
              <a:spcAft>
                <a:spcPts val="800"/>
              </a:spcAft>
              <a:buFont typeface="+mj-lt"/>
              <a:buAutoNum type="arabicPeriod"/>
            </a:pP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1894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5FD543D-5F38-BC77-B1C0-94E95ABADDC6}"/>
              </a:ext>
            </a:extLst>
          </p:cNvPr>
          <p:cNvSpPr txBox="1"/>
          <p:nvPr/>
        </p:nvSpPr>
        <p:spPr>
          <a:xfrm>
            <a:off x="1" y="551393"/>
            <a:ext cx="9143999" cy="34163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white"/>
                </a:solidFill>
                <a:effectLst/>
                <a:uLnTx/>
                <a:uFillTx/>
                <a:latin typeface="Garamond" panose="02020404030301010803" pitchFamily="18" charset="0"/>
              </a:rPr>
              <a:t>Why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white"/>
                </a:solidFill>
                <a:effectLst/>
                <a:uLnTx/>
                <a:uFillTx/>
                <a:latin typeface="Garamond" panose="02020404030301010803" pitchFamily="18" charset="0"/>
              </a:rPr>
              <a:t>Should We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prstClr val="white"/>
                </a:solidFill>
                <a:effectLst/>
                <a:uLnTx/>
                <a:uFillTx/>
                <a:latin typeface="Garamond" panose="02020404030301010803" pitchFamily="18" charset="0"/>
              </a:rPr>
              <a:t>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pic>
        <p:nvPicPr>
          <p:cNvPr id="2" name="Picture 2" descr="https://external-content.duckduckgo.com/iu/?u=https%3A%2F%2Ftse3.mm.bing.net%2Fth%3Fid%3DOIP.2zODhnR9Y10YJCAdBEzFNgHaFj%26pid%3DApi&amp;f=1&amp;ipt=efa01701b8daf166fb44a9edff39cafc992a262135f66f5a462e73aa1d2c7640&amp;ipo=images">
            <a:extLst>
              <a:ext uri="{FF2B5EF4-FFF2-40B4-BE49-F238E27FC236}">
                <a16:creationId xmlns:a16="http://schemas.microsoft.com/office/drawing/2014/main" id="{18EB4E9A-DE63-8537-911E-279BAB7C2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5683" y="4213631"/>
            <a:ext cx="2532633" cy="1896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0414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13" name="Rectangle 12"/>
          <p:cNvSpPr/>
          <p:nvPr/>
        </p:nvSpPr>
        <p:spPr>
          <a:xfrm>
            <a:off x="707822" y="12701"/>
            <a:ext cx="8409673" cy="6845299"/>
          </a:xfrm>
          <a:prstGeom prst="rect">
            <a:avLst/>
          </a:prstGeom>
          <a:solidFill>
            <a:schemeClr val="bg1"/>
          </a:solidFill>
          <a:ln w="38100">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5" name="Rectangle 2"/>
          <p:cNvSpPr txBox="1">
            <a:spLocks noChangeArrowheads="1"/>
          </p:cNvSpPr>
          <p:nvPr/>
        </p:nvSpPr>
        <p:spPr>
          <a:xfrm>
            <a:off x="1752600" y="4205287"/>
            <a:ext cx="6324600" cy="2119313"/>
          </a:xfrm>
          <a:prstGeom prst="horizontalScroll">
            <a:avLst/>
          </a:prstGeom>
          <a:solidFill>
            <a:schemeClr val="bg1"/>
          </a:solidFill>
          <a:ln>
            <a:solidFill>
              <a:schemeClr val="tx1"/>
            </a:solidFill>
          </a:ln>
          <a:effectLst>
            <a:outerShdw blurRad="63500" sx="102000" sy="102000" algn="ctr" rotWithShape="0">
              <a:prstClr val="black">
                <a:alpha val="40000"/>
              </a:prstClr>
            </a:outerShdw>
          </a:effec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Times New Roman"/>
                <a:ea typeface="+mj-ea"/>
                <a:cs typeface="+mj-cs"/>
              </a:rPr>
              <a:t>1 Timothy 4:16</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0" cap="none" spc="0" normalizeH="0" baseline="0" noProof="0" dirty="0">
                <a:ln>
                  <a:noFill/>
                </a:ln>
                <a:solidFill>
                  <a:srgbClr val="000000"/>
                </a:solidFill>
                <a:effectLst/>
                <a:uLnTx/>
                <a:uFillTx/>
                <a:latin typeface="Times New Roman"/>
                <a:ea typeface="+mj-ea"/>
                <a:cs typeface="+mj-cs"/>
              </a:rPr>
              <a:t>“</a:t>
            </a:r>
            <a:r>
              <a:rPr kumimoji="0" lang="en-US" sz="2400" b="0" i="0" u="none" strike="noStrike" kern="1200" cap="none" spc="0" normalizeH="0" baseline="0" noProof="0" dirty="0">
                <a:ln>
                  <a:noFill/>
                </a:ln>
                <a:solidFill>
                  <a:srgbClr val="000000"/>
                </a:solidFill>
                <a:effectLst/>
                <a:uLnTx/>
                <a:uFillTx/>
                <a:latin typeface="Times New Roman"/>
                <a:ea typeface="+mj-ea"/>
                <a:cs typeface="+mj-cs"/>
              </a:rPr>
              <a:t>Take heed unto thyself, and unto the doctrine; continue in them: for in doing this thou shalt both save thyself, and them that hear thee.”</a:t>
            </a:r>
            <a:endParaRPr kumimoji="0" lang="en-US" sz="2400" b="0" i="0" u="none" strike="noStrike" kern="0" cap="none" spc="0" normalizeH="0" baseline="0" noProof="0" dirty="0">
              <a:ln>
                <a:noFill/>
              </a:ln>
              <a:solidFill>
                <a:srgbClr val="000000"/>
              </a:solidFill>
              <a:effectLst/>
              <a:uLnTx/>
              <a:uFillTx/>
              <a:latin typeface="Times New Roman"/>
              <a:ea typeface="+mj-ea"/>
              <a:cs typeface="+mj-cs"/>
            </a:endParaRPr>
          </a:p>
        </p:txBody>
      </p:sp>
      <p:sp>
        <p:nvSpPr>
          <p:cNvPr id="6" name="Rectangle 3" descr="Rectangle: Click to edit Master text styles&#10;Second level&#10;Third level&#10;Fourth level&#10;Fifth level"/>
          <p:cNvSpPr txBox="1">
            <a:spLocks noChangeArrowheads="1"/>
          </p:cNvSpPr>
          <p:nvPr/>
        </p:nvSpPr>
        <p:spPr>
          <a:xfrm>
            <a:off x="1447800" y="2138919"/>
            <a:ext cx="6484938" cy="2905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Hear the Gospel (Rom.10:14).</a:t>
            </a:r>
          </a:p>
        </p:txBody>
      </p:sp>
      <p:sp>
        <p:nvSpPr>
          <p:cNvPr id="8" name="Rectangle 3" descr="Rectangle: Click to edit Master text styles&#10;Second level&#10;Third level&#10;Fourth level&#10;Fifth level"/>
          <p:cNvSpPr txBox="1">
            <a:spLocks noChangeArrowheads="1"/>
          </p:cNvSpPr>
          <p:nvPr/>
        </p:nvSpPr>
        <p:spPr>
          <a:xfrm>
            <a:off x="1447800" y="2547238"/>
            <a:ext cx="6484938" cy="32146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Believe the Gospel (Heb. 11:6).</a:t>
            </a:r>
          </a:p>
        </p:txBody>
      </p:sp>
      <p:sp>
        <p:nvSpPr>
          <p:cNvPr id="9" name="Rectangle 3" descr="Rectangle: Click to edit Master text styles&#10;Second level&#10;Third level&#10;Fourth level&#10;Fifth level"/>
          <p:cNvSpPr txBox="1">
            <a:spLocks noChangeArrowheads="1"/>
          </p:cNvSpPr>
          <p:nvPr/>
        </p:nvSpPr>
        <p:spPr>
          <a:xfrm>
            <a:off x="1439862" y="2949808"/>
            <a:ext cx="6484938" cy="335756"/>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Repent of Sins (Acts 3:19).</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0" name="Rectangle 3" descr="Rectangle: Click to edit Master text styles&#10;Second level&#10;Third level&#10;Fourth level&#10;Fifth level"/>
          <p:cNvSpPr txBox="1">
            <a:spLocks noChangeArrowheads="1"/>
          </p:cNvSpPr>
          <p:nvPr/>
        </p:nvSpPr>
        <p:spPr>
          <a:xfrm>
            <a:off x="1447800" y="3370730"/>
            <a:ext cx="6484938" cy="304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Confess Christ (Rom.10:9).</a:t>
            </a:r>
          </a:p>
        </p:txBody>
      </p:sp>
      <p:sp>
        <p:nvSpPr>
          <p:cNvPr id="11" name="Rectangle 3" descr="Rectangle: Click to edit Master text styles&#10;Second level&#10;Third level&#10;Fourth level&#10;Fifth level"/>
          <p:cNvSpPr txBox="1">
            <a:spLocks noChangeArrowheads="1"/>
          </p:cNvSpPr>
          <p:nvPr/>
        </p:nvSpPr>
        <p:spPr>
          <a:xfrm>
            <a:off x="1447799" y="3757052"/>
            <a:ext cx="7203141" cy="44291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marR="0" lvl="0" indent="-609600" algn="l" defTabSz="914400" rtl="0" eaLnBrk="0" fontAlgn="base" latinLnBrk="0" hangingPunct="0">
              <a:lnSpc>
                <a:spcPct val="80000"/>
              </a:lnSpc>
              <a:spcBef>
                <a:spcPct val="20000"/>
              </a:spcBef>
              <a:spcAft>
                <a:spcPct val="0"/>
              </a:spcAft>
              <a:buClrTx/>
              <a:buSzTx/>
              <a:buFontTx/>
              <a:buChar char="•"/>
              <a:tabLst/>
              <a:defRPr/>
            </a:pPr>
            <a:r>
              <a:rPr kumimoji="0" lang="en-US" sz="3200"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Be Baptized Into Christ (1 Cor.12:13).</a:t>
            </a:r>
          </a:p>
          <a:p>
            <a:pPr marL="609600" marR="0" lvl="0" indent="-609600" algn="l" defTabSz="914400" rtl="0" eaLnBrk="0" fontAlgn="base" latinLnBrk="0" hangingPunct="0">
              <a:lnSpc>
                <a:spcPct val="80000"/>
              </a:lnSpc>
              <a:spcBef>
                <a:spcPct val="20000"/>
              </a:spcBef>
              <a:spcAft>
                <a:spcPct val="0"/>
              </a:spcAft>
              <a:buClrTx/>
              <a:buSzTx/>
              <a:buFontTx/>
              <a:buChar char="•"/>
              <a:tabLst/>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15" name="Rectangle 14"/>
          <p:cNvSpPr/>
          <p:nvPr/>
        </p:nvSpPr>
        <p:spPr>
          <a:xfrm>
            <a:off x="1143001" y="865094"/>
            <a:ext cx="7974495" cy="457200"/>
          </a:xfrm>
          <a:prstGeom prst="rect">
            <a:avLst/>
          </a:prstGeom>
          <a:noFill/>
          <a:ln>
            <a:noFill/>
          </a:ln>
          <a:effectLst/>
          <a:scene3d>
            <a:camera prst="orthographicFront"/>
            <a:lightRig rig="threePt" dir="t"/>
          </a:scene3d>
          <a:sp3d prstMaterial="dkEdge">
            <a:bevelT w="311150"/>
            <a:bevelB w="285750"/>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50" normalizeH="0" baseline="0" noProof="0" dirty="0">
                <a:ln w="11430"/>
                <a:solidFill>
                  <a:srgbClr val="0070C0"/>
                </a:solidFill>
                <a:effectLst/>
                <a:uLnTx/>
                <a:uFillTx/>
                <a:latin typeface="Arial" panose="020B0604020202020204" pitchFamily="34" charset="0"/>
                <a:ea typeface="+mn-ea"/>
                <a:cs typeface="Arial" panose="020B0604020202020204" pitchFamily="34" charset="0"/>
              </a:rPr>
              <a:t>Are You A New Testament Christian?</a:t>
            </a:r>
          </a:p>
        </p:txBody>
      </p:sp>
    </p:spTree>
    <p:extLst>
      <p:ext uri="{BB962C8B-B14F-4D97-AF65-F5344CB8AC3E}">
        <p14:creationId xmlns:p14="http://schemas.microsoft.com/office/powerpoint/2010/main" val="6984938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aramond" panose="02020404030301010803" pitchFamily="18" charset="0"/>
              </a:rPr>
              <a:t>Why Should We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pic>
        <p:nvPicPr>
          <p:cNvPr id="2" name="Picture 2" descr="https://external-content.duckduckgo.com/iu/?u=https%3A%2F%2Ftse3.mm.bing.net%2Fth%3Fid%3DOIP.2zODhnR9Y10YJCAdBEzFNgHaFj%26pid%3DApi&amp;f=1&amp;ipt=efa01701b8daf166fb44a9edff39cafc992a262135f66f5a462e73aa1d2c7640&amp;ipo=images">
            <a:extLst>
              <a:ext uri="{FF2B5EF4-FFF2-40B4-BE49-F238E27FC236}">
                <a16:creationId xmlns:a16="http://schemas.microsoft.com/office/drawing/2014/main" id="{18EB4E9A-DE63-8537-911E-279BAB7C2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39487" y="5517648"/>
            <a:ext cx="1502824" cy="112553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9C9438C-C622-901F-2290-12303C4F5E58}"/>
              </a:ext>
            </a:extLst>
          </p:cNvPr>
          <p:cNvSpPr txBox="1"/>
          <p:nvPr/>
        </p:nvSpPr>
        <p:spPr>
          <a:xfrm>
            <a:off x="0" y="941033"/>
            <a:ext cx="9144000" cy="658835"/>
          </a:xfrm>
          <a:prstGeom prst="rect">
            <a:avLst/>
          </a:prstGeom>
          <a:noFill/>
        </p:spPr>
        <p:txBody>
          <a:bodyPr wrap="square" rtlCol="0">
            <a:spAutoFit/>
          </a:bodyPr>
          <a:lstStyle/>
          <a:p>
            <a:pPr marL="342900" marR="0" lvl="0" indent="-342900" algn="ctr">
              <a:lnSpc>
                <a:spcPct val="107000"/>
              </a:lnSpc>
              <a:spcBef>
                <a:spcPts val="0"/>
              </a:spcBef>
              <a:spcAft>
                <a:spcPts val="800"/>
              </a:spcAft>
              <a:buFont typeface="+mj-lt"/>
              <a:buAutoNum type="arabicPeriod"/>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To Know God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76CA4833-2A9D-C94B-0F11-798C4209526A}"/>
              </a:ext>
            </a:extLst>
          </p:cNvPr>
          <p:cNvSpPr txBox="1"/>
          <p:nvPr/>
        </p:nvSpPr>
        <p:spPr>
          <a:xfrm>
            <a:off x="470517" y="1864310"/>
            <a:ext cx="8389398" cy="4072910"/>
          </a:xfrm>
          <a:prstGeom prst="rect">
            <a:avLst/>
          </a:prstGeom>
          <a:noFill/>
        </p:spPr>
        <p:txBody>
          <a:bodyPr wrap="square" rtlCol="0">
            <a:spAutoFit/>
          </a:bodyPr>
          <a:lstStyle/>
          <a:p>
            <a:pPr marL="285750" marR="0" indent="-285750">
              <a:spcBef>
                <a:spcPts val="0"/>
              </a:spcBef>
              <a:spcAft>
                <a:spcPts val="800"/>
              </a:spcAft>
              <a:buFont typeface="Arial" panose="020B0604020202020204" pitchFamily="34" charset="0"/>
              <a:buChar char="•"/>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MANY sermons have been preached and many articles have been written using </a:t>
            </a:r>
            <a:r>
              <a:rPr lang="en-US" sz="2800" b="1"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2 Tim.2:15 </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for the text. </a:t>
            </a:r>
          </a:p>
          <a:p>
            <a:pPr marL="285750" marR="0" indent="-285750">
              <a:spcBef>
                <a:spcPts val="0"/>
              </a:spcBef>
              <a:spcAft>
                <a:spcPts val="800"/>
              </a:spcAft>
              <a:buFont typeface="Arial" panose="020B0604020202020204" pitchFamily="34" charset="0"/>
              <a:buChar char="•"/>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That verse reads: </a:t>
            </a:r>
            <a:r>
              <a:rPr lang="en-US" sz="28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"Study to show thyself approved unto God, a workman that needs not to be ashamed, rightly dividing the word of truth.“</a:t>
            </a:r>
          </a:p>
          <a:p>
            <a:pPr marL="285750" marR="0" indent="-285750">
              <a:spcBef>
                <a:spcPts val="0"/>
              </a:spcBef>
              <a:spcAft>
                <a:spcPts val="800"/>
              </a:spcAft>
              <a:buFont typeface="Arial" panose="020B0604020202020204" pitchFamily="34" charset="0"/>
              <a:buChar char="•"/>
            </a:pP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indent="-285750">
              <a:spcBef>
                <a:spcPts val="0"/>
              </a:spcBef>
              <a:spcAft>
                <a:spcPts val="8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Why should we be diligent, careful students of the word? </a:t>
            </a:r>
          </a:p>
        </p:txBody>
      </p:sp>
    </p:spTree>
    <p:extLst>
      <p:ext uri="{BB962C8B-B14F-4D97-AF65-F5344CB8AC3E}">
        <p14:creationId xmlns:p14="http://schemas.microsoft.com/office/powerpoint/2010/main" val="48767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aramond" panose="02020404030301010803" pitchFamily="18" charset="0"/>
              </a:rPr>
              <a:t>Why Should We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pic>
        <p:nvPicPr>
          <p:cNvPr id="2" name="Picture 2" descr="https://external-content.duckduckgo.com/iu/?u=https%3A%2F%2Ftse3.mm.bing.net%2Fth%3Fid%3DOIP.2zODhnR9Y10YJCAdBEzFNgHaFj%26pid%3DApi&amp;f=1&amp;ipt=efa01701b8daf166fb44a9edff39cafc992a262135f66f5a462e73aa1d2c7640&amp;ipo=images">
            <a:extLst>
              <a:ext uri="{FF2B5EF4-FFF2-40B4-BE49-F238E27FC236}">
                <a16:creationId xmlns:a16="http://schemas.microsoft.com/office/drawing/2014/main" id="{18EB4E9A-DE63-8537-911E-279BAB7C2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4524" y="5319205"/>
            <a:ext cx="1767787" cy="1323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9C9438C-C622-901F-2290-12303C4F5E58}"/>
              </a:ext>
            </a:extLst>
          </p:cNvPr>
          <p:cNvSpPr txBox="1"/>
          <p:nvPr/>
        </p:nvSpPr>
        <p:spPr>
          <a:xfrm>
            <a:off x="0" y="941033"/>
            <a:ext cx="9144000" cy="658835"/>
          </a:xfrm>
          <a:prstGeom prst="rect">
            <a:avLst/>
          </a:prstGeom>
          <a:noFill/>
        </p:spPr>
        <p:txBody>
          <a:bodyPr wrap="square" rtlCol="0">
            <a:spAutoFit/>
          </a:bodyPr>
          <a:lstStyle/>
          <a:p>
            <a:pPr marL="342900" marR="0" lvl="0" indent="-342900" algn="ctr">
              <a:lnSpc>
                <a:spcPct val="107000"/>
              </a:lnSpc>
              <a:spcBef>
                <a:spcPts val="0"/>
              </a:spcBef>
              <a:spcAft>
                <a:spcPts val="800"/>
              </a:spcAft>
              <a:buFont typeface="+mj-lt"/>
              <a:buAutoNum type="arabicPeriod"/>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To Know God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7D80EB27-81AA-7CDA-A035-4BD9CF840D92}"/>
              </a:ext>
            </a:extLst>
          </p:cNvPr>
          <p:cNvSpPr txBox="1"/>
          <p:nvPr/>
        </p:nvSpPr>
        <p:spPr>
          <a:xfrm>
            <a:off x="248578" y="1757779"/>
            <a:ext cx="8007658" cy="4503797"/>
          </a:xfrm>
          <a:prstGeom prst="rect">
            <a:avLst/>
          </a:prstGeom>
          <a:noFill/>
        </p:spPr>
        <p:txBody>
          <a:bodyPr wrap="square">
            <a:spAutoFit/>
          </a:bodyPr>
          <a:lstStyle/>
          <a:p>
            <a:pPr marL="457200" marR="0" indent="-457200">
              <a:spcBef>
                <a:spcPts val="0"/>
              </a:spcBef>
              <a:spcAft>
                <a:spcPts val="800"/>
              </a:spcAft>
              <a:buFont typeface="Arial" panose="020B0604020202020204" pitchFamily="34" charset="0"/>
              <a:buChar char="•"/>
            </a:pPr>
            <a:r>
              <a:rPr lang="en-US" sz="2800" u="sng" kern="100" dirty="0">
                <a:effectLst/>
                <a:latin typeface="Calibri" panose="020F0502020204030204" pitchFamily="34" charset="0"/>
                <a:ea typeface="Calibri" panose="020F0502020204030204" pitchFamily="34" charset="0"/>
                <a:cs typeface="Times New Roman" panose="02020603050405020304" pitchFamily="18" charset="0"/>
              </a:rPr>
              <a:t>Those who do not know the Bible</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u="sng" kern="100" dirty="0">
                <a:effectLst/>
                <a:latin typeface="Calibri" panose="020F0502020204030204" pitchFamily="34" charset="0"/>
                <a:ea typeface="Calibri" panose="020F0502020204030204" pitchFamily="34" charset="0"/>
                <a:cs typeface="Times New Roman" panose="02020603050405020304" pitchFamily="18" charset="0"/>
              </a:rPr>
              <a:t>do not know God</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God has told us all he wants us to know about himself </a:t>
            </a:r>
            <a:r>
              <a:rPr lang="en-US" sz="2800" u="sng" kern="100" dirty="0">
                <a:effectLst/>
                <a:latin typeface="Calibri" panose="020F0502020204030204" pitchFamily="34" charset="0"/>
                <a:ea typeface="Calibri" panose="020F0502020204030204" pitchFamily="34" charset="0"/>
                <a:cs typeface="Times New Roman" panose="02020603050405020304" pitchFamily="18" charset="0"/>
              </a:rPr>
              <a:t>in the Bible</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It is possible to be highly educated, refined, and polished in the modern sense without knowing God.</a:t>
            </a:r>
          </a:p>
          <a:p>
            <a:pPr marL="457200" marR="0" indent="-457200">
              <a:spcBef>
                <a:spcPts val="0"/>
              </a:spcBef>
              <a:spcAft>
                <a:spcPts val="800"/>
              </a:spcAft>
              <a:buFont typeface="Arial" panose="020B0604020202020204" pitchFamily="34" charset="0"/>
              <a:buChar char="•"/>
            </a:pPr>
            <a:r>
              <a:rPr lang="en-US" sz="2800" kern="100" dirty="0">
                <a:latin typeface="Calibri" panose="020F0502020204030204" pitchFamily="34" charset="0"/>
                <a:ea typeface="Calibri" panose="020F0502020204030204" pitchFamily="34" charset="0"/>
                <a:cs typeface="Times New Roman" panose="02020603050405020304" pitchFamily="18" charset="0"/>
              </a:rPr>
              <a:t>S</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ome of the most highly educated and gifted people of our generation do not know God. </a:t>
            </a:r>
            <a:r>
              <a:rPr lang="en-US" sz="2800" b="1" kern="100" dirty="0">
                <a:effectLst/>
                <a:latin typeface="Calibri" panose="020F0502020204030204" pitchFamily="34" charset="0"/>
                <a:ea typeface="Calibri" panose="020F0502020204030204" pitchFamily="34" charset="0"/>
                <a:cs typeface="Times New Roman" panose="02020603050405020304" pitchFamily="18" charset="0"/>
              </a:rPr>
              <a:t>The reason they do not know God is that they have not been students of the book in which              God reveals himself to man. </a:t>
            </a:r>
          </a:p>
        </p:txBody>
      </p:sp>
    </p:spTree>
    <p:extLst>
      <p:ext uri="{BB962C8B-B14F-4D97-AF65-F5344CB8AC3E}">
        <p14:creationId xmlns:p14="http://schemas.microsoft.com/office/powerpoint/2010/main" val="5787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aramond" panose="02020404030301010803" pitchFamily="18" charset="0"/>
              </a:rPr>
              <a:t>Why Should We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pic>
        <p:nvPicPr>
          <p:cNvPr id="2" name="Picture 2" descr="https://external-content.duckduckgo.com/iu/?u=https%3A%2F%2Ftse3.mm.bing.net%2Fth%3Fid%3DOIP.2zODhnR9Y10YJCAdBEzFNgHaFj%26pid%3DApi&amp;f=1&amp;ipt=efa01701b8daf166fb44a9edff39cafc992a262135f66f5a462e73aa1d2c7640&amp;ipo=images">
            <a:extLst>
              <a:ext uri="{FF2B5EF4-FFF2-40B4-BE49-F238E27FC236}">
                <a16:creationId xmlns:a16="http://schemas.microsoft.com/office/drawing/2014/main" id="{18EB4E9A-DE63-8537-911E-279BAB7C2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1259" y="5381348"/>
            <a:ext cx="1767787" cy="1323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9C9438C-C622-901F-2290-12303C4F5E58}"/>
              </a:ext>
            </a:extLst>
          </p:cNvPr>
          <p:cNvSpPr txBox="1"/>
          <p:nvPr/>
        </p:nvSpPr>
        <p:spPr>
          <a:xfrm>
            <a:off x="0" y="941033"/>
            <a:ext cx="9144000" cy="658835"/>
          </a:xfrm>
          <a:prstGeom prst="rect">
            <a:avLst/>
          </a:prstGeom>
          <a:noFill/>
        </p:spPr>
        <p:txBody>
          <a:bodyPr wrap="square" rtlCol="0">
            <a:spAutoFit/>
          </a:bodyPr>
          <a:lstStyle/>
          <a:p>
            <a:pPr marL="342900" marR="0" lvl="0" indent="-342900" algn="ctr">
              <a:lnSpc>
                <a:spcPct val="107000"/>
              </a:lnSpc>
              <a:spcBef>
                <a:spcPts val="0"/>
              </a:spcBef>
              <a:spcAft>
                <a:spcPts val="800"/>
              </a:spcAft>
              <a:buFont typeface="+mj-lt"/>
              <a:buAutoNum type="arabicPeriod"/>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To Know God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737177AD-1C56-59F9-B5A5-F6AE87833F9E}"/>
              </a:ext>
            </a:extLst>
          </p:cNvPr>
          <p:cNvSpPr txBox="1"/>
          <p:nvPr/>
        </p:nvSpPr>
        <p:spPr>
          <a:xfrm>
            <a:off x="106532" y="1518082"/>
            <a:ext cx="8700117" cy="5011628"/>
          </a:xfrm>
          <a:prstGeom prst="rect">
            <a:avLst/>
          </a:prstGeom>
          <a:noFill/>
        </p:spPr>
        <p:txBody>
          <a:bodyPr wrap="square">
            <a:spAutoFit/>
          </a:bodyPr>
          <a:lstStyle/>
          <a:p>
            <a:pPr marL="342900" indent="-342900">
              <a:buFont typeface="Arial" panose="020B0604020202020204" pitchFamily="34" charset="0"/>
              <a:buChar char="•"/>
            </a:pPr>
            <a:r>
              <a:rPr lang="en-US" sz="2500" dirty="0">
                <a:effectLst/>
                <a:latin typeface="Calibri" panose="020F0502020204030204" pitchFamily="34" charset="0"/>
                <a:ea typeface="Calibri" panose="020F0502020204030204" pitchFamily="34" charset="0"/>
                <a:cs typeface="Times New Roman" panose="02020603050405020304" pitchFamily="18" charset="0"/>
              </a:rPr>
              <a:t>Paul went to Athens to preach. Those Athenian philosophers spent their time in learning some new thing, and then imparting this knowledge to others. </a:t>
            </a:r>
            <a:r>
              <a:rPr lang="en-US" sz="2500" b="1" dirty="0">
                <a:effectLst/>
                <a:latin typeface="Calibri" panose="020F0502020204030204" pitchFamily="34" charset="0"/>
                <a:ea typeface="Calibri" panose="020F0502020204030204" pitchFamily="34" charset="0"/>
                <a:cs typeface="Times New Roman" panose="02020603050405020304" pitchFamily="18" charset="0"/>
              </a:rPr>
              <a:t>But they did not know God!</a:t>
            </a:r>
            <a:r>
              <a:rPr lang="en-US" sz="2500" dirty="0">
                <a:effectLst/>
                <a:latin typeface="Calibri" panose="020F0502020204030204" pitchFamily="34" charset="0"/>
                <a:ea typeface="Calibri" panose="020F0502020204030204" pitchFamily="34" charset="0"/>
                <a:cs typeface="Times New Roman" panose="02020603050405020304" pitchFamily="18" charset="0"/>
              </a:rPr>
              <a:t>  </a:t>
            </a:r>
            <a:r>
              <a:rPr lang="en-US" sz="25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They were not Bible students. Because of their lack of knowledge of the true God they were idolaters. </a:t>
            </a:r>
          </a:p>
          <a:p>
            <a:endParaRPr lang="en-US" sz="1400" dirty="0"/>
          </a:p>
          <a:p>
            <a:pPr marL="342900" marR="0" indent="-342900">
              <a:spcBef>
                <a:spcPts val="0"/>
              </a:spcBef>
              <a:spcAft>
                <a:spcPts val="800"/>
              </a:spcAft>
              <a:buFont typeface="Arial" panose="020B0604020202020204" pitchFamily="34" charset="0"/>
              <a:buChar char="•"/>
            </a:pPr>
            <a:r>
              <a:rPr lang="en-US" sz="2500" kern="100" dirty="0">
                <a:effectLst/>
                <a:latin typeface="Calibri" panose="020F0502020204030204" pitchFamily="34" charset="0"/>
                <a:ea typeface="Calibri" panose="020F0502020204030204" pitchFamily="34" charset="0"/>
                <a:cs typeface="Times New Roman" panose="02020603050405020304" pitchFamily="18" charset="0"/>
              </a:rPr>
              <a:t>Paul said to them: </a:t>
            </a:r>
            <a:r>
              <a:rPr lang="en-US" sz="25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en-US" sz="26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Ye men of Athens, I perceive that in all things ye are too superstitious. For as I passed by, and beheld your devotions, I found an altar with this inscription.                             To THE UNKNOWN GOD. Whom therefore you                ignorantly worship, him declare I unto you."                               </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600" b="1"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Acts 17:22, 23</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982692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aramond" panose="02020404030301010803" pitchFamily="18" charset="0"/>
              </a:rPr>
              <a:t>Why Should We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pic>
        <p:nvPicPr>
          <p:cNvPr id="2" name="Picture 2" descr="https://external-content.duckduckgo.com/iu/?u=https%3A%2F%2Ftse3.mm.bing.net%2Fth%3Fid%3DOIP.2zODhnR9Y10YJCAdBEzFNgHaFj%26pid%3DApi&amp;f=1&amp;ipt=efa01701b8daf166fb44a9edff39cafc992a262135f66f5a462e73aa1d2c7640&amp;ipo=images">
            <a:extLst>
              <a:ext uri="{FF2B5EF4-FFF2-40B4-BE49-F238E27FC236}">
                <a16:creationId xmlns:a16="http://schemas.microsoft.com/office/drawing/2014/main" id="{18EB4E9A-DE63-8537-911E-279BAB7C2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6120" y="5537594"/>
            <a:ext cx="1476191" cy="110558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9C9438C-C622-901F-2290-12303C4F5E58}"/>
              </a:ext>
            </a:extLst>
          </p:cNvPr>
          <p:cNvSpPr txBox="1"/>
          <p:nvPr/>
        </p:nvSpPr>
        <p:spPr>
          <a:xfrm>
            <a:off x="0" y="941033"/>
            <a:ext cx="9144000" cy="658835"/>
          </a:xfrm>
          <a:prstGeom prst="rect">
            <a:avLst/>
          </a:prstGeom>
          <a:noFill/>
        </p:spPr>
        <p:txBody>
          <a:bodyPr wrap="square" rtlCol="0">
            <a:spAutoFit/>
          </a:bodyPr>
          <a:lstStyle/>
          <a:p>
            <a:pPr marL="342900" marR="0" lvl="0" indent="-342900" algn="ctr">
              <a:lnSpc>
                <a:spcPct val="107000"/>
              </a:lnSpc>
              <a:spcBef>
                <a:spcPts val="0"/>
              </a:spcBef>
              <a:spcAft>
                <a:spcPts val="800"/>
              </a:spcAft>
              <a:buFont typeface="+mj-lt"/>
              <a:buAutoNum type="arabicPeriod"/>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To Know God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60AFA1C4-22F2-34F3-11D6-EFBD3058D6DD}"/>
              </a:ext>
            </a:extLst>
          </p:cNvPr>
          <p:cNvSpPr txBox="1"/>
          <p:nvPr/>
        </p:nvSpPr>
        <p:spPr>
          <a:xfrm>
            <a:off x="301841" y="1464817"/>
            <a:ext cx="8640470" cy="5098832"/>
          </a:xfrm>
          <a:prstGeom prst="rect">
            <a:avLst/>
          </a:prstGeom>
          <a:noFill/>
        </p:spPr>
        <p:txBody>
          <a:bodyPr wrap="square">
            <a:spAutoFit/>
          </a:bodyPr>
          <a:lstStyle/>
          <a:p>
            <a:pPr marL="0" marR="0">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These fellows </a:t>
            </a:r>
            <a:r>
              <a:rPr lang="en-US" sz="2600" u="sng" kern="100" dirty="0">
                <a:effectLst/>
                <a:latin typeface="Calibri" panose="020F0502020204030204" pitchFamily="34" charset="0"/>
                <a:ea typeface="Calibri" panose="020F0502020204030204" pitchFamily="34" charset="0"/>
                <a:cs typeface="Times New Roman" panose="02020603050405020304" pitchFamily="18" charset="0"/>
              </a:rPr>
              <a:t>knew much, but they did not know God</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There are many of our day who know much, but of the important thing—that of knowing God— </a:t>
            </a:r>
            <a:r>
              <a:rPr lang="en-US" sz="2600" u="sng" kern="100" dirty="0">
                <a:effectLst/>
                <a:latin typeface="Calibri" panose="020F0502020204030204" pitchFamily="34" charset="0"/>
                <a:ea typeface="Calibri" panose="020F0502020204030204" pitchFamily="34" charset="0"/>
                <a:cs typeface="Times New Roman" panose="02020603050405020304" pitchFamily="18" charset="0"/>
              </a:rPr>
              <a:t>they are ignorant</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And this is </a:t>
            </a:r>
            <a:r>
              <a:rPr lang="en-US" sz="2600" u="sng" kern="100" dirty="0">
                <a:effectLst/>
                <a:latin typeface="Calibri" panose="020F0502020204030204" pitchFamily="34" charset="0"/>
                <a:ea typeface="Calibri" panose="020F0502020204030204" pitchFamily="34" charset="0"/>
                <a:cs typeface="Times New Roman" panose="02020603050405020304" pitchFamily="18" charset="0"/>
              </a:rPr>
              <a:t>willful ignorance</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and willful ignorance is the worst kind of ignorance. It is inexcusable.</a:t>
            </a:r>
          </a:p>
          <a:p>
            <a:pPr marL="0" marR="0">
              <a:spcBef>
                <a:spcPts val="0"/>
              </a:spcBef>
              <a:spcAft>
                <a:spcPts val="800"/>
              </a:spcAft>
            </a:pP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The world by its own wisdom will never know God. The world by wisdom cannot know God. </a:t>
            </a:r>
            <a:r>
              <a:rPr lang="en-US" sz="26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"For after that in the wisdom of God the world by wisdom knew not God, it pleased God by the foolishness of preaching to save them that believe."</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2600" b="1"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1 Cor.1:21</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God gave us the Bible so that we may              know him.</a:t>
            </a:r>
          </a:p>
        </p:txBody>
      </p:sp>
    </p:spTree>
    <p:extLst>
      <p:ext uri="{BB962C8B-B14F-4D97-AF65-F5344CB8AC3E}">
        <p14:creationId xmlns:p14="http://schemas.microsoft.com/office/powerpoint/2010/main" val="3013090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aramond" panose="02020404030301010803" pitchFamily="18" charset="0"/>
              </a:rPr>
              <a:t>Why Should We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pic>
        <p:nvPicPr>
          <p:cNvPr id="2" name="Picture 2" descr="https://external-content.duckduckgo.com/iu/?u=https%3A%2F%2Ftse3.mm.bing.net%2Fth%3Fid%3DOIP.2zODhnR9Y10YJCAdBEzFNgHaFj%26pid%3DApi&amp;f=1&amp;ipt=efa01701b8daf166fb44a9edff39cafc992a262135f66f5a462e73aa1d2c7640&amp;ipo=images">
            <a:extLst>
              <a:ext uri="{FF2B5EF4-FFF2-40B4-BE49-F238E27FC236}">
                <a16:creationId xmlns:a16="http://schemas.microsoft.com/office/drawing/2014/main" id="{18EB4E9A-DE63-8537-911E-279BAB7C2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4524" y="5319205"/>
            <a:ext cx="1767787" cy="1323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9C9438C-C622-901F-2290-12303C4F5E58}"/>
              </a:ext>
            </a:extLst>
          </p:cNvPr>
          <p:cNvSpPr txBox="1"/>
          <p:nvPr/>
        </p:nvSpPr>
        <p:spPr>
          <a:xfrm>
            <a:off x="0" y="941033"/>
            <a:ext cx="9144000" cy="658835"/>
          </a:xfrm>
          <a:prstGeom prst="rect">
            <a:avLst/>
          </a:prstGeom>
          <a:noFill/>
        </p:spPr>
        <p:txBody>
          <a:bodyPr wrap="square" rtlCol="0">
            <a:spAutoFit/>
          </a:bodyPr>
          <a:lstStyle/>
          <a:p>
            <a:pPr marL="342900" marR="0" lvl="0" indent="-342900" algn="ctr">
              <a:lnSpc>
                <a:spcPct val="107000"/>
              </a:lnSpc>
              <a:spcBef>
                <a:spcPts val="0"/>
              </a:spcBef>
              <a:spcAft>
                <a:spcPts val="800"/>
              </a:spcAft>
              <a:buFont typeface="+mj-lt"/>
              <a:buAutoNum type="arabicPeriod"/>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To Know God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47D2DC66-0AD0-5F79-6F4D-ADE041F5555B}"/>
              </a:ext>
            </a:extLst>
          </p:cNvPr>
          <p:cNvSpPr txBox="1"/>
          <p:nvPr/>
        </p:nvSpPr>
        <p:spPr>
          <a:xfrm>
            <a:off x="106532" y="1836226"/>
            <a:ext cx="8522563" cy="4204884"/>
          </a:xfrm>
          <a:prstGeom prst="rect">
            <a:avLst/>
          </a:prstGeom>
          <a:noFill/>
        </p:spPr>
        <p:txBody>
          <a:bodyPr wrap="square">
            <a:spAutoFit/>
          </a:bodyPr>
          <a:lstStyle/>
          <a:p>
            <a:pPr marL="457200" marR="0" indent="-457200">
              <a:spcBef>
                <a:spcPts val="0"/>
              </a:spcBef>
              <a:spcAft>
                <a:spcPts val="8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Of course we have the book of nature. We read: </a:t>
            </a:r>
            <a:r>
              <a:rPr lang="en-US" sz="32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 heavens declare the glory of God: and the firmament shows his handywork. Day unto day utters speech, and night unto night shows knowledge." (</a:t>
            </a:r>
            <a:r>
              <a:rPr lang="en-US" sz="3200" b="1"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Psalm 19:1,2</a:t>
            </a:r>
            <a:r>
              <a:rPr lang="en-US" sz="32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spcBef>
                <a:spcPts val="0"/>
              </a:spcBef>
              <a:spcAft>
                <a:spcPts val="80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spcBef>
                <a:spcPts val="0"/>
              </a:spcBef>
              <a:spcAft>
                <a:spcPts val="800"/>
              </a:spcAft>
              <a:buFont typeface="Arial" panose="020B0604020202020204" pitchFamily="34" charset="0"/>
              <a:buChar char="•"/>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Give man nature without the Bible,                 and he becomes a worshiper of nature.</a:t>
            </a:r>
          </a:p>
        </p:txBody>
      </p:sp>
    </p:spTree>
    <p:extLst>
      <p:ext uri="{BB962C8B-B14F-4D97-AF65-F5344CB8AC3E}">
        <p14:creationId xmlns:p14="http://schemas.microsoft.com/office/powerpoint/2010/main" val="3030806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aramond" panose="02020404030301010803" pitchFamily="18" charset="0"/>
              </a:rPr>
              <a:t>Why Should We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pic>
        <p:nvPicPr>
          <p:cNvPr id="2" name="Picture 2" descr="https://external-content.duckduckgo.com/iu/?u=https%3A%2F%2Ftse3.mm.bing.net%2Fth%3Fid%3DOIP.2zODhnR9Y10YJCAdBEzFNgHaFj%26pid%3DApi&amp;f=1&amp;ipt=efa01701b8daf166fb44a9edff39cafc992a262135f66f5a462e73aa1d2c7640&amp;ipo=images">
            <a:extLst>
              <a:ext uri="{FF2B5EF4-FFF2-40B4-BE49-F238E27FC236}">
                <a16:creationId xmlns:a16="http://schemas.microsoft.com/office/drawing/2014/main" id="{18EB4E9A-DE63-8537-911E-279BAB7C2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9013" y="5254979"/>
            <a:ext cx="1767787" cy="1323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9C9438C-C622-901F-2290-12303C4F5E58}"/>
              </a:ext>
            </a:extLst>
          </p:cNvPr>
          <p:cNvSpPr txBox="1"/>
          <p:nvPr/>
        </p:nvSpPr>
        <p:spPr>
          <a:xfrm>
            <a:off x="0" y="941033"/>
            <a:ext cx="9144000" cy="658835"/>
          </a:xfrm>
          <a:prstGeom prst="rect">
            <a:avLst/>
          </a:prstGeom>
          <a:noFill/>
        </p:spPr>
        <p:txBody>
          <a:bodyPr wrap="square" rtlCol="0">
            <a:spAutoFit/>
          </a:bodyPr>
          <a:lstStyle/>
          <a:p>
            <a:pPr marR="0" lvl="0" algn="ctr">
              <a:lnSpc>
                <a:spcPct val="107000"/>
              </a:lnSpc>
              <a:spcBef>
                <a:spcPts val="0"/>
              </a:spcBef>
              <a:spcAft>
                <a:spcPts val="800"/>
              </a:spcAft>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2.To Know Jesus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A9544718-40AB-8C6C-F80D-0D19FFA3731C}"/>
              </a:ext>
            </a:extLst>
          </p:cNvPr>
          <p:cNvSpPr txBox="1"/>
          <p:nvPr/>
        </p:nvSpPr>
        <p:spPr>
          <a:xfrm>
            <a:off x="736847" y="1677880"/>
            <a:ext cx="7954392" cy="4352282"/>
          </a:xfrm>
          <a:prstGeom prst="rect">
            <a:avLst/>
          </a:prstGeom>
          <a:noFill/>
        </p:spPr>
        <p:txBody>
          <a:bodyPr wrap="square">
            <a:spAutoFit/>
          </a:bodyPr>
          <a:lstStyle/>
          <a:p>
            <a:pPr marL="0" marR="0">
              <a:lnSpc>
                <a:spcPct val="107000"/>
              </a:lnSpc>
              <a:spcBef>
                <a:spcPts val="0"/>
              </a:spcBef>
              <a:spcAft>
                <a:spcPts val="800"/>
              </a:spcAft>
            </a:pP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There is </a:t>
            </a:r>
            <a:r>
              <a:rPr lang="en-US" sz="2600" u="sng" kern="100" dirty="0">
                <a:effectLst/>
                <a:latin typeface="Calibri" panose="020F0502020204030204" pitchFamily="34" charset="0"/>
                <a:ea typeface="Calibri" panose="020F0502020204030204" pitchFamily="34" charset="0"/>
                <a:cs typeface="Times New Roman" panose="02020603050405020304" pitchFamily="18" charset="0"/>
              </a:rPr>
              <a:t>no way of knowing Jesus except </a:t>
            </a: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through the Bible</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It testifies of him. Because of their ignorance the Jews put him to death. Their ignorance did not excuse them. </a:t>
            </a:r>
            <a:r>
              <a:rPr lang="en-US" sz="26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"And now, brethren, I wot that through ignorance ye did it, as did also your rulers." </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a:t>
            </a:r>
            <a:r>
              <a:rPr lang="en-US" sz="2600" b="1"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Acts 3:17</a:t>
            </a:r>
            <a:r>
              <a:rPr lang="en-US" sz="2600" kern="100" dirty="0">
                <a:effectLst/>
                <a:latin typeface="Calibri" panose="020F0502020204030204" pitchFamily="34" charset="0"/>
                <a:ea typeface="Calibri" panose="020F0502020204030204" pitchFamily="34" charset="0"/>
                <a:cs typeface="Times New Roman" panose="02020603050405020304" pitchFamily="18" charset="0"/>
              </a:rPr>
              <a:t>.) Why were they thus ignorant? They were not sufficiently acquainted with their own Scriptures. </a:t>
            </a:r>
            <a:r>
              <a:rPr lang="en-US" sz="26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"Repent ye therefore, and be converted, that your sins may be blotted out, when the times of refreshing shall come from the                    presence of the Lord." (</a:t>
            </a:r>
            <a:r>
              <a:rPr lang="en-US" sz="2600" b="1" kern="100" dirty="0">
                <a:solidFill>
                  <a:srgbClr val="0070C0"/>
                </a:solidFill>
                <a:effectLst/>
                <a:latin typeface="Georgia" panose="02040502050405020303" pitchFamily="18" charset="0"/>
                <a:ea typeface="Calibri" panose="020F0502020204030204" pitchFamily="34" charset="0"/>
                <a:cs typeface="Times New Roman" panose="02020603050405020304" pitchFamily="18" charset="0"/>
              </a:rPr>
              <a:t>Acts 3:19</a:t>
            </a:r>
            <a:r>
              <a:rPr lang="en-US" sz="26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683745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09A8EDE-AD51-341A-5DA9-578B628186AF}"/>
              </a:ext>
            </a:extLst>
          </p:cNvPr>
          <p:cNvSpPr/>
          <p:nvPr/>
        </p:nvSpPr>
        <p:spPr>
          <a:xfrm>
            <a:off x="0" y="0"/>
            <a:ext cx="9144000" cy="704675"/>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35FD543D-5F38-BC77-B1C0-94E95ABADDC6}"/>
              </a:ext>
            </a:extLst>
          </p:cNvPr>
          <p:cNvSpPr txBox="1"/>
          <p:nvPr/>
        </p:nvSpPr>
        <p:spPr>
          <a:xfrm>
            <a:off x="1" y="-16778"/>
            <a:ext cx="9143999" cy="70788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Garamond" panose="02020404030301010803" pitchFamily="18" charset="0"/>
              </a:rPr>
              <a:t>Why Should We Study The Bible?</a:t>
            </a:r>
          </a:p>
        </p:txBody>
      </p:sp>
      <p:sp>
        <p:nvSpPr>
          <p:cNvPr id="5" name="Footer Placeholder 4">
            <a:extLst>
              <a:ext uri="{FF2B5EF4-FFF2-40B4-BE49-F238E27FC236}">
                <a16:creationId xmlns:a16="http://schemas.microsoft.com/office/drawing/2014/main" id="{0CF189EE-3FC8-D840-B697-6501448836A0}"/>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b hastings   newlebanoncoc.com</a:t>
            </a:r>
          </a:p>
        </p:txBody>
      </p:sp>
      <p:pic>
        <p:nvPicPr>
          <p:cNvPr id="2" name="Picture 2" descr="https://external-content.duckduckgo.com/iu/?u=https%3A%2F%2Ftse3.mm.bing.net%2Fth%3Fid%3DOIP.2zODhnR9Y10YJCAdBEzFNgHaFj%26pid%3DApi&amp;f=1&amp;ipt=efa01701b8daf166fb44a9edff39cafc992a262135f66f5a462e73aa1d2c7640&amp;ipo=images">
            <a:extLst>
              <a:ext uri="{FF2B5EF4-FFF2-40B4-BE49-F238E27FC236}">
                <a16:creationId xmlns:a16="http://schemas.microsoft.com/office/drawing/2014/main" id="{18EB4E9A-DE63-8537-911E-279BAB7C27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9013" y="5254979"/>
            <a:ext cx="1767787" cy="13239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9C9438C-C622-901F-2290-12303C4F5E58}"/>
              </a:ext>
            </a:extLst>
          </p:cNvPr>
          <p:cNvSpPr txBox="1"/>
          <p:nvPr/>
        </p:nvSpPr>
        <p:spPr>
          <a:xfrm>
            <a:off x="0" y="941033"/>
            <a:ext cx="9144000" cy="658835"/>
          </a:xfrm>
          <a:prstGeom prst="rect">
            <a:avLst/>
          </a:prstGeom>
          <a:noFill/>
        </p:spPr>
        <p:txBody>
          <a:bodyPr wrap="square" rtlCol="0">
            <a:spAutoFit/>
          </a:bodyPr>
          <a:lstStyle/>
          <a:p>
            <a:pPr marR="0" lvl="0" algn="ctr">
              <a:lnSpc>
                <a:spcPct val="107000"/>
              </a:lnSpc>
              <a:spcBef>
                <a:spcPts val="0"/>
              </a:spcBef>
              <a:spcAft>
                <a:spcPts val="800"/>
              </a:spcAft>
            </a:pPr>
            <a:r>
              <a:rPr lang="en-US" sz="3600" b="1" kern="100" dirty="0">
                <a:effectLst/>
                <a:latin typeface="Calibri" panose="020F0502020204030204" pitchFamily="34" charset="0"/>
                <a:ea typeface="Calibri" panose="020F0502020204030204" pitchFamily="34" charset="0"/>
                <a:cs typeface="Times New Roman" panose="02020603050405020304" pitchFamily="18" charset="0"/>
              </a:rPr>
              <a:t>2.To Know Jesus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E3D386C1-51CC-44B5-5179-0B362E59F396}"/>
              </a:ext>
            </a:extLst>
          </p:cNvPr>
          <p:cNvSpPr txBox="1"/>
          <p:nvPr/>
        </p:nvSpPr>
        <p:spPr>
          <a:xfrm>
            <a:off x="834501" y="1836227"/>
            <a:ext cx="7679184" cy="3990836"/>
          </a:xfrm>
          <a:prstGeom prst="rect">
            <a:avLst/>
          </a:prstGeom>
          <a:noFill/>
        </p:spPr>
        <p:txBody>
          <a:bodyPr wrap="square">
            <a:spAutoFit/>
          </a:bodyPr>
          <a:lstStyle/>
          <a:p>
            <a:pPr marL="0" marR="0">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Many today are just as ignorant of the real Jesus as were these ancient Jews; and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the cause of their ignorance is the same</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and    </a:t>
            </a:r>
            <a:r>
              <a:rPr lang="en-US" sz="3200" u="sng" kern="100" dirty="0">
                <a:effectLst/>
                <a:latin typeface="Calibri" panose="020F0502020204030204" pitchFamily="34" charset="0"/>
                <a:ea typeface="Calibri" panose="020F0502020204030204" pitchFamily="34" charset="0"/>
                <a:cs typeface="Times New Roman" panose="02020603050405020304" pitchFamily="18" charset="0"/>
              </a:rPr>
              <a:t>the remedy for their sins is the same</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800"/>
              </a:spcAft>
            </a:pPr>
            <a:endParaRPr lang="en-US" sz="1600" kern="1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800"/>
              </a:spcAf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They will have to be converted, or turned to the Lord; and the power to bring about this conversion inheres in the word.</a:t>
            </a:r>
          </a:p>
        </p:txBody>
      </p:sp>
    </p:spTree>
    <p:extLst>
      <p:ext uri="{BB962C8B-B14F-4D97-AF65-F5344CB8AC3E}">
        <p14:creationId xmlns:p14="http://schemas.microsoft.com/office/powerpoint/2010/main" val="1915163625"/>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4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484</TotalTime>
  <Words>1946</Words>
  <Application>Microsoft Office PowerPoint</Application>
  <PresentationFormat>On-screen Show (4:3)</PresentationFormat>
  <Paragraphs>120</Paragraphs>
  <Slides>20</Slides>
  <Notes>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20</vt:i4>
      </vt:variant>
    </vt:vector>
  </HeadingPairs>
  <TitlesOfParts>
    <vt:vector size="30" baseType="lpstr">
      <vt:lpstr>Arial</vt:lpstr>
      <vt:lpstr>Arial Unicode MS</vt:lpstr>
      <vt:lpstr>Calibri</vt:lpstr>
      <vt:lpstr>Calibri Light</vt:lpstr>
      <vt:lpstr>Garamond</vt:lpstr>
      <vt:lpstr>Georgia</vt:lpstr>
      <vt:lpstr>Ink Free</vt:lpstr>
      <vt:lpstr>Times New Roman</vt:lpstr>
      <vt:lpstr>1_Office Theme</vt:lpstr>
      <vt:lpstr>14_Default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 Lebanon church of Christ</dc:creator>
  <cp:lastModifiedBy>New Lebanon church of Christ</cp:lastModifiedBy>
  <cp:revision>6</cp:revision>
  <dcterms:created xsi:type="dcterms:W3CDTF">2024-04-09T11:29:31Z</dcterms:created>
  <dcterms:modified xsi:type="dcterms:W3CDTF">2024-04-21T09:46:48Z</dcterms:modified>
</cp:coreProperties>
</file>