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7"/>
  </p:notesMasterIdLst>
  <p:sldIdLst>
    <p:sldId id="265" r:id="rId3"/>
    <p:sldId id="550" r:id="rId4"/>
    <p:sldId id="528" r:id="rId5"/>
    <p:sldId id="541" r:id="rId6"/>
    <p:sldId id="501" r:id="rId7"/>
    <p:sldId id="529" r:id="rId8"/>
    <p:sldId id="502" r:id="rId9"/>
    <p:sldId id="523" r:id="rId10"/>
    <p:sldId id="539" r:id="rId11"/>
    <p:sldId id="504" r:id="rId12"/>
    <p:sldId id="505" r:id="rId13"/>
    <p:sldId id="503" r:id="rId14"/>
    <p:sldId id="506" r:id="rId15"/>
    <p:sldId id="508" r:id="rId16"/>
    <p:sldId id="510" r:id="rId17"/>
    <p:sldId id="511" r:id="rId18"/>
    <p:sldId id="513" r:id="rId19"/>
    <p:sldId id="538" r:id="rId20"/>
    <p:sldId id="509" r:id="rId21"/>
    <p:sldId id="514" r:id="rId22"/>
    <p:sldId id="516" r:id="rId23"/>
    <p:sldId id="515" r:id="rId24"/>
    <p:sldId id="257" r:id="rId25"/>
    <p:sldId id="517" r:id="rId26"/>
    <p:sldId id="537" r:id="rId27"/>
    <p:sldId id="518" r:id="rId28"/>
    <p:sldId id="551" r:id="rId29"/>
    <p:sldId id="519" r:id="rId30"/>
    <p:sldId id="521" r:id="rId31"/>
    <p:sldId id="520" r:id="rId32"/>
    <p:sldId id="522" r:id="rId33"/>
    <p:sldId id="540" r:id="rId34"/>
    <p:sldId id="507" r:id="rId35"/>
    <p:sldId id="525" r:id="rId36"/>
    <p:sldId id="527" r:id="rId37"/>
    <p:sldId id="524" r:id="rId38"/>
    <p:sldId id="542" r:id="rId39"/>
    <p:sldId id="543" r:id="rId40"/>
    <p:sldId id="545" r:id="rId41"/>
    <p:sldId id="544" r:id="rId42"/>
    <p:sldId id="546" r:id="rId43"/>
    <p:sldId id="547" r:id="rId44"/>
    <p:sldId id="549" r:id="rId45"/>
    <p:sldId id="526"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k7vZUOoznbpjWiMUuxYCg==" hashData="GV07C7Dp9GlpL2V90etUNUmbF6/1wzxGgiYn4gg6QLB8YWf9XLEGGV33EhNCUbazzQNjmPDZMgQ4b5eMuyWQz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1506" y="11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7A948F-6A5B-4E63-A543-08DC05C8F466}" type="datetimeFigureOut">
              <a:rPr lang="en-US" smtClean="0"/>
              <a:t>4/14/2024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8A88D-A973-485A-BBB8-551DAD1418A3}" type="slidenum">
              <a:rPr lang="en-US" smtClean="0"/>
              <a:t>‹#›</a:t>
            </a:fld>
            <a:endParaRPr lang="en-US"/>
          </a:p>
        </p:txBody>
      </p:sp>
    </p:spTree>
    <p:extLst>
      <p:ext uri="{BB962C8B-B14F-4D97-AF65-F5344CB8AC3E}">
        <p14:creationId xmlns:p14="http://schemas.microsoft.com/office/powerpoint/2010/main" val="72700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FEEC43-EE78-4DC3-9DE0-4CC1F8CEEEDF}" type="datetime1">
              <a:rPr lang="en-US" smtClean="0"/>
              <a:t>4/14/2024</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742934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4D99FE-7FE5-49A2-91D3-C6B0D4C6C0EF}" type="datetime1">
              <a:rPr lang="en-US" smtClean="0"/>
              <a:t>4/14/2024</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335369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D4E6F2-43ED-4054-AB69-5A04BCE49282}" type="datetime1">
              <a:rPr lang="en-US" smtClean="0"/>
              <a:t>4/14/2024</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3383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937C-5190-E404-825B-323B3DF9D49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4F6C1D-C52D-9D39-87B1-FA15508C483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9999E1-6443-063D-F532-CE1204FE3C1D}"/>
              </a:ext>
            </a:extLst>
          </p:cNvPr>
          <p:cNvSpPr>
            <a:spLocks noGrp="1"/>
          </p:cNvSpPr>
          <p:nvPr>
            <p:ph type="dt" sz="half" idx="10"/>
          </p:nvPr>
        </p:nvSpPr>
        <p:spPr/>
        <p:txBody>
          <a:bodyPr/>
          <a:lstStyle/>
          <a:p>
            <a:fld id="{E21E39DA-4D53-4F29-95F0-03711CE656E2}" type="datetimeFigureOut">
              <a:rPr lang="en-US" smtClean="0"/>
              <a:t>4/14/2024</a:t>
            </a:fld>
            <a:endParaRPr lang="en-US"/>
          </a:p>
        </p:txBody>
      </p:sp>
      <p:sp>
        <p:nvSpPr>
          <p:cNvPr id="5" name="Footer Placeholder 4">
            <a:extLst>
              <a:ext uri="{FF2B5EF4-FFF2-40B4-BE49-F238E27FC236}">
                <a16:creationId xmlns:a16="http://schemas.microsoft.com/office/drawing/2014/main" id="{05D777AC-28F8-5934-3407-6311FB408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B389E-0247-1F0A-C67D-AB82A98B84CA}"/>
              </a:ext>
            </a:extLst>
          </p:cNvPr>
          <p:cNvSpPr>
            <a:spLocks noGrp="1"/>
          </p:cNvSpPr>
          <p:nvPr>
            <p:ph type="sldNum" sz="quarter" idx="12"/>
          </p:nvPr>
        </p:nvSpPr>
        <p:spPr/>
        <p:txBody>
          <a:bodyPr/>
          <a:lstStyle/>
          <a:p>
            <a:fld id="{4F79BB71-897A-42CD-8E7C-DCA2DD968707}" type="slidenum">
              <a:rPr lang="en-US" smtClean="0"/>
              <a:t>‹#›</a:t>
            </a:fld>
            <a:endParaRPr lang="en-US"/>
          </a:p>
        </p:txBody>
      </p:sp>
    </p:spTree>
    <p:extLst>
      <p:ext uri="{BB962C8B-B14F-4D97-AF65-F5344CB8AC3E}">
        <p14:creationId xmlns:p14="http://schemas.microsoft.com/office/powerpoint/2010/main" val="3476213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CF10-23B7-F216-340E-60D07E6CC9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60EF5F-12A3-44DC-116C-5C5DFF702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B4C8C-BEAA-16FC-F7D7-1D6A2B7B1384}"/>
              </a:ext>
            </a:extLst>
          </p:cNvPr>
          <p:cNvSpPr>
            <a:spLocks noGrp="1"/>
          </p:cNvSpPr>
          <p:nvPr>
            <p:ph type="dt" sz="half" idx="10"/>
          </p:nvPr>
        </p:nvSpPr>
        <p:spPr/>
        <p:txBody>
          <a:bodyPr/>
          <a:lstStyle/>
          <a:p>
            <a:fld id="{E21E39DA-4D53-4F29-95F0-03711CE656E2}" type="datetimeFigureOut">
              <a:rPr lang="en-US" smtClean="0"/>
              <a:t>4/14/2024</a:t>
            </a:fld>
            <a:endParaRPr lang="en-US"/>
          </a:p>
        </p:txBody>
      </p:sp>
      <p:sp>
        <p:nvSpPr>
          <p:cNvPr id="5" name="Footer Placeholder 4">
            <a:extLst>
              <a:ext uri="{FF2B5EF4-FFF2-40B4-BE49-F238E27FC236}">
                <a16:creationId xmlns:a16="http://schemas.microsoft.com/office/drawing/2014/main" id="{A25FE477-F203-1D0E-BFAB-5AB0E0396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C80C0-DDBD-484A-2FC3-4133EBDE74E4}"/>
              </a:ext>
            </a:extLst>
          </p:cNvPr>
          <p:cNvSpPr>
            <a:spLocks noGrp="1"/>
          </p:cNvSpPr>
          <p:nvPr>
            <p:ph type="sldNum" sz="quarter" idx="12"/>
          </p:nvPr>
        </p:nvSpPr>
        <p:spPr/>
        <p:txBody>
          <a:bodyPr/>
          <a:lstStyle/>
          <a:p>
            <a:fld id="{4F79BB71-897A-42CD-8E7C-DCA2DD968707}" type="slidenum">
              <a:rPr lang="en-US" smtClean="0"/>
              <a:t>‹#›</a:t>
            </a:fld>
            <a:endParaRPr lang="en-US"/>
          </a:p>
        </p:txBody>
      </p:sp>
    </p:spTree>
    <p:extLst>
      <p:ext uri="{BB962C8B-B14F-4D97-AF65-F5344CB8AC3E}">
        <p14:creationId xmlns:p14="http://schemas.microsoft.com/office/powerpoint/2010/main" val="1300238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49B54-2281-A800-A25C-965C34FF2C5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7787BA-DF88-DFB2-7A9B-4B85DA1EEB1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CEA302-268A-CAA6-7F8B-42E9C92D55CC}"/>
              </a:ext>
            </a:extLst>
          </p:cNvPr>
          <p:cNvSpPr>
            <a:spLocks noGrp="1"/>
          </p:cNvSpPr>
          <p:nvPr>
            <p:ph type="dt" sz="half" idx="10"/>
          </p:nvPr>
        </p:nvSpPr>
        <p:spPr/>
        <p:txBody>
          <a:bodyPr/>
          <a:lstStyle/>
          <a:p>
            <a:fld id="{E21E39DA-4D53-4F29-95F0-03711CE656E2}" type="datetimeFigureOut">
              <a:rPr lang="en-US" smtClean="0"/>
              <a:t>4/14/2024</a:t>
            </a:fld>
            <a:endParaRPr lang="en-US"/>
          </a:p>
        </p:txBody>
      </p:sp>
      <p:sp>
        <p:nvSpPr>
          <p:cNvPr id="5" name="Footer Placeholder 4">
            <a:extLst>
              <a:ext uri="{FF2B5EF4-FFF2-40B4-BE49-F238E27FC236}">
                <a16:creationId xmlns:a16="http://schemas.microsoft.com/office/drawing/2014/main" id="{BED99A78-947B-02CF-BCF7-B880FC98E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6F1E9-2E99-38B1-94CC-656B7BEFB03D}"/>
              </a:ext>
            </a:extLst>
          </p:cNvPr>
          <p:cNvSpPr>
            <a:spLocks noGrp="1"/>
          </p:cNvSpPr>
          <p:nvPr>
            <p:ph type="sldNum" sz="quarter" idx="12"/>
          </p:nvPr>
        </p:nvSpPr>
        <p:spPr/>
        <p:txBody>
          <a:bodyPr/>
          <a:lstStyle/>
          <a:p>
            <a:fld id="{4F79BB71-897A-42CD-8E7C-DCA2DD968707}" type="slidenum">
              <a:rPr lang="en-US" smtClean="0"/>
              <a:t>‹#›</a:t>
            </a:fld>
            <a:endParaRPr lang="en-US"/>
          </a:p>
        </p:txBody>
      </p:sp>
    </p:spTree>
    <p:extLst>
      <p:ext uri="{BB962C8B-B14F-4D97-AF65-F5344CB8AC3E}">
        <p14:creationId xmlns:p14="http://schemas.microsoft.com/office/powerpoint/2010/main" val="619890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1EA3-2B4F-446D-68E2-B0EE7DBB5D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DC653F-2D0B-75D8-B6E2-738DFD9A3C1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61A76B-AE20-19C6-A2C7-0AA12376914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B61BF-A06F-D65F-2259-FEC623E2372D}"/>
              </a:ext>
            </a:extLst>
          </p:cNvPr>
          <p:cNvSpPr>
            <a:spLocks noGrp="1"/>
          </p:cNvSpPr>
          <p:nvPr>
            <p:ph type="dt" sz="half" idx="10"/>
          </p:nvPr>
        </p:nvSpPr>
        <p:spPr/>
        <p:txBody>
          <a:bodyPr/>
          <a:lstStyle/>
          <a:p>
            <a:fld id="{E21E39DA-4D53-4F29-95F0-03711CE656E2}" type="datetimeFigureOut">
              <a:rPr lang="en-US" smtClean="0"/>
              <a:t>4/14/2024</a:t>
            </a:fld>
            <a:endParaRPr lang="en-US"/>
          </a:p>
        </p:txBody>
      </p:sp>
      <p:sp>
        <p:nvSpPr>
          <p:cNvPr id="6" name="Footer Placeholder 5">
            <a:extLst>
              <a:ext uri="{FF2B5EF4-FFF2-40B4-BE49-F238E27FC236}">
                <a16:creationId xmlns:a16="http://schemas.microsoft.com/office/drawing/2014/main" id="{219E5A39-D6BA-8C20-B59F-F5F17088E7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DC5FA6-4F59-28F4-9119-6626CE56CBAC}"/>
              </a:ext>
            </a:extLst>
          </p:cNvPr>
          <p:cNvSpPr>
            <a:spLocks noGrp="1"/>
          </p:cNvSpPr>
          <p:nvPr>
            <p:ph type="sldNum" sz="quarter" idx="12"/>
          </p:nvPr>
        </p:nvSpPr>
        <p:spPr/>
        <p:txBody>
          <a:bodyPr/>
          <a:lstStyle/>
          <a:p>
            <a:fld id="{4F79BB71-897A-42CD-8E7C-DCA2DD968707}" type="slidenum">
              <a:rPr lang="en-US" smtClean="0"/>
              <a:t>‹#›</a:t>
            </a:fld>
            <a:endParaRPr lang="en-US"/>
          </a:p>
        </p:txBody>
      </p:sp>
    </p:spTree>
    <p:extLst>
      <p:ext uri="{BB962C8B-B14F-4D97-AF65-F5344CB8AC3E}">
        <p14:creationId xmlns:p14="http://schemas.microsoft.com/office/powerpoint/2010/main" val="2823224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7530-F7BA-9B99-8783-6FD36E38E76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9A8198-45F8-3685-2284-195546A0D7F5}"/>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51AD0-ED31-BABF-0685-7B83BF79407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F082E8-8A54-6F4E-30FD-5E862B156CB5}"/>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6B44E-062A-B772-D921-52E06D4E71D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658F9B-0AB7-3204-BA3B-A201593195C8}"/>
              </a:ext>
            </a:extLst>
          </p:cNvPr>
          <p:cNvSpPr>
            <a:spLocks noGrp="1"/>
          </p:cNvSpPr>
          <p:nvPr>
            <p:ph type="dt" sz="half" idx="10"/>
          </p:nvPr>
        </p:nvSpPr>
        <p:spPr/>
        <p:txBody>
          <a:bodyPr/>
          <a:lstStyle/>
          <a:p>
            <a:fld id="{E21E39DA-4D53-4F29-95F0-03711CE656E2}" type="datetimeFigureOut">
              <a:rPr lang="en-US" smtClean="0"/>
              <a:t>4/14/2024</a:t>
            </a:fld>
            <a:endParaRPr lang="en-US"/>
          </a:p>
        </p:txBody>
      </p:sp>
      <p:sp>
        <p:nvSpPr>
          <p:cNvPr id="8" name="Footer Placeholder 7">
            <a:extLst>
              <a:ext uri="{FF2B5EF4-FFF2-40B4-BE49-F238E27FC236}">
                <a16:creationId xmlns:a16="http://schemas.microsoft.com/office/drawing/2014/main" id="{572C8A8E-5227-7B2A-93D0-6CC4A667D5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22D32F-4AB2-2AB4-7972-1C596F073BD4}"/>
              </a:ext>
            </a:extLst>
          </p:cNvPr>
          <p:cNvSpPr>
            <a:spLocks noGrp="1"/>
          </p:cNvSpPr>
          <p:nvPr>
            <p:ph type="sldNum" sz="quarter" idx="12"/>
          </p:nvPr>
        </p:nvSpPr>
        <p:spPr/>
        <p:txBody>
          <a:bodyPr/>
          <a:lstStyle/>
          <a:p>
            <a:fld id="{4F79BB71-897A-42CD-8E7C-DCA2DD968707}" type="slidenum">
              <a:rPr lang="en-US" smtClean="0"/>
              <a:t>‹#›</a:t>
            </a:fld>
            <a:endParaRPr lang="en-US"/>
          </a:p>
        </p:txBody>
      </p:sp>
    </p:spTree>
    <p:extLst>
      <p:ext uri="{BB962C8B-B14F-4D97-AF65-F5344CB8AC3E}">
        <p14:creationId xmlns:p14="http://schemas.microsoft.com/office/powerpoint/2010/main" val="424764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B0C20-88FF-EC12-B25B-D0B84A97FE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CCD97F-34C2-8207-1BB2-5D9B74BC054D}"/>
              </a:ext>
            </a:extLst>
          </p:cNvPr>
          <p:cNvSpPr>
            <a:spLocks noGrp="1"/>
          </p:cNvSpPr>
          <p:nvPr>
            <p:ph type="dt" sz="half" idx="10"/>
          </p:nvPr>
        </p:nvSpPr>
        <p:spPr/>
        <p:txBody>
          <a:bodyPr/>
          <a:lstStyle/>
          <a:p>
            <a:fld id="{E21E39DA-4D53-4F29-95F0-03711CE656E2}" type="datetimeFigureOut">
              <a:rPr lang="en-US" smtClean="0"/>
              <a:t>4/14/2024</a:t>
            </a:fld>
            <a:endParaRPr lang="en-US"/>
          </a:p>
        </p:txBody>
      </p:sp>
      <p:sp>
        <p:nvSpPr>
          <p:cNvPr id="4" name="Footer Placeholder 3">
            <a:extLst>
              <a:ext uri="{FF2B5EF4-FFF2-40B4-BE49-F238E27FC236}">
                <a16:creationId xmlns:a16="http://schemas.microsoft.com/office/drawing/2014/main" id="{212B955E-B5AB-9680-88D0-ADFB97A8E2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F4139-3E6A-4CC4-EB96-F86189EC3995}"/>
              </a:ext>
            </a:extLst>
          </p:cNvPr>
          <p:cNvSpPr>
            <a:spLocks noGrp="1"/>
          </p:cNvSpPr>
          <p:nvPr>
            <p:ph type="sldNum" sz="quarter" idx="12"/>
          </p:nvPr>
        </p:nvSpPr>
        <p:spPr/>
        <p:txBody>
          <a:bodyPr/>
          <a:lstStyle/>
          <a:p>
            <a:fld id="{4F79BB71-897A-42CD-8E7C-DCA2DD968707}" type="slidenum">
              <a:rPr lang="en-US" smtClean="0"/>
              <a:t>‹#›</a:t>
            </a:fld>
            <a:endParaRPr lang="en-US"/>
          </a:p>
        </p:txBody>
      </p:sp>
    </p:spTree>
    <p:extLst>
      <p:ext uri="{BB962C8B-B14F-4D97-AF65-F5344CB8AC3E}">
        <p14:creationId xmlns:p14="http://schemas.microsoft.com/office/powerpoint/2010/main" val="3231841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C29F6A-3C0B-2E7D-C4CD-1CDEA3590918}"/>
              </a:ext>
            </a:extLst>
          </p:cNvPr>
          <p:cNvSpPr>
            <a:spLocks noGrp="1"/>
          </p:cNvSpPr>
          <p:nvPr>
            <p:ph type="dt" sz="half" idx="10"/>
          </p:nvPr>
        </p:nvSpPr>
        <p:spPr/>
        <p:txBody>
          <a:bodyPr/>
          <a:lstStyle/>
          <a:p>
            <a:fld id="{E21E39DA-4D53-4F29-95F0-03711CE656E2}" type="datetimeFigureOut">
              <a:rPr lang="en-US" smtClean="0"/>
              <a:t>4/14/2024</a:t>
            </a:fld>
            <a:endParaRPr lang="en-US"/>
          </a:p>
        </p:txBody>
      </p:sp>
      <p:sp>
        <p:nvSpPr>
          <p:cNvPr id="3" name="Footer Placeholder 2">
            <a:extLst>
              <a:ext uri="{FF2B5EF4-FFF2-40B4-BE49-F238E27FC236}">
                <a16:creationId xmlns:a16="http://schemas.microsoft.com/office/drawing/2014/main" id="{08D10ADF-510D-68B0-A894-CC9AF0772F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F4147-AB53-5C6B-6144-49C941E3E674}"/>
              </a:ext>
            </a:extLst>
          </p:cNvPr>
          <p:cNvSpPr>
            <a:spLocks noGrp="1"/>
          </p:cNvSpPr>
          <p:nvPr>
            <p:ph type="sldNum" sz="quarter" idx="12"/>
          </p:nvPr>
        </p:nvSpPr>
        <p:spPr/>
        <p:txBody>
          <a:bodyPr/>
          <a:lstStyle/>
          <a:p>
            <a:fld id="{4F79BB71-897A-42CD-8E7C-DCA2DD968707}" type="slidenum">
              <a:rPr lang="en-US" smtClean="0"/>
              <a:t>‹#›</a:t>
            </a:fld>
            <a:endParaRPr lang="en-US"/>
          </a:p>
        </p:txBody>
      </p:sp>
    </p:spTree>
    <p:extLst>
      <p:ext uri="{BB962C8B-B14F-4D97-AF65-F5344CB8AC3E}">
        <p14:creationId xmlns:p14="http://schemas.microsoft.com/office/powerpoint/2010/main" val="158572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4E46F-7156-FFEA-0D25-ED676335CD6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5B46BA-01D1-B07D-D06F-1D7F6EB86580}"/>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D21C6A-653F-B8D7-AF2D-133C8FC98CF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8FC873-96ED-2FE3-FFF9-97A676BDA79F}"/>
              </a:ext>
            </a:extLst>
          </p:cNvPr>
          <p:cNvSpPr>
            <a:spLocks noGrp="1"/>
          </p:cNvSpPr>
          <p:nvPr>
            <p:ph type="dt" sz="half" idx="10"/>
          </p:nvPr>
        </p:nvSpPr>
        <p:spPr/>
        <p:txBody>
          <a:bodyPr/>
          <a:lstStyle/>
          <a:p>
            <a:fld id="{E21E39DA-4D53-4F29-95F0-03711CE656E2}" type="datetimeFigureOut">
              <a:rPr lang="en-US" smtClean="0"/>
              <a:t>4/14/2024</a:t>
            </a:fld>
            <a:endParaRPr lang="en-US"/>
          </a:p>
        </p:txBody>
      </p:sp>
      <p:sp>
        <p:nvSpPr>
          <p:cNvPr id="6" name="Footer Placeholder 5">
            <a:extLst>
              <a:ext uri="{FF2B5EF4-FFF2-40B4-BE49-F238E27FC236}">
                <a16:creationId xmlns:a16="http://schemas.microsoft.com/office/drawing/2014/main" id="{E1406257-D405-9120-D1A5-2EE97BB884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0CF28-7E5E-6466-F9BC-20F5D6371E39}"/>
              </a:ext>
            </a:extLst>
          </p:cNvPr>
          <p:cNvSpPr>
            <a:spLocks noGrp="1"/>
          </p:cNvSpPr>
          <p:nvPr>
            <p:ph type="sldNum" sz="quarter" idx="12"/>
          </p:nvPr>
        </p:nvSpPr>
        <p:spPr/>
        <p:txBody>
          <a:bodyPr/>
          <a:lstStyle/>
          <a:p>
            <a:fld id="{4F79BB71-897A-42CD-8E7C-DCA2DD968707}" type="slidenum">
              <a:rPr lang="en-US" smtClean="0"/>
              <a:t>‹#›</a:t>
            </a:fld>
            <a:endParaRPr lang="en-US"/>
          </a:p>
        </p:txBody>
      </p:sp>
    </p:spTree>
    <p:extLst>
      <p:ext uri="{BB962C8B-B14F-4D97-AF65-F5344CB8AC3E}">
        <p14:creationId xmlns:p14="http://schemas.microsoft.com/office/powerpoint/2010/main" val="73961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41A3A2-3CBB-4207-8309-A63C5F17CA73}" type="datetime1">
              <a:rPr lang="en-US" smtClean="0"/>
              <a:t>4/14/2024</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089602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176FC-FDCD-8FD2-C757-7AEB3158AE1E}"/>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F11DDE-14FD-923C-6A08-E0B1F4F175DA}"/>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3EDF34-CEA9-D748-5635-62ED077AF74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76AD4C-5D0C-89B8-E62A-D967F36A9881}"/>
              </a:ext>
            </a:extLst>
          </p:cNvPr>
          <p:cNvSpPr>
            <a:spLocks noGrp="1"/>
          </p:cNvSpPr>
          <p:nvPr>
            <p:ph type="dt" sz="half" idx="10"/>
          </p:nvPr>
        </p:nvSpPr>
        <p:spPr/>
        <p:txBody>
          <a:bodyPr/>
          <a:lstStyle/>
          <a:p>
            <a:fld id="{E21E39DA-4D53-4F29-95F0-03711CE656E2}" type="datetimeFigureOut">
              <a:rPr lang="en-US" smtClean="0"/>
              <a:t>4/14/2024</a:t>
            </a:fld>
            <a:endParaRPr lang="en-US"/>
          </a:p>
        </p:txBody>
      </p:sp>
      <p:sp>
        <p:nvSpPr>
          <p:cNvPr id="6" name="Footer Placeholder 5">
            <a:extLst>
              <a:ext uri="{FF2B5EF4-FFF2-40B4-BE49-F238E27FC236}">
                <a16:creationId xmlns:a16="http://schemas.microsoft.com/office/drawing/2014/main" id="{AFCCA504-AF76-B6C6-F975-9184FF3A5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9DF7E-61AA-E073-B64E-04EE5E588C44}"/>
              </a:ext>
            </a:extLst>
          </p:cNvPr>
          <p:cNvSpPr>
            <a:spLocks noGrp="1"/>
          </p:cNvSpPr>
          <p:nvPr>
            <p:ph type="sldNum" sz="quarter" idx="12"/>
          </p:nvPr>
        </p:nvSpPr>
        <p:spPr/>
        <p:txBody>
          <a:bodyPr/>
          <a:lstStyle/>
          <a:p>
            <a:fld id="{4F79BB71-897A-42CD-8E7C-DCA2DD968707}" type="slidenum">
              <a:rPr lang="en-US" smtClean="0"/>
              <a:t>‹#›</a:t>
            </a:fld>
            <a:endParaRPr lang="en-US"/>
          </a:p>
        </p:txBody>
      </p:sp>
    </p:spTree>
    <p:extLst>
      <p:ext uri="{BB962C8B-B14F-4D97-AF65-F5344CB8AC3E}">
        <p14:creationId xmlns:p14="http://schemas.microsoft.com/office/powerpoint/2010/main" val="11843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D3AC-B300-6D0A-9E79-60D46105FD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528FC1-67BC-967F-DA68-071F0BC737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64524-B402-A2A7-45E7-87E8FC9BE062}"/>
              </a:ext>
            </a:extLst>
          </p:cNvPr>
          <p:cNvSpPr>
            <a:spLocks noGrp="1"/>
          </p:cNvSpPr>
          <p:nvPr>
            <p:ph type="dt" sz="half" idx="10"/>
          </p:nvPr>
        </p:nvSpPr>
        <p:spPr/>
        <p:txBody>
          <a:bodyPr/>
          <a:lstStyle/>
          <a:p>
            <a:fld id="{E21E39DA-4D53-4F29-95F0-03711CE656E2}" type="datetimeFigureOut">
              <a:rPr lang="en-US" smtClean="0"/>
              <a:t>4/14/2024</a:t>
            </a:fld>
            <a:endParaRPr lang="en-US"/>
          </a:p>
        </p:txBody>
      </p:sp>
      <p:sp>
        <p:nvSpPr>
          <p:cNvPr id="5" name="Footer Placeholder 4">
            <a:extLst>
              <a:ext uri="{FF2B5EF4-FFF2-40B4-BE49-F238E27FC236}">
                <a16:creationId xmlns:a16="http://schemas.microsoft.com/office/drawing/2014/main" id="{E21F56F9-FEE9-9864-57DD-CBB660A02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70D88-240B-8043-F1CE-E5A81BA7AA72}"/>
              </a:ext>
            </a:extLst>
          </p:cNvPr>
          <p:cNvSpPr>
            <a:spLocks noGrp="1"/>
          </p:cNvSpPr>
          <p:nvPr>
            <p:ph type="sldNum" sz="quarter" idx="12"/>
          </p:nvPr>
        </p:nvSpPr>
        <p:spPr/>
        <p:txBody>
          <a:bodyPr/>
          <a:lstStyle/>
          <a:p>
            <a:fld id="{4F79BB71-897A-42CD-8E7C-DCA2DD968707}" type="slidenum">
              <a:rPr lang="en-US" smtClean="0"/>
              <a:t>‹#›</a:t>
            </a:fld>
            <a:endParaRPr lang="en-US"/>
          </a:p>
        </p:txBody>
      </p:sp>
    </p:spTree>
    <p:extLst>
      <p:ext uri="{BB962C8B-B14F-4D97-AF65-F5344CB8AC3E}">
        <p14:creationId xmlns:p14="http://schemas.microsoft.com/office/powerpoint/2010/main" val="301026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C5D7D1-9DB7-89C9-4F3F-65356F16AE0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13C9FF-44C5-4BCE-5817-3DD0E8DA105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5C1C1-01C3-C586-C77D-0E35262D4DD8}"/>
              </a:ext>
            </a:extLst>
          </p:cNvPr>
          <p:cNvSpPr>
            <a:spLocks noGrp="1"/>
          </p:cNvSpPr>
          <p:nvPr>
            <p:ph type="dt" sz="half" idx="10"/>
          </p:nvPr>
        </p:nvSpPr>
        <p:spPr/>
        <p:txBody>
          <a:bodyPr/>
          <a:lstStyle/>
          <a:p>
            <a:fld id="{E21E39DA-4D53-4F29-95F0-03711CE656E2}" type="datetimeFigureOut">
              <a:rPr lang="en-US" smtClean="0"/>
              <a:t>4/14/2024</a:t>
            </a:fld>
            <a:endParaRPr lang="en-US"/>
          </a:p>
        </p:txBody>
      </p:sp>
      <p:sp>
        <p:nvSpPr>
          <p:cNvPr id="5" name="Footer Placeholder 4">
            <a:extLst>
              <a:ext uri="{FF2B5EF4-FFF2-40B4-BE49-F238E27FC236}">
                <a16:creationId xmlns:a16="http://schemas.microsoft.com/office/drawing/2014/main" id="{8A7771D1-51BF-71A3-3B6D-8D96823F7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8B044-44FB-F8DC-510D-74E11A499668}"/>
              </a:ext>
            </a:extLst>
          </p:cNvPr>
          <p:cNvSpPr>
            <a:spLocks noGrp="1"/>
          </p:cNvSpPr>
          <p:nvPr>
            <p:ph type="sldNum" sz="quarter" idx="12"/>
          </p:nvPr>
        </p:nvSpPr>
        <p:spPr/>
        <p:txBody>
          <a:bodyPr/>
          <a:lstStyle/>
          <a:p>
            <a:fld id="{4F79BB71-897A-42CD-8E7C-DCA2DD968707}" type="slidenum">
              <a:rPr lang="en-US" smtClean="0"/>
              <a:t>‹#›</a:t>
            </a:fld>
            <a:endParaRPr lang="en-US"/>
          </a:p>
        </p:txBody>
      </p:sp>
    </p:spTree>
    <p:extLst>
      <p:ext uri="{BB962C8B-B14F-4D97-AF65-F5344CB8AC3E}">
        <p14:creationId xmlns:p14="http://schemas.microsoft.com/office/powerpoint/2010/main" val="76440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08520B-1CB3-401F-8DA3-5283280EF1D9}" type="datetime1">
              <a:rPr lang="en-US" smtClean="0"/>
              <a:t>4/14/2024</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421452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407C0B-08DC-43DF-BBF7-B7C0021AE22B}" type="datetime1">
              <a:rPr lang="en-US" smtClean="0"/>
              <a:t>4/14/2024</a:t>
            </a:fld>
            <a:endParaRPr lang="en-US" dirty="0"/>
          </a:p>
        </p:txBody>
      </p:sp>
      <p:sp>
        <p:nvSpPr>
          <p:cNvPr id="6" name="Footer Placeholder 5"/>
          <p:cNvSpPr>
            <a:spLocks noGrp="1"/>
          </p:cNvSpPr>
          <p:nvPr>
            <p:ph type="ftr" sz="quarter" idx="11"/>
          </p:nvPr>
        </p:nvSpPr>
        <p:spPr/>
        <p:txBody>
          <a:bodyPr/>
          <a:lstStyle/>
          <a:p>
            <a:r>
              <a:rPr lang="en-US"/>
              <a:t>b hastings  newlebanoncoc.com</a:t>
            </a:r>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572851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9DEB70-4CC2-4E1D-A130-6D8A7B7EDA19}" type="datetime1">
              <a:rPr lang="en-US" smtClean="0"/>
              <a:t>4/14/2024</a:t>
            </a:fld>
            <a:endParaRPr lang="en-US" dirty="0"/>
          </a:p>
        </p:txBody>
      </p:sp>
      <p:sp>
        <p:nvSpPr>
          <p:cNvPr id="8" name="Footer Placeholder 7"/>
          <p:cNvSpPr>
            <a:spLocks noGrp="1"/>
          </p:cNvSpPr>
          <p:nvPr>
            <p:ph type="ftr" sz="quarter" idx="11"/>
          </p:nvPr>
        </p:nvSpPr>
        <p:spPr/>
        <p:txBody>
          <a:bodyPr/>
          <a:lstStyle/>
          <a:p>
            <a:r>
              <a:rPr lang="en-US"/>
              <a:t>b hastings  newlebanoncoc.com</a:t>
            </a:r>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8100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8787F9-FF05-4464-8B13-FF4B88F638E2}" type="datetime1">
              <a:rPr lang="en-US" smtClean="0"/>
              <a:t>4/14/2024</a:t>
            </a:fld>
            <a:endParaRPr lang="en-US" dirty="0"/>
          </a:p>
        </p:txBody>
      </p:sp>
      <p:sp>
        <p:nvSpPr>
          <p:cNvPr id="4" name="Footer Placeholder 3"/>
          <p:cNvSpPr>
            <a:spLocks noGrp="1"/>
          </p:cNvSpPr>
          <p:nvPr>
            <p:ph type="ftr" sz="quarter" idx="11"/>
          </p:nvPr>
        </p:nvSpPr>
        <p:spPr/>
        <p:txBody>
          <a:bodyPr/>
          <a:lstStyle/>
          <a:p>
            <a:r>
              <a:rPr lang="en-US"/>
              <a:t>b hastings  newlebanoncoc.com</a:t>
            </a:r>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665058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29C96C-E69F-4C10-BFB6-3AA26D3D7CB1}" type="datetime1">
              <a:rPr lang="en-US" smtClean="0"/>
              <a:t>4/14/2024</a:t>
            </a:fld>
            <a:endParaRPr lang="en-US" dirty="0"/>
          </a:p>
        </p:txBody>
      </p:sp>
      <p:sp>
        <p:nvSpPr>
          <p:cNvPr id="3" name="Footer Placeholder 2"/>
          <p:cNvSpPr>
            <a:spLocks noGrp="1"/>
          </p:cNvSpPr>
          <p:nvPr>
            <p:ph type="ftr" sz="quarter" idx="11"/>
          </p:nvPr>
        </p:nvSpPr>
        <p:spPr/>
        <p:txBody>
          <a:bodyPr/>
          <a:lstStyle/>
          <a:p>
            <a:r>
              <a:rPr lang="en-US"/>
              <a:t>b hastings  newlebanoncoc.com</a:t>
            </a:r>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782313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5261CF-4F4B-4363-BEF1-1656F4D45ED6}" type="datetime1">
              <a:rPr lang="en-US" smtClean="0"/>
              <a:t>4/14/2024</a:t>
            </a:fld>
            <a:endParaRPr lang="en-US" dirty="0"/>
          </a:p>
        </p:txBody>
      </p:sp>
      <p:sp>
        <p:nvSpPr>
          <p:cNvPr id="6" name="Footer Placeholder 5"/>
          <p:cNvSpPr>
            <a:spLocks noGrp="1"/>
          </p:cNvSpPr>
          <p:nvPr>
            <p:ph type="ftr" sz="quarter" idx="11"/>
          </p:nvPr>
        </p:nvSpPr>
        <p:spPr/>
        <p:txBody>
          <a:bodyPr/>
          <a:lstStyle/>
          <a:p>
            <a:r>
              <a:rPr lang="en-US"/>
              <a:t>b hastings  newlebanoncoc.com</a:t>
            </a:r>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335988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66AC69-8F75-4261-82C5-3BE799EEF022}" type="datetime1">
              <a:rPr lang="en-US" smtClean="0"/>
              <a:t>4/14/2024</a:t>
            </a:fld>
            <a:endParaRPr lang="en-US" dirty="0"/>
          </a:p>
        </p:txBody>
      </p:sp>
      <p:sp>
        <p:nvSpPr>
          <p:cNvPr id="6" name="Footer Placeholder 5"/>
          <p:cNvSpPr>
            <a:spLocks noGrp="1"/>
          </p:cNvSpPr>
          <p:nvPr>
            <p:ph type="ftr" sz="quarter" idx="11"/>
          </p:nvPr>
        </p:nvSpPr>
        <p:spPr/>
        <p:txBody>
          <a:bodyPr/>
          <a:lstStyle/>
          <a:p>
            <a:r>
              <a:rPr lang="en-US"/>
              <a:t>b hastings  newlebanoncoc.com</a:t>
            </a:r>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36104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12DBF-E9CB-4428-A93D-680AC325E3CF}" type="datetime1">
              <a:rPr lang="en-US" smtClean="0"/>
              <a:t>4/14/2024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 hastings  newlebanoncoc.com</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2901689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705215-C7A0-AB8E-6268-81B0FED3A65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EF3A42-3AEF-60A3-6249-DEA5FBDDA39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4E639-7551-DAB4-775A-F9DE112312C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1E39DA-4D53-4F29-95F0-03711CE656E2}" type="datetimeFigureOut">
              <a:rPr lang="en-US" smtClean="0"/>
              <a:t>4/14/2024</a:t>
            </a:fld>
            <a:endParaRPr lang="en-US"/>
          </a:p>
        </p:txBody>
      </p:sp>
      <p:sp>
        <p:nvSpPr>
          <p:cNvPr id="5" name="Footer Placeholder 4">
            <a:extLst>
              <a:ext uri="{FF2B5EF4-FFF2-40B4-BE49-F238E27FC236}">
                <a16:creationId xmlns:a16="http://schemas.microsoft.com/office/drawing/2014/main" id="{8BE1143C-752B-8BD6-E944-58DC147CB8E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B3FD3D-3053-5C23-6288-F80DAA34459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9BB71-897A-42CD-8E7C-DCA2DD968707}" type="slidenum">
              <a:rPr lang="en-US" smtClean="0"/>
              <a:t>‹#›</a:t>
            </a:fld>
            <a:endParaRPr lang="en-US"/>
          </a:p>
        </p:txBody>
      </p:sp>
    </p:spTree>
    <p:extLst>
      <p:ext uri="{BB962C8B-B14F-4D97-AF65-F5344CB8AC3E}">
        <p14:creationId xmlns:p14="http://schemas.microsoft.com/office/powerpoint/2010/main" val="32515488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
        <p:nvSpPr>
          <p:cNvPr id="2" name="Footer Placeholder 1">
            <a:extLst>
              <a:ext uri="{FF2B5EF4-FFF2-40B4-BE49-F238E27FC236}">
                <a16:creationId xmlns:a16="http://schemas.microsoft.com/office/drawing/2014/main" id="{54CBA05F-2770-8D15-E4B9-F43F969279DA}"/>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318409BF-ECC6-FB3B-630D-DD4F10AE8980}"/>
              </a:ext>
            </a:extLst>
          </p:cNvPr>
          <p:cNvSpPr txBox="1"/>
          <p:nvPr/>
        </p:nvSpPr>
        <p:spPr>
          <a:xfrm>
            <a:off x="855677" y="930916"/>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1.The church is </a:t>
            </a:r>
            <a:r>
              <a:rPr lang="en-US" sz="3600" b="1" i="1" dirty="0">
                <a:solidFill>
                  <a:srgbClr val="002060"/>
                </a:solidFill>
                <a:effectLst/>
                <a:ea typeface="Calibri" panose="020F0502020204030204" pitchFamily="34" charset="0"/>
              </a:rPr>
              <a:t>NOT</a:t>
            </a:r>
            <a:r>
              <a:rPr lang="en-US" sz="3600" b="1" dirty="0">
                <a:solidFill>
                  <a:srgbClr val="002060"/>
                </a:solidFill>
                <a:effectLst/>
                <a:ea typeface="Calibri" panose="020F0502020204030204" pitchFamily="34" charset="0"/>
              </a:rPr>
              <a:t> a physical building.</a:t>
            </a:r>
            <a:endParaRPr lang="en-US" sz="3600" b="1" dirty="0">
              <a:solidFill>
                <a:srgbClr val="002060"/>
              </a:solidFill>
            </a:endParaRPr>
          </a:p>
        </p:txBody>
      </p:sp>
      <p:sp>
        <p:nvSpPr>
          <p:cNvPr id="9" name="TextBox 8">
            <a:extLst>
              <a:ext uri="{FF2B5EF4-FFF2-40B4-BE49-F238E27FC236}">
                <a16:creationId xmlns:a16="http://schemas.microsoft.com/office/drawing/2014/main" id="{A2DDABA1-3ED7-CBFC-0397-01CC4B306BE4}"/>
              </a:ext>
            </a:extLst>
          </p:cNvPr>
          <p:cNvSpPr txBox="1"/>
          <p:nvPr/>
        </p:nvSpPr>
        <p:spPr>
          <a:xfrm>
            <a:off x="494950" y="1635853"/>
            <a:ext cx="8372213" cy="4965462"/>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3000" dirty="0">
                <a:effectLst/>
                <a:ea typeface="Calibri" panose="020F0502020204030204" pitchFamily="34" charset="0"/>
                <a:cs typeface="Times New Roman" panose="02020603050405020304" pitchFamily="18" charset="0"/>
              </a:rPr>
              <a:t>Some people talk about painting the church</a:t>
            </a:r>
          </a:p>
          <a:p>
            <a:pPr marL="342900" marR="0" lvl="0" indent="-342900">
              <a:spcBef>
                <a:spcPts val="0"/>
              </a:spcBef>
              <a:spcAft>
                <a:spcPts val="0"/>
              </a:spcAft>
              <a:buFont typeface="Symbol" panose="05050102010706020507" pitchFamily="18" charset="2"/>
              <a:buChar char=""/>
            </a:pPr>
            <a:r>
              <a:rPr lang="en-US" sz="3000" dirty="0">
                <a:effectLst/>
                <a:ea typeface="Calibri" panose="020F0502020204030204" pitchFamily="34" charset="0"/>
                <a:cs typeface="Times New Roman" panose="02020603050405020304" pitchFamily="18" charset="0"/>
              </a:rPr>
              <a:t>Having a wedding or funeral in the church</a:t>
            </a:r>
          </a:p>
          <a:p>
            <a:pPr marL="342900" marR="0" lvl="0" indent="-342900">
              <a:spcBef>
                <a:spcPts val="0"/>
              </a:spcBef>
              <a:spcAft>
                <a:spcPts val="0"/>
              </a:spcAft>
              <a:buFont typeface="Symbol" panose="05050102010706020507" pitchFamily="18" charset="2"/>
              <a:buChar char=""/>
            </a:pPr>
            <a:r>
              <a:rPr lang="en-US" sz="3000" dirty="0">
                <a:effectLst/>
                <a:ea typeface="Calibri" panose="020F0502020204030204" pitchFamily="34" charset="0"/>
                <a:cs typeface="Times New Roman" panose="02020603050405020304" pitchFamily="18" charset="0"/>
              </a:rPr>
              <a:t>Going to church</a:t>
            </a:r>
          </a:p>
          <a:p>
            <a:pPr marL="342900" marR="0" lvl="0" indent="-342900">
              <a:spcBef>
                <a:spcPts val="0"/>
              </a:spcBef>
              <a:spcAft>
                <a:spcPts val="1000"/>
              </a:spcAft>
              <a:buFont typeface="Symbol" panose="05050102010706020507" pitchFamily="18" charset="2"/>
              <a:buChar char=""/>
            </a:pPr>
            <a:r>
              <a:rPr lang="en-US" sz="3000" dirty="0">
                <a:effectLst/>
                <a:ea typeface="Calibri" panose="020F0502020204030204" pitchFamily="34" charset="0"/>
                <a:cs typeface="Times New Roman" panose="02020603050405020304" pitchFamily="18" charset="0"/>
              </a:rPr>
              <a:t>Eating in the church.</a:t>
            </a:r>
          </a:p>
          <a:p>
            <a:pPr marL="457200" marR="0" indent="-457200">
              <a:spcBef>
                <a:spcPts val="0"/>
              </a:spcBef>
              <a:spcAft>
                <a:spcPts val="1000"/>
              </a:spcAft>
              <a:buFont typeface="Arial" panose="020B0604020202020204" pitchFamily="34" charset="0"/>
              <a:buChar char="•"/>
            </a:pPr>
            <a:r>
              <a:rPr lang="en-US" sz="3000" dirty="0">
                <a:effectLst/>
                <a:ea typeface="Calibri" panose="020F0502020204030204" pitchFamily="34" charset="0"/>
                <a:cs typeface="Times New Roman" panose="02020603050405020304" pitchFamily="18" charset="0"/>
              </a:rPr>
              <a:t>All of those phrases show a misunderstanding of what the blood bought-heaven sent- spirit filled church is.</a:t>
            </a:r>
          </a:p>
          <a:p>
            <a:pPr marL="457200" marR="0" indent="-457200">
              <a:spcBef>
                <a:spcPts val="0"/>
              </a:spcBef>
              <a:spcAft>
                <a:spcPts val="1000"/>
              </a:spcAft>
              <a:buFont typeface="Arial" panose="020B0604020202020204" pitchFamily="34" charset="0"/>
              <a:buChar char="•"/>
            </a:pPr>
            <a:r>
              <a:rPr lang="en-US" sz="3000" dirty="0">
                <a:effectLst/>
                <a:ea typeface="Calibri" panose="020F0502020204030204" pitchFamily="34" charset="0"/>
                <a:cs typeface="Times New Roman" panose="02020603050405020304" pitchFamily="18" charset="0"/>
              </a:rPr>
              <a:t>The church of the NT is not a physical building; it is a spiritual building and should be spoken of as such.</a:t>
            </a:r>
          </a:p>
        </p:txBody>
      </p:sp>
    </p:spTree>
    <p:extLst>
      <p:ext uri="{BB962C8B-B14F-4D97-AF65-F5344CB8AC3E}">
        <p14:creationId xmlns:p14="http://schemas.microsoft.com/office/powerpoint/2010/main" val="89377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89808ACB-5EC3-1656-84E7-79EAB75AC284}"/>
              </a:ext>
            </a:extLst>
          </p:cNvPr>
          <p:cNvSpPr txBox="1"/>
          <p:nvPr/>
        </p:nvSpPr>
        <p:spPr>
          <a:xfrm>
            <a:off x="494950" y="1803634"/>
            <a:ext cx="8288323" cy="4349909"/>
          </a:xfrm>
          <a:prstGeom prst="rect">
            <a:avLst/>
          </a:prstGeom>
          <a:noFill/>
        </p:spPr>
        <p:txBody>
          <a:bodyPr wrap="square">
            <a:spAutoFit/>
          </a:bodyPr>
          <a:lstStyle/>
          <a:p>
            <a:pPr marL="0" marR="0">
              <a:spcBef>
                <a:spcPts val="0"/>
              </a:spcBef>
              <a:spcAft>
                <a:spcPts val="1000"/>
              </a:spcAft>
            </a:pPr>
            <a:r>
              <a:rPr lang="en-US" sz="2600" b="1" dirty="0">
                <a:solidFill>
                  <a:srgbClr val="0070C0"/>
                </a:solidFill>
                <a:effectLst/>
                <a:ea typeface="Calibri" panose="020F0502020204030204" pitchFamily="34" charset="0"/>
                <a:cs typeface="Times New Roman" panose="02020603050405020304" pitchFamily="18" charset="0"/>
              </a:rPr>
              <a:t>1Peter 2:5</a:t>
            </a:r>
            <a:r>
              <a:rPr lang="en-US" sz="2600" dirty="0">
                <a:solidFill>
                  <a:srgbClr val="0070C0"/>
                </a:solidFill>
                <a:effectLst/>
                <a:ea typeface="Calibri" panose="020F0502020204030204" pitchFamily="34" charset="0"/>
                <a:cs typeface="Times New Roman" panose="02020603050405020304" pitchFamily="18" charset="0"/>
              </a:rPr>
              <a:t> </a:t>
            </a:r>
            <a:r>
              <a:rPr lang="en-US" sz="2600" dirty="0">
                <a:effectLst/>
                <a:ea typeface="Calibri" panose="020F0502020204030204" pitchFamily="34" charset="0"/>
                <a:cs typeface="Times New Roman" panose="02020603050405020304" pitchFamily="18" charset="0"/>
              </a:rPr>
              <a:t>you also, </a:t>
            </a:r>
            <a:r>
              <a:rPr lang="en-US" sz="2600" b="1" u="sng" dirty="0">
                <a:effectLst/>
                <a:ea typeface="Calibri" panose="020F0502020204030204" pitchFamily="34" charset="0"/>
                <a:cs typeface="Times New Roman" panose="02020603050405020304" pitchFamily="18" charset="0"/>
              </a:rPr>
              <a:t>as living stones, are being built up </a:t>
            </a:r>
            <a:r>
              <a:rPr lang="en-US" sz="2600" dirty="0">
                <a:effectLst/>
                <a:ea typeface="Calibri" panose="020F0502020204030204" pitchFamily="34" charset="0"/>
                <a:cs typeface="Times New Roman" panose="02020603050405020304" pitchFamily="18" charset="0"/>
              </a:rPr>
              <a:t>a spiritual house, a holy priesthood, to offer up spiritual sacrifices acceptable to God through Jesus Christ.</a:t>
            </a:r>
          </a:p>
          <a:p>
            <a:pPr marL="457200" marR="0" indent="-457200">
              <a:spcBef>
                <a:spcPts val="0"/>
              </a:spcBef>
              <a:spcAft>
                <a:spcPts val="1000"/>
              </a:spcAft>
              <a:buFont typeface="Arial" panose="020B0604020202020204" pitchFamily="34" charset="0"/>
              <a:buChar char="•"/>
            </a:pPr>
            <a:r>
              <a:rPr lang="en-US" sz="2600" b="1" dirty="0">
                <a:solidFill>
                  <a:srgbClr val="0070C0"/>
                </a:solidFill>
                <a:effectLst/>
                <a:ea typeface="Calibri" panose="020F0502020204030204" pitchFamily="34" charset="0"/>
                <a:cs typeface="Times New Roman" panose="02020603050405020304" pitchFamily="18" charset="0"/>
              </a:rPr>
              <a:t>Heb.3:6</a:t>
            </a:r>
            <a:r>
              <a:rPr lang="en-US" sz="2600" dirty="0">
                <a:solidFill>
                  <a:srgbClr val="0070C0"/>
                </a:solidFill>
                <a:effectLst/>
                <a:ea typeface="Calibri" panose="020F0502020204030204" pitchFamily="34" charset="0"/>
                <a:cs typeface="Times New Roman" panose="02020603050405020304" pitchFamily="18" charset="0"/>
              </a:rPr>
              <a:t> </a:t>
            </a:r>
            <a:r>
              <a:rPr lang="en-US" sz="2600" dirty="0">
                <a:effectLst/>
                <a:ea typeface="Calibri" panose="020F0502020204030204" pitchFamily="34" charset="0"/>
                <a:cs typeface="Times New Roman" panose="02020603050405020304" pitchFamily="18" charset="0"/>
              </a:rPr>
              <a:t>but Christ as a Son over His own house, whose house </a:t>
            </a:r>
            <a:r>
              <a:rPr lang="en-US" sz="2600" b="1" u="sng" dirty="0">
                <a:effectLst/>
                <a:ea typeface="Calibri" panose="020F0502020204030204" pitchFamily="34" charset="0"/>
                <a:cs typeface="Times New Roman" panose="02020603050405020304" pitchFamily="18" charset="0"/>
              </a:rPr>
              <a:t>we are </a:t>
            </a:r>
            <a:r>
              <a:rPr lang="en-US" sz="2600" dirty="0">
                <a:effectLst/>
                <a:ea typeface="Calibri" panose="020F0502020204030204" pitchFamily="34" charset="0"/>
                <a:cs typeface="Times New Roman" panose="02020603050405020304" pitchFamily="18" charset="0"/>
              </a:rPr>
              <a:t>if we hold fast the confidence and the rejoicing of the hope firm to the end.</a:t>
            </a:r>
          </a:p>
          <a:p>
            <a:pPr marL="457200" marR="0" indent="-457200">
              <a:spcBef>
                <a:spcPts val="0"/>
              </a:spcBef>
              <a:spcAft>
                <a:spcPts val="1000"/>
              </a:spcAft>
              <a:buFont typeface="Arial" panose="020B0604020202020204" pitchFamily="34" charset="0"/>
              <a:buChar char="•"/>
            </a:pPr>
            <a:r>
              <a:rPr lang="en-US" sz="2600" b="1" dirty="0">
                <a:solidFill>
                  <a:srgbClr val="0070C0"/>
                </a:solidFill>
                <a:effectLst/>
                <a:ea typeface="Calibri" panose="020F0502020204030204" pitchFamily="34" charset="0"/>
                <a:cs typeface="Times New Roman" panose="02020603050405020304" pitchFamily="18" charset="0"/>
              </a:rPr>
              <a:t>Eph. 2:21</a:t>
            </a:r>
            <a:r>
              <a:rPr lang="en-US" sz="2600" dirty="0">
                <a:solidFill>
                  <a:srgbClr val="0070C0"/>
                </a:solidFill>
                <a:effectLst/>
                <a:ea typeface="Calibri" panose="020F0502020204030204" pitchFamily="34" charset="0"/>
                <a:cs typeface="Times New Roman" panose="02020603050405020304" pitchFamily="18" charset="0"/>
              </a:rPr>
              <a:t> </a:t>
            </a:r>
            <a:r>
              <a:rPr lang="en-US" sz="2600" dirty="0">
                <a:effectLst/>
                <a:ea typeface="Calibri" panose="020F0502020204030204" pitchFamily="34" charset="0"/>
                <a:cs typeface="Times New Roman" panose="02020603050405020304" pitchFamily="18" charset="0"/>
              </a:rPr>
              <a:t>in whom the whole building, being joined together, </a:t>
            </a:r>
            <a:r>
              <a:rPr lang="en-US" sz="2600" b="1" u="sng" dirty="0">
                <a:effectLst/>
                <a:ea typeface="Calibri" panose="020F0502020204030204" pitchFamily="34" charset="0"/>
                <a:cs typeface="Times New Roman" panose="02020603050405020304" pitchFamily="18" charset="0"/>
              </a:rPr>
              <a:t>grows</a:t>
            </a:r>
            <a:r>
              <a:rPr lang="en-US" sz="2600" dirty="0">
                <a:effectLst/>
                <a:ea typeface="Calibri" panose="020F0502020204030204" pitchFamily="34" charset="0"/>
                <a:cs typeface="Times New Roman" panose="02020603050405020304" pitchFamily="18" charset="0"/>
              </a:rPr>
              <a:t> into a holy temple in the Lord, 22 in whom </a:t>
            </a:r>
            <a:r>
              <a:rPr lang="en-US" sz="2600" b="1" u="sng" dirty="0">
                <a:effectLst/>
                <a:ea typeface="Calibri" panose="020F0502020204030204" pitchFamily="34" charset="0"/>
                <a:cs typeface="Times New Roman" panose="02020603050405020304" pitchFamily="18" charset="0"/>
              </a:rPr>
              <a:t>you also are being built together </a:t>
            </a:r>
            <a:r>
              <a:rPr lang="en-US" sz="2600" dirty="0">
                <a:effectLst/>
                <a:ea typeface="Calibri" panose="020F0502020204030204" pitchFamily="34" charset="0"/>
                <a:cs typeface="Times New Roman" panose="02020603050405020304" pitchFamily="18" charset="0"/>
              </a:rPr>
              <a:t>for a dwelling place of God in the Spirit.</a:t>
            </a:r>
          </a:p>
        </p:txBody>
      </p:sp>
      <p:sp>
        <p:nvSpPr>
          <p:cNvPr id="7" name="TextBox 6">
            <a:extLst>
              <a:ext uri="{FF2B5EF4-FFF2-40B4-BE49-F238E27FC236}">
                <a16:creationId xmlns:a16="http://schemas.microsoft.com/office/drawing/2014/main" id="{FEAD9226-4C87-817C-FC8A-B4F3B8927F10}"/>
              </a:ext>
            </a:extLst>
          </p:cNvPr>
          <p:cNvSpPr txBox="1"/>
          <p:nvPr/>
        </p:nvSpPr>
        <p:spPr>
          <a:xfrm>
            <a:off x="855677" y="930916"/>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1.The church is </a:t>
            </a:r>
            <a:r>
              <a:rPr lang="en-US" sz="3600" b="1" i="1" dirty="0">
                <a:solidFill>
                  <a:srgbClr val="002060"/>
                </a:solidFill>
                <a:effectLst/>
                <a:ea typeface="Calibri" panose="020F0502020204030204" pitchFamily="34" charset="0"/>
              </a:rPr>
              <a:t>NOT</a:t>
            </a:r>
            <a:r>
              <a:rPr lang="en-US" sz="3600" b="1" dirty="0">
                <a:solidFill>
                  <a:srgbClr val="002060"/>
                </a:solidFill>
                <a:effectLst/>
                <a:ea typeface="Calibri" panose="020F0502020204030204" pitchFamily="34" charset="0"/>
              </a:rPr>
              <a:t> a physical building.</a:t>
            </a:r>
            <a:endParaRPr lang="en-US" sz="3600" b="1" dirty="0">
              <a:solidFill>
                <a:srgbClr val="002060"/>
              </a:solidFill>
            </a:endParaRPr>
          </a:p>
        </p:txBody>
      </p:sp>
    </p:spTree>
    <p:extLst>
      <p:ext uri="{BB962C8B-B14F-4D97-AF65-F5344CB8AC3E}">
        <p14:creationId xmlns:p14="http://schemas.microsoft.com/office/powerpoint/2010/main" val="132856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39B42E4C-E789-DB27-153B-C785AB38500F}"/>
              </a:ext>
            </a:extLst>
          </p:cNvPr>
          <p:cNvSpPr txBox="1"/>
          <p:nvPr/>
        </p:nvSpPr>
        <p:spPr>
          <a:xfrm>
            <a:off x="427839" y="1525992"/>
            <a:ext cx="8355434" cy="4791055"/>
          </a:xfrm>
          <a:prstGeom prst="rect">
            <a:avLst/>
          </a:prstGeom>
          <a:noFill/>
        </p:spPr>
        <p:txBody>
          <a:bodyPr wrap="square">
            <a:spAutoFit/>
          </a:bodyPr>
          <a:lstStyle/>
          <a:p>
            <a:pPr marL="0" marR="0">
              <a:spcBef>
                <a:spcPts val="0"/>
              </a:spcBef>
              <a:spcAft>
                <a:spcPts val="1000"/>
              </a:spcAft>
            </a:pPr>
            <a:r>
              <a:rPr lang="en-US" sz="2400" dirty="0">
                <a:solidFill>
                  <a:srgbClr val="0070C0"/>
                </a:solidFill>
                <a:effectLst/>
                <a:ea typeface="Calibri" panose="020F0502020204030204" pitchFamily="34" charset="0"/>
                <a:cs typeface="Times New Roman" panose="02020603050405020304" pitchFamily="18" charset="0"/>
              </a:rPr>
              <a:t>(</a:t>
            </a:r>
            <a:r>
              <a:rPr lang="en-US" sz="2400" b="1" dirty="0">
                <a:solidFill>
                  <a:srgbClr val="0070C0"/>
                </a:solidFill>
                <a:effectLst/>
                <a:ea typeface="Calibri" panose="020F0502020204030204" pitchFamily="34" charset="0"/>
                <a:cs typeface="Times New Roman" panose="02020603050405020304" pitchFamily="18" charset="0"/>
              </a:rPr>
              <a:t>1Cor.3</a:t>
            </a:r>
            <a:r>
              <a:rPr lang="en-US" sz="2400" dirty="0">
                <a:solidFill>
                  <a:srgbClr val="0070C0"/>
                </a:solidFill>
                <a:effectLst/>
                <a:ea typeface="Calibri" panose="020F0502020204030204" pitchFamily="34" charset="0"/>
                <a:cs typeface="Times New Roman" panose="02020603050405020304" pitchFamily="18" charset="0"/>
              </a:rPr>
              <a:t>) </a:t>
            </a: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God does not dwell in the building but in Christians who have been redeemed by the blood of Christ.</a:t>
            </a:r>
          </a:p>
          <a:p>
            <a:pPr marL="342900" marR="0" indent="-342900">
              <a:spcBef>
                <a:spcPts val="0"/>
              </a:spcBef>
              <a:spcAft>
                <a:spcPts val="10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Some people believe that the building takes on a holy significance. They talk about the Sanctuary – sacred.</a:t>
            </a:r>
          </a:p>
          <a:p>
            <a:pPr marL="342900" marR="0" indent="-342900">
              <a:spcBef>
                <a:spcPts val="0"/>
              </a:spcBef>
              <a:spcAft>
                <a:spcPts val="10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This auditorium is not sacred, this table is not sacred, and this podium is not sacred. </a:t>
            </a:r>
            <a:r>
              <a:rPr lang="en-US" sz="2400" b="1" dirty="0">
                <a:effectLst/>
                <a:ea typeface="Calibri" panose="020F0502020204030204" pitchFamily="34" charset="0"/>
                <a:cs typeface="Times New Roman" panose="02020603050405020304" pitchFamily="18" charset="0"/>
              </a:rPr>
              <a:t>Friends the </a:t>
            </a:r>
            <a:r>
              <a:rPr lang="en-US" sz="2400" b="1" u="sng" dirty="0">
                <a:effectLst/>
                <a:latin typeface="Arial Black" panose="020B0A04020102020204" pitchFamily="34" charset="0"/>
                <a:ea typeface="Calibri" panose="020F0502020204030204" pitchFamily="34" charset="0"/>
                <a:cs typeface="Times New Roman" panose="02020603050405020304" pitchFamily="18" charset="0"/>
              </a:rPr>
              <a:t>church </a:t>
            </a:r>
            <a:r>
              <a:rPr lang="en-US" sz="2400" b="1" dirty="0">
                <a:effectLst/>
                <a:ea typeface="Calibri" panose="020F0502020204030204" pitchFamily="34" charset="0"/>
                <a:cs typeface="Times New Roman" panose="02020603050405020304" pitchFamily="18" charset="0"/>
              </a:rPr>
              <a:t>is sacred</a:t>
            </a:r>
            <a:r>
              <a:rPr lang="en-US" sz="2400" dirty="0">
                <a:effectLst/>
                <a:ea typeface="Calibri" panose="020F0502020204030204" pitchFamily="34" charset="0"/>
                <a:cs typeface="Times New Roman" panose="02020603050405020304" pitchFamily="18" charset="0"/>
              </a:rPr>
              <a:t>. The people who have been set apart by divine redemption – called out of the world. We are sacred – not this meeting house. This building is not a sacred building.</a:t>
            </a:r>
          </a:p>
          <a:p>
            <a:pPr marL="342900" marR="0" indent="-342900">
              <a:spcBef>
                <a:spcPts val="0"/>
              </a:spcBef>
              <a:spcAft>
                <a:spcPts val="10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Some people treat the building like God dwells in the building.</a:t>
            </a:r>
          </a:p>
        </p:txBody>
      </p:sp>
      <p:sp>
        <p:nvSpPr>
          <p:cNvPr id="9" name="TextBox 8">
            <a:extLst>
              <a:ext uri="{FF2B5EF4-FFF2-40B4-BE49-F238E27FC236}">
                <a16:creationId xmlns:a16="http://schemas.microsoft.com/office/drawing/2014/main" id="{B9ACB9C1-63ED-9BCF-20C0-015AE2682E28}"/>
              </a:ext>
            </a:extLst>
          </p:cNvPr>
          <p:cNvSpPr txBox="1"/>
          <p:nvPr/>
        </p:nvSpPr>
        <p:spPr>
          <a:xfrm>
            <a:off x="846152" y="941217"/>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1.The church is </a:t>
            </a:r>
            <a:r>
              <a:rPr lang="en-US" sz="3600" b="1" i="1" dirty="0">
                <a:solidFill>
                  <a:srgbClr val="002060"/>
                </a:solidFill>
                <a:effectLst/>
                <a:ea typeface="Calibri" panose="020F0502020204030204" pitchFamily="34" charset="0"/>
              </a:rPr>
              <a:t>NOT</a:t>
            </a:r>
            <a:r>
              <a:rPr lang="en-US" sz="3600" b="1" dirty="0">
                <a:solidFill>
                  <a:srgbClr val="002060"/>
                </a:solidFill>
                <a:effectLst/>
                <a:ea typeface="Calibri" panose="020F0502020204030204" pitchFamily="34" charset="0"/>
              </a:rPr>
              <a:t> a physical building.</a:t>
            </a:r>
            <a:endParaRPr lang="en-US" sz="3600" b="1" dirty="0">
              <a:solidFill>
                <a:srgbClr val="002060"/>
              </a:solidFill>
            </a:endParaRPr>
          </a:p>
        </p:txBody>
      </p:sp>
    </p:spTree>
    <p:extLst>
      <p:ext uri="{BB962C8B-B14F-4D97-AF65-F5344CB8AC3E}">
        <p14:creationId xmlns:p14="http://schemas.microsoft.com/office/powerpoint/2010/main" val="372783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14F654B9-BE18-F44A-BE62-06C8D51E89A3}"/>
              </a:ext>
            </a:extLst>
          </p:cNvPr>
          <p:cNvSpPr txBox="1"/>
          <p:nvPr/>
        </p:nvSpPr>
        <p:spPr>
          <a:xfrm>
            <a:off x="444618" y="1812023"/>
            <a:ext cx="8288322" cy="4503797"/>
          </a:xfrm>
          <a:prstGeom prst="rect">
            <a:avLst/>
          </a:prstGeom>
          <a:noFill/>
        </p:spPr>
        <p:txBody>
          <a:bodyPr wrap="square">
            <a:spAutoFit/>
          </a:bodyPr>
          <a:lstStyle/>
          <a:p>
            <a:pPr marL="0" marR="0">
              <a:spcBef>
                <a:spcPts val="0"/>
              </a:spcBef>
              <a:spcAft>
                <a:spcPts val="1000"/>
              </a:spcAft>
            </a:pPr>
            <a:r>
              <a:rPr lang="en-US" sz="3000" dirty="0">
                <a:effectLst/>
                <a:ea typeface="Calibri" panose="020F0502020204030204" pitchFamily="34" charset="0"/>
                <a:cs typeface="Times New Roman" panose="02020603050405020304" pitchFamily="18" charset="0"/>
              </a:rPr>
              <a:t>Friends, </a:t>
            </a:r>
            <a:r>
              <a:rPr lang="en-US" sz="3000" b="1" dirty="0">
                <a:effectLst/>
                <a:ea typeface="Calibri" panose="020F0502020204030204" pitchFamily="34" charset="0"/>
                <a:cs typeface="Times New Roman" panose="02020603050405020304" pitchFamily="18" charset="0"/>
              </a:rPr>
              <a:t>God dwells in the hearts and minds of men and women who have repented of their sinful ways and who walk in the light of our heavenly father.</a:t>
            </a:r>
          </a:p>
          <a:p>
            <a:pPr marL="0" marR="0">
              <a:spcBef>
                <a:spcPts val="0"/>
              </a:spcBef>
              <a:spcAft>
                <a:spcPts val="1000"/>
              </a:spcAft>
            </a:pPr>
            <a:r>
              <a:rPr lang="en-US" sz="3000" dirty="0">
                <a:solidFill>
                  <a:srgbClr val="0070C0"/>
                </a:solidFill>
                <a:effectLst/>
                <a:ea typeface="Calibri" panose="020F0502020204030204" pitchFamily="34" charset="0"/>
                <a:cs typeface="Times New Roman" panose="02020603050405020304" pitchFamily="18" charset="0"/>
              </a:rPr>
              <a:t>(</a:t>
            </a:r>
            <a:r>
              <a:rPr lang="en-US" sz="3000" b="1" dirty="0">
                <a:solidFill>
                  <a:srgbClr val="0070C0"/>
                </a:solidFill>
                <a:effectLst/>
                <a:ea typeface="Calibri" panose="020F0502020204030204" pitchFamily="34" charset="0"/>
                <a:cs typeface="Times New Roman" panose="02020603050405020304" pitchFamily="18" charset="0"/>
              </a:rPr>
              <a:t>Acts 17</a:t>
            </a:r>
            <a:r>
              <a:rPr lang="en-US" sz="3000" dirty="0">
                <a:solidFill>
                  <a:srgbClr val="0070C0"/>
                </a:solidFill>
                <a:effectLst/>
                <a:ea typeface="Calibri" panose="020F0502020204030204" pitchFamily="34" charset="0"/>
                <a:cs typeface="Times New Roman" panose="02020603050405020304" pitchFamily="18" charset="0"/>
              </a:rPr>
              <a:t>)…</a:t>
            </a:r>
          </a:p>
          <a:p>
            <a:r>
              <a:rPr lang="en-US" sz="3000" dirty="0">
                <a:effectLst/>
                <a:ea typeface="Calibri" panose="020F0502020204030204" pitchFamily="34" charset="0"/>
              </a:rPr>
              <a:t>God dwells not in a building made with human hands- God cannot be confined within these walls. The physical building is not the church. The church is made up of individuals washed, redeemed.</a:t>
            </a:r>
            <a:endParaRPr lang="en-US" sz="3000" dirty="0"/>
          </a:p>
        </p:txBody>
      </p:sp>
      <p:sp>
        <p:nvSpPr>
          <p:cNvPr id="6" name="TextBox 5">
            <a:extLst>
              <a:ext uri="{FF2B5EF4-FFF2-40B4-BE49-F238E27FC236}">
                <a16:creationId xmlns:a16="http://schemas.microsoft.com/office/drawing/2014/main" id="{1E95AA34-8B3E-9F9F-38C5-16B5A478781B}"/>
              </a:ext>
            </a:extLst>
          </p:cNvPr>
          <p:cNvSpPr txBox="1"/>
          <p:nvPr/>
        </p:nvSpPr>
        <p:spPr>
          <a:xfrm>
            <a:off x="838899" y="897359"/>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1.The church is </a:t>
            </a:r>
            <a:r>
              <a:rPr lang="en-US" sz="3600" b="1" i="1" dirty="0">
                <a:solidFill>
                  <a:srgbClr val="002060"/>
                </a:solidFill>
                <a:effectLst/>
                <a:ea typeface="Calibri" panose="020F0502020204030204" pitchFamily="34" charset="0"/>
              </a:rPr>
              <a:t>NOT</a:t>
            </a:r>
            <a:r>
              <a:rPr lang="en-US" sz="3600" b="1" dirty="0">
                <a:solidFill>
                  <a:srgbClr val="002060"/>
                </a:solidFill>
                <a:effectLst/>
                <a:ea typeface="Calibri" panose="020F0502020204030204" pitchFamily="34" charset="0"/>
              </a:rPr>
              <a:t> a physical building.</a:t>
            </a:r>
            <a:endParaRPr lang="en-US" sz="3600" b="1" dirty="0">
              <a:solidFill>
                <a:srgbClr val="002060"/>
              </a:solidFill>
            </a:endParaRPr>
          </a:p>
        </p:txBody>
      </p:sp>
    </p:spTree>
    <p:extLst>
      <p:ext uri="{BB962C8B-B14F-4D97-AF65-F5344CB8AC3E}">
        <p14:creationId xmlns:p14="http://schemas.microsoft.com/office/powerpoint/2010/main" val="3148834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89EEE2AC-38F8-523D-0B72-F1C04F0C9230}"/>
              </a:ext>
            </a:extLst>
          </p:cNvPr>
          <p:cNvSpPr txBox="1"/>
          <p:nvPr/>
        </p:nvSpPr>
        <p:spPr>
          <a:xfrm>
            <a:off x="855677" y="926372"/>
            <a:ext cx="8288323" cy="1200329"/>
          </a:xfrm>
          <a:prstGeom prst="rect">
            <a:avLst/>
          </a:prstGeom>
          <a:noFill/>
        </p:spPr>
        <p:txBody>
          <a:bodyPr wrap="square">
            <a:spAutoFit/>
          </a:bodyPr>
          <a:lstStyle/>
          <a:p>
            <a:pPr marL="0" marR="0" algn="ctr">
              <a:spcBef>
                <a:spcPts val="0"/>
              </a:spcBef>
              <a:spcAft>
                <a:spcPts val="1000"/>
              </a:spcAft>
            </a:pPr>
            <a:r>
              <a:rPr lang="en-US" sz="3600" b="1" dirty="0">
                <a:solidFill>
                  <a:srgbClr val="002060"/>
                </a:solidFill>
                <a:effectLst/>
                <a:ea typeface="Calibri" panose="020F0502020204030204" pitchFamily="34" charset="0"/>
                <a:cs typeface="Times New Roman" panose="02020603050405020304" pitchFamily="18" charset="0"/>
              </a:rPr>
              <a:t>2.The church of the NT is NOT a group                                      of denominations</a:t>
            </a:r>
            <a:r>
              <a:rPr lang="en-US" sz="3600" b="1" dirty="0">
                <a:effectLst/>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2F7A623A-1ED3-4694-230C-01472F5C344E}"/>
              </a:ext>
            </a:extLst>
          </p:cNvPr>
          <p:cNvSpPr txBox="1"/>
          <p:nvPr/>
        </p:nvSpPr>
        <p:spPr>
          <a:xfrm>
            <a:off x="318782" y="2046914"/>
            <a:ext cx="8523215" cy="4670883"/>
          </a:xfrm>
          <a:prstGeom prst="rect">
            <a:avLst/>
          </a:prstGeom>
          <a:noFill/>
        </p:spPr>
        <p:txBody>
          <a:bodyPr wrap="square">
            <a:spAutoFit/>
          </a:bodyPr>
          <a:lstStyle/>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Some believe the church is composed of all the religious groups of men. </a:t>
            </a:r>
            <a:r>
              <a:rPr lang="en-US" sz="2600" b="1" u="sng" dirty="0">
                <a:effectLst/>
                <a:ea typeface="Calibri" panose="020F0502020204030204" pitchFamily="34" charset="0"/>
                <a:cs typeface="Times New Roman" panose="02020603050405020304" pitchFamily="18" charset="0"/>
              </a:rPr>
              <a:t>Even some brethren believe </a:t>
            </a:r>
            <a:r>
              <a:rPr lang="en-US" sz="2600" u="sng" dirty="0">
                <a:effectLst/>
                <a:ea typeface="Calibri" panose="020F0502020204030204" pitchFamily="34" charset="0"/>
                <a:cs typeface="Times New Roman" panose="02020603050405020304" pitchFamily="18" charset="0"/>
              </a:rPr>
              <a:t>the church is made up of every group with the name church of Christ over the door.</a:t>
            </a:r>
            <a:r>
              <a:rPr lang="en-US" sz="2600" dirty="0">
                <a:effectLst/>
                <a:ea typeface="Calibri" panose="020F0502020204030204" pitchFamily="34" charset="0"/>
                <a:cs typeface="Times New Roman" panose="02020603050405020304" pitchFamily="18" charset="0"/>
              </a:rPr>
              <a:t> </a:t>
            </a:r>
            <a:r>
              <a:rPr lang="en-US" sz="2600" b="1" i="1" dirty="0">
                <a:effectLst/>
                <a:ea typeface="Calibri" panose="020F0502020204030204" pitchFamily="34" charset="0"/>
                <a:cs typeface="Times New Roman" panose="02020603050405020304" pitchFamily="18" charset="0"/>
              </a:rPr>
              <a:t>(“You know, we are all the same.”)</a:t>
            </a:r>
          </a:p>
          <a:p>
            <a:pPr marL="0" marR="0">
              <a:spcBef>
                <a:spcPts val="0"/>
              </a:spcBef>
              <a:spcAft>
                <a:spcPts val="1000"/>
              </a:spcAft>
            </a:pPr>
            <a:endParaRPr lang="en-US" sz="1050" b="1" i="1"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600" dirty="0">
                <a:solidFill>
                  <a:srgbClr val="FF0000"/>
                </a:solidFill>
                <a:effectLst/>
                <a:ea typeface="Calibri" panose="020F0502020204030204" pitchFamily="34" charset="0"/>
                <a:cs typeface="Times New Roman" panose="02020603050405020304" pitchFamily="18" charset="0"/>
              </a:rPr>
              <a:t>The non-institutional congregations, the institutional congregations, the premillennial congregations, and on and on and on</a:t>
            </a:r>
            <a:r>
              <a:rPr lang="en-US" sz="2600" dirty="0">
                <a:effectLst/>
                <a:ea typeface="Calibri" panose="020F0502020204030204" pitchFamily="34" charset="0"/>
                <a:cs typeface="Times New Roman" panose="02020603050405020304" pitchFamily="18" charset="0"/>
              </a:rPr>
              <a:t>. </a:t>
            </a:r>
            <a:r>
              <a:rPr lang="en-US" sz="2600" b="1" dirty="0">
                <a:effectLst/>
                <a:ea typeface="Calibri" panose="020F0502020204030204" pitchFamily="34" charset="0"/>
                <a:cs typeface="Times New Roman" panose="02020603050405020304" pitchFamily="18" charset="0"/>
              </a:rPr>
              <a:t>Some believe that everybody that has ever been baptized compose the NT church…that is denominationalism</a:t>
            </a:r>
            <a:r>
              <a:rPr lang="en-US" sz="2600" dirty="0">
                <a:effectLst/>
                <a:ea typeface="Calibri" panose="020F0502020204030204" pitchFamily="34" charset="0"/>
                <a:cs typeface="Times New Roman" panose="02020603050405020304" pitchFamily="18" charset="0"/>
              </a:rPr>
              <a:t>. The Lord’s church is not made up this way.</a:t>
            </a:r>
          </a:p>
        </p:txBody>
      </p:sp>
    </p:spTree>
    <p:extLst>
      <p:ext uri="{BB962C8B-B14F-4D97-AF65-F5344CB8AC3E}">
        <p14:creationId xmlns:p14="http://schemas.microsoft.com/office/powerpoint/2010/main" val="483755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87ED1544-B994-1C0D-4DA1-CEFE818FB4C7}"/>
              </a:ext>
            </a:extLst>
          </p:cNvPr>
          <p:cNvSpPr txBox="1"/>
          <p:nvPr/>
        </p:nvSpPr>
        <p:spPr>
          <a:xfrm>
            <a:off x="536895" y="2680375"/>
            <a:ext cx="8288323" cy="3493264"/>
          </a:xfrm>
          <a:prstGeom prst="rect">
            <a:avLst/>
          </a:prstGeom>
          <a:noFill/>
        </p:spPr>
        <p:txBody>
          <a:bodyPr wrap="square">
            <a:spAutoFit/>
          </a:bodyPr>
          <a:lstStyle/>
          <a:p>
            <a:pPr marL="0" marR="0">
              <a:spcBef>
                <a:spcPts val="0"/>
              </a:spcBef>
              <a:spcAft>
                <a:spcPts val="1000"/>
              </a:spcAft>
            </a:pPr>
            <a:r>
              <a:rPr lang="en-US" sz="2800" b="1" dirty="0">
                <a:solidFill>
                  <a:srgbClr val="0070C0"/>
                </a:solidFill>
                <a:effectLst/>
                <a:ea typeface="Calibri" panose="020F0502020204030204" pitchFamily="34" charset="0"/>
                <a:cs typeface="Times New Roman" panose="02020603050405020304" pitchFamily="18" charset="0"/>
              </a:rPr>
              <a:t>1Cor. 14:33</a:t>
            </a:r>
            <a:r>
              <a:rPr lang="en-US" sz="2800" dirty="0">
                <a:solidFill>
                  <a:srgbClr val="0070C0"/>
                </a:solidFill>
                <a:effectLst/>
                <a:ea typeface="Calibri" panose="020F0502020204030204" pitchFamily="34" charset="0"/>
                <a:cs typeface="Times New Roman" panose="02020603050405020304" pitchFamily="18" charset="0"/>
              </a:rPr>
              <a:t> </a:t>
            </a:r>
            <a:r>
              <a:rPr lang="en-US" sz="2800" dirty="0">
                <a:effectLst/>
                <a:ea typeface="Calibri" panose="020F0502020204030204" pitchFamily="34" charset="0"/>
                <a:cs typeface="Times New Roman" panose="02020603050405020304" pitchFamily="18" charset="0"/>
              </a:rPr>
              <a:t>For God is not the author of confusion but of peace, as in all the churches of the saints.</a:t>
            </a: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We are to be one in purpose and plan, we follow that plan and we will be in harmony with the NT church.</a:t>
            </a: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Some brethren think the COC is just another denomination.</a:t>
            </a: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DANGER</a:t>
            </a:r>
          </a:p>
        </p:txBody>
      </p:sp>
      <p:sp>
        <p:nvSpPr>
          <p:cNvPr id="6" name="TextBox 5">
            <a:extLst>
              <a:ext uri="{FF2B5EF4-FFF2-40B4-BE49-F238E27FC236}">
                <a16:creationId xmlns:a16="http://schemas.microsoft.com/office/drawing/2014/main" id="{0B7C0023-34B3-958A-5029-8ED1D019379E}"/>
              </a:ext>
            </a:extLst>
          </p:cNvPr>
          <p:cNvSpPr txBox="1"/>
          <p:nvPr/>
        </p:nvSpPr>
        <p:spPr>
          <a:xfrm>
            <a:off x="855677" y="926372"/>
            <a:ext cx="8288323" cy="1200329"/>
          </a:xfrm>
          <a:prstGeom prst="rect">
            <a:avLst/>
          </a:prstGeom>
          <a:noFill/>
        </p:spPr>
        <p:txBody>
          <a:bodyPr wrap="square">
            <a:spAutoFit/>
          </a:bodyPr>
          <a:lstStyle/>
          <a:p>
            <a:pPr marL="0" marR="0" algn="ctr">
              <a:spcBef>
                <a:spcPts val="0"/>
              </a:spcBef>
              <a:spcAft>
                <a:spcPts val="1000"/>
              </a:spcAft>
            </a:pPr>
            <a:r>
              <a:rPr lang="en-US" sz="3600" b="1" dirty="0">
                <a:solidFill>
                  <a:srgbClr val="002060"/>
                </a:solidFill>
                <a:effectLst/>
                <a:ea typeface="Calibri" panose="020F0502020204030204" pitchFamily="34" charset="0"/>
                <a:cs typeface="Times New Roman" panose="02020603050405020304" pitchFamily="18" charset="0"/>
              </a:rPr>
              <a:t>2.The church of the NT is NOT a group                                      of denominations</a:t>
            </a:r>
            <a:r>
              <a:rPr lang="en-US" sz="3600" b="1" dirty="0">
                <a:effectLst/>
                <a:ea typeface="Calibri" panose="020F0502020204030204"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8D4FB667-0A20-18E6-6D7C-661FF267BF54}"/>
              </a:ext>
            </a:extLst>
          </p:cNvPr>
          <p:cNvSpPr/>
          <p:nvPr/>
        </p:nvSpPr>
        <p:spPr>
          <a:xfrm>
            <a:off x="436228" y="2541864"/>
            <a:ext cx="8447713" cy="12003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255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7FA96773-CFEF-3A43-08A4-D9B53C314282}"/>
              </a:ext>
            </a:extLst>
          </p:cNvPr>
          <p:cNvSpPr txBox="1"/>
          <p:nvPr/>
        </p:nvSpPr>
        <p:spPr>
          <a:xfrm>
            <a:off x="511728" y="2457976"/>
            <a:ext cx="8414158" cy="3580467"/>
          </a:xfrm>
          <a:prstGeom prst="rect">
            <a:avLst/>
          </a:prstGeom>
          <a:noFill/>
        </p:spPr>
        <p:txBody>
          <a:bodyPr wrap="square">
            <a:spAutoFit/>
          </a:bodyPr>
          <a:lstStyle/>
          <a:p>
            <a:pPr marL="0" marR="0">
              <a:spcBef>
                <a:spcPts val="0"/>
              </a:spcBef>
              <a:spcAft>
                <a:spcPts val="1000"/>
              </a:spcAft>
            </a:pPr>
            <a:r>
              <a:rPr lang="en-US" sz="3000" dirty="0">
                <a:effectLst/>
                <a:ea typeface="Calibri" panose="020F0502020204030204" pitchFamily="34" charset="0"/>
                <a:cs typeface="Times New Roman" panose="02020603050405020304" pitchFamily="18" charset="0"/>
              </a:rPr>
              <a:t>Some say none of us are 100% right…we should just all get along with everybody. …we are all wrong on something….unity in diversity.</a:t>
            </a:r>
          </a:p>
          <a:p>
            <a:pPr marL="0" marR="0">
              <a:spcBef>
                <a:spcPts val="0"/>
              </a:spcBef>
              <a:spcAft>
                <a:spcPts val="1000"/>
              </a:spcAft>
            </a:pPr>
            <a:r>
              <a:rPr lang="en-US" sz="3000" b="1" dirty="0">
                <a:solidFill>
                  <a:srgbClr val="0070C0"/>
                </a:solidFill>
                <a:effectLst/>
                <a:ea typeface="Calibri" panose="020F0502020204030204" pitchFamily="34" charset="0"/>
                <a:cs typeface="Times New Roman" panose="02020603050405020304" pitchFamily="18" charset="0"/>
              </a:rPr>
              <a:t>Eph.4:4</a:t>
            </a:r>
            <a:r>
              <a:rPr lang="en-US" sz="3000" dirty="0">
                <a:solidFill>
                  <a:srgbClr val="0070C0"/>
                </a:solidFill>
                <a:effectLst/>
                <a:ea typeface="Calibri" panose="020F0502020204030204" pitchFamily="34" charset="0"/>
                <a:cs typeface="Times New Roman" panose="02020603050405020304" pitchFamily="18" charset="0"/>
              </a:rPr>
              <a:t> </a:t>
            </a:r>
            <a:r>
              <a:rPr lang="en-US" sz="3000" dirty="0">
                <a:effectLst/>
                <a:ea typeface="Calibri" panose="020F0502020204030204" pitchFamily="34" charset="0"/>
                <a:cs typeface="Times New Roman" panose="02020603050405020304" pitchFamily="18" charset="0"/>
              </a:rPr>
              <a:t>There is one body and one Spirit, just as you were called in one hope of your calling;</a:t>
            </a:r>
          </a:p>
          <a:p>
            <a:pPr marL="0" marR="0">
              <a:spcBef>
                <a:spcPts val="0"/>
              </a:spcBef>
              <a:spcAft>
                <a:spcPts val="1000"/>
              </a:spcAft>
            </a:pPr>
            <a:r>
              <a:rPr lang="en-US" sz="3000" b="1" dirty="0">
                <a:solidFill>
                  <a:srgbClr val="0070C0"/>
                </a:solidFill>
                <a:effectLst/>
                <a:ea typeface="Calibri" panose="020F0502020204030204" pitchFamily="34" charset="0"/>
                <a:cs typeface="Times New Roman" panose="02020603050405020304" pitchFamily="18" charset="0"/>
              </a:rPr>
              <a:t>Eph.1:22</a:t>
            </a:r>
            <a:r>
              <a:rPr lang="en-US" sz="3000" dirty="0">
                <a:solidFill>
                  <a:srgbClr val="0070C0"/>
                </a:solidFill>
                <a:effectLst/>
                <a:ea typeface="Calibri" panose="020F0502020204030204" pitchFamily="34" charset="0"/>
                <a:cs typeface="Times New Roman" panose="02020603050405020304" pitchFamily="18" charset="0"/>
              </a:rPr>
              <a:t>  </a:t>
            </a:r>
            <a:r>
              <a:rPr lang="en-US" sz="3000" dirty="0">
                <a:effectLst/>
                <a:ea typeface="Calibri" panose="020F0502020204030204" pitchFamily="34" charset="0"/>
                <a:cs typeface="Times New Roman" panose="02020603050405020304" pitchFamily="18" charset="0"/>
              </a:rPr>
              <a:t>And He put all things under His feet, and gave Him to be head over all things to the church,</a:t>
            </a:r>
          </a:p>
        </p:txBody>
      </p:sp>
      <p:sp>
        <p:nvSpPr>
          <p:cNvPr id="6" name="TextBox 5">
            <a:extLst>
              <a:ext uri="{FF2B5EF4-FFF2-40B4-BE49-F238E27FC236}">
                <a16:creationId xmlns:a16="http://schemas.microsoft.com/office/drawing/2014/main" id="{FD76B990-5D8B-AD2C-EB7D-30884EA3E556}"/>
              </a:ext>
            </a:extLst>
          </p:cNvPr>
          <p:cNvSpPr txBox="1"/>
          <p:nvPr/>
        </p:nvSpPr>
        <p:spPr>
          <a:xfrm>
            <a:off x="855677" y="926372"/>
            <a:ext cx="8288323" cy="1200329"/>
          </a:xfrm>
          <a:prstGeom prst="rect">
            <a:avLst/>
          </a:prstGeom>
          <a:noFill/>
        </p:spPr>
        <p:txBody>
          <a:bodyPr wrap="square">
            <a:spAutoFit/>
          </a:bodyPr>
          <a:lstStyle/>
          <a:p>
            <a:pPr marL="0" marR="0" algn="ctr">
              <a:spcBef>
                <a:spcPts val="0"/>
              </a:spcBef>
              <a:spcAft>
                <a:spcPts val="1000"/>
              </a:spcAft>
            </a:pPr>
            <a:r>
              <a:rPr lang="en-US" sz="3600" b="1" dirty="0">
                <a:solidFill>
                  <a:srgbClr val="002060"/>
                </a:solidFill>
                <a:effectLst/>
                <a:ea typeface="Calibri" panose="020F0502020204030204" pitchFamily="34" charset="0"/>
                <a:cs typeface="Times New Roman" panose="02020603050405020304" pitchFamily="18" charset="0"/>
              </a:rPr>
              <a:t>2.The church of the NT is NOT a group                                      of denominations</a:t>
            </a:r>
            <a:r>
              <a:rPr lang="en-US" sz="3600" b="1" dirty="0">
                <a:effectLst/>
                <a:ea typeface="Calibri" panose="020F0502020204030204"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5970231E-317D-35AA-0EEA-D3C81E9393D7}"/>
              </a:ext>
            </a:extLst>
          </p:cNvPr>
          <p:cNvSpPr/>
          <p:nvPr/>
        </p:nvSpPr>
        <p:spPr>
          <a:xfrm>
            <a:off x="369116" y="3917659"/>
            <a:ext cx="8573548" cy="232963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817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4673BB54-3C13-6AD6-5F41-EFF9A06CF7E6}"/>
              </a:ext>
            </a:extLst>
          </p:cNvPr>
          <p:cNvSpPr txBox="1"/>
          <p:nvPr/>
        </p:nvSpPr>
        <p:spPr>
          <a:xfrm>
            <a:off x="486561" y="2365696"/>
            <a:ext cx="8288323" cy="3801041"/>
          </a:xfrm>
          <a:prstGeom prst="rect">
            <a:avLst/>
          </a:prstGeom>
          <a:noFill/>
        </p:spPr>
        <p:txBody>
          <a:bodyPr wrap="square">
            <a:spAutoFit/>
          </a:bodyPr>
          <a:lstStyle/>
          <a:p>
            <a:pPr marL="0" marR="0">
              <a:spcBef>
                <a:spcPts val="0"/>
              </a:spcBef>
              <a:spcAft>
                <a:spcPts val="1000"/>
              </a:spcAft>
            </a:pPr>
            <a:r>
              <a:rPr lang="en-US" sz="2400" b="1" dirty="0">
                <a:solidFill>
                  <a:srgbClr val="0070C0"/>
                </a:solidFill>
                <a:effectLst/>
                <a:ea typeface="Calibri" panose="020F0502020204030204" pitchFamily="34" charset="0"/>
                <a:cs typeface="Times New Roman" panose="02020603050405020304" pitchFamily="18" charset="0"/>
              </a:rPr>
              <a:t>1Cor.1:10</a:t>
            </a:r>
            <a:r>
              <a:rPr lang="en-US" sz="2400" dirty="0">
                <a:solidFill>
                  <a:srgbClr val="0070C0"/>
                </a:solidFill>
                <a:effectLst/>
                <a:ea typeface="Calibri" panose="020F0502020204030204" pitchFamily="34" charset="0"/>
                <a:cs typeface="Times New Roman" panose="02020603050405020304" pitchFamily="18" charset="0"/>
              </a:rPr>
              <a:t> </a:t>
            </a:r>
            <a:r>
              <a:rPr lang="en-US" sz="2400" u="sng" dirty="0">
                <a:effectLst/>
                <a:ea typeface="Calibri" panose="020F0502020204030204" pitchFamily="34" charset="0"/>
                <a:cs typeface="Times New Roman" panose="02020603050405020304" pitchFamily="18" charset="0"/>
              </a:rPr>
              <a:t>Now I </a:t>
            </a:r>
            <a:r>
              <a:rPr lang="en-US" sz="2400" b="1" u="sng" dirty="0">
                <a:effectLst/>
                <a:ea typeface="Calibri" panose="020F0502020204030204" pitchFamily="34" charset="0"/>
                <a:cs typeface="Times New Roman" panose="02020603050405020304" pitchFamily="18" charset="0"/>
              </a:rPr>
              <a:t>plead with you</a:t>
            </a:r>
            <a:r>
              <a:rPr lang="en-US" sz="2400" dirty="0">
                <a:effectLst/>
                <a:ea typeface="Calibri" panose="020F0502020204030204" pitchFamily="34" charset="0"/>
                <a:cs typeface="Times New Roman" panose="02020603050405020304" pitchFamily="18" charset="0"/>
              </a:rPr>
              <a:t>, brethren, by the name of our Lord Jesus Christ, that you all </a:t>
            </a:r>
            <a:r>
              <a:rPr lang="en-US" sz="2400" u="sng" dirty="0">
                <a:effectLst/>
                <a:ea typeface="Calibri" panose="020F0502020204030204" pitchFamily="34" charset="0"/>
                <a:cs typeface="Times New Roman" panose="02020603050405020304" pitchFamily="18" charset="0"/>
              </a:rPr>
              <a:t>speak the same thing</a:t>
            </a:r>
            <a:r>
              <a:rPr lang="en-US" sz="2400" dirty="0">
                <a:effectLst/>
                <a:ea typeface="Calibri" panose="020F0502020204030204" pitchFamily="34" charset="0"/>
                <a:cs typeface="Times New Roman" panose="02020603050405020304" pitchFamily="18" charset="0"/>
              </a:rPr>
              <a:t>, and that there be no divisions among you, but that you be perfectly joined together in the same mind and in the same judgment.</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Be no division.</a:t>
            </a:r>
          </a:p>
          <a:p>
            <a:pPr marL="0" marR="0">
              <a:spcBef>
                <a:spcPts val="0"/>
              </a:spcBef>
              <a:spcAft>
                <a:spcPts val="1000"/>
              </a:spcAft>
            </a:pPr>
            <a:r>
              <a:rPr lang="en-US" sz="2400" b="1" dirty="0">
                <a:effectLst/>
                <a:ea typeface="Calibri" panose="020F0502020204030204" pitchFamily="34" charset="0"/>
                <a:cs typeface="Times New Roman" panose="02020603050405020304" pitchFamily="18" charset="0"/>
              </a:rPr>
              <a:t>Was Christ divided? NO</a:t>
            </a:r>
          </a:p>
          <a:p>
            <a:r>
              <a:rPr lang="en-US" sz="2400" dirty="0">
                <a:effectLst/>
                <a:ea typeface="Calibri" panose="020F0502020204030204" pitchFamily="34" charset="0"/>
              </a:rPr>
              <a:t>The NT church is not a group of denominations. Denominationalism means division. A denomination is part of the whole. We aren’t a part of, we are the church. </a:t>
            </a:r>
            <a:endParaRPr lang="en-US" sz="2400" dirty="0"/>
          </a:p>
        </p:txBody>
      </p:sp>
      <p:sp>
        <p:nvSpPr>
          <p:cNvPr id="6" name="TextBox 5">
            <a:extLst>
              <a:ext uri="{FF2B5EF4-FFF2-40B4-BE49-F238E27FC236}">
                <a16:creationId xmlns:a16="http://schemas.microsoft.com/office/drawing/2014/main" id="{4952ADC2-39CC-7859-17B8-35611C2BC206}"/>
              </a:ext>
            </a:extLst>
          </p:cNvPr>
          <p:cNvSpPr txBox="1"/>
          <p:nvPr/>
        </p:nvSpPr>
        <p:spPr>
          <a:xfrm>
            <a:off x="855677" y="926372"/>
            <a:ext cx="8288323" cy="1200329"/>
          </a:xfrm>
          <a:prstGeom prst="rect">
            <a:avLst/>
          </a:prstGeom>
          <a:noFill/>
        </p:spPr>
        <p:txBody>
          <a:bodyPr wrap="square">
            <a:spAutoFit/>
          </a:bodyPr>
          <a:lstStyle/>
          <a:p>
            <a:pPr marL="0" marR="0" algn="ctr">
              <a:spcBef>
                <a:spcPts val="0"/>
              </a:spcBef>
              <a:spcAft>
                <a:spcPts val="1000"/>
              </a:spcAft>
            </a:pPr>
            <a:r>
              <a:rPr lang="en-US" sz="3600" b="1" dirty="0">
                <a:solidFill>
                  <a:srgbClr val="002060"/>
                </a:solidFill>
                <a:effectLst/>
                <a:ea typeface="Calibri" panose="020F0502020204030204" pitchFamily="34" charset="0"/>
                <a:cs typeface="Times New Roman" panose="02020603050405020304" pitchFamily="18" charset="0"/>
              </a:rPr>
              <a:t>2.The church of the NT is NOT a group                                      of denominations</a:t>
            </a:r>
            <a:r>
              <a:rPr lang="en-US" sz="3600" b="1"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114680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EE8D3F81-FF50-D4B1-8C7A-B785F163A625}"/>
              </a:ext>
            </a:extLst>
          </p:cNvPr>
          <p:cNvPicPr>
            <a:picLocks noChangeAspect="1"/>
          </p:cNvPicPr>
          <p:nvPr/>
        </p:nvPicPr>
        <p:blipFill rotWithShape="1">
          <a:blip r:embed="rId2"/>
          <a:srcRect l="7968" t="9807" r="26230" b="4108"/>
          <a:stretch/>
        </p:blipFill>
        <p:spPr>
          <a:xfrm>
            <a:off x="1098958" y="890556"/>
            <a:ext cx="7818539" cy="5753526"/>
          </a:xfrm>
          <a:prstGeom prst="rect">
            <a:avLst/>
          </a:prstGeom>
        </p:spPr>
      </p:pic>
    </p:spTree>
    <p:extLst>
      <p:ext uri="{BB962C8B-B14F-4D97-AF65-F5344CB8AC3E}">
        <p14:creationId xmlns:p14="http://schemas.microsoft.com/office/powerpoint/2010/main" val="2563876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A5402745-5DBE-5B95-FFFF-D074ABB3E34B}"/>
              </a:ext>
            </a:extLst>
          </p:cNvPr>
          <p:cNvSpPr txBox="1"/>
          <p:nvPr/>
        </p:nvSpPr>
        <p:spPr>
          <a:xfrm>
            <a:off x="855677" y="940004"/>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3.The NT church is not a social club.</a:t>
            </a:r>
            <a:endParaRPr lang="en-US" sz="3600" b="1" dirty="0">
              <a:solidFill>
                <a:srgbClr val="002060"/>
              </a:solidFill>
            </a:endParaRPr>
          </a:p>
        </p:txBody>
      </p:sp>
      <p:sp>
        <p:nvSpPr>
          <p:cNvPr id="11" name="TextBox 10">
            <a:extLst>
              <a:ext uri="{FF2B5EF4-FFF2-40B4-BE49-F238E27FC236}">
                <a16:creationId xmlns:a16="http://schemas.microsoft.com/office/drawing/2014/main" id="{DEDFAB64-6D61-37F3-7AEF-93C61F404CC3}"/>
              </a:ext>
            </a:extLst>
          </p:cNvPr>
          <p:cNvSpPr txBox="1"/>
          <p:nvPr/>
        </p:nvSpPr>
        <p:spPr>
          <a:xfrm>
            <a:off x="453007" y="1677798"/>
            <a:ext cx="8464490" cy="4529445"/>
          </a:xfrm>
          <a:prstGeom prst="rect">
            <a:avLst/>
          </a:prstGeom>
          <a:noFill/>
        </p:spPr>
        <p:txBody>
          <a:bodyPr wrap="square">
            <a:spAutoFit/>
          </a:bodyPr>
          <a:lstStyle/>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Some people look at the church as an opportunity  </a:t>
            </a:r>
            <a:r>
              <a:rPr lang="en-US" sz="2800" dirty="0">
                <a:solidFill>
                  <a:srgbClr val="FF0000"/>
                </a:solidFill>
                <a:effectLst/>
                <a:ea typeface="Calibri" panose="020F0502020204030204" pitchFamily="34" charset="0"/>
                <a:cs typeface="Times New Roman" panose="02020603050405020304" pitchFamily="18" charset="0"/>
              </a:rPr>
              <a:t>to associate with other for social enrichment</a:t>
            </a:r>
            <a:r>
              <a:rPr lang="en-US" sz="2800" dirty="0">
                <a:effectLst/>
                <a:ea typeface="Calibri" panose="020F0502020204030204" pitchFamily="34" charset="0"/>
                <a:cs typeface="Times New Roman" panose="02020603050405020304" pitchFamily="18" charset="0"/>
              </a:rPr>
              <a:t>.</a:t>
            </a:r>
            <a:r>
              <a:rPr lang="en-US" sz="2800" dirty="0">
                <a:ea typeface="Calibri" panose="020F0502020204030204" pitchFamily="34" charset="0"/>
                <a:cs typeface="Times New Roman" panose="02020603050405020304" pitchFamily="18" charset="0"/>
              </a:rPr>
              <a:t>    </a:t>
            </a:r>
            <a:r>
              <a:rPr lang="en-US" sz="2800" dirty="0">
                <a:solidFill>
                  <a:schemeClr val="accent6">
                    <a:lumMod val="75000"/>
                  </a:schemeClr>
                </a:solidFill>
                <a:effectLst/>
                <a:ea typeface="Calibri" panose="020F0502020204030204" pitchFamily="34" charset="0"/>
                <a:cs typeface="Times New Roman" panose="02020603050405020304" pitchFamily="18" charset="0"/>
              </a:rPr>
              <a:t>Some to promote busine$$ interest$</a:t>
            </a:r>
            <a:r>
              <a:rPr lang="en-US" sz="2800" dirty="0">
                <a:effectLst/>
                <a:ea typeface="Calibri" panose="020F0502020204030204" pitchFamily="34" charset="0"/>
                <a:cs typeface="Times New Roman" panose="02020603050405020304" pitchFamily="18" charset="0"/>
              </a:rPr>
              <a:t>. </a:t>
            </a:r>
            <a:r>
              <a:rPr lang="en-US" sz="2800" dirty="0">
                <a:solidFill>
                  <a:srgbClr val="0070C0"/>
                </a:solidFill>
                <a:effectLst/>
                <a:ea typeface="Calibri" panose="020F0502020204030204" pitchFamily="34" charset="0"/>
                <a:cs typeface="Times New Roman" panose="02020603050405020304" pitchFamily="18" charset="0"/>
              </a:rPr>
              <a:t>Some to promote political career</a:t>
            </a:r>
            <a:r>
              <a:rPr lang="en-US" sz="2800" dirty="0">
                <a:effectLst/>
                <a:ea typeface="Calibri" panose="020F0502020204030204" pitchFamily="34" charset="0"/>
                <a:cs typeface="Times New Roman" panose="02020603050405020304" pitchFamily="18" charset="0"/>
              </a:rPr>
              <a:t>.</a:t>
            </a: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I heard one real estate agent one time talking about another very rich real estate agent and the person was talking about the church (denomination) the agent was a member of. I would guess her decision to be a member where she was, was based more on how much money she could make instead of saving her soul.</a:t>
            </a:r>
          </a:p>
        </p:txBody>
      </p:sp>
    </p:spTree>
    <p:extLst>
      <p:ext uri="{BB962C8B-B14F-4D97-AF65-F5344CB8AC3E}">
        <p14:creationId xmlns:p14="http://schemas.microsoft.com/office/powerpoint/2010/main" val="3181031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F77CD28C-8A8A-6F4C-A13B-994C71C46BD8}"/>
              </a:ext>
            </a:extLst>
          </p:cNvPr>
          <p:cNvSpPr txBox="1"/>
          <p:nvPr/>
        </p:nvSpPr>
        <p:spPr>
          <a:xfrm>
            <a:off x="1174460" y="1025300"/>
            <a:ext cx="5964572" cy="4985980"/>
          </a:xfrm>
          <a:prstGeom prst="rect">
            <a:avLst/>
          </a:prstGeom>
          <a:noFill/>
        </p:spPr>
        <p:txBody>
          <a:bodyPr wrap="square">
            <a:spAutoFit/>
          </a:bodyPr>
          <a:lstStyle/>
          <a:p>
            <a:r>
              <a:rPr lang="en-US" sz="4400" b="1" dirty="0">
                <a:solidFill>
                  <a:srgbClr val="0070C0"/>
                </a:solidFill>
                <a:latin typeface="Aptos Narrow" panose="020B0004020202020204" pitchFamily="34" charset="0"/>
                <a:cs typeface="Arial" panose="020B0604020202020204" pitchFamily="34" charset="0"/>
              </a:rPr>
              <a:t>Romans 14:17                        </a:t>
            </a:r>
            <a:r>
              <a:rPr lang="en-US" sz="4400" dirty="0">
                <a:latin typeface="Aptos Narrow" panose="020B0004020202020204" pitchFamily="34" charset="0"/>
                <a:cs typeface="Arial" panose="020B0604020202020204" pitchFamily="34" charset="0"/>
              </a:rPr>
              <a:t>for the kingdom of God is                  </a:t>
            </a:r>
            <a:r>
              <a:rPr lang="en-US" sz="5400" b="1" i="1" u="sng" dirty="0">
                <a:latin typeface="Aptos Narrow" panose="020B0004020202020204" pitchFamily="34" charset="0"/>
                <a:cs typeface="Arial" panose="020B0604020202020204" pitchFamily="34" charset="0"/>
              </a:rPr>
              <a:t>not</a:t>
            </a:r>
            <a:r>
              <a:rPr lang="en-US" sz="4400" b="1" dirty="0">
                <a:latin typeface="Aptos Narrow" panose="020B0004020202020204" pitchFamily="34" charset="0"/>
                <a:cs typeface="Arial" panose="020B0604020202020204" pitchFamily="34" charset="0"/>
              </a:rPr>
              <a:t> eating and drinking,</a:t>
            </a:r>
            <a:r>
              <a:rPr lang="en-US" sz="4400" dirty="0">
                <a:latin typeface="Aptos Narrow" panose="020B0004020202020204" pitchFamily="34" charset="0"/>
                <a:cs typeface="Arial" panose="020B0604020202020204" pitchFamily="34" charset="0"/>
              </a:rPr>
              <a:t>      </a:t>
            </a:r>
            <a:r>
              <a:rPr lang="en-US" sz="4400" dirty="0">
                <a:solidFill>
                  <a:srgbClr val="0070C0"/>
                </a:solidFill>
                <a:latin typeface="Aptos Narrow" panose="020B0004020202020204" pitchFamily="34" charset="0"/>
                <a:cs typeface="Arial" panose="020B0604020202020204" pitchFamily="34" charset="0"/>
              </a:rPr>
              <a:t>but </a:t>
            </a:r>
            <a:r>
              <a:rPr lang="en-US" sz="4400" b="1" dirty="0">
                <a:solidFill>
                  <a:srgbClr val="0070C0"/>
                </a:solidFill>
                <a:latin typeface="Aptos Narrow" panose="020B0004020202020204" pitchFamily="34" charset="0"/>
                <a:cs typeface="Arial" panose="020B0604020202020204" pitchFamily="34" charset="0"/>
              </a:rPr>
              <a:t>righteousness</a:t>
            </a:r>
            <a:r>
              <a:rPr lang="en-US" sz="4400" dirty="0">
                <a:solidFill>
                  <a:srgbClr val="0070C0"/>
                </a:solidFill>
                <a:latin typeface="Aptos Narrow" panose="020B0004020202020204" pitchFamily="34" charset="0"/>
                <a:cs typeface="Arial" panose="020B0604020202020204" pitchFamily="34" charset="0"/>
              </a:rPr>
              <a:t>                 and </a:t>
            </a:r>
            <a:r>
              <a:rPr lang="en-US" sz="4400" b="1" dirty="0">
                <a:solidFill>
                  <a:srgbClr val="0070C0"/>
                </a:solidFill>
                <a:latin typeface="Aptos Narrow" panose="020B0004020202020204" pitchFamily="34" charset="0"/>
                <a:cs typeface="Arial" panose="020B0604020202020204" pitchFamily="34" charset="0"/>
              </a:rPr>
              <a:t>peace</a:t>
            </a:r>
            <a:r>
              <a:rPr lang="en-US" sz="4400" dirty="0">
                <a:solidFill>
                  <a:srgbClr val="0070C0"/>
                </a:solidFill>
                <a:latin typeface="Aptos Narrow" panose="020B0004020202020204" pitchFamily="34" charset="0"/>
                <a:cs typeface="Arial" panose="020B0604020202020204" pitchFamily="34" charset="0"/>
              </a:rPr>
              <a:t> </a:t>
            </a:r>
          </a:p>
          <a:p>
            <a:r>
              <a:rPr lang="en-US" sz="4400" dirty="0">
                <a:solidFill>
                  <a:srgbClr val="0070C0"/>
                </a:solidFill>
                <a:latin typeface="Aptos Narrow" panose="020B0004020202020204" pitchFamily="34" charset="0"/>
                <a:cs typeface="Arial" panose="020B0604020202020204" pitchFamily="34" charset="0"/>
              </a:rPr>
              <a:t>and </a:t>
            </a:r>
            <a:r>
              <a:rPr lang="en-US" sz="4400" b="1" dirty="0">
                <a:solidFill>
                  <a:srgbClr val="0070C0"/>
                </a:solidFill>
                <a:latin typeface="Aptos Narrow" panose="020B0004020202020204" pitchFamily="34" charset="0"/>
                <a:cs typeface="Arial" panose="020B0604020202020204" pitchFamily="34" charset="0"/>
              </a:rPr>
              <a:t>joy </a:t>
            </a:r>
          </a:p>
          <a:p>
            <a:r>
              <a:rPr lang="en-US" sz="4400" dirty="0">
                <a:solidFill>
                  <a:srgbClr val="0070C0"/>
                </a:solidFill>
                <a:latin typeface="Aptos Narrow" panose="020B0004020202020204" pitchFamily="34" charset="0"/>
                <a:cs typeface="Arial" panose="020B0604020202020204" pitchFamily="34" charset="0"/>
              </a:rPr>
              <a:t>in the Holy Spirit</a:t>
            </a:r>
            <a:r>
              <a:rPr lang="en-US" sz="4400" dirty="0">
                <a:latin typeface="Aptos Narrow" panose="020B00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3F0E1235-2A49-5CAF-E673-B521957355FF}"/>
              </a:ext>
            </a:extLst>
          </p:cNvPr>
          <p:cNvSpPr/>
          <p:nvPr/>
        </p:nvSpPr>
        <p:spPr>
          <a:xfrm>
            <a:off x="5515376" y="3837653"/>
            <a:ext cx="3440841" cy="2518697"/>
          </a:xfrm>
          <a:prstGeom prst="rect">
            <a:avLst/>
          </a:prstGeom>
          <a:noFill/>
          <a:ln w="762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1E15297C-6DF8-D429-7006-84DBD4A79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5377" y="3837653"/>
            <a:ext cx="3440840" cy="2518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149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EDFD660F-8F37-D7C1-2E12-EFA9D6CAE8F0}"/>
              </a:ext>
            </a:extLst>
          </p:cNvPr>
          <p:cNvSpPr txBox="1"/>
          <p:nvPr/>
        </p:nvSpPr>
        <p:spPr>
          <a:xfrm>
            <a:off x="184559" y="1876520"/>
            <a:ext cx="8791662" cy="4319131"/>
          </a:xfrm>
          <a:prstGeom prst="rect">
            <a:avLst/>
          </a:prstGeom>
          <a:noFill/>
        </p:spPr>
        <p:txBody>
          <a:bodyPr wrap="square">
            <a:spAutoFit/>
          </a:bodyPr>
          <a:lstStyle/>
          <a:p>
            <a:pPr marL="457200" marR="0" indent="-457200">
              <a:spcBef>
                <a:spcPts val="0"/>
              </a:spcBef>
              <a:spcAft>
                <a:spcPts val="1000"/>
              </a:spcAft>
              <a:buFont typeface="Arial" panose="020B0604020202020204" pitchFamily="34" charset="0"/>
              <a:buChar char="•"/>
            </a:pPr>
            <a:r>
              <a:rPr lang="en-US" sz="2800" dirty="0">
                <a:effectLst/>
                <a:ea typeface="Calibri" panose="020F0502020204030204" pitchFamily="34" charset="0"/>
                <a:cs typeface="Times New Roman" panose="02020603050405020304" pitchFamily="18" charset="0"/>
              </a:rPr>
              <a:t>Why do some people go where they go? Because of the people that are there. They approach the church as a means to improve their status.</a:t>
            </a:r>
          </a:p>
          <a:p>
            <a:pPr marL="457200" marR="0" indent="-457200">
              <a:spcBef>
                <a:spcPts val="0"/>
              </a:spcBef>
              <a:spcAft>
                <a:spcPts val="1000"/>
              </a:spcAft>
              <a:buFont typeface="Arial" panose="020B0604020202020204" pitchFamily="34" charset="0"/>
              <a:buChar char="•"/>
            </a:pPr>
            <a:r>
              <a:rPr lang="en-US" sz="2800" dirty="0">
                <a:effectLst/>
                <a:ea typeface="Calibri" panose="020F0502020204030204" pitchFamily="34" charset="0"/>
                <a:cs typeface="Times New Roman" panose="02020603050405020304" pitchFamily="18" charset="0"/>
              </a:rPr>
              <a:t>We do have some social relationship when we come together but that is secondary. Our primary relationship </a:t>
            </a:r>
            <a:r>
              <a:rPr lang="en-US" sz="2800" b="1" dirty="0">
                <a:effectLst/>
                <a:ea typeface="Calibri" panose="020F0502020204030204" pitchFamily="34" charset="0"/>
                <a:cs typeface="Times New Roman" panose="02020603050405020304" pitchFamily="18" charset="0"/>
              </a:rPr>
              <a:t>is spiritual</a:t>
            </a:r>
            <a:r>
              <a:rPr lang="en-US" sz="2800" dirty="0">
                <a:effectLst/>
                <a:ea typeface="Calibri" panose="020F0502020204030204" pitchFamily="34" charset="0"/>
                <a:cs typeface="Times New Roman" panose="02020603050405020304" pitchFamily="18" charset="0"/>
              </a:rPr>
              <a:t>….</a:t>
            </a:r>
            <a:r>
              <a:rPr lang="en-US" sz="2800" b="1" dirty="0">
                <a:solidFill>
                  <a:srgbClr val="00B050"/>
                </a:solidFill>
                <a:effectLst/>
                <a:ea typeface="Calibri" panose="020F0502020204030204" pitchFamily="34" charset="0"/>
                <a:cs typeface="Times New Roman" panose="02020603050405020304" pitchFamily="18" charset="0"/>
              </a:rPr>
              <a:t>not business</a:t>
            </a:r>
            <a:r>
              <a:rPr lang="en-US" sz="2800" dirty="0">
                <a:effectLst/>
                <a:ea typeface="Calibri" panose="020F0502020204030204" pitchFamily="34" charset="0"/>
                <a:cs typeface="Times New Roman" panose="02020603050405020304" pitchFamily="18" charset="0"/>
              </a:rPr>
              <a:t>…</a:t>
            </a:r>
            <a:r>
              <a:rPr lang="en-US" sz="2800" b="1" dirty="0">
                <a:solidFill>
                  <a:srgbClr val="FF0000"/>
                </a:solidFill>
                <a:effectLst/>
                <a:ea typeface="Calibri" panose="020F0502020204030204" pitchFamily="34" charset="0"/>
                <a:cs typeface="Times New Roman" panose="02020603050405020304" pitchFamily="18" charset="0"/>
              </a:rPr>
              <a:t>not politics</a:t>
            </a:r>
            <a:r>
              <a:rPr lang="en-US" sz="2800" dirty="0">
                <a:effectLst/>
                <a:ea typeface="Calibri" panose="020F0502020204030204" pitchFamily="34" charset="0"/>
                <a:cs typeface="Times New Roman" panose="02020603050405020304" pitchFamily="18" charset="0"/>
              </a:rPr>
              <a:t>.</a:t>
            </a:r>
          </a:p>
          <a:p>
            <a:pPr marL="457200" marR="0" indent="-457200">
              <a:spcBef>
                <a:spcPts val="0"/>
              </a:spcBef>
              <a:spcAft>
                <a:spcPts val="1000"/>
              </a:spcAft>
              <a:buFont typeface="Arial" panose="020B0604020202020204" pitchFamily="34" charset="0"/>
              <a:buChar char="•"/>
            </a:pPr>
            <a:r>
              <a:rPr lang="en-US" sz="3000" dirty="0">
                <a:effectLst/>
                <a:ea typeface="Calibri" panose="020F0502020204030204" pitchFamily="34" charset="0"/>
                <a:cs typeface="Times New Roman" panose="02020603050405020304" pitchFamily="18" charset="0"/>
              </a:rPr>
              <a:t>The church of Jesus Christ is not a social institution it is a relationship of people redeemed by the blood of Christ who share a common faith.</a:t>
            </a:r>
          </a:p>
        </p:txBody>
      </p:sp>
      <p:sp>
        <p:nvSpPr>
          <p:cNvPr id="7" name="TextBox 6">
            <a:extLst>
              <a:ext uri="{FF2B5EF4-FFF2-40B4-BE49-F238E27FC236}">
                <a16:creationId xmlns:a16="http://schemas.microsoft.com/office/drawing/2014/main" id="{D7D07F0E-04BE-CB66-8AED-8490945D8183}"/>
              </a:ext>
            </a:extLst>
          </p:cNvPr>
          <p:cNvSpPr txBox="1"/>
          <p:nvPr/>
        </p:nvSpPr>
        <p:spPr>
          <a:xfrm>
            <a:off x="855677" y="940004"/>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3.The NT church is not a social club.</a:t>
            </a:r>
            <a:endParaRPr lang="en-US" sz="3600" b="1" dirty="0">
              <a:solidFill>
                <a:srgbClr val="002060"/>
              </a:solidFill>
            </a:endParaRPr>
          </a:p>
        </p:txBody>
      </p:sp>
    </p:spTree>
    <p:extLst>
      <p:ext uri="{BB962C8B-B14F-4D97-AF65-F5344CB8AC3E}">
        <p14:creationId xmlns:p14="http://schemas.microsoft.com/office/powerpoint/2010/main" val="145295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8B0C28D8-741F-16E5-6821-B6287D99450F}"/>
              </a:ext>
            </a:extLst>
          </p:cNvPr>
          <p:cNvSpPr txBox="1"/>
          <p:nvPr/>
        </p:nvSpPr>
        <p:spPr>
          <a:xfrm>
            <a:off x="385894" y="1770077"/>
            <a:ext cx="8464491" cy="4688463"/>
          </a:xfrm>
          <a:prstGeom prst="rect">
            <a:avLst/>
          </a:prstGeom>
          <a:noFill/>
        </p:spPr>
        <p:txBody>
          <a:bodyPr wrap="square">
            <a:spAutoFit/>
          </a:bodyPr>
          <a:lstStyle/>
          <a:p>
            <a:pPr marL="457200" marR="0" indent="-457200">
              <a:spcBef>
                <a:spcPts val="0"/>
              </a:spcBef>
              <a:spcAft>
                <a:spcPts val="1000"/>
              </a:spcAft>
              <a:buFont typeface="Arial" panose="020B0604020202020204" pitchFamily="34" charset="0"/>
              <a:buChar char="•"/>
            </a:pPr>
            <a:r>
              <a:rPr lang="en-US" sz="2800" b="1" u="sng" dirty="0">
                <a:solidFill>
                  <a:srgbClr val="0070C0"/>
                </a:solidFill>
                <a:effectLst/>
                <a:ea typeface="Calibri" panose="020F0502020204030204" pitchFamily="34" charset="0"/>
                <a:cs typeface="Times New Roman" panose="02020603050405020304" pitchFamily="18" charset="0"/>
              </a:rPr>
              <a:t>2Peter1:1</a:t>
            </a:r>
            <a:r>
              <a:rPr lang="en-US" sz="2600" dirty="0">
                <a:effectLst/>
                <a:ea typeface="Calibri" panose="020F0502020204030204" pitchFamily="34" charset="0"/>
                <a:cs typeface="Times New Roman" panose="02020603050405020304" pitchFamily="18" charset="0"/>
              </a:rPr>
              <a:t> Simon Peter, a bondservant and apostle of Jesus Christ, To those who have obtained like precious faith with us by the righteousness of our God and Savior Jesus Christ:</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We should look on the people bought out of sin and have a common faith and believe Jesus is king…and believes he’s coming back again to deliver his church up to his father.</a:t>
            </a:r>
          </a:p>
          <a:p>
            <a:pPr marL="457200" marR="0" indent="-457200">
              <a:spcBef>
                <a:spcPts val="0"/>
              </a:spcBef>
              <a:spcAft>
                <a:spcPts val="1000"/>
              </a:spcAft>
              <a:buFont typeface="Arial" panose="020B0604020202020204" pitchFamily="34" charset="0"/>
              <a:buChar char="•"/>
            </a:pPr>
            <a:r>
              <a:rPr lang="en-US" sz="2600" b="1" dirty="0">
                <a:solidFill>
                  <a:srgbClr val="0070C0"/>
                </a:solidFill>
                <a:effectLst/>
                <a:ea typeface="Calibri" panose="020F0502020204030204" pitchFamily="34" charset="0"/>
                <a:cs typeface="Times New Roman" panose="02020603050405020304" pitchFamily="18" charset="0"/>
              </a:rPr>
              <a:t>1Peter 2:9</a:t>
            </a:r>
            <a:r>
              <a:rPr lang="en-US" sz="2600" dirty="0">
                <a:solidFill>
                  <a:srgbClr val="0070C0"/>
                </a:solidFill>
                <a:effectLst/>
                <a:ea typeface="Calibri" panose="020F0502020204030204" pitchFamily="34" charset="0"/>
                <a:cs typeface="Times New Roman" panose="02020603050405020304" pitchFamily="18" charset="0"/>
              </a:rPr>
              <a:t> </a:t>
            </a:r>
            <a:r>
              <a:rPr lang="en-US" sz="2600" dirty="0">
                <a:effectLst/>
                <a:ea typeface="Calibri" panose="020F0502020204030204" pitchFamily="34" charset="0"/>
                <a:cs typeface="Times New Roman" panose="02020603050405020304" pitchFamily="18" charset="0"/>
              </a:rPr>
              <a:t>But you are a chosen generation, a royal priesthood, a holy nation, His own special people, that you may proclaim the praises of Him who called you out of darkness into His marvelous light;</a:t>
            </a:r>
          </a:p>
        </p:txBody>
      </p:sp>
      <p:sp>
        <p:nvSpPr>
          <p:cNvPr id="9" name="TextBox 8">
            <a:extLst>
              <a:ext uri="{FF2B5EF4-FFF2-40B4-BE49-F238E27FC236}">
                <a16:creationId xmlns:a16="http://schemas.microsoft.com/office/drawing/2014/main" id="{195DF001-A7DE-2234-28E6-BA30918B4F83}"/>
              </a:ext>
            </a:extLst>
          </p:cNvPr>
          <p:cNvSpPr txBox="1"/>
          <p:nvPr/>
        </p:nvSpPr>
        <p:spPr>
          <a:xfrm>
            <a:off x="855677" y="940004"/>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3.The NT church is not a social club.</a:t>
            </a:r>
            <a:endParaRPr lang="en-US" sz="3600" b="1" dirty="0">
              <a:solidFill>
                <a:srgbClr val="002060"/>
              </a:solidFill>
            </a:endParaRPr>
          </a:p>
        </p:txBody>
      </p:sp>
    </p:spTree>
    <p:extLst>
      <p:ext uri="{BB962C8B-B14F-4D97-AF65-F5344CB8AC3E}">
        <p14:creationId xmlns:p14="http://schemas.microsoft.com/office/powerpoint/2010/main" val="920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6F3E780A-AFDF-5E53-5FE6-EB060C458B5B}"/>
              </a:ext>
            </a:extLst>
          </p:cNvPr>
          <p:cNvSpPr txBox="1"/>
          <p:nvPr/>
        </p:nvSpPr>
        <p:spPr>
          <a:xfrm>
            <a:off x="436228" y="1912690"/>
            <a:ext cx="8581937" cy="4355038"/>
          </a:xfrm>
          <a:prstGeom prst="rect">
            <a:avLst/>
          </a:prstGeom>
          <a:noFill/>
        </p:spPr>
        <p:txBody>
          <a:bodyPr wrap="square">
            <a:spAutoFit/>
          </a:bodyPr>
          <a:lstStyle/>
          <a:p>
            <a:pPr marL="457200" marR="0" indent="-457200">
              <a:spcBef>
                <a:spcPts val="0"/>
              </a:spcBef>
              <a:spcAft>
                <a:spcPts val="1000"/>
              </a:spcAft>
              <a:buFont typeface="Arial" panose="020B0604020202020204" pitchFamily="34" charset="0"/>
              <a:buChar char="•"/>
            </a:pPr>
            <a:r>
              <a:rPr lang="en-US" sz="2800" dirty="0">
                <a:effectLst/>
                <a:ea typeface="Calibri" panose="020F0502020204030204" pitchFamily="34" charset="0"/>
                <a:cs typeface="Times New Roman" panose="02020603050405020304" pitchFamily="18" charset="0"/>
              </a:rPr>
              <a:t>Called out ecclesia</a:t>
            </a:r>
          </a:p>
          <a:p>
            <a:pPr marL="457200" marR="0" indent="-457200">
              <a:spcBef>
                <a:spcPts val="0"/>
              </a:spcBef>
              <a:spcAft>
                <a:spcPts val="1000"/>
              </a:spcAft>
              <a:buFont typeface="Arial" panose="020B0604020202020204" pitchFamily="34" charset="0"/>
              <a:buChar char="•"/>
            </a:pPr>
            <a:r>
              <a:rPr lang="en-US" sz="2800" dirty="0">
                <a:effectLst/>
                <a:ea typeface="Calibri" panose="020F0502020204030204" pitchFamily="34" charset="0"/>
                <a:cs typeface="Times New Roman" panose="02020603050405020304" pitchFamily="18" charset="0"/>
              </a:rPr>
              <a:t>Purpose is spiritual in nature, but many people want to turn the church over to social </a:t>
            </a:r>
            <a:r>
              <a:rPr lang="en-US" sz="2800" u="sng" dirty="0">
                <a:effectLst/>
                <a:ea typeface="Calibri" panose="020F0502020204030204" pitchFamily="34" charset="0"/>
                <a:cs typeface="Times New Roman" panose="02020603050405020304" pitchFamily="18" charset="0"/>
              </a:rPr>
              <a:t>activities</a:t>
            </a:r>
            <a:r>
              <a:rPr lang="en-US" sz="2800" dirty="0">
                <a:effectLst/>
                <a:ea typeface="Calibri" panose="020F0502020204030204" pitchFamily="34" charset="0"/>
                <a:cs typeface="Times New Roman" panose="02020603050405020304" pitchFamily="18" charset="0"/>
              </a:rPr>
              <a:t>. That is their main emphasis – </a:t>
            </a:r>
            <a:r>
              <a:rPr lang="en-US" sz="2800" u="sng" dirty="0">
                <a:effectLst/>
                <a:ea typeface="Calibri" panose="020F0502020204030204" pitchFamily="34" charset="0"/>
                <a:cs typeface="Times New Roman" panose="02020603050405020304" pitchFamily="18" charset="0"/>
              </a:rPr>
              <a:t>activities</a:t>
            </a:r>
            <a:r>
              <a:rPr lang="en-US" sz="2800" dirty="0">
                <a:effectLst/>
                <a:ea typeface="Calibri" panose="020F0502020204030204" pitchFamily="34" charset="0"/>
                <a:cs typeface="Times New Roman" panose="02020603050405020304" pitchFamily="18" charset="0"/>
              </a:rPr>
              <a:t>.</a:t>
            </a:r>
          </a:p>
          <a:p>
            <a:pPr marL="457200" marR="0" indent="-457200">
              <a:spcBef>
                <a:spcPts val="0"/>
              </a:spcBef>
              <a:spcAft>
                <a:spcPts val="1000"/>
              </a:spcAft>
              <a:buFont typeface="Arial" panose="020B0604020202020204" pitchFamily="34" charset="0"/>
              <a:buChar char="•"/>
            </a:pPr>
            <a:r>
              <a:rPr lang="en-US" sz="2800" dirty="0">
                <a:effectLst/>
                <a:ea typeface="Calibri" panose="020F0502020204030204" pitchFamily="34" charset="0"/>
                <a:cs typeface="Times New Roman" panose="02020603050405020304" pitchFamily="18" charset="0"/>
              </a:rPr>
              <a:t>???What kind of </a:t>
            </a:r>
            <a:r>
              <a:rPr lang="en-US" sz="2800" u="sng" dirty="0">
                <a:effectLst/>
                <a:ea typeface="Calibri" panose="020F0502020204030204" pitchFamily="34" charset="0"/>
                <a:cs typeface="Times New Roman" panose="02020603050405020304" pitchFamily="18" charset="0"/>
              </a:rPr>
              <a:t>activities</a:t>
            </a:r>
            <a:r>
              <a:rPr lang="en-US" sz="2800" dirty="0">
                <a:effectLst/>
                <a:ea typeface="Calibri" panose="020F0502020204030204" pitchFamily="34" charset="0"/>
                <a:cs typeface="Times New Roman" panose="02020603050405020304" pitchFamily="18" charset="0"/>
              </a:rPr>
              <a:t> do you have for young people???</a:t>
            </a:r>
          </a:p>
          <a:p>
            <a:pPr marL="457200" marR="0" indent="-457200">
              <a:spcBef>
                <a:spcPts val="0"/>
              </a:spcBef>
              <a:spcAft>
                <a:spcPts val="0"/>
              </a:spcAft>
              <a:buFont typeface="Arial" panose="020B0604020202020204" pitchFamily="34" charset="0"/>
              <a:buChar char="•"/>
            </a:pPr>
            <a:r>
              <a:rPr lang="en-US" sz="2800" dirty="0">
                <a:effectLst/>
                <a:ea typeface="Calibri" panose="020F0502020204030204" pitchFamily="34" charset="0"/>
                <a:cs typeface="Times New Roman" panose="02020603050405020304" pitchFamily="18" charset="0"/>
              </a:rPr>
              <a:t>We have all the </a:t>
            </a:r>
            <a:r>
              <a:rPr lang="en-US" sz="2800" u="sng" dirty="0">
                <a:effectLst/>
                <a:ea typeface="Calibri" panose="020F0502020204030204" pitchFamily="34" charset="0"/>
                <a:cs typeface="Times New Roman" panose="02020603050405020304" pitchFamily="18" charset="0"/>
              </a:rPr>
              <a:t>activities</a:t>
            </a:r>
            <a:r>
              <a:rPr lang="en-US" sz="2800" dirty="0">
                <a:effectLst/>
                <a:ea typeface="Calibri" panose="020F0502020204030204" pitchFamily="34" charset="0"/>
                <a:cs typeface="Times New Roman" panose="02020603050405020304" pitchFamily="18" charset="0"/>
              </a:rPr>
              <a:t> the Lord has assigned to the church for Young people,</a:t>
            </a:r>
            <a:r>
              <a:rPr lang="en-US" sz="2800" dirty="0">
                <a:ea typeface="Calibri" panose="020F0502020204030204" pitchFamily="34" charset="0"/>
                <a:cs typeface="Times New Roman" panose="02020603050405020304" pitchFamily="18" charset="0"/>
              </a:rPr>
              <a:t> </a:t>
            </a:r>
            <a:r>
              <a:rPr lang="en-US" sz="2800" dirty="0">
                <a:effectLst/>
                <a:ea typeface="Calibri" panose="020F0502020204030204" pitchFamily="34" charset="0"/>
                <a:cs typeface="Times New Roman" panose="02020603050405020304" pitchFamily="18" charset="0"/>
              </a:rPr>
              <a:t>Middle aged people</a:t>
            </a:r>
          </a:p>
          <a:p>
            <a:pPr marL="0" marR="0">
              <a:spcBef>
                <a:spcPts val="0"/>
              </a:spcBef>
              <a:spcAft>
                <a:spcPts val="0"/>
              </a:spcAft>
            </a:pPr>
            <a:r>
              <a:rPr lang="en-US" sz="2800" dirty="0">
                <a:effectLst/>
                <a:ea typeface="Calibri" panose="020F0502020204030204" pitchFamily="34" charset="0"/>
                <a:cs typeface="Times New Roman" panose="02020603050405020304" pitchFamily="18" charset="0"/>
              </a:rPr>
              <a:t>      Elderly people.</a:t>
            </a:r>
          </a:p>
        </p:txBody>
      </p:sp>
      <p:sp>
        <p:nvSpPr>
          <p:cNvPr id="7" name="TextBox 6">
            <a:extLst>
              <a:ext uri="{FF2B5EF4-FFF2-40B4-BE49-F238E27FC236}">
                <a16:creationId xmlns:a16="http://schemas.microsoft.com/office/drawing/2014/main" id="{9FC62828-6536-C417-F577-F70218469D89}"/>
              </a:ext>
            </a:extLst>
          </p:cNvPr>
          <p:cNvSpPr txBox="1"/>
          <p:nvPr/>
        </p:nvSpPr>
        <p:spPr>
          <a:xfrm>
            <a:off x="855677" y="940004"/>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3.The NT church is not a social club.</a:t>
            </a:r>
            <a:endParaRPr lang="en-US" sz="3600" b="1" dirty="0">
              <a:solidFill>
                <a:srgbClr val="002060"/>
              </a:solidFill>
            </a:endParaRPr>
          </a:p>
        </p:txBody>
      </p:sp>
    </p:spTree>
    <p:extLst>
      <p:ext uri="{BB962C8B-B14F-4D97-AF65-F5344CB8AC3E}">
        <p14:creationId xmlns:p14="http://schemas.microsoft.com/office/powerpoint/2010/main" val="1579513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DD6E43-89C8-1624-AAF8-DC3413B04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688" y="276838"/>
            <a:ext cx="5422832" cy="38253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30C895-8DDE-1355-34F0-2F9FB45C86E0}"/>
              </a:ext>
            </a:extLst>
          </p:cNvPr>
          <p:cNvSpPr txBox="1"/>
          <p:nvPr/>
        </p:nvSpPr>
        <p:spPr>
          <a:xfrm>
            <a:off x="453006" y="4379053"/>
            <a:ext cx="8271544" cy="24365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There is an idea if we don’t have something that interest young people – entertain and amuse them ---we will lose them. But the more important question is:  </a:t>
            </a:r>
            <a:r>
              <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Where is THEIR Spiritual Interests?</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Their interest should be the same as mine and yours. Their interest should be in the Lord Jesus Christ. Converted and dedicated to the Lord.</a:t>
            </a:r>
          </a:p>
        </p:txBody>
      </p:sp>
    </p:spTree>
    <p:extLst>
      <p:ext uri="{BB962C8B-B14F-4D97-AF65-F5344CB8AC3E}">
        <p14:creationId xmlns:p14="http://schemas.microsoft.com/office/powerpoint/2010/main" val="2391067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623F6661-620C-FD9F-AEEA-77A186D01DA4}"/>
              </a:ext>
            </a:extLst>
          </p:cNvPr>
          <p:cNvSpPr txBox="1"/>
          <p:nvPr/>
        </p:nvSpPr>
        <p:spPr>
          <a:xfrm>
            <a:off x="587230" y="2038525"/>
            <a:ext cx="4194495" cy="4093428"/>
          </a:xfrm>
          <a:prstGeom prst="rect">
            <a:avLst/>
          </a:prstGeom>
          <a:noFill/>
        </p:spPr>
        <p:txBody>
          <a:bodyPr wrap="square">
            <a:spAutoFit/>
          </a:bodyPr>
          <a:lstStyle/>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It is great to have get togethers…young people…old people…great to have social activities. But that is a function of the home. Some have the misconception that’s a function of the church. That’s a wrong understanding of the Lord’s church.</a:t>
            </a:r>
          </a:p>
        </p:txBody>
      </p:sp>
      <p:sp>
        <p:nvSpPr>
          <p:cNvPr id="7" name="TextBox 6">
            <a:extLst>
              <a:ext uri="{FF2B5EF4-FFF2-40B4-BE49-F238E27FC236}">
                <a16:creationId xmlns:a16="http://schemas.microsoft.com/office/drawing/2014/main" id="{3D0F4DAD-EB2C-25A1-2C46-921AA4AD1312}"/>
              </a:ext>
            </a:extLst>
          </p:cNvPr>
          <p:cNvSpPr txBox="1"/>
          <p:nvPr/>
        </p:nvSpPr>
        <p:spPr>
          <a:xfrm>
            <a:off x="855677" y="940004"/>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3.The NT church is not a social club.</a:t>
            </a:r>
            <a:endParaRPr lang="en-US" sz="3600" b="1" dirty="0">
              <a:solidFill>
                <a:srgbClr val="002060"/>
              </a:solidFill>
            </a:endParaRPr>
          </a:p>
        </p:txBody>
      </p:sp>
      <p:pic>
        <p:nvPicPr>
          <p:cNvPr id="6" name="Picture 2">
            <a:extLst>
              <a:ext uri="{FF2B5EF4-FFF2-40B4-BE49-F238E27FC236}">
                <a16:creationId xmlns:a16="http://schemas.microsoft.com/office/drawing/2014/main" id="{34D6768C-666B-E95C-6BB5-597250E32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727" y="3177141"/>
            <a:ext cx="4090910" cy="2885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316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2D9C7096-273A-38B0-FFC9-6C8531E6F872}"/>
              </a:ext>
            </a:extLst>
          </p:cNvPr>
          <p:cNvPicPr>
            <a:picLocks noChangeAspect="1"/>
          </p:cNvPicPr>
          <p:nvPr/>
        </p:nvPicPr>
        <p:blipFill rotWithShape="1">
          <a:blip r:embed="rId2"/>
          <a:srcRect l="8321" t="8824" r="27007" b="4752"/>
          <a:stretch/>
        </p:blipFill>
        <p:spPr>
          <a:xfrm>
            <a:off x="1170788" y="967695"/>
            <a:ext cx="7654430" cy="5753781"/>
          </a:xfrm>
          <a:prstGeom prst="rect">
            <a:avLst/>
          </a:prstGeom>
        </p:spPr>
      </p:pic>
    </p:spTree>
    <p:extLst>
      <p:ext uri="{BB962C8B-B14F-4D97-AF65-F5344CB8AC3E}">
        <p14:creationId xmlns:p14="http://schemas.microsoft.com/office/powerpoint/2010/main" val="1166296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836568FF-745F-41F6-C572-2A5A635CCDA5}"/>
              </a:ext>
            </a:extLst>
          </p:cNvPr>
          <p:cNvSpPr txBox="1"/>
          <p:nvPr/>
        </p:nvSpPr>
        <p:spPr>
          <a:xfrm>
            <a:off x="427839" y="1616460"/>
            <a:ext cx="8288323" cy="4539704"/>
          </a:xfrm>
          <a:prstGeom prst="rect">
            <a:avLst/>
          </a:prstGeom>
          <a:noFill/>
        </p:spPr>
        <p:txBody>
          <a:bodyPr wrap="square">
            <a:spAutoFit/>
          </a:bodyPr>
          <a:lstStyle/>
          <a:p>
            <a:pPr marL="342900" marR="0" indent="-342900">
              <a:spcBef>
                <a:spcPts val="0"/>
              </a:spcBef>
              <a:spcAft>
                <a:spcPts val="1000"/>
              </a:spcAft>
              <a:buFont typeface="Arial" panose="020B0604020202020204" pitchFamily="34" charset="0"/>
              <a:buChar char="•"/>
            </a:pPr>
            <a:r>
              <a:rPr lang="en-US" sz="2400" b="1" dirty="0">
                <a:solidFill>
                  <a:srgbClr val="FF0000"/>
                </a:solidFill>
                <a:effectLst/>
                <a:ea typeface="Calibri" panose="020F0502020204030204" pitchFamily="34" charset="0"/>
                <a:cs typeface="Times New Roman" panose="02020603050405020304" pitchFamily="18" charset="0"/>
              </a:rPr>
              <a:t>Recreation, gymnasiums, church kindergartens, ball clubs….nothing wrong with these things. </a:t>
            </a:r>
            <a:r>
              <a:rPr lang="en-US" sz="2400" dirty="0">
                <a:effectLst/>
                <a:ea typeface="Calibri" panose="020F0502020204030204" pitchFamily="34" charset="0"/>
                <a:cs typeface="Times New Roman" panose="02020603050405020304" pitchFamily="18" charset="0"/>
              </a:rPr>
              <a:t>But what is wrong is when the church gets involved with these things. It is not the mission of the church to promote and provide these things. Are you following me?</a:t>
            </a:r>
          </a:p>
          <a:p>
            <a:pPr marL="342900" marR="0" indent="-342900">
              <a:spcBef>
                <a:spcPts val="0"/>
              </a:spcBef>
              <a:spcAft>
                <a:spcPts val="10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The church is </a:t>
            </a:r>
            <a:r>
              <a:rPr lang="en-US" sz="2400" b="1" dirty="0">
                <a:effectLst/>
                <a:ea typeface="Calibri" panose="020F0502020204030204" pitchFamily="34" charset="0"/>
                <a:cs typeface="Times New Roman" panose="02020603050405020304" pitchFamily="18" charset="0"/>
              </a:rPr>
              <a:t>not</a:t>
            </a:r>
            <a:r>
              <a:rPr lang="en-US" sz="2400" dirty="0">
                <a:effectLst/>
                <a:ea typeface="Calibri" panose="020F0502020204030204" pitchFamily="34" charset="0"/>
                <a:cs typeface="Times New Roman" panose="02020603050405020304" pitchFamily="18" charset="0"/>
              </a:rPr>
              <a:t> a social club. </a:t>
            </a:r>
            <a:r>
              <a:rPr lang="en-US" sz="2400" dirty="0">
                <a:effectLst/>
                <a:latin typeface="Arial Black" panose="020B0A04020102020204" pitchFamily="34" charset="0"/>
                <a:ea typeface="Calibri" panose="020F0502020204030204" pitchFamily="34" charset="0"/>
                <a:cs typeface="Times New Roman" panose="02020603050405020304" pitchFamily="18" charset="0"/>
              </a:rPr>
              <a:t>It is the saved. The redeemed. The house of God</a:t>
            </a:r>
            <a:r>
              <a:rPr lang="en-US" sz="2400" dirty="0">
                <a:effectLst/>
                <a:ea typeface="Calibri" panose="020F0502020204030204" pitchFamily="34" charset="0"/>
                <a:cs typeface="Times New Roman" panose="02020603050405020304" pitchFamily="18" charset="0"/>
              </a:rPr>
              <a:t>. Put in the world for the purpose of saving souls of men and women.</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Misconception of function and activities.</a:t>
            </a:r>
          </a:p>
          <a:p>
            <a:pPr marL="342900" indent="-342900">
              <a:buFont typeface="Arial" panose="020B0604020202020204" pitchFamily="34" charset="0"/>
              <a:buChar char="•"/>
            </a:pPr>
            <a:r>
              <a:rPr lang="en-US" sz="2400" b="1" dirty="0">
                <a:solidFill>
                  <a:srgbClr val="0070C0"/>
                </a:solidFill>
                <a:effectLst/>
                <a:ea typeface="Calibri" panose="020F0502020204030204" pitchFamily="34" charset="0"/>
              </a:rPr>
              <a:t>Rom. 14:17</a:t>
            </a:r>
            <a:r>
              <a:rPr lang="en-US" sz="2400" dirty="0">
                <a:solidFill>
                  <a:srgbClr val="0070C0"/>
                </a:solidFill>
                <a:effectLst/>
                <a:ea typeface="Calibri" panose="020F0502020204030204" pitchFamily="34" charset="0"/>
              </a:rPr>
              <a:t> </a:t>
            </a:r>
            <a:r>
              <a:rPr lang="en-US" sz="2400" dirty="0">
                <a:effectLst/>
                <a:ea typeface="Calibri" panose="020F0502020204030204" pitchFamily="34" charset="0"/>
              </a:rPr>
              <a:t>for the kingdom of God is not eating and drinking, but righteousness and peace and joy in the Holy Spirit. </a:t>
            </a:r>
            <a:endParaRPr lang="en-US" sz="2400" dirty="0"/>
          </a:p>
        </p:txBody>
      </p:sp>
      <p:sp>
        <p:nvSpPr>
          <p:cNvPr id="7" name="TextBox 6">
            <a:extLst>
              <a:ext uri="{FF2B5EF4-FFF2-40B4-BE49-F238E27FC236}">
                <a16:creationId xmlns:a16="http://schemas.microsoft.com/office/drawing/2014/main" id="{F55782C6-8A6D-F849-D200-D16504CB5655}"/>
              </a:ext>
            </a:extLst>
          </p:cNvPr>
          <p:cNvSpPr txBox="1"/>
          <p:nvPr/>
        </p:nvSpPr>
        <p:spPr>
          <a:xfrm>
            <a:off x="855677" y="940004"/>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3.The NT church is not a social club.</a:t>
            </a:r>
            <a:endParaRPr lang="en-US" sz="3600" b="1" dirty="0">
              <a:solidFill>
                <a:srgbClr val="002060"/>
              </a:solidFill>
            </a:endParaRPr>
          </a:p>
        </p:txBody>
      </p:sp>
    </p:spTree>
    <p:extLst>
      <p:ext uri="{BB962C8B-B14F-4D97-AF65-F5344CB8AC3E}">
        <p14:creationId xmlns:p14="http://schemas.microsoft.com/office/powerpoint/2010/main" val="421396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F55782C6-8A6D-F849-D200-D16504CB5655}"/>
              </a:ext>
            </a:extLst>
          </p:cNvPr>
          <p:cNvSpPr txBox="1"/>
          <p:nvPr/>
        </p:nvSpPr>
        <p:spPr>
          <a:xfrm>
            <a:off x="1" y="1569179"/>
            <a:ext cx="9144000" cy="830997"/>
          </a:xfrm>
          <a:prstGeom prst="rect">
            <a:avLst/>
          </a:prstGeom>
          <a:noFill/>
        </p:spPr>
        <p:txBody>
          <a:bodyPr wrap="square">
            <a:spAutoFit/>
          </a:bodyPr>
          <a:lstStyle/>
          <a:p>
            <a:pPr algn="ctr"/>
            <a:r>
              <a:rPr lang="en-US" sz="4800" b="1" dirty="0">
                <a:solidFill>
                  <a:srgbClr val="002060"/>
                </a:solidFill>
                <a:effectLst/>
                <a:ea typeface="Calibri" panose="020F0502020204030204" pitchFamily="34" charset="0"/>
              </a:rPr>
              <a:t>Until We Eat Again</a:t>
            </a:r>
            <a:endParaRPr lang="en-US" sz="4800" b="1" dirty="0">
              <a:solidFill>
                <a:srgbClr val="002060"/>
              </a:solidFill>
            </a:endParaRPr>
          </a:p>
        </p:txBody>
      </p:sp>
      <p:sp>
        <p:nvSpPr>
          <p:cNvPr id="6" name="TextBox 5">
            <a:extLst>
              <a:ext uri="{FF2B5EF4-FFF2-40B4-BE49-F238E27FC236}">
                <a16:creationId xmlns:a16="http://schemas.microsoft.com/office/drawing/2014/main" id="{04A69AB5-D6E6-6AA0-C097-A26E8ED85B5B}"/>
              </a:ext>
            </a:extLst>
          </p:cNvPr>
          <p:cNvSpPr txBox="1"/>
          <p:nvPr/>
        </p:nvSpPr>
        <p:spPr>
          <a:xfrm>
            <a:off x="293615" y="2949849"/>
            <a:ext cx="8749717" cy="1692771"/>
          </a:xfrm>
          <a:prstGeom prst="rect">
            <a:avLst/>
          </a:prstGeom>
          <a:noFill/>
        </p:spPr>
        <p:txBody>
          <a:bodyPr wrap="square">
            <a:spAutoFit/>
          </a:bodyPr>
          <a:lstStyle/>
          <a:p>
            <a:pPr marL="0" marR="0">
              <a:spcBef>
                <a:spcPts val="0"/>
              </a:spcBef>
              <a:spcAft>
                <a:spcPts val="0"/>
              </a:spcAft>
            </a:pPr>
            <a:r>
              <a:rPr lang="en-US" sz="2600" dirty="0">
                <a:effectLst/>
                <a:latin typeface="Arial" panose="020B0604020202020204" pitchFamily="34" charset="0"/>
                <a:ea typeface="Times New Roman" panose="02020603050405020304" pitchFamily="18" charset="0"/>
              </a:rPr>
              <a:t>God be with you till we eat again</a:t>
            </a:r>
            <a:endParaRPr lang="en-US" sz="2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600" dirty="0">
                <a:effectLst/>
                <a:latin typeface="Arial" panose="020B0604020202020204" pitchFamily="34" charset="0"/>
                <a:ea typeface="Times New Roman" panose="02020603050405020304" pitchFamily="18" charset="0"/>
              </a:rPr>
              <a:t>Between the sales and suppers, we might get religion in</a:t>
            </a:r>
            <a:endParaRPr lang="en-US" sz="2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600" dirty="0">
                <a:effectLst/>
                <a:latin typeface="Arial" panose="020B0604020202020204" pitchFamily="34" charset="0"/>
                <a:ea typeface="Times New Roman" panose="02020603050405020304" pitchFamily="18" charset="0"/>
              </a:rPr>
              <a:t>Gather round the table and we’ll have a smorgasbord.</a:t>
            </a:r>
            <a:endParaRPr lang="en-US" sz="2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600" dirty="0">
                <a:effectLst/>
                <a:latin typeface="Arial" panose="020B0604020202020204" pitchFamily="34" charset="0"/>
                <a:ea typeface="Times New Roman" panose="02020603050405020304" pitchFamily="18" charset="0"/>
              </a:rPr>
              <a:t>Later, we might even praise the Lord!</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1898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D6CDD3CF-3348-A686-582E-284AF9FF816C}"/>
              </a:ext>
            </a:extLst>
          </p:cNvPr>
          <p:cNvSpPr txBox="1"/>
          <p:nvPr/>
        </p:nvSpPr>
        <p:spPr>
          <a:xfrm>
            <a:off x="855677" y="933888"/>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4.The church is </a:t>
            </a:r>
            <a:r>
              <a:rPr lang="en-US" sz="3600" b="1" i="1" dirty="0">
                <a:solidFill>
                  <a:srgbClr val="002060"/>
                </a:solidFill>
                <a:effectLst/>
                <a:ea typeface="Calibri" panose="020F0502020204030204" pitchFamily="34" charset="0"/>
              </a:rPr>
              <a:t>NOT</a:t>
            </a:r>
            <a:r>
              <a:rPr lang="en-US" sz="3600" b="1" dirty="0">
                <a:solidFill>
                  <a:srgbClr val="002060"/>
                </a:solidFill>
                <a:effectLst/>
                <a:ea typeface="Calibri" panose="020F0502020204030204" pitchFamily="34" charset="0"/>
              </a:rPr>
              <a:t> a substitute.</a:t>
            </a:r>
            <a:endParaRPr lang="en-US" sz="3600" b="1" dirty="0">
              <a:solidFill>
                <a:srgbClr val="002060"/>
              </a:solidFill>
            </a:endParaRPr>
          </a:p>
        </p:txBody>
      </p:sp>
      <p:sp>
        <p:nvSpPr>
          <p:cNvPr id="10" name="TextBox 9">
            <a:extLst>
              <a:ext uri="{FF2B5EF4-FFF2-40B4-BE49-F238E27FC236}">
                <a16:creationId xmlns:a16="http://schemas.microsoft.com/office/drawing/2014/main" id="{A5AAB56F-F720-C5EC-F5D1-FE43672C6546}"/>
              </a:ext>
            </a:extLst>
          </p:cNvPr>
          <p:cNvSpPr txBox="1"/>
          <p:nvPr/>
        </p:nvSpPr>
        <p:spPr>
          <a:xfrm>
            <a:off x="461395" y="1551963"/>
            <a:ext cx="8397380" cy="4909036"/>
          </a:xfrm>
          <a:prstGeom prst="rect">
            <a:avLst/>
          </a:prstGeom>
          <a:noFill/>
        </p:spPr>
        <p:txBody>
          <a:bodyPr wrap="square">
            <a:spAutoFit/>
          </a:bodyPr>
          <a:lstStyle/>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Christ came to establish a kingdom. The Jews rejected him. Some say Jesus postponed his plan and set up the church as a substitute till he returns to establish the kingdom.</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This makes the church a temporary arrangement. This makes the church an accident.</a:t>
            </a:r>
          </a:p>
          <a:p>
            <a:pPr marL="0" marR="0">
              <a:spcBef>
                <a:spcPts val="0"/>
              </a:spcBef>
              <a:spcAft>
                <a:spcPts val="1000"/>
              </a:spcAft>
            </a:pPr>
            <a:r>
              <a:rPr lang="en-US" sz="2400" b="1" dirty="0">
                <a:solidFill>
                  <a:srgbClr val="0070C0"/>
                </a:solidFill>
                <a:effectLst/>
                <a:ea typeface="Calibri" panose="020F0502020204030204" pitchFamily="34" charset="0"/>
                <a:cs typeface="Times New Roman" panose="02020603050405020304" pitchFamily="18" charset="0"/>
              </a:rPr>
              <a:t>Eph.3:10</a:t>
            </a:r>
            <a:r>
              <a:rPr lang="en-US" sz="2400" dirty="0">
                <a:solidFill>
                  <a:srgbClr val="0070C0"/>
                </a:solidFill>
                <a:effectLst/>
                <a:ea typeface="Calibri" panose="020F0502020204030204" pitchFamily="34" charset="0"/>
                <a:cs typeface="Times New Roman" panose="02020603050405020304" pitchFamily="18" charset="0"/>
              </a:rPr>
              <a:t> </a:t>
            </a:r>
            <a:r>
              <a:rPr lang="en-US" sz="2400" dirty="0">
                <a:effectLst/>
                <a:ea typeface="Calibri" panose="020F0502020204030204" pitchFamily="34" charset="0"/>
                <a:cs typeface="Times New Roman" panose="02020603050405020304" pitchFamily="18" charset="0"/>
              </a:rPr>
              <a:t>to the intent that now the manifold wisdom of God might be made known by the church to the principalities and powers in the heavenly places, - in the mind of God. The angels could see the manifold wisdom. When we read today, we can see the manifold wisdom.</a:t>
            </a:r>
          </a:p>
          <a:p>
            <a:pPr marL="0" marR="0">
              <a:spcBef>
                <a:spcPts val="0"/>
              </a:spcBef>
              <a:spcAft>
                <a:spcPts val="1000"/>
              </a:spcAft>
            </a:pPr>
            <a:r>
              <a:rPr lang="en-US" sz="2400" b="1" dirty="0">
                <a:solidFill>
                  <a:srgbClr val="0070C0"/>
                </a:solidFill>
                <a:effectLst/>
                <a:ea typeface="Calibri" panose="020F0502020204030204" pitchFamily="34" charset="0"/>
                <a:cs typeface="Times New Roman" panose="02020603050405020304" pitchFamily="18" charset="0"/>
              </a:rPr>
              <a:t>v.11 </a:t>
            </a:r>
            <a:r>
              <a:rPr lang="en-US" sz="2400" dirty="0">
                <a:effectLst/>
                <a:ea typeface="Calibri" panose="020F0502020204030204" pitchFamily="34" charset="0"/>
                <a:cs typeface="Times New Roman" panose="02020603050405020304" pitchFamily="18" charset="0"/>
              </a:rPr>
              <a:t>according to the eternal purpose which He accomplished in Christ Jesus our Lord, -   eternal purpose – right on schedule.</a:t>
            </a:r>
          </a:p>
        </p:txBody>
      </p:sp>
      <p:sp>
        <p:nvSpPr>
          <p:cNvPr id="6" name="Rectangle 5">
            <a:extLst>
              <a:ext uri="{FF2B5EF4-FFF2-40B4-BE49-F238E27FC236}">
                <a16:creationId xmlns:a16="http://schemas.microsoft.com/office/drawing/2014/main" id="{0A8D35BB-7450-6506-3CF7-410BA4506ECE}"/>
              </a:ext>
            </a:extLst>
          </p:cNvPr>
          <p:cNvSpPr/>
          <p:nvPr/>
        </p:nvSpPr>
        <p:spPr>
          <a:xfrm>
            <a:off x="343949" y="3707934"/>
            <a:ext cx="8556770" cy="26484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8174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4E4A91BE-2EE9-1EC8-17F2-C2DCB20A7BA9}"/>
              </a:ext>
            </a:extLst>
          </p:cNvPr>
          <p:cNvSpPr txBox="1"/>
          <p:nvPr/>
        </p:nvSpPr>
        <p:spPr>
          <a:xfrm>
            <a:off x="469783" y="1773166"/>
            <a:ext cx="8347046" cy="4411464"/>
          </a:xfrm>
          <a:prstGeom prst="rect">
            <a:avLst/>
          </a:prstGeom>
          <a:noFill/>
        </p:spPr>
        <p:txBody>
          <a:bodyPr wrap="square">
            <a:spAutoFit/>
          </a:bodyPr>
          <a:lstStyle/>
          <a:p>
            <a:pPr marL="0" marR="0">
              <a:spcBef>
                <a:spcPts val="0"/>
              </a:spcBef>
              <a:spcAft>
                <a:spcPts val="1000"/>
              </a:spcAft>
            </a:pPr>
            <a:r>
              <a:rPr lang="en-US" sz="2800" b="1" dirty="0">
                <a:solidFill>
                  <a:srgbClr val="0070C0"/>
                </a:solidFill>
                <a:effectLst/>
                <a:ea typeface="Calibri" panose="020F0502020204030204" pitchFamily="34" charset="0"/>
                <a:cs typeface="Times New Roman" panose="02020603050405020304" pitchFamily="18" charset="0"/>
              </a:rPr>
              <a:t>Isaiah 2:2 </a:t>
            </a:r>
            <a:r>
              <a:rPr lang="en-US" sz="2800" dirty="0">
                <a:effectLst/>
                <a:ea typeface="Calibri" panose="020F0502020204030204" pitchFamily="34" charset="0"/>
                <a:cs typeface="Times New Roman" panose="02020603050405020304" pitchFamily="18" charset="0"/>
              </a:rPr>
              <a:t>Now it shall come to pass in the latter days That the mountain of the LORD'S house Shall be established on the top of the mountains, And shall be exalted above the hills; And all nations shall flow to it. -     700 years before Christ – in prophecy</a:t>
            </a:r>
          </a:p>
          <a:p>
            <a:pPr marL="0" marR="0">
              <a:spcBef>
                <a:spcPts val="0"/>
              </a:spcBef>
              <a:spcAft>
                <a:spcPts val="1000"/>
              </a:spcAft>
            </a:pPr>
            <a:endParaRPr lang="en-US" sz="12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800" b="1" dirty="0">
                <a:solidFill>
                  <a:srgbClr val="0070C0"/>
                </a:solidFill>
                <a:effectLst/>
                <a:ea typeface="Calibri" panose="020F0502020204030204" pitchFamily="34" charset="0"/>
                <a:cs typeface="Times New Roman" panose="02020603050405020304" pitchFamily="18" charset="0"/>
              </a:rPr>
              <a:t>1Tim.3:15 </a:t>
            </a:r>
            <a:r>
              <a:rPr lang="en-US" sz="2800" dirty="0">
                <a:effectLst/>
                <a:ea typeface="Calibri" panose="020F0502020204030204" pitchFamily="34" charset="0"/>
                <a:cs typeface="Times New Roman" panose="02020603050405020304" pitchFamily="18" charset="0"/>
              </a:rPr>
              <a:t>of Lord’s house. - but if I am delayed, I write so that you may know how you ought to conduct yourself in the house of God, which is the church of the living God, the pillar and ground of the truth.</a:t>
            </a:r>
          </a:p>
        </p:txBody>
      </p:sp>
      <p:sp>
        <p:nvSpPr>
          <p:cNvPr id="6" name="TextBox 5">
            <a:extLst>
              <a:ext uri="{FF2B5EF4-FFF2-40B4-BE49-F238E27FC236}">
                <a16:creationId xmlns:a16="http://schemas.microsoft.com/office/drawing/2014/main" id="{46C61C2D-29F7-7D75-1AA6-ABDDAB844FA1}"/>
              </a:ext>
            </a:extLst>
          </p:cNvPr>
          <p:cNvSpPr txBox="1"/>
          <p:nvPr/>
        </p:nvSpPr>
        <p:spPr>
          <a:xfrm>
            <a:off x="855678" y="925499"/>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4.The church is </a:t>
            </a:r>
            <a:r>
              <a:rPr lang="en-US" sz="3600" b="1" i="1" dirty="0">
                <a:solidFill>
                  <a:srgbClr val="002060"/>
                </a:solidFill>
                <a:effectLst/>
                <a:ea typeface="Calibri" panose="020F0502020204030204" pitchFamily="34" charset="0"/>
              </a:rPr>
              <a:t>NOT</a:t>
            </a:r>
            <a:r>
              <a:rPr lang="en-US" sz="3600" b="1" dirty="0">
                <a:solidFill>
                  <a:srgbClr val="002060"/>
                </a:solidFill>
                <a:effectLst/>
                <a:ea typeface="Calibri" panose="020F0502020204030204" pitchFamily="34" charset="0"/>
              </a:rPr>
              <a:t> a substitute.</a:t>
            </a:r>
            <a:endParaRPr lang="en-US" sz="3600" b="1" dirty="0">
              <a:solidFill>
                <a:srgbClr val="002060"/>
              </a:solidFill>
            </a:endParaRPr>
          </a:p>
        </p:txBody>
      </p:sp>
    </p:spTree>
    <p:extLst>
      <p:ext uri="{BB962C8B-B14F-4D97-AF65-F5344CB8AC3E}">
        <p14:creationId xmlns:p14="http://schemas.microsoft.com/office/powerpoint/2010/main" val="2915710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51576231-17F1-77BD-5BB7-820A3C4842AD}"/>
              </a:ext>
            </a:extLst>
          </p:cNvPr>
          <p:cNvPicPr>
            <a:picLocks noChangeAspect="1"/>
          </p:cNvPicPr>
          <p:nvPr/>
        </p:nvPicPr>
        <p:blipFill rotWithShape="1">
          <a:blip r:embed="rId2"/>
          <a:srcRect l="8507" t="9366" r="26517" b="4683"/>
          <a:stretch/>
        </p:blipFill>
        <p:spPr>
          <a:xfrm>
            <a:off x="1103152" y="881861"/>
            <a:ext cx="7793373" cy="5798953"/>
          </a:xfrm>
          <a:prstGeom prst="rect">
            <a:avLst/>
          </a:prstGeom>
        </p:spPr>
      </p:pic>
    </p:spTree>
    <p:extLst>
      <p:ext uri="{BB962C8B-B14F-4D97-AF65-F5344CB8AC3E}">
        <p14:creationId xmlns:p14="http://schemas.microsoft.com/office/powerpoint/2010/main" val="2503159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CA873A8A-43D9-29E7-5070-32C26BF86C08}"/>
              </a:ext>
            </a:extLst>
          </p:cNvPr>
          <p:cNvSpPr txBox="1"/>
          <p:nvPr/>
        </p:nvSpPr>
        <p:spPr>
          <a:xfrm>
            <a:off x="578840" y="1652632"/>
            <a:ext cx="8061821" cy="4862870"/>
          </a:xfrm>
          <a:prstGeom prst="rect">
            <a:avLst/>
          </a:prstGeom>
          <a:noFill/>
        </p:spPr>
        <p:txBody>
          <a:bodyPr wrap="square">
            <a:spAutoFit/>
          </a:bodyPr>
          <a:lstStyle/>
          <a:p>
            <a:pPr marL="0" marR="0">
              <a:spcBef>
                <a:spcPts val="0"/>
              </a:spcBef>
              <a:spcAft>
                <a:spcPts val="1000"/>
              </a:spcAft>
            </a:pPr>
            <a:r>
              <a:rPr lang="en-US" sz="2600" b="1" dirty="0">
                <a:solidFill>
                  <a:srgbClr val="0070C0"/>
                </a:solidFill>
                <a:effectLst/>
                <a:ea typeface="Calibri" panose="020F0502020204030204" pitchFamily="34" charset="0"/>
                <a:cs typeface="Times New Roman" panose="02020603050405020304" pitchFamily="18" charset="0"/>
              </a:rPr>
              <a:t>Matt.16:18</a:t>
            </a:r>
            <a:r>
              <a:rPr lang="en-US" sz="2600" dirty="0">
                <a:effectLst/>
                <a:ea typeface="Calibri" panose="020F0502020204030204" pitchFamily="34" charset="0"/>
                <a:cs typeface="Times New Roman" panose="02020603050405020304" pitchFamily="18" charset="0"/>
              </a:rPr>
              <a:t> And I also say to you that you are Peter, and on this rock I will build My church, and the gates of Hades shall not prevail against it.</a:t>
            </a:r>
          </a:p>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Christ established the church – the kingdom</a:t>
            </a:r>
          </a:p>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Subjects</a:t>
            </a:r>
          </a:p>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Law</a:t>
            </a:r>
          </a:p>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Territory		                                                                 no difference in kingdom and church</a:t>
            </a:r>
          </a:p>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Head</a:t>
            </a:r>
          </a:p>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*therefore church and kingdom must be the same</a:t>
            </a:r>
          </a:p>
        </p:txBody>
      </p:sp>
      <p:sp>
        <p:nvSpPr>
          <p:cNvPr id="6" name="TextBox 5">
            <a:extLst>
              <a:ext uri="{FF2B5EF4-FFF2-40B4-BE49-F238E27FC236}">
                <a16:creationId xmlns:a16="http://schemas.microsoft.com/office/drawing/2014/main" id="{28A08EF4-206D-86D3-66F8-C960C1EB4F1E}"/>
              </a:ext>
            </a:extLst>
          </p:cNvPr>
          <p:cNvSpPr txBox="1"/>
          <p:nvPr/>
        </p:nvSpPr>
        <p:spPr>
          <a:xfrm>
            <a:off x="855677" y="933888"/>
            <a:ext cx="8288323" cy="646331"/>
          </a:xfrm>
          <a:prstGeom prst="rect">
            <a:avLst/>
          </a:prstGeom>
          <a:noFill/>
        </p:spPr>
        <p:txBody>
          <a:bodyPr wrap="square">
            <a:spAutoFit/>
          </a:bodyPr>
          <a:lstStyle/>
          <a:p>
            <a:pPr algn="ctr"/>
            <a:r>
              <a:rPr lang="en-US" sz="3600" b="1" dirty="0">
                <a:solidFill>
                  <a:srgbClr val="002060"/>
                </a:solidFill>
                <a:effectLst/>
                <a:ea typeface="Calibri" panose="020F0502020204030204" pitchFamily="34" charset="0"/>
              </a:rPr>
              <a:t>4.The church is </a:t>
            </a:r>
            <a:r>
              <a:rPr lang="en-US" sz="3600" b="1" i="1" dirty="0">
                <a:solidFill>
                  <a:srgbClr val="002060"/>
                </a:solidFill>
                <a:effectLst/>
                <a:ea typeface="Calibri" panose="020F0502020204030204" pitchFamily="34" charset="0"/>
              </a:rPr>
              <a:t>NOT</a:t>
            </a:r>
            <a:r>
              <a:rPr lang="en-US" sz="3600" b="1" dirty="0">
                <a:solidFill>
                  <a:srgbClr val="002060"/>
                </a:solidFill>
                <a:effectLst/>
                <a:ea typeface="Calibri" panose="020F0502020204030204" pitchFamily="34" charset="0"/>
              </a:rPr>
              <a:t> a substitute.</a:t>
            </a:r>
            <a:endParaRPr lang="en-US" sz="3600" b="1" dirty="0">
              <a:solidFill>
                <a:srgbClr val="002060"/>
              </a:solidFill>
            </a:endParaRPr>
          </a:p>
        </p:txBody>
      </p:sp>
      <p:sp>
        <p:nvSpPr>
          <p:cNvPr id="8" name="Rectangle 7">
            <a:extLst>
              <a:ext uri="{FF2B5EF4-FFF2-40B4-BE49-F238E27FC236}">
                <a16:creationId xmlns:a16="http://schemas.microsoft.com/office/drawing/2014/main" id="{811C4682-AD63-BBA1-48E2-65388D04B185}"/>
              </a:ext>
            </a:extLst>
          </p:cNvPr>
          <p:cNvSpPr/>
          <p:nvPr/>
        </p:nvSpPr>
        <p:spPr>
          <a:xfrm>
            <a:off x="545284" y="1580219"/>
            <a:ext cx="8204433" cy="145659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505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AFA5996C-D697-0B40-9D60-E497187B8A71}"/>
              </a:ext>
            </a:extLst>
          </p:cNvPr>
          <p:cNvSpPr txBox="1"/>
          <p:nvPr/>
        </p:nvSpPr>
        <p:spPr>
          <a:xfrm>
            <a:off x="671119" y="2323752"/>
            <a:ext cx="7894041" cy="3118803"/>
          </a:xfrm>
          <a:prstGeom prst="rect">
            <a:avLst/>
          </a:prstGeom>
          <a:noFill/>
        </p:spPr>
        <p:txBody>
          <a:bodyPr wrap="square">
            <a:spAutoFit/>
          </a:bodyPr>
          <a:lstStyle/>
          <a:p>
            <a:pPr marL="0" marR="0">
              <a:spcBef>
                <a:spcPts val="0"/>
              </a:spcBef>
              <a:spcAft>
                <a:spcPts val="1000"/>
              </a:spcAft>
            </a:pPr>
            <a:r>
              <a:rPr lang="en-US" sz="3600" dirty="0">
                <a:effectLst/>
                <a:ea typeface="Calibri" panose="020F0502020204030204" pitchFamily="34" charset="0"/>
                <a:cs typeface="Times New Roman" panose="02020603050405020304" pitchFamily="18" charset="0"/>
              </a:rPr>
              <a:t>Many premillennialists  make a liar out of the Lord. Make the church nothing more than a substitute. They dethrone Jesus</a:t>
            </a:r>
          </a:p>
          <a:p>
            <a:pPr marL="0" marR="0">
              <a:spcBef>
                <a:spcPts val="0"/>
              </a:spcBef>
              <a:spcAft>
                <a:spcPts val="1000"/>
              </a:spcAft>
            </a:pPr>
            <a:endParaRPr lang="en-US" sz="3600" dirty="0">
              <a:effectLst/>
              <a:ea typeface="Calibri" panose="020F0502020204030204" pitchFamily="34" charset="0"/>
              <a:cs typeface="Times New Roman" panose="02020603050405020304" pitchFamily="18" charset="0"/>
            </a:endParaRPr>
          </a:p>
          <a:p>
            <a:r>
              <a:rPr lang="en-US" sz="3600" dirty="0">
                <a:effectLst/>
                <a:ea typeface="Calibri" panose="020F0502020204030204" pitchFamily="34" charset="0"/>
              </a:rPr>
              <a:t>???Fellowship somebody like that???? </a:t>
            </a:r>
            <a:endParaRPr lang="en-US" sz="3600" dirty="0"/>
          </a:p>
        </p:txBody>
      </p:sp>
      <p:sp>
        <p:nvSpPr>
          <p:cNvPr id="6" name="TextBox 5">
            <a:extLst>
              <a:ext uri="{FF2B5EF4-FFF2-40B4-BE49-F238E27FC236}">
                <a16:creationId xmlns:a16="http://schemas.microsoft.com/office/drawing/2014/main" id="{AB77C5DD-53D7-06F0-18D5-A6DB4CA1BF3D}"/>
              </a:ext>
            </a:extLst>
          </p:cNvPr>
          <p:cNvSpPr txBox="1"/>
          <p:nvPr/>
        </p:nvSpPr>
        <p:spPr>
          <a:xfrm>
            <a:off x="855677" y="933888"/>
            <a:ext cx="8288323" cy="584775"/>
          </a:xfrm>
          <a:prstGeom prst="rect">
            <a:avLst/>
          </a:prstGeom>
          <a:noFill/>
        </p:spPr>
        <p:txBody>
          <a:bodyPr wrap="square">
            <a:spAutoFit/>
          </a:bodyPr>
          <a:lstStyle/>
          <a:p>
            <a:pPr algn="ctr"/>
            <a:r>
              <a:rPr lang="en-US" sz="3200" b="1" dirty="0">
                <a:solidFill>
                  <a:srgbClr val="002060"/>
                </a:solidFill>
                <a:effectLst/>
                <a:ea typeface="Calibri" panose="020F0502020204030204" pitchFamily="34" charset="0"/>
              </a:rPr>
              <a:t>4.The church is </a:t>
            </a:r>
            <a:r>
              <a:rPr lang="en-US" sz="3200" b="1" i="1" dirty="0">
                <a:solidFill>
                  <a:srgbClr val="002060"/>
                </a:solidFill>
                <a:effectLst/>
                <a:ea typeface="Calibri" panose="020F0502020204030204" pitchFamily="34" charset="0"/>
              </a:rPr>
              <a:t>NOT</a:t>
            </a:r>
            <a:r>
              <a:rPr lang="en-US" sz="3200" b="1" dirty="0">
                <a:solidFill>
                  <a:srgbClr val="002060"/>
                </a:solidFill>
                <a:effectLst/>
                <a:ea typeface="Calibri" panose="020F0502020204030204" pitchFamily="34" charset="0"/>
              </a:rPr>
              <a:t> a substitute.</a:t>
            </a:r>
            <a:endParaRPr lang="en-US" sz="3200" b="1" dirty="0">
              <a:solidFill>
                <a:srgbClr val="002060"/>
              </a:solidFill>
            </a:endParaRPr>
          </a:p>
        </p:txBody>
      </p:sp>
    </p:spTree>
    <p:extLst>
      <p:ext uri="{BB962C8B-B14F-4D97-AF65-F5344CB8AC3E}">
        <p14:creationId xmlns:p14="http://schemas.microsoft.com/office/powerpoint/2010/main" val="193030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E24EDA67-54B9-A953-7FD0-16ABBA3D8D74}"/>
              </a:ext>
            </a:extLst>
          </p:cNvPr>
          <p:cNvPicPr>
            <a:picLocks noChangeAspect="1"/>
          </p:cNvPicPr>
          <p:nvPr/>
        </p:nvPicPr>
        <p:blipFill rotWithShape="1">
          <a:blip r:embed="rId2"/>
          <a:srcRect l="22569" t="9266" r="40917" b="3639"/>
          <a:stretch/>
        </p:blipFill>
        <p:spPr>
          <a:xfrm>
            <a:off x="2130804" y="789007"/>
            <a:ext cx="4454554" cy="5976714"/>
          </a:xfrm>
          <a:prstGeom prst="rect">
            <a:avLst/>
          </a:prstGeom>
        </p:spPr>
      </p:pic>
    </p:spTree>
    <p:extLst>
      <p:ext uri="{BB962C8B-B14F-4D97-AF65-F5344CB8AC3E}">
        <p14:creationId xmlns:p14="http://schemas.microsoft.com/office/powerpoint/2010/main" val="3533311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4D16D4AD-44A0-4D4E-7644-EB90704E1BD2}"/>
              </a:ext>
            </a:extLst>
          </p:cNvPr>
          <p:cNvSpPr txBox="1"/>
          <p:nvPr/>
        </p:nvSpPr>
        <p:spPr>
          <a:xfrm>
            <a:off x="855677" y="934324"/>
            <a:ext cx="8288323" cy="1200329"/>
          </a:xfrm>
          <a:prstGeom prst="rect">
            <a:avLst/>
          </a:prstGeom>
          <a:noFill/>
        </p:spPr>
        <p:txBody>
          <a:bodyPr wrap="square">
            <a:spAutoFit/>
          </a:bodyPr>
          <a:lstStyle/>
          <a:p>
            <a:pPr marL="0" marR="0" algn="ctr">
              <a:spcBef>
                <a:spcPts val="0"/>
              </a:spcBef>
              <a:spcAft>
                <a:spcPts val="1000"/>
              </a:spcAft>
            </a:pPr>
            <a:r>
              <a:rPr lang="en-US" sz="3600" b="1" dirty="0">
                <a:solidFill>
                  <a:srgbClr val="002060"/>
                </a:solidFill>
                <a:effectLst/>
                <a:ea typeface="Calibri" panose="020F0502020204030204" pitchFamily="34" charset="0"/>
                <a:cs typeface="Times New Roman" panose="02020603050405020304" pitchFamily="18" charset="0"/>
              </a:rPr>
              <a:t>5.The church is not an unstructured group                                         of individuals</a:t>
            </a:r>
          </a:p>
        </p:txBody>
      </p:sp>
      <p:sp>
        <p:nvSpPr>
          <p:cNvPr id="9" name="TextBox 8">
            <a:extLst>
              <a:ext uri="{FF2B5EF4-FFF2-40B4-BE49-F238E27FC236}">
                <a16:creationId xmlns:a16="http://schemas.microsoft.com/office/drawing/2014/main" id="{C255FFD7-BF39-1667-63EC-AB3199234220}"/>
              </a:ext>
            </a:extLst>
          </p:cNvPr>
          <p:cNvSpPr txBox="1"/>
          <p:nvPr/>
        </p:nvSpPr>
        <p:spPr>
          <a:xfrm>
            <a:off x="367469" y="2365390"/>
            <a:ext cx="8511612" cy="3949799"/>
          </a:xfrm>
          <a:prstGeom prst="rect">
            <a:avLst/>
          </a:prstGeom>
          <a:noFill/>
        </p:spPr>
        <p:txBody>
          <a:bodyPr wrap="square">
            <a:spAutoFit/>
          </a:bodyPr>
          <a:lstStyle/>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Some say the church has no organization. Say here is no required pattern for carrying out work. Just come and go as you please. That leaves you not accountable to anybody.</a:t>
            </a:r>
          </a:p>
          <a:p>
            <a:pPr marL="0" marR="0">
              <a:spcBef>
                <a:spcPts val="0"/>
              </a:spcBef>
              <a:spcAft>
                <a:spcPts val="1000"/>
              </a:spcAft>
            </a:pPr>
            <a:r>
              <a:rPr lang="en-US" sz="2600" b="1" dirty="0">
                <a:solidFill>
                  <a:srgbClr val="0070C0"/>
                </a:solidFill>
                <a:effectLst/>
                <a:ea typeface="Calibri" panose="020F0502020204030204" pitchFamily="34" charset="0"/>
                <a:cs typeface="Times New Roman" panose="02020603050405020304" pitchFamily="18" charset="0"/>
              </a:rPr>
              <a:t>Phil.1:1</a:t>
            </a:r>
            <a:r>
              <a:rPr lang="en-US" sz="2600" dirty="0">
                <a:solidFill>
                  <a:srgbClr val="0070C0"/>
                </a:solidFill>
                <a:effectLst/>
                <a:ea typeface="Calibri" panose="020F0502020204030204" pitchFamily="34" charset="0"/>
                <a:cs typeface="Times New Roman" panose="02020603050405020304" pitchFamily="18" charset="0"/>
              </a:rPr>
              <a:t> </a:t>
            </a:r>
            <a:r>
              <a:rPr lang="en-US" sz="2600" dirty="0">
                <a:effectLst/>
                <a:ea typeface="Calibri" panose="020F0502020204030204" pitchFamily="34" charset="0"/>
                <a:cs typeface="Times New Roman" panose="02020603050405020304" pitchFamily="18" charset="0"/>
              </a:rPr>
              <a:t>Paul and Timothy, bondservants of Jesus Christ, To all the </a:t>
            </a:r>
            <a:r>
              <a:rPr lang="en-US" sz="2600" b="1" u="sng" dirty="0">
                <a:effectLst/>
                <a:ea typeface="Calibri" panose="020F0502020204030204" pitchFamily="34" charset="0"/>
                <a:cs typeface="Times New Roman" panose="02020603050405020304" pitchFamily="18" charset="0"/>
              </a:rPr>
              <a:t>saints</a:t>
            </a:r>
            <a:r>
              <a:rPr lang="en-US" sz="2600" dirty="0">
                <a:effectLst/>
                <a:ea typeface="Calibri" panose="020F0502020204030204" pitchFamily="34" charset="0"/>
                <a:cs typeface="Times New Roman" panose="02020603050405020304" pitchFamily="18" charset="0"/>
              </a:rPr>
              <a:t> in Christ Jesus who are in Philippi, with the </a:t>
            </a:r>
            <a:r>
              <a:rPr lang="en-US" sz="2600" b="1" u="sng" dirty="0">
                <a:effectLst/>
                <a:ea typeface="Calibri" panose="020F0502020204030204" pitchFamily="34" charset="0"/>
                <a:cs typeface="Times New Roman" panose="02020603050405020304" pitchFamily="18" charset="0"/>
              </a:rPr>
              <a:t>bishops</a:t>
            </a:r>
            <a:r>
              <a:rPr lang="en-US" sz="2600" dirty="0">
                <a:effectLst/>
                <a:ea typeface="Calibri" panose="020F0502020204030204" pitchFamily="34" charset="0"/>
                <a:cs typeface="Times New Roman" panose="02020603050405020304" pitchFamily="18" charset="0"/>
              </a:rPr>
              <a:t> and </a:t>
            </a:r>
            <a:r>
              <a:rPr lang="en-US" sz="2600" b="1" u="sng" dirty="0">
                <a:effectLst/>
                <a:ea typeface="Calibri" panose="020F0502020204030204" pitchFamily="34" charset="0"/>
                <a:cs typeface="Times New Roman" panose="02020603050405020304" pitchFamily="18" charset="0"/>
              </a:rPr>
              <a:t>deacons:</a:t>
            </a:r>
          </a:p>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We need to pray for this church that someday there will be qualified elders as the Lord desires. That is part of his pattern. That is part of his plan. His intention.</a:t>
            </a:r>
          </a:p>
        </p:txBody>
      </p:sp>
      <p:sp>
        <p:nvSpPr>
          <p:cNvPr id="6" name="Rectangle 5">
            <a:extLst>
              <a:ext uri="{FF2B5EF4-FFF2-40B4-BE49-F238E27FC236}">
                <a16:creationId xmlns:a16="http://schemas.microsoft.com/office/drawing/2014/main" id="{C9CE4710-E487-456F-3020-3A5782220213}"/>
              </a:ext>
            </a:extLst>
          </p:cNvPr>
          <p:cNvSpPr/>
          <p:nvPr/>
        </p:nvSpPr>
        <p:spPr>
          <a:xfrm>
            <a:off x="230736" y="3657600"/>
            <a:ext cx="8716711" cy="141860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493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43571386-D875-832C-E58D-2AC7C67BE0E0}"/>
              </a:ext>
            </a:extLst>
          </p:cNvPr>
          <p:cNvSpPr txBox="1"/>
          <p:nvPr/>
        </p:nvSpPr>
        <p:spPr>
          <a:xfrm>
            <a:off x="307649" y="2760292"/>
            <a:ext cx="8648346" cy="3365024"/>
          </a:xfrm>
          <a:prstGeom prst="rect">
            <a:avLst/>
          </a:prstGeom>
          <a:noFill/>
        </p:spPr>
        <p:txBody>
          <a:bodyPr wrap="square">
            <a:spAutoFit/>
          </a:bodyPr>
          <a:lstStyle/>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A lack of elders can even destroy a congregation.</a:t>
            </a:r>
          </a:p>
          <a:p>
            <a:pPr marL="457200" marR="0" indent="-457200">
              <a:spcBef>
                <a:spcPts val="0"/>
              </a:spcBef>
              <a:spcAft>
                <a:spcPts val="1000"/>
              </a:spcAft>
              <a:buFont typeface="Arial" panose="020B0604020202020204" pitchFamily="34" charset="0"/>
              <a:buChar char="•"/>
            </a:pPr>
            <a:r>
              <a:rPr lang="en-US" sz="2800" b="1" dirty="0">
                <a:solidFill>
                  <a:srgbClr val="0070C0"/>
                </a:solidFill>
                <a:effectLst/>
                <a:ea typeface="Calibri" panose="020F0502020204030204" pitchFamily="34" charset="0"/>
                <a:cs typeface="Times New Roman" panose="02020603050405020304" pitchFamily="18" charset="0"/>
              </a:rPr>
              <a:t>Acts 14:23</a:t>
            </a:r>
            <a:r>
              <a:rPr lang="en-US" sz="2800" dirty="0">
                <a:solidFill>
                  <a:srgbClr val="0070C0"/>
                </a:solidFill>
                <a:effectLst/>
                <a:ea typeface="Calibri" panose="020F0502020204030204" pitchFamily="34" charset="0"/>
                <a:cs typeface="Times New Roman" panose="02020603050405020304" pitchFamily="18" charset="0"/>
              </a:rPr>
              <a:t> </a:t>
            </a:r>
            <a:r>
              <a:rPr lang="en-US" sz="2800" dirty="0">
                <a:effectLst/>
                <a:ea typeface="Calibri" panose="020F0502020204030204" pitchFamily="34" charset="0"/>
                <a:cs typeface="Times New Roman" panose="02020603050405020304" pitchFamily="18" charset="0"/>
              </a:rPr>
              <a:t>So when they had appointed elders in every church, and prayed with fasting, they commended them to the Lord in whom they had believed.</a:t>
            </a:r>
          </a:p>
          <a:p>
            <a:pPr marL="457200" marR="0" indent="-457200">
              <a:spcBef>
                <a:spcPts val="0"/>
              </a:spcBef>
              <a:spcAft>
                <a:spcPts val="1000"/>
              </a:spcAft>
              <a:buFont typeface="Arial" panose="020B0604020202020204" pitchFamily="34" charset="0"/>
              <a:buChar char="•"/>
            </a:pPr>
            <a:r>
              <a:rPr lang="en-US" sz="2800" b="1" dirty="0">
                <a:solidFill>
                  <a:srgbClr val="0070C0"/>
                </a:solidFill>
                <a:effectLst/>
                <a:ea typeface="Calibri" panose="020F0502020204030204" pitchFamily="34" charset="0"/>
                <a:cs typeface="Times New Roman" panose="02020603050405020304" pitchFamily="18" charset="0"/>
              </a:rPr>
              <a:t>Titus 1:5</a:t>
            </a:r>
            <a:r>
              <a:rPr lang="en-US" sz="2800" dirty="0">
                <a:solidFill>
                  <a:srgbClr val="0070C0"/>
                </a:solidFill>
                <a:effectLst/>
                <a:ea typeface="Calibri" panose="020F0502020204030204" pitchFamily="34" charset="0"/>
                <a:cs typeface="Times New Roman" panose="02020603050405020304" pitchFamily="18" charset="0"/>
              </a:rPr>
              <a:t> </a:t>
            </a:r>
            <a:r>
              <a:rPr lang="en-US" sz="2800" dirty="0">
                <a:effectLst/>
                <a:ea typeface="Calibri" panose="020F0502020204030204" pitchFamily="34" charset="0"/>
                <a:cs typeface="Times New Roman" panose="02020603050405020304" pitchFamily="18" charset="0"/>
              </a:rPr>
              <a:t>For this reason I left you in Crete, that you should </a:t>
            </a:r>
            <a:r>
              <a:rPr lang="en-US" sz="2800" i="1" u="sng" dirty="0">
                <a:effectLst/>
                <a:ea typeface="Calibri" panose="020F0502020204030204" pitchFamily="34" charset="0"/>
                <a:cs typeface="Times New Roman" panose="02020603050405020304" pitchFamily="18" charset="0"/>
              </a:rPr>
              <a:t>set in order</a:t>
            </a:r>
            <a:r>
              <a:rPr lang="en-US" sz="2800" dirty="0">
                <a:effectLst/>
                <a:ea typeface="Calibri" panose="020F0502020204030204" pitchFamily="34" charset="0"/>
                <a:cs typeface="Times New Roman" panose="02020603050405020304" pitchFamily="18" charset="0"/>
              </a:rPr>
              <a:t> </a:t>
            </a:r>
            <a:r>
              <a:rPr lang="en-US" sz="2800" i="1" u="sng" dirty="0">
                <a:effectLst/>
                <a:ea typeface="Calibri" panose="020F0502020204030204" pitchFamily="34" charset="0"/>
                <a:cs typeface="Times New Roman" panose="02020603050405020304" pitchFamily="18" charset="0"/>
              </a:rPr>
              <a:t>the things that are lacking</a:t>
            </a:r>
            <a:r>
              <a:rPr lang="en-US" sz="2800" dirty="0">
                <a:effectLst/>
                <a:ea typeface="Calibri" panose="020F0502020204030204" pitchFamily="34" charset="0"/>
                <a:cs typeface="Times New Roman" panose="02020603050405020304" pitchFamily="18" charset="0"/>
              </a:rPr>
              <a:t>, and appoint elders in every city as I commanded you--</a:t>
            </a:r>
          </a:p>
        </p:txBody>
      </p:sp>
      <p:sp>
        <p:nvSpPr>
          <p:cNvPr id="6" name="TextBox 5">
            <a:extLst>
              <a:ext uri="{FF2B5EF4-FFF2-40B4-BE49-F238E27FC236}">
                <a16:creationId xmlns:a16="http://schemas.microsoft.com/office/drawing/2014/main" id="{E780317C-77FC-8281-16A9-887D92ED6570}"/>
              </a:ext>
            </a:extLst>
          </p:cNvPr>
          <p:cNvSpPr txBox="1"/>
          <p:nvPr/>
        </p:nvSpPr>
        <p:spPr>
          <a:xfrm>
            <a:off x="855677" y="934324"/>
            <a:ext cx="8288323" cy="1200329"/>
          </a:xfrm>
          <a:prstGeom prst="rect">
            <a:avLst/>
          </a:prstGeom>
          <a:noFill/>
        </p:spPr>
        <p:txBody>
          <a:bodyPr wrap="square">
            <a:spAutoFit/>
          </a:bodyPr>
          <a:lstStyle/>
          <a:p>
            <a:pPr marL="0" marR="0" algn="ctr">
              <a:spcBef>
                <a:spcPts val="0"/>
              </a:spcBef>
              <a:spcAft>
                <a:spcPts val="1000"/>
              </a:spcAft>
            </a:pPr>
            <a:r>
              <a:rPr lang="en-US" sz="3600" b="1" dirty="0">
                <a:solidFill>
                  <a:srgbClr val="002060"/>
                </a:solidFill>
                <a:effectLst/>
                <a:ea typeface="Calibri" panose="020F0502020204030204" pitchFamily="34" charset="0"/>
                <a:cs typeface="Times New Roman" panose="02020603050405020304" pitchFamily="18" charset="0"/>
              </a:rPr>
              <a:t>5.The church is not an unstructured group                                         of individuals</a:t>
            </a:r>
          </a:p>
        </p:txBody>
      </p:sp>
    </p:spTree>
    <p:extLst>
      <p:ext uri="{BB962C8B-B14F-4D97-AF65-F5344CB8AC3E}">
        <p14:creationId xmlns:p14="http://schemas.microsoft.com/office/powerpoint/2010/main" val="118654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6A539E4E-28E9-FCE9-6ECB-2D5BE4E2E748}"/>
              </a:ext>
            </a:extLst>
          </p:cNvPr>
          <p:cNvSpPr txBox="1"/>
          <p:nvPr/>
        </p:nvSpPr>
        <p:spPr>
          <a:xfrm>
            <a:off x="273466" y="2828658"/>
            <a:ext cx="8622706" cy="3236784"/>
          </a:xfrm>
          <a:prstGeom prst="rect">
            <a:avLst/>
          </a:prstGeom>
          <a:noFill/>
        </p:spPr>
        <p:txBody>
          <a:bodyPr wrap="square">
            <a:spAutoFit/>
          </a:bodyPr>
          <a:lstStyle/>
          <a:p>
            <a:pPr marL="457200" marR="0" indent="-457200">
              <a:spcBef>
                <a:spcPts val="0"/>
              </a:spcBef>
              <a:spcAft>
                <a:spcPts val="1000"/>
              </a:spcAft>
              <a:buFont typeface="Arial" panose="020B0604020202020204" pitchFamily="34" charset="0"/>
              <a:buChar char="•"/>
            </a:pPr>
            <a:r>
              <a:rPr lang="en-US" sz="2800" b="1" dirty="0">
                <a:solidFill>
                  <a:srgbClr val="0070C0"/>
                </a:solidFill>
                <a:effectLst/>
                <a:ea typeface="Calibri" panose="020F0502020204030204" pitchFamily="34" charset="0"/>
                <a:cs typeface="Times New Roman" panose="02020603050405020304" pitchFamily="18" charset="0"/>
              </a:rPr>
              <a:t>1Peter 5:2</a:t>
            </a:r>
            <a:r>
              <a:rPr lang="en-US" sz="2800" dirty="0">
                <a:solidFill>
                  <a:srgbClr val="0070C0"/>
                </a:solidFill>
                <a:effectLst/>
                <a:ea typeface="Calibri" panose="020F0502020204030204" pitchFamily="34" charset="0"/>
                <a:cs typeface="Times New Roman" panose="02020603050405020304" pitchFamily="18" charset="0"/>
              </a:rPr>
              <a:t> </a:t>
            </a:r>
            <a:r>
              <a:rPr lang="en-US" sz="2800" u="sng" dirty="0">
                <a:effectLst/>
                <a:ea typeface="Calibri" panose="020F0502020204030204" pitchFamily="34" charset="0"/>
                <a:cs typeface="Times New Roman" panose="02020603050405020304" pitchFamily="18" charset="0"/>
              </a:rPr>
              <a:t>Shepherd the flock of God </a:t>
            </a:r>
            <a:r>
              <a:rPr lang="en-US" sz="2800" dirty="0">
                <a:effectLst/>
                <a:ea typeface="Calibri" panose="020F0502020204030204" pitchFamily="34" charset="0"/>
                <a:cs typeface="Times New Roman" panose="02020603050405020304" pitchFamily="18" charset="0"/>
              </a:rPr>
              <a:t>which is among you, serving as overseers, not by compulsion but willingly, not for dishonest gain but eagerly;</a:t>
            </a:r>
          </a:p>
          <a:p>
            <a:pPr marL="457200" indent="-457200">
              <a:buFont typeface="Arial" panose="020B0604020202020204" pitchFamily="34" charset="0"/>
              <a:buChar char="•"/>
            </a:pPr>
            <a:r>
              <a:rPr lang="en-US" sz="2800" b="1" dirty="0">
                <a:solidFill>
                  <a:srgbClr val="0070C0"/>
                </a:solidFill>
                <a:effectLst/>
                <a:ea typeface="Calibri" panose="020F0502020204030204" pitchFamily="34" charset="0"/>
              </a:rPr>
              <a:t>Heb.13:17</a:t>
            </a:r>
            <a:r>
              <a:rPr lang="en-US" sz="2800" dirty="0">
                <a:solidFill>
                  <a:srgbClr val="0070C0"/>
                </a:solidFill>
                <a:effectLst/>
                <a:ea typeface="Calibri" panose="020F0502020204030204" pitchFamily="34" charset="0"/>
              </a:rPr>
              <a:t>  </a:t>
            </a:r>
            <a:r>
              <a:rPr lang="en-US" sz="2800" u="sng" dirty="0">
                <a:effectLst/>
                <a:ea typeface="Calibri" panose="020F0502020204030204" pitchFamily="34" charset="0"/>
              </a:rPr>
              <a:t>Obey those who rule over you</a:t>
            </a:r>
            <a:r>
              <a:rPr lang="en-US" sz="2800" dirty="0">
                <a:effectLst/>
                <a:ea typeface="Calibri" panose="020F0502020204030204" pitchFamily="34" charset="0"/>
              </a:rPr>
              <a:t>, and be submissive, for they watch out for your souls, as those who must give account. Let them do so with joy and not with grief, for that would be unprofitable for you. </a:t>
            </a:r>
            <a:endParaRPr lang="en-US" sz="2800" dirty="0"/>
          </a:p>
        </p:txBody>
      </p:sp>
      <p:sp>
        <p:nvSpPr>
          <p:cNvPr id="6" name="TextBox 5">
            <a:extLst>
              <a:ext uri="{FF2B5EF4-FFF2-40B4-BE49-F238E27FC236}">
                <a16:creationId xmlns:a16="http://schemas.microsoft.com/office/drawing/2014/main" id="{16A1309C-361B-C7CE-4EA8-D1A7CBCE2BBA}"/>
              </a:ext>
            </a:extLst>
          </p:cNvPr>
          <p:cNvSpPr txBox="1"/>
          <p:nvPr/>
        </p:nvSpPr>
        <p:spPr>
          <a:xfrm>
            <a:off x="855677" y="934324"/>
            <a:ext cx="8288323" cy="1200329"/>
          </a:xfrm>
          <a:prstGeom prst="rect">
            <a:avLst/>
          </a:prstGeom>
          <a:noFill/>
        </p:spPr>
        <p:txBody>
          <a:bodyPr wrap="square">
            <a:spAutoFit/>
          </a:bodyPr>
          <a:lstStyle/>
          <a:p>
            <a:pPr marL="0" marR="0" algn="ctr">
              <a:spcBef>
                <a:spcPts val="0"/>
              </a:spcBef>
              <a:spcAft>
                <a:spcPts val="1000"/>
              </a:spcAft>
            </a:pPr>
            <a:r>
              <a:rPr lang="en-US" sz="3600" b="1" dirty="0">
                <a:solidFill>
                  <a:srgbClr val="002060"/>
                </a:solidFill>
                <a:effectLst/>
                <a:ea typeface="Calibri" panose="020F0502020204030204" pitchFamily="34" charset="0"/>
                <a:cs typeface="Times New Roman" panose="02020603050405020304" pitchFamily="18" charset="0"/>
              </a:rPr>
              <a:t>5.The church is not an unstructured group                                         of individuals</a:t>
            </a:r>
          </a:p>
        </p:txBody>
      </p:sp>
    </p:spTree>
    <p:extLst>
      <p:ext uri="{BB962C8B-B14F-4D97-AF65-F5344CB8AC3E}">
        <p14:creationId xmlns:p14="http://schemas.microsoft.com/office/powerpoint/2010/main" val="178907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49B48DF7-E325-4212-57AC-FC67EE3F202A}"/>
              </a:ext>
            </a:extLst>
          </p:cNvPr>
          <p:cNvSpPr txBox="1"/>
          <p:nvPr/>
        </p:nvSpPr>
        <p:spPr>
          <a:xfrm>
            <a:off x="307649" y="372811"/>
            <a:ext cx="8567589" cy="6099106"/>
          </a:xfrm>
          <a:prstGeom prst="rect">
            <a:avLst/>
          </a:prstGeom>
          <a:noFill/>
        </p:spPr>
        <p:txBody>
          <a:bodyPr wrap="square">
            <a:spAutoFit/>
          </a:bodyPr>
          <a:lstStyle/>
          <a:p>
            <a:pPr marL="0" marR="0">
              <a:spcBef>
                <a:spcPts val="0"/>
              </a:spcBef>
              <a:spcAft>
                <a:spcPts val="1000"/>
              </a:spcAft>
            </a:pPr>
            <a:endParaRPr lang="en-US" sz="20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All of us need to be members of the Lord’s church. We don’t need to be confused about the Lord’s church.</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When we are taught right, baptized right, we are added to the right church </a:t>
            </a:r>
            <a:r>
              <a:rPr lang="en-US" sz="2400" b="1" dirty="0">
                <a:solidFill>
                  <a:srgbClr val="0070C0"/>
                </a:solidFill>
                <a:effectLst/>
                <a:ea typeface="Calibri" panose="020F0502020204030204" pitchFamily="34" charset="0"/>
                <a:cs typeface="Times New Roman" panose="02020603050405020304" pitchFamily="18" charset="0"/>
              </a:rPr>
              <a:t>Acts 2:47</a:t>
            </a:r>
            <a:r>
              <a:rPr lang="en-US" sz="2400" dirty="0">
                <a:solidFill>
                  <a:srgbClr val="0070C0"/>
                </a:solidFill>
                <a:effectLst/>
                <a:ea typeface="Calibri" panose="020F0502020204030204" pitchFamily="34" charset="0"/>
                <a:cs typeface="Times New Roman" panose="02020603050405020304" pitchFamily="18" charset="0"/>
              </a:rPr>
              <a:t> </a:t>
            </a:r>
            <a:r>
              <a:rPr lang="en-US" sz="2400" dirty="0">
                <a:effectLst/>
                <a:ea typeface="Calibri" panose="020F0502020204030204" pitchFamily="34" charset="0"/>
                <a:cs typeface="Times New Roman" panose="02020603050405020304" pitchFamily="18" charset="0"/>
              </a:rPr>
              <a:t>praising God and having favor with all the people. And the Lord added to the church daily those who were being saved.</a:t>
            </a:r>
          </a:p>
          <a:p>
            <a:pPr marL="0" marR="0">
              <a:spcBef>
                <a:spcPts val="0"/>
              </a:spcBef>
              <a:spcAft>
                <a:spcPts val="1000"/>
              </a:spcAft>
            </a:pPr>
            <a:r>
              <a:rPr lang="en-US" sz="2400" b="1" dirty="0">
                <a:effectLst/>
                <a:ea typeface="Calibri" panose="020F0502020204030204" pitchFamily="34" charset="0"/>
                <a:cs typeface="Times New Roman" panose="02020603050405020304" pitchFamily="18" charset="0"/>
              </a:rPr>
              <a:t>Not added to Methodist church.</a:t>
            </a:r>
          </a:p>
          <a:p>
            <a:pPr marL="0" marR="0">
              <a:spcBef>
                <a:spcPts val="0"/>
              </a:spcBef>
              <a:spcAft>
                <a:spcPts val="1000"/>
              </a:spcAft>
            </a:pPr>
            <a:r>
              <a:rPr lang="en-US" sz="2400" b="1" dirty="0">
                <a:solidFill>
                  <a:srgbClr val="FF0000"/>
                </a:solidFill>
                <a:effectLst/>
                <a:ea typeface="Calibri" panose="020F0502020204030204" pitchFamily="34" charset="0"/>
                <a:cs typeface="Times New Roman" panose="02020603050405020304" pitchFamily="18" charset="0"/>
              </a:rPr>
              <a:t>Not added to Baptist church.</a:t>
            </a:r>
          </a:p>
          <a:p>
            <a:pPr marL="0" marR="0">
              <a:spcBef>
                <a:spcPts val="0"/>
              </a:spcBef>
              <a:spcAft>
                <a:spcPts val="1000"/>
              </a:spcAft>
            </a:pPr>
            <a:r>
              <a:rPr lang="en-US" sz="2400" b="1" dirty="0">
                <a:solidFill>
                  <a:srgbClr val="0070C0"/>
                </a:solidFill>
                <a:effectLst/>
                <a:ea typeface="Calibri" panose="020F0502020204030204" pitchFamily="34" charset="0"/>
                <a:cs typeface="Times New Roman" panose="02020603050405020304" pitchFamily="18" charset="0"/>
              </a:rPr>
              <a:t>We cannot believe in error.</a:t>
            </a:r>
          </a:p>
          <a:p>
            <a:pPr marL="0" marR="0">
              <a:spcBef>
                <a:spcPts val="0"/>
              </a:spcBef>
              <a:spcAft>
                <a:spcPts val="1000"/>
              </a:spcAft>
            </a:pPr>
            <a:r>
              <a:rPr lang="en-US" sz="2400" b="1" dirty="0">
                <a:solidFill>
                  <a:srgbClr val="C00000"/>
                </a:solidFill>
                <a:effectLst/>
                <a:ea typeface="Calibri" panose="020F0502020204030204" pitchFamily="34" charset="0"/>
                <a:cs typeface="Times New Roman" panose="02020603050405020304" pitchFamily="18" charset="0"/>
              </a:rPr>
              <a:t>We cannot walk in darkness.</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And be in fellowship with God </a:t>
            </a:r>
            <a:r>
              <a:rPr lang="en-US" sz="2400" b="1" dirty="0">
                <a:solidFill>
                  <a:srgbClr val="0070C0"/>
                </a:solidFill>
                <a:effectLst/>
                <a:ea typeface="Calibri" panose="020F0502020204030204" pitchFamily="34" charset="0"/>
                <a:cs typeface="Times New Roman" panose="02020603050405020304" pitchFamily="18" charset="0"/>
              </a:rPr>
              <a:t>1 John1:6</a:t>
            </a:r>
            <a:r>
              <a:rPr lang="en-US" sz="2400" dirty="0">
                <a:solidFill>
                  <a:srgbClr val="0070C0"/>
                </a:solidFill>
                <a:effectLst/>
                <a:ea typeface="Calibri" panose="020F0502020204030204" pitchFamily="34" charset="0"/>
                <a:cs typeface="Times New Roman" panose="02020603050405020304" pitchFamily="18" charset="0"/>
              </a:rPr>
              <a:t> </a:t>
            </a:r>
            <a:r>
              <a:rPr lang="en-US" sz="2400" dirty="0">
                <a:effectLst/>
                <a:ea typeface="Calibri" panose="020F0502020204030204" pitchFamily="34" charset="0"/>
                <a:cs typeface="Times New Roman" panose="02020603050405020304" pitchFamily="18" charset="0"/>
              </a:rPr>
              <a:t>If we say that we have fellowship with Him, and walk in darkness, we lie and do not practice the truth.</a:t>
            </a:r>
          </a:p>
        </p:txBody>
      </p:sp>
    </p:spTree>
    <p:extLst>
      <p:ext uri="{BB962C8B-B14F-4D97-AF65-F5344CB8AC3E}">
        <p14:creationId xmlns:p14="http://schemas.microsoft.com/office/powerpoint/2010/main" val="1028889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47810F89-9F45-495C-73A3-955300954798}"/>
              </a:ext>
            </a:extLst>
          </p:cNvPr>
          <p:cNvPicPr>
            <a:picLocks noChangeAspect="1"/>
          </p:cNvPicPr>
          <p:nvPr/>
        </p:nvPicPr>
        <p:blipFill rotWithShape="1">
          <a:blip r:embed="rId2"/>
          <a:srcRect l="8395" t="8661" r="26497" b="4255"/>
          <a:stretch/>
        </p:blipFill>
        <p:spPr>
          <a:xfrm>
            <a:off x="1115235" y="832508"/>
            <a:ext cx="7886151" cy="5933213"/>
          </a:xfrm>
          <a:prstGeom prst="rect">
            <a:avLst/>
          </a:prstGeom>
        </p:spPr>
      </p:pic>
    </p:spTree>
    <p:extLst>
      <p:ext uri="{BB962C8B-B14F-4D97-AF65-F5344CB8AC3E}">
        <p14:creationId xmlns:p14="http://schemas.microsoft.com/office/powerpoint/2010/main" val="3906227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0E4F6C3A-48FF-1FF9-9830-BAA9E180D9CD}"/>
              </a:ext>
            </a:extLst>
          </p:cNvPr>
          <p:cNvPicPr>
            <a:picLocks noChangeAspect="1"/>
          </p:cNvPicPr>
          <p:nvPr/>
        </p:nvPicPr>
        <p:blipFill rotWithShape="1">
          <a:blip r:embed="rId2"/>
          <a:srcRect l="15551" t="20106" r="34991" b="13921"/>
          <a:stretch/>
        </p:blipFill>
        <p:spPr>
          <a:xfrm>
            <a:off x="1177838" y="947957"/>
            <a:ext cx="7580267" cy="5687736"/>
          </a:xfrm>
          <a:prstGeom prst="rect">
            <a:avLst/>
          </a:prstGeom>
        </p:spPr>
      </p:pic>
    </p:spTree>
    <p:extLst>
      <p:ext uri="{BB962C8B-B14F-4D97-AF65-F5344CB8AC3E}">
        <p14:creationId xmlns:p14="http://schemas.microsoft.com/office/powerpoint/2010/main" val="2481336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B67168C7-AF4A-5D4A-1877-99A725AFB67C}"/>
              </a:ext>
            </a:extLst>
          </p:cNvPr>
          <p:cNvPicPr>
            <a:picLocks noChangeAspect="1"/>
          </p:cNvPicPr>
          <p:nvPr/>
        </p:nvPicPr>
        <p:blipFill rotWithShape="1">
          <a:blip r:embed="rId2"/>
          <a:srcRect l="17173" t="19672" r="34651" b="13863"/>
          <a:stretch/>
        </p:blipFill>
        <p:spPr>
          <a:xfrm>
            <a:off x="1006031" y="835870"/>
            <a:ext cx="7584296" cy="5885606"/>
          </a:xfrm>
          <a:prstGeom prst="rect">
            <a:avLst/>
          </a:prstGeom>
        </p:spPr>
      </p:pic>
    </p:spTree>
    <p:extLst>
      <p:ext uri="{BB962C8B-B14F-4D97-AF65-F5344CB8AC3E}">
        <p14:creationId xmlns:p14="http://schemas.microsoft.com/office/powerpoint/2010/main" val="3064988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5D945AFE-E2C1-8FD8-1D43-9BCDDF4409B2}"/>
              </a:ext>
            </a:extLst>
          </p:cNvPr>
          <p:cNvPicPr>
            <a:picLocks noChangeAspect="1"/>
          </p:cNvPicPr>
          <p:nvPr/>
        </p:nvPicPr>
        <p:blipFill rotWithShape="1">
          <a:blip r:embed="rId2"/>
          <a:srcRect l="7588" t="8583" r="26654" b="3221"/>
          <a:stretch/>
        </p:blipFill>
        <p:spPr>
          <a:xfrm>
            <a:off x="1134546" y="889232"/>
            <a:ext cx="7730584" cy="5832244"/>
          </a:xfrm>
          <a:prstGeom prst="rect">
            <a:avLst/>
          </a:prstGeom>
        </p:spPr>
      </p:pic>
    </p:spTree>
    <p:extLst>
      <p:ext uri="{BB962C8B-B14F-4D97-AF65-F5344CB8AC3E}">
        <p14:creationId xmlns:p14="http://schemas.microsoft.com/office/powerpoint/2010/main" val="3762594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584898AF-7788-C5CB-C348-0C1BB97D5066}"/>
              </a:ext>
            </a:extLst>
          </p:cNvPr>
          <p:cNvPicPr>
            <a:picLocks noChangeAspect="1"/>
          </p:cNvPicPr>
          <p:nvPr/>
        </p:nvPicPr>
        <p:blipFill rotWithShape="1">
          <a:blip r:embed="rId2"/>
          <a:srcRect l="7614" t="8614" r="26422" b="5922"/>
          <a:stretch/>
        </p:blipFill>
        <p:spPr>
          <a:xfrm>
            <a:off x="1084708" y="1006679"/>
            <a:ext cx="7902200" cy="5759043"/>
          </a:xfrm>
          <a:prstGeom prst="rect">
            <a:avLst/>
          </a:prstGeom>
        </p:spPr>
      </p:pic>
    </p:spTree>
    <p:extLst>
      <p:ext uri="{BB962C8B-B14F-4D97-AF65-F5344CB8AC3E}">
        <p14:creationId xmlns:p14="http://schemas.microsoft.com/office/powerpoint/2010/main" val="1099076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97BBD4EE-79EA-F1A0-BB96-56EBF9446940}"/>
              </a:ext>
            </a:extLst>
          </p:cNvPr>
          <p:cNvPicPr>
            <a:picLocks noChangeAspect="1"/>
          </p:cNvPicPr>
          <p:nvPr/>
        </p:nvPicPr>
        <p:blipFill rotWithShape="1">
          <a:blip r:embed="rId2"/>
          <a:srcRect l="22019" t="9755" r="41192" b="4128"/>
          <a:stretch/>
        </p:blipFill>
        <p:spPr>
          <a:xfrm>
            <a:off x="2189527" y="823051"/>
            <a:ext cx="4513277" cy="5942670"/>
          </a:xfrm>
          <a:prstGeom prst="rect">
            <a:avLst/>
          </a:prstGeom>
        </p:spPr>
      </p:pic>
    </p:spTree>
    <p:extLst>
      <p:ext uri="{BB962C8B-B14F-4D97-AF65-F5344CB8AC3E}">
        <p14:creationId xmlns:p14="http://schemas.microsoft.com/office/powerpoint/2010/main" val="7141849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268B7C09-24C0-07C9-29B2-A0FB3FE73B63}"/>
              </a:ext>
            </a:extLst>
          </p:cNvPr>
          <p:cNvPicPr>
            <a:picLocks noChangeAspect="1"/>
          </p:cNvPicPr>
          <p:nvPr/>
        </p:nvPicPr>
        <p:blipFill rotWithShape="1">
          <a:blip r:embed="rId2"/>
          <a:srcRect l="24587" t="8614" r="43302" b="4129"/>
          <a:stretch/>
        </p:blipFill>
        <p:spPr>
          <a:xfrm>
            <a:off x="2390863" y="735834"/>
            <a:ext cx="3984770" cy="6091007"/>
          </a:xfrm>
          <a:prstGeom prst="rect">
            <a:avLst/>
          </a:prstGeom>
        </p:spPr>
      </p:pic>
    </p:spTree>
    <p:extLst>
      <p:ext uri="{BB962C8B-B14F-4D97-AF65-F5344CB8AC3E}">
        <p14:creationId xmlns:p14="http://schemas.microsoft.com/office/powerpoint/2010/main" val="1503099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8" name="TextBox 7">
            <a:extLst>
              <a:ext uri="{FF2B5EF4-FFF2-40B4-BE49-F238E27FC236}">
                <a16:creationId xmlns:a16="http://schemas.microsoft.com/office/drawing/2014/main" id="{9F6847C5-AAAB-EDCC-05A7-A5E3190E0D7E}"/>
              </a:ext>
            </a:extLst>
          </p:cNvPr>
          <p:cNvSpPr txBox="1"/>
          <p:nvPr/>
        </p:nvSpPr>
        <p:spPr>
          <a:xfrm>
            <a:off x="125835" y="1155789"/>
            <a:ext cx="8724550" cy="5170646"/>
          </a:xfrm>
          <a:prstGeom prst="rect">
            <a:avLst/>
          </a:prstGeom>
          <a:noFill/>
        </p:spPr>
        <p:txBody>
          <a:bodyPr wrap="square">
            <a:spAutoFit/>
          </a:bodyPr>
          <a:lstStyle/>
          <a:p>
            <a:pPr marL="342900" indent="-342900">
              <a:buFont typeface="Arial" panose="020B0604020202020204" pitchFamily="34" charset="0"/>
              <a:buChar char="•"/>
            </a:pPr>
            <a:r>
              <a:rPr lang="en-US" sz="2400" b="1" dirty="0"/>
              <a:t>Mt 7:21 </a:t>
            </a:r>
            <a:r>
              <a:rPr lang="en-US" sz="2200" b="1" dirty="0"/>
              <a:t>"Not everyone who says to Me, 'Lord, Lord,' shall enter the kingdom of heaven, but he who does the will of My Father in heaven. 22 "Many will say to Me in that day, 'Lord, Lord, have we not prophesied in Your name, cast out demons in Your name, and done many wonders in Your name?’ 23 "And then I will declare to them, 'I never knew you; depart from Me, you who practice lawlessness!’</a:t>
            </a:r>
          </a:p>
          <a:p>
            <a:endParaRPr lang="en-US" sz="2000" b="1" dirty="0">
              <a:solidFill>
                <a:schemeClr val="bg1"/>
              </a:solidFill>
            </a:endParaRPr>
          </a:p>
          <a:p>
            <a:pPr marL="285750" indent="-285750">
              <a:buFont typeface="Arial" panose="020B0604020202020204" pitchFamily="34" charset="0"/>
              <a:buChar char="•"/>
            </a:pPr>
            <a:r>
              <a:rPr lang="en-US" sz="2200" dirty="0"/>
              <a:t>24 "Therefore whoever hears these sayings of Mine, and does them, I will liken him </a:t>
            </a:r>
            <a:r>
              <a:rPr lang="en-US" sz="2200" dirty="0">
                <a:latin typeface="Arial Black" panose="020B0A04020102020204" pitchFamily="34" charset="0"/>
              </a:rPr>
              <a:t>to a wise man who built his house on the rock: </a:t>
            </a:r>
            <a:r>
              <a:rPr lang="en-US" sz="2200" dirty="0"/>
              <a:t>25 "and the rain descended, the floods came, and the winds blew and beat on that house; and it did not fall, for it was founded on the rock.  26 "But everyone who hears these sayings of Mine, and does not do them, will </a:t>
            </a:r>
            <a:r>
              <a:rPr lang="en-US" sz="2200" dirty="0">
                <a:latin typeface="Arial Black" panose="020B0A04020102020204" pitchFamily="34" charset="0"/>
              </a:rPr>
              <a:t>be like a foolish man who built his house on the sand</a:t>
            </a:r>
            <a:r>
              <a:rPr lang="en-US" sz="2200" dirty="0"/>
              <a:t>: 27 "and the rain descended, the floods came, and the winds blew and beat on that house; and it fell. And great was its fall."</a:t>
            </a:r>
          </a:p>
        </p:txBody>
      </p:sp>
    </p:spTree>
    <p:extLst>
      <p:ext uri="{BB962C8B-B14F-4D97-AF65-F5344CB8AC3E}">
        <p14:creationId xmlns:p14="http://schemas.microsoft.com/office/powerpoint/2010/main" val="188210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1026" name="Picture 2" descr="The Wise and Foolish Builders Object Lessons, Videos - Free Bible Lessons">
            <a:extLst>
              <a:ext uri="{FF2B5EF4-FFF2-40B4-BE49-F238E27FC236}">
                <a16:creationId xmlns:a16="http://schemas.microsoft.com/office/drawing/2014/main" id="{F1F575A3-381E-0314-591A-2633D2400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807" y="3001080"/>
            <a:ext cx="4395831" cy="32968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A8C9132-ABDF-C172-6612-2B52A6B9BF39}"/>
              </a:ext>
            </a:extLst>
          </p:cNvPr>
          <p:cNvSpPr txBox="1"/>
          <p:nvPr/>
        </p:nvSpPr>
        <p:spPr>
          <a:xfrm>
            <a:off x="855677" y="788565"/>
            <a:ext cx="8288323" cy="2123658"/>
          </a:xfrm>
          <a:prstGeom prst="rect">
            <a:avLst/>
          </a:prstGeom>
          <a:noFill/>
        </p:spPr>
        <p:txBody>
          <a:bodyPr wrap="square" rtlCol="0">
            <a:spAutoFit/>
          </a:bodyPr>
          <a:lstStyle/>
          <a:p>
            <a:pPr algn="ctr"/>
            <a:r>
              <a:rPr lang="en-US" sz="4400" dirty="0">
                <a:latin typeface="Aharoni" panose="02010803020104030203" pitchFamily="2" charset="-79"/>
                <a:cs typeface="Aharoni" panose="02010803020104030203" pitchFamily="2" charset="-79"/>
              </a:rPr>
              <a:t>Is your church built                on the Rock</a:t>
            </a:r>
          </a:p>
          <a:p>
            <a:pPr algn="ctr"/>
            <a:r>
              <a:rPr lang="en-US" sz="4400" dirty="0">
                <a:latin typeface="Aharoni" panose="02010803020104030203" pitchFamily="2" charset="-79"/>
                <a:cs typeface="Aharoni" panose="02010803020104030203" pitchFamily="2" charset="-79"/>
              </a:rPr>
              <a:t>Or on the sand?</a:t>
            </a:r>
          </a:p>
        </p:txBody>
      </p:sp>
      <p:sp>
        <p:nvSpPr>
          <p:cNvPr id="7" name="Rectangle 6">
            <a:extLst>
              <a:ext uri="{FF2B5EF4-FFF2-40B4-BE49-F238E27FC236}">
                <a16:creationId xmlns:a16="http://schemas.microsoft.com/office/drawing/2014/main" id="{B919526A-C736-2A38-345C-E2F232784065}"/>
              </a:ext>
            </a:extLst>
          </p:cNvPr>
          <p:cNvSpPr/>
          <p:nvPr/>
        </p:nvSpPr>
        <p:spPr>
          <a:xfrm>
            <a:off x="2432807" y="3001080"/>
            <a:ext cx="4395831" cy="3296873"/>
          </a:xfrm>
          <a:prstGeom prst="rect">
            <a:avLst/>
          </a:prstGeom>
          <a:noFill/>
          <a:ln w="762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187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A614BFF5-2F22-C25A-2D64-724E3E1207D3}"/>
              </a:ext>
            </a:extLst>
          </p:cNvPr>
          <p:cNvSpPr txBox="1"/>
          <p:nvPr/>
        </p:nvSpPr>
        <p:spPr>
          <a:xfrm>
            <a:off x="276838" y="931178"/>
            <a:ext cx="8607104" cy="5370701"/>
          </a:xfrm>
          <a:prstGeom prst="rect">
            <a:avLst/>
          </a:prstGeom>
          <a:noFill/>
        </p:spPr>
        <p:txBody>
          <a:bodyPr wrap="square">
            <a:spAutoFit/>
          </a:bodyPr>
          <a:lstStyle/>
          <a:p>
            <a:pPr marL="342900" marR="0" indent="-342900">
              <a:spcBef>
                <a:spcPts val="0"/>
              </a:spcBef>
              <a:spcAft>
                <a:spcPts val="1000"/>
              </a:spcAft>
              <a:buFont typeface="Arial" panose="020B0604020202020204" pitchFamily="34" charset="0"/>
              <a:buChar char="•"/>
            </a:pPr>
            <a:r>
              <a:rPr lang="en-US" sz="2400" b="1" dirty="0">
                <a:solidFill>
                  <a:srgbClr val="0070C0"/>
                </a:solidFill>
                <a:effectLst/>
                <a:ea typeface="Calibri" panose="020F0502020204030204" pitchFamily="34" charset="0"/>
                <a:cs typeface="Times New Roman" panose="02020603050405020304" pitchFamily="18" charset="0"/>
              </a:rPr>
              <a:t>Eph 3:14 </a:t>
            </a:r>
            <a:r>
              <a:rPr lang="en-US" sz="2200" dirty="0">
                <a:effectLst/>
                <a:ea typeface="Calibri" panose="020F0502020204030204" pitchFamily="34" charset="0"/>
                <a:cs typeface="Times New Roman" panose="02020603050405020304" pitchFamily="18" charset="0"/>
              </a:rPr>
              <a:t>For this reason I bow my knees to the Father of our Lord Jesus Christ, </a:t>
            </a:r>
            <a:r>
              <a:rPr lang="en-US" sz="2200" b="1" dirty="0">
                <a:effectLst/>
                <a:ea typeface="Calibri" panose="020F0502020204030204" pitchFamily="34" charset="0"/>
                <a:cs typeface="Times New Roman" panose="02020603050405020304" pitchFamily="18" charset="0"/>
              </a:rPr>
              <a:t>15</a:t>
            </a:r>
            <a:r>
              <a:rPr lang="en-US" sz="2200" dirty="0">
                <a:effectLst/>
                <a:ea typeface="Calibri" panose="020F0502020204030204" pitchFamily="34" charset="0"/>
                <a:cs typeface="Times New Roman" panose="02020603050405020304" pitchFamily="18" charset="0"/>
              </a:rPr>
              <a:t> from whom the whole family in heaven and earth is named,</a:t>
            </a:r>
          </a:p>
          <a:p>
            <a:pPr marL="342900" marR="0" indent="-342900">
              <a:spcBef>
                <a:spcPts val="0"/>
              </a:spcBef>
              <a:spcAft>
                <a:spcPts val="1000"/>
              </a:spcAft>
              <a:buFont typeface="Arial" panose="020B0604020202020204" pitchFamily="34" charset="0"/>
              <a:buChar char="•"/>
            </a:pPr>
            <a:r>
              <a:rPr lang="en-US" sz="2200" dirty="0">
                <a:effectLst/>
                <a:ea typeface="Calibri" panose="020F0502020204030204" pitchFamily="34" charset="0"/>
                <a:cs typeface="Times New Roman" panose="02020603050405020304" pitchFamily="18" charset="0"/>
              </a:rPr>
              <a:t> </a:t>
            </a:r>
            <a:r>
              <a:rPr lang="en-US" sz="2200" b="1" dirty="0">
                <a:solidFill>
                  <a:srgbClr val="0070C0"/>
                </a:solidFill>
                <a:effectLst/>
                <a:ea typeface="Calibri" panose="020F0502020204030204" pitchFamily="34" charset="0"/>
                <a:cs typeface="Times New Roman" panose="02020603050405020304" pitchFamily="18" charset="0"/>
              </a:rPr>
              <a:t>16</a:t>
            </a:r>
            <a:r>
              <a:rPr lang="en-US" sz="2200" dirty="0">
                <a:effectLst/>
                <a:ea typeface="Calibri" panose="020F0502020204030204" pitchFamily="34" charset="0"/>
                <a:cs typeface="Times New Roman" panose="02020603050405020304" pitchFamily="18" charset="0"/>
              </a:rPr>
              <a:t> that He would grant you, according to the riches of His glory, to be strengthened with might through His Spirit in the inner man, </a:t>
            </a:r>
            <a:r>
              <a:rPr lang="en-US" sz="2200" b="1" dirty="0">
                <a:solidFill>
                  <a:srgbClr val="0070C0"/>
                </a:solidFill>
                <a:effectLst/>
                <a:ea typeface="Calibri" panose="020F0502020204030204" pitchFamily="34" charset="0"/>
                <a:cs typeface="Times New Roman" panose="02020603050405020304" pitchFamily="18" charset="0"/>
              </a:rPr>
              <a:t>17 </a:t>
            </a:r>
            <a:r>
              <a:rPr lang="en-US" sz="2200" dirty="0">
                <a:effectLst/>
                <a:ea typeface="Calibri" panose="020F0502020204030204" pitchFamily="34" charset="0"/>
                <a:cs typeface="Times New Roman" panose="02020603050405020304" pitchFamily="18" charset="0"/>
              </a:rPr>
              <a:t>that Christ may dwell in your hearts through faith; that you, being rooted and grounded in love,</a:t>
            </a:r>
          </a:p>
          <a:p>
            <a:pPr marL="342900" marR="0" indent="-342900">
              <a:spcBef>
                <a:spcPts val="0"/>
              </a:spcBef>
              <a:spcAft>
                <a:spcPts val="1000"/>
              </a:spcAft>
              <a:buFont typeface="Arial" panose="020B0604020202020204" pitchFamily="34" charset="0"/>
              <a:buChar char="•"/>
            </a:pPr>
            <a:r>
              <a:rPr lang="en-US" sz="2200" dirty="0">
                <a:effectLst/>
                <a:ea typeface="Calibri" panose="020F0502020204030204" pitchFamily="34" charset="0"/>
                <a:cs typeface="Times New Roman" panose="02020603050405020304" pitchFamily="18" charset="0"/>
              </a:rPr>
              <a:t> </a:t>
            </a:r>
            <a:r>
              <a:rPr lang="en-US" sz="2200" b="1" dirty="0">
                <a:solidFill>
                  <a:srgbClr val="0070C0"/>
                </a:solidFill>
                <a:effectLst/>
                <a:ea typeface="Calibri" panose="020F0502020204030204" pitchFamily="34" charset="0"/>
                <a:cs typeface="Times New Roman" panose="02020603050405020304" pitchFamily="18" charset="0"/>
              </a:rPr>
              <a:t>18</a:t>
            </a:r>
            <a:r>
              <a:rPr lang="en-US" sz="2200" dirty="0">
                <a:effectLst/>
                <a:ea typeface="Calibri" panose="020F0502020204030204" pitchFamily="34" charset="0"/>
                <a:cs typeface="Times New Roman" panose="02020603050405020304" pitchFamily="18" charset="0"/>
              </a:rPr>
              <a:t> may be able to comprehend with all the saints what is the width and length and depth and height--</a:t>
            </a:r>
            <a:r>
              <a:rPr lang="en-US" sz="2200" b="1" dirty="0">
                <a:solidFill>
                  <a:srgbClr val="0070C0"/>
                </a:solidFill>
                <a:effectLst/>
                <a:ea typeface="Calibri" panose="020F0502020204030204" pitchFamily="34" charset="0"/>
                <a:cs typeface="Times New Roman" panose="02020603050405020304" pitchFamily="18" charset="0"/>
              </a:rPr>
              <a:t>19</a:t>
            </a:r>
            <a:r>
              <a:rPr lang="en-US" sz="2200" dirty="0">
                <a:effectLst/>
                <a:ea typeface="Calibri" panose="020F0502020204030204" pitchFamily="34" charset="0"/>
                <a:cs typeface="Times New Roman" panose="02020603050405020304" pitchFamily="18" charset="0"/>
              </a:rPr>
              <a:t> to know the love of Christ which passes knowledge; that you may be filled with all the fullness of God.</a:t>
            </a:r>
          </a:p>
          <a:p>
            <a:pPr marL="342900" marR="0" indent="-342900">
              <a:spcBef>
                <a:spcPts val="0"/>
              </a:spcBef>
              <a:spcAft>
                <a:spcPts val="1000"/>
              </a:spcAft>
              <a:buFont typeface="Arial" panose="020B0604020202020204" pitchFamily="34" charset="0"/>
              <a:buChar char="•"/>
            </a:pPr>
            <a:r>
              <a:rPr lang="en-US" sz="2400" b="1" dirty="0">
                <a:solidFill>
                  <a:srgbClr val="0070C0"/>
                </a:solidFill>
                <a:effectLst/>
                <a:ea typeface="Calibri" panose="020F0502020204030204" pitchFamily="34" charset="0"/>
                <a:cs typeface="Times New Roman" panose="02020603050405020304" pitchFamily="18" charset="0"/>
              </a:rPr>
              <a:t> 20 </a:t>
            </a:r>
            <a:r>
              <a:rPr lang="en-US" sz="2400" dirty="0">
                <a:effectLst/>
                <a:ea typeface="Calibri" panose="020F0502020204030204" pitchFamily="34" charset="0"/>
                <a:cs typeface="Times New Roman" panose="02020603050405020304" pitchFamily="18" charset="0"/>
              </a:rPr>
              <a:t>Now to Him who is able to do exceedingly abundantly above all that we ask or think, according to the power that works in us,</a:t>
            </a:r>
            <a:r>
              <a:rPr lang="en-US" sz="2400" b="1" dirty="0">
                <a:solidFill>
                  <a:srgbClr val="0070C0"/>
                </a:solidFill>
                <a:effectLst/>
                <a:ea typeface="Calibri" panose="020F0502020204030204" pitchFamily="34" charset="0"/>
                <a:cs typeface="Times New Roman" panose="02020603050405020304" pitchFamily="18" charset="0"/>
              </a:rPr>
              <a:t>21</a:t>
            </a:r>
            <a:r>
              <a:rPr lang="en-US" sz="2400" dirty="0">
                <a:effectLst/>
                <a:ea typeface="Calibri" panose="020F0502020204030204" pitchFamily="34" charset="0"/>
                <a:cs typeface="Times New Roman" panose="02020603050405020304" pitchFamily="18" charset="0"/>
              </a:rPr>
              <a:t> </a:t>
            </a:r>
            <a:r>
              <a:rPr lang="en-US" sz="2400" b="1" u="sng" dirty="0">
                <a:effectLst/>
                <a:ea typeface="Calibri" panose="020F0502020204030204" pitchFamily="34" charset="0"/>
                <a:cs typeface="Times New Roman" panose="02020603050405020304" pitchFamily="18" charset="0"/>
              </a:rPr>
              <a:t>to Him be glory in the church </a:t>
            </a:r>
            <a:r>
              <a:rPr lang="en-US" sz="2400" dirty="0">
                <a:effectLst/>
                <a:ea typeface="Calibri" panose="020F0502020204030204" pitchFamily="34" charset="0"/>
                <a:cs typeface="Times New Roman" panose="02020603050405020304" pitchFamily="18" charset="0"/>
              </a:rPr>
              <a:t>by Christ Jesus to all generations, forever and ever. Amen.</a:t>
            </a:r>
          </a:p>
        </p:txBody>
      </p:sp>
    </p:spTree>
    <p:extLst>
      <p:ext uri="{BB962C8B-B14F-4D97-AF65-F5344CB8AC3E}">
        <p14:creationId xmlns:p14="http://schemas.microsoft.com/office/powerpoint/2010/main" val="422087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A614BFF5-2F22-C25A-2D64-724E3E1207D3}"/>
              </a:ext>
            </a:extLst>
          </p:cNvPr>
          <p:cNvSpPr txBox="1"/>
          <p:nvPr/>
        </p:nvSpPr>
        <p:spPr>
          <a:xfrm>
            <a:off x="503340" y="1191238"/>
            <a:ext cx="8456102" cy="4898777"/>
          </a:xfrm>
          <a:prstGeom prst="rect">
            <a:avLst/>
          </a:prstGeom>
          <a:noFill/>
        </p:spPr>
        <p:txBody>
          <a:bodyPr wrap="square">
            <a:spAutoFit/>
          </a:bodyPr>
          <a:lstStyle/>
          <a:p>
            <a:pPr marL="457200" marR="0" indent="-457200">
              <a:spcBef>
                <a:spcPts val="0"/>
              </a:spcBef>
              <a:spcAft>
                <a:spcPts val="1000"/>
              </a:spcAft>
              <a:buFont typeface="Arial" panose="020B0604020202020204" pitchFamily="34" charset="0"/>
              <a:buChar char="•"/>
            </a:pPr>
            <a:r>
              <a:rPr lang="en-US" sz="3200" dirty="0">
                <a:effectLst/>
                <a:ea typeface="Calibri" panose="020F0502020204030204" pitchFamily="34" charset="0"/>
                <a:cs typeface="Times New Roman" panose="02020603050405020304" pitchFamily="18" charset="0"/>
              </a:rPr>
              <a:t>Since has God ordained the church as the home of the saved, and the institution thru which the gospel is to be preached </a:t>
            </a:r>
            <a:r>
              <a:rPr lang="en-US" sz="3200" b="1" dirty="0">
                <a:solidFill>
                  <a:srgbClr val="0070C0"/>
                </a:solidFill>
                <a:effectLst/>
                <a:ea typeface="Calibri" panose="020F0502020204030204" pitchFamily="34" charset="0"/>
                <a:cs typeface="Times New Roman" panose="02020603050405020304" pitchFamily="18" charset="0"/>
              </a:rPr>
              <a:t>Eph. 3:21, </a:t>
            </a:r>
            <a:r>
              <a:rPr lang="en-US" sz="3200" dirty="0">
                <a:effectLst/>
                <a:ea typeface="Calibri" panose="020F0502020204030204" pitchFamily="34" charset="0"/>
                <a:cs typeface="Times New Roman" panose="02020603050405020304" pitchFamily="18" charset="0"/>
              </a:rPr>
              <a:t>the organization which is to show forth his glory,…</a:t>
            </a:r>
          </a:p>
          <a:p>
            <a:pPr marL="571500" marR="0" indent="-571500">
              <a:spcBef>
                <a:spcPts val="0"/>
              </a:spcBef>
              <a:spcAft>
                <a:spcPts val="1000"/>
              </a:spcAft>
              <a:buFont typeface="Arial" panose="020B0604020202020204" pitchFamily="34" charset="0"/>
              <a:buChar char="•"/>
            </a:pPr>
            <a:r>
              <a:rPr lang="en-US" sz="3600" dirty="0">
                <a:effectLst/>
                <a:ea typeface="Calibri" panose="020F0502020204030204" pitchFamily="34" charset="0"/>
                <a:cs typeface="Times New Roman" panose="02020603050405020304" pitchFamily="18" charset="0"/>
              </a:rPr>
              <a:t>it is important that we have an accurate understanding of the </a:t>
            </a:r>
            <a:r>
              <a:rPr lang="en-US" sz="3600" u="sng" dirty="0">
                <a:effectLst/>
                <a:ea typeface="Calibri" panose="020F0502020204030204" pitchFamily="34" charset="0"/>
                <a:cs typeface="Times New Roman" panose="02020603050405020304" pitchFamily="18" charset="0"/>
              </a:rPr>
              <a:t>nature</a:t>
            </a:r>
            <a:r>
              <a:rPr lang="en-US" sz="3600" dirty="0">
                <a:effectLst/>
                <a:ea typeface="Calibri" panose="020F0502020204030204" pitchFamily="34" charset="0"/>
                <a:cs typeface="Times New Roman" panose="02020603050405020304" pitchFamily="18" charset="0"/>
              </a:rPr>
              <a:t>,  </a:t>
            </a:r>
            <a:r>
              <a:rPr lang="en-US" sz="3600" u="sng" dirty="0">
                <a:effectLst/>
                <a:ea typeface="Calibri" panose="020F0502020204030204" pitchFamily="34" charset="0"/>
                <a:cs typeface="Times New Roman" panose="02020603050405020304" pitchFamily="18" charset="0"/>
              </a:rPr>
              <a:t>purpose</a:t>
            </a:r>
            <a:r>
              <a:rPr lang="en-US" sz="3600" dirty="0">
                <a:effectLst/>
                <a:ea typeface="Calibri" panose="020F0502020204030204" pitchFamily="34" charset="0"/>
                <a:cs typeface="Times New Roman" panose="02020603050405020304" pitchFamily="18" charset="0"/>
              </a:rPr>
              <a:t>,   </a:t>
            </a:r>
            <a:r>
              <a:rPr lang="en-US" sz="3600" u="sng" dirty="0">
                <a:effectLst/>
                <a:ea typeface="Calibri" panose="020F0502020204030204" pitchFamily="34" charset="0"/>
                <a:cs typeface="Times New Roman" panose="02020603050405020304" pitchFamily="18" charset="0"/>
              </a:rPr>
              <a:t>mission</a:t>
            </a:r>
            <a:r>
              <a:rPr lang="en-US" sz="3600" dirty="0">
                <a:effectLst/>
                <a:ea typeface="Calibri" panose="020F0502020204030204" pitchFamily="34" charset="0"/>
                <a:cs typeface="Times New Roman" panose="02020603050405020304" pitchFamily="18" charset="0"/>
              </a:rPr>
              <a:t>, of the Lord’s church – the church of Jesus Christ. </a:t>
            </a:r>
          </a:p>
        </p:txBody>
      </p:sp>
    </p:spTree>
    <p:extLst>
      <p:ext uri="{BB962C8B-B14F-4D97-AF65-F5344CB8AC3E}">
        <p14:creationId xmlns:p14="http://schemas.microsoft.com/office/powerpoint/2010/main" val="134443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sp>
        <p:nvSpPr>
          <p:cNvPr id="7" name="TextBox 6">
            <a:extLst>
              <a:ext uri="{FF2B5EF4-FFF2-40B4-BE49-F238E27FC236}">
                <a16:creationId xmlns:a16="http://schemas.microsoft.com/office/drawing/2014/main" id="{D56F4FCE-7FE5-31A8-F19A-1CA005CC606E}"/>
              </a:ext>
            </a:extLst>
          </p:cNvPr>
          <p:cNvSpPr txBox="1"/>
          <p:nvPr/>
        </p:nvSpPr>
        <p:spPr>
          <a:xfrm>
            <a:off x="343950" y="1052224"/>
            <a:ext cx="8590500" cy="5093702"/>
          </a:xfrm>
          <a:prstGeom prst="rect">
            <a:avLst/>
          </a:prstGeom>
          <a:noFill/>
        </p:spPr>
        <p:txBody>
          <a:bodyPr wrap="square">
            <a:spAutoFit/>
          </a:bodyPr>
          <a:lstStyle/>
          <a:p>
            <a:pPr marR="0">
              <a:spcBef>
                <a:spcPts val="0"/>
              </a:spcBef>
              <a:spcAft>
                <a:spcPts val="1000"/>
              </a:spcAft>
            </a:pPr>
            <a:r>
              <a:rPr lang="en-US" sz="3000" dirty="0">
                <a:effectLst/>
                <a:ea typeface="Calibri" panose="020F0502020204030204" pitchFamily="34" charset="0"/>
                <a:cs typeface="Times New Roman" panose="02020603050405020304" pitchFamily="18" charset="0"/>
              </a:rPr>
              <a:t>Because of this, it is imperative for us to understand what the church is. To understand what our </a:t>
            </a:r>
            <a:r>
              <a:rPr lang="en-US" sz="3000" u="sng" dirty="0">
                <a:effectLst/>
                <a:ea typeface="Calibri" panose="020F0502020204030204" pitchFamily="34" charset="0"/>
                <a:cs typeface="Times New Roman" panose="02020603050405020304" pitchFamily="18" charset="0"/>
              </a:rPr>
              <a:t>privileges and responsibilities </a:t>
            </a:r>
            <a:r>
              <a:rPr lang="en-US" sz="3000" dirty="0">
                <a:effectLst/>
                <a:ea typeface="Calibri" panose="020F0502020204030204" pitchFamily="34" charset="0"/>
                <a:cs typeface="Times New Roman" panose="02020603050405020304" pitchFamily="18" charset="0"/>
              </a:rPr>
              <a:t>are, and to </a:t>
            </a:r>
            <a:r>
              <a:rPr lang="en-US" sz="3000" u="sng" dirty="0">
                <a:effectLst/>
                <a:ea typeface="Calibri" panose="020F0502020204030204" pitchFamily="34" charset="0"/>
                <a:cs typeface="Times New Roman" panose="02020603050405020304" pitchFamily="18" charset="0"/>
              </a:rPr>
              <a:t>take advantage of our opportunities</a:t>
            </a:r>
            <a:r>
              <a:rPr lang="en-US" sz="3000" dirty="0">
                <a:effectLst/>
                <a:ea typeface="Calibri" panose="020F0502020204030204" pitchFamily="34" charset="0"/>
                <a:cs typeface="Times New Roman" panose="02020603050405020304" pitchFamily="18" charset="0"/>
              </a:rPr>
              <a:t>.</a:t>
            </a:r>
          </a:p>
          <a:p>
            <a:pPr marL="457200" marR="0" indent="-457200">
              <a:spcBef>
                <a:spcPts val="0"/>
              </a:spcBef>
              <a:spcAft>
                <a:spcPts val="1000"/>
              </a:spcAft>
              <a:buFont typeface="Arial" panose="020B0604020202020204" pitchFamily="34" charset="0"/>
              <a:buChar char="•"/>
            </a:pPr>
            <a:endParaRPr lang="en-US" sz="3000" dirty="0">
              <a:effectLst/>
              <a:ea typeface="Calibri" panose="020F0502020204030204" pitchFamily="34" charset="0"/>
              <a:cs typeface="Times New Roman" panose="02020603050405020304" pitchFamily="18" charset="0"/>
            </a:endParaRPr>
          </a:p>
          <a:p>
            <a:pPr marL="457200" marR="0" indent="-457200">
              <a:spcBef>
                <a:spcPts val="0"/>
              </a:spcBef>
              <a:spcAft>
                <a:spcPts val="1000"/>
              </a:spcAft>
              <a:buFont typeface="Arial" panose="020B0604020202020204" pitchFamily="34" charset="0"/>
              <a:buChar char="•"/>
            </a:pPr>
            <a:r>
              <a:rPr lang="en-US" sz="3000" b="1" dirty="0">
                <a:effectLst/>
                <a:ea typeface="Calibri" panose="020F0502020204030204" pitchFamily="34" charset="0"/>
                <a:cs typeface="Times New Roman" panose="02020603050405020304" pitchFamily="18" charset="0"/>
              </a:rPr>
              <a:t>Since the church is a NT institution – only the NT can speak about the church with authority and finality.</a:t>
            </a:r>
          </a:p>
          <a:p>
            <a:pPr marL="457200" marR="0" indent="-457200">
              <a:spcBef>
                <a:spcPts val="0"/>
              </a:spcBef>
              <a:spcAft>
                <a:spcPts val="1000"/>
              </a:spcAft>
              <a:buFont typeface="Arial" panose="020B0604020202020204" pitchFamily="34" charset="0"/>
              <a:buChar char="•"/>
            </a:pPr>
            <a:r>
              <a:rPr lang="en-US" sz="3000" dirty="0">
                <a:effectLst/>
                <a:ea typeface="Calibri" panose="020F0502020204030204" pitchFamily="34" charset="0"/>
                <a:cs typeface="Times New Roman" panose="02020603050405020304" pitchFamily="18" charset="0"/>
              </a:rPr>
              <a:t>Let’s look at some misunderstandings about the church and compare them with NT teaching.</a:t>
            </a:r>
          </a:p>
        </p:txBody>
      </p:sp>
    </p:spTree>
    <p:extLst>
      <p:ext uri="{BB962C8B-B14F-4D97-AF65-F5344CB8AC3E}">
        <p14:creationId xmlns:p14="http://schemas.microsoft.com/office/powerpoint/2010/main" val="496893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7531E31D-5518-360B-8515-DAB26BFBCF3B}"/>
              </a:ext>
            </a:extLst>
          </p:cNvPr>
          <p:cNvPicPr>
            <a:picLocks noChangeAspect="1"/>
          </p:cNvPicPr>
          <p:nvPr/>
        </p:nvPicPr>
        <p:blipFill rotWithShape="1">
          <a:blip r:embed="rId2"/>
          <a:srcRect l="16430" t="10548" r="35497" b="5070"/>
          <a:stretch/>
        </p:blipFill>
        <p:spPr>
          <a:xfrm>
            <a:off x="1912689" y="704675"/>
            <a:ext cx="6189733" cy="6111380"/>
          </a:xfrm>
          <a:prstGeom prst="rect">
            <a:avLst/>
          </a:prstGeom>
        </p:spPr>
      </p:pic>
    </p:spTree>
    <p:extLst>
      <p:ext uri="{BB962C8B-B14F-4D97-AF65-F5344CB8AC3E}">
        <p14:creationId xmlns:p14="http://schemas.microsoft.com/office/powerpoint/2010/main" val="3789256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92279"/>
            <a:ext cx="91439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Some Things The Lord’s Church Is Not   Romans 14:17  </a:t>
            </a:r>
          </a:p>
        </p:txBody>
      </p:sp>
      <p:sp>
        <p:nvSpPr>
          <p:cNvPr id="5" name="Footer Placeholder 4">
            <a:extLst>
              <a:ext uri="{FF2B5EF4-FFF2-40B4-BE49-F238E27FC236}">
                <a16:creationId xmlns:a16="http://schemas.microsoft.com/office/drawing/2014/main" id="{609FC317-AD2D-83AB-6700-899762814BF7}"/>
              </a:ext>
            </a:extLst>
          </p:cNvPr>
          <p:cNvSpPr>
            <a:spLocks noGrp="1"/>
          </p:cNvSpPr>
          <p:nvPr>
            <p:ph type="ftr" sz="quarter" idx="11"/>
          </p:nvPr>
        </p:nvSpPr>
        <p:spPr/>
        <p:txBody>
          <a:bodyPr/>
          <a:lstStyle/>
          <a:p>
            <a:r>
              <a:rPr lang="en-US" sz="1600" dirty="0"/>
              <a:t>b hastings  newlebanoncoc.com</a:t>
            </a:r>
          </a:p>
        </p:txBody>
      </p:sp>
      <p:pic>
        <p:nvPicPr>
          <p:cNvPr id="6" name="Picture 5">
            <a:extLst>
              <a:ext uri="{FF2B5EF4-FFF2-40B4-BE49-F238E27FC236}">
                <a16:creationId xmlns:a16="http://schemas.microsoft.com/office/drawing/2014/main" id="{56235525-A9BA-7A21-1AFF-58361D498AE4}"/>
              </a:ext>
            </a:extLst>
          </p:cNvPr>
          <p:cNvPicPr>
            <a:picLocks noChangeAspect="1"/>
          </p:cNvPicPr>
          <p:nvPr/>
        </p:nvPicPr>
        <p:blipFill rotWithShape="1">
          <a:blip r:embed="rId2"/>
          <a:srcRect l="16066" t="9023" r="35010" b="22744"/>
          <a:stretch/>
        </p:blipFill>
        <p:spPr>
          <a:xfrm>
            <a:off x="1308683" y="825765"/>
            <a:ext cx="7578965" cy="5945789"/>
          </a:xfrm>
          <a:prstGeom prst="rect">
            <a:avLst/>
          </a:prstGeom>
        </p:spPr>
      </p:pic>
    </p:spTree>
    <p:extLst>
      <p:ext uri="{BB962C8B-B14F-4D97-AF65-F5344CB8AC3E}">
        <p14:creationId xmlns:p14="http://schemas.microsoft.com/office/powerpoint/2010/main" val="123128446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TotalTime>
  <Words>3448</Words>
  <Application>Microsoft Office PowerPoint</Application>
  <PresentationFormat>On-screen Show (4:3)</PresentationFormat>
  <Paragraphs>219</Paragraphs>
  <Slides>44</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44</vt:i4>
      </vt:variant>
    </vt:vector>
  </HeadingPairs>
  <TitlesOfParts>
    <vt:vector size="56" baseType="lpstr">
      <vt:lpstr>Aharoni</vt:lpstr>
      <vt:lpstr>Aptos Narrow</vt:lpstr>
      <vt:lpstr>Arial</vt:lpstr>
      <vt:lpstr>Arial Black</vt:lpstr>
      <vt:lpstr>Arial Unicode MS</vt:lpstr>
      <vt:lpstr>Calibri</vt:lpstr>
      <vt:lpstr>Calibri Light</vt:lpstr>
      <vt:lpstr>Ink Free</vt:lpstr>
      <vt:lpstr>Symbol</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Lebanon church of Christ</dc:creator>
  <cp:lastModifiedBy>New Lebanon church of Christ</cp:lastModifiedBy>
  <cp:revision>13</cp:revision>
  <dcterms:created xsi:type="dcterms:W3CDTF">2023-12-05T21:52:20Z</dcterms:created>
  <dcterms:modified xsi:type="dcterms:W3CDTF">2024-04-14T10:46:51Z</dcterms:modified>
</cp:coreProperties>
</file>