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0"/>
  </p:notesMasterIdLst>
  <p:sldIdLst>
    <p:sldId id="265" r:id="rId5"/>
    <p:sldId id="853" r:id="rId6"/>
    <p:sldId id="866" r:id="rId7"/>
    <p:sldId id="1287" r:id="rId8"/>
    <p:sldId id="863" r:id="rId9"/>
    <p:sldId id="864" r:id="rId10"/>
    <p:sldId id="865" r:id="rId11"/>
    <p:sldId id="868" r:id="rId12"/>
    <p:sldId id="869" r:id="rId13"/>
    <p:sldId id="867" r:id="rId14"/>
    <p:sldId id="870" r:id="rId15"/>
    <p:sldId id="872" r:id="rId16"/>
    <p:sldId id="873" r:id="rId17"/>
    <p:sldId id="871" r:id="rId18"/>
    <p:sldId id="875" r:id="rId19"/>
    <p:sldId id="880" r:id="rId20"/>
    <p:sldId id="1286" r:id="rId21"/>
    <p:sldId id="876" r:id="rId22"/>
    <p:sldId id="877" r:id="rId23"/>
    <p:sldId id="1284" r:id="rId24"/>
    <p:sldId id="1285" r:id="rId25"/>
    <p:sldId id="1052" r:id="rId26"/>
    <p:sldId id="272" r:id="rId27"/>
    <p:sldId id="1051" r:id="rId28"/>
    <p:sldId id="85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0wF1rsd2uWsGP9/s5sRvw==" hashData="0gghk0GkVFt72zYTNVbs61f2TJ4TPe2gQDwu2s9kSpLhPYJ/AKV9EOGHXeurjTR8OmgpXvkvgWc8sLVAOXnz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2EF9A-EFC5-4724-9C40-A8E286CBD7EE}" type="datetimeFigureOut">
              <a:rPr lang="en-US" smtClean="0"/>
              <a:t>4/27/2024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02DFB-D154-4B07-B1E7-521C1BD6920F}" type="slidenum">
              <a:rPr lang="en-US" smtClean="0"/>
              <a:t>‹#›</a:t>
            </a:fld>
            <a:endParaRPr lang="en-US"/>
          </a:p>
        </p:txBody>
      </p:sp>
    </p:spTree>
    <p:extLst>
      <p:ext uri="{BB962C8B-B14F-4D97-AF65-F5344CB8AC3E}">
        <p14:creationId xmlns:p14="http://schemas.microsoft.com/office/powerpoint/2010/main" val="252759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the Middle East,</a:t>
            </a:r>
            <a:r>
              <a:rPr lang="en-US" sz="1200" baseline="0" dirty="0"/>
              <a:t> goats and sheep look similar, and they are often pastured together. A simple rule for distinguishing is that a goat’s tail goes up, and a sheep’s tail goes down. The goat is in the front, with the white tail up and blending in with the sheep behind.</a:t>
            </a:r>
            <a:endParaRPr lang="en-US" sz="1200" dirty="0"/>
          </a:p>
          <a:p>
            <a:endParaRPr lang="en-US" sz="1200" dirty="0"/>
          </a:p>
          <a:p>
            <a:r>
              <a:rPr lang="en-US" sz="1200" dirty="0"/>
              <a:t>tb010605764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401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2484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456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7414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58816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56436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0769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54452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57099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64207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901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7982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2251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65517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019668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36606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412538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390240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518436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049217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704292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572366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01354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84156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46975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838326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22744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042831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052994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23637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43A83-CC93-44D9-BC3E-EFDFB76602A7}"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255870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43A83-CC93-44D9-BC3E-EFDFB76602A7}"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50560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43A83-CC93-44D9-BC3E-EFDFB76602A7}" type="datetimeFigureOut">
              <a:rPr lang="en-US" smtClean="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165726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440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6594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43A83-CC93-44D9-BC3E-EFDFB76602A7}" type="datetimeFigureOut">
              <a:rPr lang="en-US" smtClean="0"/>
              <a:t>4/27/2024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479869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682361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2668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409944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460044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4641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999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030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8620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9946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922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696074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01479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57C0-8A69-4305-89E3-18D55848A998}" type="datetimeFigureOut">
              <a:rPr lang="en-US" smtClean="0"/>
              <a:t>4/27/2024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2700F-56F9-4697-A780-C88B07646AC0}" type="slidenum">
              <a:rPr lang="en-US" smtClean="0"/>
              <a:t>‹#›</a:t>
            </a:fld>
            <a:endParaRPr lang="en-US" dirty="0"/>
          </a:p>
        </p:txBody>
      </p:sp>
    </p:spTree>
    <p:extLst>
      <p:ext uri="{BB962C8B-B14F-4D97-AF65-F5344CB8AC3E}">
        <p14:creationId xmlns:p14="http://schemas.microsoft.com/office/powerpoint/2010/main" val="2631898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4/27/2024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4573140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57F027-0099-322B-7326-D2257D25C5B6}"/>
              </a:ext>
            </a:extLst>
          </p:cNvPr>
          <p:cNvSpPr txBox="1"/>
          <p:nvPr/>
        </p:nvSpPr>
        <p:spPr>
          <a:xfrm>
            <a:off x="585926" y="1805962"/>
            <a:ext cx="8034291" cy="4323829"/>
          </a:xfrm>
          <a:prstGeom prst="rect">
            <a:avLst/>
          </a:prstGeom>
          <a:noFill/>
        </p:spPr>
        <p:txBody>
          <a:bodyPr wrap="square">
            <a:spAutoFit/>
          </a:bodyPr>
          <a:lstStyle/>
          <a:p>
            <a:pPr marL="0" marR="0">
              <a:lnSpc>
                <a:spcPct val="107000"/>
              </a:lnSpc>
              <a:spcBef>
                <a:spcPts val="0"/>
              </a:spcBef>
              <a:spcAft>
                <a:spcPts val="0"/>
              </a:spcAft>
            </a:pP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We shall be judged by our words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We say many things here that we would not say if we knew we were going to be thrust into eternity within the next hour. We are too careless in our use of words.</a:t>
            </a:r>
          </a:p>
          <a:p>
            <a:pPr marL="0" marR="0">
              <a:lnSpc>
                <a:spcPct val="107000"/>
              </a:lnSpc>
              <a:spcBef>
                <a:spcPts val="0"/>
              </a:spcBef>
              <a:spcAft>
                <a:spcPts val="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I say unto you, That every idle word that men shall speak, they shall give account thereof in the day of judgment. For by thy words thou shalt be justified, and by thy words thou shalt be condemned."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12:36, 37</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51FB5B52-45DC-24E9-043C-40F310ACA9D9}"/>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10486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E9791A-7499-0DDB-049A-75481E21D97D}"/>
              </a:ext>
            </a:extLst>
          </p:cNvPr>
          <p:cNvSpPr txBox="1"/>
          <p:nvPr/>
        </p:nvSpPr>
        <p:spPr>
          <a:xfrm>
            <a:off x="470517" y="1669002"/>
            <a:ext cx="8043168" cy="4879862"/>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Is it any wonder that the wise man, Solomon, said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words of a wise man's mouth are gracious: but the lips of thy words be few." (</a:t>
            </a:r>
            <a:r>
              <a:rPr lang="en-US" sz="32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Ecc</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5:2</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any man offend not in a fool will swallow up himself. The beginning of the words of his mouth is foolishness: and the end of his talk is mischievous madness. A fool also is full of words"?                      (</a:t>
            </a:r>
            <a:r>
              <a:rPr lang="en-US" sz="28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Ecc</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10:12-14</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There must be a lot of fools in the world! </a:t>
            </a:r>
          </a:p>
        </p:txBody>
      </p:sp>
      <p:sp>
        <p:nvSpPr>
          <p:cNvPr id="8" name="TextBox 7">
            <a:extLst>
              <a:ext uri="{FF2B5EF4-FFF2-40B4-BE49-F238E27FC236}">
                <a16:creationId xmlns:a16="http://schemas.microsoft.com/office/drawing/2014/main" id="{16F21D87-2154-2638-1382-D73B66F8AD91}"/>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75591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7B103F-5B8D-96E4-EA2F-ABD5A3D9B34F}"/>
              </a:ext>
            </a:extLst>
          </p:cNvPr>
          <p:cNvSpPr txBox="1"/>
          <p:nvPr/>
        </p:nvSpPr>
        <p:spPr>
          <a:xfrm>
            <a:off x="621437" y="1805962"/>
            <a:ext cx="8176334" cy="4524315"/>
          </a:xfrm>
          <a:prstGeom prst="rect">
            <a:avLst/>
          </a:prstGeom>
          <a:noFill/>
        </p:spPr>
        <p:txBody>
          <a:bodyPr wrap="square">
            <a:spAutoFit/>
          </a:bodyPr>
          <a:lstStyle/>
          <a:p>
            <a:pPr marL="0" marR="0">
              <a:spcBef>
                <a:spcPts val="0"/>
              </a:spcBef>
              <a:spcAft>
                <a:spcPts val="0"/>
              </a:spcAft>
            </a:pP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My brethren, let not many of you become teachers, knowing that we shall receive a stricter judgment.</a:t>
            </a:r>
          </a:p>
          <a:p>
            <a:pPr marL="0" marR="0">
              <a:spcBef>
                <a:spcPts val="0"/>
              </a:spcBef>
              <a:spcAft>
                <a:spcPts val="0"/>
              </a:spcAft>
            </a:pP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 For we all stumble in many things. If anyone does not stumble in word, he is a perfect man, able also to bridle the whole body.</a:t>
            </a:r>
          </a:p>
          <a:p>
            <a:pPr marL="0" marR="0">
              <a:spcBef>
                <a:spcPts val="0"/>
              </a:spcBef>
              <a:spcAft>
                <a:spcPts val="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3:1-2.)</a:t>
            </a:r>
          </a:p>
        </p:txBody>
      </p:sp>
      <p:sp>
        <p:nvSpPr>
          <p:cNvPr id="8" name="TextBox 7">
            <a:extLst>
              <a:ext uri="{FF2B5EF4-FFF2-40B4-BE49-F238E27FC236}">
                <a16:creationId xmlns:a16="http://schemas.microsoft.com/office/drawing/2014/main" id="{325123B1-54E2-3DF0-C00E-9AFCD53B267F}"/>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329475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F9302E-7DB9-BA8D-EA46-459EB732B075}"/>
              </a:ext>
            </a:extLst>
          </p:cNvPr>
          <p:cNvSpPr txBox="1"/>
          <p:nvPr/>
        </p:nvSpPr>
        <p:spPr>
          <a:xfrm>
            <a:off x="452761" y="1642369"/>
            <a:ext cx="8078680" cy="4682116"/>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Another thing that will be the basis of judgment is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what we did with Jesus</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What we do with Jesus now determines what he will do with us then. </a:t>
            </a: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that believes on him is not condemned: but he that believes not is condemned already, because he hath not believed in the name of the only begotten Son of God. And this is the condemnation, that light is come into the world, and men loved darkness rather than light, because their deeds were evil."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3:18, 19.) </a:t>
            </a:r>
          </a:p>
        </p:txBody>
      </p:sp>
      <p:sp>
        <p:nvSpPr>
          <p:cNvPr id="8" name="TextBox 7">
            <a:extLst>
              <a:ext uri="{FF2B5EF4-FFF2-40B4-BE49-F238E27FC236}">
                <a16:creationId xmlns:a16="http://schemas.microsoft.com/office/drawing/2014/main" id="{2E0B767D-3E6A-0040-DB2F-39E949DB9201}"/>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251065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143549-8EB7-A24C-0FAC-8D4E1E999F6E}"/>
              </a:ext>
            </a:extLst>
          </p:cNvPr>
          <p:cNvSpPr txBox="1"/>
          <p:nvPr/>
        </p:nvSpPr>
        <p:spPr>
          <a:xfrm>
            <a:off x="452761" y="1805963"/>
            <a:ext cx="8158579" cy="4284506"/>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Pilate had Jesus on his hands and did not know what to do with him. He knew he had to do something with him. And so do we. </a:t>
            </a:r>
          </a:p>
          <a:p>
            <a:pPr marL="0" marR="0">
              <a:lnSpc>
                <a:spcPct val="107000"/>
              </a:lnSpc>
              <a:spcBef>
                <a:spcPts val="0"/>
              </a:spcBef>
              <a:spcAft>
                <a:spcPts val="0"/>
              </a:spcAft>
            </a:pP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Pilate asked: "What shall I do then with Jesus which is called Christ?"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27:22.) </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May God help us all to do the right thing with him. Of course the right thing is to obey him                   completely, 100%.</a:t>
            </a:r>
          </a:p>
        </p:txBody>
      </p:sp>
      <p:sp>
        <p:nvSpPr>
          <p:cNvPr id="8" name="TextBox 7">
            <a:extLst>
              <a:ext uri="{FF2B5EF4-FFF2-40B4-BE49-F238E27FC236}">
                <a16:creationId xmlns:a16="http://schemas.microsoft.com/office/drawing/2014/main" id="{63CEBF9A-56E0-557E-64E6-B9447D082637}"/>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27171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24843E-E257-7A64-1364-6C9F78EE3DE5}"/>
              </a:ext>
            </a:extLst>
          </p:cNvPr>
          <p:cNvSpPr txBox="1"/>
          <p:nvPr/>
        </p:nvSpPr>
        <p:spPr>
          <a:xfrm>
            <a:off x="408373" y="1473693"/>
            <a:ext cx="8229600" cy="4352923"/>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Jesus will be our Judge. We have already read in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17:30-31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that God will judge the world by Jesus. "For the Father judges no man. but hath committed all judgment unto the Son."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5:22.) </a:t>
            </a:r>
          </a:p>
          <a:p>
            <a:pPr marL="0" marR="0">
              <a:lnSpc>
                <a:spcPct val="107000"/>
              </a:lnSpc>
              <a:spcBef>
                <a:spcPts val="0"/>
              </a:spcBef>
              <a:spcAft>
                <a:spcPts val="0"/>
              </a:spcAft>
            </a:pPr>
            <a:endPar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For this we ought to be profoundly thankful. He will be a just, righteous, and merciful Judge. We shall receive our just deserts. We cannot fool the Judge. He knows all about us.</a:t>
            </a:r>
          </a:p>
        </p:txBody>
      </p:sp>
      <p:sp>
        <p:nvSpPr>
          <p:cNvPr id="8" name="TextBox 7">
            <a:extLst>
              <a:ext uri="{FF2B5EF4-FFF2-40B4-BE49-F238E27FC236}">
                <a16:creationId xmlns:a16="http://schemas.microsoft.com/office/drawing/2014/main" id="{FD81415C-7930-1296-BAF2-D25761A38EC1}"/>
              </a:ext>
            </a:extLst>
          </p:cNvPr>
          <p:cNvSpPr txBox="1"/>
          <p:nvPr/>
        </p:nvSpPr>
        <p:spPr>
          <a:xfrm>
            <a:off x="0" y="905867"/>
            <a:ext cx="9143999" cy="646331"/>
          </a:xfrm>
          <a:prstGeom prst="rect">
            <a:avLst/>
          </a:prstGeom>
          <a:noFill/>
        </p:spPr>
        <p:txBody>
          <a:bodyPr wrap="square" rtlCol="0">
            <a:spAutoFit/>
          </a:bodyPr>
          <a:lstStyle/>
          <a:p>
            <a:pPr algn="ctr"/>
            <a:r>
              <a:rPr lang="en-US" sz="3600" dirty="0">
                <a:solidFill>
                  <a:srgbClr val="FF0000"/>
                </a:solidFill>
              </a:rPr>
              <a:t>Who will be our judge?</a:t>
            </a:r>
          </a:p>
        </p:txBody>
      </p:sp>
    </p:spTree>
    <p:extLst>
      <p:ext uri="{BB962C8B-B14F-4D97-AF65-F5344CB8AC3E}">
        <p14:creationId xmlns:p14="http://schemas.microsoft.com/office/powerpoint/2010/main" val="413539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24843E-E257-7A64-1364-6C9F78EE3DE5}"/>
              </a:ext>
            </a:extLst>
          </p:cNvPr>
          <p:cNvSpPr txBox="1"/>
          <p:nvPr/>
        </p:nvSpPr>
        <p:spPr>
          <a:xfrm>
            <a:off x="435007" y="1882066"/>
            <a:ext cx="8229600" cy="3760068"/>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Jesus will be our Judge. We have already read in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17:30. 31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that God will judge the world by Jesus. "For the Father judges no man. but hath committed all judgment unto the Son."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5:22.) </a:t>
            </a:r>
          </a:p>
          <a:p>
            <a:pPr marL="0" marR="0">
              <a:lnSpc>
                <a:spcPct val="107000"/>
              </a:lnSpc>
              <a:spcBef>
                <a:spcPts val="0"/>
              </a:spcBef>
              <a:spcAft>
                <a:spcPts val="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John 12:48  </a:t>
            </a:r>
            <a:r>
              <a:rPr lang="en-US" sz="2800" kern="100" dirty="0">
                <a:latin typeface="Calibri" panose="020F0502020204030204" pitchFamily="34" charset="0"/>
                <a:ea typeface="Calibri" panose="020F0502020204030204" pitchFamily="34" charset="0"/>
                <a:cs typeface="Times New Roman" panose="02020603050405020304" pitchFamily="18" charset="0"/>
              </a:rPr>
              <a:t>"He who rejects Me, and does not receive My words, has that which judges him--</a:t>
            </a:r>
            <a:r>
              <a:rPr lang="en-US" sz="2800" b="1" kern="100" dirty="0">
                <a:latin typeface="Calibri" panose="020F0502020204030204" pitchFamily="34" charset="0"/>
                <a:ea typeface="Calibri" panose="020F0502020204030204" pitchFamily="34" charset="0"/>
                <a:cs typeface="Times New Roman" panose="02020603050405020304" pitchFamily="18" charset="0"/>
              </a:rPr>
              <a:t>the word that I have spoken will judge him in the last day</a:t>
            </a:r>
            <a:r>
              <a:rPr lang="en-US" sz="2800"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FD81415C-7930-1296-BAF2-D25761A38EC1}"/>
              </a:ext>
            </a:extLst>
          </p:cNvPr>
          <p:cNvSpPr txBox="1"/>
          <p:nvPr/>
        </p:nvSpPr>
        <p:spPr>
          <a:xfrm>
            <a:off x="0" y="905867"/>
            <a:ext cx="9143999" cy="646331"/>
          </a:xfrm>
          <a:prstGeom prst="rect">
            <a:avLst/>
          </a:prstGeom>
          <a:noFill/>
        </p:spPr>
        <p:txBody>
          <a:bodyPr wrap="square" rtlCol="0">
            <a:spAutoFit/>
          </a:bodyPr>
          <a:lstStyle/>
          <a:p>
            <a:pPr algn="ctr"/>
            <a:r>
              <a:rPr lang="en-US" sz="3600" dirty="0">
                <a:solidFill>
                  <a:srgbClr val="FF0000"/>
                </a:solidFill>
              </a:rPr>
              <a:t>Who will be our judge?</a:t>
            </a:r>
          </a:p>
        </p:txBody>
      </p:sp>
    </p:spTree>
    <p:extLst>
      <p:ext uri="{BB962C8B-B14F-4D97-AF65-F5344CB8AC3E}">
        <p14:creationId xmlns:p14="http://schemas.microsoft.com/office/powerpoint/2010/main" val="101450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24843E-E257-7A64-1364-6C9F78EE3DE5}"/>
              </a:ext>
            </a:extLst>
          </p:cNvPr>
          <p:cNvSpPr txBox="1"/>
          <p:nvPr/>
        </p:nvSpPr>
        <p:spPr>
          <a:xfrm>
            <a:off x="435007" y="1367161"/>
            <a:ext cx="8229600" cy="4538550"/>
          </a:xfrm>
          <a:prstGeom prst="rect">
            <a:avLst/>
          </a:prstGeom>
          <a:noFill/>
        </p:spPr>
        <p:txBody>
          <a:bodyPr wrap="square">
            <a:spAutoFit/>
          </a:bodyPr>
          <a:lstStyle/>
          <a:p>
            <a:pPr marL="0" marR="0">
              <a:lnSpc>
                <a:spcPct val="107000"/>
              </a:lnSpc>
              <a:spcBef>
                <a:spcPts val="0"/>
              </a:spcBef>
              <a:spcAft>
                <a:spcPts val="0"/>
              </a:spcAft>
            </a:pP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Jesus will be our Judge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17:30. 31,  John 5:22. </a:t>
            </a:r>
          </a:p>
          <a:p>
            <a:pPr marL="0" marR="0">
              <a:lnSpc>
                <a:spcPct val="107000"/>
              </a:lnSpc>
              <a:spcBef>
                <a:spcPts val="0"/>
              </a:spcBef>
              <a:spcAft>
                <a:spcPts val="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b="1" u="sng" kern="100" dirty="0">
                <a:latin typeface="Calibri" panose="020F0502020204030204" pitchFamily="34" charset="0"/>
                <a:ea typeface="Calibri" panose="020F0502020204030204" pitchFamily="34" charset="0"/>
                <a:cs typeface="Times New Roman" panose="02020603050405020304" pitchFamily="18" charset="0"/>
              </a:rPr>
              <a:t>The word that Jesus spoke </a:t>
            </a:r>
            <a:r>
              <a:rPr lang="en-US" sz="2800" b="1" kern="100" dirty="0">
                <a:latin typeface="Calibri" panose="020F0502020204030204" pitchFamily="34" charset="0"/>
                <a:ea typeface="Calibri" panose="020F0502020204030204" pitchFamily="34" charset="0"/>
                <a:cs typeface="Times New Roman" panose="02020603050405020304" pitchFamily="18" charset="0"/>
              </a:rPr>
              <a:t>will judge us in the last day</a:t>
            </a:r>
            <a:r>
              <a:rPr lang="en-US" sz="2800" kern="100" dirty="0">
                <a:latin typeface="Calibri" panose="020F0502020204030204" pitchFamily="34" charset="0"/>
                <a:ea typeface="Calibri" panose="020F0502020204030204" pitchFamily="34" charset="0"/>
                <a:cs typeface="Times New Roman" panose="02020603050405020304" pitchFamily="18" charset="0"/>
              </a:rPr>
              <a:t>.</a:t>
            </a:r>
            <a:r>
              <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8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John 12:48</a:t>
            </a:r>
          </a:p>
          <a:p>
            <a:pPr>
              <a:lnSpc>
                <a:spcPct val="107000"/>
              </a:lnSpc>
            </a:pPr>
            <a:endParaRPr lang="en-US" sz="28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kern="100"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Why do so many people not believe this??? </a:t>
            </a:r>
            <a:endParaRPr lang="en-US" sz="4400" kern="100"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31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F3CE6B-C2C1-9BBA-5B1B-335956A980D7}"/>
              </a:ext>
            </a:extLst>
          </p:cNvPr>
          <p:cNvSpPr txBox="1"/>
          <p:nvPr/>
        </p:nvSpPr>
        <p:spPr>
          <a:xfrm>
            <a:off x="310718" y="1216589"/>
            <a:ext cx="8469297" cy="4682116"/>
          </a:xfrm>
          <a:prstGeom prst="rect">
            <a:avLst/>
          </a:prstGeom>
          <a:noFill/>
        </p:spPr>
        <p:txBody>
          <a:bodyPr wrap="square">
            <a:spAutoFit/>
          </a:bodyPr>
          <a:lstStyle/>
          <a:p>
            <a:pPr marL="0" marR="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issues of the judgment will be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eternal in their nature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hink what it will be when we stand at the judgment bar of Christ to receive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our eternal sentence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"Then shall he say also unto them on the left hand.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Depart from me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ye cursed, into everlasting fire, prepared for the devil and his angels . . . And these shall go away into everlasting punishment: but the righteous into life eternal."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25:41-46.) </a:t>
            </a:r>
          </a:p>
        </p:txBody>
      </p:sp>
      <p:sp>
        <p:nvSpPr>
          <p:cNvPr id="8" name="TextBox 7">
            <a:extLst>
              <a:ext uri="{FF2B5EF4-FFF2-40B4-BE49-F238E27FC236}">
                <a16:creationId xmlns:a16="http://schemas.microsoft.com/office/drawing/2014/main" id="{AC47C25C-B09F-B5F3-FBB1-F27E589AE280}"/>
              </a:ext>
            </a:extLst>
          </p:cNvPr>
          <p:cNvSpPr txBox="1"/>
          <p:nvPr/>
        </p:nvSpPr>
        <p:spPr>
          <a:xfrm>
            <a:off x="0" y="905867"/>
            <a:ext cx="9143999" cy="646331"/>
          </a:xfrm>
          <a:prstGeom prst="rect">
            <a:avLst/>
          </a:prstGeom>
          <a:noFill/>
        </p:spPr>
        <p:txBody>
          <a:bodyPr wrap="square" rtlCol="0">
            <a:spAutoFit/>
          </a:bodyPr>
          <a:lstStyle/>
          <a:p>
            <a:pPr algn="ctr"/>
            <a:r>
              <a:rPr lang="en-US" sz="3600" dirty="0">
                <a:solidFill>
                  <a:srgbClr val="FF0000"/>
                </a:solidFill>
              </a:rPr>
              <a:t>What will be the consequences?</a:t>
            </a:r>
          </a:p>
        </p:txBody>
      </p:sp>
    </p:spTree>
    <p:extLst>
      <p:ext uri="{BB962C8B-B14F-4D97-AF65-F5344CB8AC3E}">
        <p14:creationId xmlns:p14="http://schemas.microsoft.com/office/powerpoint/2010/main" val="149328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68EF51-1C1F-1B66-61C6-97D1EF39D2ED}"/>
              </a:ext>
            </a:extLst>
          </p:cNvPr>
          <p:cNvSpPr txBox="1"/>
          <p:nvPr/>
        </p:nvSpPr>
        <p:spPr>
          <a:xfrm>
            <a:off x="408375" y="1666351"/>
            <a:ext cx="8300621" cy="4832092"/>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to you who are troubled rest with us. when the Lord Jesus shall be revealed from heaven with his mighty angels, in flaming fire taking vengeance on them that know not God. and that obey not the gospel of our Lord Jesus Christ: who shall be punished with everlasting destruction from the presence of the Lord, and from the glory of his power, when he shall come to be glorified in his saints, and to be admired in all them that believe (because our testimony among                 you was believed) in that day."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Thes. 1:7-10.)</a:t>
            </a:r>
          </a:p>
        </p:txBody>
      </p:sp>
      <p:sp>
        <p:nvSpPr>
          <p:cNvPr id="8" name="TextBox 7">
            <a:extLst>
              <a:ext uri="{FF2B5EF4-FFF2-40B4-BE49-F238E27FC236}">
                <a16:creationId xmlns:a16="http://schemas.microsoft.com/office/drawing/2014/main" id="{08DFBD5A-E25F-3CEE-69C2-C2B554C9A1AF}"/>
              </a:ext>
            </a:extLst>
          </p:cNvPr>
          <p:cNvSpPr txBox="1"/>
          <p:nvPr/>
        </p:nvSpPr>
        <p:spPr>
          <a:xfrm>
            <a:off x="0" y="905867"/>
            <a:ext cx="9143999" cy="646331"/>
          </a:xfrm>
          <a:prstGeom prst="rect">
            <a:avLst/>
          </a:prstGeom>
          <a:noFill/>
        </p:spPr>
        <p:txBody>
          <a:bodyPr wrap="square" rtlCol="0">
            <a:spAutoFit/>
          </a:bodyPr>
          <a:lstStyle/>
          <a:p>
            <a:pPr algn="ctr"/>
            <a:r>
              <a:rPr lang="en-US" sz="3600" dirty="0">
                <a:solidFill>
                  <a:srgbClr val="FF0000"/>
                </a:solidFill>
              </a:rPr>
              <a:t>What will be the consequences?</a:t>
            </a:r>
          </a:p>
        </p:txBody>
      </p:sp>
    </p:spTree>
    <p:extLst>
      <p:ext uri="{BB962C8B-B14F-4D97-AF65-F5344CB8AC3E}">
        <p14:creationId xmlns:p14="http://schemas.microsoft.com/office/powerpoint/2010/main" val="4224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1" y="231794"/>
            <a:ext cx="9143999" cy="4757071"/>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 </a:t>
            </a:r>
            <a:r>
              <a:rPr kumimoji="0" lang="en-US" sz="72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But after this             the judgment.            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683" y="4044956"/>
            <a:ext cx="2532633" cy="189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4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94" t="36150" r="43450" b="28384"/>
          <a:stretch/>
        </p:blipFill>
        <p:spPr>
          <a:xfrm>
            <a:off x="0" y="0"/>
            <a:ext cx="9144000" cy="6858000"/>
          </a:xfrm>
          <a:prstGeom prst="rect">
            <a:avLst/>
          </a:prstGeom>
        </p:spPr>
      </p:pic>
    </p:spTree>
    <p:extLst>
      <p:ext uri="{BB962C8B-B14F-4D97-AF65-F5344CB8AC3E}">
        <p14:creationId xmlns:p14="http://schemas.microsoft.com/office/powerpoint/2010/main" val="5470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1BD744-F046-DE0B-D7F9-504B8C68A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 y="346230"/>
            <a:ext cx="9140301" cy="599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2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Images Bema Judgement Seat Of Christ Sermon And Description - Alqu Blog">
            <a:extLst>
              <a:ext uri="{FF2B5EF4-FFF2-40B4-BE49-F238E27FC236}">
                <a16:creationId xmlns:a16="http://schemas.microsoft.com/office/drawing/2014/main" id="{22ED3211-E9DB-379A-71D6-B04B59E53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3" t="14585" r="48893" b="8364"/>
          <a:stretch/>
        </p:blipFill>
        <p:spPr bwMode="auto">
          <a:xfrm>
            <a:off x="174937" y="603682"/>
            <a:ext cx="5516453" cy="5424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07BFC1-E7D5-ECEC-CCB9-619EAFBE5123}"/>
              </a:ext>
            </a:extLst>
          </p:cNvPr>
          <p:cNvSpPr txBox="1"/>
          <p:nvPr/>
        </p:nvSpPr>
        <p:spPr>
          <a:xfrm>
            <a:off x="5885895" y="497148"/>
            <a:ext cx="2965142" cy="5632311"/>
          </a:xfrm>
          <a:prstGeom prst="rect">
            <a:avLst/>
          </a:prstGeom>
          <a:noFill/>
        </p:spPr>
        <p:txBody>
          <a:bodyPr wrap="square" rtlCol="0">
            <a:spAutoFit/>
          </a:bodyPr>
          <a:lstStyle/>
          <a:p>
            <a:r>
              <a:rPr lang="en-US" sz="3600" b="1" dirty="0">
                <a:solidFill>
                  <a:srgbClr val="0070C0"/>
                </a:solidFill>
              </a:rPr>
              <a:t>Romans 14:11 </a:t>
            </a:r>
            <a:r>
              <a:rPr lang="en-US" sz="3600" dirty="0"/>
              <a:t>For it is written: "As I live, says the LORD, Every knee shall bow to Me, And every tongue shall confess to God."</a:t>
            </a:r>
          </a:p>
        </p:txBody>
      </p:sp>
    </p:spTree>
    <p:extLst>
      <p:ext uri="{BB962C8B-B14F-4D97-AF65-F5344CB8AC3E}">
        <p14:creationId xmlns:p14="http://schemas.microsoft.com/office/powerpoint/2010/main" val="249400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LBL\07 Egypt\Delta\Goat and sheep near Tell el-Daba, tb010605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451"/>
            <a:ext cx="9144741" cy="6081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Goat and sheep near Tell el-</a:t>
            </a:r>
            <a:r>
              <a:rPr lang="en-US" dirty="0" err="1"/>
              <a:t>Daba</a:t>
            </a:r>
            <a:r>
              <a:rPr lang="en-US" dirty="0"/>
              <a:t>, Egypt</a:t>
            </a:r>
          </a:p>
        </p:txBody>
      </p:sp>
      <p:sp>
        <p:nvSpPr>
          <p:cNvPr id="3" name="Text Placeholder 2"/>
          <p:cNvSpPr>
            <a:spLocks noGrp="1"/>
          </p:cNvSpPr>
          <p:nvPr>
            <p:ph type="body" sz="quarter" idx="12"/>
          </p:nvPr>
        </p:nvSpPr>
        <p:spPr>
          <a:xfrm>
            <a:off x="7306234" y="6519672"/>
            <a:ext cx="1792941" cy="338328"/>
          </a:xfrm>
        </p:spPr>
        <p:txBody>
          <a:bodyPr/>
          <a:lstStyle/>
          <a:p>
            <a:r>
              <a:rPr lang="en-US" kern="0" dirty="0"/>
              <a:t>Matthew 25:32</a:t>
            </a:r>
            <a:endParaRPr lang="en-US" dirty="0"/>
          </a:p>
        </p:txBody>
      </p:sp>
      <p:sp>
        <p:nvSpPr>
          <p:cNvPr id="4" name="Title 3"/>
          <p:cNvSpPr>
            <a:spLocks noGrp="1"/>
          </p:cNvSpPr>
          <p:nvPr>
            <p:ph type="title"/>
          </p:nvPr>
        </p:nvSpPr>
        <p:spPr/>
        <p:txBody>
          <a:bodyPr/>
          <a:lstStyle/>
          <a:p>
            <a:r>
              <a:rPr lang="en-US" dirty="0"/>
              <a:t>And He will separate them from one another, as a shepherd separates the sheep from the goats</a:t>
            </a:r>
          </a:p>
        </p:txBody>
      </p:sp>
    </p:spTree>
    <p:extLst>
      <p:ext uri="{BB962C8B-B14F-4D97-AF65-F5344CB8AC3E}">
        <p14:creationId xmlns:p14="http://schemas.microsoft.com/office/powerpoint/2010/main" val="352583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4A8992-ECE6-4689-8042-F72B4057BB81}"/>
              </a:ext>
            </a:extLst>
          </p:cNvPr>
          <p:cNvPicPr>
            <a:picLocks noChangeAspect="1"/>
          </p:cNvPicPr>
          <p:nvPr/>
        </p:nvPicPr>
        <p:blipFill rotWithShape="1">
          <a:blip r:embed="rId2"/>
          <a:srcRect l="14999" t="20546" r="35000" b="13917"/>
          <a:stretch/>
        </p:blipFill>
        <p:spPr>
          <a:xfrm>
            <a:off x="65553" y="82285"/>
            <a:ext cx="9078447" cy="6693429"/>
          </a:xfrm>
          <a:prstGeom prst="rect">
            <a:avLst/>
          </a:prstGeom>
        </p:spPr>
      </p:pic>
    </p:spTree>
    <p:extLst>
      <p:ext uri="{BB962C8B-B14F-4D97-AF65-F5344CB8AC3E}">
        <p14:creationId xmlns:p14="http://schemas.microsoft.com/office/powerpoint/2010/main" val="232884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Ready          For The Judgment?</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9853"/>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A87401-E72E-2D68-F9D2-EC127459DCB8}"/>
              </a:ext>
            </a:extLst>
          </p:cNvPr>
          <p:cNvSpPr txBox="1"/>
          <p:nvPr/>
        </p:nvSpPr>
        <p:spPr>
          <a:xfrm>
            <a:off x="834501" y="1003177"/>
            <a:ext cx="7705817" cy="5016758"/>
          </a:xfrm>
          <a:prstGeom prst="rect">
            <a:avLst/>
          </a:prstGeom>
          <a:noFill/>
        </p:spPr>
        <p:txBody>
          <a:bodyPr wrap="square">
            <a:spAutoFit/>
          </a:bodyPr>
          <a:lstStyle/>
          <a:p>
            <a:r>
              <a:rPr lang="en-US" sz="4000" b="1" dirty="0">
                <a:solidFill>
                  <a:srgbClr val="0070C0"/>
                </a:solidFill>
              </a:rPr>
              <a:t>Hebrews 9:27 </a:t>
            </a:r>
            <a:r>
              <a:rPr lang="en-US" sz="4000" dirty="0"/>
              <a:t>And as it is appointed for men to die once, but after this the judgment,</a:t>
            </a:r>
          </a:p>
          <a:p>
            <a:r>
              <a:rPr lang="en-US" sz="4000" dirty="0"/>
              <a:t>28 so Christ was offered once to bear the sins of many. To those who eagerly wait for Him He will appear a second time, apart from sin, for salvation.</a:t>
            </a:r>
          </a:p>
        </p:txBody>
      </p:sp>
    </p:spTree>
    <p:extLst>
      <p:ext uri="{BB962C8B-B14F-4D97-AF65-F5344CB8AC3E}">
        <p14:creationId xmlns:p14="http://schemas.microsoft.com/office/powerpoint/2010/main" val="133115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9853"/>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BB9535-782F-9BB6-3A3F-ED3CEA2721A4}"/>
              </a:ext>
            </a:extLst>
          </p:cNvPr>
          <p:cNvSpPr txBox="1"/>
          <p:nvPr/>
        </p:nvSpPr>
        <p:spPr>
          <a:xfrm>
            <a:off x="355107" y="1582745"/>
            <a:ext cx="8407153" cy="4708981"/>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PAUL stood in the midst of Mars' Hill, in Athens, and preached to those philosophers. Among other things, he said to them:</a:t>
            </a:r>
          </a:p>
          <a:p>
            <a:pPr marL="0" marR="0">
              <a:spcBef>
                <a:spcPts val="0"/>
              </a:spcBef>
              <a:spcAft>
                <a:spcPts val="0"/>
              </a:spcAft>
            </a:pPr>
            <a:r>
              <a:rPr lang="en-US" sz="3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the times of this ignorance God winked at; but now commands all men every where to repent: because he hath appointed a day, in the which </a:t>
            </a:r>
            <a:r>
              <a:rPr lang="en-US" sz="30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will judge the world </a:t>
            </a:r>
            <a:r>
              <a:rPr lang="en-US" sz="3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righteousness </a:t>
            </a:r>
            <a:r>
              <a:rPr lang="en-US" sz="3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 that man </a:t>
            </a:r>
            <a:r>
              <a:rPr lang="en-US" sz="3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whom he hath ordained; whereof he hath given assurance unto all men, </a:t>
            </a:r>
            <a:r>
              <a:rPr lang="en-US" sz="30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that he hath                raised him from the dead."(</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17:30, 31</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8032E5D7-65E3-8399-A753-4BBF4236B789}"/>
              </a:ext>
            </a:extLst>
          </p:cNvPr>
          <p:cNvSpPr txBox="1"/>
          <p:nvPr/>
        </p:nvSpPr>
        <p:spPr>
          <a:xfrm>
            <a:off x="1" y="911039"/>
            <a:ext cx="9143998" cy="721736"/>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Certainty of It</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458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FFA6D7-FB96-AE3F-5987-569613F8C9EA}"/>
              </a:ext>
            </a:extLst>
          </p:cNvPr>
          <p:cNvSpPr txBox="1"/>
          <p:nvPr/>
        </p:nvSpPr>
        <p:spPr>
          <a:xfrm>
            <a:off x="585925" y="1632775"/>
            <a:ext cx="8034291" cy="4284506"/>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God has appointed this judgment day. It is coming. </a:t>
            </a:r>
          </a:p>
          <a:p>
            <a:pPr marL="0" marR="0">
              <a:lnSpc>
                <a:spcPct val="107000"/>
              </a:lnSpc>
              <a:spcBef>
                <a:spcPts val="0"/>
              </a:spcBef>
              <a:spcAft>
                <a:spcPts val="0"/>
              </a:spcAft>
            </a:pP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as it is appointed unto men once to die, but after this the judgment."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9:27.)</a:t>
            </a:r>
          </a:p>
          <a:p>
            <a:pPr marL="0"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God made this appointment. God keeps his appointments.</a:t>
            </a:r>
          </a:p>
        </p:txBody>
      </p:sp>
      <p:sp>
        <p:nvSpPr>
          <p:cNvPr id="10" name="TextBox 9">
            <a:extLst>
              <a:ext uri="{FF2B5EF4-FFF2-40B4-BE49-F238E27FC236}">
                <a16:creationId xmlns:a16="http://schemas.microsoft.com/office/drawing/2014/main" id="{EBF1FB24-CC81-FCC0-9DB2-52D25A78A5A0}"/>
              </a:ext>
            </a:extLst>
          </p:cNvPr>
          <p:cNvSpPr txBox="1"/>
          <p:nvPr/>
        </p:nvSpPr>
        <p:spPr>
          <a:xfrm>
            <a:off x="1" y="911039"/>
            <a:ext cx="9143998" cy="721736"/>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Certainty of It</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7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D2252B-BEB8-B023-704C-4C55F465A132}"/>
              </a:ext>
            </a:extLst>
          </p:cNvPr>
          <p:cNvSpPr txBox="1"/>
          <p:nvPr/>
        </p:nvSpPr>
        <p:spPr>
          <a:xfrm>
            <a:off x="390618" y="1624617"/>
            <a:ext cx="8265110" cy="4203395"/>
          </a:xfrm>
          <a:prstGeom prst="rect">
            <a:avLst/>
          </a:prstGeom>
          <a:noFill/>
        </p:spPr>
        <p:txBody>
          <a:bodyPr wrap="square">
            <a:spAutoFit/>
          </a:bodyPr>
          <a:lstStyle/>
          <a:p>
            <a:pPr marL="0" marR="0">
              <a:lnSpc>
                <a:spcPct val="107000"/>
              </a:lnSpc>
              <a:spcBef>
                <a:spcPts val="0"/>
              </a:spcBef>
              <a:spcAft>
                <a:spcPts val="0"/>
              </a:spcAft>
            </a:pPr>
            <a:endParaRPr lang="en-US"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have learned "he will judge the world in righteousness." All shall be judged.</a:t>
            </a:r>
          </a:p>
          <a:p>
            <a:pPr marL="0" marR="0">
              <a:lnSpc>
                <a:spcPct val="107000"/>
              </a:lnSpc>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Jesus said: "When the Son of man shall come in his glory, and all the holy angels with him, then shall he sit upon the throne of his glory: </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and before him shall be gathered all nations</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and he shall separate them one from another, as a shepherd divides his sheep from the goats."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25:31, 32</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B64F8860-886B-424C-4BCD-4D761552F896}"/>
              </a:ext>
            </a:extLst>
          </p:cNvPr>
          <p:cNvSpPr txBox="1"/>
          <p:nvPr/>
        </p:nvSpPr>
        <p:spPr>
          <a:xfrm>
            <a:off x="0" y="924356"/>
            <a:ext cx="9143998" cy="658835"/>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Who will be Judged?</a:t>
            </a: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73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585676-C7C0-5EA1-54E4-B3B85319364A}"/>
              </a:ext>
            </a:extLst>
          </p:cNvPr>
          <p:cNvSpPr txBox="1"/>
          <p:nvPr/>
        </p:nvSpPr>
        <p:spPr>
          <a:xfrm>
            <a:off x="523783" y="1873189"/>
            <a:ext cx="8096434" cy="4215578"/>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'Marvel not at this: for the hour is coming, in the which </a:t>
            </a: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all that are in the graves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shall hear his voice, and shall come forth; they that have done good, unto the resurrection of life; and they that have done evil, unto the resurrection of damnation."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5:28, 29</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D07277B5-E0FE-E8B7-A0CE-88BF2287D134}"/>
              </a:ext>
            </a:extLst>
          </p:cNvPr>
          <p:cNvSpPr txBox="1"/>
          <p:nvPr/>
        </p:nvSpPr>
        <p:spPr>
          <a:xfrm>
            <a:off x="0" y="924356"/>
            <a:ext cx="9143998" cy="658835"/>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Who will be Judged?</a:t>
            </a: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78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D3E312-4969-B3DC-A572-C14D9DD13928}"/>
              </a:ext>
            </a:extLst>
          </p:cNvPr>
          <p:cNvSpPr txBox="1"/>
          <p:nvPr/>
        </p:nvSpPr>
        <p:spPr>
          <a:xfrm>
            <a:off x="506027" y="1805963"/>
            <a:ext cx="8114189" cy="3970318"/>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shall be judged for the things that we did while we were in the. body. – </a:t>
            </a:r>
          </a:p>
          <a:p>
            <a:pPr marL="0" marR="0">
              <a:spcBef>
                <a:spcPts val="0"/>
              </a:spcBef>
              <a:spcAft>
                <a:spcPts val="0"/>
              </a:spcAft>
            </a:pP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we must all appear before the judgment seat of Christ; that every one may receive the things done in his body. according to that he hath done, whether it be good or bad."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5:10</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DEE70D9E-F97A-E8BC-BE0F-AFDDBD838E14}"/>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31366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algn="ctr">
              <a:lnSpc>
                <a:spcPct val="107000"/>
              </a:lnSpc>
              <a:spcBef>
                <a:spcPts val="0"/>
              </a:spcBef>
              <a:spcAft>
                <a:spcPts val="0"/>
              </a:spcAft>
            </a:pPr>
            <a:r>
              <a:rPr lang="en-US" sz="40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But after this the judgment. </a:t>
            </a:r>
            <a:r>
              <a:rPr lang="en-US" sz="3200" kern="1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Heb. 9:27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820929-A0BB-3C03-E3E0-3A3F3B560339}"/>
              </a:ext>
            </a:extLst>
          </p:cNvPr>
          <p:cNvSpPr txBox="1"/>
          <p:nvPr/>
        </p:nvSpPr>
        <p:spPr>
          <a:xfrm>
            <a:off x="568171" y="1805963"/>
            <a:ext cx="8105312" cy="4221092"/>
          </a:xfrm>
          <a:prstGeom prst="rect">
            <a:avLst/>
          </a:prstGeom>
          <a:noFill/>
        </p:spPr>
        <p:txBody>
          <a:bodyPr wrap="square">
            <a:spAutoFit/>
          </a:bodyPr>
          <a:lstStyle/>
          <a:p>
            <a:pPr marL="0" marR="0">
              <a:lnSpc>
                <a:spcPct val="107000"/>
              </a:lnSpc>
              <a:spcBef>
                <a:spcPts val="0"/>
              </a:spcBef>
              <a:spcAft>
                <a:spcPts val="0"/>
              </a:spcAft>
            </a:pP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Secret things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will be judged in that great day. "In the day when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God shall judge the secrets of men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by Jesus Christ according to my gospel."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2:16</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may be able now to cover up some things from the eyes of men. but we cannot cover them from the eyes of the Lord. </a:t>
            </a:r>
            <a:r>
              <a:rPr lang="en-US" sz="2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Secret things </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 be made manifest at the judgment bar of Christ. Many things that would not bear the light of open day here shall be                brought to light at the judgment.</a:t>
            </a:r>
          </a:p>
        </p:txBody>
      </p:sp>
      <p:sp>
        <p:nvSpPr>
          <p:cNvPr id="8" name="TextBox 7">
            <a:extLst>
              <a:ext uri="{FF2B5EF4-FFF2-40B4-BE49-F238E27FC236}">
                <a16:creationId xmlns:a16="http://schemas.microsoft.com/office/drawing/2014/main" id="{22B273A6-071B-53BE-7DA9-7AAC972251DB}"/>
              </a:ext>
            </a:extLst>
          </p:cNvPr>
          <p:cNvSpPr txBox="1"/>
          <p:nvPr/>
        </p:nvSpPr>
        <p:spPr>
          <a:xfrm>
            <a:off x="0" y="932153"/>
            <a:ext cx="9144000" cy="646331"/>
          </a:xfrm>
          <a:prstGeom prst="rect">
            <a:avLst/>
          </a:prstGeom>
          <a:noFill/>
        </p:spPr>
        <p:txBody>
          <a:bodyPr wrap="square" rtlCol="0">
            <a:spAutoFit/>
          </a:bodyPr>
          <a:lstStyle/>
          <a:p>
            <a:pPr algn="ctr"/>
            <a:r>
              <a:rPr lang="en-US" sz="3600" dirty="0">
                <a:solidFill>
                  <a:srgbClr val="FF0000"/>
                </a:solidFill>
              </a:rPr>
              <a:t>What is the standard we will be judged by?</a:t>
            </a:r>
          </a:p>
        </p:txBody>
      </p:sp>
    </p:spTree>
    <p:extLst>
      <p:ext uri="{BB962C8B-B14F-4D97-AF65-F5344CB8AC3E}">
        <p14:creationId xmlns:p14="http://schemas.microsoft.com/office/powerpoint/2010/main" val="209034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TotalTime>
  <Words>1917</Words>
  <Application>Microsoft Office PowerPoint</Application>
  <PresentationFormat>On-screen Show (4:3)</PresentationFormat>
  <Paragraphs>116</Paragraphs>
  <Slides>25</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vt:lpstr>
      <vt:lpstr>Arial Black</vt:lpstr>
      <vt:lpstr>Arial Unicode MS</vt:lpstr>
      <vt:lpstr>Calibri</vt:lpstr>
      <vt:lpstr>Calibri Light</vt:lpstr>
      <vt:lpstr>Garamond</vt:lpstr>
      <vt:lpstr>Ink Free</vt:lpstr>
      <vt:lpstr>Times New Roman</vt:lpstr>
      <vt:lpstr>1_Office Theme</vt:lpstr>
      <vt:lpstr>14_Default Design</vt:lpstr>
      <vt:lpstr>Office Theme</vt:lpstr>
      <vt:lpstr>PhotoCompanion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He will separate them from one another, as a shepherd separates the sheep from the goats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7</cp:revision>
  <dcterms:created xsi:type="dcterms:W3CDTF">2024-04-21T10:18:50Z</dcterms:created>
  <dcterms:modified xsi:type="dcterms:W3CDTF">2024-04-27T23:37:08Z</dcterms:modified>
</cp:coreProperties>
</file>