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sldIdLst>
    <p:sldId id="265" r:id="rId3"/>
    <p:sldId id="863" r:id="rId4"/>
    <p:sldId id="871" r:id="rId5"/>
    <p:sldId id="883" r:id="rId6"/>
    <p:sldId id="873" r:id="rId7"/>
    <p:sldId id="874" r:id="rId8"/>
    <p:sldId id="884" r:id="rId9"/>
    <p:sldId id="870" r:id="rId10"/>
    <p:sldId id="861" r:id="rId11"/>
    <p:sldId id="885" r:id="rId12"/>
    <p:sldId id="886" r:id="rId13"/>
    <p:sldId id="875" r:id="rId14"/>
    <p:sldId id="887" r:id="rId15"/>
    <p:sldId id="862" r:id="rId16"/>
    <p:sldId id="876" r:id="rId17"/>
    <p:sldId id="878" r:id="rId18"/>
    <p:sldId id="877" r:id="rId19"/>
    <p:sldId id="888" r:id="rId20"/>
    <p:sldId id="865" r:id="rId21"/>
    <p:sldId id="889" r:id="rId22"/>
    <p:sldId id="890" r:id="rId23"/>
    <p:sldId id="880" r:id="rId24"/>
    <p:sldId id="867" r:id="rId25"/>
    <p:sldId id="881" r:id="rId26"/>
    <p:sldId id="868" r:id="rId27"/>
    <p:sldId id="882" r:id="rId28"/>
    <p:sldId id="258" r:id="rId29"/>
    <p:sldId id="892" r:id="rId30"/>
    <p:sldId id="856" r:id="rId31"/>
    <p:sldId id="893"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a/wPdWNJe73YDQG4BPhU3Q==" hashData="9rR8M4m+hj5a0idyZRa1t7TLoJ4oeMcIHJgqg19+uzSmFIcf26Qddxpn1VN12jh2s/97JaM20+DAJVIu0w0NGA=="/>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D7DA"/>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987" autoAdjust="0"/>
    <p:restoredTop sz="94660"/>
  </p:normalViewPr>
  <p:slideViewPr>
    <p:cSldViewPr snapToGrid="0">
      <p:cViewPr varScale="1">
        <p:scale>
          <a:sx n="114" d="100"/>
          <a:sy n="114" d="100"/>
        </p:scale>
        <p:origin x="1002" y="114"/>
      </p:cViewPr>
      <p:guideLst/>
    </p:cSldViewPr>
  </p:slideViewPr>
  <p:notesTextViewPr>
    <p:cViewPr>
      <p:scale>
        <a:sx n="1" d="1"/>
        <a:sy n="1" d="1"/>
      </p:scale>
      <p:origin x="0" y="0"/>
    </p:cViewPr>
  </p:notesTextViewPr>
  <p:sorterViewPr>
    <p:cViewPr varScale="1">
      <p:scale>
        <a:sx n="100" d="100"/>
        <a:sy n="100" d="100"/>
      </p:scale>
      <p:origin x="0" y="-198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3/3/2024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4079935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3/3/2024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86642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3/3/2024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5421895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B6DA778-CD18-4F8B-ABEA-3A9EC7CB40B9}" type="slidenum">
              <a:rPr lang="en-US"/>
              <a:pPr>
                <a:defRPr/>
              </a:pPr>
              <a:t>‹#›</a:t>
            </a:fld>
            <a:endParaRPr lang="en-US" dirty="0"/>
          </a:p>
        </p:txBody>
      </p:sp>
    </p:spTree>
    <p:extLst>
      <p:ext uri="{BB962C8B-B14F-4D97-AF65-F5344CB8AC3E}">
        <p14:creationId xmlns:p14="http://schemas.microsoft.com/office/powerpoint/2010/main" val="30301520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A84AE4C-8F1C-466D-AFFA-DFC79D2C1DEE}" type="slidenum">
              <a:rPr lang="en-US"/>
              <a:pPr>
                <a:defRPr/>
              </a:pPr>
              <a:t>‹#›</a:t>
            </a:fld>
            <a:endParaRPr lang="en-US" dirty="0"/>
          </a:p>
        </p:txBody>
      </p:sp>
    </p:spTree>
    <p:extLst>
      <p:ext uri="{BB962C8B-B14F-4D97-AF65-F5344CB8AC3E}">
        <p14:creationId xmlns:p14="http://schemas.microsoft.com/office/powerpoint/2010/main" val="90538612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2988EA2-3DDE-4A29-B650-2E440D88E7AD}" type="slidenum">
              <a:rPr lang="en-US"/>
              <a:pPr>
                <a:defRPr/>
              </a:pPr>
              <a:t>‹#›</a:t>
            </a:fld>
            <a:endParaRPr lang="en-US" dirty="0"/>
          </a:p>
        </p:txBody>
      </p:sp>
    </p:spTree>
    <p:extLst>
      <p:ext uri="{BB962C8B-B14F-4D97-AF65-F5344CB8AC3E}">
        <p14:creationId xmlns:p14="http://schemas.microsoft.com/office/powerpoint/2010/main" val="345903246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7E691E2-4242-453A-A6BB-4CF8C066486C}" type="slidenum">
              <a:rPr lang="en-US"/>
              <a:pPr>
                <a:defRPr/>
              </a:pPr>
              <a:t>‹#›</a:t>
            </a:fld>
            <a:endParaRPr lang="en-US" dirty="0"/>
          </a:p>
        </p:txBody>
      </p:sp>
    </p:spTree>
    <p:extLst>
      <p:ext uri="{BB962C8B-B14F-4D97-AF65-F5344CB8AC3E}">
        <p14:creationId xmlns:p14="http://schemas.microsoft.com/office/powerpoint/2010/main" val="276669365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80A612C1-1A5C-4F1F-AD61-E7400F48B227}" type="slidenum">
              <a:rPr lang="en-US"/>
              <a:pPr>
                <a:defRPr/>
              </a:pPr>
              <a:t>‹#›</a:t>
            </a:fld>
            <a:endParaRPr lang="en-US" dirty="0"/>
          </a:p>
        </p:txBody>
      </p:sp>
    </p:spTree>
    <p:extLst>
      <p:ext uri="{BB962C8B-B14F-4D97-AF65-F5344CB8AC3E}">
        <p14:creationId xmlns:p14="http://schemas.microsoft.com/office/powerpoint/2010/main" val="2486319071"/>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C871B1B6-1621-4BDF-B38B-12ACF373D319}" type="slidenum">
              <a:rPr lang="en-US"/>
              <a:pPr>
                <a:defRPr/>
              </a:pPr>
              <a:t>‹#›</a:t>
            </a:fld>
            <a:endParaRPr lang="en-US" dirty="0"/>
          </a:p>
        </p:txBody>
      </p:sp>
    </p:spTree>
    <p:extLst>
      <p:ext uri="{BB962C8B-B14F-4D97-AF65-F5344CB8AC3E}">
        <p14:creationId xmlns:p14="http://schemas.microsoft.com/office/powerpoint/2010/main" val="389403839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CC6AE223-B3CA-41C0-B993-7A2DE8E039AE}" type="slidenum">
              <a:rPr lang="en-US"/>
              <a:pPr>
                <a:defRPr/>
              </a:pPr>
              <a:t>‹#›</a:t>
            </a:fld>
            <a:endParaRPr lang="en-US" dirty="0"/>
          </a:p>
        </p:txBody>
      </p:sp>
    </p:spTree>
    <p:extLst>
      <p:ext uri="{BB962C8B-B14F-4D97-AF65-F5344CB8AC3E}">
        <p14:creationId xmlns:p14="http://schemas.microsoft.com/office/powerpoint/2010/main" val="1455373965"/>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4D7C757-A174-49BD-A70D-9C3FEB54CBEC}" type="slidenum">
              <a:rPr lang="en-US"/>
              <a:pPr>
                <a:defRPr/>
              </a:pPr>
              <a:t>‹#›</a:t>
            </a:fld>
            <a:endParaRPr lang="en-US" dirty="0"/>
          </a:p>
        </p:txBody>
      </p:sp>
    </p:spTree>
    <p:extLst>
      <p:ext uri="{BB962C8B-B14F-4D97-AF65-F5344CB8AC3E}">
        <p14:creationId xmlns:p14="http://schemas.microsoft.com/office/powerpoint/2010/main" val="404245425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3/3/2024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0367885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7498204D-6123-49B5-B5A6-DD2FB7830604}" type="slidenum">
              <a:rPr lang="en-US"/>
              <a:pPr>
                <a:defRPr/>
              </a:pPr>
              <a:t>‹#›</a:t>
            </a:fld>
            <a:endParaRPr lang="en-US" dirty="0"/>
          </a:p>
        </p:txBody>
      </p:sp>
    </p:spTree>
    <p:extLst>
      <p:ext uri="{BB962C8B-B14F-4D97-AF65-F5344CB8AC3E}">
        <p14:creationId xmlns:p14="http://schemas.microsoft.com/office/powerpoint/2010/main" val="2449510698"/>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4EA9204-F237-4AEC-9AA2-E03A0B46C122}" type="slidenum">
              <a:rPr lang="en-US"/>
              <a:pPr>
                <a:defRPr/>
              </a:pPr>
              <a:t>‹#›</a:t>
            </a:fld>
            <a:endParaRPr lang="en-US" dirty="0"/>
          </a:p>
        </p:txBody>
      </p:sp>
    </p:spTree>
    <p:extLst>
      <p:ext uri="{BB962C8B-B14F-4D97-AF65-F5344CB8AC3E}">
        <p14:creationId xmlns:p14="http://schemas.microsoft.com/office/powerpoint/2010/main" val="1662348293"/>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922367C-0A6E-41A1-8D5F-F0746E78296A}" type="slidenum">
              <a:rPr lang="en-US"/>
              <a:pPr>
                <a:defRPr/>
              </a:pPr>
              <a:t>‹#›</a:t>
            </a:fld>
            <a:endParaRPr lang="en-US" dirty="0"/>
          </a:p>
        </p:txBody>
      </p:sp>
    </p:spTree>
    <p:extLst>
      <p:ext uri="{BB962C8B-B14F-4D97-AF65-F5344CB8AC3E}">
        <p14:creationId xmlns:p14="http://schemas.microsoft.com/office/powerpoint/2010/main" val="195422429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261408-B059-4BE3-9B18-E2EA024F5496}" type="datetimeFigureOut">
              <a:rPr lang="en-US" smtClean="0"/>
              <a:t>3/3/2024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992846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261408-B059-4BE3-9B18-E2EA024F5496}" type="datetimeFigureOut">
              <a:rPr lang="en-US" smtClean="0"/>
              <a:t>3/3/2024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476986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261408-B059-4BE3-9B18-E2EA024F5496}" type="datetimeFigureOut">
              <a:rPr lang="en-US" smtClean="0"/>
              <a:t>3/3/2024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291106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261408-B059-4BE3-9B18-E2EA024F5496}" type="datetimeFigureOut">
              <a:rPr lang="en-US" smtClean="0"/>
              <a:t>3/3/2024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168473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261408-B059-4BE3-9B18-E2EA024F5496}" type="datetimeFigureOut">
              <a:rPr lang="en-US" smtClean="0"/>
              <a:t>3/3/2024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817883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3/3/2024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299183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3/3/2024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055531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261408-B059-4BE3-9B18-E2EA024F5496}" type="datetimeFigureOut">
              <a:rPr lang="en-US" smtClean="0"/>
              <a:t>3/3/2024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5853B-0D88-4491-8C47-0F7D0AB63E77}" type="slidenum">
              <a:rPr lang="en-US" smtClean="0"/>
              <a:t>‹#›</a:t>
            </a:fld>
            <a:endParaRPr lang="en-US" dirty="0"/>
          </a:p>
        </p:txBody>
      </p:sp>
    </p:spTree>
    <p:extLst>
      <p:ext uri="{BB962C8B-B14F-4D97-AF65-F5344CB8AC3E}">
        <p14:creationId xmlns:p14="http://schemas.microsoft.com/office/powerpoint/2010/main" val="7640624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C4D3F2"/>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29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Times New Roman" pitchFamily="18" charset="0"/>
              </a:defRPr>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Times New Roman" pitchFamily="18" charset="0"/>
              </a:defRPr>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Times New Roman" pitchFamily="18" charset="0"/>
              </a:defRPr>
            </a:lvl1pPr>
          </a:lstStyle>
          <a:p>
            <a:pPr>
              <a:defRPr/>
            </a:pPr>
            <a:fld id="{F17A0FB5-E72B-4DBA-A111-5C561132C67A}" type="slidenum">
              <a:rPr lang="en-US"/>
              <a:pPr>
                <a:defRPr/>
              </a:pPr>
              <a:t>‹#›</a:t>
            </a:fld>
            <a:endParaRPr lang="en-US" dirty="0"/>
          </a:p>
        </p:txBody>
      </p:sp>
    </p:spTree>
    <p:extLst>
      <p:ext uri="{BB962C8B-B14F-4D97-AF65-F5344CB8AC3E}">
        <p14:creationId xmlns:p14="http://schemas.microsoft.com/office/powerpoint/2010/main" val="379258763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s://ref.ly/logosres/ws-f609cd90013f4409862b83e563c5e4be?ref=Bible.Lk9.19&amp;off=840&amp;ctx=y+of+their+charges%3a%0a~They+said+Jesus+was+"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hyperlink" Target="https://ref.ly/logosres/ws-f609cd90013f4409862b83e563c5e4be?ref=Bible.Lk9.22&amp;off=166&amp;ctx=d+day+be+raised+up.%0a~Many+things+%E2%80%A6+This+a"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https://ref.ly/logosres/ws-f609cd90013f4409862b83e563c5e4be?ref=Bible.Lk9.23&amp;off=979&amp;ctx=n+John%2c+John+12%3a25.%0a~In+this+verse%2c+Jesus"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3112" t="21263" r="23729" b="49217"/>
          <a:stretch/>
        </p:blipFill>
        <p:spPr>
          <a:xfrm>
            <a:off x="0" y="3994733"/>
            <a:ext cx="9166033" cy="2863273"/>
          </a:xfrm>
          <a:prstGeom prst="rect">
            <a:avLst/>
          </a:prstGeom>
        </p:spPr>
      </p:pic>
      <p:sp>
        <p:nvSpPr>
          <p:cNvPr id="7" name="Rectangle 6"/>
          <p:cNvSpPr/>
          <p:nvPr/>
        </p:nvSpPr>
        <p:spPr>
          <a:xfrm>
            <a:off x="887505" y="1030940"/>
            <a:ext cx="7512423" cy="601505"/>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582706" y="1021974"/>
            <a:ext cx="7745505"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New Lebanon  </a:t>
            </a:r>
            <a:r>
              <a:rPr kumimoji="0" lang="en-US" sz="3600" b="0" i="1" u="none" strike="noStrike" kern="1200" cap="none" spc="0" normalizeH="0" baseline="0" noProof="0" dirty="0">
                <a:ln>
                  <a:noFill/>
                </a:ln>
                <a:solidFill>
                  <a:prstClr val="black"/>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Church of Christ</a:t>
            </a:r>
          </a:p>
        </p:txBody>
      </p:sp>
      <p:sp>
        <p:nvSpPr>
          <p:cNvPr id="3" name="TextBox 2"/>
          <p:cNvSpPr txBox="1"/>
          <p:nvPr/>
        </p:nvSpPr>
        <p:spPr>
          <a:xfrm>
            <a:off x="89647" y="54762"/>
            <a:ext cx="8857129"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Welcome to our services</a:t>
            </a:r>
          </a:p>
        </p:txBody>
      </p:sp>
      <p:sp>
        <p:nvSpPr>
          <p:cNvPr id="10" name="TextBox 9"/>
          <p:cNvSpPr txBox="1"/>
          <p:nvPr/>
        </p:nvSpPr>
        <p:spPr>
          <a:xfrm>
            <a:off x="1" y="5648735"/>
            <a:ext cx="9144000"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2060"/>
                </a:solidFill>
                <a:effectLst/>
                <a:uLnTx/>
                <a:uFillTx/>
                <a:latin typeface="Ink Free" panose="03080402000500000000" pitchFamily="66" charset="0"/>
                <a:ea typeface="+mn-ea"/>
                <a:cs typeface="+mn-cs"/>
              </a:rPr>
              <a:t>Please Come Back Again</a:t>
            </a:r>
          </a:p>
        </p:txBody>
      </p:sp>
      <p:sp>
        <p:nvSpPr>
          <p:cNvPr id="4" name="TextBox 3"/>
          <p:cNvSpPr txBox="1"/>
          <p:nvPr/>
        </p:nvSpPr>
        <p:spPr>
          <a:xfrm>
            <a:off x="0" y="1891555"/>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Simply Christians.</a:t>
            </a:r>
          </a:p>
        </p:txBody>
      </p:sp>
      <p:sp>
        <p:nvSpPr>
          <p:cNvPr id="5" name="TextBox 4"/>
          <p:cNvSpPr txBox="1"/>
          <p:nvPr/>
        </p:nvSpPr>
        <p:spPr>
          <a:xfrm>
            <a:off x="0" y="2348652"/>
            <a:ext cx="916603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Our Emphasis is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Spiritual, Not Material or Social</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1" name="TextBox 10"/>
          <p:cNvSpPr txBox="1"/>
          <p:nvPr/>
        </p:nvSpPr>
        <p:spPr>
          <a:xfrm>
            <a:off x="0" y="2820287"/>
            <a:ext cx="9081247"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striving to be The Same Church as Described in The New Testament.</a:t>
            </a:r>
          </a:p>
        </p:txBody>
      </p:sp>
    </p:spTree>
    <p:extLst>
      <p:ext uri="{BB962C8B-B14F-4D97-AF65-F5344CB8AC3E}">
        <p14:creationId xmlns:p14="http://schemas.microsoft.com/office/powerpoint/2010/main" val="1862796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96C6D8-9213-6F9A-9FC4-19530FFFC9C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2B615E7-B225-E9A7-DE4B-1569191BACF3}"/>
              </a:ext>
            </a:extLst>
          </p:cNvPr>
          <p:cNvSpPr/>
          <p:nvPr/>
        </p:nvSpPr>
        <p:spPr>
          <a:xfrm>
            <a:off x="192948" y="201336"/>
            <a:ext cx="8766494" cy="6442745"/>
          </a:xfrm>
          <a:prstGeom prst="rect">
            <a:avLst/>
          </a:prstGeom>
          <a:solidFill>
            <a:srgbClr val="C0D7DA"/>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Footer Placeholder 4">
            <a:extLst>
              <a:ext uri="{FF2B5EF4-FFF2-40B4-BE49-F238E27FC236}">
                <a16:creationId xmlns:a16="http://schemas.microsoft.com/office/drawing/2014/main" id="{453627D6-43ED-F524-E097-B6EA4599C59A}"/>
              </a:ext>
            </a:extLst>
          </p:cNvPr>
          <p:cNvSpPr>
            <a:spLocks noGrp="1"/>
          </p:cNvSpPr>
          <p:nvPr>
            <p:ph type="ftr" sz="quarter" idx="11"/>
          </p:nvPr>
        </p:nvSpPr>
        <p:spPr>
          <a:xfrm>
            <a:off x="3028950" y="6264072"/>
            <a:ext cx="30861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b hastings   newlebanoncoc.com</a:t>
            </a:r>
          </a:p>
        </p:txBody>
      </p:sp>
      <p:sp>
        <p:nvSpPr>
          <p:cNvPr id="4" name="TextBox 3">
            <a:extLst>
              <a:ext uri="{FF2B5EF4-FFF2-40B4-BE49-F238E27FC236}">
                <a16:creationId xmlns:a16="http://schemas.microsoft.com/office/drawing/2014/main" id="{BF0FCD85-8CA4-B97F-1332-8B94A96F7CFD}"/>
              </a:ext>
            </a:extLst>
          </p:cNvPr>
          <p:cNvSpPr txBox="1"/>
          <p:nvPr/>
        </p:nvSpPr>
        <p:spPr>
          <a:xfrm>
            <a:off x="192948" y="394282"/>
            <a:ext cx="8758104"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haroni" panose="02010803020104030203" pitchFamily="2" charset="-79"/>
                <a:cs typeface="Aharoni" panose="02010803020104030203" pitchFamily="2" charset="-79"/>
              </a:rPr>
              <a:t>Who Do The Crowds Say That I Am?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Lk.9:18-27</a:t>
            </a:r>
          </a:p>
        </p:txBody>
      </p:sp>
      <p:sp>
        <p:nvSpPr>
          <p:cNvPr id="6" name="TextBox 5">
            <a:extLst>
              <a:ext uri="{FF2B5EF4-FFF2-40B4-BE49-F238E27FC236}">
                <a16:creationId xmlns:a16="http://schemas.microsoft.com/office/drawing/2014/main" id="{ACFE4167-043D-57E2-5509-18176A619E17}"/>
              </a:ext>
            </a:extLst>
          </p:cNvPr>
          <p:cNvSpPr txBox="1"/>
          <p:nvPr/>
        </p:nvSpPr>
        <p:spPr>
          <a:xfrm>
            <a:off x="441208" y="1133475"/>
            <a:ext cx="6950192" cy="658835"/>
          </a:xfrm>
          <a:prstGeom prst="rect">
            <a:avLst/>
          </a:prstGeom>
          <a:noFill/>
        </p:spPr>
        <p:txBody>
          <a:bodyPr wrap="square" rtlCol="0">
            <a:spAutoFit/>
          </a:bodyPr>
          <a:lstStyle/>
          <a:p>
            <a:pPr marR="0" lvl="0" algn="l" defTabSz="457200" rtl="0" eaLnBrk="1" fontAlgn="auto" latinLnBrk="0" hangingPunct="1">
              <a:lnSpc>
                <a:spcPct val="107000"/>
              </a:lnSpc>
              <a:spcBef>
                <a:spcPts val="0"/>
              </a:spcBef>
              <a:spcAft>
                <a:spcPts val="800"/>
              </a:spcAft>
              <a:buClrTx/>
              <a:buSzTx/>
              <a:tabLst/>
              <a:defRPr/>
            </a:pPr>
            <a:r>
              <a:rPr lang="en-US" sz="3600" b="1" kern="100" dirty="0">
                <a:solidFill>
                  <a:srgbClr val="C00000"/>
                </a:solidFill>
                <a:latin typeface="Calibri" panose="020F0502020204030204" pitchFamily="34" charset="0"/>
                <a:ea typeface="Calibri" panose="020F0502020204030204" pitchFamily="34" charset="0"/>
                <a:cs typeface="Times New Roman" panose="02020603050405020304" pitchFamily="18" charset="0"/>
              </a:rPr>
              <a:t>2</a:t>
            </a:r>
            <a:r>
              <a:rPr kumimoji="0" lang="en-US" sz="3600" b="1" i="0" u="none" strike="noStrike" kern="1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Christ and Public Opinion</a:t>
            </a:r>
            <a:r>
              <a:rPr kumimoji="0" lang="en-US" sz="3600" b="0" i="0" u="none" strike="noStrike" kern="1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sp>
        <p:nvSpPr>
          <p:cNvPr id="7" name="TextBox 6">
            <a:extLst>
              <a:ext uri="{FF2B5EF4-FFF2-40B4-BE49-F238E27FC236}">
                <a16:creationId xmlns:a16="http://schemas.microsoft.com/office/drawing/2014/main" id="{4E953055-F0EF-F56D-8E32-D27C340FB96D}"/>
              </a:ext>
            </a:extLst>
          </p:cNvPr>
          <p:cNvSpPr txBox="1"/>
          <p:nvPr/>
        </p:nvSpPr>
        <p:spPr>
          <a:xfrm>
            <a:off x="528506" y="1786855"/>
            <a:ext cx="8338657" cy="4524315"/>
          </a:xfrm>
          <a:prstGeom prst="rect">
            <a:avLst/>
          </a:prstGeom>
          <a:noFill/>
        </p:spPr>
        <p:txBody>
          <a:bodyPr wrap="square" rtlCol="0">
            <a:spAutoFit/>
          </a:bodyPr>
          <a:lstStyle/>
          <a:p>
            <a:pPr rtl="0"/>
            <a:r>
              <a:rPr lang="en-US" sz="2400" dirty="0"/>
              <a:t>It appears the multitudes were no longer suggesting that Jesus was the Christ, due to a campaign of the religious leaders against the Lord. (filled with rage against Him)</a:t>
            </a:r>
          </a:p>
          <a:p>
            <a:pPr rtl="0"/>
            <a:endParaRPr lang="en-US" sz="2400" dirty="0"/>
          </a:p>
          <a:p>
            <a:pPr rtl="0"/>
            <a:r>
              <a:rPr lang="en-US" sz="2400" dirty="0"/>
              <a:t>At the  beginning of his ministry, John the Baptist had announced Jesus as “</a:t>
            </a:r>
            <a:r>
              <a:rPr lang="en-US" sz="2400" u="sng" dirty="0"/>
              <a:t>the Lamb of God </a:t>
            </a:r>
            <a:r>
              <a:rPr lang="en-US" sz="2400" dirty="0"/>
              <a:t>that taketh away the sin of the world,” and, at first, Jesus was widely hailed as the Messiah.</a:t>
            </a:r>
          </a:p>
          <a:p>
            <a:pPr rtl="0"/>
            <a:endParaRPr lang="en-US" sz="2400" dirty="0"/>
          </a:p>
          <a:p>
            <a:pPr rtl="0"/>
            <a:r>
              <a:rPr lang="en-US" sz="2400" dirty="0"/>
              <a:t>However, having determined that Jesus </a:t>
            </a:r>
            <a:r>
              <a:rPr lang="en-US" sz="2400" u="sng" dirty="0"/>
              <a:t>was not the type of Messiah they wanted,</a:t>
            </a:r>
            <a:r>
              <a:rPr lang="en-US" sz="2400" dirty="0"/>
              <a:t> the priestly leaders of the people used </a:t>
            </a:r>
            <a:r>
              <a:rPr lang="en-US" sz="2400" u="sng" dirty="0"/>
              <a:t>every charge they could make up </a:t>
            </a:r>
            <a:r>
              <a:rPr lang="en-US" sz="2400" dirty="0"/>
              <a:t>in an all-out campaign to convince the people that Jesus was not the Christ.</a:t>
            </a:r>
          </a:p>
        </p:txBody>
      </p:sp>
    </p:spTree>
    <p:extLst>
      <p:ext uri="{BB962C8B-B14F-4D97-AF65-F5344CB8AC3E}">
        <p14:creationId xmlns:p14="http://schemas.microsoft.com/office/powerpoint/2010/main" val="2231656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F5533B-FF63-0968-9A6D-62DE7BB0CBF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73AC97B-A45B-6D63-9AED-67BD124749A6}"/>
              </a:ext>
            </a:extLst>
          </p:cNvPr>
          <p:cNvSpPr/>
          <p:nvPr/>
        </p:nvSpPr>
        <p:spPr>
          <a:xfrm>
            <a:off x="192948" y="186452"/>
            <a:ext cx="8766494" cy="6442745"/>
          </a:xfrm>
          <a:prstGeom prst="rect">
            <a:avLst/>
          </a:prstGeom>
          <a:solidFill>
            <a:srgbClr val="C0D7DA"/>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Footer Placeholder 4">
            <a:extLst>
              <a:ext uri="{FF2B5EF4-FFF2-40B4-BE49-F238E27FC236}">
                <a16:creationId xmlns:a16="http://schemas.microsoft.com/office/drawing/2014/main" id="{AEC698FB-9FC6-0899-F7CE-468A8C2AB51A}"/>
              </a:ext>
            </a:extLst>
          </p:cNvPr>
          <p:cNvSpPr>
            <a:spLocks noGrp="1"/>
          </p:cNvSpPr>
          <p:nvPr>
            <p:ph type="ftr" sz="quarter" idx="11"/>
          </p:nvPr>
        </p:nvSpPr>
        <p:spPr>
          <a:xfrm>
            <a:off x="3028950" y="6264072"/>
            <a:ext cx="30861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b hastings   newlebanoncoc.com</a:t>
            </a:r>
          </a:p>
        </p:txBody>
      </p:sp>
      <p:sp>
        <p:nvSpPr>
          <p:cNvPr id="4" name="TextBox 3">
            <a:extLst>
              <a:ext uri="{FF2B5EF4-FFF2-40B4-BE49-F238E27FC236}">
                <a16:creationId xmlns:a16="http://schemas.microsoft.com/office/drawing/2014/main" id="{B9721424-1DAA-E77F-5D98-7D792D9AA810}"/>
              </a:ext>
            </a:extLst>
          </p:cNvPr>
          <p:cNvSpPr txBox="1"/>
          <p:nvPr/>
        </p:nvSpPr>
        <p:spPr>
          <a:xfrm>
            <a:off x="192948" y="394282"/>
            <a:ext cx="8758104"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haroni" panose="02010803020104030203" pitchFamily="2" charset="-79"/>
                <a:cs typeface="Aharoni" panose="02010803020104030203" pitchFamily="2" charset="-79"/>
              </a:rPr>
              <a:t>Who Do The Crowds Say That I Am?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Lk.9:18-27</a:t>
            </a:r>
          </a:p>
        </p:txBody>
      </p:sp>
      <p:sp>
        <p:nvSpPr>
          <p:cNvPr id="6" name="TextBox 5">
            <a:extLst>
              <a:ext uri="{FF2B5EF4-FFF2-40B4-BE49-F238E27FC236}">
                <a16:creationId xmlns:a16="http://schemas.microsoft.com/office/drawing/2014/main" id="{8DF73266-74D3-737E-FC43-82EA0D8647DA}"/>
              </a:ext>
            </a:extLst>
          </p:cNvPr>
          <p:cNvSpPr txBox="1"/>
          <p:nvPr/>
        </p:nvSpPr>
        <p:spPr>
          <a:xfrm>
            <a:off x="441208" y="1133475"/>
            <a:ext cx="6950192" cy="658835"/>
          </a:xfrm>
          <a:prstGeom prst="rect">
            <a:avLst/>
          </a:prstGeom>
          <a:noFill/>
        </p:spPr>
        <p:txBody>
          <a:bodyPr wrap="square" rtlCol="0">
            <a:spAutoFit/>
          </a:bodyPr>
          <a:lstStyle/>
          <a:p>
            <a:pPr marR="0" lvl="0" algn="l" defTabSz="457200" rtl="0" eaLnBrk="1" fontAlgn="auto" latinLnBrk="0" hangingPunct="1">
              <a:lnSpc>
                <a:spcPct val="107000"/>
              </a:lnSpc>
              <a:spcBef>
                <a:spcPts val="0"/>
              </a:spcBef>
              <a:spcAft>
                <a:spcPts val="800"/>
              </a:spcAft>
              <a:buClrTx/>
              <a:buSzTx/>
              <a:tabLst/>
              <a:defRPr/>
            </a:pPr>
            <a:r>
              <a:rPr lang="en-US" sz="3600" b="1" kern="100" dirty="0">
                <a:solidFill>
                  <a:srgbClr val="C00000"/>
                </a:solidFill>
                <a:latin typeface="Calibri" panose="020F0502020204030204" pitchFamily="34" charset="0"/>
                <a:ea typeface="Calibri" panose="020F0502020204030204" pitchFamily="34" charset="0"/>
                <a:cs typeface="Times New Roman" panose="02020603050405020304" pitchFamily="18" charset="0"/>
              </a:rPr>
              <a:t>2</a:t>
            </a:r>
            <a:r>
              <a:rPr kumimoji="0" lang="en-US" sz="3600" b="1" i="0" u="none" strike="noStrike" kern="1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Christ and Public Opinion</a:t>
            </a:r>
            <a:r>
              <a:rPr kumimoji="0" lang="en-US" sz="3600" b="0" i="0" u="none" strike="noStrike" kern="1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sp>
        <p:nvSpPr>
          <p:cNvPr id="7" name="TextBox 6">
            <a:extLst>
              <a:ext uri="{FF2B5EF4-FFF2-40B4-BE49-F238E27FC236}">
                <a16:creationId xmlns:a16="http://schemas.microsoft.com/office/drawing/2014/main" id="{DC6C3013-6277-93AC-CCF8-B96E844EDB00}"/>
              </a:ext>
            </a:extLst>
          </p:cNvPr>
          <p:cNvSpPr txBox="1"/>
          <p:nvPr/>
        </p:nvSpPr>
        <p:spPr>
          <a:xfrm>
            <a:off x="528506" y="1853967"/>
            <a:ext cx="8338657" cy="954107"/>
          </a:xfrm>
          <a:prstGeom prst="rect">
            <a:avLst/>
          </a:prstGeom>
          <a:noFill/>
        </p:spPr>
        <p:txBody>
          <a:bodyPr wrap="square" rtlCol="0">
            <a:spAutoFit/>
          </a:bodyPr>
          <a:lstStyle/>
          <a:p>
            <a:r>
              <a:rPr lang="en-US" sz="3200" dirty="0"/>
              <a:t>Here is a short list of their charges:</a:t>
            </a:r>
          </a:p>
          <a:p>
            <a:pPr rtl="0"/>
            <a:endParaRPr lang="en-US" sz="2400" dirty="0"/>
          </a:p>
        </p:txBody>
      </p:sp>
      <p:sp>
        <p:nvSpPr>
          <p:cNvPr id="5" name="TextBox 4">
            <a:extLst>
              <a:ext uri="{FF2B5EF4-FFF2-40B4-BE49-F238E27FC236}">
                <a16:creationId xmlns:a16="http://schemas.microsoft.com/office/drawing/2014/main" id="{628DDD51-0110-3A30-5824-1EEDA6586887}"/>
              </a:ext>
            </a:extLst>
          </p:cNvPr>
          <p:cNvSpPr txBox="1"/>
          <p:nvPr/>
        </p:nvSpPr>
        <p:spPr>
          <a:xfrm>
            <a:off x="922789" y="2508309"/>
            <a:ext cx="7533314" cy="4062651"/>
          </a:xfrm>
          <a:prstGeom prst="rect">
            <a:avLst/>
          </a:prstGeom>
          <a:noFill/>
        </p:spPr>
        <p:txBody>
          <a:bodyPr wrap="square" rtlCol="0">
            <a:spAutoFit/>
          </a:bodyPr>
          <a:lstStyle/>
          <a:p>
            <a:pPr algn="just" rtl="0"/>
            <a:r>
              <a:rPr lang="en-US" sz="2000" dirty="0"/>
              <a:t>They said Jesus was a glutton (Matt. 11:18, 19).</a:t>
            </a:r>
          </a:p>
          <a:p>
            <a:pPr algn="just" rtl="0"/>
            <a:r>
              <a:rPr lang="en-US" sz="2000" dirty="0"/>
              <a:t>They said he was a winebibber (Matt. 11:18, 19).</a:t>
            </a:r>
          </a:p>
          <a:p>
            <a:pPr algn="just" rtl="0"/>
            <a:r>
              <a:rPr lang="en-US" sz="2000" dirty="0"/>
              <a:t>They said he cast out demons by the prince of demons (Matt. 9:34).</a:t>
            </a:r>
          </a:p>
          <a:p>
            <a:pPr algn="just" rtl="0"/>
            <a:r>
              <a:rPr lang="en-US" sz="2000" dirty="0"/>
              <a:t>They called him </a:t>
            </a:r>
            <a:r>
              <a:rPr lang="en-US" sz="2000" dirty="0" err="1"/>
              <a:t>Beelzebul</a:t>
            </a:r>
            <a:r>
              <a:rPr lang="en-US" sz="2000" dirty="0"/>
              <a:t> (Matt. 10:25).</a:t>
            </a:r>
          </a:p>
          <a:p>
            <a:pPr algn="just" rtl="0"/>
            <a:r>
              <a:rPr lang="en-US" sz="2000" dirty="0"/>
              <a:t>They called him a sinner (John 9:24).</a:t>
            </a:r>
          </a:p>
          <a:p>
            <a:pPr algn="just" rtl="0"/>
            <a:r>
              <a:rPr lang="en-US" sz="2000" dirty="0"/>
              <a:t>They said he had a demon (John 7:20).</a:t>
            </a:r>
          </a:p>
          <a:p>
            <a:pPr algn="just" rtl="0"/>
            <a:r>
              <a:rPr lang="en-US" sz="2000" dirty="0"/>
              <a:t>They said he violated the sabbath (Matt. 12:2).</a:t>
            </a:r>
          </a:p>
          <a:p>
            <a:pPr algn="just" rtl="0"/>
            <a:r>
              <a:rPr lang="en-US" sz="2000" dirty="0"/>
              <a:t>They said he was a Samaritan (John 8:48).</a:t>
            </a:r>
          </a:p>
          <a:p>
            <a:pPr algn="just" rtl="0"/>
            <a:r>
              <a:rPr lang="en-US" sz="2000" dirty="0"/>
              <a:t>They referred to him as a deceiver (Matt. 27:63).</a:t>
            </a:r>
          </a:p>
          <a:p>
            <a:pPr algn="just" rtl="0"/>
            <a:r>
              <a:rPr lang="en-US" sz="2000" dirty="0"/>
              <a:t>They accused him of friendship with publicans and sinners (Luke 15:2).</a:t>
            </a:r>
          </a:p>
          <a:p>
            <a:pPr algn="just" rtl="0"/>
            <a:r>
              <a:rPr lang="en-US" sz="2000" dirty="0"/>
              <a:t>They said that no prophet could come out of Galilee (John 7:52).</a:t>
            </a:r>
          </a:p>
          <a:p>
            <a:r>
              <a:rPr lang="en-US" sz="2000" dirty="0"/>
              <a:t> </a:t>
            </a:r>
          </a:p>
          <a:p>
            <a:r>
              <a:rPr lang="en-US" b="0" i="0" u="none" strike="noStrike" baseline="0" dirty="0"/>
              <a:t> </a:t>
            </a:r>
            <a:endParaRPr lang="en-US" b="0" i="0" u="none" strike="noStrike" baseline="0" dirty="0">
              <a:solidFill>
                <a:srgbClr val="0000FF"/>
              </a:solidFill>
              <a:hlinkClick r:id="rId2"/>
            </a:endParaRPr>
          </a:p>
        </p:txBody>
      </p:sp>
    </p:spTree>
    <p:extLst>
      <p:ext uri="{BB962C8B-B14F-4D97-AF65-F5344CB8AC3E}">
        <p14:creationId xmlns:p14="http://schemas.microsoft.com/office/powerpoint/2010/main" val="810839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9AEB6F-BF58-18F2-1F32-8CFE2EF44C5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C2C7F50-2ED2-5C42-1552-60DAB361ADE4}"/>
              </a:ext>
            </a:extLst>
          </p:cNvPr>
          <p:cNvSpPr/>
          <p:nvPr/>
        </p:nvSpPr>
        <p:spPr>
          <a:xfrm>
            <a:off x="192948" y="201336"/>
            <a:ext cx="8766494" cy="6442745"/>
          </a:xfrm>
          <a:prstGeom prst="rect">
            <a:avLst/>
          </a:prstGeom>
          <a:solidFill>
            <a:srgbClr val="C0D7DA"/>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Footer Placeholder 4">
            <a:extLst>
              <a:ext uri="{FF2B5EF4-FFF2-40B4-BE49-F238E27FC236}">
                <a16:creationId xmlns:a16="http://schemas.microsoft.com/office/drawing/2014/main" id="{C6D8D34E-9F01-3C9E-D282-4A9A1E194A83}"/>
              </a:ext>
            </a:extLst>
          </p:cNvPr>
          <p:cNvSpPr>
            <a:spLocks noGrp="1"/>
          </p:cNvSpPr>
          <p:nvPr>
            <p:ph type="ftr" sz="quarter" idx="11"/>
          </p:nvPr>
        </p:nvSpPr>
        <p:spPr>
          <a:xfrm>
            <a:off x="3028950" y="6264072"/>
            <a:ext cx="30861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b hastings   newlebanoncoc.com</a:t>
            </a:r>
          </a:p>
        </p:txBody>
      </p:sp>
      <p:sp>
        <p:nvSpPr>
          <p:cNvPr id="4" name="TextBox 3">
            <a:extLst>
              <a:ext uri="{FF2B5EF4-FFF2-40B4-BE49-F238E27FC236}">
                <a16:creationId xmlns:a16="http://schemas.microsoft.com/office/drawing/2014/main" id="{4F2290B3-425D-13B1-877A-A9055E0B1BBF}"/>
              </a:ext>
            </a:extLst>
          </p:cNvPr>
          <p:cNvSpPr txBox="1"/>
          <p:nvPr/>
        </p:nvSpPr>
        <p:spPr>
          <a:xfrm>
            <a:off x="192948" y="394282"/>
            <a:ext cx="8758104"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haroni" panose="02010803020104030203" pitchFamily="2" charset="-79"/>
                <a:cs typeface="Aharoni" panose="02010803020104030203" pitchFamily="2" charset="-79"/>
              </a:rPr>
              <a:t>Who Do The Crowds Say That I Am?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Lk.9:18-27</a:t>
            </a:r>
          </a:p>
        </p:txBody>
      </p:sp>
      <p:sp>
        <p:nvSpPr>
          <p:cNvPr id="5" name="TextBox 4">
            <a:extLst>
              <a:ext uri="{FF2B5EF4-FFF2-40B4-BE49-F238E27FC236}">
                <a16:creationId xmlns:a16="http://schemas.microsoft.com/office/drawing/2014/main" id="{53AECC64-07EE-8D75-3B0B-E5AE2D111665}"/>
              </a:ext>
            </a:extLst>
          </p:cNvPr>
          <p:cNvSpPr txBox="1"/>
          <p:nvPr/>
        </p:nvSpPr>
        <p:spPr>
          <a:xfrm>
            <a:off x="441208" y="2155883"/>
            <a:ext cx="7780003" cy="3990836"/>
          </a:xfrm>
          <a:prstGeom prst="rect">
            <a:avLst/>
          </a:prstGeom>
          <a:noFill/>
        </p:spPr>
        <p:txBody>
          <a:bodyPr wrap="square" rtlCol="0">
            <a:spAutoFit/>
          </a:bodyPr>
          <a:lstStyle/>
          <a:p>
            <a:pPr marL="0" marR="0">
              <a:spcBef>
                <a:spcPts val="0"/>
              </a:spcBef>
              <a:spcAft>
                <a:spcPts val="800"/>
              </a:spcAft>
            </a:pPr>
            <a:r>
              <a:rPr lang="en-US" sz="3000" b="1" kern="100" dirty="0">
                <a:effectLst/>
                <a:latin typeface="Calibri" panose="020F0502020204030204" pitchFamily="34" charset="0"/>
                <a:ea typeface="Calibri" panose="020F0502020204030204" pitchFamily="34" charset="0"/>
                <a:cs typeface="Times New Roman" panose="02020603050405020304" pitchFamily="18" charset="0"/>
              </a:rPr>
              <a:t>v 18, 19. R</a:t>
            </a:r>
            <a:r>
              <a:rPr lang="en-US" sz="3000" kern="100" dirty="0">
                <a:effectLst/>
                <a:latin typeface="Calibri" panose="020F0502020204030204" pitchFamily="34" charset="0"/>
                <a:ea typeface="Calibri" panose="020F0502020204030204" pitchFamily="34" charset="0"/>
                <a:cs typeface="Times New Roman" panose="02020603050405020304" pitchFamily="18" charset="0"/>
              </a:rPr>
              <a:t>eports are not always to be trusted.    “The voice of the people” is not always “the voice of God.” In this case it was the voice of willful ignorance and unbelief, </a:t>
            </a:r>
          </a:p>
          <a:p>
            <a:pPr marL="0" marR="0">
              <a:spcBef>
                <a:spcPts val="0"/>
              </a:spcBef>
              <a:spcAft>
                <a:spcPts val="800"/>
              </a:spcAft>
            </a:pPr>
            <a:endParaRPr lang="en-US" sz="3000" kern="100"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3000" kern="100" dirty="0">
                <a:effectLst/>
                <a:latin typeface="Calibri" panose="020F0502020204030204" pitchFamily="34" charset="0"/>
                <a:ea typeface="Calibri" panose="020F0502020204030204" pitchFamily="34" charset="0"/>
                <a:cs typeface="Times New Roman" panose="02020603050405020304" pitchFamily="18" charset="0"/>
              </a:rPr>
              <a:t>It is always more easy for us to say what others think of Christ than to say honestly what we ourselves think of Him.</a:t>
            </a:r>
          </a:p>
        </p:txBody>
      </p:sp>
      <p:sp>
        <p:nvSpPr>
          <p:cNvPr id="6" name="TextBox 5">
            <a:extLst>
              <a:ext uri="{FF2B5EF4-FFF2-40B4-BE49-F238E27FC236}">
                <a16:creationId xmlns:a16="http://schemas.microsoft.com/office/drawing/2014/main" id="{907E8EE5-DDA8-7C79-8053-C9ABDB03FA1E}"/>
              </a:ext>
            </a:extLst>
          </p:cNvPr>
          <p:cNvSpPr txBox="1"/>
          <p:nvPr/>
        </p:nvSpPr>
        <p:spPr>
          <a:xfrm>
            <a:off x="441208" y="1133475"/>
            <a:ext cx="6950192" cy="658835"/>
          </a:xfrm>
          <a:prstGeom prst="rect">
            <a:avLst/>
          </a:prstGeom>
          <a:noFill/>
        </p:spPr>
        <p:txBody>
          <a:bodyPr wrap="square" rtlCol="0">
            <a:spAutoFit/>
          </a:bodyPr>
          <a:lstStyle/>
          <a:p>
            <a:pPr marR="0" lvl="0" algn="l" defTabSz="457200" rtl="0" eaLnBrk="1" fontAlgn="auto" latinLnBrk="0" hangingPunct="1">
              <a:lnSpc>
                <a:spcPct val="107000"/>
              </a:lnSpc>
              <a:spcBef>
                <a:spcPts val="0"/>
              </a:spcBef>
              <a:spcAft>
                <a:spcPts val="800"/>
              </a:spcAft>
              <a:buClrTx/>
              <a:buSzTx/>
              <a:tabLst/>
              <a:defRPr/>
            </a:pPr>
            <a:r>
              <a:rPr lang="en-US" sz="3600" b="1" kern="100" dirty="0">
                <a:solidFill>
                  <a:srgbClr val="C00000"/>
                </a:solidFill>
                <a:latin typeface="Calibri" panose="020F0502020204030204" pitchFamily="34" charset="0"/>
                <a:ea typeface="Calibri" panose="020F0502020204030204" pitchFamily="34" charset="0"/>
                <a:cs typeface="Times New Roman" panose="02020603050405020304" pitchFamily="18" charset="0"/>
              </a:rPr>
              <a:t>2</a:t>
            </a:r>
            <a:r>
              <a:rPr kumimoji="0" lang="en-US" sz="3600" b="1" i="0" u="none" strike="noStrike" kern="1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Christ and Public Opinion</a:t>
            </a:r>
            <a:r>
              <a:rPr kumimoji="0" lang="en-US" sz="3600" b="0" i="0" u="none" strike="noStrike" kern="1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876389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3A620F-C91C-D701-8529-BEE0BF11D31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F60DFDB-064D-910C-E613-893942D829AA}"/>
              </a:ext>
            </a:extLst>
          </p:cNvPr>
          <p:cNvSpPr/>
          <p:nvPr/>
        </p:nvSpPr>
        <p:spPr>
          <a:xfrm>
            <a:off x="192948" y="201336"/>
            <a:ext cx="8766494" cy="6442745"/>
          </a:xfrm>
          <a:prstGeom prst="rect">
            <a:avLst/>
          </a:prstGeom>
          <a:solidFill>
            <a:srgbClr val="C0D7DA"/>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Footer Placeholder 4">
            <a:extLst>
              <a:ext uri="{FF2B5EF4-FFF2-40B4-BE49-F238E27FC236}">
                <a16:creationId xmlns:a16="http://schemas.microsoft.com/office/drawing/2014/main" id="{38CD9DE0-ED19-61BE-1536-2169C90169F7}"/>
              </a:ext>
            </a:extLst>
          </p:cNvPr>
          <p:cNvSpPr>
            <a:spLocks noGrp="1"/>
          </p:cNvSpPr>
          <p:nvPr>
            <p:ph type="ftr" sz="quarter" idx="11"/>
          </p:nvPr>
        </p:nvSpPr>
        <p:spPr>
          <a:xfrm>
            <a:off x="3028950" y="6264072"/>
            <a:ext cx="30861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b hastings   newlebanoncoc.com</a:t>
            </a:r>
          </a:p>
        </p:txBody>
      </p:sp>
      <p:sp>
        <p:nvSpPr>
          <p:cNvPr id="4" name="TextBox 3">
            <a:extLst>
              <a:ext uri="{FF2B5EF4-FFF2-40B4-BE49-F238E27FC236}">
                <a16:creationId xmlns:a16="http://schemas.microsoft.com/office/drawing/2014/main" id="{818CEBD1-9F45-0031-E8DD-6C54E0A20077}"/>
              </a:ext>
            </a:extLst>
          </p:cNvPr>
          <p:cNvSpPr txBox="1"/>
          <p:nvPr/>
        </p:nvSpPr>
        <p:spPr>
          <a:xfrm>
            <a:off x="192948" y="394282"/>
            <a:ext cx="8758104"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haroni" panose="02010803020104030203" pitchFamily="2" charset="-79"/>
                <a:cs typeface="Aharoni" panose="02010803020104030203" pitchFamily="2" charset="-79"/>
              </a:rPr>
              <a:t>Who Do The Crowds Say That I Am?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Lk.9:18-27</a:t>
            </a:r>
          </a:p>
        </p:txBody>
      </p:sp>
      <p:sp>
        <p:nvSpPr>
          <p:cNvPr id="5" name="TextBox 4">
            <a:extLst>
              <a:ext uri="{FF2B5EF4-FFF2-40B4-BE49-F238E27FC236}">
                <a16:creationId xmlns:a16="http://schemas.microsoft.com/office/drawing/2014/main" id="{0464F2BD-B347-5354-9326-707507486B5C}"/>
              </a:ext>
            </a:extLst>
          </p:cNvPr>
          <p:cNvSpPr txBox="1"/>
          <p:nvPr/>
        </p:nvSpPr>
        <p:spPr>
          <a:xfrm>
            <a:off x="553673" y="1879135"/>
            <a:ext cx="8103766" cy="4539704"/>
          </a:xfrm>
          <a:prstGeom prst="rect">
            <a:avLst/>
          </a:prstGeom>
          <a:noFill/>
        </p:spPr>
        <p:txBody>
          <a:bodyPr wrap="square" rtlCol="0">
            <a:spAutoFit/>
          </a:bodyPr>
          <a:lstStyle/>
          <a:p>
            <a:r>
              <a:rPr lang="en-US" sz="2900" dirty="0"/>
              <a:t>In the face of such opposition the people still clung to the conviction that </a:t>
            </a:r>
            <a:r>
              <a:rPr lang="en-US" sz="2900" u="sng" dirty="0"/>
              <a:t>Jesus was someone sacred</a:t>
            </a:r>
            <a:r>
              <a:rPr lang="en-US" sz="2900" dirty="0"/>
              <a:t>.</a:t>
            </a:r>
          </a:p>
          <a:p>
            <a:r>
              <a:rPr lang="en-US" sz="2900" dirty="0"/>
              <a:t>No living person being worthy of comparison with him, and that he must be </a:t>
            </a:r>
            <a:r>
              <a:rPr lang="en-US" sz="2900" u="sng" dirty="0"/>
              <a:t>Elijah</a:t>
            </a:r>
            <a:r>
              <a:rPr lang="en-US" sz="2900" dirty="0"/>
              <a:t>, </a:t>
            </a:r>
            <a:r>
              <a:rPr lang="en-US" sz="2900" u="sng" dirty="0"/>
              <a:t>Jeremiah</a:t>
            </a:r>
            <a:r>
              <a:rPr lang="en-US" sz="2900" dirty="0"/>
              <a:t>, or </a:t>
            </a:r>
            <a:r>
              <a:rPr lang="en-US" sz="2900" u="sng" dirty="0"/>
              <a:t>John the Baptist </a:t>
            </a:r>
            <a:r>
              <a:rPr lang="en-US" sz="2900" dirty="0"/>
              <a:t>risen from the dead! </a:t>
            </a:r>
          </a:p>
          <a:p>
            <a:endParaRPr lang="en-US" sz="2900" dirty="0"/>
          </a:p>
          <a:p>
            <a:r>
              <a:rPr lang="en-US" sz="2900" dirty="0"/>
              <a:t>The Twelve had not been swayed by the lies of the  priestly leaders. The apostle Peter, leading all the rest, firmly acknowledged him as the Christ of God.</a:t>
            </a:r>
          </a:p>
          <a:p>
            <a:pPr lvl="1"/>
            <a:r>
              <a:rPr lang="en-US" sz="2800" dirty="0"/>
              <a:t> </a:t>
            </a:r>
          </a:p>
        </p:txBody>
      </p:sp>
      <p:sp>
        <p:nvSpPr>
          <p:cNvPr id="6" name="TextBox 5">
            <a:extLst>
              <a:ext uri="{FF2B5EF4-FFF2-40B4-BE49-F238E27FC236}">
                <a16:creationId xmlns:a16="http://schemas.microsoft.com/office/drawing/2014/main" id="{53B1F3A6-F372-A809-1757-44B5C0A0489D}"/>
              </a:ext>
            </a:extLst>
          </p:cNvPr>
          <p:cNvSpPr txBox="1"/>
          <p:nvPr/>
        </p:nvSpPr>
        <p:spPr>
          <a:xfrm>
            <a:off x="441208" y="1133475"/>
            <a:ext cx="6950192" cy="658835"/>
          </a:xfrm>
          <a:prstGeom prst="rect">
            <a:avLst/>
          </a:prstGeom>
          <a:noFill/>
        </p:spPr>
        <p:txBody>
          <a:bodyPr wrap="square" rtlCol="0">
            <a:spAutoFit/>
          </a:bodyPr>
          <a:lstStyle/>
          <a:p>
            <a:pPr marR="0" lvl="0" algn="l" defTabSz="457200" rtl="0" eaLnBrk="1" fontAlgn="auto" latinLnBrk="0" hangingPunct="1">
              <a:lnSpc>
                <a:spcPct val="107000"/>
              </a:lnSpc>
              <a:spcBef>
                <a:spcPts val="0"/>
              </a:spcBef>
              <a:spcAft>
                <a:spcPts val="800"/>
              </a:spcAft>
              <a:buClrTx/>
              <a:buSzTx/>
              <a:tabLst/>
              <a:defRPr/>
            </a:pPr>
            <a:r>
              <a:rPr lang="en-US" sz="3600" b="1" kern="100" dirty="0">
                <a:solidFill>
                  <a:srgbClr val="C00000"/>
                </a:solidFill>
                <a:latin typeface="Calibri" panose="020F0502020204030204" pitchFamily="34" charset="0"/>
                <a:ea typeface="Calibri" panose="020F0502020204030204" pitchFamily="34" charset="0"/>
                <a:cs typeface="Times New Roman" panose="02020603050405020304" pitchFamily="18" charset="0"/>
              </a:rPr>
              <a:t>2</a:t>
            </a:r>
            <a:r>
              <a:rPr kumimoji="0" lang="en-US" sz="3600" b="1" i="0" u="none" strike="noStrike" kern="1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Christ and Public Opinion</a:t>
            </a:r>
            <a:r>
              <a:rPr kumimoji="0" lang="en-US" sz="3600" b="0" i="0" u="none" strike="noStrike" kern="1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722311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90CE6C-F18F-7872-E373-22745F5A198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3ADB97D-2BCE-EDEE-A2B2-61D488E0B596}"/>
              </a:ext>
            </a:extLst>
          </p:cNvPr>
          <p:cNvSpPr/>
          <p:nvPr/>
        </p:nvSpPr>
        <p:spPr>
          <a:xfrm>
            <a:off x="192948" y="201336"/>
            <a:ext cx="8766494" cy="6442745"/>
          </a:xfrm>
          <a:prstGeom prst="rect">
            <a:avLst/>
          </a:prstGeom>
          <a:solidFill>
            <a:srgbClr val="C0D7DA"/>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Footer Placeholder 4">
            <a:extLst>
              <a:ext uri="{FF2B5EF4-FFF2-40B4-BE49-F238E27FC236}">
                <a16:creationId xmlns:a16="http://schemas.microsoft.com/office/drawing/2014/main" id="{D41F2AAC-F285-AFEE-79CC-8CB3E9EB9172}"/>
              </a:ext>
            </a:extLst>
          </p:cNvPr>
          <p:cNvSpPr>
            <a:spLocks noGrp="1"/>
          </p:cNvSpPr>
          <p:nvPr>
            <p:ph type="ftr" sz="quarter" idx="11"/>
          </p:nvPr>
        </p:nvSpPr>
        <p:spPr>
          <a:xfrm>
            <a:off x="3028950" y="6264072"/>
            <a:ext cx="30861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b hastings   newlebanoncoc.com</a:t>
            </a:r>
          </a:p>
        </p:txBody>
      </p:sp>
      <p:sp>
        <p:nvSpPr>
          <p:cNvPr id="4" name="TextBox 3">
            <a:extLst>
              <a:ext uri="{FF2B5EF4-FFF2-40B4-BE49-F238E27FC236}">
                <a16:creationId xmlns:a16="http://schemas.microsoft.com/office/drawing/2014/main" id="{CC61D334-C89D-6318-871E-D9608C4DADA5}"/>
              </a:ext>
            </a:extLst>
          </p:cNvPr>
          <p:cNvSpPr txBox="1"/>
          <p:nvPr/>
        </p:nvSpPr>
        <p:spPr>
          <a:xfrm>
            <a:off x="192948" y="394282"/>
            <a:ext cx="8758104"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haroni" panose="02010803020104030203" pitchFamily="2" charset="-79"/>
                <a:cs typeface="Aharoni" panose="02010803020104030203" pitchFamily="2" charset="-79"/>
              </a:rPr>
              <a:t>Who Do The Crowds Say That I Am?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Lk.9:18-27</a:t>
            </a:r>
          </a:p>
        </p:txBody>
      </p:sp>
      <p:sp>
        <p:nvSpPr>
          <p:cNvPr id="5" name="TextBox 4">
            <a:extLst>
              <a:ext uri="{FF2B5EF4-FFF2-40B4-BE49-F238E27FC236}">
                <a16:creationId xmlns:a16="http://schemas.microsoft.com/office/drawing/2014/main" id="{43D889A4-87D7-366D-ACFA-F45ED2167E27}"/>
              </a:ext>
            </a:extLst>
          </p:cNvPr>
          <p:cNvSpPr txBox="1"/>
          <p:nvPr/>
        </p:nvSpPr>
        <p:spPr>
          <a:xfrm>
            <a:off x="578841" y="2147583"/>
            <a:ext cx="7986320" cy="3132589"/>
          </a:xfrm>
          <a:prstGeom prst="rect">
            <a:avLst/>
          </a:prstGeom>
          <a:noFill/>
        </p:spPr>
        <p:txBody>
          <a:bodyPr wrap="square" rtlCol="0">
            <a:spAutoFit/>
          </a:bodyPr>
          <a:lstStyle/>
          <a:p>
            <a:pPr marL="0" marR="0">
              <a:lnSpc>
                <a:spcPct val="107000"/>
              </a:lnSpc>
              <a:spcBef>
                <a:spcPts val="0"/>
              </a:spcBef>
              <a:spcAft>
                <a:spcPts val="800"/>
              </a:spcAft>
            </a:pPr>
            <a:r>
              <a:rPr lang="en-US" sz="3600" b="1" kern="100" dirty="0">
                <a:effectLst/>
                <a:latin typeface="Calibri" panose="020F0502020204030204" pitchFamily="34" charset="0"/>
                <a:ea typeface="Calibri" panose="020F0502020204030204" pitchFamily="34" charset="0"/>
                <a:cs typeface="Times New Roman" panose="02020603050405020304" pitchFamily="18" charset="0"/>
              </a:rPr>
              <a:t>Luke 9:20 </a:t>
            </a:r>
          </a:p>
          <a:p>
            <a:pPr marL="0" marR="0">
              <a:lnSpc>
                <a:spcPct val="107000"/>
              </a:lnSpc>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He said to them, But who do you say that I am?" </a:t>
            </a:r>
            <a:r>
              <a:rPr lang="en-US" sz="3600" u="sng" kern="100" dirty="0">
                <a:effectLst/>
                <a:latin typeface="Calibri" panose="020F0502020204030204" pitchFamily="34" charset="0"/>
                <a:ea typeface="Calibri" panose="020F0502020204030204" pitchFamily="34" charset="0"/>
                <a:cs typeface="Times New Roman" panose="02020603050405020304" pitchFamily="18" charset="0"/>
              </a:rPr>
              <a:t>Peter answered and said, "The Christ of God.</a:t>
            </a:r>
            <a:r>
              <a:rPr lang="en-US" sz="3600" kern="100" dirty="0">
                <a:latin typeface="Calibri" panose="020F0502020204030204" pitchFamily="34" charset="0"/>
                <a:ea typeface="Calibri" panose="020F0502020204030204" pitchFamily="34" charset="0"/>
                <a:cs typeface="Times New Roman" panose="02020603050405020304" pitchFamily="18" charset="0"/>
              </a:rPr>
              <a:t> </a:t>
            </a: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And He strictly warned and commanded them to tell this to no one,</a:t>
            </a:r>
          </a:p>
        </p:txBody>
      </p:sp>
      <p:sp>
        <p:nvSpPr>
          <p:cNvPr id="6" name="TextBox 5">
            <a:extLst>
              <a:ext uri="{FF2B5EF4-FFF2-40B4-BE49-F238E27FC236}">
                <a16:creationId xmlns:a16="http://schemas.microsoft.com/office/drawing/2014/main" id="{547516B8-ED4F-1CFF-94CC-0AE495D6B9CB}"/>
              </a:ext>
            </a:extLst>
          </p:cNvPr>
          <p:cNvSpPr txBox="1"/>
          <p:nvPr/>
        </p:nvSpPr>
        <p:spPr>
          <a:xfrm>
            <a:off x="441208" y="1133475"/>
            <a:ext cx="6950192" cy="658835"/>
          </a:xfrm>
          <a:prstGeom prst="rect">
            <a:avLst/>
          </a:prstGeom>
          <a:noFill/>
        </p:spPr>
        <p:txBody>
          <a:bodyPr wrap="square" rtlCol="0">
            <a:spAutoFit/>
          </a:bodyPr>
          <a:lstStyle/>
          <a:p>
            <a:pPr marR="0" lvl="0" algn="l" defTabSz="457200" rtl="0" eaLnBrk="1" fontAlgn="auto" latinLnBrk="0" hangingPunct="1">
              <a:lnSpc>
                <a:spcPct val="107000"/>
              </a:lnSpc>
              <a:spcBef>
                <a:spcPts val="0"/>
              </a:spcBef>
              <a:spcAft>
                <a:spcPts val="800"/>
              </a:spcAft>
              <a:buClrTx/>
              <a:buSzTx/>
              <a:tabLst/>
              <a:defRPr/>
            </a:pPr>
            <a:r>
              <a:rPr kumimoji="0" lang="en-US" sz="3600" b="1" i="0" u="none" strike="noStrike" kern="1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3. Christ and Personal Conviction</a:t>
            </a:r>
            <a:r>
              <a:rPr kumimoji="0" lang="en-US" sz="3600" b="0" i="0" u="none" strike="noStrike" kern="1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5125286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8CDB34-B2C1-44D0-7644-F2D2CD6A64E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ED2E4A1-9465-3639-F1B8-8F96AE14828F}"/>
              </a:ext>
            </a:extLst>
          </p:cNvPr>
          <p:cNvSpPr/>
          <p:nvPr/>
        </p:nvSpPr>
        <p:spPr>
          <a:xfrm>
            <a:off x="192948" y="201336"/>
            <a:ext cx="8766494" cy="6442745"/>
          </a:xfrm>
          <a:prstGeom prst="rect">
            <a:avLst/>
          </a:prstGeom>
          <a:solidFill>
            <a:srgbClr val="C0D7DA"/>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Footer Placeholder 4">
            <a:extLst>
              <a:ext uri="{FF2B5EF4-FFF2-40B4-BE49-F238E27FC236}">
                <a16:creationId xmlns:a16="http://schemas.microsoft.com/office/drawing/2014/main" id="{44EA45B0-4613-7AC0-A8DA-CA2EE0D138CB}"/>
              </a:ext>
            </a:extLst>
          </p:cNvPr>
          <p:cNvSpPr>
            <a:spLocks noGrp="1"/>
          </p:cNvSpPr>
          <p:nvPr>
            <p:ph type="ftr" sz="quarter" idx="11"/>
          </p:nvPr>
        </p:nvSpPr>
        <p:spPr>
          <a:xfrm>
            <a:off x="3028950" y="6264072"/>
            <a:ext cx="30861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b hastings   newlebanoncoc.com</a:t>
            </a:r>
          </a:p>
        </p:txBody>
      </p:sp>
      <p:sp>
        <p:nvSpPr>
          <p:cNvPr id="4" name="TextBox 3">
            <a:extLst>
              <a:ext uri="{FF2B5EF4-FFF2-40B4-BE49-F238E27FC236}">
                <a16:creationId xmlns:a16="http://schemas.microsoft.com/office/drawing/2014/main" id="{6316C918-5467-0C0A-EF61-F38B73C7D7BB}"/>
              </a:ext>
            </a:extLst>
          </p:cNvPr>
          <p:cNvSpPr txBox="1"/>
          <p:nvPr/>
        </p:nvSpPr>
        <p:spPr>
          <a:xfrm>
            <a:off x="192948" y="394282"/>
            <a:ext cx="8758104"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haroni" panose="02010803020104030203" pitchFamily="2" charset="-79"/>
                <a:cs typeface="Aharoni" panose="02010803020104030203" pitchFamily="2" charset="-79"/>
              </a:rPr>
              <a:t>Who Do The Crowds Say That I Am?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Lk.9:18-27</a:t>
            </a:r>
          </a:p>
        </p:txBody>
      </p:sp>
      <p:sp>
        <p:nvSpPr>
          <p:cNvPr id="5" name="TextBox 4">
            <a:extLst>
              <a:ext uri="{FF2B5EF4-FFF2-40B4-BE49-F238E27FC236}">
                <a16:creationId xmlns:a16="http://schemas.microsoft.com/office/drawing/2014/main" id="{4FF4B481-C51B-FF58-A600-51ACA684F9E9}"/>
              </a:ext>
            </a:extLst>
          </p:cNvPr>
          <p:cNvSpPr txBox="1"/>
          <p:nvPr/>
        </p:nvSpPr>
        <p:spPr>
          <a:xfrm>
            <a:off x="441208" y="2055303"/>
            <a:ext cx="8123952" cy="3970318"/>
          </a:xfrm>
          <a:prstGeom prst="rect">
            <a:avLst/>
          </a:prstGeom>
          <a:noFill/>
        </p:spPr>
        <p:txBody>
          <a:bodyPr wrap="square" rtlCol="0">
            <a:spAutoFit/>
          </a:bodyPr>
          <a:lstStyle/>
          <a:p>
            <a:pPr marL="0" marR="0">
              <a:spcBef>
                <a:spcPts val="0"/>
              </a:spcBef>
              <a:spcAft>
                <a:spcPts val="800"/>
              </a:spcAf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a:t>
            </a:r>
            <a:r>
              <a:rPr lang="en-US" sz="2800" u="sng" kern="100" dirty="0">
                <a:effectLst/>
                <a:latin typeface="Calibri" panose="020F0502020204030204" pitchFamily="34" charset="0"/>
                <a:ea typeface="Calibri" panose="020F0502020204030204" pitchFamily="34" charset="0"/>
                <a:cs typeface="Times New Roman" panose="02020603050405020304" pitchFamily="18" charset="0"/>
              </a:rPr>
              <a:t>But whom say </a:t>
            </a:r>
            <a:r>
              <a:rPr lang="en-US" sz="2800" i="1" u="sng" kern="100" dirty="0">
                <a:effectLst/>
                <a:latin typeface="Calibri" panose="020F0502020204030204" pitchFamily="34" charset="0"/>
                <a:ea typeface="Calibri" panose="020F0502020204030204" pitchFamily="34" charset="0"/>
                <a:cs typeface="Times New Roman" panose="02020603050405020304" pitchFamily="18" charset="0"/>
              </a:rPr>
              <a:t>ye</a:t>
            </a:r>
            <a:r>
              <a:rPr lang="en-US" sz="2800" u="sng" kern="100" dirty="0">
                <a:effectLst/>
                <a:latin typeface="Calibri" panose="020F0502020204030204" pitchFamily="34" charset="0"/>
                <a:ea typeface="Calibri" panose="020F0502020204030204" pitchFamily="34" charset="0"/>
                <a:cs typeface="Times New Roman" panose="02020603050405020304" pitchFamily="18" charset="0"/>
              </a:rPr>
              <a:t> that I am</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b="1" kern="100" dirty="0">
                <a:effectLst/>
                <a:latin typeface="Calibri" panose="020F0502020204030204" pitchFamily="34" charset="0"/>
                <a:ea typeface="Calibri" panose="020F0502020204030204" pitchFamily="34" charset="0"/>
                <a:cs typeface="Times New Roman" panose="02020603050405020304" pitchFamily="18" charset="0"/>
              </a:rPr>
              <a:t>(v. 20). </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It will not satisfy the Savior to tell Him </a:t>
            </a:r>
            <a:r>
              <a:rPr lang="en-US" sz="2800" u="sng" kern="100" dirty="0">
                <a:effectLst/>
                <a:latin typeface="Calibri" panose="020F0502020204030204" pitchFamily="34" charset="0"/>
                <a:ea typeface="Calibri" panose="020F0502020204030204" pitchFamily="34" charset="0"/>
                <a:cs typeface="Times New Roman" panose="02020603050405020304" pitchFamily="18" charset="0"/>
              </a:rPr>
              <a:t>what our fathers, and mothers, and teachers said about Him</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This question is one that we have all to answer </a:t>
            </a:r>
            <a:r>
              <a:rPr lang="en-US" sz="2800" kern="100" dirty="0">
                <a:effectLst/>
                <a:latin typeface="Arial Black" panose="020B0A04020102020204" pitchFamily="34" charset="0"/>
                <a:ea typeface="Calibri" panose="020F0502020204030204" pitchFamily="34" charset="0"/>
                <a:cs typeface="Times New Roman" panose="02020603050405020304" pitchFamily="18" charset="0"/>
              </a:rPr>
              <a:t>individually</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for ourselves. </a:t>
            </a:r>
            <a:r>
              <a:rPr lang="en-US" sz="2800" kern="100" dirty="0">
                <a:effectLst/>
                <a:latin typeface="Arial Black" panose="020B0A04020102020204" pitchFamily="34" charset="0"/>
                <a:ea typeface="Calibri" panose="020F0502020204030204" pitchFamily="34" charset="0"/>
                <a:cs typeface="Times New Roman" panose="02020603050405020304" pitchFamily="18" charset="0"/>
              </a:rPr>
              <a:t>“WHAT DO YOU THINK of Christ?” </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Peter’s answer, “Thou art the Christ -  anointed, of God,”  (</a:t>
            </a:r>
            <a:r>
              <a:rPr lang="en-US" sz="2800" b="1" kern="100" dirty="0">
                <a:effectLst/>
                <a:latin typeface="Calibri" panose="020F0502020204030204" pitchFamily="34" charset="0"/>
                <a:ea typeface="Calibri" panose="020F0502020204030204" pitchFamily="34" charset="0"/>
                <a:cs typeface="Times New Roman" panose="02020603050405020304" pitchFamily="18" charset="0"/>
              </a:rPr>
              <a:t>Matt. 16:16, 17</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“If thou shall confess with thy mouth the Lord Jesus, and believe in thine heart, thou shalt be saved” (</a:t>
            </a:r>
            <a:r>
              <a:rPr lang="en-US" sz="2800" b="1" kern="100" dirty="0">
                <a:effectLst/>
                <a:latin typeface="Calibri" panose="020F0502020204030204" pitchFamily="34" charset="0"/>
                <a:ea typeface="Calibri" panose="020F0502020204030204" pitchFamily="34" charset="0"/>
                <a:cs typeface="Times New Roman" panose="02020603050405020304" pitchFamily="18" charset="0"/>
              </a:rPr>
              <a:t>Rom. 10:9</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6" name="TextBox 5">
            <a:extLst>
              <a:ext uri="{FF2B5EF4-FFF2-40B4-BE49-F238E27FC236}">
                <a16:creationId xmlns:a16="http://schemas.microsoft.com/office/drawing/2014/main" id="{AAE595C3-A06B-084A-EE09-2F08DC7E1E99}"/>
              </a:ext>
            </a:extLst>
          </p:cNvPr>
          <p:cNvSpPr txBox="1"/>
          <p:nvPr/>
        </p:nvSpPr>
        <p:spPr>
          <a:xfrm>
            <a:off x="441208" y="1133475"/>
            <a:ext cx="6950192" cy="658835"/>
          </a:xfrm>
          <a:prstGeom prst="rect">
            <a:avLst/>
          </a:prstGeom>
          <a:noFill/>
        </p:spPr>
        <p:txBody>
          <a:bodyPr wrap="square" rtlCol="0">
            <a:spAutoFit/>
          </a:bodyPr>
          <a:lstStyle/>
          <a:p>
            <a:pPr marR="0" lvl="0" algn="l" defTabSz="457200" rtl="0" eaLnBrk="1" fontAlgn="auto" latinLnBrk="0" hangingPunct="1">
              <a:lnSpc>
                <a:spcPct val="107000"/>
              </a:lnSpc>
              <a:spcBef>
                <a:spcPts val="0"/>
              </a:spcBef>
              <a:spcAft>
                <a:spcPts val="800"/>
              </a:spcAft>
              <a:buClrTx/>
              <a:buSzTx/>
              <a:tabLst/>
              <a:defRPr/>
            </a:pPr>
            <a:r>
              <a:rPr kumimoji="0" lang="en-US" sz="3600" b="1" i="0" u="none" strike="noStrike" kern="1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3. Christ and Personal Conviction</a:t>
            </a:r>
            <a:r>
              <a:rPr kumimoji="0" lang="en-US" sz="3600" b="0" i="0" u="none" strike="noStrike" kern="1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5681752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2A138-1402-8D6C-4E2D-03E1FB786EB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17FCBF6-D70D-E656-F7AD-E173E59E158F}"/>
              </a:ext>
            </a:extLst>
          </p:cNvPr>
          <p:cNvSpPr/>
          <p:nvPr/>
        </p:nvSpPr>
        <p:spPr>
          <a:xfrm>
            <a:off x="192948" y="201336"/>
            <a:ext cx="8766494" cy="6442745"/>
          </a:xfrm>
          <a:prstGeom prst="rect">
            <a:avLst/>
          </a:prstGeom>
          <a:solidFill>
            <a:srgbClr val="C0D7DA"/>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Footer Placeholder 4">
            <a:extLst>
              <a:ext uri="{FF2B5EF4-FFF2-40B4-BE49-F238E27FC236}">
                <a16:creationId xmlns:a16="http://schemas.microsoft.com/office/drawing/2014/main" id="{AF72D9B9-6B03-7C11-B696-58FE91581F56}"/>
              </a:ext>
            </a:extLst>
          </p:cNvPr>
          <p:cNvSpPr>
            <a:spLocks noGrp="1"/>
          </p:cNvSpPr>
          <p:nvPr>
            <p:ph type="ftr" sz="quarter" idx="11"/>
          </p:nvPr>
        </p:nvSpPr>
        <p:spPr>
          <a:xfrm>
            <a:off x="3028950" y="6264072"/>
            <a:ext cx="30861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b hastings   newlebanoncoc.com</a:t>
            </a:r>
          </a:p>
        </p:txBody>
      </p:sp>
      <p:sp>
        <p:nvSpPr>
          <p:cNvPr id="4" name="TextBox 3">
            <a:extLst>
              <a:ext uri="{FF2B5EF4-FFF2-40B4-BE49-F238E27FC236}">
                <a16:creationId xmlns:a16="http://schemas.microsoft.com/office/drawing/2014/main" id="{8D3081E4-0664-BEDC-3680-4AE8777F486F}"/>
              </a:ext>
            </a:extLst>
          </p:cNvPr>
          <p:cNvSpPr txBox="1"/>
          <p:nvPr/>
        </p:nvSpPr>
        <p:spPr>
          <a:xfrm>
            <a:off x="192948" y="394282"/>
            <a:ext cx="8758104"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haroni" panose="02010803020104030203" pitchFamily="2" charset="-79"/>
                <a:cs typeface="Aharoni" panose="02010803020104030203" pitchFamily="2" charset="-79"/>
              </a:rPr>
              <a:t>Who Do The Crowds Say That I Am?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Lk.9:18-27</a:t>
            </a:r>
          </a:p>
        </p:txBody>
      </p:sp>
      <p:sp>
        <p:nvSpPr>
          <p:cNvPr id="7" name="TextBox 6">
            <a:extLst>
              <a:ext uri="{FF2B5EF4-FFF2-40B4-BE49-F238E27FC236}">
                <a16:creationId xmlns:a16="http://schemas.microsoft.com/office/drawing/2014/main" id="{9645B8AC-3FBF-C10E-F705-3DBA92B1F4A0}"/>
              </a:ext>
            </a:extLst>
          </p:cNvPr>
          <p:cNvSpPr txBox="1"/>
          <p:nvPr/>
        </p:nvSpPr>
        <p:spPr>
          <a:xfrm>
            <a:off x="441208" y="1133475"/>
            <a:ext cx="6950192" cy="658835"/>
          </a:xfrm>
          <a:prstGeom prst="rect">
            <a:avLst/>
          </a:prstGeom>
          <a:noFill/>
        </p:spPr>
        <p:txBody>
          <a:bodyPr wrap="square" rtlCol="0">
            <a:spAutoFit/>
          </a:bodyPr>
          <a:lstStyle/>
          <a:p>
            <a:pPr marR="0" lvl="0" algn="l" defTabSz="457200" rtl="0" eaLnBrk="1" fontAlgn="auto" latinLnBrk="0" hangingPunct="1">
              <a:lnSpc>
                <a:spcPct val="107000"/>
              </a:lnSpc>
              <a:spcBef>
                <a:spcPts val="0"/>
              </a:spcBef>
              <a:spcAft>
                <a:spcPts val="800"/>
              </a:spcAft>
              <a:buClrTx/>
              <a:buSzTx/>
              <a:tabLst/>
              <a:defRPr/>
            </a:pPr>
            <a:r>
              <a:rPr kumimoji="0" lang="en-US" sz="3600" b="1" i="0" u="none" strike="noStrike" kern="1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4. Christ and Suffering</a:t>
            </a:r>
            <a:r>
              <a:rPr kumimoji="0" lang="en-US" sz="3600" b="0" i="0" u="none" strike="noStrike" kern="1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sp>
        <p:nvSpPr>
          <p:cNvPr id="5" name="TextBox 4">
            <a:extLst>
              <a:ext uri="{FF2B5EF4-FFF2-40B4-BE49-F238E27FC236}">
                <a16:creationId xmlns:a16="http://schemas.microsoft.com/office/drawing/2014/main" id="{0B7665B8-AD2C-EFCE-139D-7F5902C3D47B}"/>
              </a:ext>
            </a:extLst>
          </p:cNvPr>
          <p:cNvSpPr txBox="1"/>
          <p:nvPr/>
        </p:nvSpPr>
        <p:spPr>
          <a:xfrm>
            <a:off x="790575" y="2171700"/>
            <a:ext cx="7505700" cy="3293209"/>
          </a:xfrm>
          <a:prstGeom prst="rect">
            <a:avLst/>
          </a:prstGeom>
          <a:noFill/>
        </p:spPr>
        <p:txBody>
          <a:bodyPr wrap="square" rtlCol="0">
            <a:spAutoFit/>
          </a:bodyPr>
          <a:lstStyle/>
          <a:p>
            <a:r>
              <a:rPr lang="en-US" sz="3600" b="1" dirty="0"/>
              <a:t>Luke 9:22 </a:t>
            </a:r>
            <a:r>
              <a:rPr lang="en-US" sz="3600" dirty="0"/>
              <a:t>saying, "The Son of Man must suffer many things, and be rejected by the elders and chief priests and scribes, and be killed, and be raised the third day."</a:t>
            </a:r>
          </a:p>
          <a:p>
            <a:r>
              <a:rPr lang="en-US" sz="2800" b="1" dirty="0"/>
              <a:t> </a:t>
            </a:r>
            <a:endParaRPr lang="en-US" sz="2800" dirty="0"/>
          </a:p>
        </p:txBody>
      </p:sp>
    </p:spTree>
    <p:extLst>
      <p:ext uri="{BB962C8B-B14F-4D97-AF65-F5344CB8AC3E}">
        <p14:creationId xmlns:p14="http://schemas.microsoft.com/office/powerpoint/2010/main" val="4046824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5002EF-A591-A9A7-5BB1-304BF5AA30A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DFCAF40-D77F-8690-18D9-142B10B734DF}"/>
              </a:ext>
            </a:extLst>
          </p:cNvPr>
          <p:cNvSpPr/>
          <p:nvPr/>
        </p:nvSpPr>
        <p:spPr>
          <a:xfrm>
            <a:off x="192948" y="201336"/>
            <a:ext cx="8766494" cy="6442745"/>
          </a:xfrm>
          <a:prstGeom prst="rect">
            <a:avLst/>
          </a:prstGeom>
          <a:solidFill>
            <a:srgbClr val="C0D7DA"/>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Footer Placeholder 4">
            <a:extLst>
              <a:ext uri="{FF2B5EF4-FFF2-40B4-BE49-F238E27FC236}">
                <a16:creationId xmlns:a16="http://schemas.microsoft.com/office/drawing/2014/main" id="{F3FF9600-88C4-EF0C-9EE1-9A11F008FF28}"/>
              </a:ext>
            </a:extLst>
          </p:cNvPr>
          <p:cNvSpPr>
            <a:spLocks noGrp="1"/>
          </p:cNvSpPr>
          <p:nvPr>
            <p:ph type="ftr" sz="quarter" idx="11"/>
          </p:nvPr>
        </p:nvSpPr>
        <p:spPr>
          <a:xfrm>
            <a:off x="3028950" y="6264072"/>
            <a:ext cx="30861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b hastings   newlebanoncoc.com</a:t>
            </a:r>
          </a:p>
        </p:txBody>
      </p:sp>
      <p:sp>
        <p:nvSpPr>
          <p:cNvPr id="4" name="TextBox 3">
            <a:extLst>
              <a:ext uri="{FF2B5EF4-FFF2-40B4-BE49-F238E27FC236}">
                <a16:creationId xmlns:a16="http://schemas.microsoft.com/office/drawing/2014/main" id="{12134B84-3639-0691-17FF-4E95C995792B}"/>
              </a:ext>
            </a:extLst>
          </p:cNvPr>
          <p:cNvSpPr txBox="1"/>
          <p:nvPr/>
        </p:nvSpPr>
        <p:spPr>
          <a:xfrm>
            <a:off x="192948" y="394282"/>
            <a:ext cx="8758104"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haroni" panose="02010803020104030203" pitchFamily="2" charset="-79"/>
                <a:cs typeface="Aharoni" panose="02010803020104030203" pitchFamily="2" charset="-79"/>
              </a:rPr>
              <a:t>Who Do The Crowds Say That I Am?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Lk.9:18-27</a:t>
            </a:r>
          </a:p>
        </p:txBody>
      </p:sp>
      <p:sp>
        <p:nvSpPr>
          <p:cNvPr id="6" name="TextBox 5">
            <a:extLst>
              <a:ext uri="{FF2B5EF4-FFF2-40B4-BE49-F238E27FC236}">
                <a16:creationId xmlns:a16="http://schemas.microsoft.com/office/drawing/2014/main" id="{3799C0D2-FF40-E350-FD9C-A7ED6DAB00F7}"/>
              </a:ext>
            </a:extLst>
          </p:cNvPr>
          <p:cNvSpPr txBox="1"/>
          <p:nvPr/>
        </p:nvSpPr>
        <p:spPr>
          <a:xfrm>
            <a:off x="441208" y="1745391"/>
            <a:ext cx="8174286" cy="4503797"/>
          </a:xfrm>
          <a:prstGeom prst="rect">
            <a:avLst/>
          </a:prstGeom>
          <a:noFill/>
        </p:spPr>
        <p:txBody>
          <a:bodyPr wrap="square" rtlCol="0">
            <a:spAutoFit/>
          </a:bodyPr>
          <a:lstStyle/>
          <a:p>
            <a:pPr marL="0" marR="0">
              <a:spcBef>
                <a:spcPts val="0"/>
              </a:spcBef>
              <a:spcAft>
                <a:spcPts val="800"/>
              </a:spcAf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a:t>
            </a:r>
            <a:r>
              <a:rPr lang="en-US" sz="2800" u="sng" kern="100" dirty="0">
                <a:effectLst/>
                <a:latin typeface="Calibri" panose="020F0502020204030204" pitchFamily="34" charset="0"/>
                <a:ea typeface="Calibri" panose="020F0502020204030204" pitchFamily="34" charset="0"/>
                <a:cs typeface="Times New Roman" panose="02020603050405020304" pitchFamily="18" charset="0"/>
              </a:rPr>
              <a:t>The Son of Man must suffer</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etc. </a:t>
            </a:r>
            <a:r>
              <a:rPr lang="en-US" sz="2800" b="1" kern="100" dirty="0">
                <a:effectLst/>
                <a:latin typeface="Calibri" panose="020F0502020204030204" pitchFamily="34" charset="0"/>
                <a:ea typeface="Calibri" panose="020F0502020204030204" pitchFamily="34" charset="0"/>
                <a:cs typeface="Times New Roman" panose="02020603050405020304" pitchFamily="18" charset="0"/>
              </a:rPr>
              <a:t>(v. 22). </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As the Captain of our Salvation, Christ was made perfect through suffering. He was “rejected by the elders and chief scribes,” showing that the carnal mind, even though religious, is enmity against God. </a:t>
            </a:r>
          </a:p>
          <a:p>
            <a:pPr marL="0" marR="0">
              <a:spcBef>
                <a:spcPts val="0"/>
              </a:spcBef>
              <a:spcAft>
                <a:spcPts val="800"/>
              </a:spcAf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With </a:t>
            </a:r>
            <a:r>
              <a:rPr lang="en-US" sz="2800" u="sng" kern="100" dirty="0">
                <a:effectLst/>
                <a:latin typeface="Calibri" panose="020F0502020204030204" pitchFamily="34" charset="0"/>
                <a:ea typeface="Calibri" panose="020F0502020204030204" pitchFamily="34" charset="0"/>
                <a:cs typeface="Times New Roman" panose="02020603050405020304" pitchFamily="18" charset="0"/>
              </a:rPr>
              <a:t>wicked hands they put Him to death</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but by the </a:t>
            </a:r>
            <a:r>
              <a:rPr lang="en-US" sz="2800" u="sng" kern="100" dirty="0">
                <a:effectLst/>
                <a:latin typeface="Calibri" panose="020F0502020204030204" pitchFamily="34" charset="0"/>
                <a:ea typeface="Calibri" panose="020F0502020204030204" pitchFamily="34" charset="0"/>
                <a:cs typeface="Times New Roman" panose="02020603050405020304" pitchFamily="18" charset="0"/>
              </a:rPr>
              <a:t>authority of the Father He laid down His life and took it again (</a:t>
            </a:r>
            <a:r>
              <a:rPr lang="en-US" sz="2800" b="1" u="sng" kern="100" dirty="0">
                <a:effectLst/>
                <a:latin typeface="Calibri" panose="020F0502020204030204" pitchFamily="34" charset="0"/>
                <a:ea typeface="Calibri" panose="020F0502020204030204" pitchFamily="34" charset="0"/>
                <a:cs typeface="Times New Roman" panose="02020603050405020304" pitchFamily="18" charset="0"/>
              </a:rPr>
              <a:t>John 10:18</a:t>
            </a:r>
            <a:r>
              <a:rPr lang="en-US" sz="2800" u="sng" kern="100" dirty="0">
                <a:effectLst/>
                <a:latin typeface="Calibri" panose="020F0502020204030204" pitchFamily="34" charset="0"/>
                <a:ea typeface="Calibri" panose="020F0502020204030204" pitchFamily="34" charset="0"/>
                <a:cs typeface="Times New Roman" panose="02020603050405020304" pitchFamily="18" charset="0"/>
              </a:rPr>
              <a:t>)</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It was according to the Scriptures that He </a:t>
            </a:r>
            <a:r>
              <a:rPr lang="en-US" sz="2800" u="sng" kern="100" dirty="0">
                <a:effectLst/>
                <a:latin typeface="Calibri" panose="020F0502020204030204" pitchFamily="34" charset="0"/>
                <a:ea typeface="Calibri" panose="020F0502020204030204" pitchFamily="34" charset="0"/>
                <a:cs typeface="Times New Roman" panose="02020603050405020304" pitchFamily="18" charset="0"/>
              </a:rPr>
              <a:t>died for our sins</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and </a:t>
            </a:r>
            <a:r>
              <a:rPr lang="en-US" sz="2800" u="sng" kern="100" dirty="0">
                <a:effectLst/>
                <a:latin typeface="Calibri" panose="020F0502020204030204" pitchFamily="34" charset="0"/>
                <a:ea typeface="Calibri" panose="020F0502020204030204" pitchFamily="34" charset="0"/>
                <a:cs typeface="Times New Roman" panose="02020603050405020304" pitchFamily="18" charset="0"/>
              </a:rPr>
              <a:t>rose again for our justification.</a:t>
            </a:r>
          </a:p>
        </p:txBody>
      </p:sp>
      <p:sp>
        <p:nvSpPr>
          <p:cNvPr id="7" name="TextBox 6">
            <a:extLst>
              <a:ext uri="{FF2B5EF4-FFF2-40B4-BE49-F238E27FC236}">
                <a16:creationId xmlns:a16="http://schemas.microsoft.com/office/drawing/2014/main" id="{886FB3AC-24BF-516A-CC08-94439D088FDB}"/>
              </a:ext>
            </a:extLst>
          </p:cNvPr>
          <p:cNvSpPr txBox="1"/>
          <p:nvPr/>
        </p:nvSpPr>
        <p:spPr>
          <a:xfrm>
            <a:off x="441208" y="1133475"/>
            <a:ext cx="6950192" cy="658835"/>
          </a:xfrm>
          <a:prstGeom prst="rect">
            <a:avLst/>
          </a:prstGeom>
          <a:noFill/>
        </p:spPr>
        <p:txBody>
          <a:bodyPr wrap="square" rtlCol="0">
            <a:spAutoFit/>
          </a:bodyPr>
          <a:lstStyle/>
          <a:p>
            <a:pPr marR="0" lvl="0" algn="l" defTabSz="457200" rtl="0" eaLnBrk="1" fontAlgn="auto" latinLnBrk="0" hangingPunct="1">
              <a:lnSpc>
                <a:spcPct val="107000"/>
              </a:lnSpc>
              <a:spcBef>
                <a:spcPts val="0"/>
              </a:spcBef>
              <a:spcAft>
                <a:spcPts val="800"/>
              </a:spcAft>
              <a:buClrTx/>
              <a:buSzTx/>
              <a:tabLst/>
              <a:defRPr/>
            </a:pPr>
            <a:r>
              <a:rPr kumimoji="0" lang="en-US" sz="3600" b="1" i="0" u="none" strike="noStrike" kern="1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4. Christ and Suffering</a:t>
            </a:r>
            <a:r>
              <a:rPr kumimoji="0" lang="en-US" sz="3600" b="0" i="0" u="none" strike="noStrike" kern="1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6018840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31A084-CE71-5AA1-8F77-E4A0431EF69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03EBDC4-9159-5FE5-862E-B7EDB2D1330E}"/>
              </a:ext>
            </a:extLst>
          </p:cNvPr>
          <p:cNvSpPr/>
          <p:nvPr/>
        </p:nvSpPr>
        <p:spPr>
          <a:xfrm>
            <a:off x="192948" y="201336"/>
            <a:ext cx="8766494" cy="6442745"/>
          </a:xfrm>
          <a:prstGeom prst="rect">
            <a:avLst/>
          </a:prstGeom>
          <a:solidFill>
            <a:srgbClr val="C0D7DA"/>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Footer Placeholder 4">
            <a:extLst>
              <a:ext uri="{FF2B5EF4-FFF2-40B4-BE49-F238E27FC236}">
                <a16:creationId xmlns:a16="http://schemas.microsoft.com/office/drawing/2014/main" id="{A9B31CEE-530B-60A4-7260-A7D944D9E7FF}"/>
              </a:ext>
            </a:extLst>
          </p:cNvPr>
          <p:cNvSpPr>
            <a:spLocks noGrp="1"/>
          </p:cNvSpPr>
          <p:nvPr>
            <p:ph type="ftr" sz="quarter" idx="11"/>
          </p:nvPr>
        </p:nvSpPr>
        <p:spPr>
          <a:xfrm>
            <a:off x="3028950" y="6264072"/>
            <a:ext cx="30861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b hastings   newlebanoncoc.com</a:t>
            </a:r>
          </a:p>
        </p:txBody>
      </p:sp>
      <p:sp>
        <p:nvSpPr>
          <p:cNvPr id="4" name="TextBox 3">
            <a:extLst>
              <a:ext uri="{FF2B5EF4-FFF2-40B4-BE49-F238E27FC236}">
                <a16:creationId xmlns:a16="http://schemas.microsoft.com/office/drawing/2014/main" id="{3508B892-B37D-9FDC-7284-BEAB95E1D7DA}"/>
              </a:ext>
            </a:extLst>
          </p:cNvPr>
          <p:cNvSpPr txBox="1"/>
          <p:nvPr/>
        </p:nvSpPr>
        <p:spPr>
          <a:xfrm>
            <a:off x="192948" y="394282"/>
            <a:ext cx="8758104"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haroni" panose="02010803020104030203" pitchFamily="2" charset="-79"/>
                <a:cs typeface="Aharoni" panose="02010803020104030203" pitchFamily="2" charset="-79"/>
              </a:rPr>
              <a:t>Who Do The Crowds Say That I Am?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Lk.9:18-27</a:t>
            </a:r>
          </a:p>
        </p:txBody>
      </p:sp>
      <p:sp>
        <p:nvSpPr>
          <p:cNvPr id="7" name="TextBox 6">
            <a:extLst>
              <a:ext uri="{FF2B5EF4-FFF2-40B4-BE49-F238E27FC236}">
                <a16:creationId xmlns:a16="http://schemas.microsoft.com/office/drawing/2014/main" id="{C3EF8B5D-4BE7-D0D8-E8D3-71B518BB9FA9}"/>
              </a:ext>
            </a:extLst>
          </p:cNvPr>
          <p:cNvSpPr txBox="1"/>
          <p:nvPr/>
        </p:nvSpPr>
        <p:spPr>
          <a:xfrm>
            <a:off x="441208" y="1133475"/>
            <a:ext cx="6950192" cy="658835"/>
          </a:xfrm>
          <a:prstGeom prst="rect">
            <a:avLst/>
          </a:prstGeom>
          <a:noFill/>
        </p:spPr>
        <p:txBody>
          <a:bodyPr wrap="square" rtlCol="0">
            <a:spAutoFit/>
          </a:bodyPr>
          <a:lstStyle/>
          <a:p>
            <a:pPr marR="0" lvl="0" algn="l" defTabSz="457200" rtl="0" eaLnBrk="1" fontAlgn="auto" latinLnBrk="0" hangingPunct="1">
              <a:lnSpc>
                <a:spcPct val="107000"/>
              </a:lnSpc>
              <a:spcBef>
                <a:spcPts val="0"/>
              </a:spcBef>
              <a:spcAft>
                <a:spcPts val="800"/>
              </a:spcAft>
              <a:buClrTx/>
              <a:buSzTx/>
              <a:tabLst/>
              <a:defRPr/>
            </a:pPr>
            <a:r>
              <a:rPr kumimoji="0" lang="en-US" sz="3600" b="1" i="0" u="none" strike="noStrike" kern="1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4. Christ and Suffering</a:t>
            </a:r>
            <a:r>
              <a:rPr kumimoji="0" lang="en-US" sz="3600" b="0" i="0" u="none" strike="noStrike" kern="1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sp>
        <p:nvSpPr>
          <p:cNvPr id="8" name="TextBox 7">
            <a:extLst>
              <a:ext uri="{FF2B5EF4-FFF2-40B4-BE49-F238E27FC236}">
                <a16:creationId xmlns:a16="http://schemas.microsoft.com/office/drawing/2014/main" id="{7DBE111A-E499-EF17-8C2C-DDFB63FF418C}"/>
              </a:ext>
            </a:extLst>
          </p:cNvPr>
          <p:cNvSpPr txBox="1"/>
          <p:nvPr/>
        </p:nvSpPr>
        <p:spPr>
          <a:xfrm>
            <a:off x="528506" y="1943312"/>
            <a:ext cx="8182675" cy="4524315"/>
          </a:xfrm>
          <a:prstGeom prst="rect">
            <a:avLst/>
          </a:prstGeom>
          <a:noFill/>
        </p:spPr>
        <p:txBody>
          <a:bodyPr wrap="square" rtlCol="0">
            <a:spAutoFit/>
          </a:bodyPr>
          <a:lstStyle/>
          <a:p>
            <a:r>
              <a:rPr lang="en-US" sz="3200" u="sng" dirty="0"/>
              <a:t>Many things </a:t>
            </a:r>
            <a:r>
              <a:rPr lang="en-US" sz="3200" dirty="0"/>
              <a:t>… This announcement of the Lord’s death was given several times by Matthew, each in a different context, and disclosing,  a number of events and conditions  foretold by the Lord.</a:t>
            </a:r>
          </a:p>
          <a:p>
            <a:pPr algn="ctr"/>
            <a:r>
              <a:rPr lang="en-US" sz="2800" b="1" dirty="0">
                <a:solidFill>
                  <a:srgbClr val="C00000"/>
                </a:solidFill>
              </a:rPr>
              <a:t>(</a:t>
            </a:r>
            <a:r>
              <a:rPr lang="en-US" sz="2800" b="1" u="sng" dirty="0">
                <a:solidFill>
                  <a:srgbClr val="C00000"/>
                </a:solidFill>
              </a:rPr>
              <a:t>Matt 16:21</a:t>
            </a:r>
            <a:r>
              <a:rPr lang="en-US" sz="2800" b="1" dirty="0">
                <a:solidFill>
                  <a:srgbClr val="C00000"/>
                </a:solidFill>
              </a:rPr>
              <a:t>   </a:t>
            </a:r>
            <a:r>
              <a:rPr lang="en-US" sz="2800" b="1" u="sng" dirty="0">
                <a:solidFill>
                  <a:srgbClr val="C00000"/>
                </a:solidFill>
              </a:rPr>
              <a:t>Matt 17:9</a:t>
            </a:r>
            <a:r>
              <a:rPr lang="en-US" sz="2800" b="1" dirty="0">
                <a:solidFill>
                  <a:srgbClr val="C00000"/>
                </a:solidFill>
              </a:rPr>
              <a:t>   </a:t>
            </a:r>
            <a:r>
              <a:rPr lang="en-US" sz="2800" b="1" u="sng" dirty="0">
                <a:solidFill>
                  <a:srgbClr val="C00000"/>
                </a:solidFill>
              </a:rPr>
              <a:t>Matt 17:12</a:t>
            </a:r>
            <a:r>
              <a:rPr lang="en-US" sz="2800" b="1" dirty="0">
                <a:solidFill>
                  <a:srgbClr val="C00000"/>
                </a:solidFill>
              </a:rPr>
              <a:t>   </a:t>
            </a:r>
            <a:r>
              <a:rPr lang="en-US" sz="2800" b="1" u="sng" dirty="0">
                <a:solidFill>
                  <a:srgbClr val="C00000"/>
                </a:solidFill>
              </a:rPr>
              <a:t>Matt 17:22-23</a:t>
            </a:r>
            <a:r>
              <a:rPr lang="en-US" sz="2800" b="1" dirty="0">
                <a:solidFill>
                  <a:srgbClr val="C00000"/>
                </a:solidFill>
              </a:rPr>
              <a:t>) </a:t>
            </a:r>
          </a:p>
          <a:p>
            <a:endParaRPr lang="en-US" sz="1400" dirty="0"/>
          </a:p>
          <a:p>
            <a:r>
              <a:rPr lang="en-US" sz="3200" dirty="0"/>
              <a:t>Jesus repeatedly instructed the Twelve regarding the full details of his death and resurrection</a:t>
            </a:r>
          </a:p>
          <a:p>
            <a:pPr lvl="1"/>
            <a:r>
              <a:rPr lang="en-US" dirty="0"/>
              <a:t> </a:t>
            </a:r>
            <a:endParaRPr lang="en-US" b="0" i="0" u="none" strike="noStrike" baseline="0" dirty="0">
              <a:solidFill>
                <a:srgbClr val="0000FF"/>
              </a:solidFill>
              <a:hlinkClick r:id="rId2"/>
            </a:endParaRPr>
          </a:p>
        </p:txBody>
      </p:sp>
    </p:spTree>
    <p:extLst>
      <p:ext uri="{BB962C8B-B14F-4D97-AF65-F5344CB8AC3E}">
        <p14:creationId xmlns:p14="http://schemas.microsoft.com/office/powerpoint/2010/main" val="2197776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FC0219-313C-B7CB-885B-AD58920395C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0984804-2267-0594-4FE0-9D6E8CB7AF0C}"/>
              </a:ext>
            </a:extLst>
          </p:cNvPr>
          <p:cNvSpPr/>
          <p:nvPr/>
        </p:nvSpPr>
        <p:spPr>
          <a:xfrm>
            <a:off x="192948" y="201336"/>
            <a:ext cx="8766494" cy="6442745"/>
          </a:xfrm>
          <a:prstGeom prst="rect">
            <a:avLst/>
          </a:prstGeom>
          <a:solidFill>
            <a:srgbClr val="C0D7DA"/>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Footer Placeholder 4">
            <a:extLst>
              <a:ext uri="{FF2B5EF4-FFF2-40B4-BE49-F238E27FC236}">
                <a16:creationId xmlns:a16="http://schemas.microsoft.com/office/drawing/2014/main" id="{BDC4106C-3D13-0381-F83E-EB3A69EA58A6}"/>
              </a:ext>
            </a:extLst>
          </p:cNvPr>
          <p:cNvSpPr>
            <a:spLocks noGrp="1"/>
          </p:cNvSpPr>
          <p:nvPr>
            <p:ph type="ftr" sz="quarter" idx="11"/>
          </p:nvPr>
        </p:nvSpPr>
        <p:spPr>
          <a:xfrm>
            <a:off x="3028950" y="6264072"/>
            <a:ext cx="30861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b hastings   newlebanoncoc.com</a:t>
            </a:r>
          </a:p>
        </p:txBody>
      </p:sp>
      <p:sp>
        <p:nvSpPr>
          <p:cNvPr id="4" name="TextBox 3">
            <a:extLst>
              <a:ext uri="{FF2B5EF4-FFF2-40B4-BE49-F238E27FC236}">
                <a16:creationId xmlns:a16="http://schemas.microsoft.com/office/drawing/2014/main" id="{C1C82717-A01A-AC28-99D1-964BA1791216}"/>
              </a:ext>
            </a:extLst>
          </p:cNvPr>
          <p:cNvSpPr txBox="1"/>
          <p:nvPr/>
        </p:nvSpPr>
        <p:spPr>
          <a:xfrm>
            <a:off x="192948" y="394282"/>
            <a:ext cx="8758104"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haroni" panose="02010803020104030203" pitchFamily="2" charset="-79"/>
                <a:cs typeface="Aharoni" panose="02010803020104030203" pitchFamily="2" charset="-79"/>
              </a:rPr>
              <a:t>Who Do The Crowds Say That I Am?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Lk.9:18-27</a:t>
            </a:r>
          </a:p>
        </p:txBody>
      </p:sp>
      <p:sp>
        <p:nvSpPr>
          <p:cNvPr id="5" name="TextBox 4">
            <a:extLst>
              <a:ext uri="{FF2B5EF4-FFF2-40B4-BE49-F238E27FC236}">
                <a16:creationId xmlns:a16="http://schemas.microsoft.com/office/drawing/2014/main" id="{584A7838-EFF1-2615-9618-DCEE5F319637}"/>
              </a:ext>
            </a:extLst>
          </p:cNvPr>
          <p:cNvSpPr txBox="1"/>
          <p:nvPr/>
        </p:nvSpPr>
        <p:spPr>
          <a:xfrm>
            <a:off x="562062" y="2573497"/>
            <a:ext cx="7894041" cy="2308324"/>
          </a:xfrm>
          <a:prstGeom prst="rect">
            <a:avLst/>
          </a:prstGeom>
          <a:noFill/>
        </p:spPr>
        <p:txBody>
          <a:bodyPr wrap="square" rtlCol="0">
            <a:spAutoFit/>
          </a:bodyPr>
          <a:lstStyle/>
          <a:p>
            <a:r>
              <a:rPr lang="en-US" sz="3600" b="1" dirty="0"/>
              <a:t>Luke 9:23 </a:t>
            </a:r>
            <a:r>
              <a:rPr lang="en-US" sz="3600" dirty="0"/>
              <a:t>Then He said to them all, "If anyone desires to come after Me, let him deny himself, and </a:t>
            </a:r>
            <a:r>
              <a:rPr lang="en-US" sz="3600" u="sng" dirty="0"/>
              <a:t>take up his cross</a:t>
            </a:r>
            <a:r>
              <a:rPr lang="en-US" sz="3600" dirty="0"/>
              <a:t> </a:t>
            </a:r>
            <a:r>
              <a:rPr lang="en-US" sz="3600" b="1" u="sng" dirty="0"/>
              <a:t>daily</a:t>
            </a:r>
            <a:r>
              <a:rPr lang="en-US" sz="3600" dirty="0"/>
              <a:t>, and </a:t>
            </a:r>
            <a:r>
              <a:rPr lang="en-US" sz="3600" u="sng" dirty="0"/>
              <a:t>follow Me.</a:t>
            </a:r>
          </a:p>
        </p:txBody>
      </p:sp>
      <p:sp>
        <p:nvSpPr>
          <p:cNvPr id="6" name="TextBox 5">
            <a:extLst>
              <a:ext uri="{FF2B5EF4-FFF2-40B4-BE49-F238E27FC236}">
                <a16:creationId xmlns:a16="http://schemas.microsoft.com/office/drawing/2014/main" id="{8C8B864A-4200-4B08-1EF3-DEE97A868C93}"/>
              </a:ext>
            </a:extLst>
          </p:cNvPr>
          <p:cNvSpPr txBox="1"/>
          <p:nvPr/>
        </p:nvSpPr>
        <p:spPr>
          <a:xfrm>
            <a:off x="441208" y="1133475"/>
            <a:ext cx="6950192" cy="658835"/>
          </a:xfrm>
          <a:prstGeom prst="rect">
            <a:avLst/>
          </a:prstGeom>
          <a:noFill/>
        </p:spPr>
        <p:txBody>
          <a:bodyPr wrap="square" rtlCol="0">
            <a:spAutoFit/>
          </a:bodyPr>
          <a:lstStyle/>
          <a:p>
            <a:pPr marR="0" lvl="0" algn="l" defTabSz="457200" rtl="0" eaLnBrk="1" fontAlgn="auto" latinLnBrk="0" hangingPunct="1">
              <a:lnSpc>
                <a:spcPct val="107000"/>
              </a:lnSpc>
              <a:spcBef>
                <a:spcPts val="0"/>
              </a:spcBef>
              <a:spcAft>
                <a:spcPts val="800"/>
              </a:spcAft>
              <a:buClrTx/>
              <a:buSzTx/>
              <a:tabLst/>
              <a:defRPr/>
            </a:pPr>
            <a:r>
              <a:rPr kumimoji="0" lang="en-US" sz="3600" b="1" i="0" u="none" strike="noStrike" kern="1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5. Christ and Discipleship</a:t>
            </a:r>
            <a:r>
              <a:rPr kumimoji="0" lang="en-US" sz="3600" b="0" i="0" u="none" strike="noStrike" kern="1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37096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4BF050-CEBF-6E7F-40A2-82810AEB93B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38EE299-1DD7-80A0-FD1A-9172F382985E}"/>
              </a:ext>
            </a:extLst>
          </p:cNvPr>
          <p:cNvSpPr/>
          <p:nvPr/>
        </p:nvSpPr>
        <p:spPr>
          <a:xfrm>
            <a:off x="192948" y="201336"/>
            <a:ext cx="8766494" cy="6442745"/>
          </a:xfrm>
          <a:prstGeom prst="rect">
            <a:avLst/>
          </a:prstGeom>
          <a:solidFill>
            <a:srgbClr val="C0D7DA"/>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nSpc>
                <a:spcPct val="107000"/>
              </a:lnSpc>
              <a:spcBef>
                <a:spcPts val="0"/>
              </a:spcBef>
              <a:spcAft>
                <a:spcPts val="800"/>
              </a:spcAft>
            </a:pPr>
            <a:endParaRPr lang="en-US"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Footer Placeholder 4">
            <a:extLst>
              <a:ext uri="{FF2B5EF4-FFF2-40B4-BE49-F238E27FC236}">
                <a16:creationId xmlns:a16="http://schemas.microsoft.com/office/drawing/2014/main" id="{DEFC64C8-D03C-97C7-00E6-D51A884F15F5}"/>
              </a:ext>
            </a:extLst>
          </p:cNvPr>
          <p:cNvSpPr>
            <a:spLocks noGrp="1"/>
          </p:cNvSpPr>
          <p:nvPr>
            <p:ph type="ftr" sz="quarter" idx="11"/>
          </p:nvPr>
        </p:nvSpPr>
        <p:spPr>
          <a:xfrm>
            <a:off x="3028950" y="6264072"/>
            <a:ext cx="30861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b hastings   newlebanoncoc.com</a:t>
            </a:r>
          </a:p>
        </p:txBody>
      </p:sp>
      <p:sp>
        <p:nvSpPr>
          <p:cNvPr id="4" name="TextBox 3">
            <a:extLst>
              <a:ext uri="{FF2B5EF4-FFF2-40B4-BE49-F238E27FC236}">
                <a16:creationId xmlns:a16="http://schemas.microsoft.com/office/drawing/2014/main" id="{3CF65DB2-409F-67E5-C102-E9926D8444DC}"/>
              </a:ext>
            </a:extLst>
          </p:cNvPr>
          <p:cNvSpPr txBox="1"/>
          <p:nvPr/>
        </p:nvSpPr>
        <p:spPr>
          <a:xfrm>
            <a:off x="192948" y="394282"/>
            <a:ext cx="8758104"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haroni" panose="02010803020104030203" pitchFamily="2" charset="-79"/>
                <a:cs typeface="Aharoni" panose="02010803020104030203" pitchFamily="2" charset="-79"/>
              </a:rPr>
              <a:t>Who Do The Crowds Say That I Am?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Lk.9:18-27</a:t>
            </a:r>
          </a:p>
        </p:txBody>
      </p:sp>
      <p:sp>
        <p:nvSpPr>
          <p:cNvPr id="6" name="TextBox 5">
            <a:extLst>
              <a:ext uri="{FF2B5EF4-FFF2-40B4-BE49-F238E27FC236}">
                <a16:creationId xmlns:a16="http://schemas.microsoft.com/office/drawing/2014/main" id="{ABDDBA08-0C78-9024-EDCC-E12200CB2EBE}"/>
              </a:ext>
            </a:extLst>
          </p:cNvPr>
          <p:cNvSpPr txBox="1"/>
          <p:nvPr/>
        </p:nvSpPr>
        <p:spPr>
          <a:xfrm>
            <a:off x="570451" y="1182848"/>
            <a:ext cx="7994709" cy="5078313"/>
          </a:xfrm>
          <a:prstGeom prst="rect">
            <a:avLst/>
          </a:prstGeom>
          <a:noFill/>
        </p:spPr>
        <p:txBody>
          <a:bodyPr wrap="square" rtlCol="0">
            <a:spAutoFit/>
          </a:bodyPr>
          <a:lstStyle/>
          <a:p>
            <a:r>
              <a:rPr lang="en-US" sz="3000" b="1" dirty="0">
                <a:solidFill>
                  <a:srgbClr val="C00000"/>
                </a:solidFill>
              </a:rPr>
              <a:t>Luke 9:18 </a:t>
            </a:r>
            <a:r>
              <a:rPr lang="en-US" sz="3000" dirty="0"/>
              <a:t>And it happened, as He was alone praying, that His disciples joined Him, and He asked them, saying, </a:t>
            </a:r>
            <a:r>
              <a:rPr lang="en-US" sz="3000" b="1" u="sng" dirty="0"/>
              <a:t>"Who do the crowds say that I am?“</a:t>
            </a:r>
          </a:p>
          <a:p>
            <a:endParaRPr lang="en-US" sz="1200" dirty="0"/>
          </a:p>
          <a:p>
            <a:r>
              <a:rPr lang="en-US" sz="3000" b="1" dirty="0">
                <a:solidFill>
                  <a:srgbClr val="C00000"/>
                </a:solidFill>
              </a:rPr>
              <a:t>19</a:t>
            </a:r>
            <a:r>
              <a:rPr lang="en-US" sz="3000" dirty="0"/>
              <a:t> So they answered and said, "John the Baptist, but some say Elijah; and others say that one of the old prophets has risen again.“</a:t>
            </a:r>
          </a:p>
          <a:p>
            <a:endParaRPr lang="en-US" sz="1200" dirty="0"/>
          </a:p>
          <a:p>
            <a:r>
              <a:rPr lang="en-US" sz="3000" b="1" dirty="0">
                <a:solidFill>
                  <a:srgbClr val="C00000"/>
                </a:solidFill>
              </a:rPr>
              <a:t>20</a:t>
            </a:r>
            <a:r>
              <a:rPr lang="en-US" sz="3000" dirty="0"/>
              <a:t> </a:t>
            </a:r>
            <a:r>
              <a:rPr lang="en-US" sz="3000" b="1" dirty="0"/>
              <a:t>He said to them, "</a:t>
            </a:r>
            <a:r>
              <a:rPr lang="en-US" sz="3000" b="1" u="sng" dirty="0"/>
              <a:t>But who do you say that I am?</a:t>
            </a:r>
            <a:r>
              <a:rPr lang="en-US" sz="3000" b="1" dirty="0"/>
              <a:t>" Peter answered and said, "The Christ of God."</a:t>
            </a:r>
          </a:p>
        </p:txBody>
      </p:sp>
      <p:sp>
        <p:nvSpPr>
          <p:cNvPr id="7" name="Rectangle 6">
            <a:extLst>
              <a:ext uri="{FF2B5EF4-FFF2-40B4-BE49-F238E27FC236}">
                <a16:creationId xmlns:a16="http://schemas.microsoft.com/office/drawing/2014/main" id="{59E89DF0-739C-24F5-ACFB-2F2BA124E778}"/>
              </a:ext>
            </a:extLst>
          </p:cNvPr>
          <p:cNvSpPr/>
          <p:nvPr/>
        </p:nvSpPr>
        <p:spPr>
          <a:xfrm>
            <a:off x="486561" y="1098959"/>
            <a:ext cx="8112155" cy="516511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6812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F364B8-9D00-8D5E-16BE-38A04EC57B8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2202671-BE3C-0781-AEA7-DFA942E1A656}"/>
              </a:ext>
            </a:extLst>
          </p:cNvPr>
          <p:cNvSpPr/>
          <p:nvPr/>
        </p:nvSpPr>
        <p:spPr>
          <a:xfrm>
            <a:off x="192948" y="201336"/>
            <a:ext cx="8766494" cy="6442745"/>
          </a:xfrm>
          <a:prstGeom prst="rect">
            <a:avLst/>
          </a:prstGeom>
          <a:solidFill>
            <a:srgbClr val="C0D7DA"/>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Footer Placeholder 4">
            <a:extLst>
              <a:ext uri="{FF2B5EF4-FFF2-40B4-BE49-F238E27FC236}">
                <a16:creationId xmlns:a16="http://schemas.microsoft.com/office/drawing/2014/main" id="{DD5DD7B9-1C19-809B-8014-02660BA349B8}"/>
              </a:ext>
            </a:extLst>
          </p:cNvPr>
          <p:cNvSpPr>
            <a:spLocks noGrp="1"/>
          </p:cNvSpPr>
          <p:nvPr>
            <p:ph type="ftr" sz="quarter" idx="11"/>
          </p:nvPr>
        </p:nvSpPr>
        <p:spPr>
          <a:xfrm>
            <a:off x="3028950" y="6264072"/>
            <a:ext cx="30861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b hastings   newlebanoncoc.com</a:t>
            </a:r>
          </a:p>
        </p:txBody>
      </p:sp>
      <p:sp>
        <p:nvSpPr>
          <p:cNvPr id="4" name="TextBox 3">
            <a:extLst>
              <a:ext uri="{FF2B5EF4-FFF2-40B4-BE49-F238E27FC236}">
                <a16:creationId xmlns:a16="http://schemas.microsoft.com/office/drawing/2014/main" id="{C0EEC694-D02A-ED23-CD4C-D5806FD663EC}"/>
              </a:ext>
            </a:extLst>
          </p:cNvPr>
          <p:cNvSpPr txBox="1"/>
          <p:nvPr/>
        </p:nvSpPr>
        <p:spPr>
          <a:xfrm>
            <a:off x="192948" y="394282"/>
            <a:ext cx="8758104"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haroni" panose="02010803020104030203" pitchFamily="2" charset="-79"/>
                <a:cs typeface="Aharoni" panose="02010803020104030203" pitchFamily="2" charset="-79"/>
              </a:rPr>
              <a:t>Who Do The Crowds Say That I Am?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Lk.9:18-27</a:t>
            </a:r>
          </a:p>
        </p:txBody>
      </p:sp>
      <p:sp>
        <p:nvSpPr>
          <p:cNvPr id="6" name="TextBox 5">
            <a:extLst>
              <a:ext uri="{FF2B5EF4-FFF2-40B4-BE49-F238E27FC236}">
                <a16:creationId xmlns:a16="http://schemas.microsoft.com/office/drawing/2014/main" id="{E81571E8-81EF-5DA9-0510-D625462643B9}"/>
              </a:ext>
            </a:extLst>
          </p:cNvPr>
          <p:cNvSpPr txBox="1"/>
          <p:nvPr/>
        </p:nvSpPr>
        <p:spPr>
          <a:xfrm>
            <a:off x="441208" y="1133475"/>
            <a:ext cx="6950192" cy="658835"/>
          </a:xfrm>
          <a:prstGeom prst="rect">
            <a:avLst/>
          </a:prstGeom>
          <a:noFill/>
        </p:spPr>
        <p:txBody>
          <a:bodyPr wrap="square" rtlCol="0">
            <a:spAutoFit/>
          </a:bodyPr>
          <a:lstStyle/>
          <a:p>
            <a:pPr marR="0" lvl="0" algn="l" defTabSz="457200" rtl="0" eaLnBrk="1" fontAlgn="auto" latinLnBrk="0" hangingPunct="1">
              <a:lnSpc>
                <a:spcPct val="107000"/>
              </a:lnSpc>
              <a:spcBef>
                <a:spcPts val="0"/>
              </a:spcBef>
              <a:spcAft>
                <a:spcPts val="800"/>
              </a:spcAft>
              <a:buClrTx/>
              <a:buSzTx/>
              <a:tabLst/>
              <a:defRPr/>
            </a:pPr>
            <a:r>
              <a:rPr kumimoji="0" lang="en-US" sz="3600" b="1" i="0" u="none" strike="noStrike" kern="1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5. Christ and Discipleship</a:t>
            </a:r>
            <a:r>
              <a:rPr kumimoji="0" lang="en-US" sz="3600" b="0" i="0" u="none" strike="noStrike" kern="1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sp>
        <p:nvSpPr>
          <p:cNvPr id="7" name="TextBox 6">
            <a:extLst>
              <a:ext uri="{FF2B5EF4-FFF2-40B4-BE49-F238E27FC236}">
                <a16:creationId xmlns:a16="http://schemas.microsoft.com/office/drawing/2014/main" id="{03621DCF-AAD1-67A8-C58A-91650370C5E3}"/>
              </a:ext>
            </a:extLst>
          </p:cNvPr>
          <p:cNvSpPr txBox="1"/>
          <p:nvPr/>
        </p:nvSpPr>
        <p:spPr>
          <a:xfrm>
            <a:off x="441209" y="1946728"/>
            <a:ext cx="8149118" cy="4370427"/>
          </a:xfrm>
          <a:prstGeom prst="rect">
            <a:avLst/>
          </a:prstGeom>
          <a:noFill/>
        </p:spPr>
        <p:txBody>
          <a:bodyPr wrap="square" rtlCol="0">
            <a:spAutoFit/>
          </a:bodyPr>
          <a:lstStyle/>
          <a:p>
            <a:r>
              <a:rPr lang="en-US" sz="2800" dirty="0"/>
              <a:t>In this verse, Jesus made </a:t>
            </a:r>
            <a:r>
              <a:rPr lang="en-US" sz="2800" b="1" dirty="0"/>
              <a:t>the cross central </a:t>
            </a:r>
            <a:r>
              <a:rPr lang="en-US" sz="2800" dirty="0"/>
              <a:t>to his  religion. Our Lord’s death was an absolute requirement and condition of human redemption. </a:t>
            </a:r>
          </a:p>
          <a:p>
            <a:endParaRPr lang="en-US" sz="2800" dirty="0"/>
          </a:p>
          <a:p>
            <a:r>
              <a:rPr lang="en-US" sz="3200" dirty="0"/>
              <a:t>And, if it was central for Jesus, </a:t>
            </a:r>
            <a:r>
              <a:rPr lang="en-US" sz="3200" b="1" u="sng" dirty="0"/>
              <a:t>it is central for his followers also</a:t>
            </a:r>
            <a:r>
              <a:rPr lang="en-US" sz="3200" dirty="0"/>
              <a:t>, as the verse states. </a:t>
            </a:r>
          </a:p>
          <a:p>
            <a:endParaRPr lang="en-US" sz="2800" dirty="0"/>
          </a:p>
          <a:p>
            <a:r>
              <a:rPr lang="en-US" sz="2800" dirty="0"/>
              <a:t>As long as the will of man opposes the will of the Lord, salvation for such a man remains impossible</a:t>
            </a:r>
          </a:p>
          <a:p>
            <a:pPr lvl="1"/>
            <a:r>
              <a:rPr lang="en-US" dirty="0"/>
              <a:t> </a:t>
            </a:r>
            <a:endParaRPr lang="en-US" b="0" i="0" u="none" strike="noStrike" baseline="0" dirty="0">
              <a:solidFill>
                <a:srgbClr val="0000FF"/>
              </a:solidFill>
              <a:hlinkClick r:id="rId2"/>
            </a:endParaRPr>
          </a:p>
        </p:txBody>
      </p:sp>
    </p:spTree>
    <p:extLst>
      <p:ext uri="{BB962C8B-B14F-4D97-AF65-F5344CB8AC3E}">
        <p14:creationId xmlns:p14="http://schemas.microsoft.com/office/powerpoint/2010/main" val="22603222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CA04A9-01F8-DDE6-09EA-AFB546AEEFF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F9778DD-1BED-CAE7-E3D0-B0C3D106722D}"/>
              </a:ext>
            </a:extLst>
          </p:cNvPr>
          <p:cNvSpPr/>
          <p:nvPr/>
        </p:nvSpPr>
        <p:spPr>
          <a:xfrm>
            <a:off x="192948" y="201336"/>
            <a:ext cx="8766494" cy="6442745"/>
          </a:xfrm>
          <a:prstGeom prst="rect">
            <a:avLst/>
          </a:prstGeom>
          <a:solidFill>
            <a:srgbClr val="C0D7DA"/>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Footer Placeholder 4">
            <a:extLst>
              <a:ext uri="{FF2B5EF4-FFF2-40B4-BE49-F238E27FC236}">
                <a16:creationId xmlns:a16="http://schemas.microsoft.com/office/drawing/2014/main" id="{C7F0157B-E4BD-8BBB-6D36-BE8E2D943EFE}"/>
              </a:ext>
            </a:extLst>
          </p:cNvPr>
          <p:cNvSpPr>
            <a:spLocks noGrp="1"/>
          </p:cNvSpPr>
          <p:nvPr>
            <p:ph type="ftr" sz="quarter" idx="11"/>
          </p:nvPr>
        </p:nvSpPr>
        <p:spPr>
          <a:xfrm>
            <a:off x="3028950" y="6264072"/>
            <a:ext cx="30861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b hastings   newlebanoncoc.com</a:t>
            </a:r>
          </a:p>
        </p:txBody>
      </p:sp>
      <p:sp>
        <p:nvSpPr>
          <p:cNvPr id="4" name="TextBox 3">
            <a:extLst>
              <a:ext uri="{FF2B5EF4-FFF2-40B4-BE49-F238E27FC236}">
                <a16:creationId xmlns:a16="http://schemas.microsoft.com/office/drawing/2014/main" id="{71346995-3E31-7924-5B5A-2E743F62932A}"/>
              </a:ext>
            </a:extLst>
          </p:cNvPr>
          <p:cNvSpPr txBox="1"/>
          <p:nvPr/>
        </p:nvSpPr>
        <p:spPr>
          <a:xfrm>
            <a:off x="192948" y="394282"/>
            <a:ext cx="8758104"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haroni" panose="02010803020104030203" pitchFamily="2" charset="-79"/>
                <a:cs typeface="Aharoni" panose="02010803020104030203" pitchFamily="2" charset="-79"/>
              </a:rPr>
              <a:t>Who Do The Crowds Say That I Am?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Lk.9:18-27</a:t>
            </a:r>
          </a:p>
        </p:txBody>
      </p:sp>
      <p:sp>
        <p:nvSpPr>
          <p:cNvPr id="5" name="TextBox 4">
            <a:extLst>
              <a:ext uri="{FF2B5EF4-FFF2-40B4-BE49-F238E27FC236}">
                <a16:creationId xmlns:a16="http://schemas.microsoft.com/office/drawing/2014/main" id="{3A151F49-5905-C8C1-CEC0-658D6F6156AE}"/>
              </a:ext>
            </a:extLst>
          </p:cNvPr>
          <p:cNvSpPr txBox="1"/>
          <p:nvPr/>
        </p:nvSpPr>
        <p:spPr>
          <a:xfrm>
            <a:off x="441209" y="1946728"/>
            <a:ext cx="8023284" cy="4544834"/>
          </a:xfrm>
          <a:prstGeom prst="rect">
            <a:avLst/>
          </a:prstGeom>
          <a:noFill/>
        </p:spPr>
        <p:txBody>
          <a:bodyPr wrap="square" rtlCol="0">
            <a:spAutoFit/>
          </a:bodyPr>
          <a:lstStyle/>
          <a:p>
            <a:pPr marL="0" marR="0">
              <a:spcBef>
                <a:spcPts val="0"/>
              </a:spcBef>
              <a:spcAft>
                <a:spcPts val="800"/>
              </a:spcAft>
            </a:pPr>
            <a:r>
              <a:rPr lang="en-US" sz="2600" b="1" dirty="0">
                <a:effectLst/>
                <a:latin typeface="Calibri" panose="020F0502020204030204" pitchFamily="34" charset="0"/>
                <a:ea typeface="Calibri" panose="020F0502020204030204" pitchFamily="34" charset="0"/>
                <a:cs typeface="Times New Roman" panose="02020603050405020304" pitchFamily="18" charset="0"/>
              </a:rPr>
              <a:t>(v. 23). </a:t>
            </a:r>
            <a:r>
              <a:rPr lang="en-US" sz="2600" u="sng" dirty="0">
                <a:effectLst/>
                <a:latin typeface="Calibri" panose="020F0502020204030204" pitchFamily="34" charset="0"/>
                <a:ea typeface="Calibri" panose="020F0502020204030204" pitchFamily="34" charset="0"/>
                <a:cs typeface="Times New Roman" panose="02020603050405020304" pitchFamily="18" charset="0"/>
              </a:rPr>
              <a:t>Our sinful self acts the part of the elders and chief priests</a:t>
            </a:r>
            <a:r>
              <a:rPr lang="en-US" sz="2600" dirty="0">
                <a:effectLst/>
                <a:latin typeface="Calibri" panose="020F0502020204030204" pitchFamily="34" charset="0"/>
                <a:ea typeface="Calibri" panose="020F0502020204030204" pitchFamily="34" charset="0"/>
                <a:cs typeface="Times New Roman" panose="02020603050405020304" pitchFamily="18" charset="0"/>
              </a:rPr>
              <a:t> in rejecting Christ. </a:t>
            </a:r>
          </a:p>
          <a:p>
            <a:pPr marL="0" marR="0">
              <a:spcBef>
                <a:spcPts val="0"/>
              </a:spcBef>
              <a:spcAft>
                <a:spcPts val="80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Self must be </a:t>
            </a: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denied if we would follow the steps of Him who “pleased not Himself.” </a:t>
            </a:r>
          </a:p>
          <a:p>
            <a:pPr marL="0" marR="0">
              <a:spcBef>
                <a:spcPts val="0"/>
              </a:spcBef>
              <a:spcAft>
                <a:spcPts val="800"/>
              </a:spcAft>
            </a:pP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It is absolutely necessary to a life of fellowship with Him.</a:t>
            </a:r>
          </a:p>
          <a:p>
            <a:pPr marL="0" marR="0">
              <a:spcBef>
                <a:spcPts val="0"/>
              </a:spcBef>
              <a:spcAft>
                <a:spcPts val="800"/>
              </a:spcAft>
            </a:pPr>
            <a:r>
              <a:rPr lang="en-US" sz="2700" b="1" kern="100" dirty="0">
                <a:effectLst/>
                <a:latin typeface="Calibri" panose="020F0502020204030204" pitchFamily="34" charset="0"/>
                <a:ea typeface="Calibri" panose="020F0502020204030204" pitchFamily="34" charset="0"/>
                <a:cs typeface="Times New Roman" panose="02020603050405020304" pitchFamily="18" charset="0"/>
              </a:rPr>
              <a:t>(2 Tim. 2:11, 12). </a:t>
            </a:r>
            <a:r>
              <a:rPr lang="en-US" sz="2700" kern="100" dirty="0">
                <a:effectLst/>
                <a:latin typeface="Calibri" panose="020F0502020204030204" pitchFamily="34" charset="0"/>
                <a:ea typeface="Calibri" panose="020F0502020204030204" pitchFamily="34" charset="0"/>
                <a:cs typeface="Times New Roman" panose="02020603050405020304" pitchFamily="18" charset="0"/>
              </a:rPr>
              <a:t>This is a faithful saying: For if we died with Him, We shall also live with Him.</a:t>
            </a:r>
          </a:p>
          <a:p>
            <a:pPr marL="0" marR="0">
              <a:spcBef>
                <a:spcPts val="0"/>
              </a:spcBef>
              <a:spcAft>
                <a:spcPts val="800"/>
              </a:spcAft>
            </a:pPr>
            <a:r>
              <a:rPr lang="en-US" sz="2700" kern="100" dirty="0">
                <a:effectLst/>
                <a:latin typeface="Calibri" panose="020F0502020204030204" pitchFamily="34" charset="0"/>
                <a:ea typeface="Calibri" panose="020F0502020204030204" pitchFamily="34" charset="0"/>
                <a:cs typeface="Times New Roman" panose="02020603050405020304" pitchFamily="18" charset="0"/>
              </a:rPr>
              <a:t> 12 If we endure, We shall also reign with Him. If we deny Him, He also will deny us.</a:t>
            </a:r>
          </a:p>
          <a:p>
            <a:endParaRPr lang="en-US" dirty="0"/>
          </a:p>
        </p:txBody>
      </p:sp>
      <p:sp>
        <p:nvSpPr>
          <p:cNvPr id="6" name="TextBox 5">
            <a:extLst>
              <a:ext uri="{FF2B5EF4-FFF2-40B4-BE49-F238E27FC236}">
                <a16:creationId xmlns:a16="http://schemas.microsoft.com/office/drawing/2014/main" id="{77131C5C-400E-C0F0-52EE-AAD4A69CD4FB}"/>
              </a:ext>
            </a:extLst>
          </p:cNvPr>
          <p:cNvSpPr txBox="1"/>
          <p:nvPr/>
        </p:nvSpPr>
        <p:spPr>
          <a:xfrm>
            <a:off x="441208" y="1133475"/>
            <a:ext cx="6950192" cy="658835"/>
          </a:xfrm>
          <a:prstGeom prst="rect">
            <a:avLst/>
          </a:prstGeom>
          <a:noFill/>
        </p:spPr>
        <p:txBody>
          <a:bodyPr wrap="square" rtlCol="0">
            <a:spAutoFit/>
          </a:bodyPr>
          <a:lstStyle/>
          <a:p>
            <a:pPr marR="0" lvl="0" algn="l" defTabSz="457200" rtl="0" eaLnBrk="1" fontAlgn="auto" latinLnBrk="0" hangingPunct="1">
              <a:lnSpc>
                <a:spcPct val="107000"/>
              </a:lnSpc>
              <a:spcBef>
                <a:spcPts val="0"/>
              </a:spcBef>
              <a:spcAft>
                <a:spcPts val="800"/>
              </a:spcAft>
              <a:buClrTx/>
              <a:buSzTx/>
              <a:tabLst/>
              <a:defRPr/>
            </a:pPr>
            <a:r>
              <a:rPr kumimoji="0" lang="en-US" sz="3600" b="1" i="0" u="none" strike="noStrike" kern="1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5. Christ and Discipleship</a:t>
            </a:r>
            <a:r>
              <a:rPr kumimoji="0" lang="en-US" sz="3600" b="0" i="0" u="none" strike="noStrike" kern="1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sp>
        <p:nvSpPr>
          <p:cNvPr id="7" name="Rectangle 6">
            <a:extLst>
              <a:ext uri="{FF2B5EF4-FFF2-40B4-BE49-F238E27FC236}">
                <a16:creationId xmlns:a16="http://schemas.microsoft.com/office/drawing/2014/main" id="{C591FBE2-4848-4076-A203-59E5E8F1FEE0}"/>
              </a:ext>
            </a:extLst>
          </p:cNvPr>
          <p:cNvSpPr/>
          <p:nvPr/>
        </p:nvSpPr>
        <p:spPr>
          <a:xfrm>
            <a:off x="441208" y="4219662"/>
            <a:ext cx="8065229" cy="195463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54126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631F58-A953-1A00-19F2-DD1CD3AAEF1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D4780E9-6838-9485-A86C-EE7F53787628}"/>
              </a:ext>
            </a:extLst>
          </p:cNvPr>
          <p:cNvSpPr/>
          <p:nvPr/>
        </p:nvSpPr>
        <p:spPr>
          <a:xfrm>
            <a:off x="192948" y="201336"/>
            <a:ext cx="8766494" cy="6442745"/>
          </a:xfrm>
          <a:prstGeom prst="rect">
            <a:avLst/>
          </a:prstGeom>
          <a:solidFill>
            <a:srgbClr val="C0D7DA"/>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Footer Placeholder 4">
            <a:extLst>
              <a:ext uri="{FF2B5EF4-FFF2-40B4-BE49-F238E27FC236}">
                <a16:creationId xmlns:a16="http://schemas.microsoft.com/office/drawing/2014/main" id="{D23DD1DF-41ED-5395-07D7-E32594E7B00D}"/>
              </a:ext>
            </a:extLst>
          </p:cNvPr>
          <p:cNvSpPr>
            <a:spLocks noGrp="1"/>
          </p:cNvSpPr>
          <p:nvPr>
            <p:ph type="ftr" sz="quarter" idx="11"/>
          </p:nvPr>
        </p:nvSpPr>
        <p:spPr>
          <a:xfrm>
            <a:off x="3028950" y="6264072"/>
            <a:ext cx="30861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b hastings   newlebanoncoc.com</a:t>
            </a:r>
          </a:p>
        </p:txBody>
      </p:sp>
      <p:sp>
        <p:nvSpPr>
          <p:cNvPr id="4" name="TextBox 3">
            <a:extLst>
              <a:ext uri="{FF2B5EF4-FFF2-40B4-BE49-F238E27FC236}">
                <a16:creationId xmlns:a16="http://schemas.microsoft.com/office/drawing/2014/main" id="{9BB7A2E3-D0F8-1054-7CA6-61757573697E}"/>
              </a:ext>
            </a:extLst>
          </p:cNvPr>
          <p:cNvSpPr txBox="1"/>
          <p:nvPr/>
        </p:nvSpPr>
        <p:spPr>
          <a:xfrm>
            <a:off x="192948" y="394282"/>
            <a:ext cx="8758104"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haroni" panose="02010803020104030203" pitchFamily="2" charset="-79"/>
                <a:cs typeface="Aharoni" panose="02010803020104030203" pitchFamily="2" charset="-79"/>
              </a:rPr>
              <a:t>Who Do The Crowds Say That I Am?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Lk.9:18-27</a:t>
            </a:r>
          </a:p>
        </p:txBody>
      </p:sp>
      <p:sp>
        <p:nvSpPr>
          <p:cNvPr id="5" name="TextBox 4">
            <a:extLst>
              <a:ext uri="{FF2B5EF4-FFF2-40B4-BE49-F238E27FC236}">
                <a16:creationId xmlns:a16="http://schemas.microsoft.com/office/drawing/2014/main" id="{DC1BB2D4-85D8-D1F4-FB9D-565B1E5685D4}"/>
              </a:ext>
            </a:extLst>
          </p:cNvPr>
          <p:cNvSpPr txBox="1"/>
          <p:nvPr/>
        </p:nvSpPr>
        <p:spPr>
          <a:xfrm>
            <a:off x="466376" y="2173231"/>
            <a:ext cx="8023284" cy="3662541"/>
          </a:xfrm>
          <a:prstGeom prst="rect">
            <a:avLst/>
          </a:prstGeom>
          <a:noFill/>
        </p:spPr>
        <p:txBody>
          <a:bodyPr wrap="square" rtlCol="0">
            <a:spAutoFit/>
          </a:bodyPr>
          <a:lstStyle/>
          <a:p>
            <a:pPr marL="0" marR="0">
              <a:spcBef>
                <a:spcPts val="0"/>
              </a:spcBef>
              <a:spcAft>
                <a:spcPts val="80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(v. 23). </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The Cross of Christ will always be a shameful thing in the eyes of the world, but God forbid that we should glory, </a:t>
            </a:r>
            <a:r>
              <a:rPr lang="en-US" sz="3200" b="1" u="sng" kern="100" dirty="0">
                <a:effectLst/>
                <a:latin typeface="Calibri" panose="020F0502020204030204" pitchFamily="34" charset="0"/>
                <a:ea typeface="Calibri" panose="020F0502020204030204" pitchFamily="34" charset="0"/>
                <a:cs typeface="Times New Roman" panose="02020603050405020304" pitchFamily="18" charset="0"/>
              </a:rPr>
              <a:t>except</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 in the Cross of our Lord Jesus Christ, by which we are crucified unto the world. This cross of discipleship </a:t>
            </a:r>
            <a:r>
              <a:rPr lang="en-US" sz="3200" u="sng" kern="100" dirty="0">
                <a:effectLst/>
                <a:latin typeface="Calibri" panose="020F0502020204030204" pitchFamily="34" charset="0"/>
                <a:ea typeface="Calibri" panose="020F0502020204030204" pitchFamily="34" charset="0"/>
                <a:cs typeface="Times New Roman" panose="02020603050405020304" pitchFamily="18" charset="0"/>
              </a:rPr>
              <a:t>is not thrust upon us</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3200" u="sng" kern="100" dirty="0">
                <a:effectLst/>
                <a:latin typeface="Calibri" panose="020F0502020204030204" pitchFamily="34" charset="0"/>
                <a:ea typeface="Calibri" panose="020F0502020204030204" pitchFamily="34" charset="0"/>
                <a:cs typeface="Times New Roman" panose="02020603050405020304" pitchFamily="18" charset="0"/>
              </a:rPr>
              <a:t>we </a:t>
            </a:r>
            <a:r>
              <a:rPr lang="en-US" sz="3300" u="sng" kern="100" dirty="0">
                <a:effectLst/>
                <a:latin typeface="Calibri" panose="020F0502020204030204" pitchFamily="34" charset="0"/>
                <a:ea typeface="Calibri" panose="020F0502020204030204" pitchFamily="34" charset="0"/>
                <a:cs typeface="Times New Roman" panose="02020603050405020304" pitchFamily="18" charset="0"/>
              </a:rPr>
              <a:t>are</a:t>
            </a:r>
            <a:r>
              <a:rPr lang="en-US" sz="3200" u="sng"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3400" u="sng" kern="100" dirty="0">
                <a:effectLst/>
                <a:latin typeface="Calibri" panose="020F0502020204030204" pitchFamily="34" charset="0"/>
                <a:ea typeface="Calibri" panose="020F0502020204030204" pitchFamily="34" charset="0"/>
                <a:cs typeface="Times New Roman" panose="02020603050405020304" pitchFamily="18" charset="0"/>
              </a:rPr>
              <a:t>to</a:t>
            </a:r>
            <a:r>
              <a:rPr lang="en-US" sz="3200" u="sng"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3500" u="sng" kern="100" dirty="0">
                <a:effectLst/>
                <a:latin typeface="Calibri" panose="020F0502020204030204" pitchFamily="34" charset="0"/>
                <a:ea typeface="Calibri" panose="020F0502020204030204" pitchFamily="34" charset="0"/>
                <a:cs typeface="Times New Roman" panose="02020603050405020304" pitchFamily="18" charset="0"/>
              </a:rPr>
              <a:t>take</a:t>
            </a:r>
            <a:r>
              <a:rPr lang="en-US" sz="3200" u="sng"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3600" u="sng" kern="100" dirty="0">
                <a:effectLst/>
                <a:latin typeface="Calibri" panose="020F0502020204030204" pitchFamily="34" charset="0"/>
                <a:ea typeface="Calibri" panose="020F0502020204030204" pitchFamily="34" charset="0"/>
                <a:cs typeface="Times New Roman" panose="02020603050405020304" pitchFamily="18" charset="0"/>
              </a:rPr>
              <a:t>it</a:t>
            </a:r>
            <a:r>
              <a:rPr lang="en-US" sz="3200" u="sng"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3700" u="sng" kern="100" dirty="0">
                <a:effectLst/>
                <a:latin typeface="Calibri" panose="020F0502020204030204" pitchFamily="34" charset="0"/>
                <a:ea typeface="Calibri" panose="020F0502020204030204" pitchFamily="34" charset="0"/>
                <a:cs typeface="Times New Roman" panose="02020603050405020304" pitchFamily="18" charset="0"/>
              </a:rPr>
              <a:t>up</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4000" b="1" u="sng" kern="100" dirty="0">
                <a:effectLst/>
                <a:latin typeface="Calibri" panose="020F0502020204030204" pitchFamily="34" charset="0"/>
                <a:ea typeface="Calibri" panose="020F0502020204030204" pitchFamily="34" charset="0"/>
                <a:cs typeface="Times New Roman" panose="02020603050405020304" pitchFamily="18" charset="0"/>
              </a:rPr>
              <a:t>daily</a:t>
            </a:r>
            <a:r>
              <a:rPr lang="en-US" sz="3200" b="1" u="sng"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3200" b="1" u="sng" dirty="0"/>
          </a:p>
        </p:txBody>
      </p:sp>
      <p:sp>
        <p:nvSpPr>
          <p:cNvPr id="6" name="TextBox 5">
            <a:extLst>
              <a:ext uri="{FF2B5EF4-FFF2-40B4-BE49-F238E27FC236}">
                <a16:creationId xmlns:a16="http://schemas.microsoft.com/office/drawing/2014/main" id="{B60572E7-2FC0-7911-A7D7-EABEF7C49337}"/>
              </a:ext>
            </a:extLst>
          </p:cNvPr>
          <p:cNvSpPr txBox="1"/>
          <p:nvPr/>
        </p:nvSpPr>
        <p:spPr>
          <a:xfrm>
            <a:off x="441208" y="1133475"/>
            <a:ext cx="6950192" cy="658835"/>
          </a:xfrm>
          <a:prstGeom prst="rect">
            <a:avLst/>
          </a:prstGeom>
          <a:noFill/>
        </p:spPr>
        <p:txBody>
          <a:bodyPr wrap="square" rtlCol="0">
            <a:spAutoFit/>
          </a:bodyPr>
          <a:lstStyle/>
          <a:p>
            <a:pPr marR="0" lvl="0" algn="l" defTabSz="457200" rtl="0" eaLnBrk="1" fontAlgn="auto" latinLnBrk="0" hangingPunct="1">
              <a:lnSpc>
                <a:spcPct val="107000"/>
              </a:lnSpc>
              <a:spcBef>
                <a:spcPts val="0"/>
              </a:spcBef>
              <a:spcAft>
                <a:spcPts val="800"/>
              </a:spcAft>
              <a:buClrTx/>
              <a:buSzTx/>
              <a:tabLst/>
              <a:defRPr/>
            </a:pPr>
            <a:r>
              <a:rPr kumimoji="0" lang="en-US" sz="3600" b="1" i="0" u="none" strike="noStrike" kern="1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5. Christ and Discipleship</a:t>
            </a:r>
            <a:r>
              <a:rPr kumimoji="0" lang="en-US" sz="3600" b="0" i="0" u="none" strike="noStrike" kern="1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7447306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BA1451-B5EA-7C54-D7F0-9A7A5146AC8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6A0B72D-2539-0373-4DE7-0196E79B79B1}"/>
              </a:ext>
            </a:extLst>
          </p:cNvPr>
          <p:cNvSpPr/>
          <p:nvPr/>
        </p:nvSpPr>
        <p:spPr>
          <a:xfrm>
            <a:off x="192948" y="201336"/>
            <a:ext cx="8766494" cy="6442745"/>
          </a:xfrm>
          <a:prstGeom prst="rect">
            <a:avLst/>
          </a:prstGeom>
          <a:solidFill>
            <a:srgbClr val="C0D7DA"/>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Footer Placeholder 4">
            <a:extLst>
              <a:ext uri="{FF2B5EF4-FFF2-40B4-BE49-F238E27FC236}">
                <a16:creationId xmlns:a16="http://schemas.microsoft.com/office/drawing/2014/main" id="{6B9E7AA1-D202-6281-5F6B-E0F7B54403A2}"/>
              </a:ext>
            </a:extLst>
          </p:cNvPr>
          <p:cNvSpPr>
            <a:spLocks noGrp="1"/>
          </p:cNvSpPr>
          <p:nvPr>
            <p:ph type="ftr" sz="quarter" idx="11"/>
          </p:nvPr>
        </p:nvSpPr>
        <p:spPr>
          <a:xfrm>
            <a:off x="3028950" y="6264072"/>
            <a:ext cx="30861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b hastings   newlebanoncoc.com</a:t>
            </a:r>
          </a:p>
        </p:txBody>
      </p:sp>
      <p:sp>
        <p:nvSpPr>
          <p:cNvPr id="4" name="TextBox 3">
            <a:extLst>
              <a:ext uri="{FF2B5EF4-FFF2-40B4-BE49-F238E27FC236}">
                <a16:creationId xmlns:a16="http://schemas.microsoft.com/office/drawing/2014/main" id="{9CC52B27-A12D-8943-30CE-2DC7E12AF8B5}"/>
              </a:ext>
            </a:extLst>
          </p:cNvPr>
          <p:cNvSpPr txBox="1"/>
          <p:nvPr/>
        </p:nvSpPr>
        <p:spPr>
          <a:xfrm>
            <a:off x="192948" y="394282"/>
            <a:ext cx="8758104"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haroni" panose="02010803020104030203" pitchFamily="2" charset="-79"/>
                <a:cs typeface="Aharoni" panose="02010803020104030203" pitchFamily="2" charset="-79"/>
              </a:rPr>
              <a:t>Who Do The Crowds Say That I Am?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Lk.9:18-27</a:t>
            </a:r>
          </a:p>
        </p:txBody>
      </p:sp>
      <p:sp>
        <p:nvSpPr>
          <p:cNvPr id="6" name="TextBox 5">
            <a:extLst>
              <a:ext uri="{FF2B5EF4-FFF2-40B4-BE49-F238E27FC236}">
                <a16:creationId xmlns:a16="http://schemas.microsoft.com/office/drawing/2014/main" id="{0029F86D-1B04-F980-2E89-B8B031C26094}"/>
              </a:ext>
            </a:extLst>
          </p:cNvPr>
          <p:cNvSpPr txBox="1"/>
          <p:nvPr/>
        </p:nvSpPr>
        <p:spPr>
          <a:xfrm>
            <a:off x="441208" y="1133475"/>
            <a:ext cx="6950192" cy="658835"/>
          </a:xfrm>
          <a:prstGeom prst="rect">
            <a:avLst/>
          </a:prstGeom>
          <a:noFill/>
        </p:spPr>
        <p:txBody>
          <a:bodyPr wrap="square" rtlCol="0">
            <a:spAutoFit/>
          </a:bodyPr>
          <a:lstStyle/>
          <a:p>
            <a:pPr marR="0" lvl="0" algn="l" defTabSz="457200" rtl="0" eaLnBrk="1" fontAlgn="auto" latinLnBrk="0" hangingPunct="1">
              <a:lnSpc>
                <a:spcPct val="107000"/>
              </a:lnSpc>
              <a:spcBef>
                <a:spcPts val="0"/>
              </a:spcBef>
              <a:spcAft>
                <a:spcPts val="800"/>
              </a:spcAft>
              <a:buClrTx/>
              <a:buSzTx/>
              <a:tabLst/>
              <a:defRPr/>
            </a:pPr>
            <a:r>
              <a:rPr kumimoji="0" lang="en-US" sz="3600" b="1" i="0" u="none" strike="noStrike" kern="1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6. Christ and Service</a:t>
            </a:r>
            <a:r>
              <a:rPr kumimoji="0" lang="en-US" sz="3600" b="0" i="0" u="none" strike="noStrike" kern="1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sp>
        <p:nvSpPr>
          <p:cNvPr id="7" name="TextBox 6">
            <a:extLst>
              <a:ext uri="{FF2B5EF4-FFF2-40B4-BE49-F238E27FC236}">
                <a16:creationId xmlns:a16="http://schemas.microsoft.com/office/drawing/2014/main" id="{66038212-978F-4E1F-D1AD-78D785E4C8AA}"/>
              </a:ext>
            </a:extLst>
          </p:cNvPr>
          <p:cNvSpPr txBox="1"/>
          <p:nvPr/>
        </p:nvSpPr>
        <p:spPr>
          <a:xfrm>
            <a:off x="897622" y="2600587"/>
            <a:ext cx="6817628" cy="3046988"/>
          </a:xfrm>
          <a:prstGeom prst="rect">
            <a:avLst/>
          </a:prstGeom>
          <a:noFill/>
        </p:spPr>
        <p:txBody>
          <a:bodyPr wrap="square" rtlCol="0">
            <a:spAutoFit/>
          </a:bodyPr>
          <a:lstStyle/>
          <a:p>
            <a:r>
              <a:rPr lang="en-US" sz="4000" b="1" dirty="0"/>
              <a:t>Luke 9:24 </a:t>
            </a:r>
            <a:r>
              <a:rPr lang="en-US" sz="4000" dirty="0"/>
              <a:t>"For whoever desires to save his life will lose it, but whoever loses his life for My sake will save it.</a:t>
            </a:r>
          </a:p>
          <a:p>
            <a:r>
              <a:rPr lang="en-US" sz="3200" dirty="0"/>
              <a:t> </a:t>
            </a:r>
          </a:p>
        </p:txBody>
      </p:sp>
    </p:spTree>
    <p:extLst>
      <p:ext uri="{BB962C8B-B14F-4D97-AF65-F5344CB8AC3E}">
        <p14:creationId xmlns:p14="http://schemas.microsoft.com/office/powerpoint/2010/main" val="4766157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3FF18-30D6-7F39-B187-DB339251CA6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4131034-E26A-74AE-DF2F-2DDDD3729466}"/>
              </a:ext>
            </a:extLst>
          </p:cNvPr>
          <p:cNvSpPr/>
          <p:nvPr/>
        </p:nvSpPr>
        <p:spPr>
          <a:xfrm>
            <a:off x="192948" y="201336"/>
            <a:ext cx="8766494" cy="6442745"/>
          </a:xfrm>
          <a:prstGeom prst="rect">
            <a:avLst/>
          </a:prstGeom>
          <a:solidFill>
            <a:srgbClr val="C0D7DA"/>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Footer Placeholder 4">
            <a:extLst>
              <a:ext uri="{FF2B5EF4-FFF2-40B4-BE49-F238E27FC236}">
                <a16:creationId xmlns:a16="http://schemas.microsoft.com/office/drawing/2014/main" id="{0C18F860-C0DA-C82F-8489-CC4902A5F486}"/>
              </a:ext>
            </a:extLst>
          </p:cNvPr>
          <p:cNvSpPr>
            <a:spLocks noGrp="1"/>
          </p:cNvSpPr>
          <p:nvPr>
            <p:ph type="ftr" sz="quarter" idx="11"/>
          </p:nvPr>
        </p:nvSpPr>
        <p:spPr>
          <a:xfrm>
            <a:off x="3028950" y="6264072"/>
            <a:ext cx="30861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b hastings   newlebanoncoc.com</a:t>
            </a:r>
          </a:p>
        </p:txBody>
      </p:sp>
      <p:sp>
        <p:nvSpPr>
          <p:cNvPr id="4" name="TextBox 3">
            <a:extLst>
              <a:ext uri="{FF2B5EF4-FFF2-40B4-BE49-F238E27FC236}">
                <a16:creationId xmlns:a16="http://schemas.microsoft.com/office/drawing/2014/main" id="{FFD1FAF6-8D9B-F39B-2F8B-9634AA724A98}"/>
              </a:ext>
            </a:extLst>
          </p:cNvPr>
          <p:cNvSpPr txBox="1"/>
          <p:nvPr/>
        </p:nvSpPr>
        <p:spPr>
          <a:xfrm>
            <a:off x="192948" y="394282"/>
            <a:ext cx="8758104"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haroni" panose="02010803020104030203" pitchFamily="2" charset="-79"/>
                <a:cs typeface="Aharoni" panose="02010803020104030203" pitchFamily="2" charset="-79"/>
              </a:rPr>
              <a:t>Who Do The Crowds Say That I Am?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Lk.9:18-27</a:t>
            </a:r>
          </a:p>
        </p:txBody>
      </p:sp>
      <p:sp>
        <p:nvSpPr>
          <p:cNvPr id="5" name="TextBox 4">
            <a:extLst>
              <a:ext uri="{FF2B5EF4-FFF2-40B4-BE49-F238E27FC236}">
                <a16:creationId xmlns:a16="http://schemas.microsoft.com/office/drawing/2014/main" id="{F88C95BB-033F-C593-5F1D-8D288C2066C5}"/>
              </a:ext>
            </a:extLst>
          </p:cNvPr>
          <p:cNvSpPr txBox="1"/>
          <p:nvPr/>
        </p:nvSpPr>
        <p:spPr>
          <a:xfrm>
            <a:off x="545284" y="2021747"/>
            <a:ext cx="8045043" cy="4072910"/>
          </a:xfrm>
          <a:prstGeom prst="rect">
            <a:avLst/>
          </a:prstGeom>
          <a:noFill/>
        </p:spPr>
        <p:txBody>
          <a:bodyPr wrap="square" rtlCol="0">
            <a:spAutoFit/>
          </a:bodyPr>
          <a:lstStyle/>
          <a:p>
            <a:pPr marL="0" marR="0">
              <a:spcBef>
                <a:spcPts val="0"/>
              </a:spcBef>
              <a:spcAft>
                <a:spcPts val="800"/>
              </a:spcAft>
            </a:pPr>
            <a:r>
              <a:rPr lang="en-US" sz="2400" u="sng" kern="100" dirty="0">
                <a:effectLst/>
                <a:latin typeface="Calibri" panose="020F0502020204030204" pitchFamily="34" charset="0"/>
                <a:ea typeface="Calibri" panose="020F0502020204030204" pitchFamily="34" charset="0"/>
                <a:cs typeface="Times New Roman" panose="02020603050405020304" pitchFamily="18" charset="0"/>
              </a:rPr>
              <a:t>Whosoever shall lose His life for My sake shall save it</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v. 24</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This losing our life by saving it, and saving our life by losing it, is very </a:t>
            </a:r>
            <a:r>
              <a:rPr lang="en-US" sz="2400" u="sng" kern="100" dirty="0">
                <a:effectLst/>
                <a:latin typeface="Calibri" panose="020F0502020204030204" pitchFamily="34" charset="0"/>
                <a:ea typeface="Calibri" panose="020F0502020204030204" pitchFamily="34" charset="0"/>
                <a:cs typeface="Times New Roman" panose="02020603050405020304" pitchFamily="18" charset="0"/>
              </a:rPr>
              <a:t>paradoxical to all who are strangers to the Power of the Cross</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800"/>
              </a:spcAft>
            </a:pP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The life that is spent in the service of Christ is </a:t>
            </a:r>
            <a:r>
              <a:rPr lang="en-US" sz="2400" b="1" u="sng" kern="100" dirty="0">
                <a:effectLst/>
                <a:latin typeface="Calibri" panose="020F0502020204030204" pitchFamily="34" charset="0"/>
                <a:ea typeface="Calibri" panose="020F0502020204030204" pitchFamily="34" charset="0"/>
                <a:cs typeface="Times New Roman" panose="02020603050405020304" pitchFamily="18" charset="0"/>
              </a:rPr>
              <a:t>a saved life</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 the </a:t>
            </a:r>
            <a:r>
              <a:rPr lang="en-US" sz="2400" b="1" u="sng" kern="100" dirty="0">
                <a:effectLst/>
                <a:latin typeface="Calibri" panose="020F0502020204030204" pitchFamily="34" charset="0"/>
                <a:ea typeface="Calibri" panose="020F0502020204030204" pitchFamily="34" charset="0"/>
                <a:cs typeface="Times New Roman" panose="02020603050405020304" pitchFamily="18" charset="0"/>
              </a:rPr>
              <a:t>life that is spent for self is a lost life</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We may have a saved soul by trusting the Cross of Christ, and </a:t>
            </a:r>
            <a:r>
              <a:rPr lang="en-US" sz="2400" u="sng" kern="100" dirty="0">
                <a:effectLst/>
                <a:latin typeface="Calibri" panose="020F0502020204030204" pitchFamily="34" charset="0"/>
                <a:ea typeface="Calibri" panose="020F0502020204030204" pitchFamily="34" charset="0"/>
                <a:cs typeface="Times New Roman" panose="02020603050405020304" pitchFamily="18" charset="0"/>
              </a:rPr>
              <a:t>yet have a lost life through not living for Christ (</a:t>
            </a:r>
            <a:r>
              <a:rPr lang="en-US" sz="2400" b="1" u="sng" kern="100" dirty="0">
                <a:effectLst/>
                <a:latin typeface="Calibri" panose="020F0502020204030204" pitchFamily="34" charset="0"/>
                <a:ea typeface="Calibri" panose="020F0502020204030204" pitchFamily="34" charset="0"/>
                <a:cs typeface="Times New Roman" panose="02020603050405020304" pitchFamily="18" charset="0"/>
              </a:rPr>
              <a:t>1 Cor. 3:15</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All the riches of this world will bring us nothing worth calling an advantage unless we ourselves are saved (</a:t>
            </a:r>
            <a:r>
              <a:rPr lang="en-US" sz="2800" b="1" kern="100" dirty="0">
                <a:effectLst/>
                <a:latin typeface="Calibri" panose="020F0502020204030204" pitchFamily="34" charset="0"/>
                <a:ea typeface="Calibri" panose="020F0502020204030204" pitchFamily="34" charset="0"/>
                <a:cs typeface="Times New Roman" panose="02020603050405020304" pitchFamily="18" charset="0"/>
              </a:rPr>
              <a:t>v. 25</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6" name="TextBox 5">
            <a:extLst>
              <a:ext uri="{FF2B5EF4-FFF2-40B4-BE49-F238E27FC236}">
                <a16:creationId xmlns:a16="http://schemas.microsoft.com/office/drawing/2014/main" id="{13777A3E-FFB3-246B-079E-8C85ED8590E8}"/>
              </a:ext>
            </a:extLst>
          </p:cNvPr>
          <p:cNvSpPr txBox="1"/>
          <p:nvPr/>
        </p:nvSpPr>
        <p:spPr>
          <a:xfrm>
            <a:off x="441208" y="1133475"/>
            <a:ext cx="6950192" cy="658835"/>
          </a:xfrm>
          <a:prstGeom prst="rect">
            <a:avLst/>
          </a:prstGeom>
          <a:noFill/>
        </p:spPr>
        <p:txBody>
          <a:bodyPr wrap="square" rtlCol="0">
            <a:spAutoFit/>
          </a:bodyPr>
          <a:lstStyle/>
          <a:p>
            <a:pPr marR="0" lvl="0" algn="l" defTabSz="457200" rtl="0" eaLnBrk="1" fontAlgn="auto" latinLnBrk="0" hangingPunct="1">
              <a:lnSpc>
                <a:spcPct val="107000"/>
              </a:lnSpc>
              <a:spcBef>
                <a:spcPts val="0"/>
              </a:spcBef>
              <a:spcAft>
                <a:spcPts val="800"/>
              </a:spcAft>
              <a:buClrTx/>
              <a:buSzTx/>
              <a:tabLst/>
              <a:defRPr/>
            </a:pPr>
            <a:r>
              <a:rPr kumimoji="0" lang="en-US" sz="3600" b="1" i="0" u="none" strike="noStrike" kern="1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6. Christ and Service</a:t>
            </a:r>
            <a:r>
              <a:rPr kumimoji="0" lang="en-US" sz="3600" b="0" i="0" u="none" strike="noStrike" kern="1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9054922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BCE996-734E-247A-1065-CD242B68FAE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3FDF54A-8B6A-2A20-F735-A999B783A56D}"/>
              </a:ext>
            </a:extLst>
          </p:cNvPr>
          <p:cNvSpPr/>
          <p:nvPr/>
        </p:nvSpPr>
        <p:spPr>
          <a:xfrm>
            <a:off x="192948" y="201336"/>
            <a:ext cx="8766494" cy="6442745"/>
          </a:xfrm>
          <a:prstGeom prst="rect">
            <a:avLst/>
          </a:prstGeom>
          <a:solidFill>
            <a:srgbClr val="C0D7DA"/>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Footer Placeholder 4">
            <a:extLst>
              <a:ext uri="{FF2B5EF4-FFF2-40B4-BE49-F238E27FC236}">
                <a16:creationId xmlns:a16="http://schemas.microsoft.com/office/drawing/2014/main" id="{51C1EF9F-65AC-2F0C-BB65-0F82F26BBFFE}"/>
              </a:ext>
            </a:extLst>
          </p:cNvPr>
          <p:cNvSpPr>
            <a:spLocks noGrp="1"/>
          </p:cNvSpPr>
          <p:nvPr>
            <p:ph type="ftr" sz="quarter" idx="11"/>
          </p:nvPr>
        </p:nvSpPr>
        <p:spPr>
          <a:xfrm>
            <a:off x="3028950" y="6264072"/>
            <a:ext cx="30861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b hastings   newlebanoncoc.com</a:t>
            </a:r>
          </a:p>
        </p:txBody>
      </p:sp>
      <p:sp>
        <p:nvSpPr>
          <p:cNvPr id="4" name="TextBox 3">
            <a:extLst>
              <a:ext uri="{FF2B5EF4-FFF2-40B4-BE49-F238E27FC236}">
                <a16:creationId xmlns:a16="http://schemas.microsoft.com/office/drawing/2014/main" id="{94699F09-6C6C-DBCF-EA7B-00C9A20F2CD8}"/>
              </a:ext>
            </a:extLst>
          </p:cNvPr>
          <p:cNvSpPr txBox="1"/>
          <p:nvPr/>
        </p:nvSpPr>
        <p:spPr>
          <a:xfrm>
            <a:off x="192948" y="394282"/>
            <a:ext cx="8758104"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haroni" panose="02010803020104030203" pitchFamily="2" charset="-79"/>
                <a:cs typeface="Aharoni" panose="02010803020104030203" pitchFamily="2" charset="-79"/>
              </a:rPr>
              <a:t>Who Do The Crowds Say That I Am?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Lk.9:18-27</a:t>
            </a:r>
          </a:p>
        </p:txBody>
      </p:sp>
      <p:sp>
        <p:nvSpPr>
          <p:cNvPr id="5" name="TextBox 4">
            <a:extLst>
              <a:ext uri="{FF2B5EF4-FFF2-40B4-BE49-F238E27FC236}">
                <a16:creationId xmlns:a16="http://schemas.microsoft.com/office/drawing/2014/main" id="{63EFDB0F-F23A-07E5-371B-505EBE472A2D}"/>
              </a:ext>
            </a:extLst>
          </p:cNvPr>
          <p:cNvSpPr txBox="1"/>
          <p:nvPr/>
        </p:nvSpPr>
        <p:spPr>
          <a:xfrm>
            <a:off x="586530" y="2068411"/>
            <a:ext cx="7835318" cy="4237057"/>
          </a:xfrm>
          <a:prstGeom prst="rect">
            <a:avLst/>
          </a:prstGeom>
          <a:noFill/>
        </p:spPr>
        <p:txBody>
          <a:bodyPr wrap="square" rtlCol="0">
            <a:spAutoFit/>
          </a:bodyPr>
          <a:lstStyle/>
          <a:p>
            <a:pPr marL="0" marR="0">
              <a:spcBef>
                <a:spcPts val="0"/>
              </a:spcBef>
              <a:spcAft>
                <a:spcPts val="800"/>
              </a:spcAft>
            </a:pPr>
            <a:r>
              <a:rPr lang="en-US" sz="3200" b="1" kern="100" dirty="0">
                <a:effectLst/>
                <a:latin typeface="Calibri" panose="020F0502020204030204" pitchFamily="34" charset="0"/>
                <a:ea typeface="Calibri" panose="020F0502020204030204" pitchFamily="34" charset="0"/>
                <a:cs typeface="Times New Roman" panose="02020603050405020304" pitchFamily="18" charset="0"/>
              </a:rPr>
              <a:t>Luke 9:25 </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"For what profit is it to a man if he gains the whole world, and is himself destroyed or lost?</a:t>
            </a:r>
          </a:p>
          <a:p>
            <a:pPr marL="0" marR="0">
              <a:spcBef>
                <a:spcPts val="0"/>
              </a:spcBef>
              <a:spcAft>
                <a:spcPts val="800"/>
              </a:spcAf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26 "For whoever is ashamed of Me and My words, of him the Son of Man will be ashamed when He comes in His own glory, and in His Father's, and of the holy angels.</a:t>
            </a:r>
          </a:p>
          <a:p>
            <a:pPr marL="0" marR="0">
              <a:spcBef>
                <a:spcPts val="0"/>
              </a:spcBef>
              <a:spcAft>
                <a:spcPts val="800"/>
              </a:spcAf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27 "But I tell you truly, there are some standing here who shall not taste death till they see the kingdom of God."</a:t>
            </a:r>
          </a:p>
        </p:txBody>
      </p:sp>
      <p:sp>
        <p:nvSpPr>
          <p:cNvPr id="6" name="TextBox 5">
            <a:extLst>
              <a:ext uri="{FF2B5EF4-FFF2-40B4-BE49-F238E27FC236}">
                <a16:creationId xmlns:a16="http://schemas.microsoft.com/office/drawing/2014/main" id="{2406C596-676E-30C6-9FF4-1F44600DA17B}"/>
              </a:ext>
            </a:extLst>
          </p:cNvPr>
          <p:cNvSpPr txBox="1"/>
          <p:nvPr/>
        </p:nvSpPr>
        <p:spPr>
          <a:xfrm>
            <a:off x="441208" y="1133475"/>
            <a:ext cx="6950192" cy="658835"/>
          </a:xfrm>
          <a:prstGeom prst="rect">
            <a:avLst/>
          </a:prstGeom>
          <a:noFill/>
        </p:spPr>
        <p:txBody>
          <a:bodyPr wrap="square" rtlCol="0">
            <a:spAutoFit/>
          </a:bodyPr>
          <a:lstStyle/>
          <a:p>
            <a:pPr marR="0" lvl="0" algn="l" defTabSz="457200" rtl="0" eaLnBrk="1" fontAlgn="auto" latinLnBrk="0" hangingPunct="1">
              <a:lnSpc>
                <a:spcPct val="107000"/>
              </a:lnSpc>
              <a:spcBef>
                <a:spcPts val="0"/>
              </a:spcBef>
              <a:spcAft>
                <a:spcPts val="800"/>
              </a:spcAft>
              <a:buClrTx/>
              <a:buSzTx/>
              <a:tabLst/>
              <a:defRPr/>
            </a:pPr>
            <a:r>
              <a:rPr kumimoji="0" lang="en-US" sz="3600" b="1" i="0" u="none" strike="noStrike" kern="1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7. Christ and His Coming Glory</a:t>
            </a:r>
            <a:r>
              <a:rPr kumimoji="0" lang="en-US" sz="3600" b="0" i="0" u="none" strike="noStrike" kern="1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7127922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60C049-C381-3357-1B6D-5004E8FF30F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B003D4E-5422-76BE-1A76-1D1561688227}"/>
              </a:ext>
            </a:extLst>
          </p:cNvPr>
          <p:cNvSpPr/>
          <p:nvPr/>
        </p:nvSpPr>
        <p:spPr>
          <a:xfrm>
            <a:off x="192948" y="201336"/>
            <a:ext cx="8766494" cy="6442745"/>
          </a:xfrm>
          <a:prstGeom prst="rect">
            <a:avLst/>
          </a:prstGeom>
          <a:solidFill>
            <a:srgbClr val="C0D7DA"/>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Footer Placeholder 4">
            <a:extLst>
              <a:ext uri="{FF2B5EF4-FFF2-40B4-BE49-F238E27FC236}">
                <a16:creationId xmlns:a16="http://schemas.microsoft.com/office/drawing/2014/main" id="{9FF98AD4-AEDF-AE52-FD6F-2C5D57CBADC1}"/>
              </a:ext>
            </a:extLst>
          </p:cNvPr>
          <p:cNvSpPr>
            <a:spLocks noGrp="1"/>
          </p:cNvSpPr>
          <p:nvPr>
            <p:ph type="ftr" sz="quarter" idx="11"/>
          </p:nvPr>
        </p:nvSpPr>
        <p:spPr>
          <a:xfrm>
            <a:off x="3028950" y="6264072"/>
            <a:ext cx="30861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b hastings   newlebanoncoc.com</a:t>
            </a:r>
          </a:p>
        </p:txBody>
      </p:sp>
      <p:sp>
        <p:nvSpPr>
          <p:cNvPr id="4" name="TextBox 3">
            <a:extLst>
              <a:ext uri="{FF2B5EF4-FFF2-40B4-BE49-F238E27FC236}">
                <a16:creationId xmlns:a16="http://schemas.microsoft.com/office/drawing/2014/main" id="{CDA70A4A-7A72-FE9A-6F4B-87BDEC370152}"/>
              </a:ext>
            </a:extLst>
          </p:cNvPr>
          <p:cNvSpPr txBox="1"/>
          <p:nvPr/>
        </p:nvSpPr>
        <p:spPr>
          <a:xfrm>
            <a:off x="192948" y="394282"/>
            <a:ext cx="8758104"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haroni" panose="02010803020104030203" pitchFamily="2" charset="-79"/>
                <a:cs typeface="Aharoni" panose="02010803020104030203" pitchFamily="2" charset="-79"/>
              </a:rPr>
              <a:t>Who Do The Crowds Say That I Am?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Lk.9:18-27</a:t>
            </a:r>
          </a:p>
        </p:txBody>
      </p:sp>
      <p:sp>
        <p:nvSpPr>
          <p:cNvPr id="5" name="TextBox 4">
            <a:extLst>
              <a:ext uri="{FF2B5EF4-FFF2-40B4-BE49-F238E27FC236}">
                <a16:creationId xmlns:a16="http://schemas.microsoft.com/office/drawing/2014/main" id="{F218F4DE-1C7D-17FA-FC9C-EAF5E993CD50}"/>
              </a:ext>
            </a:extLst>
          </p:cNvPr>
          <p:cNvSpPr txBox="1"/>
          <p:nvPr/>
        </p:nvSpPr>
        <p:spPr>
          <a:xfrm>
            <a:off x="662730" y="1942400"/>
            <a:ext cx="7835318" cy="4028988"/>
          </a:xfrm>
          <a:prstGeom prst="rect">
            <a:avLst/>
          </a:prstGeom>
          <a:noFill/>
        </p:spPr>
        <p:txBody>
          <a:bodyPr wrap="square" rtlCol="0">
            <a:spAutoFit/>
          </a:bodyPr>
          <a:lstStyle/>
          <a:p>
            <a:pPr marL="0" marR="0">
              <a:lnSpc>
                <a:spcPct val="107000"/>
              </a:lnSpc>
              <a:spcBef>
                <a:spcPts val="0"/>
              </a:spcBef>
              <a:spcAft>
                <a:spcPts val="800"/>
              </a:spcAft>
            </a:pPr>
            <a:r>
              <a:rPr lang="en-US" sz="2400" u="sng" kern="100" dirty="0">
                <a:effectLst/>
                <a:latin typeface="Calibri" panose="020F0502020204030204" pitchFamily="34" charset="0"/>
                <a:ea typeface="Calibri" panose="020F0502020204030204" pitchFamily="34" charset="0"/>
                <a:cs typeface="Times New Roman" panose="02020603050405020304" pitchFamily="18" charset="0"/>
              </a:rPr>
              <a:t>“Whosoever is ashamed of Me and My words</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(26, 27). </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Christ and His Word stand or fall together</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We cannot trifle with His words without trifling with Him. - He who emptied Himself that He might become obedient unto death for us shall yet come </a:t>
            </a:r>
            <a:r>
              <a:rPr lang="en-US" sz="2600" b="1" u="sng" kern="100" dirty="0">
                <a:effectLst/>
                <a:latin typeface="Calibri" panose="020F0502020204030204" pitchFamily="34" charset="0"/>
                <a:ea typeface="Calibri" panose="020F0502020204030204" pitchFamily="34" charset="0"/>
                <a:cs typeface="Times New Roman" panose="02020603050405020304" pitchFamily="18" charset="0"/>
              </a:rPr>
              <a:t>in His own glory </a:t>
            </a: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to reward all who have been faithful to Him in the days of His rejection (</a:t>
            </a:r>
            <a:r>
              <a:rPr lang="en-US" sz="2600" b="1" kern="100" dirty="0">
                <a:effectLst/>
                <a:latin typeface="Calibri" panose="020F0502020204030204" pitchFamily="34" charset="0"/>
                <a:ea typeface="Calibri" panose="020F0502020204030204" pitchFamily="34" charset="0"/>
                <a:cs typeface="Times New Roman" panose="02020603050405020304" pitchFamily="18" charset="0"/>
              </a:rPr>
              <a:t>2 Cor. 5:10</a:t>
            </a: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Are we able to say with Paul, the bond-servant of Christ, “I am not ashamed of the Gospel of Christ?”</a:t>
            </a:r>
          </a:p>
        </p:txBody>
      </p:sp>
      <p:sp>
        <p:nvSpPr>
          <p:cNvPr id="6" name="TextBox 5">
            <a:extLst>
              <a:ext uri="{FF2B5EF4-FFF2-40B4-BE49-F238E27FC236}">
                <a16:creationId xmlns:a16="http://schemas.microsoft.com/office/drawing/2014/main" id="{326C8B80-F799-356B-0C78-FCAE941F379D}"/>
              </a:ext>
            </a:extLst>
          </p:cNvPr>
          <p:cNvSpPr txBox="1"/>
          <p:nvPr/>
        </p:nvSpPr>
        <p:spPr>
          <a:xfrm>
            <a:off x="441208" y="1133475"/>
            <a:ext cx="6950192" cy="658835"/>
          </a:xfrm>
          <a:prstGeom prst="rect">
            <a:avLst/>
          </a:prstGeom>
          <a:noFill/>
        </p:spPr>
        <p:txBody>
          <a:bodyPr wrap="square" rtlCol="0">
            <a:spAutoFit/>
          </a:bodyPr>
          <a:lstStyle/>
          <a:p>
            <a:pPr marR="0" lvl="0" algn="l" defTabSz="457200" rtl="0" eaLnBrk="1" fontAlgn="auto" latinLnBrk="0" hangingPunct="1">
              <a:lnSpc>
                <a:spcPct val="107000"/>
              </a:lnSpc>
              <a:spcBef>
                <a:spcPts val="0"/>
              </a:spcBef>
              <a:spcAft>
                <a:spcPts val="800"/>
              </a:spcAft>
              <a:buClrTx/>
              <a:buSzTx/>
              <a:tabLst/>
              <a:defRPr/>
            </a:pPr>
            <a:r>
              <a:rPr kumimoji="0" lang="en-US" sz="3600" b="1" i="0" u="none" strike="noStrike" kern="1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7. Christ and His Coming Glory</a:t>
            </a:r>
            <a:r>
              <a:rPr kumimoji="0" lang="en-US" sz="3600" b="0" i="0" u="none" strike="noStrike" kern="1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0135064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2" descr="http://upload.wikimedia.org/wikipedia/commons/thumb/2/2c/North_America_from_low_orbiting_satellite_Suomi_NPP.jpg/640px-North_America_from_low_orbiting_satellite_Suomi_NP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18" y="174422"/>
            <a:ext cx="4066085" cy="4245178"/>
          </a:xfrm>
          <a:prstGeom prst="rect">
            <a:avLst/>
          </a:prstGeom>
          <a:noFill/>
          <a:extLst>
            <a:ext uri="{909E8E84-426E-40DD-AFC4-6F175D3DCCD1}">
              <a14:hiddenFill xmlns:a14="http://schemas.microsoft.com/office/drawing/2010/main">
                <a:solidFill>
                  <a:srgbClr val="FFFFFF"/>
                </a:solidFill>
              </a14:hiddenFill>
            </a:ext>
          </a:extLst>
        </p:spPr>
      </p:pic>
      <p:sp>
        <p:nvSpPr>
          <p:cNvPr id="2" name="4-Point Star 1"/>
          <p:cNvSpPr/>
          <p:nvPr/>
        </p:nvSpPr>
        <p:spPr bwMode="auto">
          <a:xfrm>
            <a:off x="6400800" y="1143000"/>
            <a:ext cx="76200" cy="152400"/>
          </a:xfrm>
          <a:prstGeom prst="star4">
            <a:avLst/>
          </a:prstGeom>
          <a:solidFill>
            <a:schemeClr val="bg1"/>
          </a:solidFill>
          <a:ln w="9525" cap="flat" cmpd="sng" algn="ctr">
            <a:noFill/>
            <a:prstDash val="solid"/>
            <a:round/>
            <a:headEnd type="none" w="med" len="med"/>
            <a:tailEnd type="none" w="med" len="med"/>
          </a:ln>
          <a:effectLst>
            <a:glow rad="63500">
              <a:schemeClr val="accent3">
                <a:satMod val="175000"/>
                <a:alpha val="40000"/>
              </a:schemeClr>
            </a:glow>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4-Point Star 5"/>
          <p:cNvSpPr/>
          <p:nvPr/>
        </p:nvSpPr>
        <p:spPr bwMode="auto">
          <a:xfrm>
            <a:off x="7391400" y="1828800"/>
            <a:ext cx="76200" cy="152400"/>
          </a:xfrm>
          <a:prstGeom prst="star4">
            <a:avLst/>
          </a:prstGeom>
          <a:solidFill>
            <a:schemeClr val="bg1"/>
          </a:solidFill>
          <a:ln w="9525" cap="flat" cmpd="sng" algn="ctr">
            <a:noFill/>
            <a:prstDash val="solid"/>
            <a:round/>
            <a:headEnd type="none" w="med" len="med"/>
            <a:tailEnd type="none" w="med" len="med"/>
          </a:ln>
          <a:effectLst>
            <a:glow rad="63500">
              <a:schemeClr val="accent3">
                <a:satMod val="175000"/>
                <a:alpha val="40000"/>
              </a:schemeClr>
            </a:glow>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 name="4-Point Star 6"/>
          <p:cNvSpPr/>
          <p:nvPr/>
        </p:nvSpPr>
        <p:spPr bwMode="auto">
          <a:xfrm>
            <a:off x="7772400" y="3200400"/>
            <a:ext cx="76200" cy="152400"/>
          </a:xfrm>
          <a:prstGeom prst="star4">
            <a:avLst/>
          </a:prstGeom>
          <a:solidFill>
            <a:schemeClr val="bg1"/>
          </a:solidFill>
          <a:ln w="9525" cap="flat" cmpd="sng" algn="ctr">
            <a:noFill/>
            <a:prstDash val="solid"/>
            <a:round/>
            <a:headEnd type="none" w="med" len="med"/>
            <a:tailEnd type="none" w="med" len="med"/>
          </a:ln>
          <a:effectLst>
            <a:glow rad="63500">
              <a:schemeClr val="accent3">
                <a:satMod val="175000"/>
                <a:alpha val="40000"/>
              </a:schemeClr>
            </a:glow>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 name="4-Point Star 7"/>
          <p:cNvSpPr/>
          <p:nvPr/>
        </p:nvSpPr>
        <p:spPr bwMode="auto">
          <a:xfrm>
            <a:off x="5943600" y="4267200"/>
            <a:ext cx="76200" cy="152400"/>
          </a:xfrm>
          <a:prstGeom prst="star4">
            <a:avLst/>
          </a:prstGeom>
          <a:solidFill>
            <a:schemeClr val="bg1"/>
          </a:solidFill>
          <a:ln w="9525" cap="flat" cmpd="sng" algn="ctr">
            <a:noFill/>
            <a:prstDash val="solid"/>
            <a:round/>
            <a:headEnd type="none" w="med" len="med"/>
            <a:tailEnd type="none" w="med" len="med"/>
          </a:ln>
          <a:effectLst>
            <a:glow rad="63500">
              <a:schemeClr val="accent3">
                <a:satMod val="175000"/>
                <a:alpha val="40000"/>
              </a:schemeClr>
            </a:glow>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 name="4-Point Star 8"/>
          <p:cNvSpPr/>
          <p:nvPr/>
        </p:nvSpPr>
        <p:spPr bwMode="auto">
          <a:xfrm>
            <a:off x="6019800" y="3962400"/>
            <a:ext cx="76200" cy="152400"/>
          </a:xfrm>
          <a:prstGeom prst="star4">
            <a:avLst/>
          </a:prstGeom>
          <a:solidFill>
            <a:schemeClr val="bg1"/>
          </a:solidFill>
          <a:ln w="9525" cap="flat" cmpd="sng" algn="ctr">
            <a:noFill/>
            <a:prstDash val="solid"/>
            <a:round/>
            <a:headEnd type="none" w="med" len="med"/>
            <a:tailEnd type="none" w="med" len="med"/>
          </a:ln>
          <a:effectLst>
            <a:glow rad="63500">
              <a:schemeClr val="accent3">
                <a:satMod val="175000"/>
                <a:alpha val="40000"/>
              </a:schemeClr>
            </a:glow>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 name="4-Point Star 9"/>
          <p:cNvSpPr/>
          <p:nvPr/>
        </p:nvSpPr>
        <p:spPr bwMode="auto">
          <a:xfrm>
            <a:off x="4800600" y="609600"/>
            <a:ext cx="76200" cy="152400"/>
          </a:xfrm>
          <a:prstGeom prst="star4">
            <a:avLst/>
          </a:prstGeom>
          <a:solidFill>
            <a:schemeClr val="bg1"/>
          </a:solidFill>
          <a:ln w="9525" cap="flat" cmpd="sng" algn="ctr">
            <a:noFill/>
            <a:prstDash val="solid"/>
            <a:round/>
            <a:headEnd type="none" w="med" len="med"/>
            <a:tailEnd type="none" w="med" len="med"/>
          </a:ln>
          <a:effectLst>
            <a:glow rad="63500">
              <a:schemeClr val="accent3">
                <a:satMod val="175000"/>
                <a:alpha val="40000"/>
              </a:schemeClr>
            </a:glow>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 name="4-Point Star 11"/>
          <p:cNvSpPr/>
          <p:nvPr/>
        </p:nvSpPr>
        <p:spPr bwMode="auto">
          <a:xfrm>
            <a:off x="685800" y="685800"/>
            <a:ext cx="76200" cy="152400"/>
          </a:xfrm>
          <a:prstGeom prst="star4">
            <a:avLst/>
          </a:prstGeom>
          <a:solidFill>
            <a:schemeClr val="bg1"/>
          </a:solidFill>
          <a:ln w="9525" cap="flat" cmpd="sng" algn="ctr">
            <a:noFill/>
            <a:prstDash val="solid"/>
            <a:round/>
            <a:headEnd type="none" w="med" len="med"/>
            <a:tailEnd type="none" w="med" len="med"/>
          </a:ln>
          <a:effectLst>
            <a:glow rad="63500">
              <a:schemeClr val="accent3">
                <a:satMod val="175000"/>
                <a:alpha val="40000"/>
              </a:schemeClr>
            </a:glow>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 name="4-Point Star 12"/>
          <p:cNvSpPr/>
          <p:nvPr/>
        </p:nvSpPr>
        <p:spPr bwMode="auto">
          <a:xfrm>
            <a:off x="8077200" y="838200"/>
            <a:ext cx="76200" cy="152400"/>
          </a:xfrm>
          <a:prstGeom prst="star4">
            <a:avLst/>
          </a:prstGeom>
          <a:solidFill>
            <a:schemeClr val="bg1"/>
          </a:solidFill>
          <a:ln w="9525" cap="flat" cmpd="sng" algn="ctr">
            <a:noFill/>
            <a:prstDash val="solid"/>
            <a:round/>
            <a:headEnd type="none" w="med" len="med"/>
            <a:tailEnd type="none" w="med" len="med"/>
          </a:ln>
          <a:effectLst>
            <a:glow rad="63500">
              <a:schemeClr val="accent3">
                <a:satMod val="175000"/>
                <a:alpha val="40000"/>
              </a:schemeClr>
            </a:glow>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pic>
        <p:nvPicPr>
          <p:cNvPr id="3" name="Picture 2" descr="Wood casket with white and pink flowers">
            <a:extLst>
              <a:ext uri="{FF2B5EF4-FFF2-40B4-BE49-F238E27FC236}">
                <a16:creationId xmlns:a16="http://schemas.microsoft.com/office/drawing/2014/main" id="{2B79D273-098B-7B17-08C7-E772859AEB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1666" y="3465927"/>
            <a:ext cx="4237139" cy="317785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3E9EB34E-FDBA-FFFF-B4EC-C1D1583E97F6}"/>
              </a:ext>
            </a:extLst>
          </p:cNvPr>
          <p:cNvSpPr txBox="1"/>
          <p:nvPr/>
        </p:nvSpPr>
        <p:spPr>
          <a:xfrm>
            <a:off x="4338617" y="440721"/>
            <a:ext cx="4788605" cy="2862322"/>
          </a:xfrm>
          <a:prstGeom prst="rect">
            <a:avLst/>
          </a:prstGeom>
          <a:noFill/>
        </p:spPr>
        <p:txBody>
          <a:bodyPr wrap="square" rtlCol="0">
            <a:spAutoFit/>
          </a:bodyPr>
          <a:lstStyle/>
          <a:p>
            <a:r>
              <a:rPr lang="en-US" sz="3600" dirty="0">
                <a:solidFill>
                  <a:schemeClr val="bg1"/>
                </a:solidFill>
                <a:latin typeface="Calibri" panose="020F0502020204030204" pitchFamily="34" charset="0"/>
                <a:cs typeface="Calibri" panose="020F0502020204030204" pitchFamily="34" charset="0"/>
              </a:rPr>
              <a:t>Luke 9:25 "For what profit is it to a man if he gains the whole world, and is himself destroyed or lost?</a:t>
            </a:r>
          </a:p>
        </p:txBody>
      </p:sp>
    </p:spTree>
    <p:extLst>
      <p:ext uri="{BB962C8B-B14F-4D97-AF65-F5344CB8AC3E}">
        <p14:creationId xmlns:p14="http://schemas.microsoft.com/office/powerpoint/2010/main" val="30252828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8779759-5999-D6AB-2F0E-B08AE8EEB021}"/>
            </a:ext>
          </a:extLst>
        </p:cNvPr>
        <p:cNvGrpSpPr/>
        <p:nvPr/>
      </p:nvGrpSpPr>
      <p:grpSpPr>
        <a:xfrm>
          <a:off x="0" y="0"/>
          <a:ext cx="0" cy="0"/>
          <a:chOff x="0" y="0"/>
          <a:chExt cx="0" cy="0"/>
        </a:xfrm>
      </p:grpSpPr>
      <p:pic>
        <p:nvPicPr>
          <p:cNvPr id="4" name="Picture 2" descr="http://upload.wikimedia.org/wikipedia/commons/thumb/2/2c/North_America_from_low_orbiting_satellite_Suomi_NPP.jpg/640px-North_America_from_low_orbiting_satellite_Suomi_NPP.jpg">
            <a:extLst>
              <a:ext uri="{FF2B5EF4-FFF2-40B4-BE49-F238E27FC236}">
                <a16:creationId xmlns:a16="http://schemas.microsoft.com/office/drawing/2014/main" id="{F7CF132B-D03A-1C5A-FD6F-B3007C825E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18" y="174422"/>
            <a:ext cx="4066085" cy="4245178"/>
          </a:xfrm>
          <a:prstGeom prst="rect">
            <a:avLst/>
          </a:prstGeom>
          <a:noFill/>
          <a:extLst>
            <a:ext uri="{909E8E84-426E-40DD-AFC4-6F175D3DCCD1}">
              <a14:hiddenFill xmlns:a14="http://schemas.microsoft.com/office/drawing/2010/main">
                <a:solidFill>
                  <a:srgbClr val="FFFFFF"/>
                </a:solidFill>
              </a14:hiddenFill>
            </a:ext>
          </a:extLst>
        </p:spPr>
      </p:pic>
      <p:sp>
        <p:nvSpPr>
          <p:cNvPr id="2" name="4-Point Star 1">
            <a:extLst>
              <a:ext uri="{FF2B5EF4-FFF2-40B4-BE49-F238E27FC236}">
                <a16:creationId xmlns:a16="http://schemas.microsoft.com/office/drawing/2014/main" id="{A0F605E7-4446-C136-FF92-C8CEAE970FCD}"/>
              </a:ext>
            </a:extLst>
          </p:cNvPr>
          <p:cNvSpPr/>
          <p:nvPr/>
        </p:nvSpPr>
        <p:spPr bwMode="auto">
          <a:xfrm>
            <a:off x="6400800" y="1143000"/>
            <a:ext cx="76200" cy="152400"/>
          </a:xfrm>
          <a:prstGeom prst="star4">
            <a:avLst/>
          </a:prstGeom>
          <a:solidFill>
            <a:schemeClr val="bg1"/>
          </a:solidFill>
          <a:ln w="9525" cap="flat" cmpd="sng" algn="ctr">
            <a:noFill/>
            <a:prstDash val="solid"/>
            <a:round/>
            <a:headEnd type="none" w="med" len="med"/>
            <a:tailEnd type="none" w="med" len="med"/>
          </a:ln>
          <a:effectLst>
            <a:glow rad="63500">
              <a:schemeClr val="accent3">
                <a:satMod val="175000"/>
                <a:alpha val="40000"/>
              </a:schemeClr>
            </a:glow>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4-Point Star 5">
            <a:extLst>
              <a:ext uri="{FF2B5EF4-FFF2-40B4-BE49-F238E27FC236}">
                <a16:creationId xmlns:a16="http://schemas.microsoft.com/office/drawing/2014/main" id="{7161A976-885B-DBD9-9566-503204EAD222}"/>
              </a:ext>
            </a:extLst>
          </p:cNvPr>
          <p:cNvSpPr/>
          <p:nvPr/>
        </p:nvSpPr>
        <p:spPr bwMode="auto">
          <a:xfrm>
            <a:off x="7391400" y="1828800"/>
            <a:ext cx="76200" cy="152400"/>
          </a:xfrm>
          <a:prstGeom prst="star4">
            <a:avLst/>
          </a:prstGeom>
          <a:solidFill>
            <a:schemeClr val="bg1"/>
          </a:solidFill>
          <a:ln w="9525" cap="flat" cmpd="sng" algn="ctr">
            <a:noFill/>
            <a:prstDash val="solid"/>
            <a:round/>
            <a:headEnd type="none" w="med" len="med"/>
            <a:tailEnd type="none" w="med" len="med"/>
          </a:ln>
          <a:effectLst>
            <a:glow rad="63500">
              <a:schemeClr val="accent3">
                <a:satMod val="175000"/>
                <a:alpha val="40000"/>
              </a:schemeClr>
            </a:glow>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 name="4-Point Star 6">
            <a:extLst>
              <a:ext uri="{FF2B5EF4-FFF2-40B4-BE49-F238E27FC236}">
                <a16:creationId xmlns:a16="http://schemas.microsoft.com/office/drawing/2014/main" id="{06E58F6C-676E-ACA5-1994-E1405FB55AEA}"/>
              </a:ext>
            </a:extLst>
          </p:cNvPr>
          <p:cNvSpPr/>
          <p:nvPr/>
        </p:nvSpPr>
        <p:spPr bwMode="auto">
          <a:xfrm>
            <a:off x="7772400" y="3200400"/>
            <a:ext cx="76200" cy="152400"/>
          </a:xfrm>
          <a:prstGeom prst="star4">
            <a:avLst/>
          </a:prstGeom>
          <a:solidFill>
            <a:schemeClr val="bg1"/>
          </a:solidFill>
          <a:ln w="9525" cap="flat" cmpd="sng" algn="ctr">
            <a:noFill/>
            <a:prstDash val="solid"/>
            <a:round/>
            <a:headEnd type="none" w="med" len="med"/>
            <a:tailEnd type="none" w="med" len="med"/>
          </a:ln>
          <a:effectLst>
            <a:glow rad="63500">
              <a:schemeClr val="accent3">
                <a:satMod val="175000"/>
                <a:alpha val="40000"/>
              </a:schemeClr>
            </a:glow>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 name="4-Point Star 7">
            <a:extLst>
              <a:ext uri="{FF2B5EF4-FFF2-40B4-BE49-F238E27FC236}">
                <a16:creationId xmlns:a16="http://schemas.microsoft.com/office/drawing/2014/main" id="{EDCCCF8D-D5AF-ED53-889D-19DD33A942AC}"/>
              </a:ext>
            </a:extLst>
          </p:cNvPr>
          <p:cNvSpPr/>
          <p:nvPr/>
        </p:nvSpPr>
        <p:spPr bwMode="auto">
          <a:xfrm>
            <a:off x="5943600" y="4267200"/>
            <a:ext cx="76200" cy="152400"/>
          </a:xfrm>
          <a:prstGeom prst="star4">
            <a:avLst/>
          </a:prstGeom>
          <a:solidFill>
            <a:schemeClr val="bg1"/>
          </a:solidFill>
          <a:ln w="9525" cap="flat" cmpd="sng" algn="ctr">
            <a:noFill/>
            <a:prstDash val="solid"/>
            <a:round/>
            <a:headEnd type="none" w="med" len="med"/>
            <a:tailEnd type="none" w="med" len="med"/>
          </a:ln>
          <a:effectLst>
            <a:glow rad="63500">
              <a:schemeClr val="accent3">
                <a:satMod val="175000"/>
                <a:alpha val="40000"/>
              </a:schemeClr>
            </a:glow>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 name="4-Point Star 8">
            <a:extLst>
              <a:ext uri="{FF2B5EF4-FFF2-40B4-BE49-F238E27FC236}">
                <a16:creationId xmlns:a16="http://schemas.microsoft.com/office/drawing/2014/main" id="{9E33F021-ABC6-DE41-4483-49E376A9B3EB}"/>
              </a:ext>
            </a:extLst>
          </p:cNvPr>
          <p:cNvSpPr/>
          <p:nvPr/>
        </p:nvSpPr>
        <p:spPr bwMode="auto">
          <a:xfrm>
            <a:off x="6019800" y="3962400"/>
            <a:ext cx="76200" cy="152400"/>
          </a:xfrm>
          <a:prstGeom prst="star4">
            <a:avLst/>
          </a:prstGeom>
          <a:solidFill>
            <a:schemeClr val="bg1"/>
          </a:solidFill>
          <a:ln w="9525" cap="flat" cmpd="sng" algn="ctr">
            <a:noFill/>
            <a:prstDash val="solid"/>
            <a:round/>
            <a:headEnd type="none" w="med" len="med"/>
            <a:tailEnd type="none" w="med" len="med"/>
          </a:ln>
          <a:effectLst>
            <a:glow rad="63500">
              <a:schemeClr val="accent3">
                <a:satMod val="175000"/>
                <a:alpha val="40000"/>
              </a:schemeClr>
            </a:glow>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 name="4-Point Star 9">
            <a:extLst>
              <a:ext uri="{FF2B5EF4-FFF2-40B4-BE49-F238E27FC236}">
                <a16:creationId xmlns:a16="http://schemas.microsoft.com/office/drawing/2014/main" id="{7ACD5A63-90B3-A04D-4594-98EE3FBD9904}"/>
              </a:ext>
            </a:extLst>
          </p:cNvPr>
          <p:cNvSpPr/>
          <p:nvPr/>
        </p:nvSpPr>
        <p:spPr bwMode="auto">
          <a:xfrm>
            <a:off x="4800600" y="609600"/>
            <a:ext cx="76200" cy="152400"/>
          </a:xfrm>
          <a:prstGeom prst="star4">
            <a:avLst/>
          </a:prstGeom>
          <a:solidFill>
            <a:schemeClr val="bg1"/>
          </a:solidFill>
          <a:ln w="9525" cap="flat" cmpd="sng" algn="ctr">
            <a:noFill/>
            <a:prstDash val="solid"/>
            <a:round/>
            <a:headEnd type="none" w="med" len="med"/>
            <a:tailEnd type="none" w="med" len="med"/>
          </a:ln>
          <a:effectLst>
            <a:glow rad="63500">
              <a:schemeClr val="accent3">
                <a:satMod val="175000"/>
                <a:alpha val="40000"/>
              </a:schemeClr>
            </a:glow>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 name="4-Point Star 11">
            <a:extLst>
              <a:ext uri="{FF2B5EF4-FFF2-40B4-BE49-F238E27FC236}">
                <a16:creationId xmlns:a16="http://schemas.microsoft.com/office/drawing/2014/main" id="{B18433A1-8073-BB89-6B37-398C0C275D28}"/>
              </a:ext>
            </a:extLst>
          </p:cNvPr>
          <p:cNvSpPr/>
          <p:nvPr/>
        </p:nvSpPr>
        <p:spPr bwMode="auto">
          <a:xfrm>
            <a:off x="685800" y="685800"/>
            <a:ext cx="76200" cy="152400"/>
          </a:xfrm>
          <a:prstGeom prst="star4">
            <a:avLst/>
          </a:prstGeom>
          <a:solidFill>
            <a:schemeClr val="bg1"/>
          </a:solidFill>
          <a:ln w="9525" cap="flat" cmpd="sng" algn="ctr">
            <a:noFill/>
            <a:prstDash val="solid"/>
            <a:round/>
            <a:headEnd type="none" w="med" len="med"/>
            <a:tailEnd type="none" w="med" len="med"/>
          </a:ln>
          <a:effectLst>
            <a:glow rad="63500">
              <a:schemeClr val="accent3">
                <a:satMod val="175000"/>
                <a:alpha val="40000"/>
              </a:schemeClr>
            </a:glow>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 name="4-Point Star 12">
            <a:extLst>
              <a:ext uri="{FF2B5EF4-FFF2-40B4-BE49-F238E27FC236}">
                <a16:creationId xmlns:a16="http://schemas.microsoft.com/office/drawing/2014/main" id="{1CD8ED19-B20C-7E97-E6FD-79CAD266A8BA}"/>
              </a:ext>
            </a:extLst>
          </p:cNvPr>
          <p:cNvSpPr/>
          <p:nvPr/>
        </p:nvSpPr>
        <p:spPr bwMode="auto">
          <a:xfrm>
            <a:off x="8077200" y="838200"/>
            <a:ext cx="76200" cy="152400"/>
          </a:xfrm>
          <a:prstGeom prst="star4">
            <a:avLst/>
          </a:prstGeom>
          <a:solidFill>
            <a:schemeClr val="bg1"/>
          </a:solidFill>
          <a:ln w="9525" cap="flat" cmpd="sng" algn="ctr">
            <a:noFill/>
            <a:prstDash val="solid"/>
            <a:round/>
            <a:headEnd type="none" w="med" len="med"/>
            <a:tailEnd type="none" w="med" len="med"/>
          </a:ln>
          <a:effectLst>
            <a:glow rad="63500">
              <a:schemeClr val="accent3">
                <a:satMod val="175000"/>
                <a:alpha val="40000"/>
              </a:schemeClr>
            </a:glow>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pic>
        <p:nvPicPr>
          <p:cNvPr id="3" name="Picture 2" descr="Wood casket with white and pink flowers">
            <a:extLst>
              <a:ext uri="{FF2B5EF4-FFF2-40B4-BE49-F238E27FC236}">
                <a16:creationId xmlns:a16="http://schemas.microsoft.com/office/drawing/2014/main" id="{9ED2053A-29C1-4235-8273-906FD1EE16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1666" y="3465927"/>
            <a:ext cx="4237139" cy="317785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298B2B83-FF8A-CC20-A1C1-22F54C6B3CF7}"/>
              </a:ext>
            </a:extLst>
          </p:cNvPr>
          <p:cNvSpPr txBox="1"/>
          <p:nvPr/>
        </p:nvSpPr>
        <p:spPr>
          <a:xfrm>
            <a:off x="4521666" y="440721"/>
            <a:ext cx="4488110" cy="2308324"/>
          </a:xfrm>
          <a:prstGeom prst="rect">
            <a:avLst/>
          </a:prstGeom>
          <a:noFill/>
        </p:spPr>
        <p:txBody>
          <a:bodyPr wrap="square" rtlCol="0">
            <a:spAutoFit/>
          </a:bodyPr>
          <a:lstStyle/>
          <a:p>
            <a:r>
              <a:rPr lang="en-US" sz="3600" dirty="0">
                <a:solidFill>
                  <a:schemeClr val="bg1"/>
                </a:solidFill>
                <a:latin typeface="Calibri" panose="020F0502020204030204" pitchFamily="34" charset="0"/>
                <a:cs typeface="Calibri" panose="020F0502020204030204" pitchFamily="34" charset="0"/>
              </a:rPr>
              <a:t>The sad truth is many people sell their soul for a whole lot less than the whole world.</a:t>
            </a:r>
          </a:p>
        </p:txBody>
      </p:sp>
    </p:spTree>
    <p:extLst>
      <p:ext uri="{BB962C8B-B14F-4D97-AF65-F5344CB8AC3E}">
        <p14:creationId xmlns:p14="http://schemas.microsoft.com/office/powerpoint/2010/main" val="4401770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rgbClr val="C0D7D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2080470"/>
          </a:xfrm>
          <a:prstGeom prst="rect">
            <a:avLst/>
          </a:prstGeom>
          <a:solidFill>
            <a:srgbClr val="C0D7D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3281" y="-16779"/>
            <a:ext cx="9157282" cy="1754326"/>
          </a:xfrm>
          <a:prstGeom prst="rect">
            <a:avLst/>
          </a:prstGeom>
          <a:solidFill>
            <a:srgbClr val="C0D7DA"/>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effectLst/>
                <a:uLnTx/>
                <a:uFillTx/>
                <a:latin typeface="Calibri" panose="020F0502020204030204"/>
                <a:ea typeface="+mn-ea"/>
                <a:cs typeface="+mn-cs"/>
              </a:rPr>
              <a:t>Are you a New Testament Christian?</a:t>
            </a:r>
          </a:p>
        </p:txBody>
      </p:sp>
      <p:sp>
        <p:nvSpPr>
          <p:cNvPr id="5" name="Rectangle 3" descr="Rectangle: Click to edit Master text styles&#10;Second level&#10;Third level&#10;Fourth level&#10;Fifth level">
            <a:extLst>
              <a:ext uri="{FF2B5EF4-FFF2-40B4-BE49-F238E27FC236}">
                <a16:creationId xmlns:a16="http://schemas.microsoft.com/office/drawing/2014/main" id="{D0B57229-4B70-A0A7-3E79-C275ACFCE8EC}"/>
              </a:ext>
            </a:extLst>
          </p:cNvPr>
          <p:cNvSpPr txBox="1">
            <a:spLocks noChangeArrowheads="1"/>
          </p:cNvSpPr>
          <p:nvPr/>
        </p:nvSpPr>
        <p:spPr>
          <a:xfrm>
            <a:off x="855677" y="2169355"/>
            <a:ext cx="6484938" cy="29051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1" i="0" u="none" strike="noStrike" kern="0" cap="none" spc="0" normalizeH="0" baseline="0" noProof="0" dirty="0">
                <a:ln>
                  <a:noFill/>
                </a:ln>
                <a:solidFill>
                  <a:srgbClr val="0070C0"/>
                </a:solidFill>
                <a:effectLst/>
                <a:uLnTx/>
                <a:uFillTx/>
                <a:latin typeface="Calibri" panose="020F0502020204030204"/>
                <a:ea typeface="+mn-ea"/>
                <a:cs typeface="Calibri" panose="020F0502020204030204" pitchFamily="34" charset="0"/>
              </a:rPr>
              <a:t>Hear</a:t>
            </a:r>
            <a:r>
              <a:rPr kumimoji="0" lang="en-US" sz="3200" b="0" i="0" u="none" strike="noStrike" kern="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 the Gospel </a:t>
            </a:r>
            <a:r>
              <a:rPr kumimoji="0" lang="en-US" sz="3200" b="0" i="0" u="none" strike="noStrike" kern="0" cap="none" spc="0" normalizeH="0" baseline="0" noProof="0" dirty="0">
                <a:ln>
                  <a:noFill/>
                </a:ln>
                <a:solidFill>
                  <a:srgbClr val="FF0000"/>
                </a:solidFill>
                <a:effectLst/>
                <a:uLnTx/>
                <a:uFillTx/>
                <a:latin typeface="Calibri" panose="020F0502020204030204"/>
                <a:ea typeface="+mn-ea"/>
                <a:cs typeface="Calibri" panose="020F0502020204030204" pitchFamily="34" charset="0"/>
              </a:rPr>
              <a:t>(Rom.10:14)</a:t>
            </a:r>
          </a:p>
        </p:txBody>
      </p:sp>
      <p:sp>
        <p:nvSpPr>
          <p:cNvPr id="6" name="Rectangle 3" descr="Rectangle: Click to edit Master text styles&#10;Second level&#10;Third level&#10;Fourth level&#10;Fifth level">
            <a:extLst>
              <a:ext uri="{FF2B5EF4-FFF2-40B4-BE49-F238E27FC236}">
                <a16:creationId xmlns:a16="http://schemas.microsoft.com/office/drawing/2014/main" id="{8D768C23-8C44-E143-4AC6-B52FF28E7369}"/>
              </a:ext>
            </a:extLst>
          </p:cNvPr>
          <p:cNvSpPr txBox="1">
            <a:spLocks noChangeArrowheads="1"/>
          </p:cNvSpPr>
          <p:nvPr/>
        </p:nvSpPr>
        <p:spPr>
          <a:xfrm>
            <a:off x="852181" y="2673073"/>
            <a:ext cx="7654256" cy="321469"/>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1" i="0" u="none" strike="noStrike" kern="0" cap="none" spc="0" normalizeH="0" baseline="0" noProof="0" dirty="0">
                <a:ln>
                  <a:noFill/>
                </a:ln>
                <a:solidFill>
                  <a:srgbClr val="0070C0"/>
                </a:solidFill>
                <a:effectLst/>
                <a:uLnTx/>
                <a:uFillTx/>
                <a:latin typeface="Calibri" panose="020F0502020204030204"/>
                <a:ea typeface="+mn-ea"/>
                <a:cs typeface="Calibri" panose="020F0502020204030204" pitchFamily="34" charset="0"/>
              </a:rPr>
              <a:t>Believe</a:t>
            </a:r>
            <a:r>
              <a:rPr kumimoji="0" lang="en-US" sz="3200" b="0" i="0" u="none" strike="noStrike" kern="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 the Gospel </a:t>
            </a:r>
            <a:r>
              <a:rPr kumimoji="0" lang="en-US" sz="3200" b="0" i="0" u="none" strike="noStrike" kern="0" cap="none" spc="0" normalizeH="0" baseline="0" noProof="0" dirty="0">
                <a:ln>
                  <a:noFill/>
                </a:ln>
                <a:solidFill>
                  <a:srgbClr val="FF0000"/>
                </a:solidFill>
                <a:effectLst/>
                <a:uLnTx/>
                <a:uFillTx/>
                <a:latin typeface="Calibri" panose="020F0502020204030204"/>
                <a:ea typeface="+mn-ea"/>
                <a:cs typeface="Calibri" panose="020F0502020204030204" pitchFamily="34" charset="0"/>
              </a:rPr>
              <a:t>(Heb. 11:6)</a:t>
            </a:r>
          </a:p>
        </p:txBody>
      </p:sp>
      <p:sp>
        <p:nvSpPr>
          <p:cNvPr id="7" name="Rectangle 3" descr="Rectangle: Click to edit Master text styles&#10;Second level&#10;Third level&#10;Fourth level&#10;Fifth level">
            <a:extLst>
              <a:ext uri="{FF2B5EF4-FFF2-40B4-BE49-F238E27FC236}">
                <a16:creationId xmlns:a16="http://schemas.microsoft.com/office/drawing/2014/main" id="{2F6B1EC9-4087-55C2-C6EE-83FCB36377F7}"/>
              </a:ext>
            </a:extLst>
          </p:cNvPr>
          <p:cNvSpPr txBox="1">
            <a:spLocks noChangeArrowheads="1"/>
          </p:cNvSpPr>
          <p:nvPr/>
        </p:nvSpPr>
        <p:spPr>
          <a:xfrm>
            <a:off x="852632" y="3134366"/>
            <a:ext cx="6484938" cy="335756"/>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1" i="0" u="none" strike="noStrike" kern="0" cap="none" spc="0" normalizeH="0" baseline="0" noProof="0" dirty="0">
                <a:ln>
                  <a:noFill/>
                </a:ln>
                <a:solidFill>
                  <a:srgbClr val="0070C0"/>
                </a:solidFill>
                <a:effectLst/>
                <a:uLnTx/>
                <a:uFillTx/>
                <a:latin typeface="Calibri" panose="020F0502020204030204"/>
                <a:ea typeface="+mn-ea"/>
                <a:cs typeface="Calibri" panose="020F0502020204030204" pitchFamily="34" charset="0"/>
              </a:rPr>
              <a:t>Repent</a:t>
            </a:r>
            <a:r>
              <a:rPr kumimoji="0" lang="en-US" sz="3200" b="0" i="0" u="none" strike="noStrike" kern="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 of Sins </a:t>
            </a:r>
            <a:r>
              <a:rPr kumimoji="0" lang="en-US" sz="3200" b="0" i="0" u="none" strike="noStrike" kern="0" cap="none" spc="0" normalizeH="0" baseline="0" noProof="0" dirty="0">
                <a:ln>
                  <a:noFill/>
                </a:ln>
                <a:solidFill>
                  <a:srgbClr val="FF0000"/>
                </a:solidFill>
                <a:effectLst/>
                <a:uLnTx/>
                <a:uFillTx/>
                <a:latin typeface="Calibri" panose="020F0502020204030204"/>
                <a:ea typeface="+mn-ea"/>
                <a:cs typeface="Calibri" panose="020F0502020204030204" pitchFamily="34" charset="0"/>
              </a:rPr>
              <a:t>(Acts 3:19)</a:t>
            </a:r>
          </a:p>
          <a:p>
            <a:pPr marL="609600" marR="0" lvl="0" indent="-609600" algn="l" defTabSz="914400" rtl="0" eaLnBrk="0" fontAlgn="base" latinLnBrk="0" hangingPunct="0">
              <a:lnSpc>
                <a:spcPct val="80000"/>
              </a:lnSpc>
              <a:spcBef>
                <a:spcPct val="20000"/>
              </a:spcBef>
              <a:spcAft>
                <a:spcPct val="0"/>
              </a:spcAft>
              <a:buClrTx/>
              <a:buSzTx/>
              <a:buFontTx/>
              <a:buChar char="•"/>
              <a:tabLst/>
              <a:defRPr/>
            </a:pPr>
            <a:endParaRPr kumimoji="0" lang="en-US" sz="1800" b="0" i="0" u="none" strike="noStrike" kern="0" cap="none" spc="0" normalizeH="0" baseline="0" noProof="0" dirty="0">
              <a:ln>
                <a:noFill/>
              </a:ln>
              <a:solidFill>
                <a:srgbClr val="000000"/>
              </a:solidFill>
              <a:effectLst/>
              <a:uLnTx/>
              <a:uFillTx/>
              <a:latin typeface="Times New Roman"/>
              <a:ea typeface="+mn-ea"/>
              <a:cs typeface="+mn-cs"/>
            </a:endParaRPr>
          </a:p>
        </p:txBody>
      </p:sp>
      <p:sp>
        <p:nvSpPr>
          <p:cNvPr id="8" name="Rectangle 3" descr="Rectangle: Click to edit Master text styles&#10;Second level&#10;Third level&#10;Fourth level&#10;Fifth level">
            <a:extLst>
              <a:ext uri="{FF2B5EF4-FFF2-40B4-BE49-F238E27FC236}">
                <a16:creationId xmlns:a16="http://schemas.microsoft.com/office/drawing/2014/main" id="{C8450CA4-B06E-A0E9-26FC-F35D2D522886}"/>
              </a:ext>
            </a:extLst>
          </p:cNvPr>
          <p:cNvSpPr txBox="1">
            <a:spLocks noChangeArrowheads="1"/>
          </p:cNvSpPr>
          <p:nvPr/>
        </p:nvSpPr>
        <p:spPr>
          <a:xfrm>
            <a:off x="860570" y="3664345"/>
            <a:ext cx="6484938" cy="3048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1" i="0" u="none" strike="noStrike" kern="0" cap="none" spc="0" normalizeH="0" baseline="0" noProof="0" dirty="0">
                <a:ln>
                  <a:noFill/>
                </a:ln>
                <a:solidFill>
                  <a:srgbClr val="0070C0"/>
                </a:solidFill>
                <a:effectLst/>
                <a:uLnTx/>
                <a:uFillTx/>
                <a:latin typeface="Calibri" panose="020F0502020204030204"/>
                <a:ea typeface="+mn-ea"/>
                <a:cs typeface="Calibri" panose="020F0502020204030204" pitchFamily="34" charset="0"/>
              </a:rPr>
              <a:t>Confess</a:t>
            </a:r>
            <a:r>
              <a:rPr kumimoji="0" lang="en-US" sz="3200" b="0" i="0" u="none" strike="noStrike" kern="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 Christ </a:t>
            </a:r>
            <a:r>
              <a:rPr kumimoji="0" lang="en-US" sz="3200" b="0" i="0" u="none" strike="noStrike" kern="0" cap="none" spc="0" normalizeH="0" baseline="0" noProof="0" dirty="0">
                <a:ln>
                  <a:noFill/>
                </a:ln>
                <a:solidFill>
                  <a:srgbClr val="FF0000"/>
                </a:solidFill>
                <a:effectLst/>
                <a:uLnTx/>
                <a:uFillTx/>
                <a:latin typeface="Calibri" panose="020F0502020204030204"/>
                <a:ea typeface="+mn-ea"/>
                <a:cs typeface="Calibri" panose="020F0502020204030204" pitchFamily="34" charset="0"/>
              </a:rPr>
              <a:t>(Rom.10:9)</a:t>
            </a:r>
          </a:p>
        </p:txBody>
      </p:sp>
      <p:sp>
        <p:nvSpPr>
          <p:cNvPr id="9" name="Rectangle 3" descr="Rectangle: Click to edit Master text styles&#10;Second level&#10;Third level&#10;Fourth level&#10;Fifth level">
            <a:extLst>
              <a:ext uri="{FF2B5EF4-FFF2-40B4-BE49-F238E27FC236}">
                <a16:creationId xmlns:a16="http://schemas.microsoft.com/office/drawing/2014/main" id="{309E2ED0-949E-5D3C-EA52-EE0EB9D4BC57}"/>
              </a:ext>
            </a:extLst>
          </p:cNvPr>
          <p:cNvSpPr txBox="1">
            <a:spLocks noChangeArrowheads="1"/>
          </p:cNvSpPr>
          <p:nvPr/>
        </p:nvSpPr>
        <p:spPr>
          <a:xfrm>
            <a:off x="868958" y="4755343"/>
            <a:ext cx="7203141" cy="44291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1" i="0" u="none" strike="noStrike" kern="0" cap="none" spc="0" normalizeH="0" baseline="0" noProof="0" dirty="0">
                <a:ln>
                  <a:noFill/>
                </a:ln>
                <a:solidFill>
                  <a:srgbClr val="0070C0"/>
                </a:solidFill>
                <a:effectLst/>
                <a:uLnTx/>
                <a:uFillTx/>
                <a:latin typeface="Calibri" panose="020F0502020204030204"/>
                <a:ea typeface="+mn-ea"/>
                <a:cs typeface="Calibri" panose="020F0502020204030204" pitchFamily="34" charset="0"/>
              </a:rPr>
              <a:t>Serve</a:t>
            </a:r>
            <a:r>
              <a:rPr kumimoji="0" lang="en-US" sz="3200" b="0" i="0" u="none" strike="noStrike" kern="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 our Lord the rest of                   our lives </a:t>
            </a:r>
            <a:r>
              <a:rPr kumimoji="0" lang="en-US" sz="3200" b="0" i="0" u="none" strike="noStrike" kern="0" cap="none" spc="0" normalizeH="0" baseline="0" noProof="0" dirty="0">
                <a:ln>
                  <a:noFill/>
                </a:ln>
                <a:solidFill>
                  <a:srgbClr val="FF0000"/>
                </a:solidFill>
                <a:effectLst/>
                <a:uLnTx/>
                <a:uFillTx/>
                <a:latin typeface="Calibri" panose="020F0502020204030204"/>
                <a:ea typeface="+mn-ea"/>
                <a:cs typeface="Calibri" panose="020F0502020204030204" pitchFamily="34" charset="0"/>
              </a:rPr>
              <a:t>(Rev.2:10)</a:t>
            </a:r>
          </a:p>
          <a:p>
            <a:pPr marL="0" marR="0" lvl="0" indent="0" algn="l" defTabSz="914400" rtl="0" eaLnBrk="0" fontAlgn="base" latinLnBrk="0" hangingPunct="0">
              <a:lnSpc>
                <a:spcPct val="80000"/>
              </a:lnSpc>
              <a:spcBef>
                <a:spcPct val="20000"/>
              </a:spcBef>
              <a:spcAft>
                <a:spcPct val="0"/>
              </a:spcAft>
              <a:buClrTx/>
              <a:buSzTx/>
              <a:buFontTx/>
              <a:buNone/>
              <a:tabLst/>
              <a:defRPr/>
            </a:pPr>
            <a:endPar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609600" marR="0" lvl="0" indent="-609600" algn="l" defTabSz="914400" rtl="0" eaLnBrk="0" fontAlgn="base" latinLnBrk="0" hangingPunct="0">
              <a:lnSpc>
                <a:spcPct val="80000"/>
              </a:lnSpc>
              <a:spcBef>
                <a:spcPct val="20000"/>
              </a:spcBef>
              <a:spcAft>
                <a:spcPct val="0"/>
              </a:spcAft>
              <a:buClrTx/>
              <a:buSzTx/>
              <a:buFontTx/>
              <a:buChar char="•"/>
              <a:tabLst/>
              <a:defRPr/>
            </a:pPr>
            <a:endParaRPr kumimoji="0" lang="en-US" sz="1800" b="0" i="0" u="none" strike="noStrike" kern="0" cap="none" spc="0" normalizeH="0" baseline="0" noProof="0" dirty="0">
              <a:ln>
                <a:noFill/>
              </a:ln>
              <a:solidFill>
                <a:srgbClr val="000000"/>
              </a:solidFill>
              <a:effectLst/>
              <a:uLnTx/>
              <a:uFillTx/>
              <a:latin typeface="Times New Roman"/>
              <a:ea typeface="+mn-ea"/>
              <a:cs typeface="+mn-cs"/>
            </a:endParaRPr>
          </a:p>
        </p:txBody>
      </p:sp>
      <p:sp>
        <p:nvSpPr>
          <p:cNvPr id="11" name="Footer Placeholder 6">
            <a:extLst>
              <a:ext uri="{FF2B5EF4-FFF2-40B4-BE49-F238E27FC236}">
                <a16:creationId xmlns:a16="http://schemas.microsoft.com/office/drawing/2014/main" id="{BF53A270-D48A-6124-41D8-253FA79A4CFB}"/>
              </a:ext>
            </a:extLst>
          </p:cNvPr>
          <p:cNvSpPr>
            <a:spLocks noGrp="1"/>
          </p:cNvSpPr>
          <p:nvPr>
            <p:ph type="ftr" sz="quarter" idx="11"/>
          </p:nvPr>
        </p:nvSpPr>
        <p:spPr>
          <a:xfrm>
            <a:off x="3028950" y="6356351"/>
            <a:ext cx="30861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pic>
        <p:nvPicPr>
          <p:cNvPr id="12" name="Picture 11">
            <a:extLst>
              <a:ext uri="{FF2B5EF4-FFF2-40B4-BE49-F238E27FC236}">
                <a16:creationId xmlns:a16="http://schemas.microsoft.com/office/drawing/2014/main" id="{E93FF168-90A2-9A3B-7539-245FDB8C1B98}"/>
              </a:ext>
            </a:extLst>
          </p:cNvPr>
          <p:cNvPicPr>
            <a:picLocks noChangeAspect="1"/>
          </p:cNvPicPr>
          <p:nvPr/>
        </p:nvPicPr>
        <p:blipFill rotWithShape="1">
          <a:blip r:embed="rId2"/>
          <a:srcRect l="29450" t="28022" r="48257" b="40173"/>
          <a:stretch/>
        </p:blipFill>
        <p:spPr>
          <a:xfrm>
            <a:off x="6505137" y="4810706"/>
            <a:ext cx="2403971" cy="1929114"/>
          </a:xfrm>
          <a:prstGeom prst="rect">
            <a:avLst/>
          </a:prstGeom>
        </p:spPr>
      </p:pic>
      <p:sp>
        <p:nvSpPr>
          <p:cNvPr id="13" name="TextBox 12">
            <a:extLst>
              <a:ext uri="{FF2B5EF4-FFF2-40B4-BE49-F238E27FC236}">
                <a16:creationId xmlns:a16="http://schemas.microsoft.com/office/drawing/2014/main" id="{34AC9591-630B-6A47-852A-2400CA6D685B}"/>
              </a:ext>
            </a:extLst>
          </p:cNvPr>
          <p:cNvSpPr txBox="1"/>
          <p:nvPr/>
        </p:nvSpPr>
        <p:spPr>
          <a:xfrm>
            <a:off x="931178" y="4139925"/>
            <a:ext cx="6904139" cy="584775"/>
          </a:xfrm>
          <a:prstGeom prst="rect">
            <a:avLst/>
          </a:prstGeom>
          <a:noFill/>
        </p:spPr>
        <p:txBody>
          <a:bodyPr wrap="square">
            <a:spAutoFit/>
          </a:bodyPr>
          <a:lstStyle/>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Be Baptized </a:t>
            </a:r>
            <a:r>
              <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Into Christ </a:t>
            </a:r>
            <a:r>
              <a:rPr kumimoji="0" lang="en-US" sz="3200" b="0"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(1 Cor.12:13)</a:t>
            </a:r>
            <a:endPar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78002A88-97AA-39EB-7DF7-507832ECFCA8}"/>
              </a:ext>
            </a:extLst>
          </p:cNvPr>
          <p:cNvSpPr txBox="1"/>
          <p:nvPr/>
        </p:nvSpPr>
        <p:spPr>
          <a:xfrm>
            <a:off x="868958" y="5922630"/>
            <a:ext cx="5699621"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You Must Be Born Again. John 3:1-7</a:t>
            </a:r>
          </a:p>
        </p:txBody>
      </p:sp>
    </p:spTree>
    <p:extLst>
      <p:ext uri="{BB962C8B-B14F-4D97-AF65-F5344CB8AC3E}">
        <p14:creationId xmlns:p14="http://schemas.microsoft.com/office/powerpoint/2010/main" val="2247514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5E48F4-B44C-5314-A694-3265B2197E0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066BC35-C302-EA3A-918F-30E3FDDAE243}"/>
              </a:ext>
            </a:extLst>
          </p:cNvPr>
          <p:cNvSpPr/>
          <p:nvPr/>
        </p:nvSpPr>
        <p:spPr>
          <a:xfrm>
            <a:off x="192948" y="201336"/>
            <a:ext cx="8766494" cy="6442745"/>
          </a:xfrm>
          <a:prstGeom prst="rect">
            <a:avLst/>
          </a:prstGeom>
          <a:solidFill>
            <a:srgbClr val="C0D7DA"/>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nSpc>
                <a:spcPct val="107000"/>
              </a:lnSpc>
              <a:spcBef>
                <a:spcPts val="0"/>
              </a:spcBef>
              <a:spcAft>
                <a:spcPts val="800"/>
              </a:spcAft>
            </a:pPr>
            <a:endParaRPr lang="en-US"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Footer Placeholder 4">
            <a:extLst>
              <a:ext uri="{FF2B5EF4-FFF2-40B4-BE49-F238E27FC236}">
                <a16:creationId xmlns:a16="http://schemas.microsoft.com/office/drawing/2014/main" id="{2688EF0E-0C1F-42F4-77F3-FEB501C752EA}"/>
              </a:ext>
            </a:extLst>
          </p:cNvPr>
          <p:cNvSpPr>
            <a:spLocks noGrp="1"/>
          </p:cNvSpPr>
          <p:nvPr>
            <p:ph type="ftr" sz="quarter" idx="11"/>
          </p:nvPr>
        </p:nvSpPr>
        <p:spPr>
          <a:xfrm>
            <a:off x="3028950" y="6264072"/>
            <a:ext cx="30861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b hastings   newlebanoncoc.com</a:t>
            </a:r>
          </a:p>
        </p:txBody>
      </p:sp>
      <p:sp>
        <p:nvSpPr>
          <p:cNvPr id="4" name="TextBox 3">
            <a:extLst>
              <a:ext uri="{FF2B5EF4-FFF2-40B4-BE49-F238E27FC236}">
                <a16:creationId xmlns:a16="http://schemas.microsoft.com/office/drawing/2014/main" id="{3C5B0F3A-89B9-8274-50F4-982A4AE8757C}"/>
              </a:ext>
            </a:extLst>
          </p:cNvPr>
          <p:cNvSpPr txBox="1"/>
          <p:nvPr/>
        </p:nvSpPr>
        <p:spPr>
          <a:xfrm>
            <a:off x="192948" y="394282"/>
            <a:ext cx="8758104"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haroni" panose="02010803020104030203" pitchFamily="2" charset="-79"/>
                <a:cs typeface="Aharoni" panose="02010803020104030203" pitchFamily="2" charset="-79"/>
              </a:rPr>
              <a:t>Who Do The Crowds Say That I Am?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Lk.9:18-27</a:t>
            </a:r>
          </a:p>
        </p:txBody>
      </p:sp>
      <p:sp>
        <p:nvSpPr>
          <p:cNvPr id="5" name="TextBox 4">
            <a:extLst>
              <a:ext uri="{FF2B5EF4-FFF2-40B4-BE49-F238E27FC236}">
                <a16:creationId xmlns:a16="http://schemas.microsoft.com/office/drawing/2014/main" id="{0BB2C2EA-353F-381B-7B4E-C355D77A46A7}"/>
              </a:ext>
            </a:extLst>
          </p:cNvPr>
          <p:cNvSpPr txBox="1"/>
          <p:nvPr/>
        </p:nvSpPr>
        <p:spPr>
          <a:xfrm>
            <a:off x="612396" y="1350628"/>
            <a:ext cx="7969541" cy="4247317"/>
          </a:xfrm>
          <a:prstGeom prst="rect">
            <a:avLst/>
          </a:prstGeom>
          <a:noFill/>
        </p:spPr>
        <p:txBody>
          <a:bodyPr wrap="square" rtlCol="0">
            <a:spAutoFit/>
          </a:bodyPr>
          <a:lstStyle/>
          <a:p>
            <a:r>
              <a:rPr lang="en-US" sz="3000" b="1" dirty="0">
                <a:solidFill>
                  <a:srgbClr val="C00000"/>
                </a:solidFill>
              </a:rPr>
              <a:t>Luke 9:21 </a:t>
            </a:r>
            <a:r>
              <a:rPr lang="en-US" sz="3000" dirty="0"/>
              <a:t>And He strictly warned and commanded them to tell this to no one,</a:t>
            </a:r>
          </a:p>
          <a:p>
            <a:r>
              <a:rPr lang="en-US" sz="3000" b="1" dirty="0">
                <a:solidFill>
                  <a:srgbClr val="C00000"/>
                </a:solidFill>
              </a:rPr>
              <a:t>22</a:t>
            </a:r>
            <a:r>
              <a:rPr lang="en-US" sz="3000" dirty="0"/>
              <a:t> saying, "The Son of Man must suffer many things, and be rejected by the elders and chief priests and scribes, and be killed, and be raised the third day."</a:t>
            </a:r>
          </a:p>
          <a:p>
            <a:r>
              <a:rPr lang="en-US" sz="3000" b="1" dirty="0">
                <a:solidFill>
                  <a:srgbClr val="C00000"/>
                </a:solidFill>
              </a:rPr>
              <a:t>23</a:t>
            </a:r>
            <a:r>
              <a:rPr lang="en-US" sz="3000" dirty="0"/>
              <a:t> Then He said to them all, "If anyone desires to come after Me, let him deny himself, and take up his cross daily, and follow Me.</a:t>
            </a:r>
          </a:p>
        </p:txBody>
      </p:sp>
    </p:spTree>
    <p:extLst>
      <p:ext uri="{BB962C8B-B14F-4D97-AF65-F5344CB8AC3E}">
        <p14:creationId xmlns:p14="http://schemas.microsoft.com/office/powerpoint/2010/main" val="3055516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9E1442-957F-17AE-AB0D-E1D5E2AC2C0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E3D2E5B-84C8-61A1-A208-BC594CCAAB2C}"/>
              </a:ext>
            </a:extLst>
          </p:cNvPr>
          <p:cNvSpPr/>
          <p:nvPr/>
        </p:nvSpPr>
        <p:spPr>
          <a:xfrm>
            <a:off x="192948" y="201336"/>
            <a:ext cx="8766494" cy="6442745"/>
          </a:xfrm>
          <a:prstGeom prst="rect">
            <a:avLst/>
          </a:prstGeom>
          <a:solidFill>
            <a:srgbClr val="C0D7DA"/>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Footer Placeholder 4">
            <a:extLst>
              <a:ext uri="{FF2B5EF4-FFF2-40B4-BE49-F238E27FC236}">
                <a16:creationId xmlns:a16="http://schemas.microsoft.com/office/drawing/2014/main" id="{1F253E32-6203-5135-5EEA-B569CF8B881C}"/>
              </a:ext>
            </a:extLst>
          </p:cNvPr>
          <p:cNvSpPr>
            <a:spLocks noGrp="1"/>
          </p:cNvSpPr>
          <p:nvPr>
            <p:ph type="ftr" sz="quarter" idx="11"/>
          </p:nvPr>
        </p:nvSpPr>
        <p:spPr>
          <a:xfrm>
            <a:off x="3028950" y="6264072"/>
            <a:ext cx="30861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b hastings   newlebanoncoc.com</a:t>
            </a:r>
          </a:p>
        </p:txBody>
      </p:sp>
      <p:sp>
        <p:nvSpPr>
          <p:cNvPr id="4" name="TextBox 3">
            <a:extLst>
              <a:ext uri="{FF2B5EF4-FFF2-40B4-BE49-F238E27FC236}">
                <a16:creationId xmlns:a16="http://schemas.microsoft.com/office/drawing/2014/main" id="{3DF20687-64DA-1727-0C24-F10A5FA4E596}"/>
              </a:ext>
            </a:extLst>
          </p:cNvPr>
          <p:cNvSpPr txBox="1"/>
          <p:nvPr/>
        </p:nvSpPr>
        <p:spPr>
          <a:xfrm>
            <a:off x="192948" y="394282"/>
            <a:ext cx="8758104"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haroni" panose="02010803020104030203" pitchFamily="2" charset="-79"/>
                <a:cs typeface="Aharoni" panose="02010803020104030203" pitchFamily="2" charset="-79"/>
              </a:rPr>
              <a:t>Who Do The Crowds Say That I Am?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Lk.9:18-27</a:t>
            </a:r>
          </a:p>
        </p:txBody>
      </p:sp>
      <p:sp>
        <p:nvSpPr>
          <p:cNvPr id="5" name="TextBox 4">
            <a:extLst>
              <a:ext uri="{FF2B5EF4-FFF2-40B4-BE49-F238E27FC236}">
                <a16:creationId xmlns:a16="http://schemas.microsoft.com/office/drawing/2014/main" id="{9832CCBA-BAB2-2078-009E-D34F898B0214}"/>
              </a:ext>
            </a:extLst>
          </p:cNvPr>
          <p:cNvSpPr txBox="1"/>
          <p:nvPr/>
        </p:nvSpPr>
        <p:spPr>
          <a:xfrm>
            <a:off x="192948" y="1157681"/>
            <a:ext cx="8766494" cy="707886"/>
          </a:xfrm>
          <a:prstGeom prst="rect">
            <a:avLst/>
          </a:prstGeom>
          <a:noFill/>
        </p:spPr>
        <p:txBody>
          <a:bodyPr wrap="square" rtlCol="0">
            <a:spAutoFit/>
          </a:bodyPr>
          <a:lstStyle/>
          <a:p>
            <a:pPr algn="ctr"/>
            <a:r>
              <a:rPr lang="en-US" sz="4000" dirty="0">
                <a:latin typeface="Aharoni" panose="02010803020104030203" pitchFamily="2" charset="-79"/>
                <a:cs typeface="Aharoni" panose="02010803020104030203" pitchFamily="2" charset="-79"/>
              </a:rPr>
              <a:t>Who do </a:t>
            </a:r>
            <a:r>
              <a:rPr lang="en-US" sz="4000" u="sng" dirty="0">
                <a:latin typeface="Aharoni" panose="02010803020104030203" pitchFamily="2" charset="-79"/>
                <a:cs typeface="Aharoni" panose="02010803020104030203" pitchFamily="2" charset="-79"/>
              </a:rPr>
              <a:t>YOU</a:t>
            </a:r>
            <a:r>
              <a:rPr lang="en-US" sz="4000" dirty="0">
                <a:latin typeface="Aharoni" panose="02010803020104030203" pitchFamily="2" charset="-79"/>
                <a:cs typeface="Aharoni" panose="02010803020104030203" pitchFamily="2" charset="-79"/>
              </a:rPr>
              <a:t> say that Christ is?</a:t>
            </a:r>
          </a:p>
        </p:txBody>
      </p:sp>
      <p:sp>
        <p:nvSpPr>
          <p:cNvPr id="6" name="TextBox 5">
            <a:extLst>
              <a:ext uri="{FF2B5EF4-FFF2-40B4-BE49-F238E27FC236}">
                <a16:creationId xmlns:a16="http://schemas.microsoft.com/office/drawing/2014/main" id="{D401F86E-5098-AAE8-6EB6-11FBA3066C31}"/>
              </a:ext>
            </a:extLst>
          </p:cNvPr>
          <p:cNvSpPr txBox="1"/>
          <p:nvPr/>
        </p:nvSpPr>
        <p:spPr>
          <a:xfrm>
            <a:off x="654341" y="1901578"/>
            <a:ext cx="7835318" cy="4832092"/>
          </a:xfrm>
          <a:prstGeom prst="rect">
            <a:avLst/>
          </a:prstGeom>
          <a:noFill/>
        </p:spPr>
        <p:txBody>
          <a:bodyPr wrap="square" rtlCol="0">
            <a:spAutoFit/>
          </a:bodyPr>
          <a:lstStyle/>
          <a:p>
            <a:r>
              <a:rPr lang="en-US" sz="3200" dirty="0">
                <a:solidFill>
                  <a:srgbClr val="C00000"/>
                </a:solidFill>
              </a:rPr>
              <a:t>We say who He is by how we spend our day.</a:t>
            </a:r>
          </a:p>
          <a:p>
            <a:pPr marL="457200" indent="-457200">
              <a:buFont typeface="Arial" panose="020B0604020202020204" pitchFamily="34" charset="0"/>
              <a:buChar char="•"/>
            </a:pPr>
            <a:r>
              <a:rPr lang="en-US" sz="2800" dirty="0"/>
              <a:t>Does He have 1</a:t>
            </a:r>
            <a:r>
              <a:rPr lang="en-US" sz="2800" baseline="30000" dirty="0"/>
              <a:t>st</a:t>
            </a:r>
            <a:r>
              <a:rPr lang="en-US" sz="2800" dirty="0"/>
              <a:t> place in </a:t>
            </a:r>
            <a:r>
              <a:rPr lang="en-US" sz="2800" b="1" u="sng" dirty="0"/>
              <a:t>your life</a:t>
            </a:r>
            <a:r>
              <a:rPr lang="en-US" sz="2800" b="1" dirty="0"/>
              <a:t>?</a:t>
            </a:r>
          </a:p>
          <a:p>
            <a:pPr marL="457200" indent="-457200">
              <a:buFont typeface="Arial" panose="020B0604020202020204" pitchFamily="34" charset="0"/>
              <a:buChar char="•"/>
            </a:pPr>
            <a:r>
              <a:rPr lang="en-US" sz="2800" dirty="0"/>
              <a:t>Does He have 1</a:t>
            </a:r>
            <a:r>
              <a:rPr lang="en-US" sz="2800" baseline="30000" dirty="0"/>
              <a:t>st</a:t>
            </a:r>
            <a:r>
              <a:rPr lang="en-US" sz="2800" dirty="0"/>
              <a:t> place with </a:t>
            </a:r>
            <a:r>
              <a:rPr lang="en-US" sz="2800" b="1" u="sng" dirty="0"/>
              <a:t>your time</a:t>
            </a:r>
            <a:r>
              <a:rPr lang="en-US" sz="2800" b="1" dirty="0"/>
              <a:t>?</a:t>
            </a:r>
          </a:p>
          <a:p>
            <a:pPr marL="457200" indent="-457200">
              <a:buFont typeface="Arial" panose="020B0604020202020204" pitchFamily="34" charset="0"/>
              <a:buChar char="•"/>
            </a:pPr>
            <a:r>
              <a:rPr lang="en-US" sz="2800" dirty="0">
                <a:solidFill>
                  <a:prstClr val="black"/>
                </a:solidFill>
              </a:rPr>
              <a:t>Does He have 1</a:t>
            </a:r>
            <a:r>
              <a:rPr lang="en-US" sz="2800" baseline="30000" dirty="0">
                <a:solidFill>
                  <a:prstClr val="black"/>
                </a:solidFill>
              </a:rPr>
              <a:t>st</a:t>
            </a:r>
            <a:r>
              <a:rPr lang="en-US" sz="2800" dirty="0">
                <a:solidFill>
                  <a:prstClr val="black"/>
                </a:solidFill>
              </a:rPr>
              <a:t> place with </a:t>
            </a:r>
            <a:r>
              <a:rPr lang="en-US" sz="2800" b="1" u="sng" dirty="0">
                <a:solidFill>
                  <a:prstClr val="black"/>
                </a:solidFill>
              </a:rPr>
              <a:t>your schedule</a:t>
            </a:r>
            <a:r>
              <a:rPr lang="en-US" sz="2800" b="1" dirty="0">
                <a:solidFill>
                  <a:prstClr val="black"/>
                </a:solidFill>
              </a:rPr>
              <a:t>?</a:t>
            </a:r>
            <a:endParaRPr lang="en-US" sz="2800" b="1" dirty="0"/>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Does He have 1</a:t>
            </a:r>
            <a:r>
              <a:rPr kumimoji="0" lang="en-US" sz="2800" b="0" i="0" u="none" strike="noStrike" kern="1200" cap="none" spc="0" normalizeH="0" baseline="30000" noProof="0" dirty="0">
                <a:ln>
                  <a:noFill/>
                </a:ln>
                <a:solidFill>
                  <a:prstClr val="black"/>
                </a:solidFill>
                <a:effectLst/>
                <a:uLnTx/>
                <a:uFillTx/>
                <a:latin typeface="Calibri" panose="020F0502020204030204"/>
                <a:ea typeface="+mn-ea"/>
                <a:cs typeface="+mn-cs"/>
              </a:rPr>
              <a:t>st</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place with </a:t>
            </a: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your money</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Does He have 1</a:t>
            </a:r>
            <a:r>
              <a:rPr kumimoji="0" lang="en-US" sz="2800" b="0" i="0" u="none" strike="noStrike" kern="1200" cap="none" spc="0" normalizeH="0" baseline="30000" noProof="0" dirty="0">
                <a:ln>
                  <a:noFill/>
                </a:ln>
                <a:solidFill>
                  <a:prstClr val="black"/>
                </a:solidFill>
                <a:effectLst/>
                <a:uLnTx/>
                <a:uFillTx/>
                <a:latin typeface="Calibri" panose="020F0502020204030204"/>
                <a:ea typeface="+mn-ea"/>
                <a:cs typeface="+mn-cs"/>
              </a:rPr>
              <a:t>st</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place with </a:t>
            </a: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your energy</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Does He have 1</a:t>
            </a:r>
            <a:r>
              <a:rPr kumimoji="0" lang="en-US" sz="2800" b="0" i="0" u="none" strike="noStrike" kern="1200" cap="none" spc="0" normalizeH="0" baseline="30000" noProof="0" dirty="0">
                <a:ln>
                  <a:noFill/>
                </a:ln>
                <a:solidFill>
                  <a:prstClr val="black"/>
                </a:solidFill>
                <a:effectLst/>
                <a:uLnTx/>
                <a:uFillTx/>
                <a:latin typeface="Calibri" panose="020F0502020204030204"/>
                <a:ea typeface="+mn-ea"/>
                <a:cs typeface="+mn-cs"/>
              </a:rPr>
              <a:t>st</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place with </a:t>
            </a: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your talents</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a:t>
            </a:r>
          </a:p>
          <a:p>
            <a:endParaRPr lang="en-US" dirty="0"/>
          </a:p>
          <a:p>
            <a:endParaRPr lang="en-US" dirty="0"/>
          </a:p>
          <a:p>
            <a:endParaRPr lang="en-US" dirty="0"/>
          </a:p>
          <a:p>
            <a:endParaRPr lang="en-US" dirty="0"/>
          </a:p>
          <a:p>
            <a:endParaRPr lang="en-US" dirty="0"/>
          </a:p>
          <a:p>
            <a:endParaRPr lang="en-US" dirty="0"/>
          </a:p>
        </p:txBody>
      </p:sp>
      <p:pic>
        <p:nvPicPr>
          <p:cNvPr id="7" name="Picture 2" descr="http://upload.wikimedia.org/wikipedia/commons/thumb/2/2c/North_America_from_low_orbiting_satellite_Suomi_NPP.jpg/640px-North_America_from_low_orbiting_satellite_Suomi_NPP.jpg">
            <a:extLst>
              <a:ext uri="{FF2B5EF4-FFF2-40B4-BE49-F238E27FC236}">
                <a16:creationId xmlns:a16="http://schemas.microsoft.com/office/drawing/2014/main" id="{EFB33201-3594-8B59-359D-58118253DE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2851" y="5020816"/>
            <a:ext cx="1190806" cy="124325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Wood casket with white and pink flowers">
            <a:extLst>
              <a:ext uri="{FF2B5EF4-FFF2-40B4-BE49-F238E27FC236}">
                <a16:creationId xmlns:a16="http://schemas.microsoft.com/office/drawing/2014/main" id="{71B51ED5-E5DF-0414-1737-8A840B115D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3062" y="5020816"/>
            <a:ext cx="1677400" cy="1258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73366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AC0B0A-4359-8125-B37C-E0D51EFA897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BFB292B-A439-3064-1956-DE98914F1487}"/>
              </a:ext>
            </a:extLst>
          </p:cNvPr>
          <p:cNvSpPr/>
          <p:nvPr/>
        </p:nvSpPr>
        <p:spPr>
          <a:xfrm>
            <a:off x="192948" y="201336"/>
            <a:ext cx="8766494" cy="6442745"/>
          </a:xfrm>
          <a:prstGeom prst="rect">
            <a:avLst/>
          </a:prstGeom>
          <a:solidFill>
            <a:srgbClr val="C0D7DA"/>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nSpc>
                <a:spcPct val="107000"/>
              </a:lnSpc>
              <a:spcBef>
                <a:spcPts val="0"/>
              </a:spcBef>
              <a:spcAft>
                <a:spcPts val="800"/>
              </a:spcAft>
            </a:pPr>
            <a:endParaRPr lang="en-US"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Footer Placeholder 4">
            <a:extLst>
              <a:ext uri="{FF2B5EF4-FFF2-40B4-BE49-F238E27FC236}">
                <a16:creationId xmlns:a16="http://schemas.microsoft.com/office/drawing/2014/main" id="{3B855FDC-8B53-3623-325A-5A740683B0BF}"/>
              </a:ext>
            </a:extLst>
          </p:cNvPr>
          <p:cNvSpPr>
            <a:spLocks noGrp="1"/>
          </p:cNvSpPr>
          <p:nvPr>
            <p:ph type="ftr" sz="quarter" idx="11"/>
          </p:nvPr>
        </p:nvSpPr>
        <p:spPr>
          <a:xfrm>
            <a:off x="3028950" y="6264072"/>
            <a:ext cx="30861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b hastings   newlebanoncoc.com</a:t>
            </a:r>
          </a:p>
        </p:txBody>
      </p:sp>
      <p:sp>
        <p:nvSpPr>
          <p:cNvPr id="4" name="TextBox 3">
            <a:extLst>
              <a:ext uri="{FF2B5EF4-FFF2-40B4-BE49-F238E27FC236}">
                <a16:creationId xmlns:a16="http://schemas.microsoft.com/office/drawing/2014/main" id="{45C59E10-2E39-5509-A8EA-72C4E9326362}"/>
              </a:ext>
            </a:extLst>
          </p:cNvPr>
          <p:cNvSpPr txBox="1"/>
          <p:nvPr/>
        </p:nvSpPr>
        <p:spPr>
          <a:xfrm>
            <a:off x="192948" y="394282"/>
            <a:ext cx="8758104"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haroni" panose="02010803020104030203" pitchFamily="2" charset="-79"/>
                <a:cs typeface="Aharoni" panose="02010803020104030203" pitchFamily="2" charset="-79"/>
              </a:rPr>
              <a:t>Who Do The Crowds Say That I Am?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Lk.9:18-27</a:t>
            </a:r>
          </a:p>
        </p:txBody>
      </p:sp>
      <p:sp>
        <p:nvSpPr>
          <p:cNvPr id="5" name="TextBox 4">
            <a:extLst>
              <a:ext uri="{FF2B5EF4-FFF2-40B4-BE49-F238E27FC236}">
                <a16:creationId xmlns:a16="http://schemas.microsoft.com/office/drawing/2014/main" id="{663A2069-44A3-50AB-348E-2F269EC41E19}"/>
              </a:ext>
            </a:extLst>
          </p:cNvPr>
          <p:cNvSpPr txBox="1"/>
          <p:nvPr/>
        </p:nvSpPr>
        <p:spPr>
          <a:xfrm>
            <a:off x="595618" y="1090569"/>
            <a:ext cx="8045043" cy="5344413"/>
          </a:xfrm>
          <a:prstGeom prst="rect">
            <a:avLst/>
          </a:prstGeom>
          <a:noFill/>
        </p:spPr>
        <p:txBody>
          <a:bodyPr wrap="square" rtlCol="0">
            <a:spAutoFit/>
          </a:bodyPr>
          <a:lstStyle/>
          <a:p>
            <a:r>
              <a:rPr lang="en-US" sz="2800" b="1" dirty="0">
                <a:solidFill>
                  <a:srgbClr val="C00000"/>
                </a:solidFill>
              </a:rPr>
              <a:t>Luke 9:24 </a:t>
            </a:r>
            <a:r>
              <a:rPr lang="en-US" sz="2800" dirty="0"/>
              <a:t>"For whoever desires to save his life will lose it, but whoever loses his life for My sake will save it.</a:t>
            </a:r>
          </a:p>
          <a:p>
            <a:r>
              <a:rPr lang="en-US" sz="2800" b="1" dirty="0">
                <a:solidFill>
                  <a:srgbClr val="C00000"/>
                </a:solidFill>
              </a:rPr>
              <a:t>25</a:t>
            </a:r>
            <a:r>
              <a:rPr lang="en-US" sz="2800" dirty="0"/>
              <a:t> "For what profit is it to a man if he gains the whole world, and is himself destroyed or lost?</a:t>
            </a:r>
          </a:p>
          <a:p>
            <a:r>
              <a:rPr lang="en-US" sz="2800" b="1" dirty="0">
                <a:solidFill>
                  <a:srgbClr val="C00000"/>
                </a:solidFill>
              </a:rPr>
              <a:t>26 </a:t>
            </a:r>
            <a:r>
              <a:rPr lang="en-US" sz="2800" dirty="0"/>
              <a:t>"For whoever is ashamed of Me and My words, of him the Son of Man will be ashamed when He comes in His own glory, and in His Father's, and of the holy angels.</a:t>
            </a:r>
          </a:p>
          <a:p>
            <a:r>
              <a:rPr lang="en-US" sz="2800" b="1" dirty="0">
                <a:solidFill>
                  <a:srgbClr val="C00000"/>
                </a:solidFill>
              </a:rPr>
              <a:t>27</a:t>
            </a:r>
            <a:r>
              <a:rPr lang="en-US" sz="2800" dirty="0"/>
              <a:t> "But I tell you truly, there are some standing here who shall not taste death till they see the kingdom of God."</a:t>
            </a:r>
          </a:p>
        </p:txBody>
      </p:sp>
    </p:spTree>
    <p:extLst>
      <p:ext uri="{BB962C8B-B14F-4D97-AF65-F5344CB8AC3E}">
        <p14:creationId xmlns:p14="http://schemas.microsoft.com/office/powerpoint/2010/main" val="4282979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B5302A-3541-D0EB-08D4-B97C62894B0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3FE019B-A7FD-303A-93D1-F91D0E1F8CAF}"/>
              </a:ext>
            </a:extLst>
          </p:cNvPr>
          <p:cNvSpPr/>
          <p:nvPr/>
        </p:nvSpPr>
        <p:spPr>
          <a:xfrm>
            <a:off x="192948" y="201336"/>
            <a:ext cx="8766494" cy="6442745"/>
          </a:xfrm>
          <a:prstGeom prst="rect">
            <a:avLst/>
          </a:prstGeom>
          <a:solidFill>
            <a:srgbClr val="C0D7DA"/>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gn="l" defTabSz="457200" rtl="0" eaLnBrk="1" fontAlgn="auto" latinLnBrk="0" hangingPunct="1">
              <a:lnSpc>
                <a:spcPct val="107000"/>
              </a:lnSpc>
              <a:spcBef>
                <a:spcPts val="0"/>
              </a:spcBef>
              <a:spcAft>
                <a:spcPts val="800"/>
              </a:spcAft>
              <a:buClrTx/>
              <a:buSzTx/>
              <a:tabLst/>
              <a:defRPr/>
            </a:pPr>
            <a:r>
              <a:rPr kumimoji="0" lang="en-US" sz="18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sp>
        <p:nvSpPr>
          <p:cNvPr id="3" name="Footer Placeholder 4">
            <a:extLst>
              <a:ext uri="{FF2B5EF4-FFF2-40B4-BE49-F238E27FC236}">
                <a16:creationId xmlns:a16="http://schemas.microsoft.com/office/drawing/2014/main" id="{9707B506-CDED-AEFD-BB5A-1BE4AB16AF1C}"/>
              </a:ext>
            </a:extLst>
          </p:cNvPr>
          <p:cNvSpPr>
            <a:spLocks noGrp="1"/>
          </p:cNvSpPr>
          <p:nvPr>
            <p:ph type="ftr" sz="quarter" idx="11"/>
          </p:nvPr>
        </p:nvSpPr>
        <p:spPr>
          <a:xfrm>
            <a:off x="3028950" y="6264072"/>
            <a:ext cx="30861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b hastings   newlebanoncoc.com</a:t>
            </a:r>
          </a:p>
        </p:txBody>
      </p:sp>
      <p:sp>
        <p:nvSpPr>
          <p:cNvPr id="4" name="TextBox 3">
            <a:extLst>
              <a:ext uri="{FF2B5EF4-FFF2-40B4-BE49-F238E27FC236}">
                <a16:creationId xmlns:a16="http://schemas.microsoft.com/office/drawing/2014/main" id="{4935C22E-284E-EA32-B3F7-C4BB4B4376D9}"/>
              </a:ext>
            </a:extLst>
          </p:cNvPr>
          <p:cNvSpPr txBox="1"/>
          <p:nvPr/>
        </p:nvSpPr>
        <p:spPr>
          <a:xfrm>
            <a:off x="192948" y="394282"/>
            <a:ext cx="8758104"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haroni" panose="02010803020104030203" pitchFamily="2" charset="-79"/>
                <a:cs typeface="Aharoni" panose="02010803020104030203" pitchFamily="2" charset="-79"/>
              </a:rPr>
              <a:t>Who Do The Crowds Say That I Am?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Lk.9:18-27</a:t>
            </a:r>
          </a:p>
        </p:txBody>
      </p:sp>
      <p:sp>
        <p:nvSpPr>
          <p:cNvPr id="7" name="TextBox 6">
            <a:extLst>
              <a:ext uri="{FF2B5EF4-FFF2-40B4-BE49-F238E27FC236}">
                <a16:creationId xmlns:a16="http://schemas.microsoft.com/office/drawing/2014/main" id="{A940365D-973B-3688-CE88-D32C2DDC76CD}"/>
              </a:ext>
            </a:extLst>
          </p:cNvPr>
          <p:cNvSpPr txBox="1"/>
          <p:nvPr/>
        </p:nvSpPr>
        <p:spPr>
          <a:xfrm>
            <a:off x="441208" y="1133475"/>
            <a:ext cx="6950192" cy="658835"/>
          </a:xfrm>
          <a:prstGeom prst="rect">
            <a:avLst/>
          </a:prstGeom>
          <a:noFill/>
        </p:spPr>
        <p:txBody>
          <a:bodyPr wrap="square" rtlCol="0">
            <a:spAutoFit/>
          </a:bodyPr>
          <a:lstStyle/>
          <a:p>
            <a:pPr marR="0" lvl="0" algn="l" defTabSz="457200" rtl="0" eaLnBrk="1" fontAlgn="auto" latinLnBrk="0" hangingPunct="1">
              <a:lnSpc>
                <a:spcPct val="107000"/>
              </a:lnSpc>
              <a:spcBef>
                <a:spcPts val="0"/>
              </a:spcBef>
              <a:spcAft>
                <a:spcPts val="800"/>
              </a:spcAft>
              <a:buClrTx/>
              <a:buSzTx/>
              <a:tabLst/>
              <a:defRPr/>
            </a:pPr>
            <a:r>
              <a:rPr lang="en-US" sz="3600" b="1" kern="100" dirty="0">
                <a:solidFill>
                  <a:srgbClr val="C00000"/>
                </a:solidFill>
                <a:latin typeface="Calibri" panose="020F0502020204030204" pitchFamily="34" charset="0"/>
                <a:ea typeface="Calibri" panose="020F0502020204030204" pitchFamily="34" charset="0"/>
                <a:cs typeface="Times New Roman" panose="02020603050405020304" pitchFamily="18" charset="0"/>
              </a:rPr>
              <a:t>Who is </a:t>
            </a:r>
            <a:r>
              <a:rPr kumimoji="0" lang="en-US" sz="3600" b="1" i="0" u="none" strike="noStrike" kern="1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Christ?     consider</a:t>
            </a:r>
            <a:r>
              <a:rPr kumimoji="0" lang="en-US" sz="3600" b="0" i="0" u="none" strike="noStrike" kern="1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sp>
        <p:nvSpPr>
          <p:cNvPr id="8" name="TextBox 7">
            <a:extLst>
              <a:ext uri="{FF2B5EF4-FFF2-40B4-BE49-F238E27FC236}">
                <a16:creationId xmlns:a16="http://schemas.microsoft.com/office/drawing/2014/main" id="{CBE15ABC-C8F1-69C6-D7EE-5238159F4E1D}"/>
              </a:ext>
            </a:extLst>
          </p:cNvPr>
          <p:cNvSpPr txBox="1"/>
          <p:nvPr/>
        </p:nvSpPr>
        <p:spPr>
          <a:xfrm>
            <a:off x="850783" y="1704975"/>
            <a:ext cx="6950192" cy="4585871"/>
          </a:xfrm>
          <a:prstGeom prst="rect">
            <a:avLst/>
          </a:prstGeom>
          <a:noFill/>
        </p:spPr>
        <p:txBody>
          <a:bodyPr wrap="square" rtlCol="0">
            <a:spAutoFit/>
          </a:bodyPr>
          <a:lstStyle/>
          <a:p>
            <a:pPr marL="571500" marR="0" lvl="0" indent="-571500" algn="l" defTabSz="457200" rtl="0" eaLnBrk="1" fontAlgn="auto" latinLnBrk="0" hangingPunct="1">
              <a:spcBef>
                <a:spcPts val="0"/>
              </a:spcBef>
              <a:spcAft>
                <a:spcPts val="800"/>
              </a:spcAft>
              <a:buClrTx/>
              <a:buSzTx/>
              <a:buFont typeface="Arial" panose="020B0604020202020204" pitchFamily="34" charset="0"/>
              <a:buChar char="•"/>
              <a:tabLst/>
              <a:defRPr/>
            </a:pPr>
            <a:r>
              <a:rPr kumimoji="0" lang="en-US" sz="3600" b="1" i="0" u="none" strike="noStrike" kern="1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Christ and Private Prayer</a:t>
            </a:r>
            <a:r>
              <a:rPr kumimoji="0" lang="en-US" sz="3600" b="0" i="0" u="none" strike="noStrike" kern="1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a:t>
            </a:r>
          </a:p>
          <a:p>
            <a:pPr marL="571500" marR="0" lvl="0" indent="-571500" algn="l" defTabSz="457200" rtl="0" eaLnBrk="1" fontAlgn="auto" latinLnBrk="0" hangingPunct="1">
              <a:spcBef>
                <a:spcPts val="0"/>
              </a:spcBef>
              <a:spcAft>
                <a:spcPts val="800"/>
              </a:spcAft>
              <a:buClrTx/>
              <a:buSzTx/>
              <a:buFont typeface="Arial" panose="020B0604020202020204" pitchFamily="34" charset="0"/>
              <a:buChar char="•"/>
              <a:tabLst/>
              <a:defRPr/>
            </a:pPr>
            <a:r>
              <a:rPr kumimoji="0" lang="en-US" sz="3600" b="1" i="0" u="none" strike="noStrike" kern="1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Christ and Public Opinion</a:t>
            </a:r>
            <a:r>
              <a:rPr kumimoji="0" lang="en-US" sz="3600" b="0" i="0" u="none" strike="noStrike" kern="1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a:t>
            </a:r>
          </a:p>
          <a:p>
            <a:pPr marL="571500" marR="0" lvl="0" indent="-571500" algn="l" defTabSz="457200" rtl="0" eaLnBrk="1" fontAlgn="auto" latinLnBrk="0" hangingPunct="1">
              <a:spcBef>
                <a:spcPts val="0"/>
              </a:spcBef>
              <a:spcAft>
                <a:spcPts val="800"/>
              </a:spcAft>
              <a:buClrTx/>
              <a:buSzTx/>
              <a:buFont typeface="Arial" panose="020B0604020202020204" pitchFamily="34" charset="0"/>
              <a:buChar char="•"/>
              <a:tabLst/>
              <a:defRPr/>
            </a:pPr>
            <a:r>
              <a:rPr kumimoji="0" lang="en-US" sz="3600" b="1" i="0" u="none" strike="noStrike" kern="1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Christ and Personal Conviction</a:t>
            </a:r>
            <a:r>
              <a:rPr kumimoji="0" lang="en-US" sz="3600" b="0" i="0" u="none" strike="noStrike" kern="1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a:t>
            </a:r>
          </a:p>
          <a:p>
            <a:pPr marL="571500" marR="0" lvl="0" indent="-571500" algn="l" defTabSz="457200" rtl="0" eaLnBrk="1" fontAlgn="auto" latinLnBrk="0" hangingPunct="1">
              <a:spcBef>
                <a:spcPts val="0"/>
              </a:spcBef>
              <a:spcAft>
                <a:spcPts val="800"/>
              </a:spcAft>
              <a:buClrTx/>
              <a:buSzTx/>
              <a:buFont typeface="Arial" panose="020B0604020202020204" pitchFamily="34" charset="0"/>
              <a:buChar char="•"/>
              <a:tabLst/>
              <a:defRPr/>
            </a:pPr>
            <a:r>
              <a:rPr kumimoji="0" lang="en-US" sz="3600" b="1" i="0" u="none" strike="noStrike" kern="1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Christ and Suffering</a:t>
            </a:r>
            <a:r>
              <a:rPr kumimoji="0" lang="en-US" sz="3600" b="0" i="0" u="none" strike="noStrike" kern="1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a:t>
            </a:r>
          </a:p>
          <a:p>
            <a:pPr marL="571500" marR="0" lvl="0" indent="-571500" algn="l" defTabSz="457200" rtl="0" eaLnBrk="1" fontAlgn="auto" latinLnBrk="0" hangingPunct="1">
              <a:spcBef>
                <a:spcPts val="0"/>
              </a:spcBef>
              <a:spcAft>
                <a:spcPts val="800"/>
              </a:spcAft>
              <a:buClrTx/>
              <a:buSzTx/>
              <a:buFont typeface="Arial" panose="020B0604020202020204" pitchFamily="34" charset="0"/>
              <a:buChar char="•"/>
              <a:tabLst/>
              <a:defRPr/>
            </a:pPr>
            <a:r>
              <a:rPr kumimoji="0" lang="en-US" sz="3600" b="1" i="0" u="none" strike="noStrike" kern="1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Christ and Discipleship</a:t>
            </a:r>
            <a:r>
              <a:rPr kumimoji="0" lang="en-US" sz="3600" b="0" i="0" u="none" strike="noStrike" kern="1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a:t>
            </a:r>
          </a:p>
          <a:p>
            <a:pPr marL="571500" marR="0" lvl="0" indent="-571500" algn="l" defTabSz="457200" rtl="0" eaLnBrk="1" fontAlgn="auto" latinLnBrk="0" hangingPunct="1">
              <a:spcBef>
                <a:spcPts val="0"/>
              </a:spcBef>
              <a:spcAft>
                <a:spcPts val="800"/>
              </a:spcAft>
              <a:buClrTx/>
              <a:buSzTx/>
              <a:buFont typeface="Arial" panose="020B0604020202020204" pitchFamily="34" charset="0"/>
              <a:buChar char="•"/>
              <a:tabLst/>
              <a:defRPr/>
            </a:pPr>
            <a:r>
              <a:rPr kumimoji="0" lang="en-US" sz="3600" b="1" i="0" u="none" strike="noStrike" kern="1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Christ and Service</a:t>
            </a:r>
            <a:r>
              <a:rPr kumimoji="0" lang="en-US" sz="3600" b="0" i="0" u="none" strike="noStrike" kern="1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a:t>
            </a:r>
          </a:p>
          <a:p>
            <a:pPr marL="571500" marR="0" lvl="0" indent="-571500" algn="l" defTabSz="457200" rtl="0" eaLnBrk="1" fontAlgn="auto" latinLnBrk="0" hangingPunct="1">
              <a:spcBef>
                <a:spcPts val="0"/>
              </a:spcBef>
              <a:spcAft>
                <a:spcPts val="800"/>
              </a:spcAft>
              <a:buClrTx/>
              <a:buSzTx/>
              <a:buFont typeface="Arial" panose="020B0604020202020204" pitchFamily="34" charset="0"/>
              <a:buChar char="•"/>
              <a:tabLst/>
              <a:defRPr/>
            </a:pPr>
            <a:r>
              <a:rPr kumimoji="0" lang="en-US" sz="3600" b="1" i="0" u="none" strike="noStrike" kern="1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Christ and His Coming Glory</a:t>
            </a:r>
            <a:r>
              <a:rPr kumimoji="0" lang="en-US" sz="3600" b="0" i="0" u="none" strike="noStrike" kern="1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9034789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C9372-9CA5-083A-54A8-46301AEF40D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BFACB0B-86E3-5A29-8D17-EBC5A2A748E0}"/>
              </a:ext>
            </a:extLst>
          </p:cNvPr>
          <p:cNvSpPr/>
          <p:nvPr/>
        </p:nvSpPr>
        <p:spPr>
          <a:xfrm>
            <a:off x="192948" y="201336"/>
            <a:ext cx="8766494" cy="6442745"/>
          </a:xfrm>
          <a:prstGeom prst="rect">
            <a:avLst/>
          </a:prstGeom>
          <a:solidFill>
            <a:srgbClr val="C0D7DA"/>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gn="l" defTabSz="457200" rtl="0" eaLnBrk="1" fontAlgn="auto" latinLnBrk="0" hangingPunct="1">
              <a:lnSpc>
                <a:spcPct val="107000"/>
              </a:lnSpc>
              <a:spcBef>
                <a:spcPts val="0"/>
              </a:spcBef>
              <a:spcAft>
                <a:spcPts val="800"/>
              </a:spcAft>
              <a:buClrTx/>
              <a:buSzTx/>
              <a:tabLst/>
              <a:defRPr/>
            </a:pPr>
            <a:r>
              <a:rPr kumimoji="0" lang="en-US" sz="18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sp>
        <p:nvSpPr>
          <p:cNvPr id="3" name="Footer Placeholder 4">
            <a:extLst>
              <a:ext uri="{FF2B5EF4-FFF2-40B4-BE49-F238E27FC236}">
                <a16:creationId xmlns:a16="http://schemas.microsoft.com/office/drawing/2014/main" id="{68AC6776-8AFF-9501-98D6-1D363A2C00C6}"/>
              </a:ext>
            </a:extLst>
          </p:cNvPr>
          <p:cNvSpPr>
            <a:spLocks noGrp="1"/>
          </p:cNvSpPr>
          <p:nvPr>
            <p:ph type="ftr" sz="quarter" idx="11"/>
          </p:nvPr>
        </p:nvSpPr>
        <p:spPr>
          <a:xfrm>
            <a:off x="3028950" y="6264072"/>
            <a:ext cx="30861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b hastings   newlebanoncoc.com</a:t>
            </a:r>
          </a:p>
        </p:txBody>
      </p:sp>
      <p:sp>
        <p:nvSpPr>
          <p:cNvPr id="4" name="TextBox 3">
            <a:extLst>
              <a:ext uri="{FF2B5EF4-FFF2-40B4-BE49-F238E27FC236}">
                <a16:creationId xmlns:a16="http://schemas.microsoft.com/office/drawing/2014/main" id="{D9FC56CA-6ED9-E0FB-FEAB-8B9E18397FB7}"/>
              </a:ext>
            </a:extLst>
          </p:cNvPr>
          <p:cNvSpPr txBox="1"/>
          <p:nvPr/>
        </p:nvSpPr>
        <p:spPr>
          <a:xfrm>
            <a:off x="192948" y="394282"/>
            <a:ext cx="8758104"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haroni" panose="02010803020104030203" pitchFamily="2" charset="-79"/>
                <a:cs typeface="Aharoni" panose="02010803020104030203" pitchFamily="2" charset="-79"/>
              </a:rPr>
              <a:t>Who Do The Crowds Say That I Am?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Lk.9:18-27</a:t>
            </a:r>
          </a:p>
        </p:txBody>
      </p:sp>
      <p:sp>
        <p:nvSpPr>
          <p:cNvPr id="7" name="TextBox 6">
            <a:extLst>
              <a:ext uri="{FF2B5EF4-FFF2-40B4-BE49-F238E27FC236}">
                <a16:creationId xmlns:a16="http://schemas.microsoft.com/office/drawing/2014/main" id="{4152DE62-EFFC-5F55-D6E7-D9AA4C615D21}"/>
              </a:ext>
            </a:extLst>
          </p:cNvPr>
          <p:cNvSpPr txBox="1"/>
          <p:nvPr/>
        </p:nvSpPr>
        <p:spPr>
          <a:xfrm>
            <a:off x="441208" y="1133475"/>
            <a:ext cx="6950192" cy="658835"/>
          </a:xfrm>
          <a:prstGeom prst="rect">
            <a:avLst/>
          </a:prstGeom>
          <a:noFill/>
        </p:spPr>
        <p:txBody>
          <a:bodyPr wrap="square" rtlCol="0">
            <a:spAutoFit/>
          </a:bodyPr>
          <a:lstStyle/>
          <a:p>
            <a:pPr marR="0" lvl="0" algn="l" defTabSz="457200" rtl="0" eaLnBrk="1" fontAlgn="auto" latinLnBrk="0" hangingPunct="1">
              <a:lnSpc>
                <a:spcPct val="107000"/>
              </a:lnSpc>
              <a:spcBef>
                <a:spcPts val="0"/>
              </a:spcBef>
              <a:spcAft>
                <a:spcPts val="800"/>
              </a:spcAft>
              <a:buClrTx/>
              <a:buSzTx/>
              <a:tabLst/>
              <a:defRPr/>
            </a:pPr>
            <a:r>
              <a:rPr kumimoji="0" lang="en-US" sz="3600" b="1" i="0" u="none" strike="noStrike" kern="1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1. Christ and Private Prayer</a:t>
            </a:r>
            <a:r>
              <a:rPr kumimoji="0" lang="en-US" sz="3600" b="0" i="0" u="none" strike="noStrike" kern="1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sp>
        <p:nvSpPr>
          <p:cNvPr id="6" name="TextBox 5">
            <a:extLst>
              <a:ext uri="{FF2B5EF4-FFF2-40B4-BE49-F238E27FC236}">
                <a16:creationId xmlns:a16="http://schemas.microsoft.com/office/drawing/2014/main" id="{3E229540-3FA6-1093-039B-4E8F64F89977}"/>
              </a:ext>
            </a:extLst>
          </p:cNvPr>
          <p:cNvSpPr txBox="1"/>
          <p:nvPr/>
        </p:nvSpPr>
        <p:spPr>
          <a:xfrm>
            <a:off x="914401" y="2143125"/>
            <a:ext cx="7197754" cy="2862322"/>
          </a:xfrm>
          <a:prstGeom prst="rect">
            <a:avLst/>
          </a:prstGeom>
          <a:noFill/>
        </p:spPr>
        <p:txBody>
          <a:bodyPr wrap="square" rtlCol="0">
            <a:spAutoFit/>
          </a:bodyPr>
          <a:lstStyle/>
          <a:p>
            <a:r>
              <a:rPr lang="en-US" sz="3600" b="1" dirty="0"/>
              <a:t>Luke 9:18 </a:t>
            </a:r>
            <a:r>
              <a:rPr lang="en-US" sz="3600" dirty="0"/>
              <a:t>And it happened, as He was </a:t>
            </a:r>
            <a:r>
              <a:rPr lang="en-US" sz="3600" u="sng" dirty="0"/>
              <a:t>alone praying</a:t>
            </a:r>
            <a:r>
              <a:rPr lang="en-US" sz="3600" dirty="0"/>
              <a:t>, that His disciples joined Him, and He asked them, saying,</a:t>
            </a:r>
          </a:p>
          <a:p>
            <a:r>
              <a:rPr lang="en-US" sz="3600" dirty="0"/>
              <a:t>"Who do the crowds say that I am?"</a:t>
            </a:r>
          </a:p>
        </p:txBody>
      </p:sp>
    </p:spTree>
    <p:extLst>
      <p:ext uri="{BB962C8B-B14F-4D97-AF65-F5344CB8AC3E}">
        <p14:creationId xmlns:p14="http://schemas.microsoft.com/office/powerpoint/2010/main" val="501179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0F3C1D-AE98-E362-CE67-586EDFB1C3C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3C4EA4D-56F0-2E99-3102-5338E5DDB633}"/>
              </a:ext>
            </a:extLst>
          </p:cNvPr>
          <p:cNvSpPr/>
          <p:nvPr/>
        </p:nvSpPr>
        <p:spPr>
          <a:xfrm>
            <a:off x="192948" y="201336"/>
            <a:ext cx="8766494" cy="6442745"/>
          </a:xfrm>
          <a:prstGeom prst="rect">
            <a:avLst/>
          </a:prstGeom>
          <a:solidFill>
            <a:srgbClr val="C0D7DA"/>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gn="l" defTabSz="457200" rtl="0" eaLnBrk="1" fontAlgn="auto" latinLnBrk="0" hangingPunct="1">
              <a:lnSpc>
                <a:spcPct val="107000"/>
              </a:lnSpc>
              <a:spcBef>
                <a:spcPts val="0"/>
              </a:spcBef>
              <a:spcAft>
                <a:spcPts val="800"/>
              </a:spcAft>
              <a:buClrTx/>
              <a:buSzTx/>
              <a:tabLst/>
              <a:defRPr/>
            </a:pPr>
            <a:r>
              <a:rPr kumimoji="0" lang="en-US" sz="18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sp>
        <p:nvSpPr>
          <p:cNvPr id="3" name="Footer Placeholder 4">
            <a:extLst>
              <a:ext uri="{FF2B5EF4-FFF2-40B4-BE49-F238E27FC236}">
                <a16:creationId xmlns:a16="http://schemas.microsoft.com/office/drawing/2014/main" id="{A4DF1B2F-4C8E-8A85-96C8-19594FFFC17E}"/>
              </a:ext>
            </a:extLst>
          </p:cNvPr>
          <p:cNvSpPr>
            <a:spLocks noGrp="1"/>
          </p:cNvSpPr>
          <p:nvPr>
            <p:ph type="ftr" sz="quarter" idx="11"/>
          </p:nvPr>
        </p:nvSpPr>
        <p:spPr>
          <a:xfrm>
            <a:off x="3028950" y="6264072"/>
            <a:ext cx="30861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b hastings   newlebanoncoc.com</a:t>
            </a:r>
          </a:p>
        </p:txBody>
      </p:sp>
      <p:sp>
        <p:nvSpPr>
          <p:cNvPr id="4" name="TextBox 3">
            <a:extLst>
              <a:ext uri="{FF2B5EF4-FFF2-40B4-BE49-F238E27FC236}">
                <a16:creationId xmlns:a16="http://schemas.microsoft.com/office/drawing/2014/main" id="{985E3931-82E7-2EEF-B60F-8171889D710C}"/>
              </a:ext>
            </a:extLst>
          </p:cNvPr>
          <p:cNvSpPr txBox="1"/>
          <p:nvPr/>
        </p:nvSpPr>
        <p:spPr>
          <a:xfrm>
            <a:off x="192948" y="394282"/>
            <a:ext cx="8758104"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haroni" panose="02010803020104030203" pitchFamily="2" charset="-79"/>
                <a:cs typeface="Aharoni" panose="02010803020104030203" pitchFamily="2" charset="-79"/>
              </a:rPr>
              <a:t>Who Do The Crowds Say That I Am?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Lk.9:18-27</a:t>
            </a:r>
          </a:p>
        </p:txBody>
      </p:sp>
      <p:sp>
        <p:nvSpPr>
          <p:cNvPr id="7" name="TextBox 6">
            <a:extLst>
              <a:ext uri="{FF2B5EF4-FFF2-40B4-BE49-F238E27FC236}">
                <a16:creationId xmlns:a16="http://schemas.microsoft.com/office/drawing/2014/main" id="{A02DEE2C-246F-AEAA-B090-E15CA2CB61EB}"/>
              </a:ext>
            </a:extLst>
          </p:cNvPr>
          <p:cNvSpPr txBox="1"/>
          <p:nvPr/>
        </p:nvSpPr>
        <p:spPr>
          <a:xfrm>
            <a:off x="441208" y="1133475"/>
            <a:ext cx="6950192" cy="658835"/>
          </a:xfrm>
          <a:prstGeom prst="rect">
            <a:avLst/>
          </a:prstGeom>
          <a:noFill/>
        </p:spPr>
        <p:txBody>
          <a:bodyPr wrap="square" rtlCol="0">
            <a:spAutoFit/>
          </a:bodyPr>
          <a:lstStyle/>
          <a:p>
            <a:pPr marR="0" lvl="0" algn="l" defTabSz="457200" rtl="0" eaLnBrk="1" fontAlgn="auto" latinLnBrk="0" hangingPunct="1">
              <a:lnSpc>
                <a:spcPct val="107000"/>
              </a:lnSpc>
              <a:spcBef>
                <a:spcPts val="0"/>
              </a:spcBef>
              <a:spcAft>
                <a:spcPts val="800"/>
              </a:spcAft>
              <a:buClrTx/>
              <a:buSzTx/>
              <a:tabLst/>
              <a:defRPr/>
            </a:pPr>
            <a:r>
              <a:rPr kumimoji="0" lang="en-US" sz="3600" b="1" i="0" u="none" strike="noStrike" kern="1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1. Christ and Private Prayer</a:t>
            </a:r>
            <a:r>
              <a:rPr kumimoji="0" lang="en-US" sz="3600" b="0" i="0" u="none" strike="noStrike" kern="1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sp>
        <p:nvSpPr>
          <p:cNvPr id="5" name="TextBox 4">
            <a:extLst>
              <a:ext uri="{FF2B5EF4-FFF2-40B4-BE49-F238E27FC236}">
                <a16:creationId xmlns:a16="http://schemas.microsoft.com/office/drawing/2014/main" id="{3CFB672F-DB55-1A46-E8D8-2F26B579E589}"/>
              </a:ext>
            </a:extLst>
          </p:cNvPr>
          <p:cNvSpPr txBox="1"/>
          <p:nvPr/>
        </p:nvSpPr>
        <p:spPr>
          <a:xfrm>
            <a:off x="441209" y="1946728"/>
            <a:ext cx="8023284" cy="4401205"/>
          </a:xfrm>
          <a:prstGeom prst="rect">
            <a:avLst/>
          </a:prstGeom>
          <a:noFill/>
        </p:spPr>
        <p:txBody>
          <a:bodyPr wrap="square" rtlCol="0">
            <a:spAutoFit/>
          </a:bodyPr>
          <a:lstStyle/>
          <a:p>
            <a:pPr rtl="0"/>
            <a:r>
              <a:rPr lang="en-US" sz="2800" b="1" dirty="0"/>
              <a:t>Alone praying</a:t>
            </a:r>
            <a:r>
              <a:rPr lang="en-US" sz="2800" dirty="0"/>
              <a:t>… These words indicate the secluded scene of this episode, more fully identified as the coast of </a:t>
            </a:r>
            <a:r>
              <a:rPr lang="en-US" sz="2800" u="sng" dirty="0"/>
              <a:t>Caesarea Philippi </a:t>
            </a:r>
            <a:r>
              <a:rPr lang="en-US" sz="2800" b="1" dirty="0"/>
              <a:t>(Matt. 16:13)</a:t>
            </a:r>
          </a:p>
          <a:p>
            <a:pPr rtl="0"/>
            <a:endParaRPr lang="en-US" sz="2800" b="1" dirty="0"/>
          </a:p>
          <a:p>
            <a:pPr rtl="0"/>
            <a:r>
              <a:rPr lang="en-US" sz="2800" b="1" dirty="0"/>
              <a:t>The crowds </a:t>
            </a:r>
            <a:r>
              <a:rPr lang="en-US" sz="2800" dirty="0"/>
              <a:t>… stresses the widespread interest of the people in the identity of Jesus, who was demonstrating in the most emphatic manner his supernatural power. </a:t>
            </a:r>
            <a:r>
              <a:rPr lang="en-US" sz="2800" u="sng" dirty="0"/>
              <a:t>Luke alone records the detail that prayer was the purpose in our Lord’s withdrawal to this place.</a:t>
            </a:r>
          </a:p>
        </p:txBody>
      </p:sp>
    </p:spTree>
    <p:extLst>
      <p:ext uri="{BB962C8B-B14F-4D97-AF65-F5344CB8AC3E}">
        <p14:creationId xmlns:p14="http://schemas.microsoft.com/office/powerpoint/2010/main" val="2640342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7168DB-7DE7-A551-7221-AE1F399C3E9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1DCC6B0-D5F6-E50F-E695-0B3422241E1D}"/>
              </a:ext>
            </a:extLst>
          </p:cNvPr>
          <p:cNvSpPr/>
          <p:nvPr/>
        </p:nvSpPr>
        <p:spPr>
          <a:xfrm>
            <a:off x="192948" y="201336"/>
            <a:ext cx="8766494" cy="6442745"/>
          </a:xfrm>
          <a:prstGeom prst="rect">
            <a:avLst/>
          </a:prstGeom>
          <a:solidFill>
            <a:srgbClr val="C0D7DA"/>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gn="l" defTabSz="457200" rtl="0" eaLnBrk="1" fontAlgn="auto" latinLnBrk="0" hangingPunct="1">
              <a:lnSpc>
                <a:spcPct val="107000"/>
              </a:lnSpc>
              <a:spcBef>
                <a:spcPts val="0"/>
              </a:spcBef>
              <a:spcAft>
                <a:spcPts val="800"/>
              </a:spcAft>
              <a:buClrTx/>
              <a:buSzTx/>
              <a:tabLst/>
              <a:defRPr/>
            </a:pPr>
            <a:r>
              <a:rPr kumimoji="0" lang="en-US" sz="18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sp>
        <p:nvSpPr>
          <p:cNvPr id="3" name="Footer Placeholder 4">
            <a:extLst>
              <a:ext uri="{FF2B5EF4-FFF2-40B4-BE49-F238E27FC236}">
                <a16:creationId xmlns:a16="http://schemas.microsoft.com/office/drawing/2014/main" id="{76C3C092-D172-77A9-C65C-31CE49F4462D}"/>
              </a:ext>
            </a:extLst>
          </p:cNvPr>
          <p:cNvSpPr>
            <a:spLocks noGrp="1"/>
          </p:cNvSpPr>
          <p:nvPr>
            <p:ph type="ftr" sz="quarter" idx="11"/>
          </p:nvPr>
        </p:nvSpPr>
        <p:spPr>
          <a:xfrm>
            <a:off x="3028950" y="6264072"/>
            <a:ext cx="30861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b hastings   newlebanoncoc.com</a:t>
            </a:r>
          </a:p>
        </p:txBody>
      </p:sp>
      <p:sp>
        <p:nvSpPr>
          <p:cNvPr id="4" name="TextBox 3">
            <a:extLst>
              <a:ext uri="{FF2B5EF4-FFF2-40B4-BE49-F238E27FC236}">
                <a16:creationId xmlns:a16="http://schemas.microsoft.com/office/drawing/2014/main" id="{20D524ED-C5A4-4A00-172B-035C42B4A8E0}"/>
              </a:ext>
            </a:extLst>
          </p:cNvPr>
          <p:cNvSpPr txBox="1"/>
          <p:nvPr/>
        </p:nvSpPr>
        <p:spPr>
          <a:xfrm>
            <a:off x="192948" y="394282"/>
            <a:ext cx="8758104"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haroni" panose="02010803020104030203" pitchFamily="2" charset="-79"/>
                <a:cs typeface="Aharoni" panose="02010803020104030203" pitchFamily="2" charset="-79"/>
              </a:rPr>
              <a:t>Who Do The Crowds Say That I Am?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Lk.9:18-27</a:t>
            </a:r>
          </a:p>
        </p:txBody>
      </p:sp>
      <p:sp>
        <p:nvSpPr>
          <p:cNvPr id="5" name="TextBox 4">
            <a:extLst>
              <a:ext uri="{FF2B5EF4-FFF2-40B4-BE49-F238E27FC236}">
                <a16:creationId xmlns:a16="http://schemas.microsoft.com/office/drawing/2014/main" id="{F82F34E9-DC1B-ED04-7EEE-20F85C23E244}"/>
              </a:ext>
            </a:extLst>
          </p:cNvPr>
          <p:cNvSpPr txBox="1"/>
          <p:nvPr/>
        </p:nvSpPr>
        <p:spPr>
          <a:xfrm>
            <a:off x="441208" y="1895210"/>
            <a:ext cx="8019876" cy="3903184"/>
          </a:xfrm>
          <a:prstGeom prst="rect">
            <a:avLst/>
          </a:prstGeom>
          <a:noFill/>
        </p:spPr>
        <p:txBody>
          <a:bodyPr wrap="square" rtlCol="0">
            <a:spAutoFit/>
          </a:bodyPr>
          <a:lstStyle/>
          <a:p>
            <a:pPr marR="0" lvl="0" algn="l" defTabSz="457200" rtl="0" eaLnBrk="1" fontAlgn="auto" latinLnBrk="0" hangingPunct="1">
              <a:lnSpc>
                <a:spcPct val="107000"/>
              </a:lnSpc>
              <a:spcBef>
                <a:spcPts val="0"/>
              </a:spcBef>
              <a:spcAft>
                <a:spcPts val="800"/>
              </a:spcAft>
              <a:buClrTx/>
              <a:buSzTx/>
              <a:tabLst/>
              <a:defRPr/>
            </a:pPr>
            <a:endParaRPr kumimoji="0" lang="en-US"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R="0" lvl="0" algn="l" defTabSz="457200" rtl="0" eaLnBrk="1" fontAlgn="auto" latinLnBrk="0" hangingPunct="1">
              <a:lnSpc>
                <a:spcPct val="107000"/>
              </a:lnSpc>
              <a:spcBef>
                <a:spcPts val="0"/>
              </a:spcBef>
              <a:spcAft>
                <a:spcPts val="800"/>
              </a:spcAft>
              <a:buClrTx/>
              <a:buSzTx/>
              <a:tabLst/>
              <a:defRPr/>
            </a:pPr>
            <a:r>
              <a:rPr kumimoji="0" lang="en-US" sz="2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en-US" sz="2800" b="0" i="0" u="sng"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He was alone praying</a:t>
            </a:r>
            <a:r>
              <a:rPr kumimoji="0" lang="en-US" sz="2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8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(v. 18). Some</a:t>
            </a:r>
            <a:r>
              <a:rPr kumimoji="0" lang="en-US" sz="2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don’t like to be alone to pray because they don’t like prayer.</a:t>
            </a:r>
          </a:p>
          <a:p>
            <a:pPr marR="0" lvl="0" algn="l" defTabSz="457200" rtl="0" eaLnBrk="1" fontAlgn="auto" latinLnBrk="0" hangingPunct="1">
              <a:lnSpc>
                <a:spcPct val="107000"/>
              </a:lnSpc>
              <a:spcBef>
                <a:spcPts val="0"/>
              </a:spcBef>
              <a:spcAft>
                <a:spcPts val="800"/>
              </a:spcAft>
              <a:buClrTx/>
              <a:buSzTx/>
              <a:tabLst/>
              <a:defRPr/>
            </a:pPr>
            <a:r>
              <a:rPr kumimoji="0" lang="en-US" sz="2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Jesus often sought for privacy so that He could be alone with His Father who He loved so much. </a:t>
            </a:r>
          </a:p>
          <a:p>
            <a:pPr marR="0" lvl="0" algn="l" defTabSz="457200" rtl="0" eaLnBrk="1" fontAlgn="auto" latinLnBrk="0" hangingPunct="1">
              <a:lnSpc>
                <a:spcPct val="107000"/>
              </a:lnSpc>
              <a:spcBef>
                <a:spcPts val="0"/>
              </a:spcBef>
              <a:spcAft>
                <a:spcPts val="800"/>
              </a:spcAft>
              <a:buClrTx/>
              <a:buSzTx/>
              <a:tabLst/>
              <a:defRPr/>
            </a:pPr>
            <a:r>
              <a:rPr kumimoji="0" lang="en-US" sz="2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If Jesus found it needful to pray in </a:t>
            </a:r>
            <a:r>
              <a:rPr kumimoji="0" lang="en-US" sz="2800" b="0" i="0" u="sng"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secret</a:t>
            </a:r>
            <a:r>
              <a:rPr kumimoji="0" lang="en-US" sz="2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how much more do we need it? Those who pray in </a:t>
            </a:r>
            <a:r>
              <a:rPr kumimoji="0" lang="en-US" sz="2800" b="0" u="sng"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secret</a:t>
            </a:r>
            <a:r>
              <a:rPr kumimoji="0" lang="en-US" sz="2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will have their </a:t>
            </a:r>
            <a:r>
              <a:rPr kumimoji="0" lang="en-US" sz="2800" b="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open</a:t>
            </a:r>
            <a:r>
              <a:rPr kumimoji="0" lang="en-US" sz="2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reward </a:t>
            </a:r>
            <a:r>
              <a:rPr kumimoji="0" lang="en-US" sz="28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(Matt. 6:6).</a:t>
            </a:r>
          </a:p>
        </p:txBody>
      </p:sp>
      <p:sp>
        <p:nvSpPr>
          <p:cNvPr id="7" name="TextBox 6">
            <a:extLst>
              <a:ext uri="{FF2B5EF4-FFF2-40B4-BE49-F238E27FC236}">
                <a16:creationId xmlns:a16="http://schemas.microsoft.com/office/drawing/2014/main" id="{CC8968C4-D46A-856C-16B3-5917918AB83A}"/>
              </a:ext>
            </a:extLst>
          </p:cNvPr>
          <p:cNvSpPr txBox="1"/>
          <p:nvPr/>
        </p:nvSpPr>
        <p:spPr>
          <a:xfrm>
            <a:off x="441208" y="1133475"/>
            <a:ext cx="6950192" cy="658835"/>
          </a:xfrm>
          <a:prstGeom prst="rect">
            <a:avLst/>
          </a:prstGeom>
          <a:noFill/>
        </p:spPr>
        <p:txBody>
          <a:bodyPr wrap="square" rtlCol="0">
            <a:spAutoFit/>
          </a:bodyPr>
          <a:lstStyle/>
          <a:p>
            <a:pPr marR="0" lvl="0" algn="l" defTabSz="457200" rtl="0" eaLnBrk="1" fontAlgn="auto" latinLnBrk="0" hangingPunct="1">
              <a:lnSpc>
                <a:spcPct val="107000"/>
              </a:lnSpc>
              <a:spcBef>
                <a:spcPts val="0"/>
              </a:spcBef>
              <a:spcAft>
                <a:spcPts val="800"/>
              </a:spcAft>
              <a:buClrTx/>
              <a:buSzTx/>
              <a:tabLst/>
              <a:defRPr/>
            </a:pPr>
            <a:r>
              <a:rPr kumimoji="0" lang="en-US" sz="3600" b="1" i="0" u="none" strike="noStrike" kern="1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1. Christ and Private Prayer</a:t>
            </a:r>
            <a:r>
              <a:rPr kumimoji="0" lang="en-US" sz="3600" b="0" i="0" u="none" strike="noStrike" kern="1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756792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A841575-4F31-1035-5220-E24F7161046E}"/>
              </a:ext>
            </a:extLst>
          </p:cNvPr>
          <p:cNvSpPr/>
          <p:nvPr/>
        </p:nvSpPr>
        <p:spPr>
          <a:xfrm>
            <a:off x="192948" y="201336"/>
            <a:ext cx="8766494" cy="6442745"/>
          </a:xfrm>
          <a:prstGeom prst="rect">
            <a:avLst/>
          </a:prstGeom>
          <a:solidFill>
            <a:srgbClr val="C0D7DA"/>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Footer Placeholder 4">
            <a:extLst>
              <a:ext uri="{FF2B5EF4-FFF2-40B4-BE49-F238E27FC236}">
                <a16:creationId xmlns:a16="http://schemas.microsoft.com/office/drawing/2014/main" id="{197F2F12-1923-391D-EB47-1BF97B3F2409}"/>
              </a:ext>
            </a:extLst>
          </p:cNvPr>
          <p:cNvSpPr>
            <a:spLocks noGrp="1"/>
          </p:cNvSpPr>
          <p:nvPr>
            <p:ph type="ftr" sz="quarter" idx="11"/>
          </p:nvPr>
        </p:nvSpPr>
        <p:spPr>
          <a:xfrm>
            <a:off x="3028950" y="6264072"/>
            <a:ext cx="30861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b hastings   newlebanoncoc.com</a:t>
            </a:r>
          </a:p>
        </p:txBody>
      </p:sp>
      <p:sp>
        <p:nvSpPr>
          <p:cNvPr id="4" name="TextBox 3">
            <a:extLst>
              <a:ext uri="{FF2B5EF4-FFF2-40B4-BE49-F238E27FC236}">
                <a16:creationId xmlns:a16="http://schemas.microsoft.com/office/drawing/2014/main" id="{A6DD94C1-B76C-2E9D-2624-F6AA8C7FD5C1}"/>
              </a:ext>
            </a:extLst>
          </p:cNvPr>
          <p:cNvSpPr txBox="1"/>
          <p:nvPr/>
        </p:nvSpPr>
        <p:spPr>
          <a:xfrm>
            <a:off x="192948" y="394282"/>
            <a:ext cx="8758104"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haroni" panose="02010803020104030203" pitchFamily="2" charset="-79"/>
                <a:cs typeface="Aharoni" panose="02010803020104030203" pitchFamily="2" charset="-79"/>
              </a:rPr>
              <a:t>Who Do The Crowds Say That I Am?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Lk.9:18-27</a:t>
            </a:r>
          </a:p>
        </p:txBody>
      </p:sp>
      <p:sp>
        <p:nvSpPr>
          <p:cNvPr id="6" name="TextBox 5">
            <a:extLst>
              <a:ext uri="{FF2B5EF4-FFF2-40B4-BE49-F238E27FC236}">
                <a16:creationId xmlns:a16="http://schemas.microsoft.com/office/drawing/2014/main" id="{37C3A2B8-F445-AAF9-D488-C49100C582BA}"/>
              </a:ext>
            </a:extLst>
          </p:cNvPr>
          <p:cNvSpPr txBox="1"/>
          <p:nvPr/>
        </p:nvSpPr>
        <p:spPr>
          <a:xfrm>
            <a:off x="441208" y="1133475"/>
            <a:ext cx="6950192" cy="658835"/>
          </a:xfrm>
          <a:prstGeom prst="rect">
            <a:avLst/>
          </a:prstGeom>
          <a:noFill/>
        </p:spPr>
        <p:txBody>
          <a:bodyPr wrap="square" rtlCol="0">
            <a:spAutoFit/>
          </a:bodyPr>
          <a:lstStyle/>
          <a:p>
            <a:pPr marR="0" lvl="0" algn="l" defTabSz="457200" rtl="0" eaLnBrk="1" fontAlgn="auto" latinLnBrk="0" hangingPunct="1">
              <a:lnSpc>
                <a:spcPct val="107000"/>
              </a:lnSpc>
              <a:spcBef>
                <a:spcPts val="0"/>
              </a:spcBef>
              <a:spcAft>
                <a:spcPts val="800"/>
              </a:spcAft>
              <a:buClrTx/>
              <a:buSzTx/>
              <a:tabLst/>
              <a:defRPr/>
            </a:pPr>
            <a:r>
              <a:rPr lang="en-US" sz="3600" b="1" kern="100" dirty="0">
                <a:solidFill>
                  <a:srgbClr val="C00000"/>
                </a:solidFill>
                <a:latin typeface="Calibri" panose="020F0502020204030204" pitchFamily="34" charset="0"/>
                <a:ea typeface="Calibri" panose="020F0502020204030204" pitchFamily="34" charset="0"/>
                <a:cs typeface="Times New Roman" panose="02020603050405020304" pitchFamily="18" charset="0"/>
              </a:rPr>
              <a:t>2</a:t>
            </a:r>
            <a:r>
              <a:rPr kumimoji="0" lang="en-US" sz="3600" b="1" i="0" u="none" strike="noStrike" kern="1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Christ and Public Opinion</a:t>
            </a:r>
            <a:r>
              <a:rPr kumimoji="0" lang="en-US" sz="3600" b="0" i="0" u="none" strike="noStrike" kern="1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sp>
        <p:nvSpPr>
          <p:cNvPr id="7" name="TextBox 6">
            <a:extLst>
              <a:ext uri="{FF2B5EF4-FFF2-40B4-BE49-F238E27FC236}">
                <a16:creationId xmlns:a16="http://schemas.microsoft.com/office/drawing/2014/main" id="{4473A5D3-F32D-0411-429A-D55C1F1C334C}"/>
              </a:ext>
            </a:extLst>
          </p:cNvPr>
          <p:cNvSpPr txBox="1"/>
          <p:nvPr/>
        </p:nvSpPr>
        <p:spPr>
          <a:xfrm>
            <a:off x="746620" y="1946729"/>
            <a:ext cx="7282955" cy="4190170"/>
          </a:xfrm>
          <a:prstGeom prst="rect">
            <a:avLst/>
          </a:prstGeom>
          <a:noFill/>
        </p:spPr>
        <p:txBody>
          <a:bodyPr wrap="square" rtlCol="0">
            <a:spAutoFit/>
          </a:bodyPr>
          <a:lstStyle/>
          <a:p>
            <a:r>
              <a:rPr lang="en-US" sz="2800" b="1" dirty="0"/>
              <a:t>Luke 9:18 </a:t>
            </a:r>
            <a:r>
              <a:rPr lang="en-US" sz="2800" dirty="0"/>
              <a:t>And it happened, as He was alone praying, that His disciples joined Him, and He asked them, saying, "</a:t>
            </a:r>
            <a:r>
              <a:rPr lang="en-US" sz="2800" u="sng" dirty="0"/>
              <a:t>Who do the crowds say that I am?"</a:t>
            </a:r>
          </a:p>
          <a:p>
            <a:r>
              <a:rPr lang="en-US" sz="3600" b="1" dirty="0"/>
              <a:t>19 </a:t>
            </a:r>
            <a:r>
              <a:rPr lang="en-US" sz="3600" dirty="0"/>
              <a:t>So they answered and said, "John the Baptist, but some say Elijah; and others say that one of the old prophets has risen again.</a:t>
            </a:r>
          </a:p>
        </p:txBody>
      </p:sp>
    </p:spTree>
    <p:extLst>
      <p:ext uri="{BB962C8B-B14F-4D97-AF65-F5344CB8AC3E}">
        <p14:creationId xmlns:p14="http://schemas.microsoft.com/office/powerpoint/2010/main" val="87075230"/>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Office 2013 - 2022 Theme</Template>
  <TotalTime>729</TotalTime>
  <Words>2782</Words>
  <Application>Microsoft Office PowerPoint</Application>
  <PresentationFormat>On-screen Show (4:3)</PresentationFormat>
  <Paragraphs>198</Paragraphs>
  <Slides>30</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30</vt:i4>
      </vt:variant>
    </vt:vector>
  </HeadingPairs>
  <TitlesOfParts>
    <vt:vector size="40" baseType="lpstr">
      <vt:lpstr>Aharoni</vt:lpstr>
      <vt:lpstr>Arial</vt:lpstr>
      <vt:lpstr>Arial Black</vt:lpstr>
      <vt:lpstr>Arial Unicode MS</vt:lpstr>
      <vt:lpstr>Calibri</vt:lpstr>
      <vt:lpstr>Calibri Light</vt:lpstr>
      <vt:lpstr>Ink Free</vt:lpstr>
      <vt:lpstr>Times New Roman</vt:lpstr>
      <vt:lpstr>1_Office Theme</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New Lebanon church of Christ</dc:creator>
  <cp:lastModifiedBy>New Lebanon church of Christ</cp:lastModifiedBy>
  <cp:revision>10</cp:revision>
  <dcterms:created xsi:type="dcterms:W3CDTF">2024-02-26T17:05:42Z</dcterms:created>
  <dcterms:modified xsi:type="dcterms:W3CDTF">2024-03-03T10:29:02Z</dcterms:modified>
</cp:coreProperties>
</file>