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496" r:id="rId3"/>
    <p:sldId id="886" r:id="rId4"/>
    <p:sldId id="860" r:id="rId5"/>
    <p:sldId id="859" r:id="rId6"/>
    <p:sldId id="887" r:id="rId7"/>
    <p:sldId id="863" r:id="rId8"/>
    <p:sldId id="862" r:id="rId9"/>
    <p:sldId id="861" r:id="rId10"/>
    <p:sldId id="881" r:id="rId11"/>
    <p:sldId id="882" r:id="rId12"/>
    <p:sldId id="865" r:id="rId13"/>
    <p:sldId id="866" r:id="rId14"/>
    <p:sldId id="864" r:id="rId15"/>
    <p:sldId id="867" r:id="rId16"/>
    <p:sldId id="885" r:id="rId17"/>
    <p:sldId id="869" r:id="rId18"/>
    <p:sldId id="870" r:id="rId19"/>
    <p:sldId id="871" r:id="rId20"/>
    <p:sldId id="872" r:id="rId21"/>
    <p:sldId id="868" r:id="rId22"/>
    <p:sldId id="875" r:id="rId23"/>
    <p:sldId id="877" r:id="rId24"/>
    <p:sldId id="876" r:id="rId25"/>
    <p:sldId id="878" r:id="rId26"/>
    <p:sldId id="874" r:id="rId27"/>
    <p:sldId id="879" r:id="rId28"/>
    <p:sldId id="883" r:id="rId29"/>
    <p:sldId id="311" r:id="rId30"/>
    <p:sldId id="884"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6a9fMvQhsvLcNMQhoa/Okw==" hashData="i9v+dOnHYeJ1DTzv4WEoHS/mEAkzqWmG5t5KZr6FqgytlWaUVczBEOP0oFrx3PN+QfaOV+lGxLTDYpgECxlw6A=="/>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1506" y="138"/>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6261408-B059-4BE3-9B18-E2EA024F5496}" type="datetimeFigureOut">
              <a:rPr lang="en-US" smtClean="0"/>
              <a:t>3/17/2024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21663930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261408-B059-4BE3-9B18-E2EA024F5496}" type="datetimeFigureOut">
              <a:rPr lang="en-US" smtClean="0"/>
              <a:t>3/17/2024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37341765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261408-B059-4BE3-9B18-E2EA024F5496}" type="datetimeFigureOut">
              <a:rPr lang="en-US" smtClean="0"/>
              <a:t>3/17/2024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13191014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C5CE097-EA66-44F1-B6E4-7FB05216B33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027250290"/>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9596E68-E92F-4B9C-9F2F-8DA9BFF061A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060120451"/>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66DFC60-92E1-42EC-ACD7-2F8732CC8119}"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302510750"/>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BC44111-8993-4EA0-BF6D-9CCE5285D8B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748187528"/>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68A1CFC8-5B3D-466B-8E8E-A775875811FF}"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062020274"/>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D7B72D51-9E02-4E6F-BA7F-811A39802264}"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539394743"/>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0CBC7BFF-140E-4F3E-AA7C-4D51343A001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08195181"/>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EC78BC6-DE8D-4B63-A36D-A69A33368B8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576048866"/>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261408-B059-4BE3-9B18-E2EA024F5496}" type="datetimeFigureOut">
              <a:rPr lang="en-US" smtClean="0"/>
              <a:t>3/17/2024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36701115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4B1B937-C9D4-4D5D-A41E-7BBAEE2AFB6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447121558"/>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B29FBE0-04D5-489F-8620-E8470E4A542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943574108"/>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4100843-8768-42FE-ABC9-EBAC00B15353}"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888543888"/>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6261408-B059-4BE3-9B18-E2EA024F5496}" type="datetimeFigureOut">
              <a:rPr lang="en-US" smtClean="0"/>
              <a:t>3/17/2024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41921942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6261408-B059-4BE3-9B18-E2EA024F5496}" type="datetimeFigureOut">
              <a:rPr lang="en-US" smtClean="0"/>
              <a:t>3/17/2024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1169194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6261408-B059-4BE3-9B18-E2EA024F5496}" type="datetimeFigureOut">
              <a:rPr lang="en-US" smtClean="0"/>
              <a:t>3/17/2024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1522957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6261408-B059-4BE3-9B18-E2EA024F5496}" type="datetimeFigureOut">
              <a:rPr lang="en-US" smtClean="0"/>
              <a:t>3/17/2024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1379581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261408-B059-4BE3-9B18-E2EA024F5496}" type="datetimeFigureOut">
              <a:rPr lang="en-US" smtClean="0"/>
              <a:t>3/17/2024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30863056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6261408-B059-4BE3-9B18-E2EA024F5496}" type="datetimeFigureOut">
              <a:rPr lang="en-US" smtClean="0"/>
              <a:t>3/17/2024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3512808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6261408-B059-4BE3-9B18-E2EA024F5496}" type="datetimeFigureOut">
              <a:rPr lang="en-US" smtClean="0"/>
              <a:t>3/17/2024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2330597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261408-B059-4BE3-9B18-E2EA024F5496}" type="datetimeFigureOut">
              <a:rPr lang="en-US" smtClean="0"/>
              <a:t>3/17/2024</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55853B-0D88-4491-8C47-0F7D0AB63E77}" type="slidenum">
              <a:rPr lang="en-US" smtClean="0"/>
              <a:t>‹#›</a:t>
            </a:fld>
            <a:endParaRPr lang="en-US" dirty="0"/>
          </a:p>
        </p:txBody>
      </p:sp>
    </p:spTree>
    <p:extLst>
      <p:ext uri="{BB962C8B-B14F-4D97-AF65-F5344CB8AC3E}">
        <p14:creationId xmlns:p14="http://schemas.microsoft.com/office/powerpoint/2010/main" val="27570726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03D4A8"/>
            </a:gs>
            <a:gs pos="25000">
              <a:srgbClr val="21D6E0"/>
            </a:gs>
            <a:gs pos="75000">
              <a:srgbClr val="0087E6"/>
            </a:gs>
            <a:gs pos="100000">
              <a:srgbClr val="005CBF"/>
            </a:gs>
          </a:gsLst>
          <a:lin ang="5400000"/>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dirty="0">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dirty="0">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202EEB5B-0C57-473B-A1BF-11CA541A6586}" type="slidenum">
              <a:rPr lang="en-US">
                <a:solidFill>
                  <a:srgbClr val="000000"/>
                </a:solidFill>
              </a:rPr>
              <a:pPr fontAlgn="base">
                <a:spcBef>
                  <a:spcPct val="0"/>
                </a:spcBef>
                <a:spcAft>
                  <a:spcPct val="0"/>
                </a:spcAft>
                <a:defRPr/>
              </a:pPr>
              <a:t>‹#›</a:t>
            </a:fld>
            <a:endParaRPr lang="en-US" dirty="0">
              <a:solidFill>
                <a:srgbClr val="000000"/>
              </a:solidFill>
            </a:endParaRPr>
          </a:p>
        </p:txBody>
      </p:sp>
    </p:spTree>
    <p:extLst>
      <p:ext uri="{BB962C8B-B14F-4D97-AF65-F5344CB8AC3E}">
        <p14:creationId xmlns:p14="http://schemas.microsoft.com/office/powerpoint/2010/main" val="425913998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fade/>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a:srcRect l="23112" t="21263" r="23729" b="49217"/>
          <a:stretch/>
        </p:blipFill>
        <p:spPr>
          <a:xfrm>
            <a:off x="0" y="3994733"/>
            <a:ext cx="9166033" cy="2863273"/>
          </a:xfrm>
          <a:prstGeom prst="rect">
            <a:avLst/>
          </a:prstGeom>
        </p:spPr>
      </p:pic>
      <p:sp>
        <p:nvSpPr>
          <p:cNvPr id="7" name="Rectangle 6"/>
          <p:cNvSpPr/>
          <p:nvPr/>
        </p:nvSpPr>
        <p:spPr>
          <a:xfrm>
            <a:off x="887505" y="1030940"/>
            <a:ext cx="7512423" cy="601505"/>
          </a:xfrm>
          <a:prstGeom prst="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TextBox 8"/>
          <p:cNvSpPr txBox="1"/>
          <p:nvPr/>
        </p:nvSpPr>
        <p:spPr>
          <a:xfrm>
            <a:off x="582706" y="1021974"/>
            <a:ext cx="7745505" cy="64633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New Lebanon  </a:t>
            </a:r>
            <a:r>
              <a:rPr kumimoji="0" lang="en-US" sz="3600" b="0" i="1" u="none" strike="noStrike" kern="1200" cap="none" spc="0" normalizeH="0" baseline="0" noProof="0" dirty="0">
                <a:ln>
                  <a:noFill/>
                </a:ln>
                <a:solidFill>
                  <a:prstClr val="black"/>
                </a:solidFill>
                <a:effectLst/>
                <a:uLnTx/>
                <a:uFillTx/>
                <a:latin typeface="Arial Unicode MS" panose="020B0604020202020204" pitchFamily="34" charset="-128"/>
                <a:ea typeface="Arial Unicode MS" panose="020B0604020202020204" pitchFamily="34" charset="-128"/>
                <a:cs typeface="Arial Unicode MS" panose="020B0604020202020204" pitchFamily="34" charset="-128"/>
              </a:rPr>
              <a:t>Church of Christ</a:t>
            </a:r>
          </a:p>
        </p:txBody>
      </p:sp>
      <p:sp>
        <p:nvSpPr>
          <p:cNvPr id="3" name="TextBox 2"/>
          <p:cNvSpPr txBox="1"/>
          <p:nvPr/>
        </p:nvSpPr>
        <p:spPr>
          <a:xfrm>
            <a:off x="89647" y="54762"/>
            <a:ext cx="8857129" cy="110799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6600" b="1" i="0" u="none" strike="noStrike" kern="1200" cap="none" spc="0" normalizeH="0" baseline="0" noProof="0" dirty="0">
                <a:ln>
                  <a:noFill/>
                </a:ln>
                <a:solidFill>
                  <a:srgbClr val="FF0000"/>
                </a:solidFill>
                <a:effectLst/>
                <a:uLnTx/>
                <a:uFillTx/>
                <a:latin typeface="Ink Free" panose="03080402000500000000" pitchFamily="66" charset="0"/>
                <a:ea typeface="+mn-ea"/>
                <a:cs typeface="+mn-cs"/>
              </a:rPr>
              <a:t>Welcome to our services</a:t>
            </a:r>
          </a:p>
        </p:txBody>
      </p:sp>
      <p:sp>
        <p:nvSpPr>
          <p:cNvPr id="10" name="TextBox 9"/>
          <p:cNvSpPr txBox="1"/>
          <p:nvPr/>
        </p:nvSpPr>
        <p:spPr>
          <a:xfrm>
            <a:off x="1" y="5648735"/>
            <a:ext cx="9144000" cy="110799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6600" b="1" i="0" u="none" strike="noStrike" kern="1200" cap="none" spc="0" normalizeH="0" baseline="0" noProof="0" dirty="0">
                <a:ln>
                  <a:noFill/>
                </a:ln>
                <a:solidFill>
                  <a:srgbClr val="002060"/>
                </a:solidFill>
                <a:effectLst/>
                <a:uLnTx/>
                <a:uFillTx/>
                <a:latin typeface="Ink Free" panose="03080402000500000000" pitchFamily="66" charset="0"/>
                <a:ea typeface="+mn-ea"/>
                <a:cs typeface="+mn-cs"/>
              </a:rPr>
              <a:t>Please Come Back Again</a:t>
            </a:r>
          </a:p>
        </p:txBody>
      </p:sp>
      <p:sp>
        <p:nvSpPr>
          <p:cNvPr id="4" name="TextBox 3"/>
          <p:cNvSpPr txBox="1"/>
          <p:nvPr/>
        </p:nvSpPr>
        <p:spPr>
          <a:xfrm>
            <a:off x="0" y="1891555"/>
            <a:ext cx="9144000" cy="64633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rPr>
              <a:t>We are Simply Christians.</a:t>
            </a:r>
          </a:p>
        </p:txBody>
      </p:sp>
      <p:sp>
        <p:nvSpPr>
          <p:cNvPr id="5" name="TextBox 4"/>
          <p:cNvSpPr txBox="1"/>
          <p:nvPr/>
        </p:nvSpPr>
        <p:spPr>
          <a:xfrm>
            <a:off x="0" y="2348652"/>
            <a:ext cx="9166033" cy="64633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Our Emphasis is </a:t>
            </a:r>
            <a:r>
              <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rPr>
              <a:t>Spiritual, Not Material or Social</a:t>
            </a: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a:t>
            </a:r>
          </a:p>
        </p:txBody>
      </p:sp>
      <p:sp>
        <p:nvSpPr>
          <p:cNvPr id="11" name="TextBox 10"/>
          <p:cNvSpPr txBox="1"/>
          <p:nvPr/>
        </p:nvSpPr>
        <p:spPr>
          <a:xfrm>
            <a:off x="0" y="2820287"/>
            <a:ext cx="9081247" cy="120032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rPr>
              <a:t>We are striving to be The Same Church as Described in The New Testament.</a:t>
            </a:r>
          </a:p>
        </p:txBody>
      </p:sp>
    </p:spTree>
    <p:extLst>
      <p:ext uri="{BB962C8B-B14F-4D97-AF65-F5344CB8AC3E}">
        <p14:creationId xmlns:p14="http://schemas.microsoft.com/office/powerpoint/2010/main" val="33777186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91DBAF-2FC7-6A69-DA24-A70577672211}"/>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B22F1A3C-EE3A-79F5-318D-DE63BBD90AED}"/>
              </a:ext>
            </a:extLst>
          </p:cNvPr>
          <p:cNvSpPr/>
          <p:nvPr/>
        </p:nvSpPr>
        <p:spPr>
          <a:xfrm>
            <a:off x="0" y="0"/>
            <a:ext cx="855677" cy="6858000"/>
          </a:xfrm>
          <a:prstGeom prst="rect">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B9BD5">
                  <a:lumMod val="20000"/>
                  <a:lumOff val="80000"/>
                </a:srgbClr>
              </a:solidFill>
              <a:effectLst/>
              <a:uLnTx/>
              <a:uFillTx/>
              <a:latin typeface="Calibri" panose="020F0502020204030204"/>
              <a:ea typeface="+mn-ea"/>
              <a:cs typeface="+mn-cs"/>
            </a:endParaRPr>
          </a:p>
        </p:txBody>
      </p:sp>
      <p:sp>
        <p:nvSpPr>
          <p:cNvPr id="3" name="Rectangle 2">
            <a:extLst>
              <a:ext uri="{FF2B5EF4-FFF2-40B4-BE49-F238E27FC236}">
                <a16:creationId xmlns:a16="http://schemas.microsoft.com/office/drawing/2014/main" id="{7C9A9B9B-F186-302B-6CA4-C22960E636B5}"/>
              </a:ext>
            </a:extLst>
          </p:cNvPr>
          <p:cNvSpPr/>
          <p:nvPr/>
        </p:nvSpPr>
        <p:spPr>
          <a:xfrm>
            <a:off x="0" y="0"/>
            <a:ext cx="9144000" cy="704675"/>
          </a:xfrm>
          <a:prstGeom prst="rect">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ED7D31"/>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9B742EA9-DEA4-3246-DC54-D2808ADECEDC}"/>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b hastings   newlebanoncoc.com</a:t>
            </a:r>
          </a:p>
        </p:txBody>
      </p:sp>
      <p:sp>
        <p:nvSpPr>
          <p:cNvPr id="6" name="TextBox 5">
            <a:extLst>
              <a:ext uri="{FF2B5EF4-FFF2-40B4-BE49-F238E27FC236}">
                <a16:creationId xmlns:a16="http://schemas.microsoft.com/office/drawing/2014/main" id="{12231862-5BAE-45ED-2E13-E81C30FA3E1B}"/>
              </a:ext>
            </a:extLst>
          </p:cNvPr>
          <p:cNvSpPr txBox="1"/>
          <p:nvPr/>
        </p:nvSpPr>
        <p:spPr>
          <a:xfrm>
            <a:off x="1" y="-33556"/>
            <a:ext cx="9143999"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effectLst/>
                <a:uLnTx/>
                <a:uFillTx/>
                <a:latin typeface="Calibri" panose="020F0502020204030204"/>
                <a:ea typeface="+mn-ea"/>
                <a:cs typeface="+mn-cs"/>
              </a:rPr>
              <a:t>Try my mind and my heart.   </a:t>
            </a:r>
            <a:r>
              <a:rPr kumimoji="0" lang="en-US" sz="3200" b="0" i="0" u="none" strike="noStrike" kern="1200" cap="none" spc="0" normalizeH="0" baseline="0" noProof="0" dirty="0">
                <a:ln>
                  <a:noFill/>
                </a:ln>
                <a:effectLst/>
                <a:uLnTx/>
                <a:uFillTx/>
                <a:latin typeface="Calibri" panose="020F0502020204030204"/>
                <a:ea typeface="+mn-ea"/>
                <a:cs typeface="+mn-cs"/>
              </a:rPr>
              <a:t>Psalm 26:2</a:t>
            </a:r>
          </a:p>
        </p:txBody>
      </p:sp>
      <p:sp>
        <p:nvSpPr>
          <p:cNvPr id="7" name="TextBox 6">
            <a:extLst>
              <a:ext uri="{FF2B5EF4-FFF2-40B4-BE49-F238E27FC236}">
                <a16:creationId xmlns:a16="http://schemas.microsoft.com/office/drawing/2014/main" id="{EEC6CD93-31AD-F590-AFC6-07E4E3FF843B}"/>
              </a:ext>
            </a:extLst>
          </p:cNvPr>
          <p:cNvSpPr txBox="1"/>
          <p:nvPr/>
        </p:nvSpPr>
        <p:spPr>
          <a:xfrm>
            <a:off x="1199625" y="1266738"/>
            <a:ext cx="7348756" cy="4893647"/>
          </a:xfrm>
          <a:prstGeom prst="rect">
            <a:avLst/>
          </a:prstGeom>
          <a:noFill/>
        </p:spPr>
        <p:txBody>
          <a:bodyPr wrap="square">
            <a:spAutoFit/>
          </a:bodyPr>
          <a:lstStyle/>
          <a:p>
            <a:pPr marR="7200" rtl="0"/>
            <a:r>
              <a:rPr kumimoji="0" lang="en-US" sz="3600" b="1" i="0" u="none" strike="noStrike" kern="1200" cap="none" spc="0" normalizeH="0" baseline="0" noProof="0" dirty="0">
                <a:ln>
                  <a:noFill/>
                </a:ln>
                <a:solidFill>
                  <a:srgbClr val="0070C0"/>
                </a:solidFill>
                <a:effectLst/>
                <a:uLnTx/>
                <a:uFillTx/>
                <a:latin typeface="Calibri" panose="020F0502020204030204" pitchFamily="34" charset="0"/>
                <a:ea typeface="Times New Roman" panose="02020603050405020304" pitchFamily="18" charset="0"/>
                <a:cs typeface="Calibri" panose="020F0502020204030204" pitchFamily="34" charset="0"/>
              </a:rPr>
              <a:t>Phil. 2:5 </a:t>
            </a:r>
            <a:r>
              <a:rPr kumimoji="0" lang="en-US" sz="2800" b="0" i="0" u="none" strike="noStrike" kern="1200" cap="none" spc="0" normalizeH="0" baseline="0" noProof="0" dirty="0">
                <a:ln>
                  <a:noFill/>
                </a:ln>
                <a:solidFill>
                  <a:srgbClr val="FF0000"/>
                </a:solidFill>
                <a:effectLst/>
                <a:uLnTx/>
                <a:uFillTx/>
                <a:latin typeface="Calibri" panose="020F0502020204030204" pitchFamily="34" charset="0"/>
                <a:ea typeface="Times New Roman" panose="02020603050405020304" pitchFamily="18" charset="0"/>
                <a:cs typeface="Calibri" panose="020F0502020204030204" pitchFamily="34" charset="0"/>
              </a:rPr>
              <a:t>Let this mind be in </a:t>
            </a:r>
            <a:r>
              <a:rPr kumimoji="0" lang="en-US" sz="2800" b="1" i="1" u="none" strike="noStrike" kern="1200" cap="none" spc="0" normalizeH="0" baseline="0" noProof="0" dirty="0">
                <a:ln>
                  <a:noFill/>
                </a:ln>
                <a:solidFill>
                  <a:srgbClr val="FF0000"/>
                </a:solidFill>
                <a:effectLst/>
                <a:uLnTx/>
                <a:uFillTx/>
                <a:latin typeface="Calibri" panose="020F0502020204030204" pitchFamily="34" charset="0"/>
                <a:ea typeface="Times New Roman" panose="02020603050405020304" pitchFamily="18" charset="0"/>
                <a:cs typeface="Calibri" panose="020F0502020204030204" pitchFamily="34" charset="0"/>
              </a:rPr>
              <a:t>you</a:t>
            </a:r>
            <a:r>
              <a:rPr kumimoji="0" lang="en-US" sz="2800" b="0" i="0" u="none" strike="noStrike" kern="1200" cap="none" spc="0" normalizeH="0" baseline="0" noProof="0" dirty="0">
                <a:ln>
                  <a:noFill/>
                </a:ln>
                <a:solidFill>
                  <a:srgbClr val="FF0000"/>
                </a:solidFill>
                <a:effectLst/>
                <a:uLnTx/>
                <a:uFillTx/>
                <a:latin typeface="Calibri" panose="020F0502020204030204" pitchFamily="34" charset="0"/>
                <a:ea typeface="Times New Roman" panose="02020603050405020304" pitchFamily="18" charset="0"/>
                <a:cs typeface="Calibri" panose="020F0502020204030204" pitchFamily="34" charset="0"/>
              </a:rPr>
              <a:t> which </a:t>
            </a:r>
            <a:r>
              <a:rPr kumimoji="0" lang="en-US" sz="2800" b="0" u="sng" strike="noStrike" kern="1200" cap="none" spc="0" normalizeH="0" baseline="0" noProof="0" dirty="0">
                <a:ln>
                  <a:noFill/>
                </a:ln>
                <a:solidFill>
                  <a:srgbClr val="FF0000"/>
                </a:solidFill>
                <a:effectLst/>
                <a:uLnTx/>
                <a:uFillTx/>
                <a:latin typeface="Calibri" panose="020F0502020204030204" pitchFamily="34" charset="0"/>
                <a:ea typeface="Times New Roman" panose="02020603050405020304" pitchFamily="18" charset="0"/>
                <a:cs typeface="Calibri" panose="020F0502020204030204" pitchFamily="34" charset="0"/>
              </a:rPr>
              <a:t>was also in Christ Jesus</a:t>
            </a:r>
            <a:r>
              <a:rPr kumimoji="0" lang="en-US" sz="2800" b="0" u="none" strike="noStrike" kern="1200" cap="none" spc="0" normalizeH="0" baseline="0" noProof="0" dirty="0">
                <a:ln>
                  <a:noFill/>
                </a:ln>
                <a:solidFill>
                  <a:srgbClr val="FF0000"/>
                </a:solidFill>
                <a:effectLst/>
                <a:uLnTx/>
                <a:uFillTx/>
                <a:latin typeface="Calibri" panose="020F0502020204030204" pitchFamily="34" charset="0"/>
                <a:ea typeface="Times New Roman" panose="02020603050405020304" pitchFamily="18" charset="0"/>
                <a:cs typeface="Calibri" panose="020F0502020204030204" pitchFamily="34" charset="0"/>
              </a:rPr>
              <a:t>,</a:t>
            </a:r>
            <a:r>
              <a:rPr lang="en-US" sz="2800" dirty="0"/>
              <a:t> </a:t>
            </a:r>
          </a:p>
          <a:p>
            <a:pPr marR="7200" rtl="0"/>
            <a:endParaRPr lang="en-US" sz="2800" dirty="0"/>
          </a:p>
          <a:p>
            <a:pPr rtl="0"/>
            <a:r>
              <a:rPr lang="en-US" sz="2800" dirty="0"/>
              <a:t>“From this verse to </a:t>
            </a:r>
            <a:r>
              <a:rPr lang="en-US" sz="2800" b="1" dirty="0">
                <a:solidFill>
                  <a:srgbClr val="0070C0"/>
                </a:solidFill>
              </a:rPr>
              <a:t>Phil. 2:11, </a:t>
            </a:r>
            <a:r>
              <a:rPr lang="en-US" sz="2800" dirty="0"/>
              <a:t>Paul presents Christ as the supreme example of the unselfishness to which he has exhorted the Philippians in.</a:t>
            </a:r>
          </a:p>
          <a:p>
            <a:pPr rtl="0"/>
            <a:endParaRPr lang="en-US" sz="2800" dirty="0"/>
          </a:p>
          <a:p>
            <a:pPr rtl="0"/>
            <a:r>
              <a:rPr lang="en-US" sz="2800" b="1" dirty="0"/>
              <a:t>Have this mind in you … This is one of  scriptural expressions describing the redeemed in Christ.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782186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CBF588-1492-EA66-3A0E-9295F5E955CE}"/>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4B02C06B-79F2-9430-AB92-D05D4B2643E1}"/>
              </a:ext>
            </a:extLst>
          </p:cNvPr>
          <p:cNvSpPr/>
          <p:nvPr/>
        </p:nvSpPr>
        <p:spPr>
          <a:xfrm>
            <a:off x="0" y="0"/>
            <a:ext cx="855677" cy="6858000"/>
          </a:xfrm>
          <a:prstGeom prst="rect">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B9BD5">
                  <a:lumMod val="20000"/>
                  <a:lumOff val="80000"/>
                </a:srgbClr>
              </a:solidFill>
              <a:effectLst/>
              <a:uLnTx/>
              <a:uFillTx/>
              <a:latin typeface="Calibri" panose="020F0502020204030204"/>
              <a:ea typeface="+mn-ea"/>
              <a:cs typeface="+mn-cs"/>
            </a:endParaRPr>
          </a:p>
        </p:txBody>
      </p:sp>
      <p:sp>
        <p:nvSpPr>
          <p:cNvPr id="3" name="Rectangle 2">
            <a:extLst>
              <a:ext uri="{FF2B5EF4-FFF2-40B4-BE49-F238E27FC236}">
                <a16:creationId xmlns:a16="http://schemas.microsoft.com/office/drawing/2014/main" id="{346E031E-EE99-EAFD-BFBA-1FB2B4DFDE4D}"/>
              </a:ext>
            </a:extLst>
          </p:cNvPr>
          <p:cNvSpPr/>
          <p:nvPr/>
        </p:nvSpPr>
        <p:spPr>
          <a:xfrm>
            <a:off x="0" y="0"/>
            <a:ext cx="9144000" cy="704675"/>
          </a:xfrm>
          <a:prstGeom prst="rect">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ED7D31"/>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F4C70625-7A28-EABD-97B5-DBA3A6D707F2}"/>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b hastings   newlebanoncoc.com</a:t>
            </a:r>
          </a:p>
        </p:txBody>
      </p:sp>
      <p:sp>
        <p:nvSpPr>
          <p:cNvPr id="6" name="TextBox 5">
            <a:extLst>
              <a:ext uri="{FF2B5EF4-FFF2-40B4-BE49-F238E27FC236}">
                <a16:creationId xmlns:a16="http://schemas.microsoft.com/office/drawing/2014/main" id="{19A8F1C4-B542-9144-D882-E4018AE06FA7}"/>
              </a:ext>
            </a:extLst>
          </p:cNvPr>
          <p:cNvSpPr txBox="1"/>
          <p:nvPr/>
        </p:nvSpPr>
        <p:spPr>
          <a:xfrm>
            <a:off x="1" y="-25167"/>
            <a:ext cx="9143999"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effectLst/>
                <a:uLnTx/>
                <a:uFillTx/>
                <a:latin typeface="Calibri" panose="020F0502020204030204"/>
                <a:ea typeface="+mn-ea"/>
                <a:cs typeface="+mn-cs"/>
              </a:rPr>
              <a:t>Try my mind and my heart.   </a:t>
            </a:r>
            <a:r>
              <a:rPr kumimoji="0" lang="en-US" sz="3200" b="0" i="0" u="none" strike="noStrike" kern="1200" cap="none" spc="0" normalizeH="0" baseline="0" noProof="0" dirty="0">
                <a:ln>
                  <a:noFill/>
                </a:ln>
                <a:effectLst/>
                <a:uLnTx/>
                <a:uFillTx/>
                <a:latin typeface="Calibri" panose="020F0502020204030204"/>
                <a:ea typeface="+mn-ea"/>
                <a:cs typeface="+mn-cs"/>
              </a:rPr>
              <a:t>Psalm 26:2</a:t>
            </a:r>
          </a:p>
        </p:txBody>
      </p:sp>
      <p:sp>
        <p:nvSpPr>
          <p:cNvPr id="7" name="TextBox 6">
            <a:extLst>
              <a:ext uri="{FF2B5EF4-FFF2-40B4-BE49-F238E27FC236}">
                <a16:creationId xmlns:a16="http://schemas.microsoft.com/office/drawing/2014/main" id="{BEFC9329-F9E3-249E-B669-8D0448858979}"/>
              </a:ext>
            </a:extLst>
          </p:cNvPr>
          <p:cNvSpPr txBox="1"/>
          <p:nvPr/>
        </p:nvSpPr>
        <p:spPr>
          <a:xfrm>
            <a:off x="1216405" y="1048624"/>
            <a:ext cx="7524924" cy="5257315"/>
          </a:xfrm>
          <a:prstGeom prst="rect">
            <a:avLst/>
          </a:prstGeom>
          <a:noFill/>
        </p:spPr>
        <p:txBody>
          <a:bodyPr wrap="square">
            <a:spAutoFit/>
          </a:bodyPr>
          <a:lstStyle/>
          <a:p>
            <a:pPr marL="0" marR="0">
              <a:spcBef>
                <a:spcPts val="0"/>
              </a:spcBef>
              <a:spcAft>
                <a:spcPts val="0"/>
              </a:spcAft>
            </a:pPr>
            <a:r>
              <a:rPr lang="en-US" sz="32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 Mind Of Christ Is Available To Us Through The Gospel.</a:t>
            </a:r>
            <a:endParaRPr lang="en-US" sz="32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b="1"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a:t>
            </a:r>
            <a:r>
              <a:rPr lang="en-US" sz="2400" b="1" u="sng"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1 Cor. 2:16</a:t>
            </a:r>
            <a:r>
              <a:rPr lang="en-US" sz="2400" b="1"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For "who has known the mind of the LORD that he may instruct Him?" But we have the mind of Christ.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We </a:t>
            </a:r>
            <a:r>
              <a:rPr lang="en-US" sz="2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Preach</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(Proclaim) the Mind of Christ,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a:t>
            </a:r>
            <a:r>
              <a:rPr lang="en-US" sz="2400" b="1" u="sng"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1 Cor.2:1-3</a:t>
            </a:r>
            <a:r>
              <a:rPr lang="en-US" sz="2400" b="1"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dirty="0">
                <a:effectLst/>
                <a:latin typeface="Calibri" panose="020F0502020204030204" pitchFamily="34" charset="0"/>
                <a:ea typeface="Times New Roman" panose="02020603050405020304" pitchFamily="18" charset="0"/>
                <a:cs typeface="Calibri" panose="020F0502020204030204" pitchFamily="34" charset="0"/>
              </a:rPr>
              <a:t>And I, brethren, when I came to you, did not come with excellence of speech or of wisdom declaring to you the testimony of God.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Calibri" panose="020F0502020204030204" pitchFamily="34" charset="0"/>
                <a:ea typeface="Times New Roman" panose="02020603050405020304" pitchFamily="18" charset="0"/>
                <a:cs typeface="Calibri" panose="020F0502020204030204" pitchFamily="34" charset="0"/>
              </a:rPr>
              <a:t>2 </a:t>
            </a:r>
            <a:r>
              <a:rPr lang="en-US" sz="2400" u="sng" dirty="0">
                <a:effectLst/>
                <a:latin typeface="Calibri" panose="020F0502020204030204" pitchFamily="34" charset="0"/>
                <a:ea typeface="Times New Roman" panose="02020603050405020304" pitchFamily="18" charset="0"/>
                <a:cs typeface="Calibri" panose="020F0502020204030204" pitchFamily="34" charset="0"/>
              </a:rPr>
              <a:t>For I determined not to know anything among you except Jesus Christ and Him crucified</a:t>
            </a:r>
            <a:r>
              <a:rPr lang="en-US" sz="2400" dirty="0">
                <a:effectLst/>
                <a:latin typeface="Calibri" panose="020F0502020204030204" pitchFamily="34" charset="0"/>
                <a:ea typeface="Times New Roman" panose="02020603050405020304" pitchFamily="18" charset="0"/>
                <a:cs typeface="Calibri" panose="020F0502020204030204" pitchFamily="34"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Calibri" panose="020F0502020204030204" pitchFamily="34" charset="0"/>
                <a:ea typeface="Times New Roman" panose="02020603050405020304" pitchFamily="18" charset="0"/>
                <a:cs typeface="Calibri" panose="020F0502020204030204" pitchFamily="34" charset="0"/>
              </a:rPr>
              <a:t>3 I was with you in weakness, in fear, and in much trembling.,</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378246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D695A3-203F-1237-7EAF-002FD277E5C0}"/>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AFED8AC1-7C13-3922-E098-1F711137AF85}"/>
              </a:ext>
            </a:extLst>
          </p:cNvPr>
          <p:cNvSpPr/>
          <p:nvPr/>
        </p:nvSpPr>
        <p:spPr>
          <a:xfrm>
            <a:off x="0" y="0"/>
            <a:ext cx="855677" cy="6858000"/>
          </a:xfrm>
          <a:prstGeom prst="rect">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B9BD5">
                  <a:lumMod val="20000"/>
                  <a:lumOff val="80000"/>
                </a:srgbClr>
              </a:solidFill>
              <a:effectLst/>
              <a:uLnTx/>
              <a:uFillTx/>
              <a:latin typeface="Calibri" panose="020F0502020204030204"/>
              <a:ea typeface="+mn-ea"/>
              <a:cs typeface="+mn-cs"/>
            </a:endParaRPr>
          </a:p>
        </p:txBody>
      </p:sp>
      <p:sp>
        <p:nvSpPr>
          <p:cNvPr id="3" name="Rectangle 2">
            <a:extLst>
              <a:ext uri="{FF2B5EF4-FFF2-40B4-BE49-F238E27FC236}">
                <a16:creationId xmlns:a16="http://schemas.microsoft.com/office/drawing/2014/main" id="{3A196B3E-3349-903E-2832-A38A4C119261}"/>
              </a:ext>
            </a:extLst>
          </p:cNvPr>
          <p:cNvSpPr/>
          <p:nvPr/>
        </p:nvSpPr>
        <p:spPr>
          <a:xfrm>
            <a:off x="0" y="0"/>
            <a:ext cx="9144000" cy="704675"/>
          </a:xfrm>
          <a:prstGeom prst="rect">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ED7D31"/>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4E95069B-FE94-1F1F-96B7-A1D8FB8803FD}"/>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b hastings   newlebanoncoc.com</a:t>
            </a:r>
          </a:p>
        </p:txBody>
      </p:sp>
      <p:sp>
        <p:nvSpPr>
          <p:cNvPr id="6" name="TextBox 5">
            <a:extLst>
              <a:ext uri="{FF2B5EF4-FFF2-40B4-BE49-F238E27FC236}">
                <a16:creationId xmlns:a16="http://schemas.microsoft.com/office/drawing/2014/main" id="{B38BDEF4-410C-3EF5-49D9-F44034B30DA1}"/>
              </a:ext>
            </a:extLst>
          </p:cNvPr>
          <p:cNvSpPr txBox="1"/>
          <p:nvPr/>
        </p:nvSpPr>
        <p:spPr>
          <a:xfrm>
            <a:off x="1" y="-33556"/>
            <a:ext cx="9143999"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effectLst/>
                <a:uLnTx/>
                <a:uFillTx/>
                <a:latin typeface="Calibri" panose="020F0502020204030204"/>
                <a:ea typeface="+mn-ea"/>
                <a:cs typeface="+mn-cs"/>
              </a:rPr>
              <a:t>Try my mind and my heart.   </a:t>
            </a:r>
            <a:r>
              <a:rPr kumimoji="0" lang="en-US" sz="3200" b="0" i="0" u="none" strike="noStrike" kern="1200" cap="none" spc="0" normalizeH="0" baseline="0" noProof="0" dirty="0">
                <a:ln>
                  <a:noFill/>
                </a:ln>
                <a:effectLst/>
                <a:uLnTx/>
                <a:uFillTx/>
                <a:latin typeface="Calibri" panose="020F0502020204030204"/>
                <a:ea typeface="+mn-ea"/>
                <a:cs typeface="+mn-cs"/>
              </a:rPr>
              <a:t>Psalm 26:2</a:t>
            </a:r>
          </a:p>
        </p:txBody>
      </p:sp>
      <p:sp>
        <p:nvSpPr>
          <p:cNvPr id="7" name="TextBox 6">
            <a:extLst>
              <a:ext uri="{FF2B5EF4-FFF2-40B4-BE49-F238E27FC236}">
                <a16:creationId xmlns:a16="http://schemas.microsoft.com/office/drawing/2014/main" id="{60319272-2FF5-ED6D-FF74-805748E4E22F}"/>
              </a:ext>
            </a:extLst>
          </p:cNvPr>
          <p:cNvSpPr txBox="1"/>
          <p:nvPr/>
        </p:nvSpPr>
        <p:spPr>
          <a:xfrm>
            <a:off x="1124125" y="1073791"/>
            <a:ext cx="7801761" cy="5293757"/>
          </a:xfrm>
          <a:prstGeom prst="rect">
            <a:avLst/>
          </a:prstGeom>
          <a:noFill/>
        </p:spPr>
        <p:txBody>
          <a:bodyPr wrap="square">
            <a:spAutoFit/>
          </a:bodyPr>
          <a:lstStyle/>
          <a:p>
            <a:pPr marL="0" marR="0">
              <a:spcBef>
                <a:spcPts val="0"/>
              </a:spcBef>
              <a:spcAft>
                <a:spcPts val="0"/>
              </a:spcAft>
            </a:pPr>
            <a:r>
              <a:rPr lang="en-US" sz="27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We have the Mind of Christ </a:t>
            </a:r>
            <a:r>
              <a:rPr lang="en-US" sz="2700" b="1"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Confirmed by </a:t>
            </a:r>
            <a:r>
              <a:rPr lang="en-US" sz="3200" b="1"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Miracles</a:t>
            </a:r>
            <a:r>
              <a:rPr lang="en-US" sz="32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endParaRPr lang="en-US" sz="32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600" b="1"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a:t>
            </a:r>
            <a:r>
              <a:rPr lang="en-US" sz="2600" b="1" u="sng"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1 Cor.2:4</a:t>
            </a:r>
            <a:r>
              <a:rPr lang="en-US" sz="2600" b="1"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 </a:t>
            </a:r>
            <a:r>
              <a:rPr lang="en-US" sz="2800" dirty="0">
                <a:effectLst/>
                <a:latin typeface="Calibri" panose="020F0502020204030204" pitchFamily="34" charset="0"/>
                <a:ea typeface="Times New Roman" panose="02020603050405020304" pitchFamily="18" charset="0"/>
                <a:cs typeface="Calibri" panose="020F0502020204030204" pitchFamily="34" charset="0"/>
              </a:rPr>
              <a:t>And my speech and my preaching were not with persuasive words of human wisdom, but in demonstration of the Spirit and of power,</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600" dirty="0">
                <a:solidFill>
                  <a:srgbClr val="8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600" b="1" u="sng"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(Heb. 2:3-4</a:t>
            </a:r>
            <a:r>
              <a:rPr lang="en-US" sz="2600" b="1"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 </a:t>
            </a:r>
            <a:r>
              <a:rPr lang="en-US"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how shall we escape if we neglect so great a salvation, which at the first began to be spoken by the Lord, and was confirmed to us by those who heard Him,</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 God also bearing witness both with signs and wonders, with various miracles, and gifts of the Holy Spirit, according to His own will?</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326010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76A72C-5326-6296-0343-6829365F7807}"/>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A0CF9611-F694-C1E7-04DD-B36108BA02FE}"/>
              </a:ext>
            </a:extLst>
          </p:cNvPr>
          <p:cNvSpPr/>
          <p:nvPr/>
        </p:nvSpPr>
        <p:spPr>
          <a:xfrm>
            <a:off x="0" y="0"/>
            <a:ext cx="855677" cy="6858000"/>
          </a:xfrm>
          <a:prstGeom prst="rect">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B9BD5">
                  <a:lumMod val="20000"/>
                  <a:lumOff val="80000"/>
                </a:srgbClr>
              </a:solidFill>
              <a:effectLst/>
              <a:uLnTx/>
              <a:uFillTx/>
              <a:latin typeface="Calibri" panose="020F0502020204030204"/>
              <a:ea typeface="+mn-ea"/>
              <a:cs typeface="+mn-cs"/>
            </a:endParaRPr>
          </a:p>
        </p:txBody>
      </p:sp>
      <p:sp>
        <p:nvSpPr>
          <p:cNvPr id="3" name="Rectangle 2">
            <a:extLst>
              <a:ext uri="{FF2B5EF4-FFF2-40B4-BE49-F238E27FC236}">
                <a16:creationId xmlns:a16="http://schemas.microsoft.com/office/drawing/2014/main" id="{E8832D65-F63C-3DDB-D9C8-4D8EDEAAC17A}"/>
              </a:ext>
            </a:extLst>
          </p:cNvPr>
          <p:cNvSpPr/>
          <p:nvPr/>
        </p:nvSpPr>
        <p:spPr>
          <a:xfrm>
            <a:off x="0" y="0"/>
            <a:ext cx="9144000" cy="704675"/>
          </a:xfrm>
          <a:prstGeom prst="rect">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ED7D31"/>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308CBFBD-018E-53F6-5086-8215B6D60283}"/>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b hastings   newlebanoncoc.com</a:t>
            </a:r>
          </a:p>
        </p:txBody>
      </p:sp>
      <p:sp>
        <p:nvSpPr>
          <p:cNvPr id="6" name="TextBox 5">
            <a:extLst>
              <a:ext uri="{FF2B5EF4-FFF2-40B4-BE49-F238E27FC236}">
                <a16:creationId xmlns:a16="http://schemas.microsoft.com/office/drawing/2014/main" id="{9277FC66-D2FD-2D08-4A7B-42DABF2265F3}"/>
              </a:ext>
            </a:extLst>
          </p:cNvPr>
          <p:cNvSpPr txBox="1"/>
          <p:nvPr/>
        </p:nvSpPr>
        <p:spPr>
          <a:xfrm>
            <a:off x="1" y="-25167"/>
            <a:ext cx="9143999"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effectLst/>
                <a:uLnTx/>
                <a:uFillTx/>
                <a:latin typeface="Calibri" panose="020F0502020204030204"/>
                <a:ea typeface="+mn-ea"/>
                <a:cs typeface="+mn-cs"/>
              </a:rPr>
              <a:t>Try my mind and my heart.   </a:t>
            </a:r>
            <a:r>
              <a:rPr kumimoji="0" lang="en-US" sz="3200" b="0" i="0" u="none" strike="noStrike" kern="1200" cap="none" spc="0" normalizeH="0" baseline="0" noProof="0" dirty="0">
                <a:ln>
                  <a:noFill/>
                </a:ln>
                <a:effectLst/>
                <a:uLnTx/>
                <a:uFillTx/>
                <a:latin typeface="Calibri" panose="020F0502020204030204"/>
                <a:ea typeface="+mn-ea"/>
                <a:cs typeface="+mn-cs"/>
              </a:rPr>
              <a:t>Psalm 26:2</a:t>
            </a:r>
          </a:p>
        </p:txBody>
      </p:sp>
      <p:sp>
        <p:nvSpPr>
          <p:cNvPr id="7" name="TextBox 6">
            <a:extLst>
              <a:ext uri="{FF2B5EF4-FFF2-40B4-BE49-F238E27FC236}">
                <a16:creationId xmlns:a16="http://schemas.microsoft.com/office/drawing/2014/main" id="{A0CAA2BF-6D19-8195-107F-A73602B4D151}"/>
              </a:ext>
            </a:extLst>
          </p:cNvPr>
          <p:cNvSpPr txBox="1"/>
          <p:nvPr/>
        </p:nvSpPr>
        <p:spPr>
          <a:xfrm>
            <a:off x="1233183" y="1375796"/>
            <a:ext cx="7600424" cy="4862870"/>
          </a:xfrm>
          <a:prstGeom prst="rect">
            <a:avLst/>
          </a:prstGeom>
          <a:noFill/>
        </p:spPr>
        <p:txBody>
          <a:bodyPr wrap="square">
            <a:spAutoFit/>
          </a:bodyPr>
          <a:lstStyle/>
          <a:p>
            <a:pPr marL="0" marR="0">
              <a:spcBef>
                <a:spcPts val="0"/>
              </a:spcBef>
              <a:spcAft>
                <a:spcPts val="0"/>
              </a:spcAft>
            </a:pPr>
            <a:r>
              <a:rPr lang="en-US" sz="2800" b="1" dirty="0">
                <a:effectLst/>
                <a:latin typeface="Calibri" panose="020F0502020204030204" pitchFamily="34" charset="0"/>
                <a:ea typeface="Times New Roman" panose="02020603050405020304" pitchFamily="18" charset="0"/>
                <a:cs typeface="Calibri" panose="020F0502020204030204" pitchFamily="34" charset="0"/>
              </a:rPr>
              <a:t>We have the Mind of Christ through </a:t>
            </a:r>
            <a:r>
              <a:rPr lang="en-US" sz="3200" b="1" u="sng" dirty="0">
                <a:effectLst/>
                <a:latin typeface="Calibri" panose="020F0502020204030204" pitchFamily="34" charset="0"/>
                <a:ea typeface="Times New Roman" panose="02020603050405020304" pitchFamily="18" charset="0"/>
                <a:cs typeface="Calibri" panose="020F0502020204030204" pitchFamily="34" charset="0"/>
              </a:rPr>
              <a:t>Revelation</a:t>
            </a:r>
            <a:r>
              <a:rPr lang="en-US" sz="3200" dirty="0">
                <a:effectLst/>
                <a:latin typeface="Calibri" panose="020F0502020204030204" pitchFamily="34" charset="0"/>
                <a:ea typeface="Times New Roman" panose="02020603050405020304" pitchFamily="18" charset="0"/>
                <a:cs typeface="Calibri" panose="020F0502020204030204" pitchFamily="34" charset="0"/>
              </a:rPr>
              <a:t>,</a:t>
            </a:r>
            <a:r>
              <a:rPr lang="en-US" sz="2400" dirty="0">
                <a:effectLst/>
                <a:latin typeface="Calibri" panose="020F0502020204030204" pitchFamily="34" charset="0"/>
                <a:ea typeface="Times New Roman" panose="02020603050405020304" pitchFamily="18" charset="0"/>
                <a:cs typeface="Calibri" panose="020F0502020204030204" pitchFamily="34" charset="0"/>
              </a:rPr>
              <a:t>                  </a:t>
            </a:r>
          </a:p>
          <a:p>
            <a:pPr marL="0" marR="0">
              <a:spcBef>
                <a:spcPts val="0"/>
              </a:spcBef>
              <a:spcAft>
                <a:spcPts val="0"/>
              </a:spcAft>
            </a:pPr>
            <a:r>
              <a:rPr lang="en-US" sz="2400" b="1"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a:t>
            </a:r>
            <a:r>
              <a:rPr lang="en-US" sz="2400" b="1" u="sng"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1 Cor.2:10-12</a:t>
            </a:r>
            <a:r>
              <a:rPr lang="en-US" sz="2400" b="1"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a:t>
            </a:r>
            <a:endParaRPr lang="en-US" sz="24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600" dirty="0">
                <a:effectLst/>
                <a:latin typeface="Calibri" panose="020F0502020204030204" pitchFamily="34" charset="0"/>
                <a:ea typeface="Times New Roman" panose="02020603050405020304" pitchFamily="18" charset="0"/>
                <a:cs typeface="Calibri" panose="020F0502020204030204" pitchFamily="34" charset="0"/>
              </a:rPr>
              <a:t>We have the Mind of Christ Communicated by </a:t>
            </a:r>
            <a:r>
              <a:rPr lang="en-US" sz="2600" b="1" u="sng" dirty="0">
                <a:effectLst/>
                <a:latin typeface="Calibri" panose="020F0502020204030204" pitchFamily="34" charset="0"/>
                <a:ea typeface="Times New Roman" panose="02020603050405020304" pitchFamily="18" charset="0"/>
                <a:cs typeface="Calibri" panose="020F0502020204030204" pitchFamily="34" charset="0"/>
              </a:rPr>
              <a:t>Verbal</a:t>
            </a:r>
            <a:r>
              <a:rPr lang="en-US" sz="2600" u="sng" dirty="0">
                <a:effectLst/>
                <a:latin typeface="Calibri" panose="020F0502020204030204" pitchFamily="34" charset="0"/>
                <a:ea typeface="Times New Roman" panose="02020603050405020304" pitchFamily="18" charset="0"/>
                <a:cs typeface="Calibri" panose="020F0502020204030204" pitchFamily="34" charset="0"/>
              </a:rPr>
              <a:t> </a:t>
            </a:r>
            <a:r>
              <a:rPr lang="en-US" sz="2600" b="1" u="sng" dirty="0">
                <a:effectLst/>
                <a:latin typeface="Calibri" panose="020F0502020204030204" pitchFamily="34" charset="0"/>
                <a:ea typeface="Times New Roman" panose="02020603050405020304" pitchFamily="18" charset="0"/>
                <a:cs typeface="Calibri" panose="020F0502020204030204" pitchFamily="34" charset="0"/>
              </a:rPr>
              <a:t>Inspiration</a:t>
            </a:r>
            <a:r>
              <a:rPr lang="en-US" sz="2400" dirty="0">
                <a:effectLst/>
                <a:latin typeface="Calibri" panose="020F0502020204030204" pitchFamily="34" charset="0"/>
                <a:ea typeface="Times New Roman" panose="02020603050405020304" pitchFamily="18" charset="0"/>
                <a:cs typeface="Calibri" panose="020F0502020204030204" pitchFamily="34" charset="0"/>
              </a:rPr>
              <a:t>, </a:t>
            </a:r>
            <a:r>
              <a:rPr lang="en-US" sz="2400" b="1"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a:t>
            </a:r>
            <a:r>
              <a:rPr lang="en-US" sz="2400" b="1" u="sng"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1 Cor. 2:13).</a:t>
            </a:r>
            <a:endParaRPr lang="en-US" sz="24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Who Will </a:t>
            </a:r>
            <a:r>
              <a:rPr lang="en-US" sz="2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Receive</a:t>
            </a:r>
            <a:r>
              <a:rPr lang="en-US" sz="2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the Mind of Christ?  </a:t>
            </a:r>
            <a:r>
              <a:rPr lang="en-US" sz="2400" b="1"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a:t>
            </a:r>
            <a:r>
              <a:rPr lang="en-US" sz="2400" b="1" u="sng"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1Cor. 2:14-16</a:t>
            </a:r>
            <a:r>
              <a:rPr lang="en-US" sz="2400" b="1"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a:t>
            </a:r>
            <a:endParaRPr lang="en-US" sz="24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0" marR="0">
              <a:spcBef>
                <a:spcPts val="0"/>
              </a:spcBef>
              <a:spcAft>
                <a:spcPts val="0"/>
              </a:spcAft>
            </a:pPr>
            <a:r>
              <a:rPr lang="en-US" sz="26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Natural man </a:t>
            </a:r>
            <a:r>
              <a:rPr lang="en-US" sz="2600" b="1"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refuses</a:t>
            </a:r>
            <a:r>
              <a:rPr lang="en-US" sz="26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the gospel as </a:t>
            </a:r>
            <a:r>
              <a:rPr lang="en-US" sz="2600" b="1"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foolishness</a:t>
            </a:r>
            <a:r>
              <a:rPr lang="en-US" sz="2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600"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Closed mind</a:t>
            </a:r>
            <a:r>
              <a:rPr lang="en-US" sz="2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He refuses to be guided by revelation; he does not receive the things of the Spirit of God (gospel) - He lives on the basis of human reasoning alone. </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a:t>
            </a:r>
            <a:r>
              <a:rPr lang="en-US" sz="2400" b="1" u="sng"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1Cor. 1:26-31</a:t>
            </a:r>
            <a:r>
              <a:rPr lang="en-US" sz="2400" b="1"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a:t>
            </a:r>
            <a:endParaRPr lang="en-US" sz="24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215950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2681F8-7D58-CA42-8659-341BDBA4CF35}"/>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549D0BF1-7034-E80C-C0F6-7939196CB084}"/>
              </a:ext>
            </a:extLst>
          </p:cNvPr>
          <p:cNvSpPr/>
          <p:nvPr/>
        </p:nvSpPr>
        <p:spPr>
          <a:xfrm>
            <a:off x="0" y="0"/>
            <a:ext cx="855677" cy="6858000"/>
          </a:xfrm>
          <a:prstGeom prst="rect">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B9BD5">
                  <a:lumMod val="20000"/>
                  <a:lumOff val="80000"/>
                </a:srgbClr>
              </a:solidFill>
              <a:effectLst/>
              <a:uLnTx/>
              <a:uFillTx/>
              <a:latin typeface="Calibri" panose="020F0502020204030204"/>
              <a:ea typeface="+mn-ea"/>
              <a:cs typeface="+mn-cs"/>
            </a:endParaRPr>
          </a:p>
        </p:txBody>
      </p:sp>
      <p:sp>
        <p:nvSpPr>
          <p:cNvPr id="3" name="Rectangle 2">
            <a:extLst>
              <a:ext uri="{FF2B5EF4-FFF2-40B4-BE49-F238E27FC236}">
                <a16:creationId xmlns:a16="http://schemas.microsoft.com/office/drawing/2014/main" id="{3FB2B375-1680-888A-00D0-947DBA0CEFB3}"/>
              </a:ext>
            </a:extLst>
          </p:cNvPr>
          <p:cNvSpPr/>
          <p:nvPr/>
        </p:nvSpPr>
        <p:spPr>
          <a:xfrm>
            <a:off x="0" y="0"/>
            <a:ext cx="9144000" cy="704675"/>
          </a:xfrm>
          <a:prstGeom prst="rect">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ED7D31"/>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1296B1A5-415B-CB69-5BE4-FAE283745A4C}"/>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b hastings   newlebanoncoc.com</a:t>
            </a:r>
          </a:p>
        </p:txBody>
      </p:sp>
      <p:sp>
        <p:nvSpPr>
          <p:cNvPr id="6" name="TextBox 5">
            <a:extLst>
              <a:ext uri="{FF2B5EF4-FFF2-40B4-BE49-F238E27FC236}">
                <a16:creationId xmlns:a16="http://schemas.microsoft.com/office/drawing/2014/main" id="{6D98DF26-B307-7ED4-DEF7-B1068A7B2DA7}"/>
              </a:ext>
            </a:extLst>
          </p:cNvPr>
          <p:cNvSpPr txBox="1"/>
          <p:nvPr/>
        </p:nvSpPr>
        <p:spPr>
          <a:xfrm>
            <a:off x="1" y="-33556"/>
            <a:ext cx="9143999"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effectLst/>
                <a:uLnTx/>
                <a:uFillTx/>
                <a:latin typeface="Calibri" panose="020F0502020204030204"/>
                <a:ea typeface="+mn-ea"/>
                <a:cs typeface="+mn-cs"/>
              </a:rPr>
              <a:t>Try my mind and my heart.   </a:t>
            </a:r>
            <a:r>
              <a:rPr kumimoji="0" lang="en-US" sz="3200" b="0" i="0" u="none" strike="noStrike" kern="1200" cap="none" spc="0" normalizeH="0" baseline="0" noProof="0" dirty="0">
                <a:ln>
                  <a:noFill/>
                </a:ln>
                <a:effectLst/>
                <a:uLnTx/>
                <a:uFillTx/>
                <a:latin typeface="Calibri" panose="020F0502020204030204"/>
                <a:ea typeface="+mn-ea"/>
                <a:cs typeface="+mn-cs"/>
              </a:rPr>
              <a:t>Psalm 26:2</a:t>
            </a:r>
          </a:p>
        </p:txBody>
      </p:sp>
      <p:sp>
        <p:nvSpPr>
          <p:cNvPr id="8" name="TextBox 7">
            <a:extLst>
              <a:ext uri="{FF2B5EF4-FFF2-40B4-BE49-F238E27FC236}">
                <a16:creationId xmlns:a16="http://schemas.microsoft.com/office/drawing/2014/main" id="{CB731641-08A6-EF2C-798A-3E62EAA9C03F}"/>
              </a:ext>
            </a:extLst>
          </p:cNvPr>
          <p:cNvSpPr txBox="1"/>
          <p:nvPr/>
        </p:nvSpPr>
        <p:spPr>
          <a:xfrm>
            <a:off x="1510018" y="1635853"/>
            <a:ext cx="6929307" cy="3970318"/>
          </a:xfrm>
          <a:prstGeom prst="rect">
            <a:avLst/>
          </a:prstGeom>
          <a:noFill/>
        </p:spPr>
        <p:txBody>
          <a:bodyPr wrap="square">
            <a:spAutoFit/>
          </a:bodyPr>
          <a:lstStyle/>
          <a:p>
            <a:pPr marL="0" marR="0">
              <a:spcBef>
                <a:spcPts val="0"/>
              </a:spcBef>
              <a:spcAft>
                <a:spcPts val="0"/>
              </a:spcAft>
            </a:pPr>
            <a:r>
              <a:rPr lang="en-US" sz="3600" b="1"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Spiritual man </a:t>
            </a:r>
            <a:r>
              <a:rPr lang="en-US" sz="3600" b="1" u="sng"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receives</a:t>
            </a:r>
            <a:r>
              <a:rPr lang="en-US" sz="3600" b="1"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 the gospel</a:t>
            </a:r>
            <a:r>
              <a:rPr lang="en-US" sz="3600"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 </a:t>
            </a:r>
          </a:p>
          <a:p>
            <a:pPr marL="0" marR="0">
              <a:spcBef>
                <a:spcPts val="0"/>
              </a:spcBef>
              <a:spcAft>
                <a:spcPts val="0"/>
              </a:spcAft>
            </a:pPr>
            <a:r>
              <a:rPr lang="en-US" sz="3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He wants to know God's mind and knows he cannot without </a:t>
            </a:r>
            <a:r>
              <a:rPr lang="en-US" sz="3600"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God</a:t>
            </a:r>
            <a:r>
              <a:rPr lang="en-US" sz="3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telling Him. </a:t>
            </a:r>
          </a:p>
          <a:p>
            <a:pPr marL="0" marR="0">
              <a:spcBef>
                <a:spcPts val="0"/>
              </a:spcBef>
              <a:spcAft>
                <a:spcPts val="0"/>
              </a:spcAft>
            </a:pPr>
            <a:endParaRPr lang="en-US" sz="36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0" marR="0">
              <a:spcBef>
                <a:spcPts val="0"/>
              </a:spcBef>
              <a:spcAft>
                <a:spcPts val="0"/>
              </a:spcAft>
            </a:pPr>
            <a:r>
              <a:rPr lang="en-US" sz="3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Open-minded to receive the truth of God, </a:t>
            </a:r>
            <a:r>
              <a:rPr lang="en-US" sz="3600" dirty="0">
                <a:effectLst/>
                <a:latin typeface="Calibri" panose="020F0502020204030204" pitchFamily="34" charset="0"/>
                <a:ea typeface="Times New Roman" panose="02020603050405020304" pitchFamily="18" charset="0"/>
                <a:cs typeface="Calibri" panose="020F0502020204030204" pitchFamily="34" charset="0"/>
              </a:rPr>
              <a:t>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Arrow: Right 3">
            <a:extLst>
              <a:ext uri="{FF2B5EF4-FFF2-40B4-BE49-F238E27FC236}">
                <a16:creationId xmlns:a16="http://schemas.microsoft.com/office/drawing/2014/main" id="{525F1026-E286-6B0B-6843-874AB02A1E55}"/>
              </a:ext>
            </a:extLst>
          </p:cNvPr>
          <p:cNvSpPr/>
          <p:nvPr/>
        </p:nvSpPr>
        <p:spPr>
          <a:xfrm>
            <a:off x="3313651" y="5117284"/>
            <a:ext cx="978408" cy="329496"/>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157752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D350F1-BD93-F371-B969-1C4856930A57}"/>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E62B6A0D-8372-6EF8-96BC-D485D0455C3B}"/>
              </a:ext>
            </a:extLst>
          </p:cNvPr>
          <p:cNvSpPr/>
          <p:nvPr/>
        </p:nvSpPr>
        <p:spPr>
          <a:xfrm>
            <a:off x="0" y="0"/>
            <a:ext cx="855677" cy="6858000"/>
          </a:xfrm>
          <a:prstGeom prst="rect">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B9BD5">
                  <a:lumMod val="20000"/>
                  <a:lumOff val="80000"/>
                </a:srgbClr>
              </a:solidFill>
              <a:effectLst/>
              <a:uLnTx/>
              <a:uFillTx/>
              <a:latin typeface="Calibri" panose="020F0502020204030204"/>
              <a:ea typeface="+mn-ea"/>
              <a:cs typeface="+mn-cs"/>
            </a:endParaRPr>
          </a:p>
        </p:txBody>
      </p:sp>
      <p:sp>
        <p:nvSpPr>
          <p:cNvPr id="3" name="Rectangle 2">
            <a:extLst>
              <a:ext uri="{FF2B5EF4-FFF2-40B4-BE49-F238E27FC236}">
                <a16:creationId xmlns:a16="http://schemas.microsoft.com/office/drawing/2014/main" id="{02F3C8BA-0CCA-DB2E-BFEA-63E8EADD0D2D}"/>
              </a:ext>
            </a:extLst>
          </p:cNvPr>
          <p:cNvSpPr/>
          <p:nvPr/>
        </p:nvSpPr>
        <p:spPr>
          <a:xfrm>
            <a:off x="0" y="0"/>
            <a:ext cx="9144000" cy="704675"/>
          </a:xfrm>
          <a:prstGeom prst="rect">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ED7D31"/>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966AA7A8-22D0-D310-1219-EC7200A3FBEF}"/>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b hastings   newlebanoncoc.com</a:t>
            </a:r>
          </a:p>
        </p:txBody>
      </p:sp>
      <p:sp>
        <p:nvSpPr>
          <p:cNvPr id="6" name="TextBox 5">
            <a:extLst>
              <a:ext uri="{FF2B5EF4-FFF2-40B4-BE49-F238E27FC236}">
                <a16:creationId xmlns:a16="http://schemas.microsoft.com/office/drawing/2014/main" id="{3C22B4D3-6E4D-3CC5-D4EE-254B647ECF9A}"/>
              </a:ext>
            </a:extLst>
          </p:cNvPr>
          <p:cNvSpPr txBox="1"/>
          <p:nvPr/>
        </p:nvSpPr>
        <p:spPr>
          <a:xfrm>
            <a:off x="1" y="-33556"/>
            <a:ext cx="9143999"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effectLst/>
                <a:uLnTx/>
                <a:uFillTx/>
                <a:latin typeface="Calibri" panose="020F0502020204030204"/>
                <a:ea typeface="+mn-ea"/>
                <a:cs typeface="+mn-cs"/>
              </a:rPr>
              <a:t>Try my mind and my heart.   </a:t>
            </a:r>
            <a:r>
              <a:rPr kumimoji="0" lang="en-US" sz="3200" b="0" i="0" u="none" strike="noStrike" kern="1200" cap="none" spc="0" normalizeH="0" baseline="0" noProof="0" dirty="0">
                <a:ln>
                  <a:noFill/>
                </a:ln>
                <a:effectLst/>
                <a:uLnTx/>
                <a:uFillTx/>
                <a:latin typeface="Calibri" panose="020F0502020204030204"/>
                <a:ea typeface="+mn-ea"/>
                <a:cs typeface="+mn-cs"/>
              </a:rPr>
              <a:t>Psalm 26:2</a:t>
            </a:r>
          </a:p>
        </p:txBody>
      </p:sp>
      <p:sp>
        <p:nvSpPr>
          <p:cNvPr id="8" name="TextBox 7">
            <a:extLst>
              <a:ext uri="{FF2B5EF4-FFF2-40B4-BE49-F238E27FC236}">
                <a16:creationId xmlns:a16="http://schemas.microsoft.com/office/drawing/2014/main" id="{8BD5A4FA-D67C-8F1C-67E7-5F9026CB40F5}"/>
              </a:ext>
            </a:extLst>
          </p:cNvPr>
          <p:cNvSpPr txBox="1"/>
          <p:nvPr/>
        </p:nvSpPr>
        <p:spPr>
          <a:xfrm>
            <a:off x="901816" y="993953"/>
            <a:ext cx="7172587" cy="5016758"/>
          </a:xfrm>
          <a:prstGeom prst="rect">
            <a:avLst/>
          </a:prstGeom>
          <a:noFill/>
        </p:spPr>
        <p:txBody>
          <a:bodyPr wrap="square">
            <a:spAutoFit/>
          </a:bodyPr>
          <a:lstStyle/>
          <a:p>
            <a:pPr marL="0" marR="0">
              <a:spcBef>
                <a:spcPts val="0"/>
              </a:spcBef>
              <a:spcAft>
                <a:spcPts val="0"/>
              </a:spcAft>
            </a:pPr>
            <a:r>
              <a:rPr lang="en-US" sz="2800" b="1"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1 Cor. 2:16 </a:t>
            </a:r>
          </a:p>
          <a:p>
            <a:pPr marL="0" marR="0">
              <a:spcBef>
                <a:spcPts val="0"/>
              </a:spcBef>
              <a:spcAft>
                <a:spcPts val="0"/>
              </a:spcAft>
            </a:pPr>
            <a:endParaRPr lang="en-US" sz="3200" b="1" dirty="0">
              <a:solidFill>
                <a:srgbClr val="0070C0"/>
              </a:solidFill>
              <a:latin typeface="Calibri" panose="020F0502020204030204" pitchFamily="34" charset="0"/>
              <a:ea typeface="Times New Roman" panose="02020603050405020304" pitchFamily="18" charset="0"/>
              <a:cs typeface="Calibri" panose="020F0502020204030204" pitchFamily="34" charset="0"/>
            </a:endParaRPr>
          </a:p>
          <a:p>
            <a:pPr marL="0" marR="0">
              <a:spcBef>
                <a:spcPts val="0"/>
              </a:spcBef>
              <a:spcAft>
                <a:spcPts val="0"/>
              </a:spcAft>
            </a:pPr>
            <a:endParaRPr lang="en-US" sz="3200" b="1" dirty="0">
              <a:solidFill>
                <a:srgbClr val="0070C0"/>
              </a:solidFill>
              <a:latin typeface="Calibri" panose="020F0502020204030204" pitchFamily="34" charset="0"/>
              <a:ea typeface="Times New Roman" panose="02020603050405020304" pitchFamily="18" charset="0"/>
              <a:cs typeface="Calibri" panose="020F0502020204030204" pitchFamily="34" charset="0"/>
            </a:endParaRPr>
          </a:p>
          <a:p>
            <a:pPr marL="0" marR="0">
              <a:spcBef>
                <a:spcPts val="0"/>
              </a:spcBef>
              <a:spcAft>
                <a:spcPts val="0"/>
              </a:spcAft>
            </a:pPr>
            <a:endParaRPr lang="en-US" sz="3200" b="1" dirty="0">
              <a:solidFill>
                <a:srgbClr val="0070C0"/>
              </a:solidFill>
              <a:latin typeface="Calibri" panose="020F0502020204030204" pitchFamily="34" charset="0"/>
              <a:ea typeface="Times New Roman" panose="02020603050405020304" pitchFamily="18" charset="0"/>
              <a:cs typeface="Calibri" panose="020F0502020204030204" pitchFamily="34" charset="0"/>
            </a:endParaRPr>
          </a:p>
          <a:p>
            <a:pPr marL="0" marR="0">
              <a:spcBef>
                <a:spcPts val="0"/>
              </a:spcBef>
              <a:spcAft>
                <a:spcPts val="0"/>
              </a:spcAft>
            </a:pPr>
            <a:r>
              <a:rPr lang="en-US" sz="2800" b="1"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Isa. 40:13-14 </a:t>
            </a:r>
          </a:p>
          <a:p>
            <a:pPr marL="0" marR="0">
              <a:spcBef>
                <a:spcPts val="0"/>
              </a:spcBef>
              <a:spcAft>
                <a:spcPts val="0"/>
              </a:spcAft>
            </a:pPr>
            <a:endParaRPr lang="en-US" sz="3200" b="1" dirty="0">
              <a:solidFill>
                <a:srgbClr val="0070C0"/>
              </a:solidFill>
              <a:latin typeface="Calibri" panose="020F0502020204030204" pitchFamily="34" charset="0"/>
              <a:ea typeface="Times New Roman" panose="02020603050405020304" pitchFamily="18" charset="0"/>
              <a:cs typeface="Calibri" panose="020F0502020204030204" pitchFamily="34" charset="0"/>
            </a:endParaRPr>
          </a:p>
          <a:p>
            <a:pPr marL="0" marR="0">
              <a:spcBef>
                <a:spcPts val="0"/>
              </a:spcBef>
              <a:spcAft>
                <a:spcPts val="0"/>
              </a:spcAft>
            </a:pPr>
            <a:endParaRPr lang="en-US" sz="3200" b="1" dirty="0">
              <a:solidFill>
                <a:srgbClr val="0070C0"/>
              </a:solidFill>
              <a:latin typeface="Calibri" panose="020F0502020204030204" pitchFamily="34" charset="0"/>
              <a:ea typeface="Times New Roman" panose="02020603050405020304" pitchFamily="18" charset="0"/>
              <a:cs typeface="Calibri" panose="020F0502020204030204" pitchFamily="34" charset="0"/>
            </a:endParaRPr>
          </a:p>
          <a:p>
            <a:pPr marL="0" marR="0">
              <a:spcBef>
                <a:spcPts val="0"/>
              </a:spcBef>
              <a:spcAft>
                <a:spcPts val="0"/>
              </a:spcAft>
            </a:pPr>
            <a:endParaRPr lang="en-US" sz="3200" b="1" dirty="0">
              <a:solidFill>
                <a:srgbClr val="0070C0"/>
              </a:solidFill>
              <a:latin typeface="Calibri" panose="020F0502020204030204" pitchFamily="34" charset="0"/>
              <a:ea typeface="Times New Roman" panose="02020603050405020304" pitchFamily="18" charset="0"/>
              <a:cs typeface="Calibri" panose="020F0502020204030204" pitchFamily="34" charset="0"/>
            </a:endParaRPr>
          </a:p>
          <a:p>
            <a:pPr marL="0" marR="0">
              <a:spcBef>
                <a:spcPts val="0"/>
              </a:spcBef>
              <a:spcAft>
                <a:spcPts val="0"/>
              </a:spcAft>
            </a:pPr>
            <a:r>
              <a:rPr lang="en-US" sz="2800" b="1"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Rom. 11:33-35</a:t>
            </a:r>
            <a:endParaRPr lang="en-US" sz="2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3200" dirty="0">
                <a:effectLst/>
                <a:latin typeface="Calibri" panose="020F0502020204030204" pitchFamily="34" charset="0"/>
                <a:ea typeface="Times New Roman" panose="02020603050405020304" pitchFamily="18" charset="0"/>
                <a:cs typeface="Calibri" panose="020F0502020204030204" pitchFamily="34"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F7DDE0CF-D564-C9A4-82BB-A8160C118B3C}"/>
              </a:ext>
            </a:extLst>
          </p:cNvPr>
          <p:cNvSpPr txBox="1"/>
          <p:nvPr/>
        </p:nvSpPr>
        <p:spPr>
          <a:xfrm>
            <a:off x="3028950" y="847289"/>
            <a:ext cx="5997604" cy="769441"/>
          </a:xfrm>
          <a:prstGeom prst="rect">
            <a:avLst/>
          </a:prstGeom>
          <a:noFill/>
        </p:spPr>
        <p:txBody>
          <a:bodyPr wrap="square" rtlCol="0">
            <a:spAutoFit/>
          </a:bodyPr>
          <a:lstStyle/>
          <a:p>
            <a:r>
              <a:rPr lang="en-US" sz="2200" dirty="0"/>
              <a:t>For "</a:t>
            </a:r>
            <a:r>
              <a:rPr lang="en-US" sz="2200" u="sng" dirty="0"/>
              <a:t>who has known the mind of the LORD </a:t>
            </a:r>
            <a:r>
              <a:rPr lang="en-US" sz="2200" dirty="0"/>
              <a:t>that he may instruct Him?" But we have the mind of Christ.</a:t>
            </a:r>
          </a:p>
        </p:txBody>
      </p:sp>
      <p:sp>
        <p:nvSpPr>
          <p:cNvPr id="7" name="TextBox 6">
            <a:extLst>
              <a:ext uri="{FF2B5EF4-FFF2-40B4-BE49-F238E27FC236}">
                <a16:creationId xmlns:a16="http://schemas.microsoft.com/office/drawing/2014/main" id="{223F303C-D570-E971-0663-6E9A2135E554}"/>
              </a:ext>
            </a:extLst>
          </p:cNvPr>
          <p:cNvSpPr txBox="1"/>
          <p:nvPr/>
        </p:nvSpPr>
        <p:spPr>
          <a:xfrm>
            <a:off x="3205120" y="2296588"/>
            <a:ext cx="6115048" cy="2123658"/>
          </a:xfrm>
          <a:prstGeom prst="rect">
            <a:avLst/>
          </a:prstGeom>
          <a:noFill/>
        </p:spPr>
        <p:txBody>
          <a:bodyPr wrap="square" rtlCol="0">
            <a:spAutoFit/>
          </a:bodyPr>
          <a:lstStyle/>
          <a:p>
            <a:r>
              <a:rPr lang="en-US" sz="2200" dirty="0"/>
              <a:t>Who has directed the Spirit of the LORD, Or as His counselor has taught Him?</a:t>
            </a:r>
          </a:p>
          <a:p>
            <a:r>
              <a:rPr lang="en-US" sz="2200" dirty="0"/>
              <a:t>14 With whom did He take counsel, and who instructed Him, And taught Him in the path of justice? Who taught Him knowledge, And showed Him the way of understanding?</a:t>
            </a:r>
          </a:p>
        </p:txBody>
      </p:sp>
      <p:sp>
        <p:nvSpPr>
          <p:cNvPr id="9" name="TextBox 8">
            <a:extLst>
              <a:ext uri="{FF2B5EF4-FFF2-40B4-BE49-F238E27FC236}">
                <a16:creationId xmlns:a16="http://schemas.microsoft.com/office/drawing/2014/main" id="{83FDF418-B98E-93AB-9722-674DFA542DBA}"/>
              </a:ext>
            </a:extLst>
          </p:cNvPr>
          <p:cNvSpPr txBox="1"/>
          <p:nvPr/>
        </p:nvSpPr>
        <p:spPr>
          <a:xfrm>
            <a:off x="3221372" y="4568550"/>
            <a:ext cx="5922626" cy="1938992"/>
          </a:xfrm>
          <a:prstGeom prst="rect">
            <a:avLst/>
          </a:prstGeom>
          <a:noFill/>
        </p:spPr>
        <p:txBody>
          <a:bodyPr wrap="square" rtlCol="0">
            <a:spAutoFit/>
          </a:bodyPr>
          <a:lstStyle/>
          <a:p>
            <a:r>
              <a:rPr lang="en-US" sz="2000" dirty="0"/>
              <a:t>Oh, the depth of the riches both of the wisdom and knowledge of God! How unsearchable are His judgments and His ways past finding out!</a:t>
            </a:r>
          </a:p>
          <a:p>
            <a:r>
              <a:rPr lang="en-US" sz="2000" dirty="0"/>
              <a:t> 34 "</a:t>
            </a:r>
            <a:r>
              <a:rPr lang="en-US" sz="2000" u="sng" dirty="0"/>
              <a:t>For who has known the mind of the LORD</a:t>
            </a:r>
            <a:r>
              <a:rPr lang="en-US" sz="2000" dirty="0"/>
              <a:t>? Or who has become His counselor?" 35 "Or who has first given to Him And it shall be repaid to him?"</a:t>
            </a:r>
          </a:p>
        </p:txBody>
      </p:sp>
    </p:spTree>
    <p:extLst>
      <p:ext uri="{BB962C8B-B14F-4D97-AF65-F5344CB8AC3E}">
        <p14:creationId xmlns:p14="http://schemas.microsoft.com/office/powerpoint/2010/main" val="19885351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D46E78-9E48-3174-9EC8-DBD73600054A}"/>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176035F1-AA0E-964F-0060-78BE5E7785D7}"/>
              </a:ext>
            </a:extLst>
          </p:cNvPr>
          <p:cNvSpPr/>
          <p:nvPr/>
        </p:nvSpPr>
        <p:spPr>
          <a:xfrm>
            <a:off x="0" y="0"/>
            <a:ext cx="855677" cy="6858000"/>
          </a:xfrm>
          <a:prstGeom prst="rect">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B9BD5">
                  <a:lumMod val="20000"/>
                  <a:lumOff val="80000"/>
                </a:srgbClr>
              </a:solidFill>
              <a:effectLst/>
              <a:uLnTx/>
              <a:uFillTx/>
              <a:latin typeface="Calibri" panose="020F0502020204030204"/>
              <a:ea typeface="+mn-ea"/>
              <a:cs typeface="+mn-cs"/>
            </a:endParaRPr>
          </a:p>
        </p:txBody>
      </p:sp>
      <p:sp>
        <p:nvSpPr>
          <p:cNvPr id="3" name="Rectangle 2">
            <a:extLst>
              <a:ext uri="{FF2B5EF4-FFF2-40B4-BE49-F238E27FC236}">
                <a16:creationId xmlns:a16="http://schemas.microsoft.com/office/drawing/2014/main" id="{D00A65D7-4BFE-324C-4EF3-9A3FE0AF9020}"/>
              </a:ext>
            </a:extLst>
          </p:cNvPr>
          <p:cNvSpPr/>
          <p:nvPr/>
        </p:nvSpPr>
        <p:spPr>
          <a:xfrm>
            <a:off x="0" y="0"/>
            <a:ext cx="9144000" cy="704675"/>
          </a:xfrm>
          <a:prstGeom prst="rect">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ED7D31"/>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D96830D1-46A8-6EE9-71E6-A8F4A2C653E3}"/>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b hastings   newlebanoncoc.com</a:t>
            </a:r>
          </a:p>
        </p:txBody>
      </p:sp>
      <p:sp>
        <p:nvSpPr>
          <p:cNvPr id="6" name="TextBox 5">
            <a:extLst>
              <a:ext uri="{FF2B5EF4-FFF2-40B4-BE49-F238E27FC236}">
                <a16:creationId xmlns:a16="http://schemas.microsoft.com/office/drawing/2014/main" id="{FC8EEB4E-F5F5-3EC9-C920-814642CADB7E}"/>
              </a:ext>
            </a:extLst>
          </p:cNvPr>
          <p:cNvSpPr txBox="1"/>
          <p:nvPr/>
        </p:nvSpPr>
        <p:spPr>
          <a:xfrm>
            <a:off x="1" y="-16778"/>
            <a:ext cx="9143999"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effectLst/>
                <a:uLnTx/>
                <a:uFillTx/>
                <a:latin typeface="Calibri" panose="020F0502020204030204"/>
                <a:ea typeface="+mn-ea"/>
                <a:cs typeface="+mn-cs"/>
              </a:rPr>
              <a:t>Try my mind and my heart.   </a:t>
            </a:r>
            <a:r>
              <a:rPr kumimoji="0" lang="en-US" sz="3200" b="0" i="0" u="none" strike="noStrike" kern="1200" cap="none" spc="0" normalizeH="0" baseline="0" noProof="0" dirty="0">
                <a:ln>
                  <a:noFill/>
                </a:ln>
                <a:effectLst/>
                <a:uLnTx/>
                <a:uFillTx/>
                <a:latin typeface="Calibri" panose="020F0502020204030204"/>
                <a:ea typeface="+mn-ea"/>
                <a:cs typeface="+mn-cs"/>
              </a:rPr>
              <a:t>Psalm 26:2</a:t>
            </a:r>
          </a:p>
        </p:txBody>
      </p:sp>
      <p:sp>
        <p:nvSpPr>
          <p:cNvPr id="7" name="TextBox 6">
            <a:extLst>
              <a:ext uri="{FF2B5EF4-FFF2-40B4-BE49-F238E27FC236}">
                <a16:creationId xmlns:a16="http://schemas.microsoft.com/office/drawing/2014/main" id="{0FAFFF38-70DF-8662-7FE6-26203EF0A266}"/>
              </a:ext>
            </a:extLst>
          </p:cNvPr>
          <p:cNvSpPr txBox="1"/>
          <p:nvPr/>
        </p:nvSpPr>
        <p:spPr>
          <a:xfrm>
            <a:off x="1350628" y="1065403"/>
            <a:ext cx="7298422" cy="5447645"/>
          </a:xfrm>
          <a:prstGeom prst="rect">
            <a:avLst/>
          </a:prstGeom>
          <a:noFill/>
        </p:spPr>
        <p:txBody>
          <a:bodyPr wrap="square">
            <a:spAutoFit/>
          </a:bodyPr>
          <a:lstStyle/>
          <a:p>
            <a:pPr marL="0" marR="0">
              <a:spcBef>
                <a:spcPts val="0"/>
              </a:spcBef>
              <a:spcAft>
                <a:spcPts val="0"/>
              </a:spcAft>
            </a:pPr>
            <a:r>
              <a:rPr lang="en-US" sz="2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Christians Are </a:t>
            </a:r>
            <a:r>
              <a:rPr lang="en-US" sz="3200" b="1"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COMMANDED</a:t>
            </a:r>
            <a:r>
              <a:rPr lang="en-US" sz="2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To Have The Mind Of Christ, </a:t>
            </a:r>
            <a:endParaRPr lang="en-US" sz="2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b="1"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a:t>
            </a:r>
            <a:r>
              <a:rPr lang="en-US" sz="2800" b="1" u="sng"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Phil. 2:5</a:t>
            </a:r>
            <a:r>
              <a:rPr lang="en-US" sz="2800" b="1"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 </a:t>
            </a:r>
            <a:r>
              <a:rPr lang="en-US" sz="2800" dirty="0">
                <a:effectLst/>
                <a:latin typeface="Calibri" panose="020F0502020204030204" pitchFamily="34" charset="0"/>
                <a:ea typeface="Times New Roman" panose="02020603050405020304" pitchFamily="18" charset="0"/>
                <a:cs typeface="Calibri" panose="020F0502020204030204" pitchFamily="34" charset="0"/>
              </a:rPr>
              <a:t>Let this mind be in you which was also in Christ Jesus,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effectLst/>
                <a:latin typeface="Calibri" panose="020F0502020204030204" pitchFamily="34" charset="0"/>
                <a:ea typeface="Times New Roman" panose="02020603050405020304" pitchFamily="18" charset="0"/>
                <a:cs typeface="Calibri" panose="020F0502020204030204" pitchFamily="34" charset="0"/>
              </a:rPr>
              <a:t>Disciples Put the </a:t>
            </a:r>
            <a:r>
              <a:rPr lang="en-US" sz="2800" b="1" dirty="0">
                <a:effectLst/>
                <a:latin typeface="Calibri" panose="020F0502020204030204" pitchFamily="34" charset="0"/>
                <a:ea typeface="Times New Roman" panose="02020603050405020304" pitchFamily="18" charset="0"/>
                <a:cs typeface="Calibri" panose="020F0502020204030204" pitchFamily="34" charset="0"/>
              </a:rPr>
              <a:t>Word</a:t>
            </a:r>
            <a:r>
              <a:rPr lang="en-US" sz="2800" dirty="0">
                <a:effectLst/>
                <a:latin typeface="Calibri" panose="020F0502020204030204" pitchFamily="34" charset="0"/>
                <a:ea typeface="Times New Roman" panose="02020603050405020304" pitchFamily="18" charset="0"/>
                <a:cs typeface="Calibri" panose="020F0502020204030204" pitchFamily="34" charset="0"/>
              </a:rPr>
              <a:t> of Christ into their </a:t>
            </a:r>
            <a:r>
              <a:rPr lang="en-US" sz="2800" b="1" dirty="0">
                <a:effectLst/>
                <a:latin typeface="Calibri" panose="020F0502020204030204" pitchFamily="34" charset="0"/>
                <a:ea typeface="Times New Roman" panose="02020603050405020304" pitchFamily="18" charset="0"/>
                <a:cs typeface="Calibri" panose="020F0502020204030204" pitchFamily="34" charset="0"/>
              </a:rPr>
              <a:t>Minds</a:t>
            </a:r>
            <a:r>
              <a:rPr lang="en-US" sz="2800" dirty="0">
                <a:effectLst/>
                <a:latin typeface="Calibri" panose="020F0502020204030204" pitchFamily="34" charset="0"/>
                <a:ea typeface="Times New Roman" panose="02020603050405020304" pitchFamily="18" charset="0"/>
                <a:cs typeface="Calibri" panose="020F0502020204030204" pitchFamily="34" charset="0"/>
              </a:rPr>
              <a:t>, </a:t>
            </a:r>
            <a:r>
              <a:rPr lang="en-US" sz="3200" b="1"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(Col.3:16).</a:t>
            </a:r>
            <a:endParaRPr lang="en-US" sz="32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Word of Christ must shape our thinking to shape who we are!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3200" b="1"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a:t>
            </a:r>
            <a:r>
              <a:rPr lang="en-US" sz="3200" b="1" u="sng"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Prov. 23:7</a:t>
            </a:r>
            <a:r>
              <a:rPr lang="en-US" sz="3200" b="1"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a:t>
            </a:r>
            <a:r>
              <a:rPr lang="en-US" sz="32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r>
              <a:rPr lang="en-US" sz="2800" dirty="0">
                <a:effectLst/>
                <a:latin typeface="Calibri" panose="020F0502020204030204" pitchFamily="34" charset="0"/>
                <a:ea typeface="Times New Roman" panose="02020603050405020304" pitchFamily="18" charset="0"/>
                <a:cs typeface="Calibri" panose="020F0502020204030204" pitchFamily="34" charset="0"/>
              </a:rPr>
              <a:t>For as he thinks in his heart, so is he. "Eat and drink!" he says to you, But his heart is not with you.</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535564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BD7A77-BD61-0A8E-B496-6F23C4E160C9}"/>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6A14E637-4680-B3AE-59BA-59DEE0CAC593}"/>
              </a:ext>
            </a:extLst>
          </p:cNvPr>
          <p:cNvSpPr/>
          <p:nvPr/>
        </p:nvSpPr>
        <p:spPr>
          <a:xfrm>
            <a:off x="0" y="0"/>
            <a:ext cx="855677" cy="6858000"/>
          </a:xfrm>
          <a:prstGeom prst="rect">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B9BD5">
                  <a:lumMod val="20000"/>
                  <a:lumOff val="80000"/>
                </a:srgbClr>
              </a:solidFill>
              <a:effectLst/>
              <a:uLnTx/>
              <a:uFillTx/>
              <a:latin typeface="Calibri" panose="020F0502020204030204"/>
              <a:ea typeface="+mn-ea"/>
              <a:cs typeface="+mn-cs"/>
            </a:endParaRPr>
          </a:p>
        </p:txBody>
      </p:sp>
      <p:sp>
        <p:nvSpPr>
          <p:cNvPr id="3" name="Rectangle 2">
            <a:extLst>
              <a:ext uri="{FF2B5EF4-FFF2-40B4-BE49-F238E27FC236}">
                <a16:creationId xmlns:a16="http://schemas.microsoft.com/office/drawing/2014/main" id="{1C5E281F-C789-836F-130A-1275885D4267}"/>
              </a:ext>
            </a:extLst>
          </p:cNvPr>
          <p:cNvSpPr/>
          <p:nvPr/>
        </p:nvSpPr>
        <p:spPr>
          <a:xfrm>
            <a:off x="0" y="0"/>
            <a:ext cx="9144000" cy="704675"/>
          </a:xfrm>
          <a:prstGeom prst="rect">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ED7D31"/>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60FA7A1E-72D8-E876-BA4F-EB6DBAFA7131}"/>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b hastings   newlebanoncoc.com</a:t>
            </a:r>
          </a:p>
        </p:txBody>
      </p:sp>
      <p:sp>
        <p:nvSpPr>
          <p:cNvPr id="6" name="TextBox 5">
            <a:extLst>
              <a:ext uri="{FF2B5EF4-FFF2-40B4-BE49-F238E27FC236}">
                <a16:creationId xmlns:a16="http://schemas.microsoft.com/office/drawing/2014/main" id="{C5E88C0D-BF32-BD76-EF12-436EC5E5437F}"/>
              </a:ext>
            </a:extLst>
          </p:cNvPr>
          <p:cNvSpPr txBox="1"/>
          <p:nvPr/>
        </p:nvSpPr>
        <p:spPr>
          <a:xfrm>
            <a:off x="1" y="-16778"/>
            <a:ext cx="9143999"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effectLst/>
                <a:uLnTx/>
                <a:uFillTx/>
                <a:latin typeface="Calibri" panose="020F0502020204030204"/>
                <a:ea typeface="+mn-ea"/>
                <a:cs typeface="+mn-cs"/>
              </a:rPr>
              <a:t>Try my mind and my heart.   </a:t>
            </a:r>
            <a:r>
              <a:rPr kumimoji="0" lang="en-US" sz="3200" b="0" i="0" u="none" strike="noStrike" kern="1200" cap="none" spc="0" normalizeH="0" baseline="0" noProof="0" dirty="0">
                <a:ln>
                  <a:noFill/>
                </a:ln>
                <a:effectLst/>
                <a:uLnTx/>
                <a:uFillTx/>
                <a:latin typeface="Calibri" panose="020F0502020204030204"/>
                <a:ea typeface="+mn-ea"/>
                <a:cs typeface="+mn-cs"/>
              </a:rPr>
              <a:t>Psalm 26:2</a:t>
            </a:r>
          </a:p>
        </p:txBody>
      </p:sp>
      <p:sp>
        <p:nvSpPr>
          <p:cNvPr id="7" name="TextBox 6">
            <a:extLst>
              <a:ext uri="{FF2B5EF4-FFF2-40B4-BE49-F238E27FC236}">
                <a16:creationId xmlns:a16="http://schemas.microsoft.com/office/drawing/2014/main" id="{F68F472D-FA14-BD3F-0CC3-E77829F37BE2}"/>
              </a:ext>
            </a:extLst>
          </p:cNvPr>
          <p:cNvSpPr txBox="1"/>
          <p:nvPr/>
        </p:nvSpPr>
        <p:spPr>
          <a:xfrm>
            <a:off x="1216404" y="1098958"/>
            <a:ext cx="7432645" cy="5170646"/>
          </a:xfrm>
          <a:prstGeom prst="rect">
            <a:avLst/>
          </a:prstGeom>
          <a:noFill/>
        </p:spPr>
        <p:txBody>
          <a:bodyPr wrap="square">
            <a:spAutoFit/>
          </a:bodyPr>
          <a:lstStyle/>
          <a:p>
            <a:pPr marL="0" marR="0">
              <a:spcBef>
                <a:spcPts val="0"/>
              </a:spcBef>
              <a:spcAft>
                <a:spcPts val="0"/>
              </a:spcAft>
            </a:pPr>
            <a:r>
              <a:rPr lang="en-US" sz="2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r>
              <a:rPr lang="en-US" sz="32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Learn from me</a:t>
            </a:r>
            <a:r>
              <a:rPr lang="en-US" sz="3200" b="1" dirty="0">
                <a:effectLst/>
                <a:latin typeface="Calibri" panose="020F0502020204030204" pitchFamily="34" charset="0"/>
                <a:ea typeface="Times New Roman" panose="02020603050405020304" pitchFamily="18" charset="0"/>
                <a:cs typeface="Calibri" panose="020F0502020204030204" pitchFamily="34" charset="0"/>
              </a:rPr>
              <a:t>," </a:t>
            </a:r>
            <a:r>
              <a:rPr lang="en-US" sz="3200" b="1"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a:t>
            </a:r>
            <a:r>
              <a:rPr lang="en-US" sz="3200" b="1" u="sng"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Matt.11:29</a:t>
            </a:r>
            <a:r>
              <a:rPr lang="en-US" sz="3200" b="1"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 </a:t>
            </a:r>
            <a:r>
              <a:rPr lang="en-US" sz="2600" dirty="0">
                <a:effectLst/>
                <a:latin typeface="Calibri" panose="020F0502020204030204" pitchFamily="34" charset="0"/>
                <a:ea typeface="Times New Roman" panose="02020603050405020304" pitchFamily="18" charset="0"/>
                <a:cs typeface="Calibri" panose="020F0502020204030204" pitchFamily="34" charset="0"/>
              </a:rPr>
              <a:t>"Take My yoke upon you </a:t>
            </a:r>
            <a:r>
              <a:rPr lang="en-US" sz="2600" u="sng" dirty="0">
                <a:effectLst/>
                <a:latin typeface="Calibri" panose="020F0502020204030204" pitchFamily="34" charset="0"/>
                <a:ea typeface="Times New Roman" panose="02020603050405020304" pitchFamily="18" charset="0"/>
                <a:cs typeface="Calibri" panose="020F0502020204030204" pitchFamily="34" charset="0"/>
              </a:rPr>
              <a:t>and learn from</a:t>
            </a:r>
            <a:r>
              <a:rPr lang="en-US" sz="2600" dirty="0">
                <a:effectLst/>
                <a:latin typeface="Calibri" panose="020F0502020204030204" pitchFamily="34" charset="0"/>
                <a:ea typeface="Times New Roman" panose="02020603050405020304" pitchFamily="18" charset="0"/>
                <a:cs typeface="Calibri" panose="020F0502020204030204" pitchFamily="34" charset="0"/>
              </a:rPr>
              <a:t> </a:t>
            </a:r>
            <a:r>
              <a:rPr lang="en-US" sz="2600" u="sng" dirty="0">
                <a:effectLst/>
                <a:latin typeface="Calibri" panose="020F0502020204030204" pitchFamily="34" charset="0"/>
                <a:ea typeface="Times New Roman" panose="02020603050405020304" pitchFamily="18" charset="0"/>
                <a:cs typeface="Calibri" panose="020F0502020204030204" pitchFamily="34" charset="0"/>
              </a:rPr>
              <a:t>Me</a:t>
            </a:r>
            <a:r>
              <a:rPr lang="en-US" sz="2600" dirty="0">
                <a:effectLst/>
                <a:latin typeface="Calibri" panose="020F0502020204030204" pitchFamily="34" charset="0"/>
                <a:ea typeface="Times New Roman" panose="02020603050405020304" pitchFamily="18" charset="0"/>
                <a:cs typeface="Calibri" panose="020F0502020204030204" pitchFamily="34" charset="0"/>
              </a:rPr>
              <a:t>, for I am gentle and lowly in heart, and you will find rest for your souls.</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3200" dirty="0">
                <a:solidFill>
                  <a:srgbClr val="000000"/>
                </a:solidFill>
                <a:effectLst/>
                <a:latin typeface="Arial Black" panose="020B0A04020102020204" pitchFamily="34" charset="0"/>
                <a:ea typeface="Times New Roman" panose="02020603050405020304" pitchFamily="18" charset="0"/>
                <a:cs typeface="Calibri" panose="020F0502020204030204" pitchFamily="34" charset="0"/>
              </a:rPr>
              <a:t>*</a:t>
            </a:r>
            <a:r>
              <a:rPr lang="en-US" sz="2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As Disciples, </a:t>
            </a:r>
            <a:r>
              <a:rPr lang="en-US" sz="2600"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We Cannot Follow the Examples of Christ Unless We Start </a:t>
            </a:r>
            <a:r>
              <a:rPr lang="en-US" sz="2600" b="1"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Thinking</a:t>
            </a:r>
            <a:r>
              <a:rPr lang="en-US" sz="2600"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Like Christ</a:t>
            </a:r>
            <a:r>
              <a:rPr lang="en-US" sz="2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3200" b="1"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a:t>
            </a:r>
            <a:r>
              <a:rPr lang="en-US" sz="3200" b="1" u="sng"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1 Pet. 4:1-2</a:t>
            </a:r>
            <a:r>
              <a:rPr lang="en-US" sz="3200" b="1"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 </a:t>
            </a:r>
            <a:r>
              <a:rPr lang="en-US" sz="2600"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Therefore, since Christ suffered for us in the flesh, </a:t>
            </a:r>
            <a:r>
              <a:rPr lang="en-US" sz="2600" b="1" u="sng"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arm yourselves also with the same mind,</a:t>
            </a:r>
            <a:r>
              <a:rPr lang="en-US" sz="2600"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 for he who has suffered in the flesh has ceased from sin,</a:t>
            </a:r>
            <a:endParaRPr lang="en-US" sz="26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600"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 2 that he no longer should live the rest of his time in the flesh for the lusts of men, but for the will of God.</a:t>
            </a:r>
            <a:endParaRPr lang="en-US" sz="26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937103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E0A65C-5302-D7AD-6C36-9532689037A0}"/>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8DF602AA-5E37-431B-E299-8E9190DDEE94}"/>
              </a:ext>
            </a:extLst>
          </p:cNvPr>
          <p:cNvSpPr/>
          <p:nvPr/>
        </p:nvSpPr>
        <p:spPr>
          <a:xfrm>
            <a:off x="0" y="0"/>
            <a:ext cx="855677" cy="6858000"/>
          </a:xfrm>
          <a:prstGeom prst="rect">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B9BD5">
                  <a:lumMod val="20000"/>
                  <a:lumOff val="80000"/>
                </a:srgbClr>
              </a:solidFill>
              <a:effectLst/>
              <a:uLnTx/>
              <a:uFillTx/>
              <a:latin typeface="Calibri" panose="020F0502020204030204"/>
              <a:ea typeface="+mn-ea"/>
              <a:cs typeface="+mn-cs"/>
            </a:endParaRPr>
          </a:p>
        </p:txBody>
      </p:sp>
      <p:sp>
        <p:nvSpPr>
          <p:cNvPr id="3" name="Rectangle 2">
            <a:extLst>
              <a:ext uri="{FF2B5EF4-FFF2-40B4-BE49-F238E27FC236}">
                <a16:creationId xmlns:a16="http://schemas.microsoft.com/office/drawing/2014/main" id="{F51C7D3A-F5FD-18DB-0B3F-E176649E1C43}"/>
              </a:ext>
            </a:extLst>
          </p:cNvPr>
          <p:cNvSpPr/>
          <p:nvPr/>
        </p:nvSpPr>
        <p:spPr>
          <a:xfrm>
            <a:off x="0" y="0"/>
            <a:ext cx="9144000" cy="704675"/>
          </a:xfrm>
          <a:prstGeom prst="rect">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ED7D31"/>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A9CB4D04-A49B-2BC7-FF66-A3922E495CD6}"/>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b hastings   newlebanoncoc.com</a:t>
            </a:r>
          </a:p>
        </p:txBody>
      </p:sp>
      <p:sp>
        <p:nvSpPr>
          <p:cNvPr id="6" name="TextBox 5">
            <a:extLst>
              <a:ext uri="{FF2B5EF4-FFF2-40B4-BE49-F238E27FC236}">
                <a16:creationId xmlns:a16="http://schemas.microsoft.com/office/drawing/2014/main" id="{8AC79576-4268-7873-E3FF-7CAE975CD600}"/>
              </a:ext>
            </a:extLst>
          </p:cNvPr>
          <p:cNvSpPr txBox="1"/>
          <p:nvPr/>
        </p:nvSpPr>
        <p:spPr>
          <a:xfrm>
            <a:off x="1" y="-25167"/>
            <a:ext cx="9143999"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effectLst/>
                <a:uLnTx/>
                <a:uFillTx/>
                <a:latin typeface="Calibri" panose="020F0502020204030204"/>
                <a:ea typeface="+mn-ea"/>
                <a:cs typeface="+mn-cs"/>
              </a:rPr>
              <a:t>Try my mind and my heart.   </a:t>
            </a:r>
            <a:r>
              <a:rPr kumimoji="0" lang="en-US" sz="3200" b="0" i="0" u="none" strike="noStrike" kern="1200" cap="none" spc="0" normalizeH="0" baseline="0" noProof="0" dirty="0">
                <a:ln>
                  <a:noFill/>
                </a:ln>
                <a:effectLst/>
                <a:uLnTx/>
                <a:uFillTx/>
                <a:latin typeface="Calibri" panose="020F0502020204030204"/>
                <a:ea typeface="+mn-ea"/>
                <a:cs typeface="+mn-cs"/>
              </a:rPr>
              <a:t>Psalm 26:2</a:t>
            </a:r>
          </a:p>
        </p:txBody>
      </p:sp>
      <p:sp>
        <p:nvSpPr>
          <p:cNvPr id="7" name="TextBox 6">
            <a:extLst>
              <a:ext uri="{FF2B5EF4-FFF2-40B4-BE49-F238E27FC236}">
                <a16:creationId xmlns:a16="http://schemas.microsoft.com/office/drawing/2014/main" id="{873DEEBA-9EA6-25A8-DA26-25B4E43EAF49}"/>
              </a:ext>
            </a:extLst>
          </p:cNvPr>
          <p:cNvSpPr txBox="1"/>
          <p:nvPr/>
        </p:nvSpPr>
        <p:spPr>
          <a:xfrm>
            <a:off x="1140903" y="1610686"/>
            <a:ext cx="7734649" cy="4104542"/>
          </a:xfrm>
          <a:prstGeom prst="rect">
            <a:avLst/>
          </a:prstGeom>
          <a:noFill/>
        </p:spPr>
        <p:txBody>
          <a:bodyPr wrap="square">
            <a:spAutoFit/>
          </a:bodyPr>
          <a:lstStyle/>
          <a:p>
            <a:pPr marL="0" marR="0">
              <a:spcBef>
                <a:spcPts val="0"/>
              </a:spcBef>
              <a:spcAft>
                <a:spcPts val="0"/>
              </a:spcAft>
            </a:pPr>
            <a:r>
              <a:rPr lang="en-US" sz="3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What is the Mind of Christ?</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3600" u="sng"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0" marR="0">
              <a:spcBef>
                <a:spcPts val="0"/>
              </a:spcBef>
              <a:spcAft>
                <a:spcPts val="0"/>
              </a:spcAft>
            </a:pPr>
            <a:r>
              <a:rPr lang="en-US" sz="3600" b="1"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The Mind Of Christ Is </a:t>
            </a:r>
            <a:r>
              <a:rPr lang="en-US" sz="3600" b="1" u="sng"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A Single-minded Mind</a:t>
            </a:r>
            <a:r>
              <a:rPr lang="en-US" sz="3600" b="1"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a:t>
            </a:r>
          </a:p>
          <a:p>
            <a:pPr marL="0" marR="0">
              <a:spcBef>
                <a:spcPts val="0"/>
              </a:spcBef>
              <a:spcAft>
                <a:spcPts val="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3600" b="1"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Phil.1:21 </a:t>
            </a:r>
            <a:r>
              <a:rPr lang="en-US" sz="3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“For to me, to live is Christ, and to die is gain.”</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362845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7D3D69-1121-CDD5-1C69-B1CE7F4468B4}"/>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52ADFFEB-68CC-B641-C245-F932DDD91741}"/>
              </a:ext>
            </a:extLst>
          </p:cNvPr>
          <p:cNvSpPr/>
          <p:nvPr/>
        </p:nvSpPr>
        <p:spPr>
          <a:xfrm>
            <a:off x="0" y="0"/>
            <a:ext cx="855677" cy="6858000"/>
          </a:xfrm>
          <a:prstGeom prst="rect">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B9BD5">
                  <a:lumMod val="20000"/>
                  <a:lumOff val="80000"/>
                </a:srgbClr>
              </a:solidFill>
              <a:effectLst/>
              <a:uLnTx/>
              <a:uFillTx/>
              <a:latin typeface="Calibri" panose="020F0502020204030204"/>
              <a:ea typeface="+mn-ea"/>
              <a:cs typeface="+mn-cs"/>
            </a:endParaRPr>
          </a:p>
        </p:txBody>
      </p:sp>
      <p:sp>
        <p:nvSpPr>
          <p:cNvPr id="3" name="Rectangle 2">
            <a:extLst>
              <a:ext uri="{FF2B5EF4-FFF2-40B4-BE49-F238E27FC236}">
                <a16:creationId xmlns:a16="http://schemas.microsoft.com/office/drawing/2014/main" id="{8C6083F7-AE87-D66C-392E-733359C456E9}"/>
              </a:ext>
            </a:extLst>
          </p:cNvPr>
          <p:cNvSpPr/>
          <p:nvPr/>
        </p:nvSpPr>
        <p:spPr>
          <a:xfrm>
            <a:off x="0" y="0"/>
            <a:ext cx="9144000" cy="704675"/>
          </a:xfrm>
          <a:prstGeom prst="rect">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ED7D31"/>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7BD328B4-EA85-E875-AC20-3719C06644CE}"/>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b hastings   newlebanoncoc.com</a:t>
            </a:r>
          </a:p>
        </p:txBody>
      </p:sp>
      <p:sp>
        <p:nvSpPr>
          <p:cNvPr id="6" name="TextBox 5">
            <a:extLst>
              <a:ext uri="{FF2B5EF4-FFF2-40B4-BE49-F238E27FC236}">
                <a16:creationId xmlns:a16="http://schemas.microsoft.com/office/drawing/2014/main" id="{FC135A7A-1661-9CE7-5FD8-8A63246567CC}"/>
              </a:ext>
            </a:extLst>
          </p:cNvPr>
          <p:cNvSpPr txBox="1"/>
          <p:nvPr/>
        </p:nvSpPr>
        <p:spPr>
          <a:xfrm>
            <a:off x="1" y="0"/>
            <a:ext cx="9143999"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effectLst/>
                <a:uLnTx/>
                <a:uFillTx/>
                <a:latin typeface="Calibri" panose="020F0502020204030204"/>
                <a:ea typeface="+mn-ea"/>
                <a:cs typeface="+mn-cs"/>
              </a:rPr>
              <a:t>Try my mind and my heart.   </a:t>
            </a:r>
            <a:r>
              <a:rPr kumimoji="0" lang="en-US" sz="3200" b="0" i="0" u="none" strike="noStrike" kern="1200" cap="none" spc="0" normalizeH="0" baseline="0" noProof="0" dirty="0">
                <a:ln>
                  <a:noFill/>
                </a:ln>
                <a:effectLst/>
                <a:uLnTx/>
                <a:uFillTx/>
                <a:latin typeface="Calibri" panose="020F0502020204030204"/>
                <a:ea typeface="+mn-ea"/>
                <a:cs typeface="+mn-cs"/>
              </a:rPr>
              <a:t>Psalm 26:2</a:t>
            </a:r>
          </a:p>
        </p:txBody>
      </p:sp>
      <p:sp>
        <p:nvSpPr>
          <p:cNvPr id="7" name="TextBox 6">
            <a:extLst>
              <a:ext uri="{FF2B5EF4-FFF2-40B4-BE49-F238E27FC236}">
                <a16:creationId xmlns:a16="http://schemas.microsoft.com/office/drawing/2014/main" id="{F76474D7-6922-501C-19B4-86835B7AAC07}"/>
              </a:ext>
            </a:extLst>
          </p:cNvPr>
          <p:cNvSpPr txBox="1"/>
          <p:nvPr/>
        </p:nvSpPr>
        <p:spPr>
          <a:xfrm>
            <a:off x="939567" y="1434518"/>
            <a:ext cx="8045042" cy="4524315"/>
          </a:xfrm>
          <a:prstGeom prst="rect">
            <a:avLst/>
          </a:prstGeom>
          <a:noFill/>
        </p:spPr>
        <p:txBody>
          <a:bodyPr wrap="square">
            <a:spAutoFit/>
          </a:bodyPr>
          <a:lstStyle/>
          <a:p>
            <a:pPr marL="0" marR="0">
              <a:spcBef>
                <a:spcPts val="0"/>
              </a:spcBef>
              <a:spcAft>
                <a:spcPts val="0"/>
              </a:spcAft>
            </a:pPr>
            <a:r>
              <a:rPr lang="en-US" sz="3600" b="1" u="sng"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The Mind Of Christ Is A Submissive Mind</a:t>
            </a:r>
            <a:r>
              <a:rPr lang="en-US" sz="3600" b="1"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a:t>
            </a:r>
            <a:endParaRPr lang="en-US" sz="36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0" marR="0">
              <a:spcBef>
                <a:spcPts val="0"/>
              </a:spcBef>
              <a:spcAft>
                <a:spcPts val="0"/>
              </a:spcAft>
            </a:pPr>
            <a:r>
              <a:rPr lang="en-US"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 </a:t>
            </a:r>
            <a:r>
              <a:rPr lang="en-US" sz="2800" b="1"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Phil.2:5-11 </a:t>
            </a:r>
            <a:r>
              <a:rPr lang="en-US"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we read where Christ gave up the glory of heaven, taking the form of a bondservant, and coming in the likeness of men. And being found in appearance as a man, He humbled Himself and became obedient to the point of death, even the death of the cross. Therefore God also has highly exalted Him and given Him the name which is above every name,”</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35995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9BC5AD-9A41-D70E-8212-B39C45B93A48}"/>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CC759048-0670-35AE-7668-21AB2088BB51}"/>
              </a:ext>
            </a:extLst>
          </p:cNvPr>
          <p:cNvSpPr/>
          <p:nvPr/>
        </p:nvSpPr>
        <p:spPr>
          <a:xfrm>
            <a:off x="0" y="0"/>
            <a:ext cx="855677" cy="6858000"/>
          </a:xfrm>
          <a:prstGeom prst="rect">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B9BD5">
                  <a:lumMod val="20000"/>
                  <a:lumOff val="80000"/>
                </a:srgbClr>
              </a:solidFill>
              <a:effectLst/>
              <a:uLnTx/>
              <a:uFillTx/>
              <a:latin typeface="Calibri" panose="020F0502020204030204"/>
              <a:ea typeface="+mn-ea"/>
              <a:cs typeface="+mn-cs"/>
            </a:endParaRPr>
          </a:p>
        </p:txBody>
      </p:sp>
      <p:sp>
        <p:nvSpPr>
          <p:cNvPr id="3" name="Rectangle 2">
            <a:extLst>
              <a:ext uri="{FF2B5EF4-FFF2-40B4-BE49-F238E27FC236}">
                <a16:creationId xmlns:a16="http://schemas.microsoft.com/office/drawing/2014/main" id="{111E3E5E-C257-F108-F4B3-7588EA90C738}"/>
              </a:ext>
            </a:extLst>
          </p:cNvPr>
          <p:cNvSpPr/>
          <p:nvPr/>
        </p:nvSpPr>
        <p:spPr>
          <a:xfrm>
            <a:off x="0" y="0"/>
            <a:ext cx="9144000" cy="704675"/>
          </a:xfrm>
          <a:prstGeom prst="rect">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ED7D31"/>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C47DB749-F3D6-F494-C444-D31E63BDAC05}"/>
              </a:ext>
            </a:extLst>
          </p:cNvPr>
          <p:cNvSpPr txBox="1"/>
          <p:nvPr/>
        </p:nvSpPr>
        <p:spPr>
          <a:xfrm>
            <a:off x="1" y="-33556"/>
            <a:ext cx="9143999"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effectLst/>
                <a:uLnTx/>
                <a:uFillTx/>
                <a:latin typeface="Calibri" panose="020F0502020204030204"/>
                <a:ea typeface="+mn-ea"/>
                <a:cs typeface="+mn-cs"/>
              </a:rPr>
              <a:t>Try my mind and my heart.   </a:t>
            </a:r>
            <a:r>
              <a:rPr kumimoji="0" lang="en-US" sz="3200" b="0" i="0" u="none" strike="noStrike" kern="1200" cap="none" spc="0" normalizeH="0" baseline="0" noProof="0" dirty="0">
                <a:ln>
                  <a:noFill/>
                </a:ln>
                <a:effectLst/>
                <a:uLnTx/>
                <a:uFillTx/>
                <a:latin typeface="Calibri" panose="020F0502020204030204"/>
                <a:ea typeface="+mn-ea"/>
                <a:cs typeface="+mn-cs"/>
              </a:rPr>
              <a:t>Psalm 26:2</a:t>
            </a:r>
          </a:p>
        </p:txBody>
      </p:sp>
      <p:sp>
        <p:nvSpPr>
          <p:cNvPr id="5" name="Footer Placeholder 4">
            <a:extLst>
              <a:ext uri="{FF2B5EF4-FFF2-40B4-BE49-F238E27FC236}">
                <a16:creationId xmlns:a16="http://schemas.microsoft.com/office/drawing/2014/main" id="{EB98AB0F-CFFF-2A22-8206-63D83329773E}"/>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b hastings   newlebanoncoc.com</a:t>
            </a:r>
          </a:p>
        </p:txBody>
      </p:sp>
      <p:sp>
        <p:nvSpPr>
          <p:cNvPr id="7" name="TextBox 6">
            <a:extLst>
              <a:ext uri="{FF2B5EF4-FFF2-40B4-BE49-F238E27FC236}">
                <a16:creationId xmlns:a16="http://schemas.microsoft.com/office/drawing/2014/main" id="{252A0016-86B2-351E-7432-480302AEAF5E}"/>
              </a:ext>
            </a:extLst>
          </p:cNvPr>
          <p:cNvSpPr txBox="1"/>
          <p:nvPr/>
        </p:nvSpPr>
        <p:spPr>
          <a:xfrm>
            <a:off x="1526797" y="1208016"/>
            <a:ext cx="7130642" cy="5016758"/>
          </a:xfrm>
          <a:prstGeom prst="rect">
            <a:avLst/>
          </a:prstGeom>
          <a:noFill/>
        </p:spPr>
        <p:txBody>
          <a:bodyPr wrap="square">
            <a:spAutoFit/>
          </a:bodyPr>
          <a:lstStyle/>
          <a:p>
            <a:r>
              <a:rPr lang="en-US" sz="4000" b="1" dirty="0">
                <a:solidFill>
                  <a:srgbClr val="0070C0"/>
                </a:solidFill>
              </a:rPr>
              <a:t>Psalm 26:1 </a:t>
            </a:r>
            <a:r>
              <a:rPr lang="en-US" sz="3000" dirty="0"/>
              <a:t>&lt;&lt;A Psalm of David.&gt;&gt;     </a:t>
            </a:r>
            <a:r>
              <a:rPr lang="en-US" sz="4000" b="1" u="sng" dirty="0">
                <a:solidFill>
                  <a:srgbClr val="FF0000"/>
                </a:solidFill>
              </a:rPr>
              <a:t>Vindicate me</a:t>
            </a:r>
            <a:r>
              <a:rPr lang="en-US" sz="4000" dirty="0"/>
              <a:t>, O LORD, For I have walked in my integrity. I have also trusted in the LORD; I shall not slip.</a:t>
            </a:r>
          </a:p>
          <a:p>
            <a:r>
              <a:rPr lang="en-US" sz="4000" dirty="0"/>
              <a:t>2 </a:t>
            </a:r>
            <a:r>
              <a:rPr lang="en-US" sz="4000" b="1" u="sng" dirty="0">
                <a:solidFill>
                  <a:srgbClr val="FF0000"/>
                </a:solidFill>
              </a:rPr>
              <a:t>Examine me</a:t>
            </a:r>
            <a:r>
              <a:rPr lang="en-US" sz="4000" dirty="0">
                <a:solidFill>
                  <a:srgbClr val="FF0000"/>
                </a:solidFill>
              </a:rPr>
              <a:t>, </a:t>
            </a:r>
            <a:r>
              <a:rPr lang="en-US" sz="4000" dirty="0"/>
              <a:t>O LORD, and </a:t>
            </a:r>
            <a:r>
              <a:rPr lang="en-US" sz="4000" b="1" u="sng" dirty="0">
                <a:solidFill>
                  <a:srgbClr val="FF0000"/>
                </a:solidFill>
              </a:rPr>
              <a:t>prove me</a:t>
            </a:r>
            <a:r>
              <a:rPr lang="en-US" sz="4000" dirty="0">
                <a:solidFill>
                  <a:srgbClr val="FF0000"/>
                </a:solidFill>
              </a:rPr>
              <a:t>;</a:t>
            </a:r>
            <a:r>
              <a:rPr lang="en-US" sz="4000" dirty="0"/>
              <a:t> </a:t>
            </a:r>
            <a:r>
              <a:rPr lang="en-US" sz="4000" b="1" u="sng" dirty="0">
                <a:solidFill>
                  <a:srgbClr val="FF0000"/>
                </a:solidFill>
              </a:rPr>
              <a:t>Try my mind and my heart</a:t>
            </a:r>
            <a:r>
              <a:rPr lang="en-US" sz="4000" b="1" dirty="0">
                <a:solidFill>
                  <a:srgbClr val="FF0000"/>
                </a:solidFill>
              </a:rPr>
              <a:t>.*</a:t>
            </a:r>
          </a:p>
        </p:txBody>
      </p:sp>
      <p:sp>
        <p:nvSpPr>
          <p:cNvPr id="6" name="Rectangle 5">
            <a:extLst>
              <a:ext uri="{FF2B5EF4-FFF2-40B4-BE49-F238E27FC236}">
                <a16:creationId xmlns:a16="http://schemas.microsoft.com/office/drawing/2014/main" id="{663D211F-D7C5-FC97-FED2-59CA56FB8510}"/>
              </a:ext>
            </a:extLst>
          </p:cNvPr>
          <p:cNvSpPr/>
          <p:nvPr/>
        </p:nvSpPr>
        <p:spPr>
          <a:xfrm>
            <a:off x="1258349" y="1132514"/>
            <a:ext cx="7499757" cy="5125673"/>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578142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682949-49E0-E0C4-51DB-8C6C224F5187}"/>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1DFF630C-4A93-B1C8-3472-CCD8D5EAEC5D}"/>
              </a:ext>
            </a:extLst>
          </p:cNvPr>
          <p:cNvSpPr/>
          <p:nvPr/>
        </p:nvSpPr>
        <p:spPr>
          <a:xfrm>
            <a:off x="0" y="0"/>
            <a:ext cx="855677" cy="6858000"/>
          </a:xfrm>
          <a:prstGeom prst="rect">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B9BD5">
                  <a:lumMod val="20000"/>
                  <a:lumOff val="80000"/>
                </a:srgbClr>
              </a:solidFill>
              <a:effectLst/>
              <a:uLnTx/>
              <a:uFillTx/>
              <a:latin typeface="Calibri" panose="020F0502020204030204"/>
              <a:ea typeface="+mn-ea"/>
              <a:cs typeface="+mn-cs"/>
            </a:endParaRPr>
          </a:p>
        </p:txBody>
      </p:sp>
      <p:sp>
        <p:nvSpPr>
          <p:cNvPr id="3" name="Rectangle 2">
            <a:extLst>
              <a:ext uri="{FF2B5EF4-FFF2-40B4-BE49-F238E27FC236}">
                <a16:creationId xmlns:a16="http://schemas.microsoft.com/office/drawing/2014/main" id="{C22D603C-CF3F-978B-AEB3-AF3081B6E51A}"/>
              </a:ext>
            </a:extLst>
          </p:cNvPr>
          <p:cNvSpPr/>
          <p:nvPr/>
        </p:nvSpPr>
        <p:spPr>
          <a:xfrm>
            <a:off x="0" y="0"/>
            <a:ext cx="9144000" cy="704675"/>
          </a:xfrm>
          <a:prstGeom prst="rect">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ED7D31"/>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2DF74299-0E79-028B-CD85-66051834462F}"/>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b hastings   newlebanoncoc.com</a:t>
            </a:r>
          </a:p>
        </p:txBody>
      </p:sp>
      <p:sp>
        <p:nvSpPr>
          <p:cNvPr id="6" name="TextBox 5">
            <a:extLst>
              <a:ext uri="{FF2B5EF4-FFF2-40B4-BE49-F238E27FC236}">
                <a16:creationId xmlns:a16="http://schemas.microsoft.com/office/drawing/2014/main" id="{5815A8BE-FF58-2561-2EB7-BDB3733E8339}"/>
              </a:ext>
            </a:extLst>
          </p:cNvPr>
          <p:cNvSpPr txBox="1"/>
          <p:nvPr/>
        </p:nvSpPr>
        <p:spPr>
          <a:xfrm>
            <a:off x="1" y="-33556"/>
            <a:ext cx="9143999"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effectLst/>
                <a:uLnTx/>
                <a:uFillTx/>
                <a:latin typeface="Calibri" panose="020F0502020204030204"/>
                <a:ea typeface="+mn-ea"/>
                <a:cs typeface="+mn-cs"/>
              </a:rPr>
              <a:t>Try my mind and my heart.   </a:t>
            </a:r>
            <a:r>
              <a:rPr kumimoji="0" lang="en-US" sz="3200" b="0" i="0" u="none" strike="noStrike" kern="1200" cap="none" spc="0" normalizeH="0" baseline="0" noProof="0" dirty="0">
                <a:ln>
                  <a:noFill/>
                </a:ln>
                <a:effectLst/>
                <a:uLnTx/>
                <a:uFillTx/>
                <a:latin typeface="Calibri" panose="020F0502020204030204"/>
                <a:ea typeface="+mn-ea"/>
                <a:cs typeface="+mn-cs"/>
              </a:rPr>
              <a:t>Psalm 26:2</a:t>
            </a:r>
          </a:p>
        </p:txBody>
      </p:sp>
      <p:sp>
        <p:nvSpPr>
          <p:cNvPr id="7" name="TextBox 6">
            <a:extLst>
              <a:ext uri="{FF2B5EF4-FFF2-40B4-BE49-F238E27FC236}">
                <a16:creationId xmlns:a16="http://schemas.microsoft.com/office/drawing/2014/main" id="{54A15446-4DEA-3F18-DBDB-6ED5896C3091}"/>
              </a:ext>
            </a:extLst>
          </p:cNvPr>
          <p:cNvSpPr txBox="1"/>
          <p:nvPr/>
        </p:nvSpPr>
        <p:spPr>
          <a:xfrm>
            <a:off x="1308683" y="1560353"/>
            <a:ext cx="7474589" cy="3416320"/>
          </a:xfrm>
          <a:prstGeom prst="rect">
            <a:avLst/>
          </a:prstGeom>
          <a:noFill/>
        </p:spPr>
        <p:txBody>
          <a:bodyPr wrap="square">
            <a:spAutoFit/>
          </a:bodyPr>
          <a:lstStyle/>
          <a:p>
            <a:pPr marL="0" marR="0">
              <a:spcBef>
                <a:spcPts val="0"/>
              </a:spcBef>
              <a:spcAft>
                <a:spcPts val="0"/>
              </a:spcAft>
            </a:pPr>
            <a:r>
              <a:rPr lang="en-US" sz="3600" b="1" u="sng"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The Mind Of Christ Is A Spiritual Mind</a:t>
            </a:r>
            <a:r>
              <a:rPr lang="en-US" sz="3600" b="1"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36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3600" b="1"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endParaRPr>
          </a:p>
          <a:p>
            <a:pPr marL="0" marR="0">
              <a:spcBef>
                <a:spcPts val="0"/>
              </a:spcBef>
              <a:spcAft>
                <a:spcPts val="0"/>
              </a:spcAft>
            </a:pPr>
            <a:r>
              <a:rPr lang="en-US" sz="3600" b="1"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Ch.3:10</a:t>
            </a:r>
            <a:r>
              <a:rPr lang="en-US" sz="3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r>
              <a:rPr lang="en-US" sz="3600" dirty="0">
                <a:effectLst/>
                <a:latin typeface="Calibri" panose="020F0502020204030204" pitchFamily="34" charset="0"/>
                <a:ea typeface="Calibri" panose="020F0502020204030204" pitchFamily="34" charset="0"/>
                <a:cs typeface="Calibri" panose="020F0502020204030204" pitchFamily="34" charset="0"/>
              </a:rPr>
              <a:t> “</a:t>
            </a:r>
            <a:r>
              <a:rPr lang="en-US" sz="3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that I may </a:t>
            </a:r>
            <a:r>
              <a:rPr lang="en-US" sz="3600"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know Him </a:t>
            </a:r>
            <a:r>
              <a:rPr lang="en-US" sz="3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and the power of His resurrection, and the fellowship of His sufferings, being conformed to His death,”</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78260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9B4E9D-764F-B139-3267-D66FBB6536FB}"/>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EB6A181B-9604-FA2E-042F-0D6FB8CE9381}"/>
              </a:ext>
            </a:extLst>
          </p:cNvPr>
          <p:cNvSpPr/>
          <p:nvPr/>
        </p:nvSpPr>
        <p:spPr>
          <a:xfrm>
            <a:off x="0" y="0"/>
            <a:ext cx="855677" cy="6858000"/>
          </a:xfrm>
          <a:prstGeom prst="rect">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B9BD5">
                  <a:lumMod val="20000"/>
                  <a:lumOff val="80000"/>
                </a:srgbClr>
              </a:solidFill>
              <a:effectLst/>
              <a:uLnTx/>
              <a:uFillTx/>
              <a:latin typeface="Calibri" panose="020F0502020204030204"/>
              <a:ea typeface="+mn-ea"/>
              <a:cs typeface="+mn-cs"/>
            </a:endParaRPr>
          </a:p>
        </p:txBody>
      </p:sp>
      <p:sp>
        <p:nvSpPr>
          <p:cNvPr id="3" name="Rectangle 2">
            <a:extLst>
              <a:ext uri="{FF2B5EF4-FFF2-40B4-BE49-F238E27FC236}">
                <a16:creationId xmlns:a16="http://schemas.microsoft.com/office/drawing/2014/main" id="{87601845-47AF-6C74-059D-509C11D27B60}"/>
              </a:ext>
            </a:extLst>
          </p:cNvPr>
          <p:cNvSpPr/>
          <p:nvPr/>
        </p:nvSpPr>
        <p:spPr>
          <a:xfrm>
            <a:off x="0" y="0"/>
            <a:ext cx="9144000" cy="704675"/>
          </a:xfrm>
          <a:prstGeom prst="rect">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ED7D31"/>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1F6D57E6-227F-45B1-CB31-05C57AA04595}"/>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b hastings   newlebanoncoc.com</a:t>
            </a:r>
          </a:p>
        </p:txBody>
      </p:sp>
      <p:sp>
        <p:nvSpPr>
          <p:cNvPr id="6" name="TextBox 5">
            <a:extLst>
              <a:ext uri="{FF2B5EF4-FFF2-40B4-BE49-F238E27FC236}">
                <a16:creationId xmlns:a16="http://schemas.microsoft.com/office/drawing/2014/main" id="{F7ED0DB8-C8A7-CE31-A9F6-FB7C4C5C6692}"/>
              </a:ext>
            </a:extLst>
          </p:cNvPr>
          <p:cNvSpPr txBox="1"/>
          <p:nvPr/>
        </p:nvSpPr>
        <p:spPr>
          <a:xfrm>
            <a:off x="1" y="25167"/>
            <a:ext cx="9143999"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effectLst/>
                <a:uLnTx/>
                <a:uFillTx/>
                <a:latin typeface="Calibri" panose="020F0502020204030204"/>
                <a:ea typeface="+mn-ea"/>
                <a:cs typeface="+mn-cs"/>
              </a:rPr>
              <a:t>Try my mind and my heart.   </a:t>
            </a:r>
            <a:r>
              <a:rPr kumimoji="0" lang="en-US" sz="3200" b="0" i="0" u="none" strike="noStrike" kern="1200" cap="none" spc="0" normalizeH="0" baseline="0" noProof="0" dirty="0">
                <a:ln>
                  <a:noFill/>
                </a:ln>
                <a:effectLst/>
                <a:uLnTx/>
                <a:uFillTx/>
                <a:latin typeface="Calibri" panose="020F0502020204030204"/>
                <a:ea typeface="+mn-ea"/>
                <a:cs typeface="+mn-cs"/>
              </a:rPr>
              <a:t>Psalm 26:2</a:t>
            </a:r>
          </a:p>
        </p:txBody>
      </p:sp>
      <p:sp>
        <p:nvSpPr>
          <p:cNvPr id="7" name="TextBox 6">
            <a:extLst>
              <a:ext uri="{FF2B5EF4-FFF2-40B4-BE49-F238E27FC236}">
                <a16:creationId xmlns:a16="http://schemas.microsoft.com/office/drawing/2014/main" id="{B3D94F92-7083-F449-56C5-FE6F2DD3FEEE}"/>
              </a:ext>
            </a:extLst>
          </p:cNvPr>
          <p:cNvSpPr txBox="1"/>
          <p:nvPr/>
        </p:nvSpPr>
        <p:spPr>
          <a:xfrm>
            <a:off x="1249960" y="939567"/>
            <a:ext cx="7373923" cy="5704126"/>
          </a:xfrm>
          <a:prstGeom prst="rect">
            <a:avLst/>
          </a:prstGeom>
          <a:noFill/>
        </p:spPr>
        <p:txBody>
          <a:bodyPr wrap="square">
            <a:spAutoFit/>
          </a:bodyPr>
          <a:lstStyle/>
          <a:p>
            <a:pPr marL="0" marR="0">
              <a:spcBef>
                <a:spcPts val="0"/>
              </a:spcBef>
              <a:spcAft>
                <a:spcPts val="1000"/>
              </a:spcAft>
            </a:pPr>
            <a:r>
              <a:rPr lang="en-US" sz="3600" b="1" u="sng"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The Mind Of Christ Is  A Secure Mind</a:t>
            </a:r>
            <a:r>
              <a:rPr lang="en-US" sz="3600" b="1"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a:t>
            </a:r>
            <a:endParaRPr lang="en-US" sz="36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1000"/>
              </a:spcAft>
            </a:pPr>
            <a:r>
              <a:rPr lang="en-US" sz="2400" dirty="0">
                <a:effectLst/>
                <a:latin typeface="Calibri" panose="020F0502020204030204" pitchFamily="34" charset="0"/>
                <a:ea typeface="Calibri" panose="020F0502020204030204" pitchFamily="34" charset="0"/>
                <a:cs typeface="Calibri" panose="020F0502020204030204" pitchFamily="34" charset="0"/>
              </a:rPr>
              <a:t>…</a:t>
            </a:r>
            <a:r>
              <a:rPr lang="en-US" sz="2400" b="1" dirty="0">
                <a:effectLst/>
                <a:latin typeface="Calibri" panose="020F0502020204030204" pitchFamily="34" charset="0"/>
                <a:ea typeface="Calibri" panose="020F0502020204030204" pitchFamily="34" charset="0"/>
                <a:cs typeface="Calibri" panose="020F0502020204030204" pitchFamily="34" charset="0"/>
              </a:rPr>
              <a:t>Be anxious for nothing</a:t>
            </a:r>
            <a:r>
              <a:rPr lang="en-US" sz="2400" dirty="0">
                <a:effectLst/>
                <a:latin typeface="Calibri" panose="020F0502020204030204" pitchFamily="34" charset="0"/>
                <a:ea typeface="Calibri" panose="020F0502020204030204" pitchFamily="34" charset="0"/>
                <a:cs typeface="Calibri" panose="020F0502020204030204" pitchFamily="34" charset="0"/>
              </a:rPr>
              <a:t>, but in everything </a:t>
            </a:r>
            <a:r>
              <a:rPr lang="en-US" sz="24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by prayer and supplication</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with thanksgiving</a:t>
            </a:r>
            <a:r>
              <a:rPr lang="en-US" sz="2400" dirty="0">
                <a:effectLst/>
                <a:latin typeface="Calibri" panose="020F0502020204030204" pitchFamily="34" charset="0"/>
                <a:ea typeface="Calibri" panose="020F0502020204030204" pitchFamily="34" charset="0"/>
                <a:cs typeface="Calibri" panose="020F0502020204030204" pitchFamily="34" charset="0"/>
              </a:rPr>
              <a:t>, let your requests be made known to God; 7 </a:t>
            </a:r>
            <a:r>
              <a:rPr lang="en-US" sz="24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and the peace of God</a:t>
            </a:r>
            <a:r>
              <a:rPr lang="en-US" sz="2400" dirty="0">
                <a:effectLst/>
                <a:latin typeface="Calibri" panose="020F0502020204030204" pitchFamily="34" charset="0"/>
                <a:ea typeface="Calibri" panose="020F0502020204030204" pitchFamily="34" charset="0"/>
                <a:cs typeface="Calibri" panose="020F0502020204030204" pitchFamily="34" charset="0"/>
              </a:rPr>
              <a:t>, which </a:t>
            </a:r>
            <a:r>
              <a:rPr lang="en-US" sz="2400" b="1" dirty="0">
                <a:effectLst/>
                <a:latin typeface="Calibri" panose="020F0502020204030204" pitchFamily="34" charset="0"/>
                <a:ea typeface="Calibri" panose="020F0502020204030204" pitchFamily="34" charset="0"/>
                <a:cs typeface="Calibri" panose="020F0502020204030204" pitchFamily="34" charset="0"/>
              </a:rPr>
              <a:t>surpasses all understanding, will guard your hearts </a:t>
            </a:r>
            <a:r>
              <a:rPr lang="en-US" sz="2400" dirty="0">
                <a:effectLst/>
                <a:latin typeface="Calibri" panose="020F0502020204030204" pitchFamily="34" charset="0"/>
                <a:ea typeface="Calibri" panose="020F0502020204030204" pitchFamily="34" charset="0"/>
                <a:cs typeface="Calibri" panose="020F0502020204030204" pitchFamily="34" charset="0"/>
              </a:rPr>
              <a:t>and minds through Christ Jesus.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1000"/>
              </a:spcAft>
            </a:pPr>
            <a:r>
              <a:rPr lang="en-US" sz="2400" dirty="0">
                <a:effectLst/>
                <a:latin typeface="Calibri" panose="020F0502020204030204" pitchFamily="34" charset="0"/>
                <a:ea typeface="Calibri" panose="020F0502020204030204" pitchFamily="34" charset="0"/>
                <a:cs typeface="Calibri" panose="020F0502020204030204" pitchFamily="34" charset="0"/>
              </a:rPr>
              <a:t>8 Finally, brethren, whatever things are </a:t>
            </a:r>
            <a:r>
              <a:rPr lang="en-US" sz="2400" b="1" u="sng" dirty="0">
                <a:effectLst/>
                <a:latin typeface="Calibri" panose="020F0502020204030204" pitchFamily="34" charset="0"/>
                <a:ea typeface="Calibri" panose="020F0502020204030204" pitchFamily="34" charset="0"/>
                <a:cs typeface="Calibri" panose="020F0502020204030204" pitchFamily="34" charset="0"/>
              </a:rPr>
              <a:t>true</a:t>
            </a:r>
            <a:r>
              <a:rPr lang="en-US" sz="2400" dirty="0">
                <a:effectLst/>
                <a:latin typeface="Calibri" panose="020F0502020204030204" pitchFamily="34" charset="0"/>
                <a:ea typeface="Calibri" panose="020F0502020204030204" pitchFamily="34" charset="0"/>
                <a:cs typeface="Calibri" panose="020F0502020204030204" pitchFamily="34" charset="0"/>
              </a:rPr>
              <a:t>, whatever things are </a:t>
            </a:r>
            <a:r>
              <a:rPr lang="en-US" sz="2400" b="1" u="sng"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noble</a:t>
            </a:r>
            <a:r>
              <a:rPr lang="en-US" sz="2400" dirty="0">
                <a:effectLst/>
                <a:latin typeface="Calibri" panose="020F0502020204030204" pitchFamily="34" charset="0"/>
                <a:ea typeface="Calibri" panose="020F0502020204030204" pitchFamily="34" charset="0"/>
                <a:cs typeface="Calibri" panose="020F0502020204030204" pitchFamily="34" charset="0"/>
              </a:rPr>
              <a:t>, whatever things are </a:t>
            </a:r>
            <a:r>
              <a:rPr lang="en-US" sz="2400" b="1" u="sng"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just</a:t>
            </a:r>
            <a:r>
              <a:rPr lang="en-US" sz="2400" u="sng" dirty="0">
                <a:effectLst/>
                <a:latin typeface="Calibri" panose="020F0502020204030204" pitchFamily="34" charset="0"/>
                <a:ea typeface="Calibri" panose="020F0502020204030204" pitchFamily="34" charset="0"/>
                <a:cs typeface="Calibri" panose="020F0502020204030204" pitchFamily="34" charset="0"/>
              </a:rPr>
              <a:t>,</a:t>
            </a:r>
            <a:r>
              <a:rPr lang="en-US" sz="2400" dirty="0">
                <a:effectLst/>
                <a:latin typeface="Calibri" panose="020F0502020204030204" pitchFamily="34" charset="0"/>
                <a:ea typeface="Calibri" panose="020F0502020204030204" pitchFamily="34" charset="0"/>
                <a:cs typeface="Calibri" panose="020F0502020204030204" pitchFamily="34" charset="0"/>
              </a:rPr>
              <a:t> whatever things are </a:t>
            </a:r>
            <a:r>
              <a:rPr lang="en-US" sz="2400" b="1" u="sng" dirty="0">
                <a:effectLst/>
                <a:latin typeface="Calibri" panose="020F0502020204030204" pitchFamily="34" charset="0"/>
                <a:ea typeface="Calibri" panose="020F0502020204030204" pitchFamily="34" charset="0"/>
                <a:cs typeface="Calibri" panose="020F0502020204030204" pitchFamily="34" charset="0"/>
              </a:rPr>
              <a:t>pure</a:t>
            </a:r>
            <a:r>
              <a:rPr lang="en-US" sz="2400" dirty="0">
                <a:effectLst/>
                <a:latin typeface="Calibri" panose="020F0502020204030204" pitchFamily="34" charset="0"/>
                <a:ea typeface="Calibri" panose="020F0502020204030204" pitchFamily="34" charset="0"/>
                <a:cs typeface="Calibri" panose="020F0502020204030204" pitchFamily="34" charset="0"/>
              </a:rPr>
              <a:t>, whatever things are </a:t>
            </a:r>
            <a:r>
              <a:rPr lang="en-US" sz="2400" b="1" u="sng"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lovely</a:t>
            </a:r>
            <a:r>
              <a:rPr lang="en-US" sz="2400" u="sng" dirty="0">
                <a:effectLst/>
                <a:latin typeface="Calibri" panose="020F0502020204030204" pitchFamily="34" charset="0"/>
                <a:ea typeface="Calibri" panose="020F0502020204030204" pitchFamily="34" charset="0"/>
                <a:cs typeface="Calibri" panose="020F0502020204030204" pitchFamily="34" charset="0"/>
              </a:rPr>
              <a:t>,</a:t>
            </a:r>
            <a:r>
              <a:rPr lang="en-US" sz="2400" dirty="0">
                <a:effectLst/>
                <a:latin typeface="Calibri" panose="020F0502020204030204" pitchFamily="34" charset="0"/>
                <a:ea typeface="Calibri" panose="020F0502020204030204" pitchFamily="34" charset="0"/>
                <a:cs typeface="Calibri" panose="020F0502020204030204" pitchFamily="34" charset="0"/>
              </a:rPr>
              <a:t> whatever things are of </a:t>
            </a:r>
            <a:r>
              <a:rPr lang="en-US" sz="2400" b="1" u="sng"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good report</a:t>
            </a:r>
            <a:r>
              <a:rPr lang="en-US" sz="2400" dirty="0">
                <a:effectLst/>
                <a:latin typeface="Calibri" panose="020F0502020204030204" pitchFamily="34" charset="0"/>
                <a:ea typeface="Calibri" panose="020F0502020204030204" pitchFamily="34" charset="0"/>
                <a:cs typeface="Calibri" panose="020F0502020204030204" pitchFamily="34" charset="0"/>
              </a:rPr>
              <a:t>, if there is any </a:t>
            </a:r>
            <a:r>
              <a:rPr lang="en-US" sz="2400" b="1" u="sng" dirty="0">
                <a:effectLst/>
                <a:latin typeface="Calibri" panose="020F0502020204030204" pitchFamily="34" charset="0"/>
                <a:ea typeface="Calibri" panose="020F0502020204030204" pitchFamily="34" charset="0"/>
                <a:cs typeface="Calibri" panose="020F0502020204030204" pitchFamily="34" charset="0"/>
              </a:rPr>
              <a:t>virtue</a:t>
            </a:r>
            <a:r>
              <a:rPr lang="en-US" sz="2400" dirty="0">
                <a:effectLst/>
                <a:latin typeface="Calibri" panose="020F0502020204030204" pitchFamily="34" charset="0"/>
                <a:ea typeface="Calibri" panose="020F0502020204030204" pitchFamily="34" charset="0"/>
                <a:cs typeface="Calibri" panose="020F0502020204030204" pitchFamily="34" charset="0"/>
              </a:rPr>
              <a:t> and if there is </a:t>
            </a:r>
            <a:r>
              <a:rPr lang="en-US" sz="2400" b="1" u="sng"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anything praiseworthy-</a:t>
            </a:r>
            <a:r>
              <a:rPr lang="en-US" sz="2400" dirty="0">
                <a:effectLst/>
                <a:latin typeface="Calibri" panose="020F0502020204030204" pitchFamily="34" charset="0"/>
                <a:ea typeface="Calibri" panose="020F0502020204030204" pitchFamily="34" charset="0"/>
                <a:cs typeface="Calibri" panose="020F0502020204030204" pitchFamily="34" charset="0"/>
              </a:rPr>
              <a:t>-meditate on these things. 9 The things which you </a:t>
            </a:r>
            <a:r>
              <a:rPr lang="en-US" sz="2400" b="1" u="sng" dirty="0">
                <a:effectLst/>
                <a:latin typeface="Calibri" panose="020F0502020204030204" pitchFamily="34" charset="0"/>
                <a:ea typeface="Calibri" panose="020F0502020204030204" pitchFamily="34" charset="0"/>
                <a:cs typeface="Calibri" panose="020F0502020204030204" pitchFamily="34" charset="0"/>
              </a:rPr>
              <a:t>learned</a:t>
            </a:r>
            <a:r>
              <a:rPr lang="en-US" sz="2400" dirty="0">
                <a:effectLst/>
                <a:latin typeface="Calibri" panose="020F0502020204030204" pitchFamily="34" charset="0"/>
                <a:ea typeface="Calibri" panose="020F0502020204030204" pitchFamily="34" charset="0"/>
                <a:cs typeface="Calibri" panose="020F0502020204030204" pitchFamily="34" charset="0"/>
              </a:rPr>
              <a:t> and </a:t>
            </a:r>
            <a:r>
              <a:rPr lang="en-US" sz="2400" b="1" u="sng" dirty="0">
                <a:effectLst/>
                <a:latin typeface="Calibri" panose="020F0502020204030204" pitchFamily="34" charset="0"/>
                <a:ea typeface="Calibri" panose="020F0502020204030204" pitchFamily="34" charset="0"/>
                <a:cs typeface="Calibri" panose="020F0502020204030204" pitchFamily="34" charset="0"/>
              </a:rPr>
              <a:t>received</a:t>
            </a:r>
            <a:r>
              <a:rPr lang="en-US" sz="2400" dirty="0">
                <a:effectLst/>
                <a:latin typeface="Calibri" panose="020F0502020204030204" pitchFamily="34" charset="0"/>
                <a:ea typeface="Calibri" panose="020F0502020204030204" pitchFamily="34" charset="0"/>
                <a:cs typeface="Calibri" panose="020F0502020204030204" pitchFamily="34" charset="0"/>
              </a:rPr>
              <a:t> and </a:t>
            </a:r>
            <a:r>
              <a:rPr lang="en-US" sz="2400" b="1" u="sng" dirty="0">
                <a:effectLst/>
                <a:latin typeface="Calibri" panose="020F0502020204030204" pitchFamily="34" charset="0"/>
                <a:ea typeface="Calibri" panose="020F0502020204030204" pitchFamily="34" charset="0"/>
                <a:cs typeface="Calibri" panose="020F0502020204030204" pitchFamily="34" charset="0"/>
              </a:rPr>
              <a:t>heard</a:t>
            </a:r>
            <a:r>
              <a:rPr lang="en-US" sz="2400" dirty="0">
                <a:effectLst/>
                <a:latin typeface="Calibri" panose="020F0502020204030204" pitchFamily="34" charset="0"/>
                <a:ea typeface="Calibri" panose="020F0502020204030204" pitchFamily="34" charset="0"/>
                <a:cs typeface="Calibri" panose="020F0502020204030204" pitchFamily="34" charset="0"/>
              </a:rPr>
              <a:t> and </a:t>
            </a:r>
            <a:r>
              <a:rPr lang="en-US" sz="2400" b="1" u="sng" dirty="0">
                <a:effectLst/>
                <a:latin typeface="Calibri" panose="020F0502020204030204" pitchFamily="34" charset="0"/>
                <a:ea typeface="Calibri" panose="020F0502020204030204" pitchFamily="34" charset="0"/>
                <a:cs typeface="Calibri" panose="020F0502020204030204" pitchFamily="34" charset="0"/>
              </a:rPr>
              <a:t>saw</a:t>
            </a:r>
            <a:r>
              <a:rPr lang="en-US" sz="2400" dirty="0">
                <a:effectLst/>
                <a:latin typeface="Calibri" panose="020F0502020204030204" pitchFamily="34" charset="0"/>
                <a:ea typeface="Calibri" panose="020F0502020204030204" pitchFamily="34" charset="0"/>
                <a:cs typeface="Calibri" panose="020F0502020204030204" pitchFamily="34" charset="0"/>
              </a:rPr>
              <a:t> in me, </a:t>
            </a:r>
            <a:r>
              <a:rPr lang="en-US" sz="2400" b="1" dirty="0">
                <a:effectLst/>
                <a:latin typeface="Calibri" panose="020F0502020204030204" pitchFamily="34" charset="0"/>
                <a:ea typeface="Calibri" panose="020F0502020204030204" pitchFamily="34" charset="0"/>
                <a:cs typeface="Calibri" panose="020F0502020204030204" pitchFamily="34" charset="0"/>
              </a:rPr>
              <a:t>these do, and the God of peace will be with you.</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202717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8CD7B3-7D15-D5D5-6A54-511B82162EAC}"/>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273C35B5-7E60-7868-891F-66B7CF881FF9}"/>
              </a:ext>
            </a:extLst>
          </p:cNvPr>
          <p:cNvSpPr/>
          <p:nvPr/>
        </p:nvSpPr>
        <p:spPr>
          <a:xfrm>
            <a:off x="0" y="0"/>
            <a:ext cx="855677" cy="6858000"/>
          </a:xfrm>
          <a:prstGeom prst="rect">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B9BD5">
                  <a:lumMod val="20000"/>
                  <a:lumOff val="80000"/>
                </a:srgbClr>
              </a:solidFill>
              <a:effectLst/>
              <a:uLnTx/>
              <a:uFillTx/>
              <a:latin typeface="Calibri" panose="020F0502020204030204"/>
              <a:ea typeface="+mn-ea"/>
              <a:cs typeface="+mn-cs"/>
            </a:endParaRPr>
          </a:p>
        </p:txBody>
      </p:sp>
      <p:sp>
        <p:nvSpPr>
          <p:cNvPr id="3" name="Rectangle 2">
            <a:extLst>
              <a:ext uri="{FF2B5EF4-FFF2-40B4-BE49-F238E27FC236}">
                <a16:creationId xmlns:a16="http://schemas.microsoft.com/office/drawing/2014/main" id="{070AAC9E-DA07-CBB1-6123-C412A62219BC}"/>
              </a:ext>
            </a:extLst>
          </p:cNvPr>
          <p:cNvSpPr/>
          <p:nvPr/>
        </p:nvSpPr>
        <p:spPr>
          <a:xfrm>
            <a:off x="0" y="0"/>
            <a:ext cx="9144000" cy="704675"/>
          </a:xfrm>
          <a:prstGeom prst="rect">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ED7D31"/>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20E34A70-ECA7-CA56-6D92-92C9D3B620C9}"/>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b hastings   newlebanoncoc.com</a:t>
            </a:r>
          </a:p>
        </p:txBody>
      </p:sp>
      <p:sp>
        <p:nvSpPr>
          <p:cNvPr id="6" name="TextBox 5">
            <a:extLst>
              <a:ext uri="{FF2B5EF4-FFF2-40B4-BE49-F238E27FC236}">
                <a16:creationId xmlns:a16="http://schemas.microsoft.com/office/drawing/2014/main" id="{9C98564B-C8F7-6485-49FD-18720AD5948D}"/>
              </a:ext>
            </a:extLst>
          </p:cNvPr>
          <p:cNvSpPr txBox="1"/>
          <p:nvPr/>
        </p:nvSpPr>
        <p:spPr>
          <a:xfrm>
            <a:off x="1" y="-16778"/>
            <a:ext cx="9143999"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effectLst/>
                <a:uLnTx/>
                <a:uFillTx/>
                <a:latin typeface="Calibri" panose="020F0502020204030204"/>
                <a:ea typeface="+mn-ea"/>
                <a:cs typeface="+mn-cs"/>
              </a:rPr>
              <a:t>Try my mind and my heart.   </a:t>
            </a:r>
            <a:r>
              <a:rPr kumimoji="0" lang="en-US" sz="3200" b="0" i="0" u="none" strike="noStrike" kern="1200" cap="none" spc="0" normalizeH="0" baseline="0" noProof="0" dirty="0">
                <a:ln>
                  <a:noFill/>
                </a:ln>
                <a:effectLst/>
                <a:uLnTx/>
                <a:uFillTx/>
                <a:latin typeface="Calibri" panose="020F0502020204030204"/>
                <a:ea typeface="+mn-ea"/>
                <a:cs typeface="+mn-cs"/>
              </a:rPr>
              <a:t>Psalm 26:2</a:t>
            </a:r>
          </a:p>
        </p:txBody>
      </p:sp>
      <p:sp>
        <p:nvSpPr>
          <p:cNvPr id="7" name="TextBox 6">
            <a:extLst>
              <a:ext uri="{FF2B5EF4-FFF2-40B4-BE49-F238E27FC236}">
                <a16:creationId xmlns:a16="http://schemas.microsoft.com/office/drawing/2014/main" id="{4F14DDC7-0926-F3E2-0696-827C764612C1}"/>
              </a:ext>
            </a:extLst>
          </p:cNvPr>
          <p:cNvSpPr txBox="1"/>
          <p:nvPr/>
        </p:nvSpPr>
        <p:spPr>
          <a:xfrm>
            <a:off x="1384182" y="1283517"/>
            <a:ext cx="7264868" cy="4790799"/>
          </a:xfrm>
          <a:prstGeom prst="rect">
            <a:avLst/>
          </a:prstGeom>
          <a:noFill/>
        </p:spPr>
        <p:txBody>
          <a:bodyPr wrap="square">
            <a:spAutoFit/>
          </a:bodyPr>
          <a:lstStyle/>
          <a:p>
            <a:pPr marL="0" marR="0">
              <a:spcBef>
                <a:spcPts val="0"/>
              </a:spcBef>
              <a:spcAft>
                <a:spcPts val="0"/>
              </a:spcAft>
            </a:pPr>
            <a:r>
              <a:rPr lang="en-US" sz="3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What are some ways we can make application and </a:t>
            </a:r>
            <a:r>
              <a:rPr lang="en-US" sz="3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Think Like Christ?</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3600" u="none" strike="noStrike"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3600" b="1"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Love God</a:t>
            </a:r>
            <a:r>
              <a:rPr lang="en-US" sz="36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with all our mind, </a:t>
            </a:r>
            <a:endParaRPr lang="en-US" sz="3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3600" b="1"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Matt. 22:37</a:t>
            </a:r>
            <a:r>
              <a:rPr lang="en-US" sz="3600" dirty="0">
                <a:effectLst/>
                <a:latin typeface="Calibri" panose="020F0502020204030204" pitchFamily="34" charset="0"/>
                <a:ea typeface="Times New Roman" panose="02020603050405020304" pitchFamily="18" charset="0"/>
                <a:cs typeface="Calibri" panose="020F0502020204030204" pitchFamily="34" charset="0"/>
              </a:rPr>
              <a:t>; Jesus said to him," 'You shall love the LORD your God with all your heart, with all your soul, and </a:t>
            </a:r>
            <a:r>
              <a:rPr lang="en-US" sz="36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with all your mind.'</a:t>
            </a:r>
            <a:endParaRPr lang="en-US" sz="3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6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1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854622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02BC23-8089-2927-583B-269DCBCF5F34}"/>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31190E35-1350-C56B-FE6F-8678E00C5701}"/>
              </a:ext>
            </a:extLst>
          </p:cNvPr>
          <p:cNvSpPr/>
          <p:nvPr/>
        </p:nvSpPr>
        <p:spPr>
          <a:xfrm>
            <a:off x="0" y="0"/>
            <a:ext cx="855677" cy="6858000"/>
          </a:xfrm>
          <a:prstGeom prst="rect">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B9BD5">
                  <a:lumMod val="20000"/>
                  <a:lumOff val="80000"/>
                </a:srgbClr>
              </a:solidFill>
              <a:effectLst/>
              <a:uLnTx/>
              <a:uFillTx/>
              <a:latin typeface="Calibri" panose="020F0502020204030204"/>
              <a:ea typeface="+mn-ea"/>
              <a:cs typeface="+mn-cs"/>
            </a:endParaRPr>
          </a:p>
        </p:txBody>
      </p:sp>
      <p:sp>
        <p:nvSpPr>
          <p:cNvPr id="3" name="Rectangle 2">
            <a:extLst>
              <a:ext uri="{FF2B5EF4-FFF2-40B4-BE49-F238E27FC236}">
                <a16:creationId xmlns:a16="http://schemas.microsoft.com/office/drawing/2014/main" id="{B0165C4A-F49D-2702-AB22-F7728A22B8FB}"/>
              </a:ext>
            </a:extLst>
          </p:cNvPr>
          <p:cNvSpPr/>
          <p:nvPr/>
        </p:nvSpPr>
        <p:spPr>
          <a:xfrm>
            <a:off x="0" y="0"/>
            <a:ext cx="9144000" cy="704675"/>
          </a:xfrm>
          <a:prstGeom prst="rect">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ED7D31"/>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942739CA-3917-C8E3-110C-455ED99DBE7B}"/>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b hastings   newlebanoncoc.com</a:t>
            </a:r>
          </a:p>
        </p:txBody>
      </p:sp>
      <p:sp>
        <p:nvSpPr>
          <p:cNvPr id="6" name="TextBox 5">
            <a:extLst>
              <a:ext uri="{FF2B5EF4-FFF2-40B4-BE49-F238E27FC236}">
                <a16:creationId xmlns:a16="http://schemas.microsoft.com/office/drawing/2014/main" id="{7106AB8C-BD8E-9966-05A5-ADE3FC125579}"/>
              </a:ext>
            </a:extLst>
          </p:cNvPr>
          <p:cNvSpPr txBox="1"/>
          <p:nvPr/>
        </p:nvSpPr>
        <p:spPr>
          <a:xfrm>
            <a:off x="1" y="-16778"/>
            <a:ext cx="9143999"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effectLst/>
                <a:uLnTx/>
                <a:uFillTx/>
                <a:latin typeface="Calibri" panose="020F0502020204030204"/>
                <a:ea typeface="+mn-ea"/>
                <a:cs typeface="+mn-cs"/>
              </a:rPr>
              <a:t>Try my mind and my heart.   </a:t>
            </a:r>
            <a:r>
              <a:rPr kumimoji="0" lang="en-US" sz="3200" b="0" i="0" u="none" strike="noStrike" kern="1200" cap="none" spc="0" normalizeH="0" baseline="0" noProof="0" dirty="0">
                <a:ln>
                  <a:noFill/>
                </a:ln>
                <a:effectLst/>
                <a:uLnTx/>
                <a:uFillTx/>
                <a:latin typeface="Calibri" panose="020F0502020204030204"/>
                <a:ea typeface="+mn-ea"/>
                <a:cs typeface="+mn-cs"/>
              </a:rPr>
              <a:t>Psalm 26:2</a:t>
            </a:r>
          </a:p>
        </p:txBody>
      </p:sp>
      <p:sp>
        <p:nvSpPr>
          <p:cNvPr id="7" name="TextBox 6">
            <a:extLst>
              <a:ext uri="{FF2B5EF4-FFF2-40B4-BE49-F238E27FC236}">
                <a16:creationId xmlns:a16="http://schemas.microsoft.com/office/drawing/2014/main" id="{8E2B2833-251E-5050-8479-8A4E2601F0DE}"/>
              </a:ext>
            </a:extLst>
          </p:cNvPr>
          <p:cNvSpPr txBox="1"/>
          <p:nvPr/>
        </p:nvSpPr>
        <p:spPr>
          <a:xfrm>
            <a:off x="1275127" y="931178"/>
            <a:ext cx="7357145" cy="5831574"/>
          </a:xfrm>
          <a:prstGeom prst="rect">
            <a:avLst/>
          </a:prstGeom>
          <a:noFill/>
        </p:spPr>
        <p:txBody>
          <a:bodyPr wrap="square">
            <a:spAutoFit/>
          </a:bodyPr>
          <a:lstStyle/>
          <a:p>
            <a:pPr marL="0" marR="0">
              <a:spcBef>
                <a:spcPts val="0"/>
              </a:spcBef>
              <a:spcAft>
                <a:spcPts val="0"/>
              </a:spcAft>
            </a:pPr>
            <a:r>
              <a:rPr lang="en-US" sz="3600" b="1"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Think like a servant</a:t>
            </a:r>
            <a:r>
              <a:rPr lang="en-US" sz="36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toward others, </a:t>
            </a:r>
            <a:endParaRPr lang="en-US" sz="3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b="1"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endParaRPr>
          </a:p>
          <a:p>
            <a:pPr marL="0" marR="0">
              <a:spcBef>
                <a:spcPts val="0"/>
              </a:spcBef>
              <a:spcAft>
                <a:spcPts val="0"/>
              </a:spcAft>
            </a:pPr>
            <a:r>
              <a:rPr lang="en-US" sz="2400" b="1"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a:t>
            </a:r>
            <a:r>
              <a:rPr lang="en-US" sz="2400" b="1" u="sng"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John 13:12-17</a:t>
            </a:r>
            <a:r>
              <a:rPr lang="en-US" sz="2400" b="1"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dirty="0">
                <a:effectLst/>
                <a:latin typeface="Calibri" panose="020F0502020204030204" pitchFamily="34" charset="0"/>
                <a:ea typeface="Times New Roman" panose="02020603050405020304" pitchFamily="18" charset="0"/>
                <a:cs typeface="Calibri" panose="020F0502020204030204" pitchFamily="34" charset="0"/>
              </a:rPr>
              <a:t>So when He had washed their feet, taken His garments, and sat down again, He said to them, "Do you know what I have done to you?13 "You call me Teacher and Lord, and you say well, for so I am.</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Calibri" panose="020F0502020204030204" pitchFamily="34" charset="0"/>
                <a:ea typeface="Times New Roman" panose="02020603050405020304" pitchFamily="18" charset="0"/>
                <a:cs typeface="Calibri" panose="020F0502020204030204" pitchFamily="34" charset="0"/>
              </a:rPr>
              <a:t> 14 "If I then, your Lord and Teacher, have washed your feet, you also ought to wash one another's feet.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Calibri" panose="020F0502020204030204" pitchFamily="34" charset="0"/>
                <a:ea typeface="Times New Roman" panose="02020603050405020304" pitchFamily="18" charset="0"/>
                <a:cs typeface="Calibri" panose="020F0502020204030204" pitchFamily="34" charset="0"/>
              </a:rPr>
              <a:t> 15 "For I have given you an example, that you should do as I have done to you. 16 "Most assuredly, I say to you, a servant is not greater than his master; nor is he who is sent greater than he who sent him.</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Calibri" panose="020F0502020204030204" pitchFamily="34" charset="0"/>
                <a:ea typeface="Times New Roman" panose="02020603050405020304" pitchFamily="18" charset="0"/>
                <a:cs typeface="Calibri" panose="020F0502020204030204" pitchFamily="34" charset="0"/>
              </a:rPr>
              <a:t> 17 "If you know these </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things, blessed are you if you do them.</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488886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48467D-F337-D382-F854-B1710F083C78}"/>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164DC3A8-0127-EE67-20C3-510D282F6347}"/>
              </a:ext>
            </a:extLst>
          </p:cNvPr>
          <p:cNvSpPr/>
          <p:nvPr/>
        </p:nvSpPr>
        <p:spPr>
          <a:xfrm>
            <a:off x="0" y="0"/>
            <a:ext cx="855677" cy="6858000"/>
          </a:xfrm>
          <a:prstGeom prst="rect">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B9BD5">
                  <a:lumMod val="20000"/>
                  <a:lumOff val="80000"/>
                </a:srgbClr>
              </a:solidFill>
              <a:effectLst/>
              <a:uLnTx/>
              <a:uFillTx/>
              <a:latin typeface="Calibri" panose="020F0502020204030204"/>
              <a:ea typeface="+mn-ea"/>
              <a:cs typeface="+mn-cs"/>
            </a:endParaRPr>
          </a:p>
        </p:txBody>
      </p:sp>
      <p:sp>
        <p:nvSpPr>
          <p:cNvPr id="3" name="Rectangle 2">
            <a:extLst>
              <a:ext uri="{FF2B5EF4-FFF2-40B4-BE49-F238E27FC236}">
                <a16:creationId xmlns:a16="http://schemas.microsoft.com/office/drawing/2014/main" id="{8039D820-C3DB-D0E8-F573-EE9873CF406C}"/>
              </a:ext>
            </a:extLst>
          </p:cNvPr>
          <p:cNvSpPr/>
          <p:nvPr/>
        </p:nvSpPr>
        <p:spPr>
          <a:xfrm>
            <a:off x="0" y="0"/>
            <a:ext cx="9144000" cy="704675"/>
          </a:xfrm>
          <a:prstGeom prst="rect">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ED7D31"/>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2FCE5A79-7654-2E86-9AE6-F6B83BDDD451}"/>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b hastings   newlebanoncoc.com</a:t>
            </a:r>
          </a:p>
        </p:txBody>
      </p:sp>
      <p:sp>
        <p:nvSpPr>
          <p:cNvPr id="6" name="TextBox 5">
            <a:extLst>
              <a:ext uri="{FF2B5EF4-FFF2-40B4-BE49-F238E27FC236}">
                <a16:creationId xmlns:a16="http://schemas.microsoft.com/office/drawing/2014/main" id="{D22B7E9F-2E4D-C346-B390-F96E68C4ADBF}"/>
              </a:ext>
            </a:extLst>
          </p:cNvPr>
          <p:cNvSpPr txBox="1"/>
          <p:nvPr/>
        </p:nvSpPr>
        <p:spPr>
          <a:xfrm>
            <a:off x="1" y="-8389"/>
            <a:ext cx="9143999"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effectLst/>
                <a:uLnTx/>
                <a:uFillTx/>
                <a:latin typeface="Calibri" panose="020F0502020204030204"/>
                <a:ea typeface="+mn-ea"/>
                <a:cs typeface="+mn-cs"/>
              </a:rPr>
              <a:t>Try my mind and my heart.   </a:t>
            </a:r>
            <a:r>
              <a:rPr kumimoji="0" lang="en-US" sz="3200" b="0" i="0" u="none" strike="noStrike" kern="1200" cap="none" spc="0" normalizeH="0" baseline="0" noProof="0" dirty="0">
                <a:ln>
                  <a:noFill/>
                </a:ln>
                <a:effectLst/>
                <a:uLnTx/>
                <a:uFillTx/>
                <a:latin typeface="Calibri" panose="020F0502020204030204"/>
                <a:ea typeface="+mn-ea"/>
                <a:cs typeface="+mn-cs"/>
              </a:rPr>
              <a:t>Psalm 26:2</a:t>
            </a:r>
          </a:p>
        </p:txBody>
      </p:sp>
      <p:sp>
        <p:nvSpPr>
          <p:cNvPr id="7" name="TextBox 6">
            <a:extLst>
              <a:ext uri="{FF2B5EF4-FFF2-40B4-BE49-F238E27FC236}">
                <a16:creationId xmlns:a16="http://schemas.microsoft.com/office/drawing/2014/main" id="{49D6CC26-04C1-39F8-DEA7-A1E58F42A913}"/>
              </a:ext>
            </a:extLst>
          </p:cNvPr>
          <p:cNvSpPr txBox="1"/>
          <p:nvPr/>
        </p:nvSpPr>
        <p:spPr>
          <a:xfrm>
            <a:off x="1023457" y="1023457"/>
            <a:ext cx="7894039" cy="5006242"/>
          </a:xfrm>
          <a:prstGeom prst="rect">
            <a:avLst/>
          </a:prstGeom>
          <a:noFill/>
        </p:spPr>
        <p:txBody>
          <a:bodyPr wrap="square">
            <a:spAutoFit/>
          </a:bodyPr>
          <a:lstStyle/>
          <a:p>
            <a:pPr marL="0" marR="0">
              <a:spcBef>
                <a:spcPts val="0"/>
              </a:spcBef>
              <a:spcAft>
                <a:spcPts val="0"/>
              </a:spcAft>
            </a:pPr>
            <a:r>
              <a:rPr lang="en-US" sz="32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Always </a:t>
            </a:r>
            <a:r>
              <a:rPr lang="en-US" sz="3200" b="1"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accept</a:t>
            </a:r>
            <a:r>
              <a:rPr lang="en-US" sz="32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God’s </a:t>
            </a:r>
            <a:r>
              <a:rPr lang="en-US" sz="3200" b="1"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teaching</a:t>
            </a:r>
            <a:r>
              <a:rPr lang="en-US" sz="32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and </a:t>
            </a:r>
            <a:r>
              <a:rPr lang="en-US" sz="3200" b="1"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please Him</a:t>
            </a:r>
            <a:r>
              <a:rPr lang="en-US" sz="32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by </a:t>
            </a:r>
            <a:r>
              <a:rPr lang="en-US" sz="3200" b="1"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keeping</a:t>
            </a:r>
            <a:r>
              <a:rPr lang="en-US" sz="32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His word, </a:t>
            </a:r>
            <a:endParaRPr lang="en-US" sz="3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800" b="1"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endParaRPr>
          </a:p>
          <a:p>
            <a:pPr marL="0" marR="0">
              <a:spcBef>
                <a:spcPts val="0"/>
              </a:spcBef>
              <a:spcAft>
                <a:spcPts val="0"/>
              </a:spcAft>
            </a:pPr>
            <a:r>
              <a:rPr lang="en-US" sz="3000" b="1"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a:t>
            </a:r>
            <a:r>
              <a:rPr lang="en-US" sz="3000" b="1" u="sng"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John 8:28-29</a:t>
            </a:r>
            <a:r>
              <a:rPr lang="en-US" sz="3000" b="1"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 </a:t>
            </a:r>
            <a:r>
              <a:rPr lang="en-US" sz="3000" dirty="0">
                <a:effectLst/>
                <a:latin typeface="Calibri" panose="020F0502020204030204" pitchFamily="34" charset="0"/>
                <a:ea typeface="Times New Roman" panose="02020603050405020304" pitchFamily="18" charset="0"/>
                <a:cs typeface="Calibri" panose="020F0502020204030204" pitchFamily="34" charset="0"/>
              </a:rPr>
              <a:t>Then Jesus said to them, "When you lift up the Son of Man, then you will know that I am He, and that I do nothing of Myself; but as My Father taught Me, I speak these things.</a:t>
            </a:r>
            <a:endParaRPr lang="en-US" sz="30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3000" dirty="0">
                <a:effectLst/>
                <a:latin typeface="Calibri" panose="020F0502020204030204" pitchFamily="34" charset="0"/>
                <a:ea typeface="Times New Roman" panose="02020603050405020304" pitchFamily="18" charset="0"/>
                <a:cs typeface="Calibri" panose="020F0502020204030204" pitchFamily="34" charset="0"/>
              </a:rPr>
              <a:t> 29 "And He who sent Me is with Me. The Father has not left Me alone, for I always do those things that please Him."</a:t>
            </a:r>
            <a:endParaRPr lang="en-US" sz="3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6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718829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8F5ED8-B0EE-A552-AE44-142BF2F7991E}"/>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FA60BE6A-F4A7-DC92-CBB6-04EE26146A8C}"/>
              </a:ext>
            </a:extLst>
          </p:cNvPr>
          <p:cNvSpPr/>
          <p:nvPr/>
        </p:nvSpPr>
        <p:spPr>
          <a:xfrm>
            <a:off x="0" y="0"/>
            <a:ext cx="855677" cy="6858000"/>
          </a:xfrm>
          <a:prstGeom prst="rect">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B9BD5">
                  <a:lumMod val="20000"/>
                  <a:lumOff val="80000"/>
                </a:srgbClr>
              </a:solidFill>
              <a:effectLst/>
              <a:uLnTx/>
              <a:uFillTx/>
              <a:latin typeface="Calibri" panose="020F0502020204030204"/>
              <a:ea typeface="+mn-ea"/>
              <a:cs typeface="+mn-cs"/>
            </a:endParaRPr>
          </a:p>
        </p:txBody>
      </p:sp>
      <p:sp>
        <p:nvSpPr>
          <p:cNvPr id="3" name="Rectangle 2">
            <a:extLst>
              <a:ext uri="{FF2B5EF4-FFF2-40B4-BE49-F238E27FC236}">
                <a16:creationId xmlns:a16="http://schemas.microsoft.com/office/drawing/2014/main" id="{43DEAC86-2D84-77DC-F949-B89716F11067}"/>
              </a:ext>
            </a:extLst>
          </p:cNvPr>
          <p:cNvSpPr/>
          <p:nvPr/>
        </p:nvSpPr>
        <p:spPr>
          <a:xfrm>
            <a:off x="0" y="0"/>
            <a:ext cx="9144000" cy="704675"/>
          </a:xfrm>
          <a:prstGeom prst="rect">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ED7D31"/>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9A4CB68A-1DE2-D9CC-07AF-241C81934E47}"/>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b hastings   newlebanoncoc.com</a:t>
            </a:r>
          </a:p>
        </p:txBody>
      </p:sp>
      <p:sp>
        <p:nvSpPr>
          <p:cNvPr id="6" name="TextBox 5">
            <a:extLst>
              <a:ext uri="{FF2B5EF4-FFF2-40B4-BE49-F238E27FC236}">
                <a16:creationId xmlns:a16="http://schemas.microsoft.com/office/drawing/2014/main" id="{19A466EB-FFB0-0497-BA5B-4026F363D869}"/>
              </a:ext>
            </a:extLst>
          </p:cNvPr>
          <p:cNvSpPr txBox="1"/>
          <p:nvPr/>
        </p:nvSpPr>
        <p:spPr>
          <a:xfrm>
            <a:off x="1" y="-25167"/>
            <a:ext cx="9143999"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effectLst/>
                <a:uLnTx/>
                <a:uFillTx/>
                <a:latin typeface="Calibri" panose="020F0502020204030204"/>
                <a:ea typeface="+mn-ea"/>
                <a:cs typeface="+mn-cs"/>
              </a:rPr>
              <a:t>Try my mind and my heart.   </a:t>
            </a:r>
            <a:r>
              <a:rPr kumimoji="0" lang="en-US" sz="3200" b="0" i="0" u="none" strike="noStrike" kern="1200" cap="none" spc="0" normalizeH="0" baseline="0" noProof="0" dirty="0">
                <a:ln>
                  <a:noFill/>
                </a:ln>
                <a:effectLst/>
                <a:uLnTx/>
                <a:uFillTx/>
                <a:latin typeface="Calibri" panose="020F0502020204030204"/>
                <a:ea typeface="+mn-ea"/>
                <a:cs typeface="+mn-cs"/>
              </a:rPr>
              <a:t>Psalm 26:2</a:t>
            </a:r>
          </a:p>
        </p:txBody>
      </p:sp>
      <p:sp>
        <p:nvSpPr>
          <p:cNvPr id="7" name="TextBox 6">
            <a:extLst>
              <a:ext uri="{FF2B5EF4-FFF2-40B4-BE49-F238E27FC236}">
                <a16:creationId xmlns:a16="http://schemas.microsoft.com/office/drawing/2014/main" id="{CC1C88C3-DC02-0FCD-4BD6-12FC120C8A38}"/>
              </a:ext>
            </a:extLst>
          </p:cNvPr>
          <p:cNvSpPr txBox="1"/>
          <p:nvPr/>
        </p:nvSpPr>
        <p:spPr>
          <a:xfrm>
            <a:off x="1107347" y="830510"/>
            <a:ext cx="7759816" cy="5416868"/>
          </a:xfrm>
          <a:prstGeom prst="rect">
            <a:avLst/>
          </a:prstGeom>
          <a:noFill/>
        </p:spPr>
        <p:txBody>
          <a:bodyPr wrap="square">
            <a:spAutoFit/>
          </a:bodyPr>
          <a:lstStyle/>
          <a:p>
            <a:pPr marL="0" marR="0">
              <a:spcBef>
                <a:spcPts val="0"/>
              </a:spcBef>
              <a:spcAft>
                <a:spcPts val="0"/>
              </a:spcAft>
            </a:pPr>
            <a:r>
              <a:rPr lang="en-US" sz="36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Think about your </a:t>
            </a:r>
            <a:r>
              <a:rPr lang="en-US" sz="3600" b="1"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influence</a:t>
            </a:r>
            <a:r>
              <a:rPr lang="en-US" sz="36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on others </a:t>
            </a:r>
            <a:r>
              <a:rPr lang="en-US" sz="2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(how you affect other people), </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3600" b="1"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Think humbly</a:t>
            </a:r>
            <a:r>
              <a:rPr lang="en-US" sz="36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600" dirty="0">
                <a:effectLst/>
                <a:latin typeface="Calibri" panose="020F0502020204030204" pitchFamily="34" charset="0"/>
                <a:ea typeface="Times New Roman" panose="02020603050405020304" pitchFamily="18" charset="0"/>
                <a:cs typeface="Calibri" panose="020F0502020204030204" pitchFamily="34" charset="0"/>
              </a:rPr>
              <a:t>in order to be sacrificial, submissive to God and steadfastly loyal to the Lord, </a:t>
            </a:r>
            <a:r>
              <a:rPr lang="en-US" sz="2600" b="1"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Phil. 2:5-8.</a:t>
            </a:r>
            <a:endParaRPr lang="en-US" sz="26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3600" b="1"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Think no evil</a:t>
            </a:r>
            <a:r>
              <a:rPr lang="en-US" sz="36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(keep no ledger of wrongs</a:t>
            </a:r>
            <a:r>
              <a:rPr lang="en-US" sz="2600" dirty="0">
                <a:effectLst/>
                <a:latin typeface="Calibri" panose="020F0502020204030204" pitchFamily="34" charset="0"/>
                <a:ea typeface="Times New Roman" panose="02020603050405020304" pitchFamily="18" charset="0"/>
                <a:cs typeface="Calibri" panose="020F0502020204030204" pitchFamily="34" charset="0"/>
              </a:rPr>
              <a:t>), </a:t>
            </a:r>
          </a:p>
          <a:p>
            <a:pPr marL="0" marR="0">
              <a:spcBef>
                <a:spcPts val="0"/>
              </a:spcBef>
              <a:spcAft>
                <a:spcPts val="0"/>
              </a:spcAft>
            </a:pPr>
            <a:r>
              <a:rPr lang="en-US" sz="2600" b="1"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a:t>
            </a:r>
            <a:r>
              <a:rPr lang="en-US" sz="2600" b="1" u="sng"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1 Cor.13:5</a:t>
            </a:r>
            <a:r>
              <a:rPr lang="en-US" sz="2600" b="1"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 </a:t>
            </a:r>
            <a:r>
              <a:rPr lang="en-US" sz="2600" dirty="0">
                <a:effectLst/>
                <a:latin typeface="Calibri" panose="020F0502020204030204" pitchFamily="34" charset="0"/>
                <a:ea typeface="Times New Roman" panose="02020603050405020304" pitchFamily="18" charset="0"/>
                <a:cs typeface="Calibri" panose="020F0502020204030204" pitchFamily="34" charset="0"/>
              </a:rPr>
              <a:t>love</a:t>
            </a:r>
            <a:r>
              <a:rPr lang="en-US" sz="2600" dirty="0">
                <a:effectLst/>
                <a:latin typeface="Calibri" panose="020F0502020204030204" pitchFamily="34" charset="0"/>
                <a:ea typeface="Calibri" panose="020F0502020204030204" pitchFamily="34" charset="0"/>
                <a:cs typeface="Calibri" panose="020F0502020204030204" pitchFamily="34" charset="0"/>
              </a:rPr>
              <a:t> </a:t>
            </a:r>
            <a:r>
              <a:rPr lang="en-US" sz="2600" dirty="0">
                <a:effectLst/>
                <a:latin typeface="Calibri" panose="020F0502020204030204" pitchFamily="34" charset="0"/>
                <a:ea typeface="Times New Roman" panose="02020603050405020304" pitchFamily="18" charset="0"/>
                <a:cs typeface="Calibri" panose="020F0502020204030204" pitchFamily="34" charset="0"/>
              </a:rPr>
              <a:t>does not behave rudely, does not seek its own, is not provoked, thinks no evil;</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(Jesus said, "Father, forgive them..."; not, "Father, forgive them but I </a:t>
            </a:r>
            <a:r>
              <a:rPr lang="en-US" sz="28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cannot forget</a:t>
            </a:r>
            <a:r>
              <a:rPr lang="en-US"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them.")</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00522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31C073-CE5F-342C-78A7-EC44F5FCDC96}"/>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D08D28F3-D93D-3D90-0475-374EE4AADF5B}"/>
              </a:ext>
            </a:extLst>
          </p:cNvPr>
          <p:cNvSpPr/>
          <p:nvPr/>
        </p:nvSpPr>
        <p:spPr>
          <a:xfrm>
            <a:off x="0" y="0"/>
            <a:ext cx="855677" cy="6858000"/>
          </a:xfrm>
          <a:prstGeom prst="rect">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B9BD5">
                  <a:lumMod val="20000"/>
                  <a:lumOff val="80000"/>
                </a:srgbClr>
              </a:solidFill>
              <a:effectLst/>
              <a:uLnTx/>
              <a:uFillTx/>
              <a:latin typeface="Calibri" panose="020F0502020204030204"/>
              <a:ea typeface="+mn-ea"/>
              <a:cs typeface="+mn-cs"/>
            </a:endParaRPr>
          </a:p>
        </p:txBody>
      </p:sp>
      <p:sp>
        <p:nvSpPr>
          <p:cNvPr id="3" name="Rectangle 2">
            <a:extLst>
              <a:ext uri="{FF2B5EF4-FFF2-40B4-BE49-F238E27FC236}">
                <a16:creationId xmlns:a16="http://schemas.microsoft.com/office/drawing/2014/main" id="{C470DE97-B351-5982-BE4F-9E6816D29388}"/>
              </a:ext>
            </a:extLst>
          </p:cNvPr>
          <p:cNvSpPr/>
          <p:nvPr/>
        </p:nvSpPr>
        <p:spPr>
          <a:xfrm>
            <a:off x="0" y="0"/>
            <a:ext cx="9144000" cy="704675"/>
          </a:xfrm>
          <a:prstGeom prst="rect">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ED7D31"/>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308F8E38-2CC7-449C-C603-A6351B65A8FF}"/>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b hastings   newlebanoncoc.com</a:t>
            </a:r>
          </a:p>
        </p:txBody>
      </p:sp>
      <p:sp>
        <p:nvSpPr>
          <p:cNvPr id="6" name="TextBox 5">
            <a:extLst>
              <a:ext uri="{FF2B5EF4-FFF2-40B4-BE49-F238E27FC236}">
                <a16:creationId xmlns:a16="http://schemas.microsoft.com/office/drawing/2014/main" id="{9CD4DD18-5405-E9E6-02B9-0E2059D3C7B8}"/>
              </a:ext>
            </a:extLst>
          </p:cNvPr>
          <p:cNvSpPr txBox="1"/>
          <p:nvPr/>
        </p:nvSpPr>
        <p:spPr>
          <a:xfrm>
            <a:off x="1" y="-25167"/>
            <a:ext cx="9143999"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effectLst/>
                <a:uLnTx/>
                <a:uFillTx/>
                <a:latin typeface="Calibri" panose="020F0502020204030204"/>
                <a:ea typeface="+mn-ea"/>
                <a:cs typeface="+mn-cs"/>
              </a:rPr>
              <a:t>Try my mind and my heart.   </a:t>
            </a:r>
            <a:r>
              <a:rPr kumimoji="0" lang="en-US" sz="3200" b="0" i="0" u="none" strike="noStrike" kern="1200" cap="none" spc="0" normalizeH="0" baseline="0" noProof="0" dirty="0">
                <a:ln>
                  <a:noFill/>
                </a:ln>
                <a:effectLst/>
                <a:uLnTx/>
                <a:uFillTx/>
                <a:latin typeface="Calibri" panose="020F0502020204030204"/>
                <a:ea typeface="+mn-ea"/>
                <a:cs typeface="+mn-cs"/>
              </a:rPr>
              <a:t>Psalm 26:2</a:t>
            </a:r>
          </a:p>
        </p:txBody>
      </p:sp>
      <p:sp>
        <p:nvSpPr>
          <p:cNvPr id="7" name="TextBox 6">
            <a:extLst>
              <a:ext uri="{FF2B5EF4-FFF2-40B4-BE49-F238E27FC236}">
                <a16:creationId xmlns:a16="http://schemas.microsoft.com/office/drawing/2014/main" id="{F542A193-DAD3-C407-6DD0-AE3875CD0E35}"/>
              </a:ext>
            </a:extLst>
          </p:cNvPr>
          <p:cNvSpPr txBox="1"/>
          <p:nvPr/>
        </p:nvSpPr>
        <p:spPr>
          <a:xfrm>
            <a:off x="1275128" y="536895"/>
            <a:ext cx="7516534" cy="5755422"/>
          </a:xfrm>
          <a:prstGeom prst="rect">
            <a:avLst/>
          </a:prstGeom>
          <a:noFill/>
        </p:spPr>
        <p:txBody>
          <a:bodyPr wrap="square">
            <a:spAutoFit/>
          </a:bodyPr>
          <a:lstStyle/>
          <a:p>
            <a:pPr marL="0" marR="0">
              <a:spcBef>
                <a:spcPts val="0"/>
              </a:spcBef>
              <a:spcAft>
                <a:spcPts val="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If you think like the world you will die with the world,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b="1"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a:t>
            </a:r>
            <a:r>
              <a:rPr lang="en-US" sz="2800" b="1" u="sng"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Col. 3:2-4</a:t>
            </a:r>
            <a:r>
              <a:rPr lang="en-US" sz="2800" b="1"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a:t>
            </a:r>
            <a:r>
              <a:rPr lang="en-US" sz="28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r>
              <a:rPr lang="en-US"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Set your mind on things above, not on things on the earth.</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3 For you died, and your life is hidden with Christ in God.</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4 When Christ who is our life appears, then you also will appear with Him in glory.</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When our minds are set on heavenly things, our lives on earth will reflect our heavenly citizenship and what our life is all about,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52BF8F42-0743-96A3-B655-F52A0DCE2C06}"/>
              </a:ext>
            </a:extLst>
          </p:cNvPr>
          <p:cNvSpPr/>
          <p:nvPr/>
        </p:nvSpPr>
        <p:spPr>
          <a:xfrm>
            <a:off x="1124125" y="2088859"/>
            <a:ext cx="7692704" cy="2793534"/>
          </a:xfrm>
          <a:prstGeom prst="rect">
            <a:avLst/>
          </a:prstGeom>
          <a:no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132256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EC44AB-2AC8-A832-41C4-DD12843EFFE1}"/>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D68FEA07-41EA-7402-27A0-55376482CCE7}"/>
              </a:ext>
            </a:extLst>
          </p:cNvPr>
          <p:cNvSpPr/>
          <p:nvPr/>
        </p:nvSpPr>
        <p:spPr>
          <a:xfrm>
            <a:off x="0" y="0"/>
            <a:ext cx="855677" cy="6858000"/>
          </a:xfrm>
          <a:prstGeom prst="rect">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B9BD5">
                  <a:lumMod val="20000"/>
                  <a:lumOff val="80000"/>
                </a:srgbClr>
              </a:solidFill>
              <a:effectLst/>
              <a:uLnTx/>
              <a:uFillTx/>
              <a:latin typeface="Calibri" panose="020F0502020204030204"/>
              <a:ea typeface="+mn-ea"/>
              <a:cs typeface="+mn-cs"/>
            </a:endParaRPr>
          </a:p>
        </p:txBody>
      </p:sp>
      <p:sp>
        <p:nvSpPr>
          <p:cNvPr id="3" name="Rectangle 2">
            <a:extLst>
              <a:ext uri="{FF2B5EF4-FFF2-40B4-BE49-F238E27FC236}">
                <a16:creationId xmlns:a16="http://schemas.microsoft.com/office/drawing/2014/main" id="{F0098358-BE64-EBFF-589E-DF71A3DAC887}"/>
              </a:ext>
            </a:extLst>
          </p:cNvPr>
          <p:cNvSpPr/>
          <p:nvPr/>
        </p:nvSpPr>
        <p:spPr>
          <a:xfrm>
            <a:off x="0" y="0"/>
            <a:ext cx="9144000" cy="704675"/>
          </a:xfrm>
          <a:prstGeom prst="rect">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ED7D31"/>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60F14ABD-EF4D-4B0E-E5E0-59AF1D29B417}"/>
              </a:ext>
            </a:extLst>
          </p:cNvPr>
          <p:cNvSpPr txBox="1"/>
          <p:nvPr/>
        </p:nvSpPr>
        <p:spPr>
          <a:xfrm>
            <a:off x="1" y="-25167"/>
            <a:ext cx="9143999"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effectLst/>
                <a:uLnTx/>
                <a:uFillTx/>
                <a:latin typeface="Calibri" panose="020F0502020204030204"/>
                <a:ea typeface="+mn-ea"/>
                <a:cs typeface="+mn-cs"/>
              </a:rPr>
              <a:t>Try my mind and my heart.   </a:t>
            </a:r>
            <a:r>
              <a:rPr kumimoji="0" lang="en-US" sz="3200" b="0" i="0" u="none" strike="noStrike" kern="1200" cap="none" spc="0" normalizeH="0" baseline="0" noProof="0" dirty="0">
                <a:ln>
                  <a:noFill/>
                </a:ln>
                <a:effectLst/>
                <a:uLnTx/>
                <a:uFillTx/>
                <a:latin typeface="Calibri" panose="020F0502020204030204"/>
                <a:ea typeface="+mn-ea"/>
                <a:cs typeface="+mn-cs"/>
              </a:rPr>
              <a:t>Psalm 26:2</a:t>
            </a:r>
          </a:p>
        </p:txBody>
      </p:sp>
      <p:sp>
        <p:nvSpPr>
          <p:cNvPr id="5" name="Footer Placeholder 4">
            <a:extLst>
              <a:ext uri="{FF2B5EF4-FFF2-40B4-BE49-F238E27FC236}">
                <a16:creationId xmlns:a16="http://schemas.microsoft.com/office/drawing/2014/main" id="{981F5C9D-0885-64D5-7A74-0649A608C898}"/>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b hastings   newlebanoncoc.com</a:t>
            </a:r>
          </a:p>
        </p:txBody>
      </p:sp>
      <p:sp>
        <p:nvSpPr>
          <p:cNvPr id="7" name="TextBox 6">
            <a:extLst>
              <a:ext uri="{FF2B5EF4-FFF2-40B4-BE49-F238E27FC236}">
                <a16:creationId xmlns:a16="http://schemas.microsoft.com/office/drawing/2014/main" id="{2FE1A208-BDEE-14DA-7648-D919E156D9CA}"/>
              </a:ext>
            </a:extLst>
          </p:cNvPr>
          <p:cNvSpPr txBox="1"/>
          <p:nvPr/>
        </p:nvSpPr>
        <p:spPr>
          <a:xfrm>
            <a:off x="1325461" y="1040236"/>
            <a:ext cx="7281644" cy="3785652"/>
          </a:xfrm>
          <a:prstGeom prst="rect">
            <a:avLst/>
          </a:prstGeom>
          <a:noFill/>
        </p:spPr>
        <p:txBody>
          <a:bodyPr wrap="square">
            <a:spAutoFit/>
          </a:bodyPr>
          <a:lstStyle/>
          <a:p>
            <a:r>
              <a:rPr lang="en-US" sz="3600" b="1" dirty="0">
                <a:solidFill>
                  <a:srgbClr val="0070C0"/>
                </a:solidFill>
              </a:rPr>
              <a:t>Psalm 26:2 </a:t>
            </a:r>
          </a:p>
          <a:p>
            <a:r>
              <a:rPr lang="en-US" sz="3600" b="1" dirty="0">
                <a:solidFill>
                  <a:srgbClr val="FF0000"/>
                </a:solidFill>
              </a:rPr>
              <a:t>Examine me</a:t>
            </a:r>
            <a:r>
              <a:rPr lang="en-US" sz="3600" dirty="0">
                <a:solidFill>
                  <a:srgbClr val="FF0000"/>
                </a:solidFill>
              </a:rPr>
              <a:t>, </a:t>
            </a:r>
          </a:p>
          <a:p>
            <a:r>
              <a:rPr lang="en-US" sz="3600" b="1" dirty="0">
                <a:solidFill>
                  <a:srgbClr val="FF0000"/>
                </a:solidFill>
              </a:rPr>
              <a:t>prove me</a:t>
            </a:r>
            <a:r>
              <a:rPr lang="en-US" sz="3600" dirty="0">
                <a:solidFill>
                  <a:srgbClr val="FF0000"/>
                </a:solidFill>
              </a:rPr>
              <a:t>;</a:t>
            </a:r>
          </a:p>
          <a:p>
            <a:r>
              <a:rPr lang="en-US" sz="3600" b="1" dirty="0">
                <a:solidFill>
                  <a:srgbClr val="FF0000"/>
                </a:solidFill>
              </a:rPr>
              <a:t>Try my mind and my heart.</a:t>
            </a:r>
          </a:p>
          <a:p>
            <a:r>
              <a:rPr lang="en-US" sz="2400" dirty="0"/>
              <a:t>3 For Your lovingkindness is before my eyes, And I have walked in Your truth.</a:t>
            </a:r>
          </a:p>
          <a:p>
            <a:r>
              <a:rPr lang="en-US" sz="2400" dirty="0"/>
              <a:t>4 I have not sat with idolatrous mortals, Nor will I go in with hypocrites.</a:t>
            </a:r>
          </a:p>
        </p:txBody>
      </p:sp>
      <p:sp>
        <p:nvSpPr>
          <p:cNvPr id="6" name="TextBox 5">
            <a:extLst>
              <a:ext uri="{FF2B5EF4-FFF2-40B4-BE49-F238E27FC236}">
                <a16:creationId xmlns:a16="http://schemas.microsoft.com/office/drawing/2014/main" id="{29DAC944-17DD-D92F-4233-E2011C8126C5}"/>
              </a:ext>
            </a:extLst>
          </p:cNvPr>
          <p:cNvSpPr txBox="1"/>
          <p:nvPr/>
        </p:nvSpPr>
        <p:spPr>
          <a:xfrm>
            <a:off x="855677" y="5117284"/>
            <a:ext cx="8288323" cy="830997"/>
          </a:xfrm>
          <a:prstGeom prst="rect">
            <a:avLst/>
          </a:prstGeom>
          <a:noFill/>
        </p:spPr>
        <p:txBody>
          <a:bodyPr wrap="square" rtlCol="0">
            <a:spAutoFit/>
          </a:bodyPr>
          <a:lstStyle/>
          <a:p>
            <a:pPr algn="ctr"/>
            <a:r>
              <a:rPr lang="en-US" sz="4800" dirty="0"/>
              <a:t>Would you pass this test?</a:t>
            </a:r>
          </a:p>
        </p:txBody>
      </p:sp>
    </p:spTree>
    <p:extLst>
      <p:ext uri="{BB962C8B-B14F-4D97-AF65-F5344CB8AC3E}">
        <p14:creationId xmlns:p14="http://schemas.microsoft.com/office/powerpoint/2010/main" val="22589956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13" name="Rectangle 12"/>
          <p:cNvSpPr/>
          <p:nvPr/>
        </p:nvSpPr>
        <p:spPr>
          <a:xfrm>
            <a:off x="707822" y="12701"/>
            <a:ext cx="8409673" cy="6845299"/>
          </a:xfrm>
          <a:prstGeom prst="rect">
            <a:avLst/>
          </a:prstGeom>
          <a:solidFill>
            <a:schemeClr val="bg1"/>
          </a:solidFill>
          <a:ln w="38100">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
        <p:nvSpPr>
          <p:cNvPr id="5" name="Rectangle 2"/>
          <p:cNvSpPr txBox="1">
            <a:spLocks noChangeArrowheads="1"/>
          </p:cNvSpPr>
          <p:nvPr/>
        </p:nvSpPr>
        <p:spPr>
          <a:xfrm>
            <a:off x="1752600" y="4205287"/>
            <a:ext cx="6324600" cy="2119313"/>
          </a:xfrm>
          <a:prstGeom prst="horizontalScroll">
            <a:avLst/>
          </a:prstGeom>
          <a:solidFill>
            <a:schemeClr val="bg1"/>
          </a:solidFill>
          <a:ln>
            <a:solidFill>
              <a:schemeClr val="tx1"/>
            </a:solidFill>
          </a:ln>
          <a:effectLst>
            <a:outerShdw blurRad="63500" sx="102000" sy="102000" algn="ctr" rotWithShape="0">
              <a:prstClr val="black">
                <a:alpha val="40000"/>
              </a:prstClr>
            </a:outerShdw>
          </a:effectLst>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0" cap="none" spc="0" normalizeH="0" baseline="0" noProof="0" dirty="0">
                <a:ln>
                  <a:noFill/>
                </a:ln>
                <a:solidFill>
                  <a:srgbClr val="000000"/>
                </a:solidFill>
                <a:effectLst/>
                <a:uLnTx/>
                <a:uFillTx/>
                <a:latin typeface="Times New Roman"/>
                <a:ea typeface="+mj-ea"/>
                <a:cs typeface="+mj-cs"/>
              </a:rPr>
              <a:t>1 Timothy 4:16</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0" cap="none" spc="0" normalizeH="0" baseline="0" noProof="0" dirty="0">
                <a:ln>
                  <a:noFill/>
                </a:ln>
                <a:solidFill>
                  <a:srgbClr val="000000"/>
                </a:solidFill>
                <a:effectLst/>
                <a:uLnTx/>
                <a:uFillTx/>
                <a:latin typeface="Times New Roman"/>
                <a:ea typeface="+mj-ea"/>
                <a:cs typeface="+mj-cs"/>
              </a:rPr>
              <a:t>“</a:t>
            </a:r>
            <a:r>
              <a:rPr kumimoji="0" lang="en-US" sz="2400" b="0" i="0" u="none" strike="noStrike" kern="1200" cap="none" spc="0" normalizeH="0" baseline="0" noProof="0" dirty="0">
                <a:ln>
                  <a:noFill/>
                </a:ln>
                <a:solidFill>
                  <a:srgbClr val="000000"/>
                </a:solidFill>
                <a:effectLst/>
                <a:uLnTx/>
                <a:uFillTx/>
                <a:latin typeface="Times New Roman"/>
                <a:ea typeface="+mj-ea"/>
                <a:cs typeface="+mj-cs"/>
              </a:rPr>
              <a:t>Take heed unto thyself, and unto the doctrine; continue in them: for in doing this thou shalt both save thyself, and them that hear thee.”</a:t>
            </a:r>
            <a:endParaRPr kumimoji="0" lang="en-US" sz="2400" b="0" i="0" u="none" strike="noStrike" kern="0" cap="none" spc="0" normalizeH="0" baseline="0" noProof="0" dirty="0">
              <a:ln>
                <a:noFill/>
              </a:ln>
              <a:solidFill>
                <a:srgbClr val="000000"/>
              </a:solidFill>
              <a:effectLst/>
              <a:uLnTx/>
              <a:uFillTx/>
              <a:latin typeface="Times New Roman"/>
              <a:ea typeface="+mj-ea"/>
              <a:cs typeface="+mj-cs"/>
            </a:endParaRPr>
          </a:p>
        </p:txBody>
      </p:sp>
      <p:sp>
        <p:nvSpPr>
          <p:cNvPr id="6" name="Rectangle 3" descr="Rectangle: Click to edit Master text styles&#10;Second level&#10;Third level&#10;Fourth level&#10;Fifth level"/>
          <p:cNvSpPr txBox="1">
            <a:spLocks noChangeArrowheads="1"/>
          </p:cNvSpPr>
          <p:nvPr/>
        </p:nvSpPr>
        <p:spPr>
          <a:xfrm>
            <a:off x="1447800" y="2138919"/>
            <a:ext cx="6484938" cy="290513"/>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609600" marR="0" lvl="0" indent="-609600" algn="l" defTabSz="914400" rtl="0" eaLnBrk="0" fontAlgn="base" latinLnBrk="0" hangingPunct="0">
              <a:lnSpc>
                <a:spcPct val="80000"/>
              </a:lnSpc>
              <a:spcBef>
                <a:spcPct val="20000"/>
              </a:spcBef>
              <a:spcAft>
                <a:spcPct val="0"/>
              </a:spcAft>
              <a:buClrTx/>
              <a:buSzTx/>
              <a:buFontTx/>
              <a:buChar char="•"/>
              <a:tabLst/>
              <a:defRPr/>
            </a:pPr>
            <a:r>
              <a:rPr kumimoji="0" lang="en-US" sz="32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Hear the Gospel (Rom.10:14).</a:t>
            </a:r>
          </a:p>
        </p:txBody>
      </p:sp>
      <p:sp>
        <p:nvSpPr>
          <p:cNvPr id="8" name="Rectangle 3" descr="Rectangle: Click to edit Master text styles&#10;Second level&#10;Third level&#10;Fourth level&#10;Fifth level"/>
          <p:cNvSpPr txBox="1">
            <a:spLocks noChangeArrowheads="1"/>
          </p:cNvSpPr>
          <p:nvPr/>
        </p:nvSpPr>
        <p:spPr>
          <a:xfrm>
            <a:off x="1447800" y="2547238"/>
            <a:ext cx="6484938" cy="321469"/>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609600" marR="0" lvl="0" indent="-609600" algn="l" defTabSz="914400" rtl="0" eaLnBrk="0" fontAlgn="base" latinLnBrk="0" hangingPunct="0">
              <a:lnSpc>
                <a:spcPct val="80000"/>
              </a:lnSpc>
              <a:spcBef>
                <a:spcPct val="20000"/>
              </a:spcBef>
              <a:spcAft>
                <a:spcPct val="0"/>
              </a:spcAft>
              <a:buClrTx/>
              <a:buSzTx/>
              <a:buFontTx/>
              <a:buChar char="•"/>
              <a:tabLst/>
              <a:defRPr/>
            </a:pPr>
            <a:r>
              <a:rPr kumimoji="0" lang="en-US" sz="32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Believe the Gospel (Heb. 11:6).</a:t>
            </a:r>
          </a:p>
        </p:txBody>
      </p:sp>
      <p:sp>
        <p:nvSpPr>
          <p:cNvPr id="9" name="Rectangle 3" descr="Rectangle: Click to edit Master text styles&#10;Second level&#10;Third level&#10;Fourth level&#10;Fifth level"/>
          <p:cNvSpPr txBox="1">
            <a:spLocks noChangeArrowheads="1"/>
          </p:cNvSpPr>
          <p:nvPr/>
        </p:nvSpPr>
        <p:spPr>
          <a:xfrm>
            <a:off x="1439862" y="2949808"/>
            <a:ext cx="6484938" cy="335756"/>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609600" marR="0" lvl="0" indent="-609600" algn="l" defTabSz="914400" rtl="0" eaLnBrk="0" fontAlgn="base" latinLnBrk="0" hangingPunct="0">
              <a:lnSpc>
                <a:spcPct val="80000"/>
              </a:lnSpc>
              <a:spcBef>
                <a:spcPct val="20000"/>
              </a:spcBef>
              <a:spcAft>
                <a:spcPct val="0"/>
              </a:spcAft>
              <a:buClrTx/>
              <a:buSzTx/>
              <a:buFontTx/>
              <a:buChar char="•"/>
              <a:tabLst/>
              <a:defRPr/>
            </a:pPr>
            <a:r>
              <a:rPr kumimoji="0" lang="en-US" sz="32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Repent of Sins (Acts 3:19).</a:t>
            </a:r>
          </a:p>
          <a:p>
            <a:pPr marL="609600" marR="0" lvl="0" indent="-609600" algn="l" defTabSz="914400" rtl="0" eaLnBrk="0" fontAlgn="base" latinLnBrk="0" hangingPunct="0">
              <a:lnSpc>
                <a:spcPct val="80000"/>
              </a:lnSpc>
              <a:spcBef>
                <a:spcPct val="20000"/>
              </a:spcBef>
              <a:spcAft>
                <a:spcPct val="0"/>
              </a:spcAft>
              <a:buClrTx/>
              <a:buSzTx/>
              <a:buFontTx/>
              <a:buChar char="•"/>
              <a:tabLst/>
              <a:defRPr/>
            </a:pPr>
            <a:endParaRPr kumimoji="0" lang="en-US" sz="1800" b="0" i="0" u="none" strike="noStrike" kern="0" cap="none" spc="0" normalizeH="0" baseline="0" noProof="0" dirty="0">
              <a:ln>
                <a:noFill/>
              </a:ln>
              <a:solidFill>
                <a:srgbClr val="000000"/>
              </a:solidFill>
              <a:effectLst/>
              <a:uLnTx/>
              <a:uFillTx/>
              <a:latin typeface="Times New Roman"/>
              <a:ea typeface="+mn-ea"/>
              <a:cs typeface="+mn-cs"/>
            </a:endParaRPr>
          </a:p>
        </p:txBody>
      </p:sp>
      <p:sp>
        <p:nvSpPr>
          <p:cNvPr id="10" name="Rectangle 3" descr="Rectangle: Click to edit Master text styles&#10;Second level&#10;Third level&#10;Fourth level&#10;Fifth level"/>
          <p:cNvSpPr txBox="1">
            <a:spLocks noChangeArrowheads="1"/>
          </p:cNvSpPr>
          <p:nvPr/>
        </p:nvSpPr>
        <p:spPr>
          <a:xfrm>
            <a:off x="1447800" y="3370730"/>
            <a:ext cx="6484938" cy="3048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609600" marR="0" lvl="0" indent="-609600" algn="l" defTabSz="914400" rtl="0" eaLnBrk="0" fontAlgn="base" latinLnBrk="0" hangingPunct="0">
              <a:lnSpc>
                <a:spcPct val="80000"/>
              </a:lnSpc>
              <a:spcBef>
                <a:spcPct val="20000"/>
              </a:spcBef>
              <a:spcAft>
                <a:spcPct val="0"/>
              </a:spcAft>
              <a:buClrTx/>
              <a:buSzTx/>
              <a:buFontTx/>
              <a:buChar char="•"/>
              <a:tabLst/>
              <a:defRPr/>
            </a:pPr>
            <a:r>
              <a:rPr kumimoji="0" lang="en-US" sz="32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Confess Christ (Rom.10:9).</a:t>
            </a:r>
          </a:p>
        </p:txBody>
      </p:sp>
      <p:sp>
        <p:nvSpPr>
          <p:cNvPr id="11" name="Rectangle 3" descr="Rectangle: Click to edit Master text styles&#10;Second level&#10;Third level&#10;Fourth level&#10;Fifth level"/>
          <p:cNvSpPr txBox="1">
            <a:spLocks noChangeArrowheads="1"/>
          </p:cNvSpPr>
          <p:nvPr/>
        </p:nvSpPr>
        <p:spPr>
          <a:xfrm>
            <a:off x="1447799" y="3757052"/>
            <a:ext cx="7203141" cy="442913"/>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609600" marR="0" lvl="0" indent="-609600" algn="l" defTabSz="914400" rtl="0" eaLnBrk="0" fontAlgn="base" latinLnBrk="0" hangingPunct="0">
              <a:lnSpc>
                <a:spcPct val="80000"/>
              </a:lnSpc>
              <a:spcBef>
                <a:spcPct val="20000"/>
              </a:spcBef>
              <a:spcAft>
                <a:spcPct val="0"/>
              </a:spcAft>
              <a:buClrTx/>
              <a:buSzTx/>
              <a:buFontTx/>
              <a:buChar char="•"/>
              <a:tabLst/>
              <a:defRPr/>
            </a:pPr>
            <a:r>
              <a:rPr kumimoji="0" lang="en-US" sz="32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Be Baptized Into Christ (1 Cor.12:13).</a:t>
            </a:r>
          </a:p>
          <a:p>
            <a:pPr marL="609600" marR="0" lvl="0" indent="-609600" algn="l" defTabSz="914400" rtl="0" eaLnBrk="0" fontAlgn="base" latinLnBrk="0" hangingPunct="0">
              <a:lnSpc>
                <a:spcPct val="80000"/>
              </a:lnSpc>
              <a:spcBef>
                <a:spcPct val="20000"/>
              </a:spcBef>
              <a:spcAft>
                <a:spcPct val="0"/>
              </a:spcAft>
              <a:buClrTx/>
              <a:buSzTx/>
              <a:buFontTx/>
              <a:buChar char="•"/>
              <a:tabLst/>
              <a:defRPr/>
            </a:pPr>
            <a:endParaRPr kumimoji="0" lang="en-US" sz="1800" b="0" i="0" u="none" strike="noStrike" kern="0" cap="none" spc="0" normalizeH="0" baseline="0" noProof="0" dirty="0">
              <a:ln>
                <a:noFill/>
              </a:ln>
              <a:solidFill>
                <a:srgbClr val="000000"/>
              </a:solidFill>
              <a:effectLst/>
              <a:uLnTx/>
              <a:uFillTx/>
              <a:latin typeface="Times New Roman"/>
              <a:ea typeface="+mn-ea"/>
              <a:cs typeface="+mn-cs"/>
            </a:endParaRPr>
          </a:p>
        </p:txBody>
      </p:sp>
      <p:sp>
        <p:nvSpPr>
          <p:cNvPr id="15" name="Rectangle 14"/>
          <p:cNvSpPr/>
          <p:nvPr/>
        </p:nvSpPr>
        <p:spPr>
          <a:xfrm>
            <a:off x="1143001" y="865094"/>
            <a:ext cx="7974495" cy="457200"/>
          </a:xfrm>
          <a:prstGeom prst="rect">
            <a:avLst/>
          </a:prstGeom>
          <a:noFill/>
          <a:ln>
            <a:noFill/>
          </a:ln>
          <a:effectLst/>
          <a:scene3d>
            <a:camera prst="orthographicFront"/>
            <a:lightRig rig="threePt" dir="t"/>
          </a:scene3d>
          <a:sp3d prstMaterial="dkEdge">
            <a:bevelT w="311150"/>
            <a:bevelB w="285750"/>
          </a:sp3d>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50" normalizeH="0" baseline="0" noProof="0" dirty="0">
                <a:ln w="11430"/>
                <a:solidFill>
                  <a:srgbClr val="0070C0"/>
                </a:solidFill>
                <a:effectLst/>
                <a:uLnTx/>
                <a:uFillTx/>
                <a:latin typeface="Arial" panose="020B0604020202020204" pitchFamily="34" charset="0"/>
                <a:ea typeface="+mn-ea"/>
                <a:cs typeface="Arial" panose="020B0604020202020204" pitchFamily="34" charset="0"/>
              </a:rPr>
              <a:t>Are You A New Testament Christian?</a:t>
            </a:r>
          </a:p>
        </p:txBody>
      </p:sp>
    </p:spTree>
    <p:extLst>
      <p:ext uri="{BB962C8B-B14F-4D97-AF65-F5344CB8AC3E}">
        <p14:creationId xmlns:p14="http://schemas.microsoft.com/office/powerpoint/2010/main" val="414715619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FDC75B-BE85-088F-82BE-3818ADFE708F}"/>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215FB43D-5812-0595-3505-8FE0322AAB7D}"/>
              </a:ext>
            </a:extLst>
          </p:cNvPr>
          <p:cNvSpPr/>
          <p:nvPr/>
        </p:nvSpPr>
        <p:spPr>
          <a:xfrm>
            <a:off x="0" y="0"/>
            <a:ext cx="855677" cy="6858000"/>
          </a:xfrm>
          <a:prstGeom prst="rect">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B9BD5">
                  <a:lumMod val="20000"/>
                  <a:lumOff val="80000"/>
                </a:srgbClr>
              </a:solidFill>
              <a:effectLst/>
              <a:uLnTx/>
              <a:uFillTx/>
              <a:latin typeface="Calibri" panose="020F0502020204030204"/>
              <a:ea typeface="+mn-ea"/>
              <a:cs typeface="+mn-cs"/>
            </a:endParaRPr>
          </a:p>
        </p:txBody>
      </p:sp>
      <p:sp>
        <p:nvSpPr>
          <p:cNvPr id="3" name="Rectangle 2">
            <a:extLst>
              <a:ext uri="{FF2B5EF4-FFF2-40B4-BE49-F238E27FC236}">
                <a16:creationId xmlns:a16="http://schemas.microsoft.com/office/drawing/2014/main" id="{886BE509-33B2-D661-5790-B99E9F8D9B5F}"/>
              </a:ext>
            </a:extLst>
          </p:cNvPr>
          <p:cNvSpPr/>
          <p:nvPr/>
        </p:nvSpPr>
        <p:spPr>
          <a:xfrm>
            <a:off x="0" y="0"/>
            <a:ext cx="9144000" cy="704675"/>
          </a:xfrm>
          <a:prstGeom prst="rect">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ED7D31"/>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AD9F9368-A736-1094-08D2-7972A557FE5E}"/>
              </a:ext>
            </a:extLst>
          </p:cNvPr>
          <p:cNvSpPr txBox="1"/>
          <p:nvPr/>
        </p:nvSpPr>
        <p:spPr>
          <a:xfrm>
            <a:off x="1" y="-16778"/>
            <a:ext cx="9143999"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effectLst/>
                <a:uLnTx/>
                <a:uFillTx/>
                <a:latin typeface="Calibri" panose="020F0502020204030204"/>
                <a:ea typeface="+mn-ea"/>
                <a:cs typeface="+mn-cs"/>
              </a:rPr>
              <a:t>Try my mind and my heart.   </a:t>
            </a:r>
            <a:r>
              <a:rPr kumimoji="0" lang="en-US" sz="3200" b="0" i="0" u="none" strike="noStrike" kern="1200" cap="none" spc="0" normalizeH="0" baseline="0" noProof="0" dirty="0">
                <a:ln>
                  <a:noFill/>
                </a:ln>
                <a:effectLst/>
                <a:uLnTx/>
                <a:uFillTx/>
                <a:latin typeface="Calibri" panose="020F0502020204030204"/>
                <a:ea typeface="+mn-ea"/>
                <a:cs typeface="+mn-cs"/>
              </a:rPr>
              <a:t>Psalm 26:2</a:t>
            </a:r>
          </a:p>
        </p:txBody>
      </p:sp>
      <p:sp>
        <p:nvSpPr>
          <p:cNvPr id="5" name="Footer Placeholder 4">
            <a:extLst>
              <a:ext uri="{FF2B5EF4-FFF2-40B4-BE49-F238E27FC236}">
                <a16:creationId xmlns:a16="http://schemas.microsoft.com/office/drawing/2014/main" id="{1F6E5125-F727-B7C1-1FE0-71C463BCA341}"/>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b hastings   newlebanoncoc.com</a:t>
            </a:r>
          </a:p>
        </p:txBody>
      </p:sp>
      <p:sp>
        <p:nvSpPr>
          <p:cNvPr id="7" name="TextBox 6">
            <a:extLst>
              <a:ext uri="{FF2B5EF4-FFF2-40B4-BE49-F238E27FC236}">
                <a16:creationId xmlns:a16="http://schemas.microsoft.com/office/drawing/2014/main" id="{D0643590-BEFA-D812-1D66-A2C7E139B0D8}"/>
              </a:ext>
            </a:extLst>
          </p:cNvPr>
          <p:cNvSpPr txBox="1"/>
          <p:nvPr/>
        </p:nvSpPr>
        <p:spPr>
          <a:xfrm>
            <a:off x="1325461" y="1040236"/>
            <a:ext cx="7281644" cy="3785652"/>
          </a:xfrm>
          <a:prstGeom prst="rect">
            <a:avLst/>
          </a:prstGeom>
          <a:noFill/>
        </p:spPr>
        <p:txBody>
          <a:bodyPr wrap="square">
            <a:spAutoFit/>
          </a:bodyPr>
          <a:lstStyle/>
          <a:p>
            <a:r>
              <a:rPr lang="en-US" sz="3600" b="1" dirty="0">
                <a:solidFill>
                  <a:srgbClr val="0070C0"/>
                </a:solidFill>
              </a:rPr>
              <a:t>Psalm 26:2 </a:t>
            </a:r>
          </a:p>
          <a:p>
            <a:r>
              <a:rPr lang="en-US" sz="3600" b="1" dirty="0">
                <a:solidFill>
                  <a:srgbClr val="FF0000"/>
                </a:solidFill>
              </a:rPr>
              <a:t>Examine me</a:t>
            </a:r>
            <a:r>
              <a:rPr lang="en-US" sz="3600" dirty="0">
                <a:solidFill>
                  <a:srgbClr val="FF0000"/>
                </a:solidFill>
              </a:rPr>
              <a:t>, </a:t>
            </a:r>
          </a:p>
          <a:p>
            <a:r>
              <a:rPr lang="en-US" sz="3600" b="1" dirty="0">
                <a:solidFill>
                  <a:srgbClr val="FF0000"/>
                </a:solidFill>
              </a:rPr>
              <a:t>prove me</a:t>
            </a:r>
            <a:r>
              <a:rPr lang="en-US" sz="3600" dirty="0">
                <a:solidFill>
                  <a:srgbClr val="FF0000"/>
                </a:solidFill>
              </a:rPr>
              <a:t>;</a:t>
            </a:r>
          </a:p>
          <a:p>
            <a:r>
              <a:rPr lang="en-US" sz="3600" b="1" dirty="0">
                <a:solidFill>
                  <a:srgbClr val="FF0000"/>
                </a:solidFill>
              </a:rPr>
              <a:t>Try my mind and my heart.</a:t>
            </a:r>
          </a:p>
          <a:p>
            <a:r>
              <a:rPr lang="en-US" sz="2400" dirty="0"/>
              <a:t>3 For Your lovingkindness is before my eyes, And I have walked in Your truth.</a:t>
            </a:r>
          </a:p>
          <a:p>
            <a:r>
              <a:rPr lang="en-US" sz="2400" dirty="0"/>
              <a:t>4 I have not sat with idolatrous mortals, Nor will I go in with hypocrites.</a:t>
            </a:r>
          </a:p>
        </p:txBody>
      </p:sp>
      <p:sp>
        <p:nvSpPr>
          <p:cNvPr id="6" name="TextBox 5">
            <a:extLst>
              <a:ext uri="{FF2B5EF4-FFF2-40B4-BE49-F238E27FC236}">
                <a16:creationId xmlns:a16="http://schemas.microsoft.com/office/drawing/2014/main" id="{A1316F2D-968B-D8C0-67A9-6E2695AD60F5}"/>
              </a:ext>
            </a:extLst>
          </p:cNvPr>
          <p:cNvSpPr txBox="1"/>
          <p:nvPr/>
        </p:nvSpPr>
        <p:spPr>
          <a:xfrm>
            <a:off x="855677" y="5117284"/>
            <a:ext cx="8288323" cy="830997"/>
          </a:xfrm>
          <a:prstGeom prst="rect">
            <a:avLst/>
          </a:prstGeom>
          <a:noFill/>
        </p:spPr>
        <p:txBody>
          <a:bodyPr wrap="square" rtlCol="0">
            <a:spAutoFit/>
          </a:bodyPr>
          <a:lstStyle/>
          <a:p>
            <a:pPr algn="ctr"/>
            <a:r>
              <a:rPr lang="en-US" sz="4800" dirty="0"/>
              <a:t>Would you pass this test?</a:t>
            </a:r>
          </a:p>
        </p:txBody>
      </p:sp>
    </p:spTree>
    <p:extLst>
      <p:ext uri="{BB962C8B-B14F-4D97-AF65-F5344CB8AC3E}">
        <p14:creationId xmlns:p14="http://schemas.microsoft.com/office/powerpoint/2010/main" val="3466075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9BC5AD-9A41-D70E-8212-B39C45B93A48}"/>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CC759048-0670-35AE-7668-21AB2088BB51}"/>
              </a:ext>
            </a:extLst>
          </p:cNvPr>
          <p:cNvSpPr/>
          <p:nvPr/>
        </p:nvSpPr>
        <p:spPr>
          <a:xfrm>
            <a:off x="0" y="0"/>
            <a:ext cx="855677" cy="6858000"/>
          </a:xfrm>
          <a:prstGeom prst="rect">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B9BD5">
                  <a:lumMod val="20000"/>
                  <a:lumOff val="80000"/>
                </a:srgbClr>
              </a:solidFill>
              <a:effectLst/>
              <a:uLnTx/>
              <a:uFillTx/>
              <a:latin typeface="Calibri" panose="020F0502020204030204"/>
              <a:ea typeface="+mn-ea"/>
              <a:cs typeface="+mn-cs"/>
            </a:endParaRPr>
          </a:p>
        </p:txBody>
      </p:sp>
      <p:sp>
        <p:nvSpPr>
          <p:cNvPr id="3" name="Rectangle 2">
            <a:extLst>
              <a:ext uri="{FF2B5EF4-FFF2-40B4-BE49-F238E27FC236}">
                <a16:creationId xmlns:a16="http://schemas.microsoft.com/office/drawing/2014/main" id="{111E3E5E-C257-F108-F4B3-7588EA90C738}"/>
              </a:ext>
            </a:extLst>
          </p:cNvPr>
          <p:cNvSpPr/>
          <p:nvPr/>
        </p:nvSpPr>
        <p:spPr>
          <a:xfrm>
            <a:off x="0" y="0"/>
            <a:ext cx="9144000" cy="704675"/>
          </a:xfrm>
          <a:prstGeom prst="rect">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ED7D31"/>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C47DB749-F3D6-F494-C444-D31E63BDAC05}"/>
              </a:ext>
            </a:extLst>
          </p:cNvPr>
          <p:cNvSpPr txBox="1"/>
          <p:nvPr/>
        </p:nvSpPr>
        <p:spPr>
          <a:xfrm>
            <a:off x="1" y="-33556"/>
            <a:ext cx="9143999"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effectLst/>
                <a:uLnTx/>
                <a:uFillTx/>
                <a:latin typeface="Calibri" panose="020F0502020204030204"/>
                <a:ea typeface="+mn-ea"/>
                <a:cs typeface="+mn-cs"/>
              </a:rPr>
              <a:t>Try my mind and my heart.   </a:t>
            </a:r>
            <a:r>
              <a:rPr kumimoji="0" lang="en-US" sz="3200" b="0" i="0" u="none" strike="noStrike" kern="1200" cap="none" spc="0" normalizeH="0" baseline="0" noProof="0" dirty="0">
                <a:ln>
                  <a:noFill/>
                </a:ln>
                <a:effectLst/>
                <a:uLnTx/>
                <a:uFillTx/>
                <a:latin typeface="Calibri" panose="020F0502020204030204"/>
                <a:ea typeface="+mn-ea"/>
                <a:cs typeface="+mn-cs"/>
              </a:rPr>
              <a:t>Psalm 26:2</a:t>
            </a:r>
          </a:p>
        </p:txBody>
      </p:sp>
      <p:sp>
        <p:nvSpPr>
          <p:cNvPr id="5" name="Footer Placeholder 4">
            <a:extLst>
              <a:ext uri="{FF2B5EF4-FFF2-40B4-BE49-F238E27FC236}">
                <a16:creationId xmlns:a16="http://schemas.microsoft.com/office/drawing/2014/main" id="{EB98AB0F-CFFF-2A22-8206-63D83329773E}"/>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b hastings   newlebanoncoc.com</a:t>
            </a:r>
          </a:p>
        </p:txBody>
      </p:sp>
      <p:sp>
        <p:nvSpPr>
          <p:cNvPr id="7" name="TextBox 6">
            <a:extLst>
              <a:ext uri="{FF2B5EF4-FFF2-40B4-BE49-F238E27FC236}">
                <a16:creationId xmlns:a16="http://schemas.microsoft.com/office/drawing/2014/main" id="{252A0016-86B2-351E-7432-480302AEAF5E}"/>
              </a:ext>
            </a:extLst>
          </p:cNvPr>
          <p:cNvSpPr txBox="1"/>
          <p:nvPr/>
        </p:nvSpPr>
        <p:spPr>
          <a:xfrm>
            <a:off x="1392573" y="1199627"/>
            <a:ext cx="7281644" cy="4955203"/>
          </a:xfrm>
          <a:prstGeom prst="rect">
            <a:avLst/>
          </a:prstGeom>
          <a:noFill/>
        </p:spPr>
        <p:txBody>
          <a:bodyPr wrap="square">
            <a:spAutoFit/>
          </a:bodyPr>
          <a:lstStyle/>
          <a:p>
            <a:r>
              <a:rPr lang="en-US" sz="4000" b="1" dirty="0">
                <a:solidFill>
                  <a:srgbClr val="0070C0"/>
                </a:solidFill>
              </a:rPr>
              <a:t>Psalm 26:1 </a:t>
            </a:r>
            <a:r>
              <a:rPr lang="en-US" sz="3000" dirty="0"/>
              <a:t>&lt;&lt;A Psalm of David.&gt;&gt;     </a:t>
            </a:r>
            <a:r>
              <a:rPr lang="en-US" sz="3200" b="1" u="sng" dirty="0">
                <a:solidFill>
                  <a:srgbClr val="FF0000"/>
                </a:solidFill>
              </a:rPr>
              <a:t>Vindicate me</a:t>
            </a:r>
            <a:r>
              <a:rPr lang="en-US" sz="3000" dirty="0"/>
              <a:t>, O LORD, For I have walked in my integrity. I have also trusted in the LORD; I shall not slip.</a:t>
            </a:r>
          </a:p>
          <a:p>
            <a:r>
              <a:rPr lang="en-US" sz="3000" dirty="0"/>
              <a:t>2 </a:t>
            </a:r>
            <a:r>
              <a:rPr lang="en-US" sz="3200" b="1" u="sng" dirty="0">
                <a:solidFill>
                  <a:srgbClr val="FF0000"/>
                </a:solidFill>
              </a:rPr>
              <a:t>Examine me</a:t>
            </a:r>
            <a:r>
              <a:rPr lang="en-US" sz="3200" dirty="0">
                <a:solidFill>
                  <a:srgbClr val="FF0000"/>
                </a:solidFill>
              </a:rPr>
              <a:t>,</a:t>
            </a:r>
            <a:r>
              <a:rPr lang="en-US" sz="3000" dirty="0">
                <a:solidFill>
                  <a:srgbClr val="FF0000"/>
                </a:solidFill>
              </a:rPr>
              <a:t> </a:t>
            </a:r>
            <a:r>
              <a:rPr lang="en-US" sz="3000" dirty="0"/>
              <a:t>O LORD, and </a:t>
            </a:r>
            <a:r>
              <a:rPr lang="en-US" sz="3200" b="1" u="sng" dirty="0">
                <a:solidFill>
                  <a:srgbClr val="FF0000"/>
                </a:solidFill>
              </a:rPr>
              <a:t>prove me</a:t>
            </a:r>
            <a:r>
              <a:rPr lang="en-US" sz="3200" dirty="0">
                <a:solidFill>
                  <a:srgbClr val="FF0000"/>
                </a:solidFill>
              </a:rPr>
              <a:t>;</a:t>
            </a:r>
            <a:r>
              <a:rPr lang="en-US" sz="3200" dirty="0"/>
              <a:t>       </a:t>
            </a:r>
            <a:r>
              <a:rPr lang="en-US" sz="3200" b="1" u="sng" dirty="0">
                <a:solidFill>
                  <a:srgbClr val="FF0000"/>
                </a:solidFill>
              </a:rPr>
              <a:t>Try my mind and my heart</a:t>
            </a:r>
            <a:r>
              <a:rPr lang="en-US" sz="3200" b="1" dirty="0">
                <a:solidFill>
                  <a:srgbClr val="FF0000"/>
                </a:solidFill>
              </a:rPr>
              <a:t>.</a:t>
            </a:r>
          </a:p>
          <a:p>
            <a:r>
              <a:rPr lang="en-US" sz="3000" dirty="0"/>
              <a:t>3 For Your lovingkindness is before my eyes, And I have walked in Your truth.</a:t>
            </a:r>
          </a:p>
          <a:p>
            <a:r>
              <a:rPr lang="en-US" sz="3000" dirty="0"/>
              <a:t>4 I have not sat with idolatrous mortals, Nor will I go in with hypocrites.</a:t>
            </a:r>
          </a:p>
        </p:txBody>
      </p:sp>
      <p:sp>
        <p:nvSpPr>
          <p:cNvPr id="6" name="Rectangle 5">
            <a:extLst>
              <a:ext uri="{FF2B5EF4-FFF2-40B4-BE49-F238E27FC236}">
                <a16:creationId xmlns:a16="http://schemas.microsoft.com/office/drawing/2014/main" id="{663D211F-D7C5-FC97-FED2-59CA56FB8510}"/>
              </a:ext>
            </a:extLst>
          </p:cNvPr>
          <p:cNvSpPr/>
          <p:nvPr/>
        </p:nvSpPr>
        <p:spPr>
          <a:xfrm>
            <a:off x="1258349" y="1132514"/>
            <a:ext cx="7499757" cy="5125673"/>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0909711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7BAF86C-DD55-3377-9F05-6F498B38350C}"/>
              </a:ext>
            </a:extLst>
          </p:cNvPr>
          <p:cNvSpPr/>
          <p:nvPr/>
        </p:nvSpPr>
        <p:spPr>
          <a:xfrm>
            <a:off x="0" y="0"/>
            <a:ext cx="855677" cy="6858000"/>
          </a:xfrm>
          <a:prstGeom prst="rect">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B9BD5">
                  <a:lumMod val="20000"/>
                  <a:lumOff val="80000"/>
                </a:srgbClr>
              </a:solidFill>
              <a:effectLst/>
              <a:uLnTx/>
              <a:uFillTx/>
              <a:latin typeface="Calibri" panose="020F0502020204030204"/>
              <a:ea typeface="+mn-ea"/>
              <a:cs typeface="+mn-cs"/>
            </a:endParaRPr>
          </a:p>
        </p:txBody>
      </p:sp>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ED7D31"/>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BCB9746D-7850-3390-8CDD-4923D2322932}"/>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b hastings   newlebanoncoc.com</a:t>
            </a:r>
          </a:p>
        </p:txBody>
      </p:sp>
      <p:sp>
        <p:nvSpPr>
          <p:cNvPr id="7" name="TextBox 6">
            <a:extLst>
              <a:ext uri="{FF2B5EF4-FFF2-40B4-BE49-F238E27FC236}">
                <a16:creationId xmlns:a16="http://schemas.microsoft.com/office/drawing/2014/main" id="{4098BC6B-598E-C61A-5D0C-9E5D6E62EACE}"/>
              </a:ext>
            </a:extLst>
          </p:cNvPr>
          <p:cNvSpPr txBox="1"/>
          <p:nvPr/>
        </p:nvSpPr>
        <p:spPr>
          <a:xfrm>
            <a:off x="1275125" y="1476463"/>
            <a:ext cx="7373924" cy="4401205"/>
          </a:xfrm>
          <a:prstGeom prst="rect">
            <a:avLst/>
          </a:prstGeom>
          <a:noFill/>
        </p:spPr>
        <p:txBody>
          <a:bodyPr wrap="square">
            <a:spAutoFit/>
          </a:bodyPr>
          <a:lstStyle/>
          <a:p>
            <a:r>
              <a:rPr lang="en-US" sz="4000" b="1" dirty="0">
                <a:solidFill>
                  <a:srgbClr val="0070C0"/>
                </a:solidFill>
              </a:rPr>
              <a:t>Psalm 26:5 </a:t>
            </a:r>
            <a:r>
              <a:rPr lang="en-US" sz="3000" dirty="0"/>
              <a:t>I have hated the assembly of evildoers, And will not sit with the wicked.</a:t>
            </a:r>
          </a:p>
          <a:p>
            <a:r>
              <a:rPr lang="en-US" sz="3000" dirty="0"/>
              <a:t>6 I will wash my hands in innocence; So I will go about Your altar, O LORD,</a:t>
            </a:r>
          </a:p>
          <a:p>
            <a:r>
              <a:rPr lang="en-US" sz="3000" dirty="0"/>
              <a:t>7 That I may proclaim with the voice of thanksgiving, And tell of all Your wondrous works.</a:t>
            </a:r>
          </a:p>
          <a:p>
            <a:r>
              <a:rPr lang="en-US" sz="3000" dirty="0"/>
              <a:t>8 LORD, I have loved the habitation of Your house, And the place where Your glory dwells.</a:t>
            </a:r>
          </a:p>
        </p:txBody>
      </p:sp>
      <p:sp>
        <p:nvSpPr>
          <p:cNvPr id="8" name="TextBox 7">
            <a:extLst>
              <a:ext uri="{FF2B5EF4-FFF2-40B4-BE49-F238E27FC236}">
                <a16:creationId xmlns:a16="http://schemas.microsoft.com/office/drawing/2014/main" id="{D5E160A8-B75F-89C3-7C0B-0DC2DDB13D0A}"/>
              </a:ext>
            </a:extLst>
          </p:cNvPr>
          <p:cNvSpPr txBox="1"/>
          <p:nvPr/>
        </p:nvSpPr>
        <p:spPr>
          <a:xfrm>
            <a:off x="1" y="-25167"/>
            <a:ext cx="9143999"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effectLst/>
                <a:uLnTx/>
                <a:uFillTx/>
                <a:latin typeface="Calibri" panose="020F0502020204030204"/>
                <a:ea typeface="+mn-ea"/>
                <a:cs typeface="+mn-cs"/>
              </a:rPr>
              <a:t>Try my mind and my heart.   </a:t>
            </a:r>
            <a:r>
              <a:rPr kumimoji="0" lang="en-US" sz="3200" b="0" i="0" u="none" strike="noStrike" kern="1200" cap="none" spc="0" normalizeH="0" baseline="0" noProof="0" dirty="0">
                <a:ln>
                  <a:noFill/>
                </a:ln>
                <a:effectLst/>
                <a:uLnTx/>
                <a:uFillTx/>
                <a:latin typeface="Calibri" panose="020F0502020204030204"/>
                <a:ea typeface="+mn-ea"/>
                <a:cs typeface="+mn-cs"/>
              </a:rPr>
              <a:t>Psalm 26:2</a:t>
            </a:r>
          </a:p>
        </p:txBody>
      </p:sp>
      <p:sp>
        <p:nvSpPr>
          <p:cNvPr id="4" name="Rectangle 3">
            <a:extLst>
              <a:ext uri="{FF2B5EF4-FFF2-40B4-BE49-F238E27FC236}">
                <a16:creationId xmlns:a16="http://schemas.microsoft.com/office/drawing/2014/main" id="{4DDA2F22-2243-E77F-0330-DEAED36063D9}"/>
              </a:ext>
            </a:extLst>
          </p:cNvPr>
          <p:cNvSpPr/>
          <p:nvPr/>
        </p:nvSpPr>
        <p:spPr>
          <a:xfrm>
            <a:off x="1224793" y="1291905"/>
            <a:ext cx="7508146" cy="4790113"/>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9801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7BAF86C-DD55-3377-9F05-6F498B38350C}"/>
              </a:ext>
            </a:extLst>
          </p:cNvPr>
          <p:cNvSpPr/>
          <p:nvPr/>
        </p:nvSpPr>
        <p:spPr>
          <a:xfrm>
            <a:off x="0" y="0"/>
            <a:ext cx="855677" cy="6858000"/>
          </a:xfrm>
          <a:prstGeom prst="rect">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B9BD5">
                  <a:lumMod val="20000"/>
                  <a:lumOff val="80000"/>
                </a:srgbClr>
              </a:solidFill>
              <a:effectLst/>
              <a:uLnTx/>
              <a:uFillTx/>
              <a:latin typeface="Calibri" panose="020F0502020204030204"/>
              <a:ea typeface="+mn-ea"/>
              <a:cs typeface="+mn-cs"/>
            </a:endParaRPr>
          </a:p>
        </p:txBody>
      </p:sp>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ED7D31"/>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BCB9746D-7850-3390-8CDD-4923D2322932}"/>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b hastings   newlebanoncoc.com</a:t>
            </a:r>
          </a:p>
        </p:txBody>
      </p:sp>
      <p:sp>
        <p:nvSpPr>
          <p:cNvPr id="8" name="TextBox 7">
            <a:extLst>
              <a:ext uri="{FF2B5EF4-FFF2-40B4-BE49-F238E27FC236}">
                <a16:creationId xmlns:a16="http://schemas.microsoft.com/office/drawing/2014/main" id="{D5E160A8-B75F-89C3-7C0B-0DC2DDB13D0A}"/>
              </a:ext>
            </a:extLst>
          </p:cNvPr>
          <p:cNvSpPr txBox="1"/>
          <p:nvPr/>
        </p:nvSpPr>
        <p:spPr>
          <a:xfrm>
            <a:off x="1" y="-25167"/>
            <a:ext cx="9143999"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effectLst/>
                <a:uLnTx/>
                <a:uFillTx/>
                <a:latin typeface="Calibri" panose="020F0502020204030204"/>
                <a:ea typeface="+mn-ea"/>
                <a:cs typeface="+mn-cs"/>
              </a:rPr>
              <a:t>Try my mind and my heart.   </a:t>
            </a:r>
            <a:r>
              <a:rPr kumimoji="0" lang="en-US" sz="3200" b="0" i="0" u="none" strike="noStrike" kern="1200" cap="none" spc="0" normalizeH="0" baseline="0" noProof="0" dirty="0">
                <a:ln>
                  <a:noFill/>
                </a:ln>
                <a:effectLst/>
                <a:uLnTx/>
                <a:uFillTx/>
                <a:latin typeface="Calibri" panose="020F0502020204030204"/>
                <a:ea typeface="+mn-ea"/>
                <a:cs typeface="+mn-cs"/>
              </a:rPr>
              <a:t>Psalm 26:2</a:t>
            </a:r>
          </a:p>
        </p:txBody>
      </p:sp>
      <p:sp>
        <p:nvSpPr>
          <p:cNvPr id="6" name="TextBox 5">
            <a:extLst>
              <a:ext uri="{FF2B5EF4-FFF2-40B4-BE49-F238E27FC236}">
                <a16:creationId xmlns:a16="http://schemas.microsoft.com/office/drawing/2014/main" id="{F22AB02E-762E-B8B7-C109-BB6C9E909F47}"/>
              </a:ext>
            </a:extLst>
          </p:cNvPr>
          <p:cNvSpPr txBox="1"/>
          <p:nvPr/>
        </p:nvSpPr>
        <p:spPr>
          <a:xfrm>
            <a:off x="1317073" y="1409351"/>
            <a:ext cx="7340366" cy="4154984"/>
          </a:xfrm>
          <a:prstGeom prst="rect">
            <a:avLst/>
          </a:prstGeom>
          <a:noFill/>
        </p:spPr>
        <p:txBody>
          <a:bodyPr wrap="square" rtlCol="0">
            <a:spAutoFit/>
          </a:bodyPr>
          <a:lstStyle/>
          <a:p>
            <a:r>
              <a:rPr lang="en-US" sz="2800" dirty="0"/>
              <a:t>Sometimes when we think of David, we might think of the sins he committed.</a:t>
            </a:r>
          </a:p>
          <a:p>
            <a:endParaRPr lang="en-US" sz="2800" dirty="0"/>
          </a:p>
          <a:p>
            <a:r>
              <a:rPr lang="en-US" sz="2800" dirty="0"/>
              <a:t>Do we think of the </a:t>
            </a:r>
            <a:r>
              <a:rPr lang="en-US" sz="2800" b="1" dirty="0"/>
              <a:t>Great LOVE </a:t>
            </a:r>
            <a:r>
              <a:rPr lang="en-US" sz="2800" dirty="0"/>
              <a:t>he had for God?</a:t>
            </a:r>
          </a:p>
          <a:p>
            <a:endParaRPr lang="en-US" sz="2800" dirty="0"/>
          </a:p>
          <a:p>
            <a:r>
              <a:rPr lang="en-US" sz="2800" dirty="0"/>
              <a:t>Have </a:t>
            </a:r>
            <a:r>
              <a:rPr lang="en-US" sz="2800" b="1" dirty="0"/>
              <a:t>WE </a:t>
            </a:r>
            <a:r>
              <a:rPr lang="en-US" sz="2800" dirty="0"/>
              <a:t>developed that same level of Love?</a:t>
            </a:r>
          </a:p>
          <a:p>
            <a:endParaRPr lang="en-US" sz="2800" dirty="0"/>
          </a:p>
          <a:p>
            <a:r>
              <a:rPr lang="en-US" sz="2800" dirty="0"/>
              <a:t>Can we confidently say -</a:t>
            </a:r>
          </a:p>
          <a:p>
            <a:r>
              <a:rPr kumimoji="0" lang="en-US" sz="4000" b="0" i="0" u="none" strike="noStrike" kern="1200" cap="none" spc="0" normalizeH="0" baseline="0" noProof="0" dirty="0">
                <a:ln>
                  <a:noFill/>
                </a:ln>
                <a:solidFill>
                  <a:prstClr val="black"/>
                </a:solidFill>
                <a:effectLst/>
                <a:uLnTx/>
                <a:uFillTx/>
                <a:latin typeface="Calibri" panose="020F0502020204030204"/>
                <a:ea typeface="+mn-ea"/>
                <a:cs typeface="+mn-cs"/>
              </a:rPr>
              <a:t>Try my </a:t>
            </a:r>
            <a:r>
              <a:rPr kumimoji="0" lang="en-US" sz="4000" b="0" i="0" u="sng" strike="noStrike" kern="1200" cap="none" spc="0" normalizeH="0" baseline="0" noProof="0" dirty="0">
                <a:ln>
                  <a:noFill/>
                </a:ln>
                <a:solidFill>
                  <a:prstClr val="black"/>
                </a:solidFill>
                <a:effectLst/>
                <a:uLnTx/>
                <a:uFillTx/>
                <a:latin typeface="Calibri" panose="020F0502020204030204"/>
                <a:ea typeface="+mn-ea"/>
                <a:cs typeface="+mn-cs"/>
              </a:rPr>
              <a:t>mind</a:t>
            </a:r>
            <a:r>
              <a:rPr kumimoji="0" lang="en-US" sz="4000" b="0" i="0" u="none" strike="noStrike" kern="1200" cap="none" spc="0" normalizeH="0" baseline="0" noProof="0" dirty="0">
                <a:ln>
                  <a:noFill/>
                </a:ln>
                <a:solidFill>
                  <a:prstClr val="black"/>
                </a:solidFill>
                <a:effectLst/>
                <a:uLnTx/>
                <a:uFillTx/>
                <a:latin typeface="Calibri" panose="020F0502020204030204"/>
                <a:ea typeface="+mn-ea"/>
                <a:cs typeface="+mn-cs"/>
              </a:rPr>
              <a:t> and my </a:t>
            </a:r>
            <a:r>
              <a:rPr kumimoji="0" lang="en-US" sz="4000" b="0" i="0" u="sng" strike="noStrike" kern="1200" cap="none" spc="0" normalizeH="0" baseline="0" noProof="0" dirty="0">
                <a:ln>
                  <a:noFill/>
                </a:ln>
                <a:solidFill>
                  <a:prstClr val="black"/>
                </a:solidFill>
                <a:effectLst/>
                <a:uLnTx/>
                <a:uFillTx/>
                <a:latin typeface="Calibri" panose="020F0502020204030204"/>
                <a:ea typeface="+mn-ea"/>
                <a:cs typeface="+mn-cs"/>
              </a:rPr>
              <a:t>heart</a:t>
            </a:r>
            <a:endParaRPr lang="en-US" u="sng" dirty="0"/>
          </a:p>
        </p:txBody>
      </p:sp>
    </p:spTree>
    <p:extLst>
      <p:ext uri="{BB962C8B-B14F-4D97-AF65-F5344CB8AC3E}">
        <p14:creationId xmlns:p14="http://schemas.microsoft.com/office/powerpoint/2010/main" val="8834117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D1F612-741F-8BE5-EAFA-9202604E5A55}"/>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6285A6D0-D6C1-F2E8-6643-1667A6380C6F}"/>
              </a:ext>
            </a:extLst>
          </p:cNvPr>
          <p:cNvSpPr/>
          <p:nvPr/>
        </p:nvSpPr>
        <p:spPr>
          <a:xfrm>
            <a:off x="0" y="0"/>
            <a:ext cx="855677" cy="6858000"/>
          </a:xfrm>
          <a:prstGeom prst="rect">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B9BD5">
                  <a:lumMod val="20000"/>
                  <a:lumOff val="80000"/>
                </a:srgbClr>
              </a:solidFill>
              <a:effectLst/>
              <a:uLnTx/>
              <a:uFillTx/>
              <a:latin typeface="Calibri" panose="020F0502020204030204"/>
              <a:ea typeface="+mn-ea"/>
              <a:cs typeface="+mn-cs"/>
            </a:endParaRPr>
          </a:p>
        </p:txBody>
      </p:sp>
      <p:sp>
        <p:nvSpPr>
          <p:cNvPr id="3" name="Rectangle 2">
            <a:extLst>
              <a:ext uri="{FF2B5EF4-FFF2-40B4-BE49-F238E27FC236}">
                <a16:creationId xmlns:a16="http://schemas.microsoft.com/office/drawing/2014/main" id="{8693C239-1D42-87F4-FAC8-BC2F31FDDDD9}"/>
              </a:ext>
            </a:extLst>
          </p:cNvPr>
          <p:cNvSpPr/>
          <p:nvPr/>
        </p:nvSpPr>
        <p:spPr>
          <a:xfrm>
            <a:off x="0" y="0"/>
            <a:ext cx="9144000" cy="704675"/>
          </a:xfrm>
          <a:prstGeom prst="rect">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ED7D31"/>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74D94F03-BDB6-BFF5-6E39-32CE0092AEB6}"/>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b hastings   newlebanoncoc.com</a:t>
            </a:r>
          </a:p>
        </p:txBody>
      </p:sp>
      <p:sp>
        <p:nvSpPr>
          <p:cNvPr id="6" name="TextBox 5">
            <a:extLst>
              <a:ext uri="{FF2B5EF4-FFF2-40B4-BE49-F238E27FC236}">
                <a16:creationId xmlns:a16="http://schemas.microsoft.com/office/drawing/2014/main" id="{5E18160C-F071-57C7-4109-36B9643B548F}"/>
              </a:ext>
            </a:extLst>
          </p:cNvPr>
          <p:cNvSpPr txBox="1"/>
          <p:nvPr/>
        </p:nvSpPr>
        <p:spPr>
          <a:xfrm>
            <a:off x="1" y="-25167"/>
            <a:ext cx="9143999"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effectLst/>
                <a:uLnTx/>
                <a:uFillTx/>
                <a:latin typeface="Calibri" panose="020F0502020204030204"/>
                <a:ea typeface="+mn-ea"/>
                <a:cs typeface="+mn-cs"/>
              </a:rPr>
              <a:t>Try my mind and my heart.   </a:t>
            </a:r>
            <a:r>
              <a:rPr kumimoji="0" lang="en-US" sz="3200" b="0" i="0" u="none" strike="noStrike" kern="1200" cap="none" spc="0" normalizeH="0" baseline="0" noProof="0" dirty="0">
                <a:ln>
                  <a:noFill/>
                </a:ln>
                <a:effectLst/>
                <a:uLnTx/>
                <a:uFillTx/>
                <a:latin typeface="Calibri" panose="020F0502020204030204"/>
                <a:ea typeface="+mn-ea"/>
                <a:cs typeface="+mn-cs"/>
              </a:rPr>
              <a:t>Psalm 26:2</a:t>
            </a:r>
          </a:p>
        </p:txBody>
      </p:sp>
      <p:sp>
        <p:nvSpPr>
          <p:cNvPr id="8" name="TextBox 7">
            <a:extLst>
              <a:ext uri="{FF2B5EF4-FFF2-40B4-BE49-F238E27FC236}">
                <a16:creationId xmlns:a16="http://schemas.microsoft.com/office/drawing/2014/main" id="{EC29FC9C-6A2A-1992-0F69-0C771B065E24}"/>
              </a:ext>
            </a:extLst>
          </p:cNvPr>
          <p:cNvSpPr txBox="1"/>
          <p:nvPr/>
        </p:nvSpPr>
        <p:spPr>
          <a:xfrm>
            <a:off x="973123" y="729842"/>
            <a:ext cx="7977930" cy="5881257"/>
          </a:xfrm>
          <a:prstGeom prst="rect">
            <a:avLst/>
          </a:prstGeom>
          <a:noFill/>
        </p:spPr>
        <p:txBody>
          <a:bodyPr wrap="square">
            <a:spAutoFit/>
          </a:bodyPr>
          <a:lstStyle/>
          <a:p>
            <a:pPr marL="0" marR="0">
              <a:spcBef>
                <a:spcPts val="0"/>
              </a:spcBef>
              <a:spcAft>
                <a:spcPts val="0"/>
              </a:spcAft>
            </a:pPr>
            <a:r>
              <a:rPr lang="en-US" sz="3200" dirty="0">
                <a:effectLst/>
                <a:latin typeface="Calibri" panose="020F0502020204030204" pitchFamily="34" charset="0"/>
                <a:ea typeface="Times New Roman" panose="02020603050405020304" pitchFamily="18" charset="0"/>
                <a:cs typeface="Calibri" panose="020F0502020204030204" pitchFamily="34" charset="0"/>
              </a:rPr>
              <a:t>We are commanded </a:t>
            </a:r>
            <a:r>
              <a:rPr lang="en-US" sz="2800" dirty="0">
                <a:effectLst/>
                <a:latin typeface="Calibri" panose="020F0502020204030204" pitchFamily="34" charset="0"/>
                <a:ea typeface="Times New Roman" panose="02020603050405020304" pitchFamily="18" charset="0"/>
                <a:cs typeface="Calibri" panose="020F0502020204030204" pitchFamily="34" charset="0"/>
              </a:rPr>
              <a:t>to have the mind of Christ. </a:t>
            </a:r>
            <a:r>
              <a:rPr lang="en-US" sz="2400" b="1"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a:t>
            </a:r>
            <a:r>
              <a:rPr lang="en-US" sz="2400" b="1" u="sng"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Phil. 2:5</a:t>
            </a:r>
            <a:r>
              <a:rPr lang="en-US" sz="2400" b="1" dirty="0">
                <a:solidFill>
                  <a:srgbClr val="0070C0"/>
                </a:solidFill>
                <a:latin typeface="Calibri" panose="020F0502020204030204" pitchFamily="34" charset="0"/>
                <a:ea typeface="Times New Roman" panose="02020603050405020304" pitchFamily="18" charset="0"/>
                <a:cs typeface="Calibri" panose="020F0502020204030204" pitchFamily="34" charset="0"/>
              </a:rPr>
              <a:t>)</a:t>
            </a:r>
            <a:r>
              <a:rPr lang="en-US" sz="2400" dirty="0">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28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Many will say, "I don't want anyone telling me what to think!" </a:t>
            </a:r>
            <a:r>
              <a:rPr lang="en-US" sz="2800"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Yet, allow culture and society to do their thinking for them!!!</a:t>
            </a:r>
            <a:endParaRPr lang="en-US" sz="2800"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effectLst/>
                <a:latin typeface="Calibri" panose="020F0502020204030204" pitchFamily="34" charset="0"/>
                <a:ea typeface="Times New Roman" panose="02020603050405020304" pitchFamily="18" charset="0"/>
                <a:cs typeface="Calibri" panose="020F0502020204030204" pitchFamily="34" charset="0"/>
              </a:rPr>
              <a:t>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b="1"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a:t>
            </a:r>
            <a:r>
              <a:rPr lang="en-US" sz="2800" b="1" u="sng"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Psalm 7:9)</a:t>
            </a:r>
            <a:r>
              <a:rPr lang="en-US" sz="2800" b="1" u="sng" dirty="0">
                <a:solidFill>
                  <a:srgbClr val="0070C0"/>
                </a:solidFill>
                <a:latin typeface="Calibri" panose="020F0502020204030204" pitchFamily="34" charset="0"/>
                <a:ea typeface="Times New Roman" panose="02020603050405020304" pitchFamily="18" charset="0"/>
                <a:cs typeface="Calibri" panose="020F0502020204030204" pitchFamily="34" charset="0"/>
              </a:rPr>
              <a:t> </a:t>
            </a:r>
            <a:r>
              <a:rPr lang="en-US"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says Oh, let the wickedness of the wicked come to an end, But establish the just; For </a:t>
            </a:r>
            <a:r>
              <a:rPr lang="en-US" sz="2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 </a:t>
            </a:r>
            <a:r>
              <a:rPr lang="en-US" sz="2800" b="1"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righteous God tests the hearts and minds</a:t>
            </a:r>
            <a:r>
              <a:rPr lang="en-US" sz="2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endParaRPr lang="en-US" sz="2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David welcomed this testing, since he had walked in integrity and by faith, with God's steadfast love he walked in truth, </a:t>
            </a:r>
            <a:r>
              <a:rPr lang="en-US" sz="2800" b="1"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a:t>
            </a:r>
            <a:r>
              <a:rPr lang="en-US" sz="2800" b="1" u="sng"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Psalm 26:1-3</a:t>
            </a:r>
            <a:r>
              <a:rPr lang="en-US" sz="2800" b="1"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a:t>
            </a:r>
            <a:endParaRPr lang="en-US" sz="2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425030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02A951-64BD-0190-0180-83DFAB3859E5}"/>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B67A0995-A1F4-CEBE-1F3C-75FC5A657890}"/>
              </a:ext>
            </a:extLst>
          </p:cNvPr>
          <p:cNvSpPr/>
          <p:nvPr/>
        </p:nvSpPr>
        <p:spPr>
          <a:xfrm>
            <a:off x="0" y="0"/>
            <a:ext cx="855677" cy="6858000"/>
          </a:xfrm>
          <a:prstGeom prst="rect">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B9BD5">
                  <a:lumMod val="20000"/>
                  <a:lumOff val="80000"/>
                </a:srgbClr>
              </a:solidFill>
              <a:effectLst/>
              <a:uLnTx/>
              <a:uFillTx/>
              <a:latin typeface="Calibri" panose="020F0502020204030204"/>
              <a:ea typeface="+mn-ea"/>
              <a:cs typeface="+mn-cs"/>
            </a:endParaRPr>
          </a:p>
        </p:txBody>
      </p:sp>
      <p:sp>
        <p:nvSpPr>
          <p:cNvPr id="3" name="Rectangle 2">
            <a:extLst>
              <a:ext uri="{FF2B5EF4-FFF2-40B4-BE49-F238E27FC236}">
                <a16:creationId xmlns:a16="http://schemas.microsoft.com/office/drawing/2014/main" id="{82D48400-27CC-DB10-7563-AEDEB88742F2}"/>
              </a:ext>
            </a:extLst>
          </p:cNvPr>
          <p:cNvSpPr/>
          <p:nvPr/>
        </p:nvSpPr>
        <p:spPr>
          <a:xfrm>
            <a:off x="0" y="0"/>
            <a:ext cx="9144000" cy="704675"/>
          </a:xfrm>
          <a:prstGeom prst="rect">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ED7D31"/>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6168A074-B477-56F9-8A8D-A326E7CEBF4E}"/>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b hastings   newlebanoncoc.com</a:t>
            </a:r>
          </a:p>
        </p:txBody>
      </p:sp>
      <p:sp>
        <p:nvSpPr>
          <p:cNvPr id="6" name="TextBox 5">
            <a:extLst>
              <a:ext uri="{FF2B5EF4-FFF2-40B4-BE49-F238E27FC236}">
                <a16:creationId xmlns:a16="http://schemas.microsoft.com/office/drawing/2014/main" id="{20D700B5-3B3A-58BD-616B-205FF503A3D3}"/>
              </a:ext>
            </a:extLst>
          </p:cNvPr>
          <p:cNvSpPr txBox="1"/>
          <p:nvPr/>
        </p:nvSpPr>
        <p:spPr>
          <a:xfrm>
            <a:off x="1" y="-33556"/>
            <a:ext cx="9143999"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effectLst/>
                <a:uLnTx/>
                <a:uFillTx/>
                <a:latin typeface="Calibri" panose="020F0502020204030204"/>
                <a:ea typeface="+mn-ea"/>
                <a:cs typeface="+mn-cs"/>
              </a:rPr>
              <a:t>Try my mind and my heart.   </a:t>
            </a:r>
            <a:r>
              <a:rPr kumimoji="0" lang="en-US" sz="3200" b="0" i="0" u="none" strike="noStrike" kern="1200" cap="none" spc="0" normalizeH="0" baseline="0" noProof="0" dirty="0">
                <a:ln>
                  <a:noFill/>
                </a:ln>
                <a:effectLst/>
                <a:uLnTx/>
                <a:uFillTx/>
                <a:latin typeface="Calibri" panose="020F0502020204030204"/>
                <a:ea typeface="+mn-ea"/>
                <a:cs typeface="+mn-cs"/>
              </a:rPr>
              <a:t>Psalm 26:2</a:t>
            </a:r>
          </a:p>
        </p:txBody>
      </p:sp>
      <p:sp>
        <p:nvSpPr>
          <p:cNvPr id="8" name="TextBox 7">
            <a:extLst>
              <a:ext uri="{FF2B5EF4-FFF2-40B4-BE49-F238E27FC236}">
                <a16:creationId xmlns:a16="http://schemas.microsoft.com/office/drawing/2014/main" id="{B1921155-0F85-DB52-F584-4C367AF48463}"/>
              </a:ext>
            </a:extLst>
          </p:cNvPr>
          <p:cNvSpPr txBox="1"/>
          <p:nvPr/>
        </p:nvSpPr>
        <p:spPr>
          <a:xfrm>
            <a:off x="1082180" y="813732"/>
            <a:ext cx="7801761" cy="5657479"/>
          </a:xfrm>
          <a:prstGeom prst="rect">
            <a:avLst/>
          </a:prstGeom>
          <a:noFill/>
        </p:spPr>
        <p:txBody>
          <a:bodyPr wrap="square">
            <a:spAutoFit/>
          </a:bodyPr>
          <a:lstStyle/>
          <a:p>
            <a:pPr marL="0" marR="0">
              <a:spcBef>
                <a:spcPts val="0"/>
              </a:spcBef>
              <a:spcAft>
                <a:spcPts val="0"/>
              </a:spcAft>
            </a:pPr>
            <a:r>
              <a:rPr lang="en-US" sz="3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&gt;David was a man after </a:t>
            </a:r>
            <a:r>
              <a:rPr lang="en-US" sz="3000"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God's own heart</a:t>
            </a:r>
            <a:r>
              <a:rPr lang="en-US" sz="3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3000" b="1"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(Acts 13:22-23).</a:t>
            </a:r>
          </a:p>
          <a:p>
            <a:pPr marL="0" marR="0">
              <a:spcBef>
                <a:spcPts val="0"/>
              </a:spcBef>
              <a:spcAft>
                <a:spcPts val="0"/>
              </a:spcAft>
            </a:pPr>
            <a:endParaRPr lang="en-US" sz="30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3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&gt; His seed, Jesus Christ, is our Teacher and Master. </a:t>
            </a:r>
            <a:r>
              <a:rPr lang="en-US" sz="3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We</a:t>
            </a:r>
            <a:r>
              <a:rPr lang="en-US" sz="3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3000"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train to be like the Teacher in mind </a:t>
            </a:r>
            <a:r>
              <a:rPr lang="en-US" sz="3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and </a:t>
            </a:r>
            <a:r>
              <a:rPr lang="en-US" sz="3000" u="sng" dirty="0">
                <a:effectLst/>
                <a:latin typeface="Calibri" panose="020F0502020204030204" pitchFamily="34" charset="0"/>
                <a:ea typeface="Times New Roman" panose="02020603050405020304" pitchFamily="18" charset="0"/>
                <a:cs typeface="Calibri" panose="020F0502020204030204" pitchFamily="34" charset="0"/>
              </a:rPr>
              <a:t>conduct</a:t>
            </a:r>
            <a:r>
              <a:rPr lang="en-US" sz="3000" dirty="0">
                <a:effectLst/>
                <a:latin typeface="Calibri" panose="020F0502020204030204" pitchFamily="34" charset="0"/>
                <a:ea typeface="Times New Roman" panose="02020603050405020304" pitchFamily="18" charset="0"/>
                <a:cs typeface="Calibri" panose="020F0502020204030204" pitchFamily="34" charset="0"/>
              </a:rPr>
              <a:t>, </a:t>
            </a:r>
            <a:r>
              <a:rPr lang="en-US" sz="3000" b="1"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Lk. 6:40.</a:t>
            </a:r>
          </a:p>
          <a:p>
            <a:pPr marL="0" marR="0">
              <a:spcBef>
                <a:spcPts val="0"/>
              </a:spcBef>
              <a:spcAft>
                <a:spcPts val="0"/>
              </a:spcAft>
            </a:pPr>
            <a:endParaRPr lang="en-US" sz="30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3000" dirty="0">
                <a:effectLst/>
                <a:latin typeface="Calibri" panose="020F0502020204030204" pitchFamily="34" charset="0"/>
                <a:ea typeface="Times New Roman" panose="02020603050405020304" pitchFamily="18" charset="0"/>
                <a:cs typeface="Calibri" panose="020F0502020204030204" pitchFamily="34" charset="0"/>
              </a:rPr>
              <a:t>&gt;Disciples (Christians) walk "just as He walked,“</a:t>
            </a:r>
          </a:p>
          <a:p>
            <a:pPr marL="0" marR="0">
              <a:spcBef>
                <a:spcPts val="0"/>
              </a:spcBef>
              <a:spcAft>
                <a:spcPts val="0"/>
              </a:spcAft>
            </a:pPr>
            <a:r>
              <a:rPr lang="en-US" sz="3000" dirty="0">
                <a:effectLst/>
                <a:latin typeface="Calibri" panose="020F0502020204030204" pitchFamily="34" charset="0"/>
                <a:ea typeface="Times New Roman" panose="02020603050405020304" pitchFamily="18" charset="0"/>
                <a:cs typeface="Calibri" panose="020F0502020204030204" pitchFamily="34" charset="0"/>
              </a:rPr>
              <a:t> </a:t>
            </a:r>
            <a:r>
              <a:rPr lang="en-US" sz="3000" b="1" dirty="0">
                <a:solidFill>
                  <a:srgbClr val="0070C0"/>
                </a:solidFill>
                <a:latin typeface="Calibri" panose="020F0502020204030204" pitchFamily="34" charset="0"/>
                <a:ea typeface="Times New Roman" panose="02020603050405020304" pitchFamily="18" charset="0"/>
                <a:cs typeface="Calibri" panose="020F0502020204030204" pitchFamily="34" charset="0"/>
              </a:rPr>
              <a:t>1</a:t>
            </a:r>
            <a:r>
              <a:rPr lang="en-US" sz="3000" b="1"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 John. 2:6.</a:t>
            </a:r>
          </a:p>
          <a:p>
            <a:pPr marL="0" marR="0">
              <a:spcBef>
                <a:spcPts val="0"/>
              </a:spcBef>
              <a:spcAft>
                <a:spcPts val="0"/>
              </a:spcAft>
            </a:pPr>
            <a:endParaRPr lang="en-US" sz="30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3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&gt;To do that, </a:t>
            </a:r>
            <a:r>
              <a:rPr lang="en-US" sz="30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we must think like Jesus thinks</a:t>
            </a:r>
            <a:r>
              <a:rPr lang="en-US" sz="3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We must have His mind.</a:t>
            </a:r>
            <a:endParaRPr lang="en-US" sz="3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293235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722F0C-3940-B35D-F664-29C406E2AF6B}"/>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E0FAD376-5E37-341F-E30A-E8B11D7D6A2D}"/>
              </a:ext>
            </a:extLst>
          </p:cNvPr>
          <p:cNvSpPr/>
          <p:nvPr/>
        </p:nvSpPr>
        <p:spPr>
          <a:xfrm>
            <a:off x="0" y="0"/>
            <a:ext cx="855677" cy="6858000"/>
          </a:xfrm>
          <a:prstGeom prst="rect">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B9BD5">
                  <a:lumMod val="20000"/>
                  <a:lumOff val="80000"/>
                </a:srgbClr>
              </a:solidFill>
              <a:effectLst/>
              <a:uLnTx/>
              <a:uFillTx/>
              <a:latin typeface="Calibri" panose="020F0502020204030204"/>
              <a:ea typeface="+mn-ea"/>
              <a:cs typeface="+mn-cs"/>
            </a:endParaRPr>
          </a:p>
        </p:txBody>
      </p:sp>
      <p:sp>
        <p:nvSpPr>
          <p:cNvPr id="3" name="Rectangle 2">
            <a:extLst>
              <a:ext uri="{FF2B5EF4-FFF2-40B4-BE49-F238E27FC236}">
                <a16:creationId xmlns:a16="http://schemas.microsoft.com/office/drawing/2014/main" id="{A5477395-20DB-10D2-0B1B-E89921259FDB}"/>
              </a:ext>
            </a:extLst>
          </p:cNvPr>
          <p:cNvSpPr/>
          <p:nvPr/>
        </p:nvSpPr>
        <p:spPr>
          <a:xfrm>
            <a:off x="0" y="0"/>
            <a:ext cx="9144000" cy="704675"/>
          </a:xfrm>
          <a:prstGeom prst="rect">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ED7D31"/>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D52F8D99-3D5C-BB62-7DDB-08775847DB7A}"/>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b hastings   newlebanoncoc.com</a:t>
            </a:r>
          </a:p>
        </p:txBody>
      </p:sp>
      <p:sp>
        <p:nvSpPr>
          <p:cNvPr id="6" name="TextBox 5">
            <a:extLst>
              <a:ext uri="{FF2B5EF4-FFF2-40B4-BE49-F238E27FC236}">
                <a16:creationId xmlns:a16="http://schemas.microsoft.com/office/drawing/2014/main" id="{925DF2DB-3F6B-113D-DA3A-535F13F06B44}"/>
              </a:ext>
            </a:extLst>
          </p:cNvPr>
          <p:cNvSpPr txBox="1"/>
          <p:nvPr/>
        </p:nvSpPr>
        <p:spPr>
          <a:xfrm>
            <a:off x="1" y="-25167"/>
            <a:ext cx="9143999"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effectLst/>
                <a:uLnTx/>
                <a:uFillTx/>
                <a:latin typeface="Calibri" panose="020F0502020204030204"/>
                <a:ea typeface="+mn-ea"/>
                <a:cs typeface="+mn-cs"/>
              </a:rPr>
              <a:t>Try my mind and my heart.   </a:t>
            </a:r>
            <a:r>
              <a:rPr kumimoji="0" lang="en-US" sz="3200" b="0" i="0" u="none" strike="noStrike" kern="1200" cap="none" spc="0" normalizeH="0" baseline="0" noProof="0" dirty="0">
                <a:ln>
                  <a:noFill/>
                </a:ln>
                <a:effectLst/>
                <a:uLnTx/>
                <a:uFillTx/>
                <a:latin typeface="Calibri" panose="020F0502020204030204"/>
                <a:ea typeface="+mn-ea"/>
                <a:cs typeface="+mn-cs"/>
              </a:rPr>
              <a:t>Psalm 26:2</a:t>
            </a:r>
          </a:p>
        </p:txBody>
      </p:sp>
      <p:sp>
        <p:nvSpPr>
          <p:cNvPr id="8" name="TextBox 7">
            <a:extLst>
              <a:ext uri="{FF2B5EF4-FFF2-40B4-BE49-F238E27FC236}">
                <a16:creationId xmlns:a16="http://schemas.microsoft.com/office/drawing/2014/main" id="{E2A0C8A3-E734-F262-9EC5-C69EE90511EB}"/>
              </a:ext>
            </a:extLst>
          </p:cNvPr>
          <p:cNvSpPr txBox="1"/>
          <p:nvPr/>
        </p:nvSpPr>
        <p:spPr>
          <a:xfrm>
            <a:off x="1266738" y="1166070"/>
            <a:ext cx="7399089" cy="5129353"/>
          </a:xfrm>
          <a:prstGeom prst="rect">
            <a:avLst/>
          </a:prstGeom>
          <a:noFill/>
        </p:spPr>
        <p:txBody>
          <a:bodyPr wrap="square">
            <a:spAutoFit/>
          </a:bodyPr>
          <a:lstStyle/>
          <a:p>
            <a:pPr marL="0" marR="0">
              <a:spcBef>
                <a:spcPts val="0"/>
              </a:spcBef>
              <a:spcAft>
                <a:spcPts val="0"/>
              </a:spcAft>
            </a:pPr>
            <a:r>
              <a:rPr lang="en-US" sz="4000" b="1" dirty="0">
                <a:solidFill>
                  <a:srgbClr val="0070C0"/>
                </a:solidFill>
                <a:effectLst/>
                <a:latin typeface="Calibri" panose="020F0502020204030204" pitchFamily="34" charset="0"/>
                <a:ea typeface="Times New Roman" panose="02020603050405020304" pitchFamily="18" charset="0"/>
                <a:cs typeface="Calibri" panose="020F0502020204030204" pitchFamily="34" charset="0"/>
              </a:rPr>
              <a:t>Phil. 2:5 </a:t>
            </a:r>
            <a:r>
              <a:rPr lang="en-US" sz="3000" dirty="0">
                <a:effectLst/>
                <a:latin typeface="Calibri" panose="020F0502020204030204" pitchFamily="34" charset="0"/>
                <a:ea typeface="Times New Roman" panose="02020603050405020304" pitchFamily="18" charset="0"/>
                <a:cs typeface="Calibri" panose="020F0502020204030204" pitchFamily="34" charset="0"/>
              </a:rPr>
              <a:t>Let this mind be in </a:t>
            </a:r>
            <a:r>
              <a:rPr lang="en-US" sz="3000" b="1" i="1" dirty="0">
                <a:effectLst/>
                <a:latin typeface="Calibri" panose="020F0502020204030204" pitchFamily="34" charset="0"/>
                <a:ea typeface="Times New Roman" panose="02020603050405020304" pitchFamily="18" charset="0"/>
                <a:cs typeface="Calibri" panose="020F0502020204030204" pitchFamily="34" charset="0"/>
              </a:rPr>
              <a:t>you</a:t>
            </a:r>
            <a:r>
              <a:rPr lang="en-US" sz="3000" dirty="0">
                <a:effectLst/>
                <a:latin typeface="Calibri" panose="020F0502020204030204" pitchFamily="34" charset="0"/>
                <a:ea typeface="Times New Roman" panose="02020603050405020304" pitchFamily="18" charset="0"/>
                <a:cs typeface="Calibri" panose="020F0502020204030204" pitchFamily="34" charset="0"/>
              </a:rPr>
              <a:t> which </a:t>
            </a:r>
            <a:r>
              <a:rPr lang="en-US" sz="3000" u="sng" dirty="0">
                <a:effectLst/>
                <a:latin typeface="Calibri" panose="020F0502020204030204" pitchFamily="34" charset="0"/>
                <a:ea typeface="Times New Roman" panose="02020603050405020304" pitchFamily="18" charset="0"/>
                <a:cs typeface="Calibri" panose="020F0502020204030204" pitchFamily="34" charset="0"/>
              </a:rPr>
              <a:t>was also in Christ Jesus</a:t>
            </a:r>
            <a:r>
              <a:rPr lang="en-US" sz="3000" dirty="0">
                <a:effectLst/>
                <a:latin typeface="Calibri" panose="020F0502020204030204" pitchFamily="34" charset="0"/>
                <a:ea typeface="Times New Roman" panose="02020603050405020304" pitchFamily="18" charset="0"/>
                <a:cs typeface="Calibri" panose="020F0502020204030204" pitchFamily="34" charset="0"/>
              </a:rPr>
              <a:t>,</a:t>
            </a:r>
            <a:endParaRPr lang="en-US" sz="30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3000" dirty="0">
                <a:effectLst/>
                <a:latin typeface="Calibri" panose="020F0502020204030204" pitchFamily="34" charset="0"/>
                <a:ea typeface="Times New Roman" panose="02020603050405020304" pitchFamily="18" charset="0"/>
                <a:cs typeface="Calibri" panose="020F0502020204030204" pitchFamily="34" charset="0"/>
              </a:rPr>
              <a:t>6 who, being in the form of God, did not consider it robbery to be equal with God,</a:t>
            </a:r>
            <a:endParaRPr lang="en-US" sz="30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3000" dirty="0">
                <a:effectLst/>
                <a:latin typeface="Calibri" panose="020F0502020204030204" pitchFamily="34" charset="0"/>
                <a:ea typeface="Times New Roman" panose="02020603050405020304" pitchFamily="18" charset="0"/>
                <a:cs typeface="Calibri" panose="020F0502020204030204" pitchFamily="34" charset="0"/>
              </a:rPr>
              <a:t>7 but made Himself of no reputation, taking the form of a bondservant, and coming in the likeness of men.</a:t>
            </a:r>
            <a:endParaRPr lang="en-US" sz="30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3000" dirty="0">
                <a:effectLst/>
                <a:latin typeface="Calibri" panose="020F0502020204030204" pitchFamily="34" charset="0"/>
                <a:ea typeface="Times New Roman" panose="02020603050405020304" pitchFamily="18" charset="0"/>
                <a:cs typeface="Calibri" panose="020F0502020204030204" pitchFamily="34" charset="0"/>
              </a:rPr>
              <a:t>8 And being found in appearance as a man, He humbled Himself and became obedient to the point of death, even the death of the cross.</a:t>
            </a:r>
            <a:endParaRPr lang="en-US" sz="3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9F4818ED-3AF9-7747-1E82-2CEE21F5EFB9}"/>
              </a:ext>
            </a:extLst>
          </p:cNvPr>
          <p:cNvSpPr/>
          <p:nvPr/>
        </p:nvSpPr>
        <p:spPr>
          <a:xfrm>
            <a:off x="1191237" y="1065402"/>
            <a:ext cx="7592036" cy="5268993"/>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322462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BD8240-0501-0EAE-3B57-E57ABC76DB97}"/>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7084C4B4-CA0B-A1CC-1F43-ECBE1BF7268E}"/>
              </a:ext>
            </a:extLst>
          </p:cNvPr>
          <p:cNvSpPr/>
          <p:nvPr/>
        </p:nvSpPr>
        <p:spPr>
          <a:xfrm>
            <a:off x="0" y="0"/>
            <a:ext cx="855677" cy="6858000"/>
          </a:xfrm>
          <a:prstGeom prst="rect">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B9BD5">
                  <a:lumMod val="20000"/>
                  <a:lumOff val="80000"/>
                </a:srgbClr>
              </a:solidFill>
              <a:effectLst/>
              <a:uLnTx/>
              <a:uFillTx/>
              <a:latin typeface="Calibri" panose="020F0502020204030204"/>
              <a:ea typeface="+mn-ea"/>
              <a:cs typeface="+mn-cs"/>
            </a:endParaRPr>
          </a:p>
        </p:txBody>
      </p:sp>
      <p:sp>
        <p:nvSpPr>
          <p:cNvPr id="3" name="Rectangle 2">
            <a:extLst>
              <a:ext uri="{FF2B5EF4-FFF2-40B4-BE49-F238E27FC236}">
                <a16:creationId xmlns:a16="http://schemas.microsoft.com/office/drawing/2014/main" id="{5135A3A8-13C0-6D5A-CB6B-8170387845E4}"/>
              </a:ext>
            </a:extLst>
          </p:cNvPr>
          <p:cNvSpPr/>
          <p:nvPr/>
        </p:nvSpPr>
        <p:spPr>
          <a:xfrm>
            <a:off x="0" y="0"/>
            <a:ext cx="9144000" cy="704675"/>
          </a:xfrm>
          <a:prstGeom prst="rect">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ED7D31"/>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52D7C45E-99BF-BB73-52E9-EC3E0C48B180}"/>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b hastings   newlebanoncoc.com</a:t>
            </a:r>
          </a:p>
        </p:txBody>
      </p:sp>
      <p:sp>
        <p:nvSpPr>
          <p:cNvPr id="6" name="TextBox 5">
            <a:extLst>
              <a:ext uri="{FF2B5EF4-FFF2-40B4-BE49-F238E27FC236}">
                <a16:creationId xmlns:a16="http://schemas.microsoft.com/office/drawing/2014/main" id="{FA124893-9DEE-D75B-93B7-E77AA31181CC}"/>
              </a:ext>
            </a:extLst>
          </p:cNvPr>
          <p:cNvSpPr txBox="1"/>
          <p:nvPr/>
        </p:nvSpPr>
        <p:spPr>
          <a:xfrm>
            <a:off x="1" y="-33556"/>
            <a:ext cx="9143999"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effectLst/>
                <a:uLnTx/>
                <a:uFillTx/>
                <a:latin typeface="Calibri" panose="020F0502020204030204"/>
                <a:ea typeface="+mn-ea"/>
                <a:cs typeface="+mn-cs"/>
              </a:rPr>
              <a:t>Try my mind and my heart.   </a:t>
            </a:r>
            <a:r>
              <a:rPr kumimoji="0" lang="en-US" sz="3200" b="0" i="0" u="none" strike="noStrike" kern="1200" cap="none" spc="0" normalizeH="0" baseline="0" noProof="0" dirty="0">
                <a:ln>
                  <a:noFill/>
                </a:ln>
                <a:effectLst/>
                <a:uLnTx/>
                <a:uFillTx/>
                <a:latin typeface="Calibri" panose="020F0502020204030204"/>
                <a:ea typeface="+mn-ea"/>
                <a:cs typeface="+mn-cs"/>
              </a:rPr>
              <a:t>Psalm 26:2</a:t>
            </a:r>
          </a:p>
        </p:txBody>
      </p:sp>
      <p:sp>
        <p:nvSpPr>
          <p:cNvPr id="8" name="TextBox 7">
            <a:extLst>
              <a:ext uri="{FF2B5EF4-FFF2-40B4-BE49-F238E27FC236}">
                <a16:creationId xmlns:a16="http://schemas.microsoft.com/office/drawing/2014/main" id="{49EFE398-4D96-2503-F1EA-31E67ACA94B6}"/>
              </a:ext>
            </a:extLst>
          </p:cNvPr>
          <p:cNvSpPr txBox="1"/>
          <p:nvPr/>
        </p:nvSpPr>
        <p:spPr>
          <a:xfrm>
            <a:off x="1384182" y="1207132"/>
            <a:ext cx="7281645" cy="5283241"/>
          </a:xfrm>
          <a:prstGeom prst="rect">
            <a:avLst/>
          </a:prstGeom>
          <a:noFill/>
        </p:spPr>
        <p:txBody>
          <a:bodyPr wrap="square">
            <a:spAutoFit/>
          </a:bodyPr>
          <a:lstStyle/>
          <a:p>
            <a:pPr marL="0" marR="0">
              <a:spcBef>
                <a:spcPts val="0"/>
              </a:spcBef>
              <a:spcAft>
                <a:spcPts val="0"/>
              </a:spcAft>
            </a:pPr>
            <a:r>
              <a:rPr lang="en-US" sz="3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 Therefore God also has highly exalted Him and given Him the name which is above every name,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3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 that at the name of Jesus every knee should bow, of those in heaven, and of those on earth, and of those under the earth,</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3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 and that every tongue should confess that Jesus Christ is Lord, to the glory of God the Father.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02889367-DEE1-43EB-0B75-A9661ED266A9}"/>
              </a:ext>
            </a:extLst>
          </p:cNvPr>
          <p:cNvSpPr/>
          <p:nvPr/>
        </p:nvSpPr>
        <p:spPr>
          <a:xfrm>
            <a:off x="1258349" y="1107347"/>
            <a:ext cx="7491368" cy="5249004"/>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03573666"/>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4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1522</TotalTime>
  <Words>2809</Words>
  <Application>Microsoft Office PowerPoint</Application>
  <PresentationFormat>On-screen Show (4:3)</PresentationFormat>
  <Paragraphs>225</Paragraphs>
  <Slides>29</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29</vt:i4>
      </vt:variant>
    </vt:vector>
  </HeadingPairs>
  <TitlesOfParts>
    <vt:vector size="38" baseType="lpstr">
      <vt:lpstr>Arial</vt:lpstr>
      <vt:lpstr>Arial Black</vt:lpstr>
      <vt:lpstr>Arial Unicode MS</vt:lpstr>
      <vt:lpstr>Calibri</vt:lpstr>
      <vt:lpstr>Calibri Light</vt:lpstr>
      <vt:lpstr>Ink Free</vt:lpstr>
      <vt:lpstr>Times New Roman</vt:lpstr>
      <vt:lpstr>1_Office Theme</vt:lpstr>
      <vt:lpstr>14_Default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New Lebanon church of Christ</dc:creator>
  <cp:lastModifiedBy>New Lebanon church of Christ</cp:lastModifiedBy>
  <cp:revision>12</cp:revision>
  <dcterms:created xsi:type="dcterms:W3CDTF">2024-03-04T13:01:19Z</dcterms:created>
  <dcterms:modified xsi:type="dcterms:W3CDTF">2024-03-17T10:19:17Z</dcterms:modified>
</cp:coreProperties>
</file>