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5" r:id="rId2"/>
    <p:sldId id="884" r:id="rId3"/>
    <p:sldId id="906" r:id="rId4"/>
    <p:sldId id="905" r:id="rId5"/>
    <p:sldId id="898" r:id="rId6"/>
    <p:sldId id="555" r:id="rId7"/>
    <p:sldId id="897" r:id="rId8"/>
    <p:sldId id="860" r:id="rId9"/>
    <p:sldId id="907" r:id="rId10"/>
    <p:sldId id="869" r:id="rId11"/>
    <p:sldId id="863" r:id="rId12"/>
    <p:sldId id="896" r:id="rId13"/>
    <p:sldId id="862" r:id="rId14"/>
    <p:sldId id="888" r:id="rId15"/>
    <p:sldId id="864" r:id="rId16"/>
    <p:sldId id="890" r:id="rId17"/>
    <p:sldId id="900" r:id="rId18"/>
    <p:sldId id="891" r:id="rId19"/>
    <p:sldId id="892" r:id="rId20"/>
    <p:sldId id="901" r:id="rId21"/>
    <p:sldId id="903" r:id="rId22"/>
    <p:sldId id="904" r:id="rId23"/>
    <p:sldId id="886" r:id="rId24"/>
    <p:sldId id="870" r:id="rId25"/>
    <p:sldId id="872" r:id="rId26"/>
    <p:sldId id="899" r:id="rId27"/>
    <p:sldId id="859" r:id="rId28"/>
    <p:sldId id="873" r:id="rId29"/>
    <p:sldId id="877" r:id="rId30"/>
    <p:sldId id="880" r:id="rId31"/>
    <p:sldId id="858" r:id="rId32"/>
    <p:sldId id="893" r:id="rId33"/>
    <p:sldId id="885"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GXzF3IO2090HBNhog1e/GQ==" hashData="9a3KRq3tH51TD12XOnUWlxgGPggnbAhrTycWClg2FqMetGIuxHVRaX3Ubx2pg5ECdX++2nkqxLQpHcv7r5nATA=="/>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1506" y="120"/>
      </p:cViewPr>
      <p:guideLst/>
    </p:cSldViewPr>
  </p:slideViewPr>
  <p:notesTextViewPr>
    <p:cViewPr>
      <p:scale>
        <a:sx n="1" d="1"/>
        <a:sy n="1" d="1"/>
      </p:scale>
      <p:origin x="0" y="0"/>
    </p:cViewPr>
  </p:notesTextViewPr>
  <p:sorterViewPr>
    <p:cViewPr>
      <p:scale>
        <a:sx n="100" d="100"/>
        <a:sy n="100" d="100"/>
      </p:scale>
      <p:origin x="0" y="-58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3/3/2024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502807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3/3/2024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052457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3/3/2024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4144813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3/3/2024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783548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261408-B059-4BE3-9B18-E2EA024F5496}" type="datetimeFigureOut">
              <a:rPr lang="en-US" smtClean="0"/>
              <a:t>3/3/2024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65784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261408-B059-4BE3-9B18-E2EA024F5496}" type="datetimeFigureOut">
              <a:rPr lang="en-US" smtClean="0"/>
              <a:t>3/3/2024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917573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261408-B059-4BE3-9B18-E2EA024F5496}" type="datetimeFigureOut">
              <a:rPr lang="en-US" smtClean="0"/>
              <a:t>3/3/2024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998106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261408-B059-4BE3-9B18-E2EA024F5496}" type="datetimeFigureOut">
              <a:rPr lang="en-US" smtClean="0"/>
              <a:t>3/3/2024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792573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261408-B059-4BE3-9B18-E2EA024F5496}" type="datetimeFigureOut">
              <a:rPr lang="en-US" smtClean="0"/>
              <a:t>3/3/2024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472967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3/3/2024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609235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3/3/2024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265179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261408-B059-4BE3-9B18-E2EA024F5496}" type="datetimeFigureOut">
              <a:rPr lang="en-US" smtClean="0"/>
              <a:t>3/3/2024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5853B-0D88-4491-8C47-0F7D0AB63E77}" type="slidenum">
              <a:rPr lang="en-US" smtClean="0"/>
              <a:t>‹#›</a:t>
            </a:fld>
            <a:endParaRPr lang="en-US" dirty="0"/>
          </a:p>
        </p:txBody>
      </p:sp>
    </p:spTree>
    <p:extLst>
      <p:ext uri="{BB962C8B-B14F-4D97-AF65-F5344CB8AC3E}">
        <p14:creationId xmlns:p14="http://schemas.microsoft.com/office/powerpoint/2010/main" val="9844159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hyperlink" Target="https://www.britannica.com/science/nitrogen" TargetMode="External"/><Relationship Id="rId3" Type="http://schemas.openxmlformats.org/officeDocument/2006/relationships/hyperlink" Target="https://www.britannica.com/science/volt-unit-of-measurement" TargetMode="External"/><Relationship Id="rId7" Type="http://schemas.openxmlformats.org/officeDocument/2006/relationships/hyperlink" Target="https://www.merriam-webster.com/dictionary/dissipation" TargetMode="External"/><Relationship Id="rId12" Type="http://schemas.openxmlformats.org/officeDocument/2006/relationships/hyperlink" Target="https://www.britannica.com/science/plasma-state-of-matter" TargetMode="External"/><Relationship Id="rId2" Type="http://schemas.openxmlformats.org/officeDocument/2006/relationships/hyperlink" Target="https://www.britannica.com/science/electric-potential" TargetMode="External"/><Relationship Id="rId1" Type="http://schemas.openxmlformats.org/officeDocument/2006/relationships/slideLayout" Target="../slideLayouts/slideLayout7.xml"/><Relationship Id="rId6" Type="http://schemas.openxmlformats.org/officeDocument/2006/relationships/hyperlink" Target="https://www.britannica.com/science/energy" TargetMode="External"/><Relationship Id="rId11" Type="http://schemas.openxmlformats.org/officeDocument/2006/relationships/hyperlink" Target="https://www.britannica.com/science/ion-physics" TargetMode="External"/><Relationship Id="rId5" Type="http://schemas.openxmlformats.org/officeDocument/2006/relationships/hyperlink" Target="https://www.britannica.com/science/joule" TargetMode="External"/><Relationship Id="rId10" Type="http://schemas.openxmlformats.org/officeDocument/2006/relationships/hyperlink" Target="https://www.britannica.com/science/electron" TargetMode="External"/><Relationship Id="rId4" Type="http://schemas.openxmlformats.org/officeDocument/2006/relationships/hyperlink" Target="https://www.britannica.com/science/ampere" TargetMode="External"/><Relationship Id="rId9" Type="http://schemas.openxmlformats.org/officeDocument/2006/relationships/hyperlink" Target="https://www.britannica.com/science/oxyge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3112" t="21263" r="23729" b="49217"/>
          <a:stretch/>
        </p:blipFill>
        <p:spPr>
          <a:xfrm>
            <a:off x="0" y="3994733"/>
            <a:ext cx="9166033" cy="2863273"/>
          </a:xfrm>
          <a:prstGeom prst="rect">
            <a:avLst/>
          </a:prstGeom>
        </p:spPr>
      </p:pic>
      <p:sp>
        <p:nvSpPr>
          <p:cNvPr id="7" name="Rectangle 6"/>
          <p:cNvSpPr/>
          <p:nvPr/>
        </p:nvSpPr>
        <p:spPr>
          <a:xfrm>
            <a:off x="887505" y="1030940"/>
            <a:ext cx="7512423" cy="60150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582706" y="1021974"/>
            <a:ext cx="774550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New Lebanon  </a:t>
            </a:r>
            <a:r>
              <a:rPr kumimoji="0" lang="en-US" sz="3600" b="0" i="1" u="none" strike="noStrike" kern="1200" cap="none" spc="0" normalizeH="0" baseline="0" noProof="0" dirty="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Church of Christ</a:t>
            </a:r>
          </a:p>
        </p:txBody>
      </p:sp>
      <p:sp>
        <p:nvSpPr>
          <p:cNvPr id="3" name="TextBox 2"/>
          <p:cNvSpPr txBox="1"/>
          <p:nvPr/>
        </p:nvSpPr>
        <p:spPr>
          <a:xfrm>
            <a:off x="89647" y="54762"/>
            <a:ext cx="8857129"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Welcome to our services</a:t>
            </a:r>
          </a:p>
        </p:txBody>
      </p:sp>
      <p:sp>
        <p:nvSpPr>
          <p:cNvPr id="10" name="TextBox 9"/>
          <p:cNvSpPr txBox="1"/>
          <p:nvPr/>
        </p:nvSpPr>
        <p:spPr>
          <a:xfrm>
            <a:off x="1" y="5648735"/>
            <a:ext cx="9144000"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2060"/>
                </a:solidFill>
                <a:effectLst/>
                <a:uLnTx/>
                <a:uFillTx/>
                <a:latin typeface="Ink Free" panose="03080402000500000000" pitchFamily="66" charset="0"/>
                <a:ea typeface="+mn-ea"/>
                <a:cs typeface="+mn-cs"/>
              </a:rPr>
              <a:t>Please Come Back Again</a:t>
            </a:r>
          </a:p>
        </p:txBody>
      </p:sp>
      <p:sp>
        <p:nvSpPr>
          <p:cNvPr id="4" name="TextBox 3"/>
          <p:cNvSpPr txBox="1"/>
          <p:nvPr/>
        </p:nvSpPr>
        <p:spPr>
          <a:xfrm>
            <a:off x="0" y="1891555"/>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Simply Christians.</a:t>
            </a:r>
          </a:p>
        </p:txBody>
      </p:sp>
      <p:sp>
        <p:nvSpPr>
          <p:cNvPr id="5" name="TextBox 4"/>
          <p:cNvSpPr txBox="1"/>
          <p:nvPr/>
        </p:nvSpPr>
        <p:spPr>
          <a:xfrm>
            <a:off x="0" y="2348652"/>
            <a:ext cx="916603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Our Emphasis is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Spiritual, Not Material or Social</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1" name="TextBox 10"/>
          <p:cNvSpPr txBox="1"/>
          <p:nvPr/>
        </p:nvSpPr>
        <p:spPr>
          <a:xfrm>
            <a:off x="0" y="2820287"/>
            <a:ext cx="9081247"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striving to be The Same Church as Described in The New Testament.</a:t>
            </a:r>
          </a:p>
        </p:txBody>
      </p:sp>
    </p:spTree>
    <p:extLst>
      <p:ext uri="{BB962C8B-B14F-4D97-AF65-F5344CB8AC3E}">
        <p14:creationId xmlns:p14="http://schemas.microsoft.com/office/powerpoint/2010/main" val="1862796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683E3A-819F-74B6-EA33-0BE43D56531A}"/>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B8F0EE9-19D5-7F40-DFD5-D301102A3CAA}"/>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18BA7928-772C-CD08-9904-760390CC72E9}"/>
              </a:ext>
            </a:extLst>
          </p:cNvPr>
          <p:cNvSpPr txBox="1"/>
          <p:nvPr/>
        </p:nvSpPr>
        <p:spPr>
          <a:xfrm>
            <a:off x="23238" y="35476"/>
            <a:ext cx="912076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The Psalm Of 7 Thunders.  Psalm 29</a:t>
            </a:r>
          </a:p>
        </p:txBody>
      </p:sp>
      <p:sp>
        <p:nvSpPr>
          <p:cNvPr id="5" name="Footer Placeholder 4">
            <a:extLst>
              <a:ext uri="{FF2B5EF4-FFF2-40B4-BE49-F238E27FC236}">
                <a16:creationId xmlns:a16="http://schemas.microsoft.com/office/drawing/2014/main" id="{7275843A-B634-6EFA-4CDB-5BB436911F8E}"/>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6" name="TextBox 5">
            <a:extLst>
              <a:ext uri="{FF2B5EF4-FFF2-40B4-BE49-F238E27FC236}">
                <a16:creationId xmlns:a16="http://schemas.microsoft.com/office/drawing/2014/main" id="{08225F9B-396B-76E4-A88B-025FB6287DFE}"/>
              </a:ext>
            </a:extLst>
          </p:cNvPr>
          <p:cNvSpPr txBox="1"/>
          <p:nvPr/>
        </p:nvSpPr>
        <p:spPr>
          <a:xfrm>
            <a:off x="644434" y="1079863"/>
            <a:ext cx="7672252" cy="4893647"/>
          </a:xfrm>
          <a:prstGeom prst="rect">
            <a:avLst/>
          </a:prstGeom>
          <a:noFill/>
        </p:spPr>
        <p:txBody>
          <a:bodyPr wrap="square">
            <a:spAutoFit/>
          </a:bodyPr>
          <a:lstStyle/>
          <a:p>
            <a:pPr marL="0" marR="0" indent="228600">
              <a:spcBef>
                <a:spcPts val="0"/>
              </a:spcBef>
              <a:spcAft>
                <a:spcPts val="0"/>
              </a:spcAft>
            </a:pPr>
            <a:r>
              <a:rPr lang="en-US" sz="2400" kern="0" dirty="0">
                <a:effectLst/>
                <a:latin typeface="Calibri" panose="020F0502020204030204" pitchFamily="34" charset="0"/>
                <a:ea typeface="Calibri" panose="020F0502020204030204" pitchFamily="34" charset="0"/>
                <a:cs typeface="Calibri" panose="020F0502020204030204" pitchFamily="34" charset="0"/>
              </a:rPr>
              <a:t>Maybe the best understanding of, ‘The voice of Jehovah is upon the waters,’ is to take it as meaning the mass of water gathered together in the thick, black storm clouds,” then moving on to the land.</a:t>
            </a:r>
          </a:p>
          <a:p>
            <a:pPr marL="0" marR="0" indent="228600">
              <a:spcBef>
                <a:spcPts val="0"/>
              </a:spcBef>
              <a:spcAft>
                <a:spcPts val="0"/>
              </a:spcAft>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228600">
              <a:spcBef>
                <a:spcPts val="0"/>
              </a:spcBef>
              <a:spcAft>
                <a:spcPts val="0"/>
              </a:spcAft>
            </a:pPr>
            <a:r>
              <a:rPr lang="en-US" sz="2400" kern="0" dirty="0">
                <a:effectLst/>
                <a:latin typeface="Calibri" panose="020F0502020204030204" pitchFamily="34" charset="0"/>
                <a:ea typeface="Calibri" panose="020F0502020204030204" pitchFamily="34" charset="0"/>
                <a:cs typeface="Calibri" panose="020F0502020204030204" pitchFamily="34" charset="0"/>
              </a:rPr>
              <a:t>“The voice of Jehovah” </a:t>
            </a:r>
            <a:r>
              <a:rPr lang="en-US" sz="24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(Ps. 29:3–4 </a:t>
            </a:r>
            <a:r>
              <a:rPr lang="en-US" sz="2400" kern="0" dirty="0">
                <a:effectLst/>
                <a:latin typeface="Calibri" panose="020F0502020204030204" pitchFamily="34" charset="0"/>
                <a:ea typeface="Calibri" panose="020F0502020204030204" pitchFamily="34" charset="0"/>
                <a:cs typeface="Calibri" panose="020F0502020204030204" pitchFamily="34" charset="0"/>
              </a:rPr>
              <a:t>(twice), </a:t>
            </a:r>
            <a:r>
              <a:rPr lang="en-US" sz="24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29:5, 7, 8</a:t>
            </a:r>
            <a:r>
              <a:rPr lang="en-US" sz="2400" kern="0" dirty="0">
                <a:effectLst/>
                <a:latin typeface="Calibri" panose="020F0502020204030204" pitchFamily="34" charset="0"/>
                <a:ea typeface="Calibri" panose="020F0502020204030204" pitchFamily="34" charset="0"/>
                <a:cs typeface="Calibri" panose="020F0502020204030204" pitchFamily="34" charset="0"/>
              </a:rPr>
              <a:t>). This </a:t>
            </a:r>
            <a:r>
              <a:rPr lang="en-US" sz="2400" u="sng" kern="0" dirty="0">
                <a:effectLst/>
                <a:latin typeface="Calibri" panose="020F0502020204030204" pitchFamily="34" charset="0"/>
                <a:ea typeface="Calibri" panose="020F0502020204030204" pitchFamily="34" charset="0"/>
                <a:cs typeface="Calibri" panose="020F0502020204030204" pitchFamily="34" charset="0"/>
              </a:rPr>
              <a:t>remarkable phrase appears no less than 7 times </a:t>
            </a:r>
            <a:r>
              <a:rPr lang="en-US" sz="2400" kern="0" dirty="0">
                <a:effectLst/>
                <a:latin typeface="Calibri" panose="020F0502020204030204" pitchFamily="34" charset="0"/>
                <a:ea typeface="Calibri" panose="020F0502020204030204" pitchFamily="34" charset="0"/>
                <a:cs typeface="Calibri" panose="020F0502020204030204" pitchFamily="34" charset="0"/>
              </a:rPr>
              <a:t>in the passage before us. </a:t>
            </a:r>
          </a:p>
          <a:p>
            <a:pPr marL="0" marR="0" indent="228600">
              <a:spcBef>
                <a:spcPts val="0"/>
              </a:spcBef>
              <a:spcAft>
                <a:spcPts val="0"/>
              </a:spcAft>
            </a:pPr>
            <a:endParaRPr lang="en-US" sz="2400" kern="0" dirty="0">
              <a:latin typeface="Calibri" panose="020F0502020204030204" pitchFamily="34" charset="0"/>
              <a:ea typeface="Calibri" panose="020F0502020204030204" pitchFamily="34" charset="0"/>
              <a:cs typeface="Calibri" panose="020F0502020204030204" pitchFamily="34" charset="0"/>
            </a:endParaRPr>
          </a:p>
          <a:p>
            <a:pPr marL="0" marR="0" indent="228600">
              <a:spcBef>
                <a:spcPts val="0"/>
              </a:spcBef>
              <a:spcAft>
                <a:spcPts val="0"/>
              </a:spcAft>
            </a:pPr>
            <a:r>
              <a:rPr lang="en-US" sz="2400" kern="0" dirty="0">
                <a:effectLst/>
                <a:latin typeface="Calibri" panose="020F0502020204030204" pitchFamily="34" charset="0"/>
                <a:ea typeface="Calibri" panose="020F0502020204030204" pitchFamily="34" charset="0"/>
                <a:cs typeface="Calibri" panose="020F0502020204030204" pitchFamily="34" charset="0"/>
              </a:rPr>
              <a:t>That voice is here metaphorically presented as the thunder, bringing to mind instantly the reference in Revelation to the effect that, </a:t>
            </a:r>
            <a:r>
              <a:rPr lang="en-US" sz="24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“The seven thunders uttered their voices” </a:t>
            </a:r>
            <a:r>
              <a:rPr lang="en-US" sz="24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(Rev. 10:3).</a:t>
            </a:r>
            <a:endParaRPr lang="en-US" sz="24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75390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8A3987-14D1-CA9F-B5E3-5AFA8A485CC9}"/>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8F66C541-7EB6-B637-F4C9-E359A1D90896}"/>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4DBA7D42-AE04-DAD2-6644-4A6E4E9B9251}"/>
              </a:ext>
            </a:extLst>
          </p:cNvPr>
          <p:cNvSpPr txBox="1"/>
          <p:nvPr/>
        </p:nvSpPr>
        <p:spPr>
          <a:xfrm>
            <a:off x="23238" y="35476"/>
            <a:ext cx="912076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The Psalm Of 7 Thunders.  Psalm 29</a:t>
            </a:r>
          </a:p>
        </p:txBody>
      </p:sp>
      <p:sp>
        <p:nvSpPr>
          <p:cNvPr id="5" name="Footer Placeholder 4">
            <a:extLst>
              <a:ext uri="{FF2B5EF4-FFF2-40B4-BE49-F238E27FC236}">
                <a16:creationId xmlns:a16="http://schemas.microsoft.com/office/drawing/2014/main" id="{8A54FD09-4914-F341-EF70-AFFB8C7CC42C}"/>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6" name="TextBox 5">
            <a:extLst>
              <a:ext uri="{FF2B5EF4-FFF2-40B4-BE49-F238E27FC236}">
                <a16:creationId xmlns:a16="http://schemas.microsoft.com/office/drawing/2014/main" id="{D92FDAE0-8EB3-097D-2C9D-A683EA494A45}"/>
              </a:ext>
            </a:extLst>
          </p:cNvPr>
          <p:cNvSpPr txBox="1"/>
          <p:nvPr/>
        </p:nvSpPr>
        <p:spPr>
          <a:xfrm>
            <a:off x="687896" y="1075309"/>
            <a:ext cx="8036653" cy="3466718"/>
          </a:xfrm>
          <a:prstGeom prst="rect">
            <a:avLst/>
          </a:prstGeom>
          <a:noFill/>
        </p:spPr>
        <p:txBody>
          <a:bodyPr wrap="square">
            <a:spAutoFit/>
          </a:bodyPr>
          <a:lstStyle/>
          <a:p>
            <a:pPr marL="0" marR="0" indent="228600">
              <a:spcBef>
                <a:spcPts val="0"/>
              </a:spcBef>
              <a:spcAft>
                <a:spcPts val="0"/>
              </a:spcAft>
            </a:pPr>
            <a:r>
              <a:rPr lang="en-US" sz="2600" kern="0" dirty="0">
                <a:effectLst/>
                <a:latin typeface="Calibri" panose="020F0502020204030204" pitchFamily="34" charset="0"/>
                <a:ea typeface="Calibri" panose="020F0502020204030204" pitchFamily="34" charset="0"/>
                <a:cs typeface="Calibri" panose="020F0502020204030204" pitchFamily="34" charset="0"/>
              </a:rPr>
              <a:t>Perhaps the occasion for this psalm as that of the celebration, </a:t>
            </a:r>
            <a:r>
              <a:rPr lang="en-US" sz="28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“Of that abundant rain which fell in the days of David, after the heavens had been shut up for three years” </a:t>
            </a:r>
            <a:r>
              <a:rPr lang="en-US" sz="28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(2 Sam. 21:1–10)</a:t>
            </a:r>
          </a:p>
          <a:p>
            <a:pPr marL="0" marR="0" indent="228600">
              <a:lnSpc>
                <a:spcPct val="107000"/>
              </a:lnSpc>
              <a:spcBef>
                <a:spcPts val="0"/>
              </a:spcBef>
              <a:spcAft>
                <a:spcPts val="0"/>
              </a:spcAft>
            </a:pPr>
            <a:endParaRPr lang="en-US" sz="24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228600">
              <a:lnSpc>
                <a:spcPct val="107000"/>
              </a:lnSpc>
              <a:spcBef>
                <a:spcPts val="0"/>
              </a:spcBef>
              <a:spcAft>
                <a:spcPts val="0"/>
              </a:spcAft>
            </a:pPr>
            <a:r>
              <a:rPr lang="en-US" sz="2400" kern="0" dirty="0">
                <a:effectLst/>
                <a:latin typeface="Calibri" panose="020F0502020204030204" pitchFamily="34" charset="0"/>
                <a:ea typeface="Calibri" panose="020F0502020204030204" pitchFamily="34" charset="0"/>
                <a:cs typeface="Calibri" panose="020F0502020204030204" pitchFamily="34" charset="0"/>
              </a:rPr>
              <a:t>Also, one of the beautiful lessons of this psalm is the transition, at the end - </a:t>
            </a:r>
            <a:r>
              <a:rPr lang="en-US" sz="2400" u="sng" kern="0" dirty="0">
                <a:effectLst/>
                <a:latin typeface="Calibri" panose="020F0502020204030204" pitchFamily="34" charset="0"/>
                <a:ea typeface="Calibri" panose="020F0502020204030204" pitchFamily="34" charset="0"/>
                <a:cs typeface="Calibri" panose="020F0502020204030204" pitchFamily="34" charset="0"/>
              </a:rPr>
              <a:t>“From nature in an uproar to the people of God in peace.”</a:t>
            </a:r>
            <a:endParaRPr lang="en-US" sz="2400" u="sng"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E3C17774-9727-9A6F-274D-7D0AE080E83D}"/>
              </a:ext>
            </a:extLst>
          </p:cNvPr>
          <p:cNvSpPr txBox="1"/>
          <p:nvPr/>
        </p:nvSpPr>
        <p:spPr>
          <a:xfrm>
            <a:off x="813732" y="4755776"/>
            <a:ext cx="7910818"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mn-cs"/>
              </a:rPr>
              <a:t>This is one of the most beautiful psalms in the Bible.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mn-cs"/>
              </a:rPr>
              <a:t>“Awe-inspiring poetry,” A magnificent description of a thunder-storm rolling over the land,” </a:t>
            </a:r>
          </a:p>
        </p:txBody>
      </p:sp>
    </p:spTree>
    <p:extLst>
      <p:ext uri="{BB962C8B-B14F-4D97-AF65-F5344CB8AC3E}">
        <p14:creationId xmlns:p14="http://schemas.microsoft.com/office/powerpoint/2010/main" val="138618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9FAA78-BE9D-99B9-3464-92FB86476905}"/>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E9AF428E-71F0-E1D3-9EE5-37793D85E06B}"/>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58F6834-9E45-C583-5568-177F3DABB3A8}"/>
              </a:ext>
            </a:extLst>
          </p:cNvPr>
          <p:cNvSpPr txBox="1"/>
          <p:nvPr/>
        </p:nvSpPr>
        <p:spPr>
          <a:xfrm>
            <a:off x="23238" y="35476"/>
            <a:ext cx="912076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The Psalm Of 7 Thunders.  Psalm 29</a:t>
            </a:r>
          </a:p>
        </p:txBody>
      </p:sp>
      <p:sp>
        <p:nvSpPr>
          <p:cNvPr id="5" name="Footer Placeholder 4">
            <a:extLst>
              <a:ext uri="{FF2B5EF4-FFF2-40B4-BE49-F238E27FC236}">
                <a16:creationId xmlns:a16="http://schemas.microsoft.com/office/drawing/2014/main" id="{743C3173-61A0-7800-8E8A-ACF815176624}"/>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46912795-75EF-FDCC-AEDB-A90D5C84D26A}"/>
              </a:ext>
            </a:extLst>
          </p:cNvPr>
          <p:cNvSpPr txBox="1"/>
          <p:nvPr/>
        </p:nvSpPr>
        <p:spPr>
          <a:xfrm>
            <a:off x="864066" y="1110941"/>
            <a:ext cx="7474591" cy="5139869"/>
          </a:xfrm>
          <a:prstGeom prst="rect">
            <a:avLst/>
          </a:prstGeom>
          <a:noFill/>
        </p:spPr>
        <p:txBody>
          <a:bodyPr wrap="square">
            <a:spAutoFit/>
          </a:bodyPr>
          <a:lstStyle/>
          <a:p>
            <a:pPr marL="0" marR="0" indent="228600">
              <a:spcBef>
                <a:spcPts val="0"/>
              </a:spcBef>
              <a:spcAft>
                <a:spcPts val="0"/>
              </a:spcAft>
            </a:pPr>
            <a:endParaRPr lang="en-US" sz="2800" kern="0" dirty="0">
              <a:latin typeface="Calibri" panose="020F0502020204030204" pitchFamily="34" charset="0"/>
            </a:endParaRPr>
          </a:p>
          <a:p>
            <a:pPr marL="0" marR="0" indent="228600">
              <a:spcBef>
                <a:spcPts val="0"/>
              </a:spcBef>
              <a:spcAft>
                <a:spcPts val="0"/>
              </a:spcAft>
            </a:pPr>
            <a:r>
              <a:rPr lang="en-US" sz="3000" kern="0" dirty="0">
                <a:effectLst/>
                <a:latin typeface="Calibri" panose="020F0502020204030204" pitchFamily="34" charset="0"/>
                <a:ea typeface="Calibri" panose="020F0502020204030204" pitchFamily="34" charset="0"/>
                <a:cs typeface="Calibri" panose="020F0502020204030204" pitchFamily="34" charset="0"/>
              </a:rPr>
              <a:t>Anyone who has ever been in a really violent thunderstorm can truly appreciate this reference to nature in a violent mood.</a:t>
            </a:r>
          </a:p>
          <a:p>
            <a:pPr marL="0" marR="0" indent="228600">
              <a:spcBef>
                <a:spcPts val="0"/>
              </a:spcBef>
              <a:spcAft>
                <a:spcPts val="0"/>
              </a:spcAft>
            </a:pPr>
            <a:endParaRPr lang="en-US" sz="3000" kern="0" dirty="0">
              <a:effectLst/>
              <a:latin typeface="Calibri" panose="020F0502020204030204" pitchFamily="34" charset="0"/>
              <a:ea typeface="Calibri" panose="020F0502020204030204" pitchFamily="34" charset="0"/>
              <a:cs typeface="Calibri" panose="020F0502020204030204" pitchFamily="34" charset="0"/>
            </a:endParaRPr>
          </a:p>
          <a:p>
            <a:pPr marL="0" marR="0" indent="228600">
              <a:spcBef>
                <a:spcPts val="0"/>
              </a:spcBef>
              <a:spcAft>
                <a:spcPts val="0"/>
              </a:spcAft>
            </a:pPr>
            <a:r>
              <a:rPr lang="en-US" sz="36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Psalm 29:1-11</a:t>
            </a:r>
            <a:r>
              <a:rPr lang="en-US" sz="3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3000" u="sng" kern="100" dirty="0">
                <a:effectLst/>
                <a:latin typeface="Calibri" panose="020F0502020204030204" pitchFamily="34" charset="0"/>
                <a:ea typeface="Calibri" panose="020F0502020204030204" pitchFamily="34" charset="0"/>
                <a:cs typeface="Times New Roman" panose="02020603050405020304" pitchFamily="18" charset="0"/>
              </a:rPr>
              <a:t>Trust in God </a:t>
            </a:r>
            <a:r>
              <a:rPr lang="en-US" sz="3000" kern="100" dirty="0">
                <a:effectLst/>
                <a:latin typeface="Calibri" panose="020F0502020204030204" pitchFamily="34" charset="0"/>
                <a:ea typeface="Calibri" panose="020F0502020204030204" pitchFamily="34" charset="0"/>
                <a:cs typeface="Times New Roman" panose="02020603050405020304" pitchFamily="18" charset="0"/>
              </a:rPr>
              <a:t>is encouraged </a:t>
            </a:r>
            <a:r>
              <a:rPr lang="en-US" sz="3000" u="sng" kern="100" dirty="0">
                <a:effectLst/>
                <a:latin typeface="Calibri" panose="020F0502020204030204" pitchFamily="34" charset="0"/>
                <a:ea typeface="Calibri" panose="020F0502020204030204" pitchFamily="34" charset="0"/>
                <a:cs typeface="Times New Roman" panose="02020603050405020304" pitchFamily="18" charset="0"/>
              </a:rPr>
              <a:t>by the celebration of His mighty power</a:t>
            </a:r>
            <a:r>
              <a:rPr lang="en-US" sz="3000" kern="100" dirty="0">
                <a:effectLst/>
                <a:latin typeface="Calibri" panose="020F0502020204030204" pitchFamily="34" charset="0"/>
                <a:ea typeface="Calibri" panose="020F0502020204030204" pitchFamily="34" charset="0"/>
                <a:cs typeface="Times New Roman" panose="02020603050405020304" pitchFamily="18" charset="0"/>
              </a:rPr>
              <a:t> as </a:t>
            </a:r>
            <a:r>
              <a:rPr lang="en-US" sz="3000" u="sng" kern="100" dirty="0">
                <a:effectLst/>
                <a:latin typeface="Calibri" panose="020F0502020204030204" pitchFamily="34" charset="0"/>
                <a:ea typeface="Calibri" panose="020F0502020204030204" pitchFamily="34" charset="0"/>
                <a:cs typeface="Times New Roman" panose="02020603050405020304" pitchFamily="18" charset="0"/>
              </a:rPr>
              <a:t>illustrated in His dominion over the natural world</a:t>
            </a:r>
            <a:r>
              <a:rPr lang="en-US" sz="3000" kern="100" dirty="0">
                <a:effectLst/>
                <a:latin typeface="Calibri" panose="020F0502020204030204" pitchFamily="34" charset="0"/>
                <a:ea typeface="Calibri" panose="020F0502020204030204" pitchFamily="34" charset="0"/>
                <a:cs typeface="Times New Roman" panose="02020603050405020304" pitchFamily="18" charset="0"/>
              </a:rPr>
              <a:t>, in some of its most terrible and wonderful exhibitions.</a:t>
            </a:r>
          </a:p>
          <a:p>
            <a:endParaRPr lang="en-US" sz="2400" dirty="0"/>
          </a:p>
        </p:txBody>
      </p:sp>
    </p:spTree>
    <p:extLst>
      <p:ext uri="{BB962C8B-B14F-4D97-AF65-F5344CB8AC3E}">
        <p14:creationId xmlns:p14="http://schemas.microsoft.com/office/powerpoint/2010/main" val="1387437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834315-B7D0-8176-8761-BB5EBFCDD674}"/>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F7F57E15-34FF-13C3-BCC8-B734F14746CC}"/>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082F4487-B80A-3F93-0DE2-0836C4150710}"/>
              </a:ext>
            </a:extLst>
          </p:cNvPr>
          <p:cNvSpPr txBox="1"/>
          <p:nvPr/>
        </p:nvSpPr>
        <p:spPr>
          <a:xfrm>
            <a:off x="23238" y="35476"/>
            <a:ext cx="912076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The Psalm Of 7 Thunders.  Psalm 29</a:t>
            </a:r>
          </a:p>
        </p:txBody>
      </p:sp>
      <p:sp>
        <p:nvSpPr>
          <p:cNvPr id="5" name="Footer Placeholder 4">
            <a:extLst>
              <a:ext uri="{FF2B5EF4-FFF2-40B4-BE49-F238E27FC236}">
                <a16:creationId xmlns:a16="http://schemas.microsoft.com/office/drawing/2014/main" id="{DB5014E2-522B-08BA-5D54-50B3E76F6BAE}"/>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6" name="TextBox 5">
            <a:extLst>
              <a:ext uri="{FF2B5EF4-FFF2-40B4-BE49-F238E27FC236}">
                <a16:creationId xmlns:a16="http://schemas.microsoft.com/office/drawing/2014/main" id="{D840EF66-806B-1A24-1CFF-256A39F87562}"/>
              </a:ext>
            </a:extLst>
          </p:cNvPr>
          <p:cNvSpPr txBox="1"/>
          <p:nvPr/>
        </p:nvSpPr>
        <p:spPr>
          <a:xfrm>
            <a:off x="906010" y="1560353"/>
            <a:ext cx="7558481" cy="4633576"/>
          </a:xfrm>
          <a:prstGeom prst="rect">
            <a:avLst/>
          </a:prstGeom>
          <a:noFill/>
        </p:spPr>
        <p:txBody>
          <a:bodyPr wrap="square">
            <a:spAutoFit/>
          </a:bodyPr>
          <a:lstStyle/>
          <a:p>
            <a:pPr marL="0" marR="0">
              <a:lnSpc>
                <a:spcPct val="107000"/>
              </a:lnSpc>
              <a:spcBef>
                <a:spcPts val="900"/>
              </a:spcBef>
              <a:spcAft>
                <a:spcPts val="0"/>
              </a:spcAft>
            </a:pPr>
            <a:r>
              <a:rPr lang="en-US" sz="32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Ps 29:1  </a:t>
            </a:r>
            <a:r>
              <a:rPr lang="en-US" sz="3200" u="sng" kern="0" dirty="0">
                <a:effectLst/>
                <a:latin typeface="Arial Black" panose="020B0A04020102020204" pitchFamily="34" charset="0"/>
                <a:ea typeface="Calibri" panose="020F0502020204030204" pitchFamily="34" charset="0"/>
                <a:cs typeface="Calibri" panose="020F0502020204030204" pitchFamily="34" charset="0"/>
              </a:rPr>
              <a:t>Give unto the LORD</a:t>
            </a:r>
            <a:r>
              <a:rPr lang="en-US" sz="3200" kern="0" dirty="0">
                <a:effectLst/>
                <a:latin typeface="Calibri" panose="020F0502020204030204" pitchFamily="34" charset="0"/>
                <a:ea typeface="Calibri" panose="020F0502020204030204" pitchFamily="34" charset="0"/>
                <a:cs typeface="Calibri" panose="020F0502020204030204" pitchFamily="34" charset="0"/>
              </a:rPr>
              <a:t>, O you mighty ones, </a:t>
            </a:r>
            <a:r>
              <a:rPr lang="en-US" sz="3200" u="sng" kern="0" dirty="0">
                <a:effectLst/>
                <a:latin typeface="Arial Black" panose="020B0A04020102020204" pitchFamily="34" charset="0"/>
                <a:ea typeface="Calibri" panose="020F0502020204030204" pitchFamily="34" charset="0"/>
                <a:cs typeface="Calibri" panose="020F0502020204030204" pitchFamily="34" charset="0"/>
              </a:rPr>
              <a:t>Give unto the LORD </a:t>
            </a:r>
            <a:r>
              <a:rPr lang="en-US" sz="3200" kern="0" dirty="0">
                <a:effectLst/>
                <a:latin typeface="Calibri" panose="020F0502020204030204" pitchFamily="34" charset="0"/>
                <a:ea typeface="Calibri" panose="020F0502020204030204" pitchFamily="34" charset="0"/>
                <a:cs typeface="Calibri" panose="020F0502020204030204" pitchFamily="34" charset="0"/>
              </a:rPr>
              <a:t>glory and strength.</a:t>
            </a:r>
          </a:p>
          <a:p>
            <a:pPr marL="0" marR="0">
              <a:lnSpc>
                <a:spcPct val="107000"/>
              </a:lnSpc>
              <a:spcBef>
                <a:spcPts val="900"/>
              </a:spcBef>
              <a:spcAft>
                <a:spcPts val="0"/>
              </a:spcAft>
            </a:pPr>
            <a:r>
              <a:rPr lang="en-US" sz="3200" kern="0" dirty="0">
                <a:effectLst/>
                <a:latin typeface="Calibri" panose="020F0502020204030204" pitchFamily="34" charset="0"/>
                <a:ea typeface="Calibri" panose="020F0502020204030204" pitchFamily="34" charset="0"/>
                <a:cs typeface="Calibri" panose="020F0502020204030204" pitchFamily="34" charset="0"/>
              </a:rPr>
              <a:t> </a:t>
            </a:r>
            <a:r>
              <a:rPr lang="en-US" sz="32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2</a:t>
            </a:r>
            <a:r>
              <a:rPr lang="en-US" sz="3200" kern="0" dirty="0">
                <a:effectLst/>
                <a:latin typeface="Calibri" panose="020F0502020204030204" pitchFamily="34" charset="0"/>
                <a:ea typeface="Calibri" panose="020F0502020204030204" pitchFamily="34" charset="0"/>
                <a:cs typeface="Calibri" panose="020F0502020204030204" pitchFamily="34" charset="0"/>
              </a:rPr>
              <a:t> </a:t>
            </a:r>
            <a:r>
              <a:rPr lang="en-US" sz="3200" u="sng" kern="0" dirty="0">
                <a:effectLst/>
                <a:latin typeface="Arial Black" panose="020B0A04020102020204" pitchFamily="34" charset="0"/>
                <a:ea typeface="Calibri" panose="020F0502020204030204" pitchFamily="34" charset="0"/>
                <a:cs typeface="Calibri" panose="020F0502020204030204" pitchFamily="34" charset="0"/>
              </a:rPr>
              <a:t>Give unto the LORD </a:t>
            </a:r>
            <a:r>
              <a:rPr lang="en-US" sz="3200" kern="0" dirty="0">
                <a:effectLst/>
                <a:latin typeface="Calibri" panose="020F0502020204030204" pitchFamily="34" charset="0"/>
                <a:ea typeface="Calibri" panose="020F0502020204030204" pitchFamily="34" charset="0"/>
                <a:cs typeface="Calibri" panose="020F0502020204030204" pitchFamily="34" charset="0"/>
              </a:rPr>
              <a:t>the glory due to His name; Worship the LORD in the beauty of holiness.</a:t>
            </a:r>
          </a:p>
          <a:p>
            <a:pPr marL="0" marR="0">
              <a:lnSpc>
                <a:spcPct val="107000"/>
              </a:lnSpc>
              <a:spcBef>
                <a:spcPts val="900"/>
              </a:spcBef>
              <a:spcAft>
                <a:spcPts val="0"/>
              </a:spcAft>
            </a:pPr>
            <a:r>
              <a:rPr lang="en-US" sz="3600" b="1" kern="0" dirty="0">
                <a:solidFill>
                  <a:srgbClr val="FF0000"/>
                </a:solidFill>
                <a:latin typeface="Calibri" panose="020F0502020204030204" pitchFamily="34" charset="0"/>
                <a:cs typeface="Calibri" panose="020F0502020204030204" pitchFamily="34" charset="0"/>
              </a:rPr>
              <a:t>(Do we ask for more than we give???)</a:t>
            </a:r>
          </a:p>
          <a:p>
            <a:pPr marL="0" marR="0" algn="ctr">
              <a:lnSpc>
                <a:spcPct val="107000"/>
              </a:lnSpc>
              <a:spcBef>
                <a:spcPts val="900"/>
              </a:spcBef>
              <a:spcAft>
                <a:spcPts val="0"/>
              </a:spcAft>
            </a:pPr>
            <a:r>
              <a:rPr lang="en-US" sz="2800" b="1" kern="0" dirty="0">
                <a:solidFill>
                  <a:srgbClr val="FF0000"/>
                </a:solidFill>
                <a:latin typeface="Calibri" panose="020F0502020204030204" pitchFamily="34" charset="0"/>
                <a:cs typeface="Calibri" panose="020F0502020204030204" pitchFamily="34" charset="0"/>
              </a:rPr>
              <a:t>Do not treat God like a vending machine.</a:t>
            </a:r>
            <a:endParaRPr lang="en-US" sz="2800" b="1" dirty="0">
              <a:solidFill>
                <a:srgbClr val="FF0000"/>
              </a:solidFill>
            </a:endParaRPr>
          </a:p>
        </p:txBody>
      </p:sp>
    </p:spTree>
    <p:extLst>
      <p:ext uri="{BB962C8B-B14F-4D97-AF65-F5344CB8AC3E}">
        <p14:creationId xmlns:p14="http://schemas.microsoft.com/office/powerpoint/2010/main" val="2428794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82697-CC33-C617-669A-DDCCE41E6D8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8E7AEC9B-EBE2-0032-AC4E-81E64F9FB738}"/>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BE2654B4-9A2F-54AE-5F61-50DFE134997D}"/>
              </a:ext>
            </a:extLst>
          </p:cNvPr>
          <p:cNvSpPr txBox="1"/>
          <p:nvPr/>
        </p:nvSpPr>
        <p:spPr>
          <a:xfrm>
            <a:off x="23238" y="35476"/>
            <a:ext cx="912076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The Psalm Of 7 Thunders.  Psalm 29</a:t>
            </a:r>
          </a:p>
        </p:txBody>
      </p:sp>
      <p:sp>
        <p:nvSpPr>
          <p:cNvPr id="5" name="Footer Placeholder 4">
            <a:extLst>
              <a:ext uri="{FF2B5EF4-FFF2-40B4-BE49-F238E27FC236}">
                <a16:creationId xmlns:a16="http://schemas.microsoft.com/office/drawing/2014/main" id="{19E1834A-B493-F9C3-7B0D-D666E7E9E924}"/>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8" name="TextBox 7">
            <a:extLst>
              <a:ext uri="{FF2B5EF4-FFF2-40B4-BE49-F238E27FC236}">
                <a16:creationId xmlns:a16="http://schemas.microsoft.com/office/drawing/2014/main" id="{2D50B693-0390-DD70-C724-5B9BFFD63B80}"/>
              </a:ext>
            </a:extLst>
          </p:cNvPr>
          <p:cNvSpPr txBox="1"/>
          <p:nvPr/>
        </p:nvSpPr>
        <p:spPr>
          <a:xfrm>
            <a:off x="352339" y="981512"/>
            <a:ext cx="8380600" cy="5416868"/>
          </a:xfrm>
          <a:prstGeom prst="rect">
            <a:avLst/>
          </a:prstGeom>
          <a:noFill/>
        </p:spPr>
        <p:txBody>
          <a:bodyPr wrap="square">
            <a:spAutoFit/>
          </a:bodyPr>
          <a:lstStyle/>
          <a:p>
            <a:r>
              <a:rPr lang="en-US" sz="2600" dirty="0"/>
              <a:t>though the earth be removed, yet will we not fear… </a:t>
            </a:r>
          </a:p>
          <a:p>
            <a:r>
              <a:rPr lang="en-US" sz="2600" dirty="0"/>
              <a:t> </a:t>
            </a:r>
          </a:p>
          <a:p>
            <a:r>
              <a:rPr lang="en-US" sz="2600" dirty="0"/>
              <a:t>David calls upon the great ones of the world to give glory to God, </a:t>
            </a:r>
            <a:r>
              <a:rPr lang="en-US" sz="2800" b="1" dirty="0">
                <a:solidFill>
                  <a:srgbClr val="0070C0"/>
                </a:solidFill>
              </a:rPr>
              <a:t>Ps 29:1-2. </a:t>
            </a:r>
          </a:p>
          <a:p>
            <a:r>
              <a:rPr lang="en-US" sz="2600" dirty="0"/>
              <a:t>So, to convince them:</a:t>
            </a:r>
          </a:p>
          <a:p>
            <a:pPr marL="342900" indent="-342900">
              <a:buFont typeface="Arial" panose="020B0604020202020204" pitchFamily="34" charset="0"/>
              <a:buChar char="•"/>
            </a:pPr>
            <a:r>
              <a:rPr lang="en-US" sz="2600" dirty="0"/>
              <a:t>he takes notice of God’s power and terror in the thunder, and lightning, and thunder-showers </a:t>
            </a:r>
            <a:r>
              <a:rPr lang="en-US" sz="2800" b="1" dirty="0">
                <a:solidFill>
                  <a:srgbClr val="0070C0"/>
                </a:solidFill>
              </a:rPr>
              <a:t>(Ps 29:3-9),</a:t>
            </a:r>
          </a:p>
          <a:p>
            <a:pPr marL="342900" indent="-342900">
              <a:buFont typeface="Arial" panose="020B0604020202020204" pitchFamily="34" charset="0"/>
              <a:buChar char="•"/>
            </a:pPr>
            <a:r>
              <a:rPr lang="en-US" sz="2600" dirty="0"/>
              <a:t>his sovereign dominion over the world </a:t>
            </a:r>
            <a:r>
              <a:rPr lang="en-US" sz="2800" b="1" dirty="0">
                <a:solidFill>
                  <a:srgbClr val="0070C0"/>
                </a:solidFill>
              </a:rPr>
              <a:t>(Ps 29:10), </a:t>
            </a:r>
          </a:p>
          <a:p>
            <a:pPr marL="342900" indent="-342900">
              <a:buFont typeface="Arial" panose="020B0604020202020204" pitchFamily="34" charset="0"/>
              <a:buChar char="•"/>
            </a:pPr>
            <a:r>
              <a:rPr lang="en-US" sz="2600" dirty="0"/>
              <a:t>and his special favor to his church, (</a:t>
            </a:r>
            <a:r>
              <a:rPr lang="en-US" sz="2800" b="1" dirty="0">
                <a:solidFill>
                  <a:srgbClr val="0070C0"/>
                </a:solidFill>
              </a:rPr>
              <a:t>Ps 29:11).  </a:t>
            </a:r>
          </a:p>
          <a:p>
            <a:endParaRPr lang="en-US" sz="2600" dirty="0"/>
          </a:p>
          <a:p>
            <a:r>
              <a:rPr lang="en-US" sz="2600" dirty="0"/>
              <a:t>Every clap of thunder David interpreted as a call to himself and other princes to give glory to the great God… Observe, </a:t>
            </a:r>
          </a:p>
          <a:p>
            <a:r>
              <a:rPr lang="en-US" sz="2600" dirty="0"/>
              <a:t> </a:t>
            </a:r>
          </a:p>
        </p:txBody>
      </p:sp>
    </p:spTree>
    <p:extLst>
      <p:ext uri="{BB962C8B-B14F-4D97-AF65-F5344CB8AC3E}">
        <p14:creationId xmlns:p14="http://schemas.microsoft.com/office/powerpoint/2010/main" val="6648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376975-42EE-7D0B-D5EA-6C3435982FC5}"/>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AEF5E366-5A48-18F2-6BF7-BEF51C7BE51D}"/>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63A8A49A-276F-DA9B-964F-5CB0D29E7FFB}"/>
              </a:ext>
            </a:extLst>
          </p:cNvPr>
          <p:cNvSpPr txBox="1"/>
          <p:nvPr/>
        </p:nvSpPr>
        <p:spPr>
          <a:xfrm>
            <a:off x="23238" y="35476"/>
            <a:ext cx="912076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The Psalm Of 7 Thunders.  Psalm 29</a:t>
            </a:r>
          </a:p>
        </p:txBody>
      </p:sp>
      <p:sp>
        <p:nvSpPr>
          <p:cNvPr id="5" name="Footer Placeholder 4">
            <a:extLst>
              <a:ext uri="{FF2B5EF4-FFF2-40B4-BE49-F238E27FC236}">
                <a16:creationId xmlns:a16="http://schemas.microsoft.com/office/drawing/2014/main" id="{CA9AA388-8492-3B74-F277-0F28E2A3F77C}"/>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6" name="TextBox 5">
            <a:extLst>
              <a:ext uri="{FF2B5EF4-FFF2-40B4-BE49-F238E27FC236}">
                <a16:creationId xmlns:a16="http://schemas.microsoft.com/office/drawing/2014/main" id="{E6A58790-9BF3-DD2D-67DF-734C9443255B}"/>
              </a:ext>
            </a:extLst>
          </p:cNvPr>
          <p:cNvSpPr txBox="1"/>
          <p:nvPr/>
        </p:nvSpPr>
        <p:spPr>
          <a:xfrm>
            <a:off x="469784" y="769229"/>
            <a:ext cx="8078598" cy="2080249"/>
          </a:xfrm>
          <a:prstGeom prst="rect">
            <a:avLst/>
          </a:prstGeom>
          <a:noFill/>
        </p:spPr>
        <p:txBody>
          <a:bodyPr wrap="square">
            <a:spAutoFit/>
          </a:bodyPr>
          <a:lstStyle/>
          <a:p>
            <a:pPr marL="0" marR="0">
              <a:lnSpc>
                <a:spcPct val="107000"/>
              </a:lnSpc>
              <a:spcBef>
                <a:spcPts val="900"/>
              </a:spcBef>
              <a:spcAft>
                <a:spcPts val="0"/>
              </a:spcAft>
            </a:pPr>
            <a:r>
              <a:rPr lang="en-US" sz="2400" b="1" kern="0" dirty="0">
                <a:effectLst/>
                <a:latin typeface="Calibri" panose="020F0502020204030204" pitchFamily="34" charset="0"/>
                <a:ea typeface="Calibri" panose="020F0502020204030204" pitchFamily="34" charset="0"/>
                <a:cs typeface="Calibri" panose="020F0502020204030204" pitchFamily="34" charset="0"/>
              </a:rPr>
              <a:t>Description of the Thunderstorm</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indent="-228600">
              <a:spcBef>
                <a:spcPts val="900"/>
              </a:spcBef>
              <a:spcAft>
                <a:spcPts val="0"/>
              </a:spcAft>
            </a:pPr>
            <a:r>
              <a:rPr lang="en-US" sz="32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Psalms 29:3 </a:t>
            </a:r>
            <a:r>
              <a:rPr lang="en-US" sz="3200" kern="0" dirty="0">
                <a:effectLst/>
                <a:latin typeface="Calibri" panose="020F0502020204030204" pitchFamily="34" charset="0"/>
                <a:ea typeface="Calibri" panose="020F0502020204030204" pitchFamily="34" charset="0"/>
                <a:cs typeface="Calibri" panose="020F0502020204030204" pitchFamily="34" charset="0"/>
              </a:rPr>
              <a:t>The voice of the LORD is over the waters; The God of glory thunders; The LORD is over many waters.</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1271C6F2-AF62-5589-840F-44D724A4AAE1}"/>
              </a:ext>
            </a:extLst>
          </p:cNvPr>
          <p:cNvSpPr txBox="1"/>
          <p:nvPr/>
        </p:nvSpPr>
        <p:spPr>
          <a:xfrm>
            <a:off x="260059" y="3087149"/>
            <a:ext cx="8615493" cy="3108543"/>
          </a:xfrm>
          <a:prstGeom prst="rect">
            <a:avLst/>
          </a:prstGeom>
          <a:noFill/>
        </p:spPr>
        <p:txBody>
          <a:bodyPr wrap="square">
            <a:spAutoFit/>
          </a:bodyPr>
          <a:lstStyle/>
          <a:p>
            <a:r>
              <a:rPr lang="en-US" sz="2400" b="1" u="sng" dirty="0">
                <a:solidFill>
                  <a:srgbClr val="C00000"/>
                </a:solidFill>
              </a:rPr>
              <a:t>The voice of the Lord-</a:t>
            </a:r>
            <a:r>
              <a:rPr lang="en-US" sz="2400" dirty="0"/>
              <a:t>-audible exhibition of His power in the tempest, of which thunder the example. </a:t>
            </a:r>
          </a:p>
          <a:p>
            <a:r>
              <a:rPr lang="en-US" sz="2400" dirty="0"/>
              <a:t> </a:t>
            </a:r>
          </a:p>
          <a:p>
            <a:r>
              <a:rPr lang="en-US" sz="2400" b="1" u="sng" dirty="0">
                <a:solidFill>
                  <a:srgbClr val="C00000"/>
                </a:solidFill>
              </a:rPr>
              <a:t>The waters-</a:t>
            </a:r>
            <a:r>
              <a:rPr lang="en-US" sz="2400" dirty="0"/>
              <a:t>-the clouds or vapors. </a:t>
            </a:r>
          </a:p>
          <a:p>
            <a:r>
              <a:rPr lang="en-US" sz="2800" b="1" dirty="0">
                <a:solidFill>
                  <a:srgbClr val="0070C0"/>
                </a:solidFill>
              </a:rPr>
              <a:t>Jer. 10:13 </a:t>
            </a:r>
            <a:r>
              <a:rPr lang="en-US" sz="2400" dirty="0"/>
              <a:t>When He utters His voice, There is a multitude of waters in the heavens: "And He causes the vapors to ascend from the ends of the earth. He makes lightning for the rain, He brings the wind out of His treasuries."</a:t>
            </a:r>
          </a:p>
        </p:txBody>
      </p:sp>
      <p:sp>
        <p:nvSpPr>
          <p:cNvPr id="2" name="Rectangle 1">
            <a:extLst>
              <a:ext uri="{FF2B5EF4-FFF2-40B4-BE49-F238E27FC236}">
                <a16:creationId xmlns:a16="http://schemas.microsoft.com/office/drawing/2014/main" id="{CEF16032-DA2C-9FE5-37E5-A65CB093E1DA}"/>
              </a:ext>
            </a:extLst>
          </p:cNvPr>
          <p:cNvSpPr/>
          <p:nvPr/>
        </p:nvSpPr>
        <p:spPr>
          <a:xfrm>
            <a:off x="1115736" y="1325461"/>
            <a:ext cx="7365534" cy="152401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95FCD22-36BD-E332-D22C-BE65CEEE3181}"/>
              </a:ext>
            </a:extLst>
          </p:cNvPr>
          <p:cNvSpPr/>
          <p:nvPr/>
        </p:nvSpPr>
        <p:spPr>
          <a:xfrm>
            <a:off x="260059" y="4648807"/>
            <a:ext cx="8623882" cy="143996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8226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00384-9BF7-ACAB-49C7-641C480827E3}"/>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E12F5513-E639-7443-4F23-14C39CDCFD8D}"/>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BFA698C1-7B2D-E647-DC9B-E07B9029A609}"/>
              </a:ext>
            </a:extLst>
          </p:cNvPr>
          <p:cNvSpPr txBox="1"/>
          <p:nvPr/>
        </p:nvSpPr>
        <p:spPr>
          <a:xfrm>
            <a:off x="23238" y="35476"/>
            <a:ext cx="912076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The Psalm Of 7 Thunders.  Psalm 29</a:t>
            </a:r>
          </a:p>
        </p:txBody>
      </p:sp>
      <p:sp>
        <p:nvSpPr>
          <p:cNvPr id="5" name="Footer Placeholder 4">
            <a:extLst>
              <a:ext uri="{FF2B5EF4-FFF2-40B4-BE49-F238E27FC236}">
                <a16:creationId xmlns:a16="http://schemas.microsoft.com/office/drawing/2014/main" id="{C657CBE3-C0FF-84C3-3F7E-48C6325C5797}"/>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8" name="TextBox 7">
            <a:extLst>
              <a:ext uri="{FF2B5EF4-FFF2-40B4-BE49-F238E27FC236}">
                <a16:creationId xmlns:a16="http://schemas.microsoft.com/office/drawing/2014/main" id="{9414DB3C-DC49-403D-5C10-1D524C486E7A}"/>
              </a:ext>
            </a:extLst>
          </p:cNvPr>
          <p:cNvSpPr txBox="1"/>
          <p:nvPr/>
        </p:nvSpPr>
        <p:spPr>
          <a:xfrm>
            <a:off x="654341" y="1384183"/>
            <a:ext cx="7717871" cy="4801314"/>
          </a:xfrm>
          <a:prstGeom prst="rect">
            <a:avLst/>
          </a:prstGeom>
          <a:noFill/>
        </p:spPr>
        <p:txBody>
          <a:bodyPr wrap="square">
            <a:spAutoFit/>
          </a:bodyPr>
          <a:lstStyle/>
          <a:p>
            <a:r>
              <a:rPr lang="en-US" sz="3200" b="1" dirty="0">
                <a:solidFill>
                  <a:srgbClr val="C00000"/>
                </a:solidFill>
              </a:rPr>
              <a:t>What they are called to-</a:t>
            </a:r>
          </a:p>
          <a:p>
            <a:r>
              <a:rPr lang="en-US" sz="3200" dirty="0"/>
              <a:t>-</a:t>
            </a:r>
            <a:r>
              <a:rPr lang="en-US" sz="3200" b="1" dirty="0"/>
              <a:t>to give unto the Lord</a:t>
            </a:r>
            <a:r>
              <a:rPr lang="en-US" sz="3200" dirty="0"/>
              <a:t>, not as if he needed any thing, or could be benefited by any gifts of ours, nor as if we had any thing to give him that is not his own already,</a:t>
            </a:r>
          </a:p>
          <a:p>
            <a:r>
              <a:rPr lang="en-US" sz="3200" dirty="0"/>
              <a:t> </a:t>
            </a:r>
          </a:p>
          <a:p>
            <a:r>
              <a:rPr lang="en-US" sz="3200" dirty="0"/>
              <a:t>But the recognition of his glory, and of his dominion over us, he is pleased to accept as a gift to him: </a:t>
            </a:r>
          </a:p>
          <a:p>
            <a:r>
              <a:rPr lang="en-US" dirty="0"/>
              <a:t> </a:t>
            </a:r>
          </a:p>
        </p:txBody>
      </p:sp>
    </p:spTree>
    <p:extLst>
      <p:ext uri="{BB962C8B-B14F-4D97-AF65-F5344CB8AC3E}">
        <p14:creationId xmlns:p14="http://schemas.microsoft.com/office/powerpoint/2010/main" val="825679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4472FE-D03D-14FF-14FA-A74AC31C44ED}"/>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6171BA53-116E-6F79-3850-B4488A20984C}"/>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2BF00F6D-7C16-6135-9FA0-1E29B6B7E40E}"/>
              </a:ext>
            </a:extLst>
          </p:cNvPr>
          <p:cNvSpPr txBox="1"/>
          <p:nvPr/>
        </p:nvSpPr>
        <p:spPr>
          <a:xfrm>
            <a:off x="23238" y="35476"/>
            <a:ext cx="912076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The Psalm Of 7 Thunders.  Psalm 29</a:t>
            </a:r>
          </a:p>
        </p:txBody>
      </p:sp>
      <p:sp>
        <p:nvSpPr>
          <p:cNvPr id="5" name="Footer Placeholder 4">
            <a:extLst>
              <a:ext uri="{FF2B5EF4-FFF2-40B4-BE49-F238E27FC236}">
                <a16:creationId xmlns:a16="http://schemas.microsoft.com/office/drawing/2014/main" id="{164580DC-67BF-9B79-4BFB-EE44BAA8ADFE}"/>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8" name="TextBox 7">
            <a:extLst>
              <a:ext uri="{FF2B5EF4-FFF2-40B4-BE49-F238E27FC236}">
                <a16:creationId xmlns:a16="http://schemas.microsoft.com/office/drawing/2014/main" id="{530317EB-1D83-26D9-2965-6A9F23F505A6}"/>
              </a:ext>
            </a:extLst>
          </p:cNvPr>
          <p:cNvSpPr txBox="1"/>
          <p:nvPr/>
        </p:nvSpPr>
        <p:spPr>
          <a:xfrm>
            <a:off x="444617" y="906011"/>
            <a:ext cx="8363823" cy="5109091"/>
          </a:xfrm>
          <a:prstGeom prst="rect">
            <a:avLst/>
          </a:prstGeom>
          <a:noFill/>
        </p:spPr>
        <p:txBody>
          <a:bodyPr wrap="square">
            <a:spAutoFit/>
          </a:bodyPr>
          <a:lstStyle/>
          <a:p>
            <a:r>
              <a:rPr lang="en-US" dirty="0"/>
              <a:t> </a:t>
            </a:r>
          </a:p>
          <a:p>
            <a:r>
              <a:rPr lang="en-US" sz="2800" dirty="0"/>
              <a:t>"</a:t>
            </a:r>
            <a:r>
              <a:rPr lang="en-US" sz="2800" b="1" dirty="0">
                <a:solidFill>
                  <a:srgbClr val="C00000"/>
                </a:solidFill>
              </a:rPr>
              <a:t>Give unto the Lord your </a:t>
            </a:r>
            <a:r>
              <a:rPr lang="en-US" sz="2800" b="1" dirty="0" err="1">
                <a:solidFill>
                  <a:srgbClr val="C00000"/>
                </a:solidFill>
              </a:rPr>
              <a:t>ownselves</a:t>
            </a:r>
            <a:r>
              <a:rPr lang="en-US" sz="2800" dirty="0"/>
              <a:t>, in the first place, and then your services.</a:t>
            </a:r>
          </a:p>
          <a:p>
            <a:r>
              <a:rPr lang="en-US" sz="2800" u="sng" dirty="0"/>
              <a:t>Give unto the Lord </a:t>
            </a:r>
            <a:r>
              <a:rPr lang="en-US" sz="2800" b="1" u="sng" dirty="0"/>
              <a:t>glory and strength</a:t>
            </a:r>
            <a:r>
              <a:rPr lang="en-US" sz="2800" dirty="0"/>
              <a:t>; acknowledge his glory and strength, and </a:t>
            </a:r>
            <a:r>
              <a:rPr lang="en-US" sz="2800" u="sng" dirty="0"/>
              <a:t>give </a:t>
            </a:r>
            <a:r>
              <a:rPr lang="en-US" sz="2800" b="1" u="sng" dirty="0"/>
              <a:t>praise</a:t>
            </a:r>
            <a:r>
              <a:rPr lang="en-US" sz="2800" u="sng" dirty="0"/>
              <a:t> to him as a God of infinite majesty </a:t>
            </a:r>
            <a:r>
              <a:rPr lang="en-US" sz="2800" dirty="0"/>
              <a:t>and irresistible power; and whatever glory or strength he has entrusted you with offer it to him, to be used for his honor, in his service.</a:t>
            </a:r>
          </a:p>
          <a:p>
            <a:endParaRPr lang="en-US" sz="2800" u="sng" dirty="0"/>
          </a:p>
          <a:p>
            <a:r>
              <a:rPr lang="en-US" sz="2800" u="sng" dirty="0"/>
              <a:t>Give him your </a:t>
            </a:r>
            <a:r>
              <a:rPr lang="en-US" sz="2800" b="1" u="sng" dirty="0"/>
              <a:t>crowns</a:t>
            </a:r>
            <a:r>
              <a:rPr lang="en-US" sz="2800" dirty="0"/>
              <a:t>; let them be laid at his feet; give </a:t>
            </a:r>
            <a:r>
              <a:rPr lang="en-US" sz="2800" u="sng" dirty="0"/>
              <a:t>him your </a:t>
            </a:r>
            <a:r>
              <a:rPr lang="en-US" sz="2800" b="1" u="sng" dirty="0"/>
              <a:t>swords</a:t>
            </a:r>
            <a:r>
              <a:rPr lang="en-US" sz="2800" dirty="0"/>
              <a:t>, </a:t>
            </a:r>
            <a:r>
              <a:rPr lang="en-US" sz="2800" u="sng" dirty="0"/>
              <a:t>your </a:t>
            </a:r>
            <a:r>
              <a:rPr lang="en-US" sz="2800" b="1" u="sng" dirty="0"/>
              <a:t>keys</a:t>
            </a:r>
            <a:r>
              <a:rPr lang="en-US" sz="2800" dirty="0"/>
              <a:t>, put all into his hand, that you, in the use of them, may be pleasing to Him. </a:t>
            </a:r>
          </a:p>
        </p:txBody>
      </p:sp>
    </p:spTree>
    <p:extLst>
      <p:ext uri="{BB962C8B-B14F-4D97-AF65-F5344CB8AC3E}">
        <p14:creationId xmlns:p14="http://schemas.microsoft.com/office/powerpoint/2010/main" val="2840086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7EDB60-D334-7347-B955-93261E53A0EE}"/>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8AE1F3DF-D064-87E5-8834-A4C109E9C874}"/>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DA75EF7F-ADB7-06D9-CA58-173A44C18B35}"/>
              </a:ext>
            </a:extLst>
          </p:cNvPr>
          <p:cNvSpPr txBox="1"/>
          <p:nvPr/>
        </p:nvSpPr>
        <p:spPr>
          <a:xfrm>
            <a:off x="23238" y="35476"/>
            <a:ext cx="912076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The Psalm Of 7 Thunders.  Psalm 29</a:t>
            </a:r>
          </a:p>
        </p:txBody>
      </p:sp>
      <p:sp>
        <p:nvSpPr>
          <p:cNvPr id="5" name="Footer Placeholder 4">
            <a:extLst>
              <a:ext uri="{FF2B5EF4-FFF2-40B4-BE49-F238E27FC236}">
                <a16:creationId xmlns:a16="http://schemas.microsoft.com/office/drawing/2014/main" id="{08E5AA28-BF5D-0258-4FBD-992900861878}"/>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6" name="TextBox 5">
            <a:extLst>
              <a:ext uri="{FF2B5EF4-FFF2-40B4-BE49-F238E27FC236}">
                <a16:creationId xmlns:a16="http://schemas.microsoft.com/office/drawing/2014/main" id="{31D44F6F-48F9-A175-1242-5C48E155E464}"/>
              </a:ext>
            </a:extLst>
          </p:cNvPr>
          <p:cNvSpPr txBox="1"/>
          <p:nvPr/>
        </p:nvSpPr>
        <p:spPr>
          <a:xfrm>
            <a:off x="411061" y="862579"/>
            <a:ext cx="8170877" cy="5262979"/>
          </a:xfrm>
          <a:prstGeom prst="rect">
            <a:avLst/>
          </a:prstGeom>
          <a:noFill/>
        </p:spPr>
        <p:txBody>
          <a:bodyPr wrap="square">
            <a:spAutoFit/>
          </a:bodyPr>
          <a:lstStyle/>
          <a:p>
            <a:r>
              <a:rPr lang="en-US" sz="2400" dirty="0"/>
              <a:t>Princes value themselves by their glory and strength; these they must ascribe to God, owning him to be infinitely more glorious and powerful than they. </a:t>
            </a:r>
          </a:p>
          <a:p>
            <a:endParaRPr lang="en-US" sz="2400" dirty="0"/>
          </a:p>
          <a:p>
            <a:r>
              <a:rPr lang="en-US" sz="2400" dirty="0"/>
              <a:t>Crowned heads must bow before the King of kings. What is here said to the mighty is said to all: Worship God; it is the sum and substance of the everlasting gospel, </a:t>
            </a:r>
          </a:p>
          <a:p>
            <a:endParaRPr lang="en-US" sz="2400" b="1" dirty="0">
              <a:solidFill>
                <a:srgbClr val="0070C0"/>
              </a:solidFill>
            </a:endParaRPr>
          </a:p>
          <a:p>
            <a:r>
              <a:rPr lang="en-US" sz="2400" b="1" dirty="0">
                <a:solidFill>
                  <a:srgbClr val="0070C0"/>
                </a:solidFill>
              </a:rPr>
              <a:t>Rev. 14:6-7</a:t>
            </a:r>
            <a:r>
              <a:rPr lang="en-US" sz="2400" dirty="0"/>
              <a:t>. Then I saw another angel flying in the midst of heaven, having the everlasting gospel to preach to those who dwell on the earth--to every nation, tribe, tongue, and people-- 7 saying with a loud voice, "Fear God and give glory to Him, for the hour of His judgment has come; and worship Him who made heaven and earth, the sea and springs of water." </a:t>
            </a:r>
          </a:p>
        </p:txBody>
      </p:sp>
      <p:sp>
        <p:nvSpPr>
          <p:cNvPr id="7" name="Rectangle 6">
            <a:extLst>
              <a:ext uri="{FF2B5EF4-FFF2-40B4-BE49-F238E27FC236}">
                <a16:creationId xmlns:a16="http://schemas.microsoft.com/office/drawing/2014/main" id="{3D3FD784-3E2A-A963-CA36-B3EE0932C664}"/>
              </a:ext>
            </a:extLst>
          </p:cNvPr>
          <p:cNvSpPr/>
          <p:nvPr/>
        </p:nvSpPr>
        <p:spPr>
          <a:xfrm>
            <a:off x="318782" y="3699545"/>
            <a:ext cx="8464491" cy="2633938"/>
          </a:xfrm>
          <a:prstGeom prst="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53531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7F02F6-70C2-ECAA-8F26-94C9E9F97DB6}"/>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7B0E6C6C-B473-9035-43C7-B8CC117AE127}"/>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8713DD1C-EEEF-6F1C-756B-90193F0D8088}"/>
              </a:ext>
            </a:extLst>
          </p:cNvPr>
          <p:cNvSpPr txBox="1"/>
          <p:nvPr/>
        </p:nvSpPr>
        <p:spPr>
          <a:xfrm>
            <a:off x="23238" y="35476"/>
            <a:ext cx="912076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The Psalm Of 7 Thunders.  Psalm 29</a:t>
            </a:r>
          </a:p>
        </p:txBody>
      </p:sp>
      <p:sp>
        <p:nvSpPr>
          <p:cNvPr id="5" name="Footer Placeholder 4">
            <a:extLst>
              <a:ext uri="{FF2B5EF4-FFF2-40B4-BE49-F238E27FC236}">
                <a16:creationId xmlns:a16="http://schemas.microsoft.com/office/drawing/2014/main" id="{5DE9E3E0-4547-896A-8443-8CB24AD93CC4}"/>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932941EE-41C2-31A2-35C7-BB7C45576B55}"/>
              </a:ext>
            </a:extLst>
          </p:cNvPr>
          <p:cNvSpPr txBox="1"/>
          <p:nvPr/>
        </p:nvSpPr>
        <p:spPr>
          <a:xfrm>
            <a:off x="578840" y="989901"/>
            <a:ext cx="7843707" cy="4924425"/>
          </a:xfrm>
          <a:prstGeom prst="rect">
            <a:avLst/>
          </a:prstGeom>
          <a:noFill/>
        </p:spPr>
        <p:txBody>
          <a:bodyPr wrap="square">
            <a:spAutoFit/>
          </a:bodyPr>
          <a:lstStyle/>
          <a:p>
            <a:r>
              <a:rPr lang="en-US" sz="2700" dirty="0"/>
              <a:t>There is </a:t>
            </a:r>
            <a:r>
              <a:rPr lang="en-US" sz="2700" b="1" dirty="0"/>
              <a:t>a glory </a:t>
            </a:r>
            <a:r>
              <a:rPr lang="en-US" sz="2700" dirty="0"/>
              <a:t>due to his name. It is impossible that we should give him all the glory due to his name; when we have said and done our best for the honor of God's name, still we come infinitely short on the subject;</a:t>
            </a:r>
          </a:p>
          <a:p>
            <a:endParaRPr lang="en-US" sz="2700" dirty="0"/>
          </a:p>
          <a:p>
            <a:r>
              <a:rPr lang="en-US" sz="2700" dirty="0"/>
              <a:t>but when we answer that revelation which he has made of himself, with suitable affections and adoration, </a:t>
            </a:r>
          </a:p>
          <a:p>
            <a:r>
              <a:rPr lang="en-US" sz="2700" dirty="0"/>
              <a:t>then we give him some of that glory which is due to his name. In acts of devotion and worship,  </a:t>
            </a:r>
            <a:r>
              <a:rPr lang="en-US" sz="2600" dirty="0">
                <a:latin typeface="Arial Black" panose="020B0A04020102020204" pitchFamily="34" charset="0"/>
              </a:rPr>
              <a:t>we must make it our business to give glory to God. </a:t>
            </a:r>
          </a:p>
          <a:p>
            <a:r>
              <a:rPr lang="en-US" dirty="0"/>
              <a:t> </a:t>
            </a:r>
          </a:p>
        </p:txBody>
      </p:sp>
    </p:spTree>
    <p:extLst>
      <p:ext uri="{BB962C8B-B14F-4D97-AF65-F5344CB8AC3E}">
        <p14:creationId xmlns:p14="http://schemas.microsoft.com/office/powerpoint/2010/main" val="113404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gray cloud with lightning strike photo free image | Peakpx">
            <a:extLst>
              <a:ext uri="{FF2B5EF4-FFF2-40B4-BE49-F238E27FC236}">
                <a16:creationId xmlns:a16="http://schemas.microsoft.com/office/drawing/2014/main" id="{CC6ED97F-04FF-D713-4A82-E01C5769F2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9144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4EF4F38-26CD-EC36-86C3-8CC8C8AEF99A}"/>
              </a:ext>
            </a:extLst>
          </p:cNvPr>
          <p:cNvSpPr txBox="1"/>
          <p:nvPr/>
        </p:nvSpPr>
        <p:spPr>
          <a:xfrm>
            <a:off x="23238" y="203256"/>
            <a:ext cx="9120762" cy="107721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The Psalm Of 7 Thunders.  Psalm 29</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dirty="0">
                <a:solidFill>
                  <a:prstClr val="white"/>
                </a:solidFill>
                <a:latin typeface="Calibri" panose="020F0502020204030204"/>
              </a:rPr>
              <a:t>(The voice of the Lord)</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Footer Placeholder 4">
            <a:extLst>
              <a:ext uri="{FF2B5EF4-FFF2-40B4-BE49-F238E27FC236}">
                <a16:creationId xmlns:a16="http://schemas.microsoft.com/office/drawing/2014/main" id="{8C3D9BCA-286B-677D-CA0A-9786E4BAAD0F}"/>
              </a:ext>
            </a:extLst>
          </p:cNvPr>
          <p:cNvSpPr>
            <a:spLocks noGrp="1"/>
          </p:cNvSpPr>
          <p:nvPr>
            <p:ph type="ftr" sz="quarter" idx="11"/>
          </p:nvPr>
        </p:nvSpPr>
        <p:spPr>
          <a:xfrm>
            <a:off x="3028950" y="6356351"/>
            <a:ext cx="30861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1"/>
                </a:solidFill>
                <a:effectLst/>
                <a:uLnTx/>
                <a:uFillTx/>
                <a:latin typeface="Calibri" panose="020F0502020204030204"/>
                <a:ea typeface="+mn-ea"/>
                <a:cs typeface="+mn-cs"/>
              </a:rPr>
              <a:t>b hastings   newlebanoncoc.com</a:t>
            </a:r>
          </a:p>
        </p:txBody>
      </p:sp>
    </p:spTree>
    <p:extLst>
      <p:ext uri="{BB962C8B-B14F-4D97-AF65-F5344CB8AC3E}">
        <p14:creationId xmlns:p14="http://schemas.microsoft.com/office/powerpoint/2010/main" val="9418472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171139-AE51-F699-E226-64B31F54A6E1}"/>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3F060CA-581F-1136-7BF0-02592496DC36}"/>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D8CF6F4F-08B1-C23D-8CC9-0C7DE321D4C1}"/>
              </a:ext>
            </a:extLst>
          </p:cNvPr>
          <p:cNvSpPr txBox="1"/>
          <p:nvPr/>
        </p:nvSpPr>
        <p:spPr>
          <a:xfrm>
            <a:off x="23238" y="35476"/>
            <a:ext cx="912076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The Psalm Of 7 Thunders.  Psalm 29</a:t>
            </a:r>
          </a:p>
        </p:txBody>
      </p:sp>
      <p:sp>
        <p:nvSpPr>
          <p:cNvPr id="5" name="Footer Placeholder 4">
            <a:extLst>
              <a:ext uri="{FF2B5EF4-FFF2-40B4-BE49-F238E27FC236}">
                <a16:creationId xmlns:a16="http://schemas.microsoft.com/office/drawing/2014/main" id="{D10EB8EA-68FC-2983-2CC9-74D0ED8825AD}"/>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678F406F-ED97-C462-FABE-D2540E007ED0}"/>
              </a:ext>
            </a:extLst>
          </p:cNvPr>
          <p:cNvSpPr txBox="1"/>
          <p:nvPr/>
        </p:nvSpPr>
        <p:spPr>
          <a:xfrm>
            <a:off x="704675" y="932833"/>
            <a:ext cx="7768206" cy="5355312"/>
          </a:xfrm>
          <a:prstGeom prst="rect">
            <a:avLst/>
          </a:prstGeom>
          <a:noFill/>
        </p:spPr>
        <p:txBody>
          <a:bodyPr wrap="square">
            <a:spAutoFit/>
          </a:bodyPr>
          <a:lstStyle/>
          <a:p>
            <a:r>
              <a:rPr lang="en-US" dirty="0"/>
              <a:t> </a:t>
            </a:r>
          </a:p>
          <a:p>
            <a:r>
              <a:rPr lang="en-US" sz="2700" dirty="0"/>
              <a:t>The rule - </a:t>
            </a:r>
            <a:r>
              <a:rPr lang="en-US" sz="2700" b="1" dirty="0"/>
              <a:t>Worship the Lord in the beauty of holiness</a:t>
            </a:r>
            <a:r>
              <a:rPr lang="en-US" sz="2700" dirty="0"/>
              <a:t>, which denotes, </a:t>
            </a:r>
          </a:p>
          <a:p>
            <a:r>
              <a:rPr lang="en-US" sz="2700" dirty="0"/>
              <a:t> </a:t>
            </a:r>
          </a:p>
          <a:p>
            <a:r>
              <a:rPr lang="en-US" sz="2700" dirty="0"/>
              <a:t>The object of our worship; </a:t>
            </a:r>
            <a:r>
              <a:rPr lang="en-US" sz="2700" u="sng" dirty="0"/>
              <a:t>the glorious majesty of God is called the beauty of holiness, </a:t>
            </a:r>
            <a:r>
              <a:rPr lang="en-US" sz="2700" b="1" u="sng" dirty="0">
                <a:solidFill>
                  <a:srgbClr val="0070C0"/>
                </a:solidFill>
              </a:rPr>
              <a:t>2Chron 20:21</a:t>
            </a:r>
            <a:r>
              <a:rPr lang="en-US" sz="2700" dirty="0"/>
              <a:t>. </a:t>
            </a:r>
          </a:p>
          <a:p>
            <a:endParaRPr lang="en-US" sz="2700" dirty="0"/>
          </a:p>
          <a:p>
            <a:r>
              <a:rPr lang="en-US" sz="2700" dirty="0"/>
              <a:t>In the worship of God we must have an eye to his beauty, and adore him, not only as </a:t>
            </a:r>
            <a:r>
              <a:rPr lang="en-US" sz="2700" u="sng" dirty="0"/>
              <a:t>infinitely “awful” </a:t>
            </a:r>
            <a:r>
              <a:rPr lang="en-US" sz="2700" dirty="0"/>
              <a:t>and therefore to be feared above all, but as </a:t>
            </a:r>
            <a:r>
              <a:rPr lang="en-US" sz="2700" u="sng" dirty="0"/>
              <a:t>infinitely</a:t>
            </a:r>
            <a:r>
              <a:rPr lang="en-US" sz="2700" dirty="0"/>
              <a:t> </a:t>
            </a:r>
            <a:r>
              <a:rPr lang="en-US" sz="2700" u="sng" dirty="0"/>
              <a:t>loving</a:t>
            </a:r>
            <a:r>
              <a:rPr lang="en-US" sz="2700" dirty="0"/>
              <a:t> and therefore to be loved and delighted in above all; especially we must have an eye to the beauty of his holiness; </a:t>
            </a:r>
            <a:endParaRPr lang="en-US" sz="2700" b="1" dirty="0">
              <a:solidFill>
                <a:srgbClr val="0070C0"/>
              </a:solidFill>
            </a:endParaRPr>
          </a:p>
        </p:txBody>
      </p:sp>
    </p:spTree>
    <p:extLst>
      <p:ext uri="{BB962C8B-B14F-4D97-AF65-F5344CB8AC3E}">
        <p14:creationId xmlns:p14="http://schemas.microsoft.com/office/powerpoint/2010/main" val="42743278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900DD2-910F-C9A1-E57C-FE71CFB60DBA}"/>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A68F2A09-01AD-2076-E989-86A3591A1F83}"/>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E7E28382-A6C9-CBB4-6E0D-775194B88D0E}"/>
              </a:ext>
            </a:extLst>
          </p:cNvPr>
          <p:cNvSpPr txBox="1"/>
          <p:nvPr/>
        </p:nvSpPr>
        <p:spPr>
          <a:xfrm>
            <a:off x="23238" y="35476"/>
            <a:ext cx="912076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The Psalm Of 7 Thunders.  Psalm 29</a:t>
            </a:r>
          </a:p>
        </p:txBody>
      </p:sp>
      <p:sp>
        <p:nvSpPr>
          <p:cNvPr id="5" name="Footer Placeholder 4">
            <a:extLst>
              <a:ext uri="{FF2B5EF4-FFF2-40B4-BE49-F238E27FC236}">
                <a16:creationId xmlns:a16="http://schemas.microsoft.com/office/drawing/2014/main" id="{DFED4912-15AE-6862-7842-43B44302E319}"/>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C2B1C20C-51B6-A3AD-EEC1-D1B93175E8F0}"/>
              </a:ext>
            </a:extLst>
          </p:cNvPr>
          <p:cNvSpPr txBox="1"/>
          <p:nvPr/>
        </p:nvSpPr>
        <p:spPr>
          <a:xfrm>
            <a:off x="729842" y="1083835"/>
            <a:ext cx="7466202" cy="4801314"/>
          </a:xfrm>
          <a:prstGeom prst="rect">
            <a:avLst/>
          </a:prstGeom>
          <a:noFill/>
        </p:spPr>
        <p:txBody>
          <a:bodyPr wrap="square">
            <a:spAutoFit/>
          </a:bodyPr>
          <a:lstStyle/>
          <a:p>
            <a:r>
              <a:rPr lang="en-US" dirty="0"/>
              <a:t> </a:t>
            </a:r>
          </a:p>
          <a:p>
            <a:r>
              <a:rPr lang="en-US" sz="3200" dirty="0"/>
              <a:t>We must have an eye to the beauty of his holiness; the angels focused upon this in their praises, </a:t>
            </a:r>
          </a:p>
          <a:p>
            <a:endParaRPr lang="en-US" sz="3200" dirty="0"/>
          </a:p>
          <a:p>
            <a:r>
              <a:rPr lang="en-US" sz="3200" b="1" dirty="0">
                <a:solidFill>
                  <a:srgbClr val="0070C0"/>
                </a:solidFill>
              </a:rPr>
              <a:t>Rev. 4:8. </a:t>
            </a:r>
            <a:r>
              <a:rPr lang="en-US" sz="3200" dirty="0"/>
              <a:t>The four living creatures, each having six wings, were full of eyes around and within. And they do not rest day or night, saying: "Holy, holy, holy, Lord God Almighty, Who was and is and is to come!" </a:t>
            </a:r>
          </a:p>
        </p:txBody>
      </p:sp>
      <p:sp>
        <p:nvSpPr>
          <p:cNvPr id="2" name="Rectangle 1">
            <a:extLst>
              <a:ext uri="{FF2B5EF4-FFF2-40B4-BE49-F238E27FC236}">
                <a16:creationId xmlns:a16="http://schemas.microsoft.com/office/drawing/2014/main" id="{5CD2894E-73D8-EC53-20DF-473A13E27C84}"/>
              </a:ext>
            </a:extLst>
          </p:cNvPr>
          <p:cNvSpPr/>
          <p:nvPr/>
        </p:nvSpPr>
        <p:spPr>
          <a:xfrm>
            <a:off x="629174" y="3322040"/>
            <a:ext cx="7885652" cy="2734811"/>
          </a:xfrm>
          <a:prstGeom prst="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61779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C26252-AC74-EC2E-10A7-C70BB9A5E6BC}"/>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C9E36096-26C6-0645-D592-75792A503F55}"/>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E0D4271B-0995-15E4-DF1C-0AA57A6A68DF}"/>
              </a:ext>
            </a:extLst>
          </p:cNvPr>
          <p:cNvSpPr txBox="1"/>
          <p:nvPr/>
        </p:nvSpPr>
        <p:spPr>
          <a:xfrm>
            <a:off x="23238" y="35476"/>
            <a:ext cx="912076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The Psalm Of 7 Thunders.  Psalm 29</a:t>
            </a:r>
          </a:p>
        </p:txBody>
      </p:sp>
      <p:sp>
        <p:nvSpPr>
          <p:cNvPr id="5" name="Footer Placeholder 4">
            <a:extLst>
              <a:ext uri="{FF2B5EF4-FFF2-40B4-BE49-F238E27FC236}">
                <a16:creationId xmlns:a16="http://schemas.microsoft.com/office/drawing/2014/main" id="{D38BAD9B-17AE-0F49-33B4-BA86380E0D82}"/>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6" name="TextBox 5">
            <a:extLst>
              <a:ext uri="{FF2B5EF4-FFF2-40B4-BE49-F238E27FC236}">
                <a16:creationId xmlns:a16="http://schemas.microsoft.com/office/drawing/2014/main" id="{D7C50CE2-B77E-3451-3544-ADDA43B8374E}"/>
              </a:ext>
            </a:extLst>
          </p:cNvPr>
          <p:cNvSpPr txBox="1"/>
          <p:nvPr/>
        </p:nvSpPr>
        <p:spPr>
          <a:xfrm>
            <a:off x="402671" y="1166071"/>
            <a:ext cx="8498047" cy="4893647"/>
          </a:xfrm>
          <a:prstGeom prst="rect">
            <a:avLst/>
          </a:prstGeom>
          <a:noFill/>
        </p:spPr>
        <p:txBody>
          <a:bodyPr wrap="square">
            <a:spAutoFit/>
          </a:bodyPr>
          <a:lstStyle/>
          <a:p>
            <a:r>
              <a:rPr lang="en-US" sz="2400" dirty="0"/>
              <a:t>The voice of the God of glory, </a:t>
            </a:r>
          </a:p>
          <a:p>
            <a:r>
              <a:rPr lang="en-US" sz="2400" dirty="0"/>
              <a:t>it is here said to be upon the water, upon many waters </a:t>
            </a:r>
            <a:r>
              <a:rPr lang="en-US" sz="2400" b="1" dirty="0">
                <a:solidFill>
                  <a:srgbClr val="0070C0"/>
                </a:solidFill>
              </a:rPr>
              <a:t>(Ps 29:3); </a:t>
            </a:r>
          </a:p>
          <a:p>
            <a:r>
              <a:rPr lang="en-US" sz="2400" dirty="0"/>
              <a:t>it reaches over the vast ocean, the waters under the firmament; </a:t>
            </a:r>
          </a:p>
          <a:p>
            <a:r>
              <a:rPr lang="en-US" sz="2400" dirty="0"/>
              <a:t>it rattles among the thick clouds, </a:t>
            </a:r>
          </a:p>
          <a:p>
            <a:r>
              <a:rPr lang="en-US" sz="2400" dirty="0"/>
              <a:t>the waters above the firmament. </a:t>
            </a:r>
          </a:p>
          <a:p>
            <a:endParaRPr lang="en-US" sz="2400" dirty="0"/>
          </a:p>
          <a:p>
            <a:r>
              <a:rPr lang="en-US" sz="2400" dirty="0"/>
              <a:t>Every one that hears the thunder will must accept  that the voice of the Lord is full of majesty </a:t>
            </a:r>
            <a:r>
              <a:rPr lang="en-US" sz="2400" b="1" dirty="0">
                <a:solidFill>
                  <a:srgbClr val="0070C0"/>
                </a:solidFill>
              </a:rPr>
              <a:t>(Psalm 29:4), </a:t>
            </a:r>
          </a:p>
          <a:p>
            <a:endParaRPr lang="en-US" sz="2400" dirty="0"/>
          </a:p>
          <a:p>
            <a:r>
              <a:rPr lang="en-US" sz="2400" dirty="0"/>
              <a:t>Every time we hear it thunder, let our hearts be filled with great, and high, and honorable thoughts of God, and praise to God.</a:t>
            </a:r>
          </a:p>
          <a:p>
            <a:endParaRPr lang="en-US" sz="2400" dirty="0"/>
          </a:p>
          <a:p>
            <a:r>
              <a:rPr lang="en-US" sz="2400" dirty="0"/>
              <a:t>O Lord our God! thou art very great. </a:t>
            </a:r>
          </a:p>
        </p:txBody>
      </p:sp>
    </p:spTree>
    <p:extLst>
      <p:ext uri="{BB962C8B-B14F-4D97-AF65-F5344CB8AC3E}">
        <p14:creationId xmlns:p14="http://schemas.microsoft.com/office/powerpoint/2010/main" val="6034653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0D3BE0-199A-A480-4D7D-42A7D4F45451}"/>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B133B5D9-BB1B-F49A-1AAC-4D4F99ACD017}"/>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8FD2F76A-7653-9D6B-D1D8-C56FFC8A5A0D}"/>
              </a:ext>
            </a:extLst>
          </p:cNvPr>
          <p:cNvSpPr txBox="1"/>
          <p:nvPr/>
        </p:nvSpPr>
        <p:spPr>
          <a:xfrm>
            <a:off x="23238" y="35476"/>
            <a:ext cx="912076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The Psalm Of 7 Thunders.  Psalm 29</a:t>
            </a:r>
          </a:p>
        </p:txBody>
      </p:sp>
      <p:sp>
        <p:nvSpPr>
          <p:cNvPr id="5" name="Footer Placeholder 4">
            <a:extLst>
              <a:ext uri="{FF2B5EF4-FFF2-40B4-BE49-F238E27FC236}">
                <a16:creationId xmlns:a16="http://schemas.microsoft.com/office/drawing/2014/main" id="{B49DF417-BE8C-B18C-6CC2-281436621FFC}"/>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6" name="TextBox 5">
            <a:extLst>
              <a:ext uri="{FF2B5EF4-FFF2-40B4-BE49-F238E27FC236}">
                <a16:creationId xmlns:a16="http://schemas.microsoft.com/office/drawing/2014/main" id="{42BB5C02-AF77-EFB1-2BA6-8DA05D641CCE}"/>
              </a:ext>
            </a:extLst>
          </p:cNvPr>
          <p:cNvSpPr txBox="1"/>
          <p:nvPr/>
        </p:nvSpPr>
        <p:spPr>
          <a:xfrm>
            <a:off x="578840" y="1191237"/>
            <a:ext cx="8061821" cy="5016758"/>
          </a:xfrm>
          <a:prstGeom prst="rect">
            <a:avLst/>
          </a:prstGeom>
          <a:noFill/>
        </p:spPr>
        <p:txBody>
          <a:bodyPr wrap="square">
            <a:spAutoFit/>
          </a:bodyPr>
          <a:lstStyle/>
          <a:p>
            <a:pPr marL="0" marR="0" indent="228600">
              <a:spcBef>
                <a:spcPts val="0"/>
              </a:spcBef>
              <a:spcAft>
                <a:spcPts val="0"/>
              </a:spcAft>
            </a:pPr>
            <a:r>
              <a:rPr lang="en-US" sz="32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Rev. 10:1  </a:t>
            </a:r>
            <a:r>
              <a:rPr lang="en-US" sz="3200" kern="0" dirty="0">
                <a:effectLst/>
                <a:latin typeface="Calibri" panose="020F0502020204030204" pitchFamily="34" charset="0"/>
                <a:ea typeface="Calibri" panose="020F0502020204030204" pitchFamily="34" charset="0"/>
                <a:cs typeface="Calibri" panose="020F0502020204030204" pitchFamily="34" charset="0"/>
              </a:rPr>
              <a:t>I saw still another mighty angel coming down from heaven, clothed with a cloud. And a rainbow was on his head, his face was like the sun, and his feet like pillars of fire.</a:t>
            </a:r>
          </a:p>
          <a:p>
            <a:pPr marL="0" marR="0" indent="228600">
              <a:spcBef>
                <a:spcPts val="0"/>
              </a:spcBef>
              <a:spcAft>
                <a:spcPts val="0"/>
              </a:spcAft>
            </a:pPr>
            <a:r>
              <a:rPr lang="en-US" sz="32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2 </a:t>
            </a:r>
            <a:r>
              <a:rPr lang="en-US" sz="3200" kern="0" dirty="0">
                <a:effectLst/>
                <a:latin typeface="Calibri" panose="020F0502020204030204" pitchFamily="34" charset="0"/>
                <a:ea typeface="Calibri" panose="020F0502020204030204" pitchFamily="34" charset="0"/>
                <a:cs typeface="Calibri" panose="020F0502020204030204" pitchFamily="34" charset="0"/>
              </a:rPr>
              <a:t>He had a little book open in his hand. And he set his right foot on the sea and his left foot on the land,</a:t>
            </a:r>
          </a:p>
          <a:p>
            <a:pPr marL="0" marR="0" indent="228600">
              <a:spcBef>
                <a:spcPts val="0"/>
              </a:spcBef>
              <a:spcAft>
                <a:spcPts val="0"/>
              </a:spcAft>
            </a:pPr>
            <a:r>
              <a:rPr lang="en-US" sz="32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3</a:t>
            </a:r>
            <a:r>
              <a:rPr lang="en-US" sz="3200" kern="0" dirty="0">
                <a:effectLst/>
                <a:latin typeface="Calibri" panose="020F0502020204030204" pitchFamily="34" charset="0"/>
                <a:ea typeface="Calibri" panose="020F0502020204030204" pitchFamily="34" charset="0"/>
                <a:cs typeface="Calibri" panose="020F0502020204030204" pitchFamily="34" charset="0"/>
              </a:rPr>
              <a:t> and cried with a loud voice, as when a lion roars. When he cried out, seven thunders uttered their voices.</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351450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1665DA-A636-2CC9-52BB-05935D14BBD5}"/>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5D639CCD-B4DA-CF33-A865-7EDFBC15AE4D}"/>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D48297B-1E47-EEB9-0AE0-0DF5956418D8}"/>
              </a:ext>
            </a:extLst>
          </p:cNvPr>
          <p:cNvSpPr txBox="1"/>
          <p:nvPr/>
        </p:nvSpPr>
        <p:spPr>
          <a:xfrm>
            <a:off x="23238" y="35476"/>
            <a:ext cx="912076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The Psalm Of 7 Thunders.  Psalm 29</a:t>
            </a:r>
          </a:p>
        </p:txBody>
      </p:sp>
      <p:sp>
        <p:nvSpPr>
          <p:cNvPr id="5" name="Footer Placeholder 4">
            <a:extLst>
              <a:ext uri="{FF2B5EF4-FFF2-40B4-BE49-F238E27FC236}">
                <a16:creationId xmlns:a16="http://schemas.microsoft.com/office/drawing/2014/main" id="{D1762925-6A1C-6147-934A-3956F9F45514}"/>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E3F0C182-2A5B-D348-092B-36893B1641D6}"/>
              </a:ext>
            </a:extLst>
          </p:cNvPr>
          <p:cNvSpPr txBox="1"/>
          <p:nvPr/>
        </p:nvSpPr>
        <p:spPr>
          <a:xfrm>
            <a:off x="6460" y="1468073"/>
            <a:ext cx="9120761" cy="4534126"/>
          </a:xfrm>
          <a:prstGeom prst="rect">
            <a:avLst/>
          </a:prstGeom>
          <a:noFill/>
        </p:spPr>
        <p:txBody>
          <a:bodyPr wrap="square">
            <a:spAutoFit/>
          </a:bodyPr>
          <a:lstStyle/>
          <a:p>
            <a:pPr marL="0" marR="0" indent="228600">
              <a:lnSpc>
                <a:spcPct val="107000"/>
              </a:lnSpc>
              <a:spcBef>
                <a:spcPts val="0"/>
              </a:spcBef>
              <a:spcAft>
                <a:spcPts val="0"/>
              </a:spcAft>
            </a:pPr>
            <a:r>
              <a:rPr lang="en-US" sz="40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The voice of the seven thunders-</a:t>
            </a:r>
            <a:endParaRPr lang="en-US" sz="40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685800" marR="0" indent="-228600">
              <a:lnSpc>
                <a:spcPct val="107000"/>
              </a:lnSpc>
              <a:spcBef>
                <a:spcPts val="900"/>
              </a:spcBef>
              <a:spcAft>
                <a:spcPts val="0"/>
              </a:spcAft>
            </a:pPr>
            <a:r>
              <a:rPr lang="en-US" sz="2800" kern="0" dirty="0">
                <a:effectLst/>
                <a:latin typeface="Calibri" panose="020F0502020204030204" pitchFamily="34" charset="0"/>
                <a:ea typeface="Calibri" panose="020F0502020204030204" pitchFamily="34" charset="0"/>
                <a:cs typeface="Calibri" panose="020F0502020204030204" pitchFamily="34" charset="0"/>
              </a:rPr>
              <a:t>The voice of Jehovah is upon the waters (Ps.29:3).</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indent="-228600">
              <a:lnSpc>
                <a:spcPct val="107000"/>
              </a:lnSpc>
              <a:spcBef>
                <a:spcPts val="0"/>
              </a:spcBef>
              <a:spcAft>
                <a:spcPts val="0"/>
              </a:spcAft>
            </a:pPr>
            <a:r>
              <a:rPr lang="en-US" sz="2800" kern="0" dirty="0">
                <a:effectLst/>
                <a:latin typeface="Calibri" panose="020F0502020204030204" pitchFamily="34" charset="0"/>
                <a:ea typeface="Calibri" panose="020F0502020204030204" pitchFamily="34" charset="0"/>
                <a:cs typeface="Calibri" panose="020F0502020204030204" pitchFamily="34" charset="0"/>
              </a:rPr>
              <a:t>The voice of Jehovah is powerful (Ps.29:4).</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indent="-228600">
              <a:lnSpc>
                <a:spcPct val="107000"/>
              </a:lnSpc>
              <a:spcBef>
                <a:spcPts val="0"/>
              </a:spcBef>
              <a:spcAft>
                <a:spcPts val="0"/>
              </a:spcAft>
            </a:pPr>
            <a:r>
              <a:rPr lang="en-US" sz="2800" kern="0" dirty="0">
                <a:effectLst/>
                <a:latin typeface="Calibri" panose="020F0502020204030204" pitchFamily="34" charset="0"/>
                <a:ea typeface="Calibri" panose="020F0502020204030204" pitchFamily="34" charset="0"/>
                <a:cs typeface="Calibri" panose="020F0502020204030204" pitchFamily="34" charset="0"/>
              </a:rPr>
              <a:t>The voice of Jehovah is full of majesty (Ps.29:4).</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indent="-228600">
              <a:lnSpc>
                <a:spcPct val="107000"/>
              </a:lnSpc>
              <a:spcBef>
                <a:spcPts val="0"/>
              </a:spcBef>
              <a:spcAft>
                <a:spcPts val="0"/>
              </a:spcAft>
            </a:pPr>
            <a:r>
              <a:rPr lang="en-US" sz="2800" kern="0" dirty="0">
                <a:effectLst/>
                <a:latin typeface="Calibri" panose="020F0502020204030204" pitchFamily="34" charset="0"/>
                <a:ea typeface="Calibri" panose="020F0502020204030204" pitchFamily="34" charset="0"/>
                <a:cs typeface="Calibri" panose="020F0502020204030204" pitchFamily="34" charset="0"/>
              </a:rPr>
              <a:t>The voice of Jehovah breaks the cedars (Ps.29:5).</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indent="-228600">
              <a:lnSpc>
                <a:spcPct val="107000"/>
              </a:lnSpc>
              <a:spcBef>
                <a:spcPts val="0"/>
              </a:spcBef>
              <a:spcAft>
                <a:spcPts val="0"/>
              </a:spcAft>
            </a:pPr>
            <a:r>
              <a:rPr lang="en-US" sz="2800" kern="0" dirty="0">
                <a:effectLst/>
                <a:latin typeface="Calibri" panose="020F0502020204030204" pitchFamily="34" charset="0"/>
                <a:ea typeface="Calibri" panose="020F0502020204030204" pitchFamily="34" charset="0"/>
                <a:cs typeface="Calibri" panose="020F0502020204030204" pitchFamily="34" charset="0"/>
              </a:rPr>
              <a:t>The voice of Jehovah divides the flames of fire (Ps.29:7).</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indent="-228600">
              <a:lnSpc>
                <a:spcPct val="107000"/>
              </a:lnSpc>
              <a:spcBef>
                <a:spcPts val="0"/>
              </a:spcBef>
              <a:spcAft>
                <a:spcPts val="0"/>
              </a:spcAft>
            </a:pPr>
            <a:r>
              <a:rPr lang="en-US" sz="2800" kern="0" dirty="0">
                <a:effectLst/>
                <a:latin typeface="Calibri" panose="020F0502020204030204" pitchFamily="34" charset="0"/>
                <a:ea typeface="Calibri" panose="020F0502020204030204" pitchFamily="34" charset="0"/>
                <a:cs typeface="Calibri" panose="020F0502020204030204" pitchFamily="34" charset="0"/>
              </a:rPr>
              <a:t>The voice of Jehovah shakes the wilderness (Ps.29:8).</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indent="-228600">
              <a:lnSpc>
                <a:spcPct val="107000"/>
              </a:lnSpc>
              <a:spcBef>
                <a:spcPts val="0"/>
              </a:spcBef>
              <a:spcAft>
                <a:spcPts val="0"/>
              </a:spcAft>
            </a:pPr>
            <a:r>
              <a:rPr lang="en-US" sz="2800" kern="0" dirty="0">
                <a:effectLst/>
                <a:latin typeface="Calibri" panose="020F0502020204030204" pitchFamily="34" charset="0"/>
                <a:ea typeface="Calibri" panose="020F0502020204030204" pitchFamily="34" charset="0"/>
                <a:cs typeface="Calibri" panose="020F0502020204030204" pitchFamily="34" charset="0"/>
              </a:rPr>
              <a:t>The voice of Jehovah makes the deer to give birth (Ps. 29:9).</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40C2EAB9-5228-D6D7-A7FD-BC06113C64A5}"/>
              </a:ext>
            </a:extLst>
          </p:cNvPr>
          <p:cNvSpPr/>
          <p:nvPr/>
        </p:nvSpPr>
        <p:spPr>
          <a:xfrm>
            <a:off x="260059" y="1258349"/>
            <a:ext cx="8623882" cy="4974671"/>
          </a:xfrm>
          <a:prstGeom prst="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29260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438C6-27A5-E782-3E6C-21FD2A3B8F02}"/>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9B547496-7676-430F-5982-DFE5F9AB48C5}"/>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CDA2CF7C-C81B-FED1-1BA9-A3D2BF206E01}"/>
              </a:ext>
            </a:extLst>
          </p:cNvPr>
          <p:cNvSpPr txBox="1"/>
          <p:nvPr/>
        </p:nvSpPr>
        <p:spPr>
          <a:xfrm>
            <a:off x="23238" y="35476"/>
            <a:ext cx="912076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The Psalm Of 7 Thunders.  Psalm 29</a:t>
            </a:r>
          </a:p>
        </p:txBody>
      </p:sp>
      <p:sp>
        <p:nvSpPr>
          <p:cNvPr id="5" name="Footer Placeholder 4">
            <a:extLst>
              <a:ext uri="{FF2B5EF4-FFF2-40B4-BE49-F238E27FC236}">
                <a16:creationId xmlns:a16="http://schemas.microsoft.com/office/drawing/2014/main" id="{CE8C58DA-D804-B3C1-AAC8-7A29A34E4713}"/>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6" name="TextBox 5">
            <a:extLst>
              <a:ext uri="{FF2B5EF4-FFF2-40B4-BE49-F238E27FC236}">
                <a16:creationId xmlns:a16="http://schemas.microsoft.com/office/drawing/2014/main" id="{3FB0E60D-6A0D-6BB6-538E-FBCCAB8B7EF7}"/>
              </a:ext>
            </a:extLst>
          </p:cNvPr>
          <p:cNvSpPr txBox="1"/>
          <p:nvPr/>
        </p:nvSpPr>
        <p:spPr>
          <a:xfrm>
            <a:off x="260058" y="1140823"/>
            <a:ext cx="8598715" cy="4524315"/>
          </a:xfrm>
          <a:prstGeom prst="rect">
            <a:avLst/>
          </a:prstGeom>
          <a:noFill/>
        </p:spPr>
        <p:txBody>
          <a:bodyPr wrap="square">
            <a:spAutoFit/>
          </a:bodyPr>
          <a:lstStyle/>
          <a:p>
            <a:pPr marL="0" marR="0" indent="228600">
              <a:spcBef>
                <a:spcPts val="0"/>
              </a:spcBef>
              <a:spcAft>
                <a:spcPts val="0"/>
              </a:spcAft>
            </a:pPr>
            <a:r>
              <a:rPr lang="en-US" sz="3600" kern="0" dirty="0">
                <a:effectLst/>
                <a:latin typeface="Calibri" panose="020F0502020204030204" pitchFamily="34" charset="0"/>
                <a:ea typeface="Calibri" panose="020F0502020204030204" pitchFamily="34" charset="0"/>
                <a:cs typeface="Calibri" panose="020F0502020204030204" pitchFamily="34" charset="0"/>
              </a:rPr>
              <a:t>“</a:t>
            </a:r>
            <a:r>
              <a:rPr lang="en-US" sz="36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The voice of Jehovah is powerful”(Ps.29:4).</a:t>
            </a:r>
          </a:p>
          <a:p>
            <a:pPr marL="0" marR="0" indent="228600">
              <a:spcBef>
                <a:spcPts val="0"/>
              </a:spcBef>
              <a:spcAft>
                <a:spcPts val="0"/>
              </a:spcAft>
            </a:pPr>
            <a:r>
              <a:rPr lang="en-US" sz="36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sz="3600" kern="0" dirty="0">
                <a:effectLst/>
                <a:latin typeface="Calibri" panose="020F0502020204030204" pitchFamily="34" charset="0"/>
                <a:ea typeface="Calibri" panose="020F0502020204030204" pitchFamily="34" charset="0"/>
                <a:cs typeface="Calibri" panose="020F0502020204030204" pitchFamily="34" charset="0"/>
              </a:rPr>
              <a:t>                                                                          His voice hurled the suns in space, </a:t>
            </a:r>
            <a:r>
              <a:rPr lang="en-US" sz="3600" kern="0" dirty="0">
                <a:latin typeface="Calibri" panose="020F0502020204030204" pitchFamily="34" charset="0"/>
                <a:ea typeface="Calibri" panose="020F0502020204030204" pitchFamily="34" charset="0"/>
                <a:cs typeface="Calibri" panose="020F0502020204030204" pitchFamily="34" charset="0"/>
              </a:rPr>
              <a:t>                His voice</a:t>
            </a:r>
            <a:r>
              <a:rPr lang="en-US" sz="3600" kern="0" dirty="0">
                <a:effectLst/>
                <a:latin typeface="Calibri" panose="020F0502020204030204" pitchFamily="34" charset="0"/>
                <a:ea typeface="Calibri" panose="020F0502020204030204" pitchFamily="34" charset="0"/>
                <a:cs typeface="Calibri" panose="020F0502020204030204" pitchFamily="34" charset="0"/>
              </a:rPr>
              <a:t> lifted up the Cross,                                           His voice stilled the sea! </a:t>
            </a:r>
            <a:r>
              <a:rPr lang="en-US" sz="3600" kern="0" dirty="0">
                <a:latin typeface="Calibri" panose="020F0502020204030204" pitchFamily="34" charset="0"/>
                <a:ea typeface="Calibri" panose="020F0502020204030204" pitchFamily="34" charset="0"/>
                <a:cs typeface="Calibri" panose="020F0502020204030204" pitchFamily="34" charset="0"/>
              </a:rPr>
              <a:t>                                             </a:t>
            </a:r>
            <a:r>
              <a:rPr lang="en-US" sz="3600" kern="0" dirty="0">
                <a:effectLst/>
                <a:latin typeface="Calibri" panose="020F0502020204030204" pitchFamily="34" charset="0"/>
                <a:ea typeface="Calibri" panose="020F0502020204030204" pitchFamily="34" charset="0"/>
                <a:cs typeface="Calibri" panose="020F0502020204030204" pitchFamily="34" charset="0"/>
              </a:rPr>
              <a:t>It is His voice that shall at last summon the dead before the Great White Throne for the Final Judgment. </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055080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33828B-E55A-0D1B-97DF-0BCD16900EE4}"/>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053B9218-F707-EF3F-EB65-E43F7BE23507}"/>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922A2A6-DAD9-24B5-B13E-3189B8FCA2D1}"/>
              </a:ext>
            </a:extLst>
          </p:cNvPr>
          <p:cNvSpPr txBox="1"/>
          <p:nvPr/>
        </p:nvSpPr>
        <p:spPr>
          <a:xfrm>
            <a:off x="23238" y="35476"/>
            <a:ext cx="912076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The Psalm Of 7 Thunders.  Psalm 29</a:t>
            </a:r>
          </a:p>
        </p:txBody>
      </p:sp>
      <p:sp>
        <p:nvSpPr>
          <p:cNvPr id="5" name="Footer Placeholder 4">
            <a:extLst>
              <a:ext uri="{FF2B5EF4-FFF2-40B4-BE49-F238E27FC236}">
                <a16:creationId xmlns:a16="http://schemas.microsoft.com/office/drawing/2014/main" id="{F523F049-358C-8F7F-A8A2-2F93AFC5E4E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6" name="TextBox 5">
            <a:extLst>
              <a:ext uri="{FF2B5EF4-FFF2-40B4-BE49-F238E27FC236}">
                <a16:creationId xmlns:a16="http://schemas.microsoft.com/office/drawing/2014/main" id="{E8892203-0BAF-2385-C9A6-4520851C1909}"/>
              </a:ext>
            </a:extLst>
          </p:cNvPr>
          <p:cNvSpPr txBox="1"/>
          <p:nvPr/>
        </p:nvSpPr>
        <p:spPr>
          <a:xfrm>
            <a:off x="545284" y="1031847"/>
            <a:ext cx="7980407" cy="5187290"/>
          </a:xfrm>
          <a:prstGeom prst="rect">
            <a:avLst/>
          </a:prstGeom>
          <a:noFill/>
        </p:spPr>
        <p:txBody>
          <a:bodyPr wrap="square">
            <a:spAutoFit/>
          </a:bodyPr>
          <a:lstStyle/>
          <a:p>
            <a:pPr marL="0" marR="0" indent="228600">
              <a:spcBef>
                <a:spcPts val="0"/>
              </a:spcBef>
              <a:spcAft>
                <a:spcPts val="0"/>
              </a:spcAft>
            </a:pPr>
            <a:r>
              <a:rPr lang="en-US" sz="3600" kern="0" dirty="0">
                <a:effectLst/>
                <a:latin typeface="Calibri" panose="020F0502020204030204" pitchFamily="34" charset="0"/>
                <a:ea typeface="Calibri" panose="020F0502020204030204" pitchFamily="34" charset="0"/>
                <a:cs typeface="Calibri" panose="020F0502020204030204" pitchFamily="34" charset="0"/>
              </a:rPr>
              <a:t>It is that voice which shall sound over the tombs of land and sea, and the myriads of the dead shall “Come Forth,” even as Lazarus did at Bethany. </a:t>
            </a:r>
          </a:p>
          <a:p>
            <a:pPr marL="0" marR="0" indent="228600">
              <a:spcBef>
                <a:spcPts val="0"/>
              </a:spcBef>
              <a:spcAft>
                <a:spcPts val="0"/>
              </a:spcAft>
            </a:pPr>
            <a:endParaRPr lang="en-US" sz="3600" kern="0" dirty="0">
              <a:latin typeface="Calibri" panose="020F0502020204030204" pitchFamily="34" charset="0"/>
              <a:ea typeface="Calibri" panose="020F0502020204030204" pitchFamily="34" charset="0"/>
              <a:cs typeface="Calibri" panose="020F0502020204030204" pitchFamily="34" charset="0"/>
            </a:endParaRPr>
          </a:p>
          <a:p>
            <a:pPr marL="0" marR="0" indent="228600">
              <a:spcBef>
                <a:spcPts val="0"/>
              </a:spcBef>
              <a:spcAft>
                <a:spcPts val="0"/>
              </a:spcAft>
            </a:pPr>
            <a:r>
              <a:rPr lang="en-US" sz="3600" kern="0" dirty="0">
                <a:effectLst/>
                <a:latin typeface="Calibri" panose="020F0502020204030204" pitchFamily="34" charset="0"/>
                <a:ea typeface="Calibri" panose="020F0502020204030204" pitchFamily="34" charset="0"/>
                <a:cs typeface="Calibri" panose="020F0502020204030204" pitchFamily="34" charset="0"/>
              </a:rPr>
              <a:t>It is important to understand that the psalmist here </a:t>
            </a:r>
            <a:r>
              <a:rPr lang="en-US" sz="3600" kern="0" dirty="0">
                <a:effectLst/>
                <a:latin typeface="Arial Black" panose="020B0A04020102020204" pitchFamily="34" charset="0"/>
                <a:ea typeface="Calibri" panose="020F0502020204030204" pitchFamily="34" charset="0"/>
                <a:cs typeface="Calibri" panose="020F0502020204030204" pitchFamily="34" charset="0"/>
              </a:rPr>
              <a:t>sees</a:t>
            </a:r>
            <a:r>
              <a:rPr lang="en-US" sz="3600" kern="0" dirty="0">
                <a:effectLst/>
                <a:latin typeface="Calibri" panose="020F0502020204030204" pitchFamily="34" charset="0"/>
                <a:ea typeface="Calibri" panose="020F0502020204030204" pitchFamily="34" charset="0"/>
                <a:cs typeface="Calibri" panose="020F0502020204030204" pitchFamily="34" charset="0"/>
              </a:rPr>
              <a:t> the hand and </a:t>
            </a:r>
            <a:r>
              <a:rPr lang="en-US" sz="3600" kern="0" dirty="0">
                <a:effectLst/>
                <a:latin typeface="Arial Black" panose="020B0A04020102020204" pitchFamily="34" charset="0"/>
                <a:ea typeface="Calibri" panose="020F0502020204030204" pitchFamily="34" charset="0"/>
                <a:cs typeface="Calibri" panose="020F0502020204030204" pitchFamily="34" charset="0"/>
              </a:rPr>
              <a:t>hears</a:t>
            </a:r>
            <a:r>
              <a:rPr lang="en-US" sz="3600" kern="0" dirty="0">
                <a:effectLst/>
                <a:latin typeface="Calibri" panose="020F0502020204030204" pitchFamily="34" charset="0"/>
                <a:ea typeface="Calibri" panose="020F0502020204030204" pitchFamily="34" charset="0"/>
                <a:cs typeface="Calibri" panose="020F0502020204030204" pitchFamily="34" charset="0"/>
              </a:rPr>
              <a:t> the voice of God in Nature, and especially in this great thunderstorm.</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690045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37705F-417A-AE10-1855-BC39F1637CEC}"/>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09AE2E5B-5331-CBDF-0476-6F39A44C0740}"/>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2CFC3F71-45B2-6FC5-B848-1663030AD8ED}"/>
              </a:ext>
            </a:extLst>
          </p:cNvPr>
          <p:cNvSpPr txBox="1"/>
          <p:nvPr/>
        </p:nvSpPr>
        <p:spPr>
          <a:xfrm>
            <a:off x="23238" y="35476"/>
            <a:ext cx="912076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The Psalm Of 7 Thunders.  Psalm29</a:t>
            </a:r>
          </a:p>
        </p:txBody>
      </p:sp>
      <p:sp>
        <p:nvSpPr>
          <p:cNvPr id="5" name="Footer Placeholder 4">
            <a:extLst>
              <a:ext uri="{FF2B5EF4-FFF2-40B4-BE49-F238E27FC236}">
                <a16:creationId xmlns:a16="http://schemas.microsoft.com/office/drawing/2014/main" id="{12622243-26DE-E418-F249-CA1F81DF66D3}"/>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6" name="TextBox 5">
            <a:extLst>
              <a:ext uri="{FF2B5EF4-FFF2-40B4-BE49-F238E27FC236}">
                <a16:creationId xmlns:a16="http://schemas.microsoft.com/office/drawing/2014/main" id="{4485FF89-625E-4DB3-E129-F58CAAABF53D}"/>
              </a:ext>
            </a:extLst>
          </p:cNvPr>
          <p:cNvSpPr txBox="1"/>
          <p:nvPr/>
        </p:nvSpPr>
        <p:spPr>
          <a:xfrm>
            <a:off x="413697" y="2485443"/>
            <a:ext cx="8185018" cy="4026743"/>
          </a:xfrm>
          <a:prstGeom prst="rect">
            <a:avLst/>
          </a:prstGeom>
          <a:noFill/>
        </p:spPr>
        <p:txBody>
          <a:bodyPr wrap="square">
            <a:spAutoFit/>
          </a:bodyPr>
          <a:lstStyle/>
          <a:p>
            <a:pPr marL="0" marR="0" indent="228600">
              <a:lnSpc>
                <a:spcPct val="107000"/>
              </a:lnSpc>
              <a:spcBef>
                <a:spcPts val="900"/>
              </a:spcBef>
              <a:spcAft>
                <a:spcPts val="0"/>
              </a:spcAft>
            </a:pPr>
            <a:r>
              <a:rPr lang="en-US" sz="2200" kern="0" dirty="0">
                <a:effectLst/>
                <a:latin typeface="Calibri" panose="020F0502020204030204" pitchFamily="34" charset="0"/>
                <a:ea typeface="Calibri" panose="020F0502020204030204" pitchFamily="34" charset="0"/>
                <a:cs typeface="Calibri" panose="020F0502020204030204" pitchFamily="34" charset="0"/>
              </a:rPr>
              <a:t>There is a suggestion here of the final judgment of the Great Day. In these lines, </a:t>
            </a:r>
            <a:r>
              <a:rPr lang="en-US" sz="2200" u="sng" kern="0" dirty="0">
                <a:effectLst/>
                <a:latin typeface="Calibri" panose="020F0502020204030204" pitchFamily="34" charset="0"/>
                <a:ea typeface="Calibri" panose="020F0502020204030204" pitchFamily="34" charset="0"/>
                <a:cs typeface="Calibri" panose="020F0502020204030204" pitchFamily="34" charset="0"/>
              </a:rPr>
              <a:t>the great mountains of Lebanon and Hermon are moved out of their places, or at least are made to appear as doing so</a:t>
            </a:r>
            <a:r>
              <a:rPr lang="en-US" sz="2200" kern="0" dirty="0">
                <a:effectLst/>
                <a:latin typeface="Calibri" panose="020F0502020204030204" pitchFamily="34" charset="0"/>
                <a:ea typeface="Calibri" panose="020F0502020204030204" pitchFamily="34" charset="0"/>
                <a:cs typeface="Calibri" panose="020F0502020204030204" pitchFamily="34" charset="0"/>
              </a:rPr>
              <a:t>. Also, there is a mighty earthquake that shakes the wilderness of Kadesh. </a:t>
            </a:r>
          </a:p>
          <a:p>
            <a:pPr marL="0" marR="0" indent="228600">
              <a:spcBef>
                <a:spcPts val="900"/>
              </a:spcBef>
              <a:spcAft>
                <a:spcPts val="0"/>
              </a:spcAft>
            </a:pPr>
            <a:r>
              <a:rPr lang="en-US" sz="2200" kern="0" dirty="0">
                <a:effectLst/>
                <a:latin typeface="Calibri" panose="020F0502020204030204" pitchFamily="34" charset="0"/>
                <a:ea typeface="Calibri" panose="020F0502020204030204" pitchFamily="34" charset="0"/>
                <a:cs typeface="Calibri" panose="020F0502020204030204" pitchFamily="34" charset="0"/>
              </a:rPr>
              <a:t> compare with </a:t>
            </a:r>
            <a:r>
              <a:rPr lang="en-US" sz="24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(Rev. 6:12-14).  </a:t>
            </a:r>
            <a:r>
              <a:rPr lang="en-US" sz="2200" kern="0" dirty="0">
                <a:effectLst/>
                <a:latin typeface="Calibri" panose="020F0502020204030204" pitchFamily="34" charset="0"/>
                <a:ea typeface="Calibri" panose="020F0502020204030204" pitchFamily="34" charset="0"/>
                <a:cs typeface="Calibri" panose="020F0502020204030204" pitchFamily="34" charset="0"/>
              </a:rPr>
              <a:t>I looked when He opened the sixth seal, and behold, there was a great earthquake; and the sun became black as sackcloth of hair, and the moon became like blood. 13 And the stars of heaven fell to the earth, as a fig tree drops its late figs when it is shaken by a mighty wind. 14 Then the sky receded as a scroll when it is rolled up, and every mountain and island was moved out of its place.</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ED1E7501-6EB5-1846-6D4B-0EB8A5F62D15}"/>
              </a:ext>
            </a:extLst>
          </p:cNvPr>
          <p:cNvSpPr txBox="1"/>
          <p:nvPr/>
        </p:nvSpPr>
        <p:spPr>
          <a:xfrm>
            <a:off x="413697" y="956345"/>
            <a:ext cx="7790735" cy="1471718"/>
          </a:xfrm>
          <a:prstGeom prst="rect">
            <a:avLst/>
          </a:prstGeom>
          <a:noFill/>
        </p:spPr>
        <p:txBody>
          <a:bodyPr wrap="square">
            <a:spAutoFit/>
          </a:bodyPr>
          <a:lstStyle/>
          <a:p>
            <a:r>
              <a:rPr lang="en-US" sz="2400" b="1" dirty="0">
                <a:solidFill>
                  <a:srgbClr val="0070C0"/>
                </a:solidFill>
              </a:rPr>
              <a:t>Psalm 29:6 </a:t>
            </a:r>
            <a:r>
              <a:rPr lang="en-US" sz="2200" dirty="0"/>
              <a:t>He makes them also skip like a calf, Lebanon and </a:t>
            </a:r>
            <a:r>
              <a:rPr lang="en-US" sz="2200" dirty="0" err="1"/>
              <a:t>Sirion</a:t>
            </a:r>
            <a:r>
              <a:rPr lang="en-US" sz="2200" dirty="0"/>
              <a:t> like a young wild ox. 7 The voice of the LORD divides the flames of fire.  8 </a:t>
            </a:r>
            <a:r>
              <a:rPr lang="en-US" sz="2200" b="1" dirty="0"/>
              <a:t>The voice of the LORD shakes the wilderness; The LORD shakes the Wilderness of Kadesh.</a:t>
            </a:r>
          </a:p>
        </p:txBody>
      </p:sp>
      <p:sp>
        <p:nvSpPr>
          <p:cNvPr id="2" name="Rectangle 1">
            <a:extLst>
              <a:ext uri="{FF2B5EF4-FFF2-40B4-BE49-F238E27FC236}">
                <a16:creationId xmlns:a16="http://schemas.microsoft.com/office/drawing/2014/main" id="{68507918-2486-6C6F-792B-A029CB04BFC6}"/>
              </a:ext>
            </a:extLst>
          </p:cNvPr>
          <p:cNvSpPr/>
          <p:nvPr/>
        </p:nvSpPr>
        <p:spPr>
          <a:xfrm>
            <a:off x="335560" y="4077050"/>
            <a:ext cx="8246378" cy="234891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51382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02F63D-2DDE-2F73-6B9B-301DB1DBF683}"/>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7F59727D-81F6-E35D-8980-545D7BEAC485}"/>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09B7DAF7-C548-9F0B-A984-D5B3BD65C3FA}"/>
              </a:ext>
            </a:extLst>
          </p:cNvPr>
          <p:cNvSpPr txBox="1"/>
          <p:nvPr/>
        </p:nvSpPr>
        <p:spPr>
          <a:xfrm>
            <a:off x="23238" y="35476"/>
            <a:ext cx="912076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The Psalm Of 7 Thunders.  Psalm 29</a:t>
            </a:r>
          </a:p>
        </p:txBody>
      </p:sp>
      <p:sp>
        <p:nvSpPr>
          <p:cNvPr id="5" name="Footer Placeholder 4">
            <a:extLst>
              <a:ext uri="{FF2B5EF4-FFF2-40B4-BE49-F238E27FC236}">
                <a16:creationId xmlns:a16="http://schemas.microsoft.com/office/drawing/2014/main" id="{B2D13129-E77D-2EA0-E35B-FA60C26378CC}"/>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6" name="TextBox 5">
            <a:extLst>
              <a:ext uri="{FF2B5EF4-FFF2-40B4-BE49-F238E27FC236}">
                <a16:creationId xmlns:a16="http://schemas.microsoft.com/office/drawing/2014/main" id="{EF2E14BF-6080-CA76-4272-233FA20EF6F5}"/>
              </a:ext>
            </a:extLst>
          </p:cNvPr>
          <p:cNvSpPr txBox="1"/>
          <p:nvPr/>
        </p:nvSpPr>
        <p:spPr>
          <a:xfrm>
            <a:off x="536894" y="1149292"/>
            <a:ext cx="8145711" cy="5078313"/>
          </a:xfrm>
          <a:prstGeom prst="rect">
            <a:avLst/>
          </a:prstGeom>
          <a:noFill/>
        </p:spPr>
        <p:txBody>
          <a:bodyPr wrap="square">
            <a:spAutoFit/>
          </a:bodyPr>
          <a:lstStyle/>
          <a:p>
            <a:pPr marL="0" marR="0" indent="228600">
              <a:spcBef>
                <a:spcPts val="0"/>
              </a:spcBef>
              <a:spcAft>
                <a:spcPts val="0"/>
              </a:spcAft>
            </a:pPr>
            <a:r>
              <a:rPr lang="en-US" sz="3600" kern="0" dirty="0">
                <a:effectLst/>
                <a:latin typeface="Calibri" panose="020F0502020204030204" pitchFamily="34" charset="0"/>
                <a:ea typeface="Calibri" panose="020F0502020204030204" pitchFamily="34" charset="0"/>
                <a:cs typeface="Calibri" panose="020F0502020204030204" pitchFamily="34" charset="0"/>
              </a:rPr>
              <a:t>“Jehovah shakes the wilderness of Kadesh” </a:t>
            </a:r>
            <a:r>
              <a:rPr lang="en-US" sz="36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(Ps. 29:8). </a:t>
            </a:r>
            <a:r>
              <a:rPr lang="en-US" sz="3600" kern="0" dirty="0">
                <a:effectLst/>
                <a:latin typeface="Calibri" panose="020F0502020204030204" pitchFamily="34" charset="0"/>
                <a:ea typeface="Calibri" panose="020F0502020204030204" pitchFamily="34" charset="0"/>
                <a:cs typeface="Calibri" panose="020F0502020204030204" pitchFamily="34" charset="0"/>
              </a:rPr>
              <a:t>This is </a:t>
            </a:r>
            <a:r>
              <a:rPr lang="en-US" sz="3600" u="sng" kern="0" dirty="0">
                <a:effectLst/>
                <a:latin typeface="Calibri" panose="020F0502020204030204" pitchFamily="34" charset="0"/>
                <a:ea typeface="Calibri" panose="020F0502020204030204" pitchFamily="34" charset="0"/>
                <a:cs typeface="Calibri" panose="020F0502020204030204" pitchFamily="34" charset="0"/>
              </a:rPr>
              <a:t>the third time </a:t>
            </a:r>
            <a:r>
              <a:rPr lang="en-US" sz="3600" kern="0" dirty="0">
                <a:effectLst/>
                <a:latin typeface="Calibri" panose="020F0502020204030204" pitchFamily="34" charset="0"/>
                <a:ea typeface="Calibri" panose="020F0502020204030204" pitchFamily="34" charset="0"/>
                <a:cs typeface="Calibri" panose="020F0502020204030204" pitchFamily="34" charset="0"/>
              </a:rPr>
              <a:t>that the distinction is made in this psalm </a:t>
            </a:r>
            <a:r>
              <a:rPr lang="en-US" sz="3600" u="sng" kern="0" dirty="0">
                <a:effectLst/>
                <a:latin typeface="Calibri" panose="020F0502020204030204" pitchFamily="34" charset="0"/>
                <a:ea typeface="Calibri" panose="020F0502020204030204" pitchFamily="34" charset="0"/>
                <a:cs typeface="Calibri" panose="020F0502020204030204" pitchFamily="34" charset="0"/>
              </a:rPr>
              <a:t>between the thunder (the voice of Jehovah</a:t>
            </a:r>
            <a:r>
              <a:rPr lang="en-US" sz="3600" kern="0" dirty="0">
                <a:effectLst/>
                <a:latin typeface="Calibri" panose="020F0502020204030204" pitchFamily="34" charset="0"/>
                <a:ea typeface="Calibri" panose="020F0502020204030204" pitchFamily="34" charset="0"/>
                <a:cs typeface="Calibri" panose="020F0502020204030204" pitchFamily="34" charset="0"/>
              </a:rPr>
              <a:t>) and </a:t>
            </a:r>
            <a:r>
              <a:rPr lang="en-US" sz="3600" u="sng" kern="0" dirty="0">
                <a:effectLst/>
                <a:latin typeface="Calibri" panose="020F0502020204030204" pitchFamily="34" charset="0"/>
                <a:ea typeface="Calibri" panose="020F0502020204030204" pitchFamily="34" charset="0"/>
                <a:cs typeface="Calibri" panose="020F0502020204030204" pitchFamily="34" charset="0"/>
              </a:rPr>
              <a:t>Jehovah himself</a:t>
            </a:r>
            <a:r>
              <a:rPr lang="en-US" sz="3600" kern="0" dirty="0">
                <a:effectLst/>
                <a:latin typeface="Calibri" panose="020F0502020204030204" pitchFamily="34" charset="0"/>
                <a:ea typeface="Calibri" panose="020F0502020204030204" pitchFamily="34" charset="0"/>
                <a:cs typeface="Calibri" panose="020F0502020204030204" pitchFamily="34" charset="0"/>
              </a:rPr>
              <a:t>, namely at the end of </a:t>
            </a:r>
            <a:r>
              <a:rPr lang="en-US" sz="36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Psalm. 29:3, 5, 8. </a:t>
            </a:r>
          </a:p>
          <a:p>
            <a:pPr marL="0" marR="0" indent="228600">
              <a:spcBef>
                <a:spcPts val="0"/>
              </a:spcBef>
              <a:spcAft>
                <a:spcPts val="0"/>
              </a:spcAft>
            </a:pPr>
            <a:endParaRPr lang="en-US" sz="3600" kern="0" dirty="0">
              <a:latin typeface="Calibri" panose="020F0502020204030204" pitchFamily="34" charset="0"/>
              <a:ea typeface="Calibri" panose="020F0502020204030204" pitchFamily="34" charset="0"/>
              <a:cs typeface="Calibri" panose="020F0502020204030204" pitchFamily="34" charset="0"/>
            </a:endParaRPr>
          </a:p>
          <a:p>
            <a:pPr marL="0" marR="0" indent="228600" algn="ctr">
              <a:spcBef>
                <a:spcPts val="0"/>
              </a:spcBef>
              <a:spcAft>
                <a:spcPts val="0"/>
              </a:spcAft>
            </a:pPr>
            <a:r>
              <a:rPr lang="en-US" sz="3600" kern="0" dirty="0">
                <a:effectLst/>
                <a:latin typeface="Calibri" panose="020F0502020204030204" pitchFamily="34" charset="0"/>
                <a:ea typeface="Calibri" panose="020F0502020204030204" pitchFamily="34" charset="0"/>
                <a:cs typeface="Calibri" panose="020F0502020204030204" pitchFamily="34" charset="0"/>
              </a:rPr>
              <a:t>David is not really thinking of a thunderstorm but of Jehovah!</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644562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881C65-290E-90EF-CD6A-B2DB4D5DC9CE}"/>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DE32B5CC-DFE1-6D7B-5757-07E0C56338A2}"/>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6630AA0E-FE92-4D3C-FCAB-B00E6EFAD0F3}"/>
              </a:ext>
            </a:extLst>
          </p:cNvPr>
          <p:cNvSpPr txBox="1"/>
          <p:nvPr/>
        </p:nvSpPr>
        <p:spPr>
          <a:xfrm>
            <a:off x="23238" y="35476"/>
            <a:ext cx="912076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The Psalm Of 7 Thunders.  Psalm29</a:t>
            </a:r>
          </a:p>
        </p:txBody>
      </p:sp>
      <p:sp>
        <p:nvSpPr>
          <p:cNvPr id="5" name="Footer Placeholder 4">
            <a:extLst>
              <a:ext uri="{FF2B5EF4-FFF2-40B4-BE49-F238E27FC236}">
                <a16:creationId xmlns:a16="http://schemas.microsoft.com/office/drawing/2014/main" id="{6A96ACC1-1FA1-5437-5E96-5B1009659B01}"/>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6" name="TextBox 5">
            <a:extLst>
              <a:ext uri="{FF2B5EF4-FFF2-40B4-BE49-F238E27FC236}">
                <a16:creationId xmlns:a16="http://schemas.microsoft.com/office/drawing/2014/main" id="{1EA805C0-5C54-BCDD-5564-3D2E3AC56E7D}"/>
              </a:ext>
            </a:extLst>
          </p:cNvPr>
          <p:cNvSpPr txBox="1"/>
          <p:nvPr/>
        </p:nvSpPr>
        <p:spPr>
          <a:xfrm>
            <a:off x="629174" y="1266738"/>
            <a:ext cx="8078597" cy="4247317"/>
          </a:xfrm>
          <a:prstGeom prst="rect">
            <a:avLst/>
          </a:prstGeom>
          <a:noFill/>
        </p:spPr>
        <p:txBody>
          <a:bodyPr wrap="square">
            <a:spAutoFit/>
          </a:bodyPr>
          <a:lstStyle/>
          <a:p>
            <a:r>
              <a:rPr lang="en-US" sz="3000" b="1" kern="0" dirty="0">
                <a:solidFill>
                  <a:srgbClr val="0070C0"/>
                </a:solidFill>
                <a:effectLst/>
                <a:latin typeface="Calibri" panose="020F0502020204030204" pitchFamily="34" charset="0"/>
                <a:ea typeface="Calibri" panose="020F0502020204030204" pitchFamily="34" charset="0"/>
              </a:rPr>
              <a:t>Psalms 29:9  </a:t>
            </a:r>
            <a:r>
              <a:rPr lang="en-US" sz="3000" kern="0" dirty="0">
                <a:effectLst/>
                <a:latin typeface="Calibri" panose="020F0502020204030204" pitchFamily="34" charset="0"/>
                <a:ea typeface="Calibri" panose="020F0502020204030204" pitchFamily="34" charset="0"/>
              </a:rPr>
              <a:t>The voice of the LORD makes the deer give birth, And strips the forests bare; And in His temple everyone says, "Glory!" </a:t>
            </a:r>
          </a:p>
          <a:p>
            <a:endParaRPr kumimoji="0" lang="en-US" sz="3000" b="0" i="0" u="none" strike="noStrike" kern="0" cap="none" spc="0" normalizeH="0" baseline="0" noProof="0" dirty="0">
              <a:ln>
                <a:noFill/>
              </a:ln>
              <a:solidFill>
                <a:prstClr val="black"/>
              </a:solidFill>
              <a:uLnTx/>
              <a:uFillTx/>
              <a:latin typeface="Calibri" panose="020F0502020204030204" pitchFamily="34" charset="0"/>
              <a:ea typeface="Calibri" panose="020F0502020204030204" pitchFamily="34" charset="0"/>
              <a:cs typeface="Calibri" panose="020F0502020204030204" pitchFamily="34" charset="0"/>
            </a:endParaRPr>
          </a:p>
          <a:p>
            <a:r>
              <a:rPr kumimoji="0" lang="en-US" sz="30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This is usually interpreted to mean that wild animals, mammals, living in the forests were caused to bring forth their young prematurely because of their terror of the violent thunderstorm.</a:t>
            </a:r>
            <a:endParaRPr lang="en-US" sz="3000" dirty="0"/>
          </a:p>
        </p:txBody>
      </p:sp>
    </p:spTree>
    <p:extLst>
      <p:ext uri="{BB962C8B-B14F-4D97-AF65-F5344CB8AC3E}">
        <p14:creationId xmlns:p14="http://schemas.microsoft.com/office/powerpoint/2010/main" val="3586518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FC6341-41A8-95E1-1B51-701A12709477}"/>
              </a:ext>
            </a:extLst>
          </p:cNvPr>
          <p:cNvSpPr txBox="1"/>
          <p:nvPr/>
        </p:nvSpPr>
        <p:spPr>
          <a:xfrm>
            <a:off x="1023457" y="746621"/>
            <a:ext cx="7650760" cy="5816977"/>
          </a:xfrm>
          <a:prstGeom prst="rect">
            <a:avLst/>
          </a:prstGeom>
          <a:noFill/>
        </p:spPr>
        <p:txBody>
          <a:bodyPr wrap="square">
            <a:spAutoFit/>
          </a:bodyPr>
          <a:lstStyle/>
          <a:p>
            <a:endParaRPr lang="en-US" b="0" i="0" dirty="0">
              <a:solidFill>
                <a:srgbClr val="000000"/>
              </a:solidFill>
              <a:effectLst/>
              <a:latin typeface="Verdana" panose="020B0604030504040204" pitchFamily="34" charset="0"/>
            </a:endParaRPr>
          </a:p>
          <a:p>
            <a:endParaRPr lang="en-US" dirty="0">
              <a:solidFill>
                <a:srgbClr val="000000"/>
              </a:solidFill>
              <a:latin typeface="Verdana" panose="020B0604030504040204" pitchFamily="34" charset="0"/>
            </a:endParaRPr>
          </a:p>
          <a:p>
            <a:r>
              <a:rPr lang="en-US" sz="2400" b="0" i="0" dirty="0">
                <a:solidFill>
                  <a:srgbClr val="0070C0"/>
                </a:solidFill>
                <a:effectLst/>
                <a:latin typeface="Verdana" panose="020B0604030504040204" pitchFamily="34" charset="0"/>
              </a:rPr>
              <a:t>O Lord my God, When I in awesome wonder,</a:t>
            </a:r>
            <a:br>
              <a:rPr lang="en-US" sz="2400" dirty="0">
                <a:solidFill>
                  <a:srgbClr val="0070C0"/>
                </a:solidFill>
              </a:rPr>
            </a:br>
            <a:r>
              <a:rPr lang="en-US" sz="2400" b="0" i="0" dirty="0">
                <a:solidFill>
                  <a:srgbClr val="0070C0"/>
                </a:solidFill>
                <a:effectLst/>
                <a:latin typeface="Verdana" panose="020B0604030504040204" pitchFamily="34" charset="0"/>
              </a:rPr>
              <a:t>Consider all the worlds Thy Hands have made;</a:t>
            </a:r>
            <a:br>
              <a:rPr lang="en-US" sz="2400" dirty="0">
                <a:solidFill>
                  <a:srgbClr val="0070C0"/>
                </a:solidFill>
              </a:rPr>
            </a:br>
            <a:r>
              <a:rPr lang="en-US" sz="2400" b="0" i="0" u="sng" dirty="0">
                <a:solidFill>
                  <a:srgbClr val="0070C0"/>
                </a:solidFill>
                <a:effectLst/>
                <a:latin typeface="Verdana" panose="020B0604030504040204" pitchFamily="34" charset="0"/>
              </a:rPr>
              <a:t>I see the stars, I hear the rolling thunder,</a:t>
            </a:r>
            <a:br>
              <a:rPr lang="en-US" sz="2400" u="sng" dirty="0">
                <a:solidFill>
                  <a:srgbClr val="0070C0"/>
                </a:solidFill>
              </a:rPr>
            </a:br>
            <a:r>
              <a:rPr lang="en-US" sz="2400" b="0" i="0" dirty="0">
                <a:solidFill>
                  <a:srgbClr val="0070C0"/>
                </a:solidFill>
                <a:effectLst/>
                <a:latin typeface="Verdana" panose="020B0604030504040204" pitchFamily="34" charset="0"/>
              </a:rPr>
              <a:t>Thy power throughout the universe displayed.</a:t>
            </a:r>
          </a:p>
          <a:p>
            <a:endParaRPr lang="en-US" sz="2000" dirty="0">
              <a:solidFill>
                <a:srgbClr val="000000"/>
              </a:solidFill>
              <a:latin typeface="Verdana" panose="020B0604030504040204" pitchFamily="34" charset="0"/>
            </a:endParaRPr>
          </a:p>
          <a:p>
            <a:endParaRPr lang="en-US" sz="2000" dirty="0">
              <a:solidFill>
                <a:srgbClr val="000000"/>
              </a:solidFill>
              <a:latin typeface="Verdana" panose="020B0604030504040204" pitchFamily="34" charset="0"/>
            </a:endParaRPr>
          </a:p>
          <a:p>
            <a:r>
              <a:rPr lang="en-US" sz="2000" b="0" i="0" dirty="0">
                <a:solidFill>
                  <a:srgbClr val="000000"/>
                </a:solidFill>
                <a:effectLst/>
                <a:latin typeface="Verdana" panose="020B0604030504040204" pitchFamily="34" charset="0"/>
              </a:rPr>
              <a:t>When through the woods, and forest glades I wander,</a:t>
            </a:r>
            <a:br>
              <a:rPr lang="en-US" sz="2000" dirty="0"/>
            </a:br>
            <a:r>
              <a:rPr lang="en-US" sz="2000" b="0" i="0" dirty="0">
                <a:solidFill>
                  <a:srgbClr val="000000"/>
                </a:solidFill>
                <a:effectLst/>
                <a:latin typeface="Verdana" panose="020B0604030504040204" pitchFamily="34" charset="0"/>
              </a:rPr>
              <a:t>And hear the birds sing sweetly in the trees.</a:t>
            </a:r>
            <a:br>
              <a:rPr lang="en-US" sz="2000" dirty="0"/>
            </a:br>
            <a:r>
              <a:rPr lang="en-US" sz="2000" b="0" i="0" dirty="0">
                <a:solidFill>
                  <a:srgbClr val="000000"/>
                </a:solidFill>
                <a:effectLst/>
                <a:latin typeface="Verdana" panose="020B0604030504040204" pitchFamily="34" charset="0"/>
              </a:rPr>
              <a:t>When I look down, from lofty mountain grandeur</a:t>
            </a:r>
            <a:br>
              <a:rPr lang="en-US" sz="2000" dirty="0"/>
            </a:br>
            <a:r>
              <a:rPr lang="en-US" sz="2000" b="0" i="0" dirty="0">
                <a:solidFill>
                  <a:srgbClr val="000000"/>
                </a:solidFill>
                <a:effectLst/>
                <a:latin typeface="Verdana" panose="020B0604030504040204" pitchFamily="34" charset="0"/>
              </a:rPr>
              <a:t>And see the brook, and feel the gentle breeze.</a:t>
            </a:r>
          </a:p>
          <a:p>
            <a:endParaRPr lang="en-US" sz="2000" dirty="0">
              <a:solidFill>
                <a:srgbClr val="000000"/>
              </a:solidFill>
              <a:latin typeface="Verdana" panose="020B0604030504040204" pitchFamily="34" charset="0"/>
            </a:endParaRPr>
          </a:p>
          <a:p>
            <a:endParaRPr lang="en-US" sz="2000" dirty="0">
              <a:solidFill>
                <a:srgbClr val="000000"/>
              </a:solidFill>
              <a:latin typeface="Verdana" panose="020B0604030504040204" pitchFamily="34" charset="0"/>
            </a:endParaRPr>
          </a:p>
          <a:p>
            <a:r>
              <a:rPr lang="en-US" sz="2000" b="0" i="0" dirty="0">
                <a:solidFill>
                  <a:srgbClr val="000000"/>
                </a:solidFill>
                <a:effectLst/>
                <a:latin typeface="Verdana" panose="020B0604030504040204" pitchFamily="34" charset="0"/>
              </a:rPr>
              <a:t>And when I think, that God, His Son not sparing;</a:t>
            </a:r>
            <a:br>
              <a:rPr lang="en-US" sz="2000" dirty="0"/>
            </a:br>
            <a:r>
              <a:rPr lang="en-US" sz="2000" b="0" i="0" dirty="0">
                <a:solidFill>
                  <a:srgbClr val="000000"/>
                </a:solidFill>
                <a:effectLst/>
                <a:latin typeface="Verdana" panose="020B0604030504040204" pitchFamily="34" charset="0"/>
              </a:rPr>
              <a:t>Sent Him to die, I scarce can take it in;</a:t>
            </a:r>
            <a:br>
              <a:rPr lang="en-US" sz="2000" dirty="0"/>
            </a:br>
            <a:r>
              <a:rPr lang="en-US" sz="2000" b="0" i="0" dirty="0">
                <a:solidFill>
                  <a:srgbClr val="000000"/>
                </a:solidFill>
                <a:effectLst/>
                <a:latin typeface="Verdana" panose="020B0604030504040204" pitchFamily="34" charset="0"/>
              </a:rPr>
              <a:t>That on the Cross, my burden gladly bearing,</a:t>
            </a:r>
            <a:br>
              <a:rPr lang="en-US" sz="2000" dirty="0"/>
            </a:br>
            <a:r>
              <a:rPr lang="en-US" sz="2000" b="0" i="0" dirty="0">
                <a:solidFill>
                  <a:srgbClr val="000000"/>
                </a:solidFill>
                <a:effectLst/>
                <a:latin typeface="Verdana" panose="020B0604030504040204" pitchFamily="34" charset="0"/>
              </a:rPr>
              <a:t>He bled and died to take away my sin.</a:t>
            </a:r>
            <a:endParaRPr lang="en-US" sz="2000" dirty="0"/>
          </a:p>
        </p:txBody>
      </p:sp>
      <p:sp>
        <p:nvSpPr>
          <p:cNvPr id="5" name="TextBox 4">
            <a:extLst>
              <a:ext uri="{FF2B5EF4-FFF2-40B4-BE49-F238E27FC236}">
                <a16:creationId xmlns:a16="http://schemas.microsoft.com/office/drawing/2014/main" id="{49FE1989-AE54-6FBF-52BF-A0DCB0184D32}"/>
              </a:ext>
            </a:extLst>
          </p:cNvPr>
          <p:cNvSpPr txBox="1"/>
          <p:nvPr/>
        </p:nvSpPr>
        <p:spPr>
          <a:xfrm>
            <a:off x="0" y="218002"/>
            <a:ext cx="9144000" cy="584775"/>
          </a:xfrm>
          <a:prstGeom prst="rect">
            <a:avLst/>
          </a:prstGeom>
          <a:noFill/>
        </p:spPr>
        <p:txBody>
          <a:bodyPr wrap="square">
            <a:spAutoFit/>
          </a:bodyPr>
          <a:lstStyle/>
          <a:p>
            <a:pPr algn="ctr"/>
            <a:r>
              <a:rPr lang="en-US" sz="3200" b="1" i="0" dirty="0">
                <a:solidFill>
                  <a:srgbClr val="000000"/>
                </a:solidFill>
                <a:effectLst/>
                <a:latin typeface="Century Gothic" panose="020B0502020202020204" pitchFamily="34" charset="0"/>
              </a:rPr>
              <a:t>How Great Thou Art</a:t>
            </a:r>
            <a:endParaRPr lang="en-US" sz="3200" dirty="0"/>
          </a:p>
        </p:txBody>
      </p:sp>
      <p:sp>
        <p:nvSpPr>
          <p:cNvPr id="6" name="Arrow: Right 5">
            <a:extLst>
              <a:ext uri="{FF2B5EF4-FFF2-40B4-BE49-F238E27FC236}">
                <a16:creationId xmlns:a16="http://schemas.microsoft.com/office/drawing/2014/main" id="{207B4178-98A5-0329-5D18-9356C19D514A}"/>
              </a:ext>
            </a:extLst>
          </p:cNvPr>
          <p:cNvSpPr/>
          <p:nvPr/>
        </p:nvSpPr>
        <p:spPr>
          <a:xfrm>
            <a:off x="6165906" y="6316910"/>
            <a:ext cx="978408" cy="29361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90761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48C0B-349C-8DA0-FC8E-3B5FBE460E0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51FE8CF5-2696-2C2D-53CB-6D07839B95F3}"/>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52E789EE-0CDC-239D-F193-28EE483FAA18}"/>
              </a:ext>
            </a:extLst>
          </p:cNvPr>
          <p:cNvSpPr txBox="1"/>
          <p:nvPr/>
        </p:nvSpPr>
        <p:spPr>
          <a:xfrm>
            <a:off x="23238" y="35476"/>
            <a:ext cx="912076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The Psalm Of 7 Thunders.  Psalm 29</a:t>
            </a:r>
          </a:p>
        </p:txBody>
      </p:sp>
      <p:sp>
        <p:nvSpPr>
          <p:cNvPr id="5" name="Footer Placeholder 4">
            <a:extLst>
              <a:ext uri="{FF2B5EF4-FFF2-40B4-BE49-F238E27FC236}">
                <a16:creationId xmlns:a16="http://schemas.microsoft.com/office/drawing/2014/main" id="{9BC490F7-9FE0-0AD1-3318-A25A4A33450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6" name="TextBox 5">
            <a:extLst>
              <a:ext uri="{FF2B5EF4-FFF2-40B4-BE49-F238E27FC236}">
                <a16:creationId xmlns:a16="http://schemas.microsoft.com/office/drawing/2014/main" id="{4E1A1992-5AD7-F22D-6B1E-E3851088556E}"/>
              </a:ext>
            </a:extLst>
          </p:cNvPr>
          <p:cNvSpPr txBox="1"/>
          <p:nvPr/>
        </p:nvSpPr>
        <p:spPr>
          <a:xfrm>
            <a:off x="411061" y="1224793"/>
            <a:ext cx="8565159" cy="4832092"/>
          </a:xfrm>
          <a:prstGeom prst="rect">
            <a:avLst/>
          </a:prstGeom>
          <a:noFill/>
        </p:spPr>
        <p:txBody>
          <a:bodyPr wrap="square">
            <a:spAutoFit/>
          </a:bodyPr>
          <a:lstStyle/>
          <a:p>
            <a:pPr marL="0" marR="0" indent="228600">
              <a:spcBef>
                <a:spcPts val="0"/>
              </a:spcBef>
              <a:spcAft>
                <a:spcPts val="0"/>
              </a:spcAft>
            </a:pPr>
            <a:r>
              <a:rPr lang="en-US" sz="2800" kern="0" dirty="0">
                <a:effectLst/>
                <a:latin typeface="Calibri" panose="020F0502020204030204" pitchFamily="34" charset="0"/>
                <a:ea typeface="Calibri" panose="020F0502020204030204" pitchFamily="34" charset="0"/>
                <a:cs typeface="Calibri" panose="020F0502020204030204" pitchFamily="34" charset="0"/>
              </a:rPr>
              <a:t>“Jehovah will bless his people with peace” </a:t>
            </a:r>
            <a:r>
              <a:rPr lang="en-US" sz="28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(Ps. 29:11). </a:t>
            </a:r>
            <a:r>
              <a:rPr lang="en-US" sz="2800" kern="0" dirty="0">
                <a:effectLst/>
                <a:latin typeface="Calibri" panose="020F0502020204030204" pitchFamily="34" charset="0"/>
                <a:ea typeface="Calibri" panose="020F0502020204030204" pitchFamily="34" charset="0"/>
                <a:cs typeface="Calibri" panose="020F0502020204030204" pitchFamily="34" charset="0"/>
              </a:rPr>
              <a:t>Just as the Great flood was a judgment of mankind in which </a:t>
            </a:r>
            <a:r>
              <a:rPr lang="en-US" sz="2800" u="sng" kern="0" dirty="0">
                <a:effectLst/>
                <a:latin typeface="Calibri" panose="020F0502020204030204" pitchFamily="34" charset="0"/>
                <a:ea typeface="Calibri" panose="020F0502020204030204" pitchFamily="34" charset="0"/>
                <a:cs typeface="Calibri" panose="020F0502020204030204" pitchFamily="34" charset="0"/>
              </a:rPr>
              <a:t>God’s wrath</a:t>
            </a:r>
            <a:r>
              <a:rPr lang="en-US" sz="2800" kern="0" dirty="0">
                <a:effectLst/>
                <a:latin typeface="Calibri" panose="020F0502020204030204" pitchFamily="34" charset="0"/>
                <a:ea typeface="Calibri" panose="020F0502020204030204" pitchFamily="34" charset="0"/>
                <a:cs typeface="Calibri" panose="020F0502020204030204" pitchFamily="34" charset="0"/>
              </a:rPr>
              <a:t> was poured out upon the wicked, and </a:t>
            </a:r>
            <a:r>
              <a:rPr lang="en-US" sz="2800" u="sng" kern="0" dirty="0">
                <a:effectLst/>
                <a:latin typeface="Calibri" panose="020F0502020204030204" pitchFamily="34" charset="0"/>
                <a:ea typeface="Calibri" panose="020F0502020204030204" pitchFamily="34" charset="0"/>
                <a:cs typeface="Calibri" panose="020F0502020204030204" pitchFamily="34" charset="0"/>
              </a:rPr>
              <a:t>his mercy </a:t>
            </a:r>
            <a:r>
              <a:rPr lang="en-US" sz="2800" kern="0" dirty="0">
                <a:effectLst/>
                <a:latin typeface="Calibri" panose="020F0502020204030204" pitchFamily="34" charset="0"/>
                <a:ea typeface="Calibri" panose="020F0502020204030204" pitchFamily="34" charset="0"/>
                <a:cs typeface="Calibri" panose="020F0502020204030204" pitchFamily="34" charset="0"/>
              </a:rPr>
              <a:t>was extended to the righteous in the person of Noah and his family, so does it appear in this psalm.</a:t>
            </a:r>
          </a:p>
          <a:p>
            <a:pPr marL="0" marR="0" indent="228600">
              <a:spcBef>
                <a:spcPts val="0"/>
              </a:spcBef>
              <a:spcAft>
                <a:spcPts val="0"/>
              </a:spcAft>
            </a:pPr>
            <a:endParaRPr lang="en-US" sz="2800" kern="0" dirty="0">
              <a:latin typeface="Calibri" panose="020F0502020204030204" pitchFamily="34" charset="0"/>
              <a:ea typeface="Calibri" panose="020F0502020204030204" pitchFamily="34" charset="0"/>
              <a:cs typeface="Calibri" panose="020F0502020204030204" pitchFamily="34" charset="0"/>
            </a:endParaRPr>
          </a:p>
          <a:p>
            <a:pPr marL="0" marR="0" indent="228600">
              <a:spcBef>
                <a:spcPts val="0"/>
              </a:spcBef>
              <a:spcAft>
                <a:spcPts val="0"/>
              </a:spcAft>
            </a:pPr>
            <a:r>
              <a:rPr lang="en-US" sz="2800" kern="0" dirty="0">
                <a:effectLst/>
                <a:latin typeface="Calibri" panose="020F0502020204030204" pitchFamily="34" charset="0"/>
                <a:ea typeface="Calibri" panose="020F0502020204030204" pitchFamily="34" charset="0"/>
                <a:cs typeface="Calibri" panose="020F0502020204030204" pitchFamily="34" charset="0"/>
              </a:rPr>
              <a:t> The same pattern is found here. The </a:t>
            </a:r>
            <a:r>
              <a:rPr lang="en-US" sz="2800" u="sng" kern="0" dirty="0">
                <a:effectLst/>
                <a:latin typeface="Calibri" panose="020F0502020204030204" pitchFamily="34" charset="0"/>
                <a:ea typeface="Calibri" panose="020F0502020204030204" pitchFamily="34" charset="0"/>
                <a:cs typeface="Calibri" panose="020F0502020204030204" pitchFamily="34" charset="0"/>
              </a:rPr>
              <a:t>lightnings flash</a:t>
            </a:r>
            <a:r>
              <a:rPr lang="en-US" sz="2800" kern="0" dirty="0">
                <a:effectLst/>
                <a:latin typeface="Calibri" panose="020F0502020204030204" pitchFamily="34" charset="0"/>
                <a:ea typeface="Calibri" panose="020F0502020204030204" pitchFamily="34" charset="0"/>
                <a:cs typeface="Calibri" panose="020F0502020204030204" pitchFamily="34" charset="0"/>
              </a:rPr>
              <a:t>, the </a:t>
            </a:r>
            <a:r>
              <a:rPr lang="en-US" sz="2800" u="sng" kern="0" dirty="0">
                <a:effectLst/>
                <a:latin typeface="Calibri" panose="020F0502020204030204" pitchFamily="34" charset="0"/>
                <a:ea typeface="Calibri" panose="020F0502020204030204" pitchFamily="34" charset="0"/>
                <a:cs typeface="Calibri" panose="020F0502020204030204" pitchFamily="34" charset="0"/>
              </a:rPr>
              <a:t>thunders roar</a:t>
            </a:r>
            <a:r>
              <a:rPr lang="en-US" sz="2800" kern="0" dirty="0">
                <a:effectLst/>
                <a:latin typeface="Calibri" panose="020F0502020204030204" pitchFamily="34" charset="0"/>
                <a:ea typeface="Calibri" panose="020F0502020204030204" pitchFamily="34" charset="0"/>
                <a:cs typeface="Calibri" panose="020F0502020204030204" pitchFamily="34" charset="0"/>
              </a:rPr>
              <a:t>, the </a:t>
            </a:r>
            <a:r>
              <a:rPr lang="en-US" sz="2800" u="sng" kern="0" dirty="0">
                <a:effectLst/>
                <a:latin typeface="Calibri" panose="020F0502020204030204" pitchFamily="34" charset="0"/>
                <a:ea typeface="Calibri" panose="020F0502020204030204" pitchFamily="34" charset="0"/>
                <a:cs typeface="Calibri" panose="020F0502020204030204" pitchFamily="34" charset="0"/>
              </a:rPr>
              <a:t>trees come crashing down</a:t>
            </a:r>
            <a:r>
              <a:rPr lang="en-US" sz="2800" kern="0" dirty="0">
                <a:effectLst/>
                <a:latin typeface="Calibri" panose="020F0502020204030204" pitchFamily="34" charset="0"/>
                <a:ea typeface="Calibri" panose="020F0502020204030204" pitchFamily="34" charset="0"/>
                <a:cs typeface="Calibri" panose="020F0502020204030204" pitchFamily="34" charset="0"/>
              </a:rPr>
              <a:t>, the </a:t>
            </a:r>
            <a:r>
              <a:rPr lang="en-US" sz="2800" u="sng" kern="0" dirty="0">
                <a:effectLst/>
                <a:latin typeface="Calibri" panose="020F0502020204030204" pitchFamily="34" charset="0"/>
                <a:ea typeface="Calibri" panose="020F0502020204030204" pitchFamily="34" charset="0"/>
                <a:cs typeface="Calibri" panose="020F0502020204030204" pitchFamily="34" charset="0"/>
              </a:rPr>
              <a:t>forests are stripped</a:t>
            </a:r>
            <a:r>
              <a:rPr lang="en-US" sz="2800" kern="0" dirty="0">
                <a:effectLst/>
                <a:latin typeface="Calibri" panose="020F0502020204030204" pitchFamily="34" charset="0"/>
                <a:ea typeface="Calibri" panose="020F0502020204030204" pitchFamily="34" charset="0"/>
                <a:cs typeface="Calibri" panose="020F0502020204030204" pitchFamily="34" charset="0"/>
              </a:rPr>
              <a:t>, the </a:t>
            </a:r>
            <a:r>
              <a:rPr lang="en-US" sz="2800" u="sng" kern="0" dirty="0">
                <a:effectLst/>
                <a:latin typeface="Calibri" panose="020F0502020204030204" pitchFamily="34" charset="0"/>
                <a:ea typeface="Calibri" panose="020F0502020204030204" pitchFamily="34" charset="0"/>
                <a:cs typeface="Calibri" panose="020F0502020204030204" pitchFamily="34" charset="0"/>
              </a:rPr>
              <a:t>wilderness trembles</a:t>
            </a:r>
            <a:r>
              <a:rPr lang="en-US" sz="2800" kern="0" dirty="0">
                <a:effectLst/>
                <a:latin typeface="Calibri" panose="020F0502020204030204" pitchFamily="34" charset="0"/>
                <a:ea typeface="Calibri" panose="020F0502020204030204" pitchFamily="34" charset="0"/>
                <a:cs typeface="Calibri" panose="020F0502020204030204" pitchFamily="34" charset="0"/>
              </a:rPr>
              <a:t>, and the </a:t>
            </a:r>
            <a:r>
              <a:rPr lang="en-US" sz="2800" u="sng" kern="0" dirty="0">
                <a:effectLst/>
                <a:latin typeface="Calibri" panose="020F0502020204030204" pitchFamily="34" charset="0"/>
                <a:ea typeface="Calibri" panose="020F0502020204030204" pitchFamily="34" charset="0"/>
                <a:cs typeface="Calibri" panose="020F0502020204030204" pitchFamily="34" charset="0"/>
              </a:rPr>
              <a:t>mountains jump around </a:t>
            </a:r>
            <a:r>
              <a:rPr lang="en-US" sz="2800" kern="0" dirty="0">
                <a:effectLst/>
                <a:latin typeface="Calibri" panose="020F0502020204030204" pitchFamily="34" charset="0"/>
                <a:ea typeface="Calibri" panose="020F0502020204030204" pitchFamily="34" charset="0"/>
                <a:cs typeface="Calibri" panose="020F0502020204030204" pitchFamily="34" charset="0"/>
              </a:rPr>
              <a:t>like young antelopes, </a:t>
            </a:r>
            <a:r>
              <a:rPr lang="en-US" sz="2800" b="1" kern="0" dirty="0">
                <a:effectLst/>
                <a:latin typeface="Calibri" panose="020F0502020204030204" pitchFamily="34" charset="0"/>
                <a:ea typeface="Calibri" panose="020F0502020204030204" pitchFamily="34" charset="0"/>
                <a:cs typeface="Calibri" panose="020F0502020204030204" pitchFamily="34" charset="0"/>
              </a:rPr>
              <a:t>but God provides peace for his people! </a:t>
            </a:r>
            <a:endParaRPr lang="en-US" sz="28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361959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208047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175432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Calibri" panose="020F0502020204030204"/>
                <a:ea typeface="+mn-ea"/>
                <a:cs typeface="+mn-cs"/>
              </a:rPr>
              <a:t>Are you a New Testament Christian?</a:t>
            </a:r>
          </a:p>
        </p:txBody>
      </p:sp>
      <p:sp>
        <p:nvSpPr>
          <p:cNvPr id="5" name="Rectangle 3" descr="Rectangle: Click to edit Master text styles&#10;Second level&#10;Third level&#10;Fourth level&#10;Fifth level">
            <a:extLst>
              <a:ext uri="{FF2B5EF4-FFF2-40B4-BE49-F238E27FC236}">
                <a16:creationId xmlns:a16="http://schemas.microsoft.com/office/drawing/2014/main" id="{D0B57229-4B70-A0A7-3E79-C275ACFCE8EC}"/>
              </a:ext>
            </a:extLst>
          </p:cNvPr>
          <p:cNvSpPr txBox="1">
            <a:spLocks noChangeArrowheads="1"/>
          </p:cNvSpPr>
          <p:nvPr/>
        </p:nvSpPr>
        <p:spPr>
          <a:xfrm>
            <a:off x="855677" y="2169355"/>
            <a:ext cx="6484938" cy="29051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1" i="0" u="none" strike="noStrike" kern="0" cap="none" spc="0" normalizeH="0" baseline="0" noProof="0" dirty="0">
                <a:ln>
                  <a:noFill/>
                </a:ln>
                <a:solidFill>
                  <a:srgbClr val="0070C0"/>
                </a:solidFill>
                <a:effectLst/>
                <a:uLnTx/>
                <a:uFillTx/>
                <a:latin typeface="Calibri" panose="020F0502020204030204"/>
                <a:ea typeface="+mn-ea"/>
                <a:cs typeface="Calibri" panose="020F0502020204030204" pitchFamily="34" charset="0"/>
              </a:rPr>
              <a:t>Hear</a:t>
            </a:r>
            <a:r>
              <a:rPr kumimoji="0" lang="en-US" sz="3200" b="0" i="0" u="none" strike="noStrike" kern="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 the Gospel (Rom.10:14)</a:t>
            </a:r>
          </a:p>
        </p:txBody>
      </p:sp>
      <p:sp>
        <p:nvSpPr>
          <p:cNvPr id="6" name="Rectangle 3" descr="Rectangle: Click to edit Master text styles&#10;Second level&#10;Third level&#10;Fourth level&#10;Fifth level">
            <a:extLst>
              <a:ext uri="{FF2B5EF4-FFF2-40B4-BE49-F238E27FC236}">
                <a16:creationId xmlns:a16="http://schemas.microsoft.com/office/drawing/2014/main" id="{8D768C23-8C44-E143-4AC6-B52FF28E7369}"/>
              </a:ext>
            </a:extLst>
          </p:cNvPr>
          <p:cNvSpPr txBox="1">
            <a:spLocks noChangeArrowheads="1"/>
          </p:cNvSpPr>
          <p:nvPr/>
        </p:nvSpPr>
        <p:spPr>
          <a:xfrm>
            <a:off x="852181" y="2673073"/>
            <a:ext cx="7654256" cy="321469"/>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1" i="0" u="none" strike="noStrike" kern="0" cap="none" spc="0" normalizeH="0" baseline="0" noProof="0" dirty="0">
                <a:ln>
                  <a:noFill/>
                </a:ln>
                <a:solidFill>
                  <a:srgbClr val="0070C0"/>
                </a:solidFill>
                <a:effectLst/>
                <a:uLnTx/>
                <a:uFillTx/>
                <a:latin typeface="Calibri" panose="020F0502020204030204"/>
                <a:ea typeface="+mn-ea"/>
                <a:cs typeface="Calibri" panose="020F0502020204030204" pitchFamily="34" charset="0"/>
              </a:rPr>
              <a:t>Believe</a:t>
            </a:r>
            <a:r>
              <a:rPr kumimoji="0" lang="en-US" sz="3200" b="0" i="0" u="none" strike="noStrike" kern="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 the Gospel (Heb. 11:6)</a:t>
            </a:r>
          </a:p>
        </p:txBody>
      </p:sp>
      <p:sp>
        <p:nvSpPr>
          <p:cNvPr id="7" name="Rectangle 3" descr="Rectangle: Click to edit Master text styles&#10;Second level&#10;Third level&#10;Fourth level&#10;Fifth level">
            <a:extLst>
              <a:ext uri="{FF2B5EF4-FFF2-40B4-BE49-F238E27FC236}">
                <a16:creationId xmlns:a16="http://schemas.microsoft.com/office/drawing/2014/main" id="{2F6B1EC9-4087-55C2-C6EE-83FCB36377F7}"/>
              </a:ext>
            </a:extLst>
          </p:cNvPr>
          <p:cNvSpPr txBox="1">
            <a:spLocks noChangeArrowheads="1"/>
          </p:cNvSpPr>
          <p:nvPr/>
        </p:nvSpPr>
        <p:spPr>
          <a:xfrm>
            <a:off x="852632" y="3134366"/>
            <a:ext cx="6484938" cy="335756"/>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1" i="0" u="none" strike="noStrike" kern="0" cap="none" spc="0" normalizeH="0" baseline="0" noProof="0" dirty="0">
                <a:ln>
                  <a:noFill/>
                </a:ln>
                <a:solidFill>
                  <a:srgbClr val="0070C0"/>
                </a:solidFill>
                <a:effectLst/>
                <a:uLnTx/>
                <a:uFillTx/>
                <a:latin typeface="Calibri" panose="020F0502020204030204"/>
                <a:ea typeface="+mn-ea"/>
                <a:cs typeface="Calibri" panose="020F0502020204030204" pitchFamily="34" charset="0"/>
              </a:rPr>
              <a:t>Repent</a:t>
            </a:r>
            <a:r>
              <a:rPr kumimoji="0" lang="en-US" sz="3200" b="0" i="0" u="none" strike="noStrike" kern="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 of Sins (Acts 3:19)</a:t>
            </a:r>
          </a:p>
          <a:p>
            <a:pPr marL="609600" marR="0" lvl="0" indent="-609600" algn="l" defTabSz="914400" rtl="0" eaLnBrk="0" fontAlgn="base" latinLnBrk="0" hangingPunct="0">
              <a:lnSpc>
                <a:spcPct val="80000"/>
              </a:lnSpc>
              <a:spcBef>
                <a:spcPct val="20000"/>
              </a:spcBef>
              <a:spcAft>
                <a:spcPct val="0"/>
              </a:spcAft>
              <a:buClrTx/>
              <a:buSzTx/>
              <a:buFontTx/>
              <a:buChar char="•"/>
              <a:tabLst/>
              <a:defRPr/>
            </a:pPr>
            <a:endParaRPr kumimoji="0" lang="en-US" sz="1800" b="0" i="0" u="none" strike="noStrike" kern="0" cap="none" spc="0" normalizeH="0" baseline="0" noProof="0" dirty="0">
              <a:ln>
                <a:noFill/>
              </a:ln>
              <a:solidFill>
                <a:srgbClr val="000000"/>
              </a:solidFill>
              <a:effectLst/>
              <a:uLnTx/>
              <a:uFillTx/>
              <a:latin typeface="Times New Roman"/>
              <a:ea typeface="+mn-ea"/>
              <a:cs typeface="+mn-cs"/>
            </a:endParaRPr>
          </a:p>
        </p:txBody>
      </p:sp>
      <p:sp>
        <p:nvSpPr>
          <p:cNvPr id="8" name="Rectangle 3" descr="Rectangle: Click to edit Master text styles&#10;Second level&#10;Third level&#10;Fourth level&#10;Fifth level">
            <a:extLst>
              <a:ext uri="{FF2B5EF4-FFF2-40B4-BE49-F238E27FC236}">
                <a16:creationId xmlns:a16="http://schemas.microsoft.com/office/drawing/2014/main" id="{C8450CA4-B06E-A0E9-26FC-F35D2D522886}"/>
              </a:ext>
            </a:extLst>
          </p:cNvPr>
          <p:cNvSpPr txBox="1">
            <a:spLocks noChangeArrowheads="1"/>
          </p:cNvSpPr>
          <p:nvPr/>
        </p:nvSpPr>
        <p:spPr>
          <a:xfrm>
            <a:off x="860570" y="3664345"/>
            <a:ext cx="6484938" cy="304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1" i="0" u="none" strike="noStrike" kern="0" cap="none" spc="0" normalizeH="0" baseline="0" noProof="0" dirty="0">
                <a:ln>
                  <a:noFill/>
                </a:ln>
                <a:solidFill>
                  <a:srgbClr val="0070C0"/>
                </a:solidFill>
                <a:effectLst/>
                <a:uLnTx/>
                <a:uFillTx/>
                <a:latin typeface="Calibri" panose="020F0502020204030204"/>
                <a:ea typeface="+mn-ea"/>
                <a:cs typeface="Calibri" panose="020F0502020204030204" pitchFamily="34" charset="0"/>
              </a:rPr>
              <a:t>Confess</a:t>
            </a:r>
            <a:r>
              <a:rPr kumimoji="0" lang="en-US" sz="3200" b="0" i="0" u="none" strike="noStrike" kern="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 Christ (Rom.10:9)</a:t>
            </a:r>
          </a:p>
        </p:txBody>
      </p:sp>
      <p:sp>
        <p:nvSpPr>
          <p:cNvPr id="9" name="Rectangle 3" descr="Rectangle: Click to edit Master text styles&#10;Second level&#10;Third level&#10;Fourth level&#10;Fifth level">
            <a:extLst>
              <a:ext uri="{FF2B5EF4-FFF2-40B4-BE49-F238E27FC236}">
                <a16:creationId xmlns:a16="http://schemas.microsoft.com/office/drawing/2014/main" id="{309E2ED0-949E-5D3C-EA52-EE0EB9D4BC57}"/>
              </a:ext>
            </a:extLst>
          </p:cNvPr>
          <p:cNvSpPr txBox="1">
            <a:spLocks noChangeArrowheads="1"/>
          </p:cNvSpPr>
          <p:nvPr/>
        </p:nvSpPr>
        <p:spPr>
          <a:xfrm>
            <a:off x="868958" y="4755343"/>
            <a:ext cx="7203141" cy="44291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1" i="0" u="none" strike="noStrike" kern="0" cap="none" spc="0" normalizeH="0" baseline="0" noProof="0" dirty="0">
                <a:ln>
                  <a:noFill/>
                </a:ln>
                <a:solidFill>
                  <a:srgbClr val="0070C0"/>
                </a:solidFill>
                <a:effectLst/>
                <a:uLnTx/>
                <a:uFillTx/>
                <a:latin typeface="Calibri" panose="020F0502020204030204"/>
                <a:ea typeface="+mn-ea"/>
                <a:cs typeface="Calibri" panose="020F0502020204030204" pitchFamily="34" charset="0"/>
              </a:rPr>
              <a:t>Serve</a:t>
            </a:r>
            <a:r>
              <a:rPr kumimoji="0" lang="en-US" sz="3200" b="0" i="0" u="none" strike="noStrike" kern="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 our Lord the rest                          of our lives (Rev.2:10)</a:t>
            </a:r>
          </a:p>
          <a:p>
            <a:pPr marL="0" marR="0" lvl="0" indent="0" algn="l" defTabSz="914400" rtl="0" eaLnBrk="0" fontAlgn="base" latinLnBrk="0" hangingPunct="0">
              <a:lnSpc>
                <a:spcPct val="80000"/>
              </a:lnSpc>
              <a:spcBef>
                <a:spcPct val="20000"/>
              </a:spcBef>
              <a:spcAft>
                <a:spcPct val="0"/>
              </a:spcAft>
              <a:buClrTx/>
              <a:buSzTx/>
              <a:buFontTx/>
              <a:buNone/>
              <a:tabLst/>
              <a:defRPr/>
            </a:pPr>
            <a:endPar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609600" marR="0" lvl="0" indent="-609600" algn="l" defTabSz="914400" rtl="0" eaLnBrk="0" fontAlgn="base" latinLnBrk="0" hangingPunct="0">
              <a:lnSpc>
                <a:spcPct val="80000"/>
              </a:lnSpc>
              <a:spcBef>
                <a:spcPct val="20000"/>
              </a:spcBef>
              <a:spcAft>
                <a:spcPct val="0"/>
              </a:spcAft>
              <a:buClrTx/>
              <a:buSzTx/>
              <a:buFontTx/>
              <a:buChar char="•"/>
              <a:tabLst/>
              <a:defRPr/>
            </a:pPr>
            <a:endParaRPr kumimoji="0" lang="en-US" sz="1800" b="0" i="0" u="none" strike="noStrike" kern="0" cap="none" spc="0" normalizeH="0" baseline="0" noProof="0" dirty="0">
              <a:ln>
                <a:noFill/>
              </a:ln>
              <a:solidFill>
                <a:srgbClr val="000000"/>
              </a:solidFill>
              <a:effectLst/>
              <a:uLnTx/>
              <a:uFillTx/>
              <a:latin typeface="Times New Roman"/>
              <a:ea typeface="+mn-ea"/>
              <a:cs typeface="+mn-cs"/>
            </a:endParaRPr>
          </a:p>
        </p:txBody>
      </p:sp>
      <p:sp>
        <p:nvSpPr>
          <p:cNvPr id="11" name="Footer Placeholder 6">
            <a:extLst>
              <a:ext uri="{FF2B5EF4-FFF2-40B4-BE49-F238E27FC236}">
                <a16:creationId xmlns:a16="http://schemas.microsoft.com/office/drawing/2014/main" id="{BF53A270-D48A-6124-41D8-253FA79A4CFB}"/>
              </a:ext>
            </a:extLst>
          </p:cNvPr>
          <p:cNvSpPr>
            <a:spLocks noGrp="1"/>
          </p:cNvSpPr>
          <p:nvPr>
            <p:ph type="ftr" sz="quarter" idx="11"/>
          </p:nvPr>
        </p:nvSpPr>
        <p:spPr>
          <a:xfrm>
            <a:off x="3028950" y="6356351"/>
            <a:ext cx="30861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13" name="TextBox 12">
            <a:extLst>
              <a:ext uri="{FF2B5EF4-FFF2-40B4-BE49-F238E27FC236}">
                <a16:creationId xmlns:a16="http://schemas.microsoft.com/office/drawing/2014/main" id="{34AC9591-630B-6A47-852A-2400CA6D685B}"/>
              </a:ext>
            </a:extLst>
          </p:cNvPr>
          <p:cNvSpPr txBox="1"/>
          <p:nvPr/>
        </p:nvSpPr>
        <p:spPr>
          <a:xfrm>
            <a:off x="939567" y="4139925"/>
            <a:ext cx="6904139" cy="584775"/>
          </a:xfrm>
          <a:prstGeom prst="rect">
            <a:avLst/>
          </a:prstGeom>
          <a:noFill/>
        </p:spPr>
        <p:txBody>
          <a:bodyPr wrap="square">
            <a:spAutoFit/>
          </a:bodyPr>
          <a:lstStyle/>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Be Baptized </a:t>
            </a:r>
            <a:r>
              <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Into Christ (1 Cor.12:13)</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78002A88-97AA-39EB-7DF7-507832ECFCA8}"/>
              </a:ext>
            </a:extLst>
          </p:cNvPr>
          <p:cNvSpPr txBox="1"/>
          <p:nvPr/>
        </p:nvSpPr>
        <p:spPr>
          <a:xfrm>
            <a:off x="868958" y="5939408"/>
            <a:ext cx="8275042"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You Must Be Born Again. John 3:1-7</a:t>
            </a:r>
          </a:p>
        </p:txBody>
      </p:sp>
      <p:pic>
        <p:nvPicPr>
          <p:cNvPr id="10" name="Picture 9">
            <a:extLst>
              <a:ext uri="{FF2B5EF4-FFF2-40B4-BE49-F238E27FC236}">
                <a16:creationId xmlns:a16="http://schemas.microsoft.com/office/drawing/2014/main" id="{928851DE-C1E1-1C7D-11CD-CBDD351466D2}"/>
              </a:ext>
            </a:extLst>
          </p:cNvPr>
          <p:cNvPicPr>
            <a:picLocks noChangeAspect="1"/>
          </p:cNvPicPr>
          <p:nvPr/>
        </p:nvPicPr>
        <p:blipFill rotWithShape="1">
          <a:blip r:embed="rId2"/>
          <a:srcRect t="36906"/>
          <a:stretch/>
        </p:blipFill>
        <p:spPr>
          <a:xfrm>
            <a:off x="5588115" y="4724700"/>
            <a:ext cx="3178380" cy="1235180"/>
          </a:xfrm>
          <a:prstGeom prst="rect">
            <a:avLst/>
          </a:prstGeom>
        </p:spPr>
      </p:pic>
    </p:spTree>
    <p:extLst>
      <p:ext uri="{BB962C8B-B14F-4D97-AF65-F5344CB8AC3E}">
        <p14:creationId xmlns:p14="http://schemas.microsoft.com/office/powerpoint/2010/main" val="8041974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1DDC6-8FD5-A66B-62AF-3618C06B24A3}"/>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6AF84E6B-A44C-0BDE-FE82-352A2F080AC3}"/>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67F5ED92-40F0-869E-2301-4C2697F2ACE0}"/>
              </a:ext>
            </a:extLst>
          </p:cNvPr>
          <p:cNvSpPr txBox="1"/>
          <p:nvPr/>
        </p:nvSpPr>
        <p:spPr>
          <a:xfrm>
            <a:off x="23238" y="35476"/>
            <a:ext cx="912076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The Psalm Of 7 Thunders.  Psalm 29</a:t>
            </a:r>
          </a:p>
        </p:txBody>
      </p:sp>
      <p:sp>
        <p:nvSpPr>
          <p:cNvPr id="5" name="Footer Placeholder 4">
            <a:extLst>
              <a:ext uri="{FF2B5EF4-FFF2-40B4-BE49-F238E27FC236}">
                <a16:creationId xmlns:a16="http://schemas.microsoft.com/office/drawing/2014/main" id="{5422ED52-5B40-B2AE-D1B0-5A2DC9E21F7B}"/>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6" name="TextBox 5">
            <a:extLst>
              <a:ext uri="{FF2B5EF4-FFF2-40B4-BE49-F238E27FC236}">
                <a16:creationId xmlns:a16="http://schemas.microsoft.com/office/drawing/2014/main" id="{4FF0F552-1E17-671D-F75D-B454271CAB16}"/>
              </a:ext>
            </a:extLst>
          </p:cNvPr>
          <p:cNvSpPr txBox="1"/>
          <p:nvPr/>
        </p:nvSpPr>
        <p:spPr>
          <a:xfrm>
            <a:off x="570451" y="981512"/>
            <a:ext cx="8036654" cy="5355312"/>
          </a:xfrm>
          <a:prstGeom prst="rect">
            <a:avLst/>
          </a:prstGeom>
          <a:noFill/>
        </p:spPr>
        <p:txBody>
          <a:bodyPr wrap="square">
            <a:spAutoFit/>
          </a:bodyPr>
          <a:lstStyle/>
          <a:p>
            <a:r>
              <a:rPr lang="en-US" sz="2400" dirty="0"/>
              <a:t> In the blessings he bestows upon the subjects of that kingdom, </a:t>
            </a:r>
            <a:r>
              <a:rPr lang="en-US" sz="2400" b="1" dirty="0">
                <a:solidFill>
                  <a:srgbClr val="0070C0"/>
                </a:solidFill>
              </a:rPr>
              <a:t>Ps 29:11</a:t>
            </a:r>
            <a:r>
              <a:rPr lang="en-US" sz="2400" dirty="0"/>
              <a:t>. </a:t>
            </a:r>
            <a:r>
              <a:rPr lang="en-US" sz="2400" b="1" u="sng" dirty="0">
                <a:solidFill>
                  <a:srgbClr val="FF0000"/>
                </a:solidFill>
              </a:rPr>
              <a:t>First,</a:t>
            </a:r>
            <a:r>
              <a:rPr lang="en-US" sz="2400" u="sng" dirty="0"/>
              <a:t> He will qualify them for his service</a:t>
            </a:r>
            <a:r>
              <a:rPr lang="en-US" sz="2400" dirty="0"/>
              <a:t>: He will give </a:t>
            </a:r>
            <a:r>
              <a:rPr lang="en-US" sz="2400" u="sng" dirty="0"/>
              <a:t>strength to his people</a:t>
            </a:r>
            <a:r>
              <a:rPr lang="en-US" sz="2400" dirty="0"/>
              <a:t>, to fortify them against every evil work and </a:t>
            </a:r>
            <a:r>
              <a:rPr lang="en-US" sz="2400" u="sng" dirty="0"/>
              <a:t>to furnish them for every good work</a:t>
            </a:r>
            <a:r>
              <a:rPr lang="en-US" sz="2400" dirty="0"/>
              <a:t>; out of weakness they </a:t>
            </a:r>
            <a:r>
              <a:rPr lang="en-US" sz="2400" u="sng" dirty="0"/>
              <a:t>shall be made strong.</a:t>
            </a:r>
          </a:p>
          <a:p>
            <a:r>
              <a:rPr lang="en-US" sz="2400" dirty="0"/>
              <a:t> </a:t>
            </a:r>
            <a:r>
              <a:rPr lang="en-US" sz="2400" b="1" dirty="0">
                <a:solidFill>
                  <a:srgbClr val="FF0000"/>
                </a:solidFill>
              </a:rPr>
              <a:t>Secondly,</a:t>
            </a:r>
            <a:r>
              <a:rPr lang="en-US" sz="2400" dirty="0"/>
              <a:t> He will </a:t>
            </a:r>
            <a:r>
              <a:rPr lang="en-US" sz="2400" u="sng" dirty="0"/>
              <a:t>encourage them </a:t>
            </a:r>
            <a:r>
              <a:rPr lang="en-US" sz="2400" dirty="0"/>
              <a:t>in his service: </a:t>
            </a:r>
            <a:r>
              <a:rPr lang="en-US" sz="2400" u="sng" dirty="0"/>
              <a:t>He will bless his people with peace.</a:t>
            </a:r>
            <a:r>
              <a:rPr lang="en-US" sz="2400" dirty="0"/>
              <a:t> Peace is a blessing of inestimable value, which God designs for all his people. </a:t>
            </a:r>
          </a:p>
          <a:p>
            <a:endParaRPr lang="en-US" sz="2400" dirty="0"/>
          </a:p>
          <a:p>
            <a:r>
              <a:rPr lang="en-US" sz="2400" b="1" dirty="0"/>
              <a:t>The work of righteousness is peace (great peace have those that love thy law); </a:t>
            </a:r>
            <a:r>
              <a:rPr lang="en-US" sz="2400" dirty="0"/>
              <a:t>but much more the crown of righteousness: the end of righteousness is peace; it is endless peace. </a:t>
            </a:r>
            <a:r>
              <a:rPr lang="en-US" sz="2600" b="1" dirty="0">
                <a:solidFill>
                  <a:srgbClr val="0070C0"/>
                </a:solidFill>
              </a:rPr>
              <a:t>When the thunder of God's wrath shall make sinners tremble the saints shall lift up their heads with joy.  </a:t>
            </a:r>
          </a:p>
        </p:txBody>
      </p:sp>
    </p:spTree>
    <p:extLst>
      <p:ext uri="{BB962C8B-B14F-4D97-AF65-F5344CB8AC3E}">
        <p14:creationId xmlns:p14="http://schemas.microsoft.com/office/powerpoint/2010/main" val="7766985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5CC375F-E614-FD5E-0D56-34EAD6E6BEC3}"/>
            </a:ext>
          </a:extLst>
        </p:cNvPr>
        <p:cNvGrpSpPr/>
        <p:nvPr/>
      </p:nvGrpSpPr>
      <p:grpSpPr>
        <a:xfrm>
          <a:off x="0" y="0"/>
          <a:ext cx="0" cy="0"/>
          <a:chOff x="0" y="0"/>
          <a:chExt cx="0" cy="0"/>
        </a:xfrm>
      </p:grpSpPr>
      <p:pic>
        <p:nvPicPr>
          <p:cNvPr id="1026" name="Picture 2" descr="gray cloud with lightning strike photo free image | Peakpx">
            <a:extLst>
              <a:ext uri="{FF2B5EF4-FFF2-40B4-BE49-F238E27FC236}">
                <a16:creationId xmlns:a16="http://schemas.microsoft.com/office/drawing/2014/main" id="{C5211CF3-F282-2FA8-2729-F819DE8E78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9144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35F1048-E465-6F22-5CE4-618657D30F90}"/>
              </a:ext>
            </a:extLst>
          </p:cNvPr>
          <p:cNvSpPr txBox="1"/>
          <p:nvPr/>
        </p:nvSpPr>
        <p:spPr>
          <a:xfrm>
            <a:off x="23238" y="203256"/>
            <a:ext cx="9120762" cy="107721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The Psalm Of 7 Thunders.  Psalm29</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dirty="0">
                <a:solidFill>
                  <a:prstClr val="white"/>
                </a:solidFill>
                <a:latin typeface="Calibri" panose="020F0502020204030204"/>
              </a:rPr>
              <a:t>(The voice of the Lord)</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Footer Placeholder 4">
            <a:extLst>
              <a:ext uri="{FF2B5EF4-FFF2-40B4-BE49-F238E27FC236}">
                <a16:creationId xmlns:a16="http://schemas.microsoft.com/office/drawing/2014/main" id="{398CCB9C-70BC-00A7-C1D5-827D85B1A1D2}"/>
              </a:ext>
            </a:extLst>
          </p:cNvPr>
          <p:cNvSpPr>
            <a:spLocks noGrp="1"/>
          </p:cNvSpPr>
          <p:nvPr>
            <p:ph type="ftr" sz="quarter" idx="11"/>
          </p:nvPr>
        </p:nvSpPr>
        <p:spPr>
          <a:xfrm>
            <a:off x="3028950" y="6356351"/>
            <a:ext cx="30861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1"/>
                </a:solidFill>
                <a:effectLst/>
                <a:uLnTx/>
                <a:uFillTx/>
                <a:latin typeface="Calibri" panose="020F0502020204030204"/>
                <a:ea typeface="+mn-ea"/>
                <a:cs typeface="+mn-cs"/>
              </a:rPr>
              <a:t>b hastings   newlebanoncoc.com</a:t>
            </a:r>
          </a:p>
        </p:txBody>
      </p:sp>
      <p:sp>
        <p:nvSpPr>
          <p:cNvPr id="5" name="TextBox 4">
            <a:extLst>
              <a:ext uri="{FF2B5EF4-FFF2-40B4-BE49-F238E27FC236}">
                <a16:creationId xmlns:a16="http://schemas.microsoft.com/office/drawing/2014/main" id="{77EF95D0-DD34-3039-64A6-9F42621D54C0}"/>
              </a:ext>
            </a:extLst>
          </p:cNvPr>
          <p:cNvSpPr txBox="1"/>
          <p:nvPr/>
        </p:nvSpPr>
        <p:spPr>
          <a:xfrm>
            <a:off x="1929471" y="1753300"/>
            <a:ext cx="7877262" cy="3733779"/>
          </a:xfrm>
          <a:prstGeom prst="rect">
            <a:avLst/>
          </a:prstGeom>
          <a:noFill/>
        </p:spPr>
        <p:txBody>
          <a:bodyPr wrap="square">
            <a:spAutoFit/>
          </a:bodyPr>
          <a:lstStyle/>
          <a:p>
            <a:pPr marL="2286000" marR="0">
              <a:spcBef>
                <a:spcPts val="0"/>
              </a:spcBef>
              <a:spcAft>
                <a:spcPts val="800"/>
              </a:spcAft>
            </a:pPr>
            <a:r>
              <a:rPr lang="en-US" sz="2800" b="1" u="sng"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water</a:t>
            </a:r>
            <a:endParaRPr lang="en-US"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2286000" marR="0">
              <a:spcBef>
                <a:spcPts val="0"/>
              </a:spcBef>
              <a:spcAft>
                <a:spcPts val="800"/>
              </a:spcAft>
            </a:pPr>
            <a:r>
              <a:rPr lang="en-US" sz="2800" b="1" u="sng"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powerful</a:t>
            </a:r>
            <a:endParaRPr lang="en-US"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2286000" marR="0">
              <a:spcBef>
                <a:spcPts val="0"/>
              </a:spcBef>
              <a:spcAft>
                <a:spcPts val="800"/>
              </a:spcAft>
            </a:pPr>
            <a:r>
              <a:rPr lang="en-US" sz="2800" b="1" u="sng"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full of majesty</a:t>
            </a:r>
            <a:endParaRPr lang="en-US"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2286000" marR="0">
              <a:spcBef>
                <a:spcPts val="0"/>
              </a:spcBef>
              <a:spcAft>
                <a:spcPts val="800"/>
              </a:spcAft>
            </a:pPr>
            <a:r>
              <a:rPr lang="en-US" sz="2800" b="1" u="sng"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breaks the cedars</a:t>
            </a:r>
            <a:endParaRPr lang="en-US"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2286000" marR="0">
              <a:spcBef>
                <a:spcPts val="0"/>
              </a:spcBef>
              <a:spcAft>
                <a:spcPts val="800"/>
              </a:spcAft>
            </a:pPr>
            <a:r>
              <a:rPr lang="en-US" sz="2800" b="1" u="sng"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divides the flames of fire</a:t>
            </a:r>
            <a:endParaRPr lang="en-US"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2286000" marR="0">
              <a:spcBef>
                <a:spcPts val="0"/>
              </a:spcBef>
              <a:spcAft>
                <a:spcPts val="800"/>
              </a:spcAft>
            </a:pPr>
            <a:r>
              <a:rPr lang="en-US" sz="2800" b="1" u="sng"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shakes the wilderness</a:t>
            </a:r>
            <a:endParaRPr lang="en-US"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2286000" marR="0">
              <a:lnSpc>
                <a:spcPct val="107000"/>
              </a:lnSpc>
              <a:spcBef>
                <a:spcPts val="0"/>
              </a:spcBef>
              <a:spcAft>
                <a:spcPts val="800"/>
              </a:spcAft>
            </a:pPr>
            <a:r>
              <a:rPr lang="en-US" sz="2800" b="1" u="sng"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makes the deer give birth</a:t>
            </a:r>
            <a:endParaRPr lang="en-US"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76C9E9AF-A1E9-ADF9-F3CD-2605838A5D2B}"/>
              </a:ext>
            </a:extLst>
          </p:cNvPr>
          <p:cNvSpPr/>
          <p:nvPr/>
        </p:nvSpPr>
        <p:spPr>
          <a:xfrm>
            <a:off x="3724711" y="1677798"/>
            <a:ext cx="4899171" cy="4169329"/>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1885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ABE78B7-6440-6AB8-EC46-32F18463465D}"/>
              </a:ext>
            </a:extLst>
          </p:cNvPr>
          <p:cNvSpPr txBox="1"/>
          <p:nvPr/>
        </p:nvSpPr>
        <p:spPr>
          <a:xfrm>
            <a:off x="268448" y="973124"/>
            <a:ext cx="8875552" cy="4154984"/>
          </a:xfrm>
          <a:prstGeom prst="rect">
            <a:avLst/>
          </a:prstGeom>
          <a:noFill/>
        </p:spPr>
        <p:txBody>
          <a:bodyPr wrap="square">
            <a:spAutoFit/>
          </a:bodyPr>
          <a:lstStyle/>
          <a:p>
            <a:r>
              <a:rPr lang="en-US" sz="2400" b="0" i="0" dirty="0">
                <a:solidFill>
                  <a:srgbClr val="000000"/>
                </a:solidFill>
                <a:effectLst/>
                <a:latin typeface="Verdana" panose="020B0604030504040204" pitchFamily="34" charset="0"/>
                <a:ea typeface="Verdana" panose="020B0604030504040204" pitchFamily="34" charset="0"/>
              </a:rPr>
              <a:t>When Christ shall come, with shout of acclamation,</a:t>
            </a:r>
            <a:br>
              <a:rPr lang="en-US" sz="2400" dirty="0">
                <a:latin typeface="Verdana" panose="020B0604030504040204" pitchFamily="34" charset="0"/>
                <a:ea typeface="Verdana" panose="020B0604030504040204" pitchFamily="34" charset="0"/>
              </a:rPr>
            </a:br>
            <a:r>
              <a:rPr lang="en-US" sz="2400" b="0" i="0" dirty="0">
                <a:solidFill>
                  <a:srgbClr val="000000"/>
                </a:solidFill>
                <a:effectLst/>
                <a:latin typeface="Verdana" panose="020B0604030504040204" pitchFamily="34" charset="0"/>
                <a:ea typeface="Verdana" panose="020B0604030504040204" pitchFamily="34" charset="0"/>
              </a:rPr>
              <a:t>And take me home, what joy shall fill my heart.</a:t>
            </a:r>
            <a:br>
              <a:rPr lang="en-US" sz="2400" dirty="0">
                <a:latin typeface="Verdana" panose="020B0604030504040204" pitchFamily="34" charset="0"/>
                <a:ea typeface="Verdana" panose="020B0604030504040204" pitchFamily="34" charset="0"/>
              </a:rPr>
            </a:br>
            <a:r>
              <a:rPr lang="en-US" sz="2400" b="0" i="0" dirty="0">
                <a:solidFill>
                  <a:srgbClr val="000000"/>
                </a:solidFill>
                <a:effectLst/>
                <a:latin typeface="Verdana" panose="020B0604030504040204" pitchFamily="34" charset="0"/>
                <a:ea typeface="Verdana" panose="020B0604030504040204" pitchFamily="34" charset="0"/>
              </a:rPr>
              <a:t>Then I shall bow, in humble adoration,</a:t>
            </a:r>
            <a:br>
              <a:rPr lang="en-US" sz="2400" dirty="0">
                <a:latin typeface="Verdana" panose="020B0604030504040204" pitchFamily="34" charset="0"/>
                <a:ea typeface="Verdana" panose="020B0604030504040204" pitchFamily="34" charset="0"/>
              </a:rPr>
            </a:br>
            <a:r>
              <a:rPr lang="en-US" sz="2400" b="1" i="0" dirty="0">
                <a:solidFill>
                  <a:srgbClr val="000000"/>
                </a:solidFill>
                <a:effectLst/>
                <a:latin typeface="Verdana" panose="020B0604030504040204" pitchFamily="34" charset="0"/>
                <a:ea typeface="Verdana" panose="020B0604030504040204" pitchFamily="34" charset="0"/>
              </a:rPr>
              <a:t>And then proclaim: "My God, how great Thou art!“</a:t>
            </a:r>
          </a:p>
          <a:p>
            <a:endParaRPr lang="en-US" sz="2400" b="1" dirty="0">
              <a:solidFill>
                <a:srgbClr val="000000"/>
              </a:solidFill>
              <a:latin typeface="Verdana" panose="020B0604030504040204" pitchFamily="34" charset="0"/>
              <a:ea typeface="Verdana" panose="020B0604030504040204" pitchFamily="34" charset="0"/>
            </a:endParaRPr>
          </a:p>
          <a:p>
            <a:endParaRPr lang="en-US" sz="2400" dirty="0">
              <a:solidFill>
                <a:srgbClr val="000000"/>
              </a:solidFill>
              <a:latin typeface="Verdana" panose="020B0604030504040204" pitchFamily="34" charset="0"/>
              <a:ea typeface="Verdana" panose="020B0604030504040204" pitchFamily="34" charset="0"/>
            </a:endParaRPr>
          </a:p>
          <a:p>
            <a:r>
              <a:rPr lang="en-US" sz="2400" b="0" i="0" dirty="0">
                <a:solidFill>
                  <a:srgbClr val="000000"/>
                </a:solidFill>
                <a:effectLst/>
                <a:latin typeface="Verdana" panose="020B0604030504040204" pitchFamily="34" charset="0"/>
                <a:ea typeface="Verdana" panose="020B0604030504040204" pitchFamily="34" charset="0"/>
              </a:rPr>
              <a:t>Then sings my soul, My Savior God, to Thee,</a:t>
            </a:r>
            <a:br>
              <a:rPr lang="en-US" sz="2400" dirty="0">
                <a:latin typeface="Verdana" panose="020B0604030504040204" pitchFamily="34" charset="0"/>
                <a:ea typeface="Verdana" panose="020B0604030504040204" pitchFamily="34" charset="0"/>
              </a:rPr>
            </a:br>
            <a:r>
              <a:rPr lang="en-US" sz="2400" b="0" i="0" dirty="0">
                <a:solidFill>
                  <a:srgbClr val="000000"/>
                </a:solidFill>
                <a:effectLst/>
                <a:latin typeface="Verdana" panose="020B0604030504040204" pitchFamily="34" charset="0"/>
                <a:ea typeface="Verdana" panose="020B0604030504040204" pitchFamily="34" charset="0"/>
              </a:rPr>
              <a:t>How great Thou art, How great Thou art.</a:t>
            </a:r>
            <a:br>
              <a:rPr lang="en-US" sz="2400" dirty="0">
                <a:latin typeface="Verdana" panose="020B0604030504040204" pitchFamily="34" charset="0"/>
                <a:ea typeface="Verdana" panose="020B0604030504040204" pitchFamily="34" charset="0"/>
              </a:rPr>
            </a:br>
            <a:r>
              <a:rPr lang="en-US" sz="2400" b="0" i="0" dirty="0">
                <a:solidFill>
                  <a:srgbClr val="000000"/>
                </a:solidFill>
                <a:effectLst/>
                <a:latin typeface="Verdana" panose="020B0604030504040204" pitchFamily="34" charset="0"/>
                <a:ea typeface="Verdana" panose="020B0604030504040204" pitchFamily="34" charset="0"/>
              </a:rPr>
              <a:t>Then sings my soul, My Savior God, to Thee,</a:t>
            </a:r>
            <a:br>
              <a:rPr lang="en-US" sz="2400" dirty="0">
                <a:latin typeface="Verdana" panose="020B0604030504040204" pitchFamily="34" charset="0"/>
                <a:ea typeface="Verdana" panose="020B0604030504040204" pitchFamily="34" charset="0"/>
              </a:rPr>
            </a:br>
            <a:r>
              <a:rPr lang="en-US" sz="2400" b="0" i="0" dirty="0">
                <a:solidFill>
                  <a:srgbClr val="000000"/>
                </a:solidFill>
                <a:effectLst/>
                <a:latin typeface="Verdana" panose="020B0604030504040204" pitchFamily="34" charset="0"/>
                <a:ea typeface="Verdana" panose="020B0604030504040204" pitchFamily="34" charset="0"/>
              </a:rPr>
              <a:t>How great Thou art, How great Thou art!</a:t>
            </a:r>
            <a:br>
              <a:rPr lang="en-US" sz="2400" dirty="0">
                <a:latin typeface="Verdana" panose="020B0604030504040204" pitchFamily="34" charset="0"/>
                <a:ea typeface="Verdana" panose="020B0604030504040204" pitchFamily="34" charset="0"/>
              </a:rPr>
            </a:br>
            <a:endParaRPr lang="en-US" sz="24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27065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AC3374-25EA-FE8F-C700-1335F1ACC54B}"/>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8A75F040-7BC8-3598-E9F5-FA26732D8344}"/>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7E8F8355-536A-E603-F86E-267320C7C302}"/>
              </a:ext>
            </a:extLst>
          </p:cNvPr>
          <p:cNvSpPr txBox="1"/>
          <p:nvPr/>
        </p:nvSpPr>
        <p:spPr>
          <a:xfrm>
            <a:off x="23238" y="35476"/>
            <a:ext cx="912076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The Psalm Of 7 Thunders.  Psalm 29</a:t>
            </a:r>
          </a:p>
        </p:txBody>
      </p:sp>
      <p:sp>
        <p:nvSpPr>
          <p:cNvPr id="5" name="Footer Placeholder 4">
            <a:extLst>
              <a:ext uri="{FF2B5EF4-FFF2-40B4-BE49-F238E27FC236}">
                <a16:creationId xmlns:a16="http://schemas.microsoft.com/office/drawing/2014/main" id="{4F8C48F7-9596-752C-97F6-E481886E1D5E}"/>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6" name="TextBox 5">
            <a:extLst>
              <a:ext uri="{FF2B5EF4-FFF2-40B4-BE49-F238E27FC236}">
                <a16:creationId xmlns:a16="http://schemas.microsoft.com/office/drawing/2014/main" id="{3EC4A8D7-E591-8E89-579D-FCE043980532}"/>
              </a:ext>
            </a:extLst>
          </p:cNvPr>
          <p:cNvSpPr txBox="1"/>
          <p:nvPr/>
        </p:nvSpPr>
        <p:spPr>
          <a:xfrm>
            <a:off x="788565" y="1166070"/>
            <a:ext cx="7717871" cy="5262925"/>
          </a:xfrm>
          <a:prstGeom prst="rect">
            <a:avLst/>
          </a:prstGeom>
          <a:noFill/>
        </p:spPr>
        <p:txBody>
          <a:bodyPr wrap="square">
            <a:spAutoFit/>
          </a:bodyPr>
          <a:lstStyle/>
          <a:p>
            <a:r>
              <a:rPr lang="en-US" sz="3200" b="1" dirty="0">
                <a:solidFill>
                  <a:srgbClr val="0070C0"/>
                </a:solidFill>
              </a:rPr>
              <a:t>Psalm 29:1 </a:t>
            </a:r>
            <a:r>
              <a:rPr lang="en-US" sz="3000" dirty="0"/>
              <a:t>&lt;&lt;A Psalm of David.&gt;&gt; Give unto the LORD, O you mighty ones, Give unto the LORD glory and strength.</a:t>
            </a:r>
          </a:p>
          <a:p>
            <a:r>
              <a:rPr lang="en-US" sz="3000" b="1" dirty="0">
                <a:solidFill>
                  <a:srgbClr val="0070C0"/>
                </a:solidFill>
              </a:rPr>
              <a:t> 2 </a:t>
            </a:r>
            <a:r>
              <a:rPr lang="en-US" sz="3000" dirty="0"/>
              <a:t>Give unto the LORD the glory due to His name; Worship the LORD in the beauty of holiness.</a:t>
            </a:r>
          </a:p>
          <a:p>
            <a:r>
              <a:rPr lang="en-US" sz="3000" b="1" dirty="0">
                <a:solidFill>
                  <a:srgbClr val="0070C0"/>
                </a:solidFill>
              </a:rPr>
              <a:t> 3 </a:t>
            </a:r>
            <a:r>
              <a:rPr lang="en-US" sz="3000" dirty="0"/>
              <a:t>The voice of the LORD is over the waters; The God of glory thunders; The LORD is over many waters.</a:t>
            </a:r>
          </a:p>
          <a:p>
            <a:r>
              <a:rPr lang="en-US" sz="3000" b="1" dirty="0">
                <a:solidFill>
                  <a:srgbClr val="0070C0"/>
                </a:solidFill>
              </a:rPr>
              <a:t> 4 </a:t>
            </a:r>
            <a:r>
              <a:rPr lang="en-US" sz="3000" dirty="0"/>
              <a:t>The voice of the LORD is powerful; The voice of the LORD is full of majesty.</a:t>
            </a:r>
          </a:p>
        </p:txBody>
      </p:sp>
    </p:spTree>
    <p:extLst>
      <p:ext uri="{BB962C8B-B14F-4D97-AF65-F5344CB8AC3E}">
        <p14:creationId xmlns:p14="http://schemas.microsoft.com/office/powerpoint/2010/main" val="20594482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23238" y="35476"/>
            <a:ext cx="912076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The Psalm Of 7 Thunders.  Psalm 29</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6" name="TextBox 5">
            <a:extLst>
              <a:ext uri="{FF2B5EF4-FFF2-40B4-BE49-F238E27FC236}">
                <a16:creationId xmlns:a16="http://schemas.microsoft.com/office/drawing/2014/main" id="{6294FD87-B230-71B2-DED2-65A4EF945A5A}"/>
              </a:ext>
            </a:extLst>
          </p:cNvPr>
          <p:cNvSpPr txBox="1"/>
          <p:nvPr/>
        </p:nvSpPr>
        <p:spPr>
          <a:xfrm>
            <a:off x="771787" y="1417740"/>
            <a:ext cx="7902430" cy="4339650"/>
          </a:xfrm>
          <a:prstGeom prst="rect">
            <a:avLst/>
          </a:prstGeom>
          <a:noFill/>
        </p:spPr>
        <p:txBody>
          <a:bodyPr wrap="square">
            <a:spAutoFit/>
          </a:bodyPr>
          <a:lstStyle/>
          <a:p>
            <a:r>
              <a:rPr lang="en-US" sz="3600" b="1" dirty="0">
                <a:solidFill>
                  <a:srgbClr val="0070C0"/>
                </a:solidFill>
              </a:rPr>
              <a:t>Psalm 29:5 </a:t>
            </a:r>
            <a:r>
              <a:rPr lang="en-US" sz="3000" dirty="0"/>
              <a:t>The voice of the LORD breaks the cedars, Yes, the LORD splinters the cedars of Lebanon.</a:t>
            </a:r>
          </a:p>
          <a:p>
            <a:r>
              <a:rPr lang="en-US" sz="3000" b="1" dirty="0">
                <a:solidFill>
                  <a:srgbClr val="0070C0"/>
                </a:solidFill>
              </a:rPr>
              <a:t> 6 </a:t>
            </a:r>
            <a:r>
              <a:rPr lang="en-US" sz="3000" dirty="0"/>
              <a:t>He makes them also skip like a calf, Lebanon and </a:t>
            </a:r>
            <a:r>
              <a:rPr lang="en-US" sz="3000" dirty="0" err="1"/>
              <a:t>Sirion</a:t>
            </a:r>
            <a:r>
              <a:rPr lang="en-US" sz="3000" dirty="0"/>
              <a:t> like a young wild ox.</a:t>
            </a:r>
          </a:p>
          <a:p>
            <a:r>
              <a:rPr lang="en-US" sz="3000" dirty="0"/>
              <a:t> </a:t>
            </a:r>
            <a:r>
              <a:rPr lang="en-US" sz="3000" b="1" dirty="0">
                <a:solidFill>
                  <a:srgbClr val="0070C0"/>
                </a:solidFill>
              </a:rPr>
              <a:t>7</a:t>
            </a:r>
            <a:r>
              <a:rPr lang="en-US" sz="3000" dirty="0"/>
              <a:t> The voice of the LORD divides the flames of fire.</a:t>
            </a:r>
          </a:p>
          <a:p>
            <a:r>
              <a:rPr lang="en-US" sz="3000" dirty="0"/>
              <a:t> </a:t>
            </a:r>
            <a:r>
              <a:rPr lang="en-US" sz="3000" b="1" dirty="0">
                <a:solidFill>
                  <a:srgbClr val="0070C0"/>
                </a:solidFill>
              </a:rPr>
              <a:t>8</a:t>
            </a:r>
            <a:r>
              <a:rPr lang="en-US" sz="3000" dirty="0"/>
              <a:t> The voice of the LORD shakes the wilderness; The LORD shakes the Wilderness of Kadesh.</a:t>
            </a:r>
          </a:p>
        </p:txBody>
      </p:sp>
    </p:spTree>
    <p:extLst>
      <p:ext uri="{BB962C8B-B14F-4D97-AF65-F5344CB8AC3E}">
        <p14:creationId xmlns:p14="http://schemas.microsoft.com/office/powerpoint/2010/main" val="156303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D88511-9B56-958E-3C3D-D5F5C258EC75}"/>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49CE5BEA-73E5-D13C-BA9B-128613C1A680}"/>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19987020-F310-35D2-1CB8-23AD4F09E9D7}"/>
              </a:ext>
            </a:extLst>
          </p:cNvPr>
          <p:cNvSpPr txBox="1"/>
          <p:nvPr/>
        </p:nvSpPr>
        <p:spPr>
          <a:xfrm>
            <a:off x="23238" y="35476"/>
            <a:ext cx="912076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The Psalm Of 7 Thunders.  Psalm 29</a:t>
            </a:r>
          </a:p>
        </p:txBody>
      </p:sp>
      <p:sp>
        <p:nvSpPr>
          <p:cNvPr id="5" name="Footer Placeholder 4">
            <a:extLst>
              <a:ext uri="{FF2B5EF4-FFF2-40B4-BE49-F238E27FC236}">
                <a16:creationId xmlns:a16="http://schemas.microsoft.com/office/drawing/2014/main" id="{FF41BE29-A8FF-7F59-598D-7294D562C3B6}"/>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6" name="TextBox 5">
            <a:extLst>
              <a:ext uri="{FF2B5EF4-FFF2-40B4-BE49-F238E27FC236}">
                <a16:creationId xmlns:a16="http://schemas.microsoft.com/office/drawing/2014/main" id="{813228C8-9277-B13E-6F83-CB185471F27C}"/>
              </a:ext>
            </a:extLst>
          </p:cNvPr>
          <p:cNvSpPr txBox="1"/>
          <p:nvPr/>
        </p:nvSpPr>
        <p:spPr>
          <a:xfrm>
            <a:off x="788565" y="1082180"/>
            <a:ext cx="7717872" cy="5201424"/>
          </a:xfrm>
          <a:prstGeom prst="rect">
            <a:avLst/>
          </a:prstGeom>
          <a:noFill/>
        </p:spPr>
        <p:txBody>
          <a:bodyPr wrap="square">
            <a:spAutoFit/>
          </a:bodyPr>
          <a:lstStyle/>
          <a:p>
            <a:r>
              <a:rPr lang="en-US" sz="3000" b="1" dirty="0">
                <a:solidFill>
                  <a:srgbClr val="0070C0"/>
                </a:solidFill>
              </a:rPr>
              <a:t> 9 </a:t>
            </a:r>
            <a:r>
              <a:rPr lang="en-US" sz="3000" dirty="0"/>
              <a:t>The voice of the LORD makes the deer give birth, And strips the forests bare; And in His temple everyone says, "Glory!“</a:t>
            </a:r>
          </a:p>
          <a:p>
            <a:endParaRPr lang="en-US" sz="3000" dirty="0"/>
          </a:p>
          <a:p>
            <a:r>
              <a:rPr lang="en-US" sz="3200" b="1" dirty="0">
                <a:solidFill>
                  <a:srgbClr val="0070C0"/>
                </a:solidFill>
              </a:rPr>
              <a:t> </a:t>
            </a:r>
            <a:r>
              <a:rPr lang="en-US" sz="3600" b="1" dirty="0">
                <a:solidFill>
                  <a:srgbClr val="0070C0"/>
                </a:solidFill>
              </a:rPr>
              <a:t>10 </a:t>
            </a:r>
            <a:r>
              <a:rPr lang="en-US" sz="3600" dirty="0"/>
              <a:t>The LORD sat enthroned at the Flood, And the LORD sits as King forever.</a:t>
            </a:r>
          </a:p>
          <a:p>
            <a:endParaRPr lang="en-US" sz="3200" dirty="0"/>
          </a:p>
          <a:p>
            <a:r>
              <a:rPr lang="en-US" sz="3000" b="1" dirty="0">
                <a:solidFill>
                  <a:srgbClr val="0070C0"/>
                </a:solidFill>
              </a:rPr>
              <a:t> </a:t>
            </a:r>
            <a:r>
              <a:rPr lang="en-US" sz="3600" b="1" dirty="0">
                <a:solidFill>
                  <a:srgbClr val="0070C0"/>
                </a:solidFill>
              </a:rPr>
              <a:t>11 </a:t>
            </a:r>
            <a:r>
              <a:rPr lang="en-US" sz="3600" dirty="0"/>
              <a:t>The LORD will give strength to His people; The LORD will bless His people with peace.</a:t>
            </a:r>
          </a:p>
        </p:txBody>
      </p:sp>
    </p:spTree>
    <p:extLst>
      <p:ext uri="{BB962C8B-B14F-4D97-AF65-F5344CB8AC3E}">
        <p14:creationId xmlns:p14="http://schemas.microsoft.com/office/powerpoint/2010/main" val="347452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4B6E34-D271-C28D-A28A-EA68F6BC6A20}"/>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96DE12B-4756-A555-216C-03A365E7AFA5}"/>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0058190-2277-7F0F-091D-278465CEB796}"/>
              </a:ext>
            </a:extLst>
          </p:cNvPr>
          <p:cNvSpPr txBox="1"/>
          <p:nvPr/>
        </p:nvSpPr>
        <p:spPr>
          <a:xfrm>
            <a:off x="23238" y="35476"/>
            <a:ext cx="912076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The Psalm Of 7 Thunders.  Psalm 29</a:t>
            </a:r>
          </a:p>
        </p:txBody>
      </p:sp>
      <p:sp>
        <p:nvSpPr>
          <p:cNvPr id="5" name="Footer Placeholder 4">
            <a:extLst>
              <a:ext uri="{FF2B5EF4-FFF2-40B4-BE49-F238E27FC236}">
                <a16:creationId xmlns:a16="http://schemas.microsoft.com/office/drawing/2014/main" id="{9FB6B1A7-DBB2-CBD5-D453-35C0057371FE}"/>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6" name="TextBox 5">
            <a:extLst>
              <a:ext uri="{FF2B5EF4-FFF2-40B4-BE49-F238E27FC236}">
                <a16:creationId xmlns:a16="http://schemas.microsoft.com/office/drawing/2014/main" id="{0326A63A-7DC1-FB1E-7CE8-0210256ADF7C}"/>
              </a:ext>
            </a:extLst>
          </p:cNvPr>
          <p:cNvSpPr txBox="1"/>
          <p:nvPr/>
        </p:nvSpPr>
        <p:spPr>
          <a:xfrm>
            <a:off x="503339" y="1101116"/>
            <a:ext cx="8078599" cy="5355312"/>
          </a:xfrm>
          <a:prstGeom prst="rect">
            <a:avLst/>
          </a:prstGeom>
          <a:noFill/>
        </p:spPr>
        <p:txBody>
          <a:bodyPr wrap="square">
            <a:spAutoFit/>
          </a:bodyPr>
          <a:lstStyle/>
          <a:p>
            <a:r>
              <a:rPr lang="en-US" sz="2800" kern="0" dirty="0">
                <a:effectLst/>
                <a:latin typeface="Calibri" panose="020F0502020204030204" pitchFamily="34" charset="0"/>
                <a:ea typeface="Calibri" panose="020F0502020204030204" pitchFamily="34" charset="0"/>
              </a:rPr>
              <a:t>“The voice of Jehovah is upon the waters” </a:t>
            </a:r>
            <a:r>
              <a:rPr lang="en-US" sz="2800" b="1" kern="0" dirty="0">
                <a:solidFill>
                  <a:srgbClr val="0070C0"/>
                </a:solidFill>
                <a:effectLst/>
                <a:latin typeface="Calibri" panose="020F0502020204030204" pitchFamily="34" charset="0"/>
                <a:ea typeface="Calibri" panose="020F0502020204030204" pitchFamily="34" charset="0"/>
              </a:rPr>
              <a:t>(Ps. 29:3).</a:t>
            </a:r>
          </a:p>
          <a:p>
            <a:r>
              <a:rPr lang="en-US" sz="2800" kern="0" dirty="0">
                <a:effectLst/>
                <a:latin typeface="Calibri" panose="020F0502020204030204" pitchFamily="34" charset="0"/>
                <a:ea typeface="Calibri" panose="020F0502020204030204" pitchFamily="34" charset="0"/>
              </a:rPr>
              <a:t> </a:t>
            </a:r>
          </a:p>
          <a:p>
            <a:r>
              <a:rPr lang="en-US" sz="2800" kern="0" dirty="0">
                <a:effectLst/>
                <a:latin typeface="Calibri" panose="020F0502020204030204" pitchFamily="34" charset="0"/>
                <a:ea typeface="Calibri" panose="020F0502020204030204" pitchFamily="34" charset="0"/>
              </a:rPr>
              <a:t>In the land of Palestine, where David lived, such a statement clearly means that </a:t>
            </a:r>
            <a:r>
              <a:rPr lang="en-US" sz="3000" b="1" kern="0" dirty="0">
                <a:solidFill>
                  <a:srgbClr val="0070C0"/>
                </a:solidFill>
                <a:effectLst/>
                <a:latin typeface="Calibri" panose="020F0502020204030204" pitchFamily="34" charset="0"/>
                <a:ea typeface="Calibri" panose="020F0502020204030204" pitchFamily="34" charset="0"/>
              </a:rPr>
              <a:t>“It is thundering out in the Mediterranean Sea as a great thunderstorm approaches the land.” </a:t>
            </a:r>
          </a:p>
          <a:p>
            <a:endParaRPr lang="en-US" sz="2800" kern="0" dirty="0">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It is really frightening to see first hand what tremendous energies are unleashed in the rumble of thunder and a bolt of lightning.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sz="3200" kern="0" dirty="0">
              <a:effectLst/>
              <a:latin typeface="Calibri" panose="020F0502020204030204" pitchFamily="34" charset="0"/>
              <a:ea typeface="Calibri" panose="020F0502020204030204" pitchFamily="34" charset="0"/>
            </a:endParaRPr>
          </a:p>
          <a:p>
            <a:endParaRPr lang="en-US" sz="2400" kern="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76751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F9E3A82-0B90-6405-F7CA-64E09358CC36}"/>
              </a:ext>
            </a:extLst>
          </p:cNvPr>
          <p:cNvSpPr txBox="1"/>
          <p:nvPr/>
        </p:nvSpPr>
        <p:spPr>
          <a:xfrm>
            <a:off x="746619" y="1436902"/>
            <a:ext cx="7743039" cy="4708981"/>
          </a:xfrm>
          <a:prstGeom prst="rect">
            <a:avLst/>
          </a:prstGeom>
          <a:noFill/>
        </p:spPr>
        <p:txBody>
          <a:bodyPr wrap="square">
            <a:spAutoFit/>
          </a:bodyPr>
          <a:lstStyle/>
          <a:p>
            <a:r>
              <a:rPr lang="en-US" sz="2000" b="0" i="0" dirty="0">
                <a:solidFill>
                  <a:srgbClr val="1A1A1A"/>
                </a:solidFill>
                <a:effectLst/>
                <a:latin typeface="Georgia" panose="02040502050405020303" pitchFamily="18" charset="0"/>
              </a:rPr>
              <a:t>…</a:t>
            </a:r>
            <a:r>
              <a:rPr lang="en-US" sz="2000" b="0" i="0" dirty="0">
                <a:solidFill>
                  <a:srgbClr val="1A1A1A"/>
                </a:solidFill>
                <a:effectLst/>
                <a:latin typeface="Calibri" panose="020F0502020204030204" pitchFamily="34" charset="0"/>
                <a:cs typeface="Calibri" panose="020F0502020204030204" pitchFamily="34" charset="0"/>
              </a:rPr>
              <a:t>The </a:t>
            </a:r>
            <a:r>
              <a:rPr lang="en-US" sz="2000" b="0" i="0" u="sng" dirty="0">
                <a:effectLst/>
                <a:latin typeface="Calibri" panose="020F0502020204030204" pitchFamily="34" charset="0"/>
                <a:cs typeface="Calibri" panose="020F0502020204030204" pitchFamily="34" charset="0"/>
                <a:hlinkClick r:id="rId2"/>
              </a:rPr>
              <a:t>potential</a:t>
            </a:r>
            <a:r>
              <a:rPr lang="en-US" sz="2000" b="0" i="0" dirty="0">
                <a:solidFill>
                  <a:srgbClr val="1A1A1A"/>
                </a:solidFill>
                <a:effectLst/>
                <a:latin typeface="Calibri" panose="020F0502020204030204" pitchFamily="34" charset="0"/>
                <a:cs typeface="Calibri" panose="020F0502020204030204" pitchFamily="34" charset="0"/>
              </a:rPr>
              <a:t> difference between cloud and ground is of the order of </a:t>
            </a:r>
            <a:r>
              <a:rPr lang="en-US" sz="2000" b="0" i="0" dirty="0">
                <a:solidFill>
                  <a:srgbClr val="1A1A1A"/>
                </a:solidFill>
                <a:effectLst/>
                <a:latin typeface="Arial Black" panose="020B0A04020102020204" pitchFamily="34" charset="0"/>
                <a:cs typeface="Calibri" panose="020F0502020204030204" pitchFamily="34" charset="0"/>
              </a:rPr>
              <a:t>10 to 100 million </a:t>
            </a:r>
            <a:r>
              <a:rPr lang="en-US" sz="2000" b="0" i="0" u="sng" dirty="0">
                <a:effectLst/>
                <a:latin typeface="Arial Black" panose="020B0A04020102020204" pitchFamily="34" charset="0"/>
                <a:cs typeface="Calibri" panose="020F0502020204030204" pitchFamily="34" charset="0"/>
                <a:hlinkClick r:id="rId3"/>
              </a:rPr>
              <a:t>volts</a:t>
            </a:r>
            <a:r>
              <a:rPr lang="en-US" sz="2000" b="0" i="0" dirty="0">
                <a:solidFill>
                  <a:srgbClr val="1A1A1A"/>
                </a:solidFill>
                <a:effectLst/>
                <a:latin typeface="Calibri" panose="020F0502020204030204" pitchFamily="34" charset="0"/>
                <a:cs typeface="Calibri" panose="020F0502020204030204" pitchFamily="34" charset="0"/>
              </a:rPr>
              <a:t>, and the peak currents in return strokes to negative leaders are typically about </a:t>
            </a:r>
            <a:r>
              <a:rPr lang="en-US" sz="2000" b="0" i="0" dirty="0">
                <a:solidFill>
                  <a:srgbClr val="1A1A1A"/>
                </a:solidFill>
                <a:effectLst/>
                <a:latin typeface="Arial Black" panose="020B0A04020102020204" pitchFamily="34" charset="0"/>
                <a:cs typeface="Calibri" panose="020F0502020204030204" pitchFamily="34" charset="0"/>
              </a:rPr>
              <a:t>30,000 </a:t>
            </a:r>
            <a:r>
              <a:rPr lang="en-US" sz="2000" b="0" i="0" u="sng" dirty="0">
                <a:effectLst/>
                <a:latin typeface="Arial Black" panose="020B0A04020102020204" pitchFamily="34" charset="0"/>
                <a:cs typeface="Calibri" panose="020F0502020204030204" pitchFamily="34" charset="0"/>
                <a:hlinkClick r:id="rId4"/>
              </a:rPr>
              <a:t>amperes</a:t>
            </a:r>
            <a:r>
              <a:rPr lang="en-US" sz="2000" b="0" i="0" dirty="0">
                <a:solidFill>
                  <a:srgbClr val="1A1A1A"/>
                </a:solidFill>
                <a:effectLst/>
                <a:latin typeface="Calibri" panose="020F0502020204030204" pitchFamily="34" charset="0"/>
                <a:cs typeface="Calibri" panose="020F0502020204030204" pitchFamily="34" charset="0"/>
              </a:rPr>
              <a:t>. </a:t>
            </a:r>
            <a:r>
              <a:rPr lang="en-US" sz="2000" b="0" i="0" dirty="0">
                <a:solidFill>
                  <a:srgbClr val="1A1A1A"/>
                </a:solidFill>
                <a:effectLst/>
                <a:latin typeface="Arial Black" panose="020B0A04020102020204" pitchFamily="34" charset="0"/>
                <a:cs typeface="Calibri" panose="020F0502020204030204" pitchFamily="34" charset="0"/>
              </a:rPr>
              <a:t>The peak temperatures in the return-stroke channel are on the order of 30,000 °C (50,000 °F). </a:t>
            </a:r>
          </a:p>
          <a:p>
            <a:endParaRPr lang="en-US" sz="2000" dirty="0">
              <a:solidFill>
                <a:srgbClr val="1A1A1A"/>
              </a:solidFill>
              <a:latin typeface="Arial Black" panose="020B0A04020102020204" pitchFamily="34" charset="0"/>
              <a:cs typeface="Calibri" panose="020F0502020204030204" pitchFamily="34" charset="0"/>
            </a:endParaRPr>
          </a:p>
          <a:p>
            <a:r>
              <a:rPr lang="en-US" sz="2000" b="0" i="0" dirty="0">
                <a:solidFill>
                  <a:srgbClr val="1A1A1A"/>
                </a:solidFill>
                <a:effectLst/>
                <a:latin typeface="Calibri" panose="020F0502020204030204" pitchFamily="34" charset="0"/>
                <a:cs typeface="Calibri" panose="020F0502020204030204" pitchFamily="34" charset="0"/>
              </a:rPr>
              <a:t>The entire process is very rapid; the leader stroke reaches the ground in about </a:t>
            </a:r>
            <a:r>
              <a:rPr lang="en-US" sz="2000" b="0" i="0" dirty="0">
                <a:solidFill>
                  <a:srgbClr val="1A1A1A"/>
                </a:solidFill>
                <a:effectLst/>
                <a:latin typeface="Arial Black" panose="020B0A04020102020204" pitchFamily="34" charset="0"/>
                <a:cs typeface="Calibri" panose="020F0502020204030204" pitchFamily="34" charset="0"/>
              </a:rPr>
              <a:t>30 milliseconds</a:t>
            </a:r>
            <a:r>
              <a:rPr lang="en-US" sz="2000" b="0" i="0" dirty="0">
                <a:solidFill>
                  <a:srgbClr val="1A1A1A"/>
                </a:solidFill>
                <a:effectLst/>
                <a:latin typeface="Calibri" panose="020F0502020204030204" pitchFamily="34" charset="0"/>
                <a:cs typeface="Calibri" panose="020F0502020204030204" pitchFamily="34" charset="0"/>
              </a:rPr>
              <a:t>, </a:t>
            </a:r>
            <a:r>
              <a:rPr lang="en-US" sz="2000" b="0" i="0" dirty="0">
                <a:solidFill>
                  <a:srgbClr val="1A1A1A"/>
                </a:solidFill>
                <a:effectLst/>
                <a:latin typeface="Arial Black" panose="020B0A04020102020204" pitchFamily="34" charset="0"/>
                <a:cs typeface="Calibri" panose="020F0502020204030204" pitchFamily="34" charset="0"/>
              </a:rPr>
              <a:t>and the return stroke reaches the </a:t>
            </a:r>
            <a:r>
              <a:rPr lang="en-US" sz="2000" b="0" i="0" dirty="0" err="1">
                <a:solidFill>
                  <a:srgbClr val="1A1A1A"/>
                </a:solidFill>
                <a:effectLst/>
                <a:latin typeface="Arial Black" panose="020B0A04020102020204" pitchFamily="34" charset="0"/>
                <a:cs typeface="Calibri" panose="020F0502020204030204" pitchFamily="34" charset="0"/>
              </a:rPr>
              <a:t>centre</a:t>
            </a:r>
            <a:r>
              <a:rPr lang="en-US" sz="2000" b="0" i="0" dirty="0">
                <a:solidFill>
                  <a:srgbClr val="1A1A1A"/>
                </a:solidFill>
                <a:effectLst/>
                <a:latin typeface="Arial Black" panose="020B0A04020102020204" pitchFamily="34" charset="0"/>
                <a:cs typeface="Calibri" panose="020F0502020204030204" pitchFamily="34" charset="0"/>
              </a:rPr>
              <a:t> of the cloud in about 100 microseconds</a:t>
            </a:r>
            <a:r>
              <a:rPr lang="en-US" sz="2000" b="0" i="0" dirty="0">
                <a:solidFill>
                  <a:srgbClr val="1A1A1A"/>
                </a:solidFill>
                <a:effectLst/>
                <a:latin typeface="Calibri" panose="020F0502020204030204" pitchFamily="34" charset="0"/>
                <a:cs typeface="Calibri" panose="020F0502020204030204" pitchFamily="34" charset="0"/>
              </a:rPr>
              <a:t>. During this stage, approximately 105 </a:t>
            </a:r>
            <a:r>
              <a:rPr lang="en-US" sz="2000" b="0" i="0" u="sng" dirty="0">
                <a:effectLst/>
                <a:latin typeface="Calibri" panose="020F0502020204030204" pitchFamily="34" charset="0"/>
                <a:cs typeface="Calibri" panose="020F0502020204030204" pitchFamily="34" charset="0"/>
                <a:hlinkClick r:id="rId5"/>
              </a:rPr>
              <a:t>joules</a:t>
            </a:r>
            <a:r>
              <a:rPr lang="en-US" sz="2000" b="0" i="0" dirty="0">
                <a:solidFill>
                  <a:srgbClr val="1A1A1A"/>
                </a:solidFill>
                <a:effectLst/>
                <a:latin typeface="Calibri" panose="020F0502020204030204" pitchFamily="34" charset="0"/>
                <a:cs typeface="Calibri" panose="020F0502020204030204" pitchFamily="34" charset="0"/>
              </a:rPr>
              <a:t> of </a:t>
            </a:r>
            <a:r>
              <a:rPr lang="en-US" sz="2000" b="0" i="0" u="sng" dirty="0">
                <a:effectLst/>
                <a:latin typeface="Calibri" panose="020F0502020204030204" pitchFamily="34" charset="0"/>
                <a:cs typeface="Calibri" panose="020F0502020204030204" pitchFamily="34" charset="0"/>
                <a:hlinkClick r:id="rId6"/>
              </a:rPr>
              <a:t>energy</a:t>
            </a:r>
            <a:r>
              <a:rPr lang="en-US" sz="2000" b="0" i="0" dirty="0">
                <a:solidFill>
                  <a:srgbClr val="1A1A1A"/>
                </a:solidFill>
                <a:effectLst/>
                <a:latin typeface="Calibri" panose="020F0502020204030204" pitchFamily="34" charset="0"/>
                <a:cs typeface="Calibri" panose="020F0502020204030204" pitchFamily="34" charset="0"/>
              </a:rPr>
              <a:t> per </a:t>
            </a:r>
            <a:r>
              <a:rPr lang="en-US" sz="2000" b="0" i="0" dirty="0" err="1">
                <a:solidFill>
                  <a:srgbClr val="1A1A1A"/>
                </a:solidFill>
                <a:effectLst/>
                <a:latin typeface="Calibri" panose="020F0502020204030204" pitchFamily="34" charset="0"/>
                <a:cs typeface="Calibri" panose="020F0502020204030204" pitchFamily="34" charset="0"/>
              </a:rPr>
              <a:t>metre</a:t>
            </a:r>
            <a:r>
              <a:rPr lang="en-US" sz="2000" b="0" i="0" dirty="0">
                <a:solidFill>
                  <a:srgbClr val="1A1A1A"/>
                </a:solidFill>
                <a:effectLst/>
                <a:latin typeface="Calibri" panose="020F0502020204030204" pitchFamily="34" charset="0"/>
                <a:cs typeface="Calibri" panose="020F0502020204030204" pitchFamily="34" charset="0"/>
              </a:rPr>
              <a:t> are dissipated within the lightning channel. This sudden </a:t>
            </a:r>
            <a:r>
              <a:rPr lang="en-US" sz="2000" b="0" i="0" u="none" strike="noStrike" dirty="0">
                <a:effectLst/>
                <a:latin typeface="Calibri" panose="020F0502020204030204" pitchFamily="34" charset="0"/>
                <a:cs typeface="Calibri" panose="020F0502020204030204" pitchFamily="34" charset="0"/>
                <a:hlinkClick r:id="rId7"/>
              </a:rPr>
              <a:t>dissipation</a:t>
            </a:r>
            <a:r>
              <a:rPr lang="en-US" sz="2000" b="0" i="0" dirty="0">
                <a:solidFill>
                  <a:srgbClr val="1A1A1A"/>
                </a:solidFill>
                <a:effectLst/>
                <a:latin typeface="Calibri" panose="020F0502020204030204" pitchFamily="34" charset="0"/>
                <a:cs typeface="Calibri" panose="020F0502020204030204" pitchFamily="34" charset="0"/>
              </a:rPr>
              <a:t> splits air molecules in the channel—principally those of </a:t>
            </a:r>
            <a:r>
              <a:rPr lang="en-US" sz="2000" b="0" i="0" u="sng" dirty="0">
                <a:effectLst/>
                <a:latin typeface="Calibri" panose="020F0502020204030204" pitchFamily="34" charset="0"/>
                <a:cs typeface="Calibri" panose="020F0502020204030204" pitchFamily="34" charset="0"/>
                <a:hlinkClick r:id="rId8"/>
              </a:rPr>
              <a:t>nitrogen</a:t>
            </a:r>
            <a:r>
              <a:rPr lang="en-US" sz="2000" b="0" i="0" dirty="0">
                <a:solidFill>
                  <a:srgbClr val="1A1A1A"/>
                </a:solidFill>
                <a:effectLst/>
                <a:latin typeface="Calibri" panose="020F0502020204030204" pitchFamily="34" charset="0"/>
                <a:cs typeface="Calibri" panose="020F0502020204030204" pitchFamily="34" charset="0"/>
              </a:rPr>
              <a:t>, </a:t>
            </a:r>
            <a:r>
              <a:rPr lang="en-US" sz="2000" b="0" i="0" u="sng" dirty="0">
                <a:effectLst/>
                <a:latin typeface="Calibri" panose="020F0502020204030204" pitchFamily="34" charset="0"/>
                <a:cs typeface="Calibri" panose="020F0502020204030204" pitchFamily="34" charset="0"/>
                <a:hlinkClick r:id="rId9"/>
              </a:rPr>
              <a:t>oxygen</a:t>
            </a:r>
            <a:r>
              <a:rPr lang="en-US" sz="2000" b="0" i="0" dirty="0">
                <a:solidFill>
                  <a:srgbClr val="1A1A1A"/>
                </a:solidFill>
                <a:effectLst/>
                <a:latin typeface="Calibri" panose="020F0502020204030204" pitchFamily="34" charset="0"/>
                <a:cs typeface="Calibri" panose="020F0502020204030204" pitchFamily="34" charset="0"/>
              </a:rPr>
              <a:t>, and water—into their respective atoms, and, on average, one </a:t>
            </a:r>
            <a:r>
              <a:rPr lang="en-US" sz="2000" b="0" i="0" u="sng" dirty="0">
                <a:effectLst/>
                <a:latin typeface="Calibri" panose="020F0502020204030204" pitchFamily="34" charset="0"/>
                <a:cs typeface="Calibri" panose="020F0502020204030204" pitchFamily="34" charset="0"/>
                <a:hlinkClick r:id="rId10"/>
              </a:rPr>
              <a:t>electron</a:t>
            </a:r>
            <a:r>
              <a:rPr lang="en-US" sz="2000" b="0" i="0" dirty="0">
                <a:solidFill>
                  <a:srgbClr val="1A1A1A"/>
                </a:solidFill>
                <a:effectLst/>
                <a:latin typeface="Calibri" panose="020F0502020204030204" pitchFamily="34" charset="0"/>
                <a:cs typeface="Calibri" panose="020F0502020204030204" pitchFamily="34" charset="0"/>
              </a:rPr>
              <a:t> is removed from each atom. The conversion from neutral air molecules to a completely </a:t>
            </a:r>
            <a:r>
              <a:rPr lang="en-US" sz="2000" b="0" i="0" u="sng" dirty="0">
                <a:effectLst/>
                <a:latin typeface="Calibri" panose="020F0502020204030204" pitchFamily="34" charset="0"/>
                <a:cs typeface="Calibri" panose="020F0502020204030204" pitchFamily="34" charset="0"/>
                <a:hlinkClick r:id="rId11"/>
              </a:rPr>
              <a:t>ionized</a:t>
            </a:r>
            <a:r>
              <a:rPr lang="en-US" sz="2000" b="0" i="0" dirty="0">
                <a:solidFill>
                  <a:srgbClr val="1A1A1A"/>
                </a:solidFill>
                <a:effectLst/>
                <a:latin typeface="Calibri" panose="020F0502020204030204" pitchFamily="34" charset="0"/>
                <a:cs typeface="Calibri" panose="020F0502020204030204" pitchFamily="34" charset="0"/>
              </a:rPr>
              <a:t> </a:t>
            </a:r>
            <a:r>
              <a:rPr lang="en-US" sz="2000" b="0" i="0" u="sng" dirty="0">
                <a:effectLst/>
                <a:latin typeface="Calibri" panose="020F0502020204030204" pitchFamily="34" charset="0"/>
                <a:cs typeface="Calibri" panose="020F0502020204030204" pitchFamily="34" charset="0"/>
                <a:hlinkClick r:id="rId12"/>
              </a:rPr>
              <a:t>plasma</a:t>
            </a:r>
            <a:r>
              <a:rPr lang="en-US" sz="2000" b="0" i="0" dirty="0">
                <a:solidFill>
                  <a:srgbClr val="1A1A1A"/>
                </a:solidFill>
                <a:effectLst/>
                <a:latin typeface="Calibri" panose="020F0502020204030204" pitchFamily="34" charset="0"/>
                <a:cs typeface="Calibri" panose="020F0502020204030204" pitchFamily="34" charset="0"/>
              </a:rPr>
              <a:t> occurs in a few microseconds.</a:t>
            </a:r>
            <a:endParaRPr lang="en-US" sz="20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5FE37AC7-24C7-489E-CEBA-608FC09AC7E9}"/>
              </a:ext>
            </a:extLst>
          </p:cNvPr>
          <p:cNvSpPr txBox="1"/>
          <p:nvPr/>
        </p:nvSpPr>
        <p:spPr>
          <a:xfrm>
            <a:off x="2286000" y="410949"/>
            <a:ext cx="4572000" cy="523220"/>
          </a:xfrm>
          <a:prstGeom prst="rect">
            <a:avLst/>
          </a:prstGeom>
          <a:noFill/>
        </p:spPr>
        <p:txBody>
          <a:bodyPr wrap="square">
            <a:spAutoFit/>
          </a:bodyPr>
          <a:lstStyle/>
          <a:p>
            <a:pPr algn="ctr"/>
            <a:r>
              <a:rPr lang="en-US" sz="2800" b="1" i="0" dirty="0">
                <a:effectLst/>
                <a:latin typeface="var(--font-family-serif)"/>
              </a:rPr>
              <a:t>Encyclopedia Britannica</a:t>
            </a:r>
          </a:p>
        </p:txBody>
      </p:sp>
    </p:spTree>
    <p:extLst>
      <p:ext uri="{BB962C8B-B14F-4D97-AF65-F5344CB8AC3E}">
        <p14:creationId xmlns:p14="http://schemas.microsoft.com/office/powerpoint/2010/main" val="54474630"/>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791</TotalTime>
  <Words>3382</Words>
  <Application>Microsoft Office PowerPoint</Application>
  <PresentationFormat>On-screen Show (4:3)</PresentationFormat>
  <Paragraphs>223</Paragraphs>
  <Slides>33</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33</vt:i4>
      </vt:variant>
    </vt:vector>
  </HeadingPairs>
  <TitlesOfParts>
    <vt:vector size="45" baseType="lpstr">
      <vt:lpstr>Arial</vt:lpstr>
      <vt:lpstr>Arial Black</vt:lpstr>
      <vt:lpstr>Arial Unicode MS</vt:lpstr>
      <vt:lpstr>Calibri</vt:lpstr>
      <vt:lpstr>Calibri Light</vt:lpstr>
      <vt:lpstr>Century Gothic</vt:lpstr>
      <vt:lpstr>Georgia</vt:lpstr>
      <vt:lpstr>Ink Free</vt:lpstr>
      <vt:lpstr>Times New Roman</vt:lpstr>
      <vt:lpstr>var(--font-family-serif)</vt:lpstr>
      <vt:lpstr>Verdana</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New Lebanon church of Christ</dc:creator>
  <cp:lastModifiedBy>New Lebanon church of Christ</cp:lastModifiedBy>
  <cp:revision>11</cp:revision>
  <dcterms:created xsi:type="dcterms:W3CDTF">2024-02-28T09:40:54Z</dcterms:created>
  <dcterms:modified xsi:type="dcterms:W3CDTF">2024-03-03T11:02:33Z</dcterms:modified>
</cp:coreProperties>
</file>