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857" r:id="rId3"/>
    <p:sldId id="859" r:id="rId4"/>
    <p:sldId id="890" r:id="rId5"/>
    <p:sldId id="888" r:id="rId6"/>
    <p:sldId id="877" r:id="rId7"/>
    <p:sldId id="880" r:id="rId8"/>
    <p:sldId id="881" r:id="rId9"/>
    <p:sldId id="883" r:id="rId10"/>
    <p:sldId id="848" r:id="rId11"/>
    <p:sldId id="860" r:id="rId12"/>
    <p:sldId id="861" r:id="rId13"/>
    <p:sldId id="862" r:id="rId14"/>
    <p:sldId id="858" r:id="rId15"/>
    <p:sldId id="864" r:id="rId16"/>
    <p:sldId id="863" r:id="rId17"/>
    <p:sldId id="866" r:id="rId18"/>
    <p:sldId id="865" r:id="rId19"/>
    <p:sldId id="868" r:id="rId20"/>
    <p:sldId id="867" r:id="rId21"/>
    <p:sldId id="869" r:id="rId22"/>
    <p:sldId id="870" r:id="rId23"/>
    <p:sldId id="885" r:id="rId24"/>
    <p:sldId id="872" r:id="rId25"/>
    <p:sldId id="887" r:id="rId26"/>
    <p:sldId id="871" r:id="rId27"/>
    <p:sldId id="873" r:id="rId28"/>
    <p:sldId id="874" r:id="rId29"/>
    <p:sldId id="875" r:id="rId30"/>
    <p:sldId id="876" r:id="rId31"/>
    <p:sldId id="889" r:id="rId32"/>
    <p:sldId id="85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ux+J4hK00QxC7xFEKXApg==" hashData="ec5gtf3CbbNPX6ilZJrFdWMhGaE0Gj2Nt08ZWYVCJze6R1GwKM3nQcBzc7+Fe9XiTA3j7BqM4VBMKiA8ymEO5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100" d="100"/>
          <a:sy n="100" d="100"/>
        </p:scale>
        <p:origin x="1896" y="4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7805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1298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7230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7412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2643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139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4797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5934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68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7717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6199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3/24/2024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330911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tn-vines?ref=GreekStrongs.165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tn-vines?ref=GreekStrongs.1246"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ref.ly/logosres/tn-vines?ref=GreekStrongs.1129&amp;off=33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16156632-33F1-97BC-6F74-BA6F842301FB}"/>
              </a:ext>
            </a:extLst>
          </p:cNvPr>
          <p:cNvSpPr txBox="1"/>
          <p:nvPr/>
        </p:nvSpPr>
        <p:spPr>
          <a:xfrm>
            <a:off x="956346" y="1098959"/>
            <a:ext cx="7986318" cy="5016758"/>
          </a:xfrm>
          <a:prstGeom prst="rect">
            <a:avLst/>
          </a:prstGeom>
          <a:noFill/>
        </p:spPr>
        <p:txBody>
          <a:bodyPr wrap="square">
            <a:spAutoFit/>
          </a:bodyPr>
          <a:lstStyle/>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One of the most serious charges ever given to  man is found in </a:t>
            </a:r>
            <a:r>
              <a:rPr lang="en-US" sz="3200" b="1" kern="100" dirty="0">
                <a:solidFill>
                  <a:srgbClr val="0070C0"/>
                </a:solidFill>
                <a:effectLst/>
                <a:latin typeface="Calibri" panose="020F0502020204030204" pitchFamily="34" charset="0"/>
                <a:ea typeface="SimSun" panose="02010600030101010101" pitchFamily="2" charset="-122"/>
              </a:rPr>
              <a:t>2 Tim. 4:2</a:t>
            </a:r>
            <a:r>
              <a:rPr lang="en-US" sz="3200" kern="100" dirty="0">
                <a:effectLst/>
                <a:latin typeface="Calibri" panose="020F0502020204030204" pitchFamily="34" charset="0"/>
                <a:ea typeface="SimSun" panose="02010600030101010101" pitchFamily="2" charset="-122"/>
              </a:rPr>
              <a:t>. </a:t>
            </a:r>
          </a:p>
          <a:p>
            <a:pPr marL="457200" marR="0" indent="-457200">
              <a:spcBef>
                <a:spcPts val="0"/>
              </a:spcBef>
              <a:spcAft>
                <a:spcPts val="0"/>
              </a:spcAft>
              <a:buFont typeface="Arial" panose="020B0604020202020204" pitchFamily="34" charset="0"/>
              <a:buChar char="•"/>
            </a:pPr>
            <a:r>
              <a:rPr lang="en-US" sz="3200" kern="100" dirty="0">
                <a:effectLst/>
                <a:latin typeface="Calibri" panose="020F0502020204030204" pitchFamily="34" charset="0"/>
                <a:ea typeface="SimSun" panose="02010600030101010101" pitchFamily="2" charset="-122"/>
              </a:rPr>
              <a:t>This charge was given </a:t>
            </a:r>
            <a:r>
              <a:rPr lang="en-US" sz="3200" b="1" u="sng" kern="100" dirty="0">
                <a:effectLst/>
                <a:latin typeface="Calibri" panose="020F0502020204030204" pitchFamily="34" charset="0"/>
                <a:ea typeface="SimSun" panose="02010600030101010101" pitchFamily="2" charset="-122"/>
              </a:rPr>
              <a:t>by</a:t>
            </a:r>
            <a:r>
              <a:rPr lang="en-US" sz="3200" u="sng" kern="100" dirty="0">
                <a:effectLst/>
                <a:latin typeface="Calibri" panose="020F0502020204030204" pitchFamily="34" charset="0"/>
                <a:ea typeface="SimSun" panose="02010600030101010101" pitchFamily="2" charset="-122"/>
              </a:rPr>
              <a:t> one of the greatest preachers</a:t>
            </a:r>
            <a:r>
              <a:rPr lang="en-US" sz="3200" kern="100" dirty="0">
                <a:effectLst/>
                <a:latin typeface="Calibri" panose="020F0502020204030204" pitchFamily="34" charset="0"/>
                <a:ea typeface="SimSun" panose="02010600030101010101" pitchFamily="2" charset="-122"/>
              </a:rPr>
              <a:t> of all time, the apostle Paul.         </a:t>
            </a:r>
            <a:r>
              <a:rPr lang="en-US" sz="3200" u="sng" kern="100" dirty="0">
                <a:effectLst/>
                <a:latin typeface="Calibri" panose="020F0502020204030204" pitchFamily="34" charset="0"/>
                <a:ea typeface="SimSun" panose="02010600030101010101" pitchFamily="2" charset="-122"/>
              </a:rPr>
              <a:t>It was given by inspiration</a:t>
            </a:r>
            <a:r>
              <a:rPr lang="en-US" sz="3200" kern="100" dirty="0">
                <a:effectLst/>
                <a:latin typeface="Calibri" panose="020F0502020204030204" pitchFamily="34" charset="0"/>
                <a:ea typeface="SimSun" panose="02010600030101010101" pitchFamily="2" charset="-122"/>
              </a:rPr>
              <a:t>.</a:t>
            </a:r>
          </a:p>
          <a:p>
            <a:pPr marL="457200" marR="0" indent="-457200">
              <a:spcBef>
                <a:spcPts val="0"/>
              </a:spcBef>
              <a:spcAft>
                <a:spcPts val="0"/>
              </a:spcAft>
              <a:buFont typeface="Arial" panose="020B0604020202020204" pitchFamily="34" charset="0"/>
              <a:buChar char="•"/>
            </a:pPr>
            <a:r>
              <a:rPr lang="en-US" sz="3200" kern="100" dirty="0">
                <a:solidFill>
                  <a:srgbClr val="FF0000"/>
                </a:solidFill>
                <a:effectLst/>
                <a:latin typeface="Calibri" panose="020F0502020204030204" pitchFamily="34" charset="0"/>
                <a:ea typeface="SimSun" panose="02010600030101010101" pitchFamily="2" charset="-122"/>
              </a:rPr>
              <a:t>It was given </a:t>
            </a:r>
            <a:r>
              <a:rPr lang="en-US" sz="3200" b="1" u="sng" kern="100" dirty="0">
                <a:solidFill>
                  <a:srgbClr val="FF0000"/>
                </a:solidFill>
                <a:effectLst/>
                <a:latin typeface="Calibri" panose="020F0502020204030204" pitchFamily="34" charset="0"/>
                <a:ea typeface="SimSun" panose="02010600030101010101" pitchFamily="2" charset="-122"/>
              </a:rPr>
              <a:t>to</a:t>
            </a:r>
            <a:r>
              <a:rPr lang="en-US" sz="3200" kern="100" dirty="0">
                <a:solidFill>
                  <a:srgbClr val="FF0000"/>
                </a:solidFill>
                <a:effectLst/>
                <a:latin typeface="Calibri" panose="020F0502020204030204" pitchFamily="34" charset="0"/>
                <a:ea typeface="SimSun" panose="02010600030101010101" pitchFamily="2" charset="-122"/>
              </a:rPr>
              <a:t> a young gospel preacher by the name of Timothy, and to all subsequent gospel preachers. </a:t>
            </a:r>
          </a:p>
          <a:p>
            <a:pPr marL="457200" marR="0" indent="-457200">
              <a:spcBef>
                <a:spcPts val="0"/>
              </a:spcBef>
              <a:spcAft>
                <a:spcPts val="0"/>
              </a:spcAft>
              <a:buFont typeface="Arial" panose="020B0604020202020204" pitchFamily="34" charset="0"/>
              <a:buChar char="•"/>
            </a:pPr>
            <a:r>
              <a:rPr lang="en-US" sz="3200" kern="100" dirty="0">
                <a:solidFill>
                  <a:srgbClr val="0070C0"/>
                </a:solidFill>
                <a:effectLst/>
                <a:latin typeface="Calibri" panose="020F0502020204030204" pitchFamily="34" charset="0"/>
                <a:ea typeface="SimSun" panose="02010600030101010101" pitchFamily="2" charset="-122"/>
              </a:rPr>
              <a:t>It is a solemn charge. It was given before God and the Lord Jesus Christ. </a:t>
            </a:r>
          </a:p>
        </p:txBody>
      </p:sp>
      <p:sp>
        <p:nvSpPr>
          <p:cNvPr id="6" name="TextBox 5">
            <a:extLst>
              <a:ext uri="{FF2B5EF4-FFF2-40B4-BE49-F238E27FC236}">
                <a16:creationId xmlns:a16="http://schemas.microsoft.com/office/drawing/2014/main" id="{92CC2BAF-FF7F-03A5-7B5D-E99AFA58B1CA}"/>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Tree>
    <p:extLst>
      <p:ext uri="{BB962C8B-B14F-4D97-AF65-F5344CB8AC3E}">
        <p14:creationId xmlns:p14="http://schemas.microsoft.com/office/powerpoint/2010/main" val="190555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A0E8A43-FFEF-9F5E-2578-EE7A41577C45}"/>
              </a:ext>
            </a:extLst>
          </p:cNvPr>
          <p:cNvSpPr txBox="1"/>
          <p:nvPr/>
        </p:nvSpPr>
        <p:spPr>
          <a:xfrm>
            <a:off x="1300293" y="2869037"/>
            <a:ext cx="7306811" cy="3416320"/>
          </a:xfrm>
          <a:prstGeom prst="rect">
            <a:avLst/>
          </a:prstGeom>
          <a:noFill/>
        </p:spPr>
        <p:txBody>
          <a:bodyPr wrap="square">
            <a:spAutoFit/>
          </a:bodyPr>
          <a:lstStyle/>
          <a:p>
            <a:pPr marL="0" marR="0">
              <a:spcBef>
                <a:spcPts val="0"/>
              </a:spcBef>
              <a:spcAft>
                <a:spcPts val="0"/>
              </a:spcAft>
            </a:pPr>
            <a:r>
              <a:rPr lang="en-US" sz="3600" kern="100" dirty="0">
                <a:solidFill>
                  <a:srgbClr val="FF0000"/>
                </a:solidFill>
                <a:effectLst/>
                <a:latin typeface="Calibri" panose="020F0502020204030204" pitchFamily="34" charset="0"/>
                <a:ea typeface="SimSun" panose="02010600030101010101" pitchFamily="2" charset="-122"/>
              </a:rPr>
              <a:t>When we preach Christ, we are preaching the word</a:t>
            </a:r>
            <a:r>
              <a:rPr lang="en-US" sz="3600" kern="100" dirty="0">
                <a:effectLst/>
                <a:latin typeface="Calibri" panose="020F0502020204030204" pitchFamily="34" charset="0"/>
                <a:ea typeface="SimSun" panose="02010600030101010101" pitchFamily="2" charset="-122"/>
              </a:rPr>
              <a:t>. In </a:t>
            </a:r>
            <a:r>
              <a:rPr lang="en-US" sz="3600" b="1" kern="100" dirty="0">
                <a:solidFill>
                  <a:srgbClr val="0070C0"/>
                </a:solidFill>
                <a:effectLst/>
                <a:latin typeface="Calibri" panose="020F0502020204030204" pitchFamily="34" charset="0"/>
                <a:ea typeface="SimSun" panose="02010600030101010101" pitchFamily="2" charset="-122"/>
              </a:rPr>
              <a:t>Acts 8:35 </a:t>
            </a:r>
            <a:r>
              <a:rPr lang="en-US" sz="3600" kern="100" dirty="0">
                <a:effectLst/>
                <a:latin typeface="Calibri" panose="020F0502020204030204" pitchFamily="34" charset="0"/>
                <a:ea typeface="SimSun" panose="02010600030101010101" pitchFamily="2" charset="-122"/>
              </a:rPr>
              <a:t>we are told that </a:t>
            </a:r>
            <a:r>
              <a:rPr lang="en-US" sz="3600" u="sng" kern="100" dirty="0">
                <a:effectLst/>
                <a:latin typeface="Calibri" panose="020F0502020204030204" pitchFamily="34" charset="0"/>
                <a:ea typeface="SimSun" panose="02010600030101010101" pitchFamily="2" charset="-122"/>
              </a:rPr>
              <a:t>Philip opened his mouth and preached Christ</a:t>
            </a:r>
            <a:r>
              <a:rPr lang="en-US" sz="3600" kern="100" dirty="0">
                <a:effectLst/>
                <a:latin typeface="Calibri" panose="020F0502020204030204" pitchFamily="34" charset="0"/>
                <a:ea typeface="SimSun" panose="02010600030101010101" pitchFamily="2" charset="-122"/>
              </a:rPr>
              <a:t>.</a:t>
            </a:r>
            <a:endParaRPr lang="en-US" sz="3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3600" kern="100" dirty="0">
              <a:effectLst/>
              <a:latin typeface="Calibri" panose="020F0502020204030204" pitchFamily="34" charset="0"/>
              <a:ea typeface="SimSun" panose="02010600030101010101" pitchFamily="2" charset="-122"/>
            </a:endParaRPr>
          </a:p>
          <a:p>
            <a:pPr marL="457200" marR="0" indent="-457200">
              <a:spcBef>
                <a:spcPts val="0"/>
              </a:spcBef>
              <a:spcAft>
                <a:spcPts val="0"/>
              </a:spcAft>
              <a:buFont typeface="Wingdings" panose="05000000000000000000" pitchFamily="2" charset="2"/>
              <a:buChar char="Ø"/>
            </a:pPr>
            <a:r>
              <a:rPr lang="en-US" sz="3600" kern="100" dirty="0">
                <a:latin typeface="Calibri" panose="020F0502020204030204" pitchFamily="34" charset="0"/>
                <a:ea typeface="SimSun" panose="02010600030101010101" pitchFamily="2" charset="-122"/>
              </a:rPr>
              <a:t>R</a:t>
            </a:r>
            <a:r>
              <a:rPr lang="en-US" sz="3600" kern="100" dirty="0">
                <a:effectLst/>
                <a:latin typeface="Calibri" panose="020F0502020204030204" pitchFamily="34" charset="0"/>
                <a:ea typeface="SimSun" panose="02010600030101010101" pitchFamily="2" charset="-122"/>
              </a:rPr>
              <a:t>easons for preaching the word. </a:t>
            </a:r>
            <a:endParaRPr lang="en-US" sz="3600" kern="100" dirty="0">
              <a:effectLst/>
              <a:latin typeface="Times New Roman" panose="02020603050405020304" pitchFamily="18" charset="0"/>
              <a:ea typeface="SimSun" panose="02010600030101010101" pitchFamily="2" charset="-122"/>
            </a:endParaRPr>
          </a:p>
        </p:txBody>
      </p:sp>
      <p:sp>
        <p:nvSpPr>
          <p:cNvPr id="8" name="TextBox 7">
            <a:extLst>
              <a:ext uri="{FF2B5EF4-FFF2-40B4-BE49-F238E27FC236}">
                <a16:creationId xmlns:a16="http://schemas.microsoft.com/office/drawing/2014/main" id="{BEBC2681-EA50-6FB4-9725-F82C429281E7}"/>
              </a:ext>
            </a:extLst>
          </p:cNvPr>
          <p:cNvSpPr txBox="1"/>
          <p:nvPr/>
        </p:nvSpPr>
        <p:spPr>
          <a:xfrm>
            <a:off x="1300293" y="998290"/>
            <a:ext cx="7113865"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mn-cs"/>
              </a:rPr>
              <a:t>"Preach the word."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mn-cs"/>
              </a:rPr>
              <a:t>The curse of heaven rests upon the preacher who will not do this.</a:t>
            </a:r>
            <a:endParaRPr kumimoji="0" lang="en-US" sz="3600" b="0"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76885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DC7A5C9E-6B03-A9F5-C40A-8C24E3E3332F}"/>
              </a:ext>
            </a:extLst>
          </p:cNvPr>
          <p:cNvSpPr txBox="1"/>
          <p:nvPr/>
        </p:nvSpPr>
        <p:spPr>
          <a:xfrm>
            <a:off x="1199626" y="1098959"/>
            <a:ext cx="7608813" cy="5016758"/>
          </a:xfrm>
          <a:prstGeom prst="rect">
            <a:avLst/>
          </a:prstGeom>
          <a:noFill/>
        </p:spPr>
        <p:txBody>
          <a:bodyPr wrap="square">
            <a:spAutoFit/>
          </a:bodyPr>
          <a:lstStyle/>
          <a:p>
            <a:pPr marL="457200" marR="0" indent="-457200">
              <a:spcBef>
                <a:spcPts val="0"/>
              </a:spcBef>
              <a:spcAft>
                <a:spcPts val="0"/>
              </a:spcAft>
              <a:buFont typeface="Arial" panose="020B0604020202020204" pitchFamily="34" charset="0"/>
              <a:buChar char="•"/>
            </a:pPr>
            <a:r>
              <a:rPr lang="en-US" sz="3200" kern="100" dirty="0">
                <a:solidFill>
                  <a:srgbClr val="C00000"/>
                </a:solidFill>
                <a:effectLst/>
                <a:latin typeface="Aharoni" panose="02010803020104030203" pitchFamily="2" charset="-79"/>
                <a:ea typeface="SimSun" panose="02010600030101010101" pitchFamily="2" charset="-122"/>
                <a:cs typeface="Aharoni" panose="02010803020104030203" pitchFamily="2" charset="-79"/>
              </a:rPr>
              <a:t>There is never a birth without first a begetting. </a:t>
            </a:r>
            <a:r>
              <a:rPr lang="en-US" sz="3200" kern="100" dirty="0">
                <a:effectLst/>
                <a:latin typeface="Calibri" panose="020F0502020204030204" pitchFamily="34" charset="0"/>
                <a:ea typeface="SimSun" panose="02010600030101010101" pitchFamily="2" charset="-122"/>
              </a:rPr>
              <a:t>This is just as true in the spiritual realm as it is in the physical. </a:t>
            </a:r>
          </a:p>
          <a:p>
            <a:pPr marL="457200" marR="0" indent="-457200">
              <a:spcBef>
                <a:spcPts val="0"/>
              </a:spcBef>
              <a:spcAft>
                <a:spcPts val="0"/>
              </a:spcAft>
              <a:buFont typeface="Arial" panose="020B0604020202020204" pitchFamily="34" charset="0"/>
              <a:buChar char="•"/>
            </a:pPr>
            <a:r>
              <a:rPr lang="en-US" sz="3200" kern="100" dirty="0">
                <a:effectLst/>
                <a:latin typeface="Calibri" panose="020F0502020204030204" pitchFamily="34" charset="0"/>
                <a:ea typeface="SimSun" panose="02010600030101010101" pitchFamily="2" charset="-122"/>
              </a:rPr>
              <a:t>How is this begetting done in the spiritual realm? </a:t>
            </a:r>
          </a:p>
          <a:p>
            <a:pPr marL="0" marR="0">
              <a:spcBef>
                <a:spcPts val="0"/>
              </a:spcBef>
              <a:spcAft>
                <a:spcPts val="0"/>
              </a:spcAft>
            </a:pPr>
            <a:endParaRPr lang="en-US" sz="3200" kern="100" dirty="0">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In telling about how the brethren in Corinth were begotten, the inspired Paul says: </a:t>
            </a:r>
            <a:r>
              <a:rPr lang="en-US" sz="3200" kern="100" dirty="0">
                <a:solidFill>
                  <a:srgbClr val="FF0000"/>
                </a:solidFill>
                <a:effectLst/>
                <a:latin typeface="Calibri" panose="020F0502020204030204" pitchFamily="34" charset="0"/>
                <a:ea typeface="SimSun" panose="02010600030101010101" pitchFamily="2" charset="-122"/>
              </a:rPr>
              <a:t>"I have begotten you through the gospel.“        </a:t>
            </a:r>
            <a:r>
              <a:rPr lang="en-US" sz="3200" b="1" kern="100" dirty="0">
                <a:solidFill>
                  <a:srgbClr val="0070C0"/>
                </a:solidFill>
                <a:effectLst/>
                <a:latin typeface="Calibri" panose="020F0502020204030204" pitchFamily="34" charset="0"/>
                <a:ea typeface="SimSun" panose="02010600030101010101" pitchFamily="2" charset="-122"/>
              </a:rPr>
              <a:t>(1 Cor. 4:15.) </a:t>
            </a:r>
            <a:endParaRPr lang="en-US" sz="3200" b="1" kern="100" dirty="0">
              <a:solidFill>
                <a:srgbClr val="0070C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38874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10760DD0-9D86-6D8E-58D8-65CAB2D53B45}"/>
              </a:ext>
            </a:extLst>
          </p:cNvPr>
          <p:cNvSpPr txBox="1"/>
          <p:nvPr/>
        </p:nvSpPr>
        <p:spPr>
          <a:xfrm>
            <a:off x="989901" y="922789"/>
            <a:ext cx="7441035" cy="5447645"/>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We see how it was done in that case. Again, in </a:t>
            </a:r>
            <a:r>
              <a:rPr lang="en-US" sz="2800" b="1" kern="100" dirty="0">
                <a:solidFill>
                  <a:srgbClr val="0070C0"/>
                </a:solidFill>
                <a:effectLst/>
                <a:latin typeface="Calibri" panose="020F0502020204030204" pitchFamily="34" charset="0"/>
                <a:ea typeface="SimSun" panose="02010600030101010101" pitchFamily="2" charset="-122"/>
              </a:rPr>
              <a:t>James 1:18 </a:t>
            </a:r>
            <a:r>
              <a:rPr lang="en-US" sz="2800" kern="100" dirty="0">
                <a:effectLst/>
                <a:latin typeface="Calibri" panose="020F0502020204030204" pitchFamily="34" charset="0"/>
                <a:ea typeface="SimSun" panose="02010600030101010101" pitchFamily="2" charset="-122"/>
              </a:rPr>
              <a:t>we are told: Of His own will He </a:t>
            </a:r>
            <a:r>
              <a:rPr lang="en-US" sz="2800" u="sng" kern="100" dirty="0">
                <a:effectLst/>
                <a:latin typeface="Calibri" panose="020F0502020204030204" pitchFamily="34" charset="0"/>
                <a:ea typeface="SimSun" panose="02010600030101010101" pitchFamily="2" charset="-122"/>
              </a:rPr>
              <a:t>brought us forth by the word of truth</a:t>
            </a:r>
            <a:r>
              <a:rPr lang="en-US" sz="2800" kern="100" dirty="0">
                <a:effectLst/>
                <a:latin typeface="Calibri" panose="020F0502020204030204" pitchFamily="34" charset="0"/>
                <a:ea typeface="SimSun" panose="02010600030101010101" pitchFamily="2" charset="-122"/>
              </a:rPr>
              <a:t>, that we might be a kind of </a:t>
            </a:r>
            <a:r>
              <a:rPr lang="en-US" sz="2800" kern="100" dirty="0" err="1">
                <a:effectLst/>
                <a:latin typeface="Calibri" panose="020F0502020204030204" pitchFamily="34" charset="0"/>
                <a:ea typeface="SimSun" panose="02010600030101010101" pitchFamily="2" charset="-122"/>
              </a:rPr>
              <a:t>firstfruits</a:t>
            </a:r>
            <a:r>
              <a:rPr lang="en-US" sz="2800" kern="100" dirty="0">
                <a:effectLst/>
                <a:latin typeface="Calibri" panose="020F0502020204030204" pitchFamily="34" charset="0"/>
                <a:ea typeface="SimSun" panose="02010600030101010101" pitchFamily="2" charset="-122"/>
              </a:rPr>
              <a:t> of His creatures.</a:t>
            </a:r>
          </a:p>
          <a:p>
            <a:pPr marL="0" marR="0">
              <a:spcBef>
                <a:spcPts val="0"/>
              </a:spcBef>
              <a:spcAft>
                <a:spcPts val="0"/>
              </a:spcAft>
            </a:pPr>
            <a:endParaRPr lang="en-US" sz="8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 </a:t>
            </a:r>
          </a:p>
          <a:p>
            <a:pPr marL="0" marR="0">
              <a:spcBef>
                <a:spcPts val="0"/>
              </a:spcBef>
              <a:spcAft>
                <a:spcPts val="0"/>
              </a:spcAft>
            </a:pPr>
            <a:endParaRPr lang="en-US" sz="800" kern="100" dirty="0">
              <a:latin typeface="Calibri" panose="020F0502020204030204" pitchFamily="34"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in </a:t>
            </a:r>
            <a:r>
              <a:rPr lang="en-US" sz="2800" b="1" kern="100" dirty="0">
                <a:solidFill>
                  <a:srgbClr val="0070C0"/>
                </a:solidFill>
                <a:latin typeface="Calibri" panose="020F0502020204030204" pitchFamily="34" charset="0"/>
                <a:ea typeface="SimSun" panose="02010600030101010101" pitchFamily="2" charset="-122"/>
              </a:rPr>
              <a:t>1</a:t>
            </a:r>
            <a:r>
              <a:rPr lang="en-US" sz="2800" b="1" kern="100" dirty="0">
                <a:solidFill>
                  <a:srgbClr val="0070C0"/>
                </a:solidFill>
                <a:effectLst/>
                <a:latin typeface="Calibri" panose="020F0502020204030204" pitchFamily="34" charset="0"/>
                <a:ea typeface="SimSun" panose="02010600030101010101" pitchFamily="2" charset="-122"/>
              </a:rPr>
              <a:t> Pet.1:23 </a:t>
            </a:r>
            <a:r>
              <a:rPr lang="en-US" sz="2800" kern="100" dirty="0">
                <a:effectLst/>
                <a:latin typeface="Calibri" panose="020F0502020204030204" pitchFamily="34" charset="0"/>
                <a:ea typeface="SimSun" panose="02010600030101010101" pitchFamily="2" charset="-122"/>
              </a:rPr>
              <a:t>we have this: </a:t>
            </a:r>
            <a:r>
              <a:rPr lang="en-US" sz="2800" u="sng" kern="100" dirty="0">
                <a:effectLst/>
                <a:latin typeface="Calibri" panose="020F0502020204030204" pitchFamily="34" charset="0"/>
                <a:ea typeface="SimSun" panose="02010600030101010101" pitchFamily="2" charset="-122"/>
              </a:rPr>
              <a:t>having been born again,</a:t>
            </a:r>
            <a:r>
              <a:rPr lang="en-US" sz="2800" kern="100" dirty="0">
                <a:effectLst/>
                <a:latin typeface="Calibri" panose="020F0502020204030204" pitchFamily="34" charset="0"/>
                <a:ea typeface="SimSun" panose="02010600030101010101" pitchFamily="2" charset="-122"/>
              </a:rPr>
              <a:t> not of corruptible seed but incorruptible, </a:t>
            </a:r>
            <a:r>
              <a:rPr lang="en-US" sz="2800" u="sng" kern="100" dirty="0">
                <a:effectLst/>
                <a:latin typeface="Calibri" panose="020F0502020204030204" pitchFamily="34" charset="0"/>
                <a:ea typeface="SimSun" panose="02010600030101010101" pitchFamily="2" charset="-122"/>
              </a:rPr>
              <a:t>through the word of God </a:t>
            </a:r>
            <a:r>
              <a:rPr lang="en-US" sz="2800" kern="100" dirty="0">
                <a:effectLst/>
                <a:latin typeface="Calibri" panose="020F0502020204030204" pitchFamily="34" charset="0"/>
                <a:ea typeface="SimSun" panose="02010600030101010101" pitchFamily="2" charset="-122"/>
              </a:rPr>
              <a:t>which lives and abides forever,</a:t>
            </a:r>
          </a:p>
          <a:p>
            <a:pPr marL="0" marR="0">
              <a:spcBef>
                <a:spcPts val="0"/>
              </a:spcBef>
              <a:spcAft>
                <a:spcPts val="0"/>
              </a:spcAft>
            </a:pPr>
            <a:endParaRPr lang="en-US" sz="28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Now we can see there would be no spiritual begetting unless the word of God is preached. </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91146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64695319-CE58-6F2E-8681-5ECE71FB84FE}"/>
              </a:ext>
            </a:extLst>
          </p:cNvPr>
          <p:cNvSpPr txBox="1"/>
          <p:nvPr/>
        </p:nvSpPr>
        <p:spPr>
          <a:xfrm>
            <a:off x="1098958" y="1040235"/>
            <a:ext cx="7659148" cy="5016758"/>
          </a:xfrm>
          <a:prstGeom prst="rect">
            <a:avLst/>
          </a:prstGeom>
          <a:noFill/>
        </p:spPr>
        <p:txBody>
          <a:bodyPr wrap="square">
            <a:spAutoFit/>
          </a:bodyPr>
          <a:lstStyle/>
          <a:p>
            <a:pPr marL="0" marR="0">
              <a:spcBef>
                <a:spcPts val="0"/>
              </a:spcBef>
              <a:spcAft>
                <a:spcPts val="0"/>
              </a:spcAft>
            </a:pPr>
            <a:r>
              <a:rPr lang="en-US" sz="4000" kern="100" dirty="0">
                <a:effectLst/>
                <a:latin typeface="Calibri" panose="020F0502020204030204" pitchFamily="34" charset="0"/>
                <a:ea typeface="SimSun" panose="02010600030101010101" pitchFamily="2" charset="-122"/>
              </a:rPr>
              <a:t>This is what brings it about. We are not surprised that Paul would say: </a:t>
            </a:r>
          </a:p>
          <a:p>
            <a:pPr marL="0" marR="0">
              <a:spcBef>
                <a:spcPts val="0"/>
              </a:spcBef>
              <a:spcAft>
                <a:spcPts val="0"/>
              </a:spcAft>
            </a:pPr>
            <a:endParaRPr lang="en-US" sz="40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4000" kern="100" dirty="0">
                <a:effectLst/>
                <a:latin typeface="Calibri" panose="020F0502020204030204" pitchFamily="34" charset="0"/>
                <a:ea typeface="SimSun" panose="02010600030101010101" pitchFamily="2" charset="-122"/>
              </a:rPr>
              <a:t>For if I preach the gospel, </a:t>
            </a:r>
          </a:p>
          <a:p>
            <a:pPr marL="0" marR="0">
              <a:spcBef>
                <a:spcPts val="0"/>
              </a:spcBef>
              <a:spcAft>
                <a:spcPts val="0"/>
              </a:spcAft>
            </a:pPr>
            <a:r>
              <a:rPr lang="en-US" sz="4000" kern="100" dirty="0">
                <a:effectLst/>
                <a:latin typeface="Calibri" panose="020F0502020204030204" pitchFamily="34" charset="0"/>
                <a:ea typeface="SimSun" panose="02010600030101010101" pitchFamily="2" charset="-122"/>
              </a:rPr>
              <a:t>I have nothing to boast of, </a:t>
            </a:r>
          </a:p>
          <a:p>
            <a:pPr marL="0" marR="0">
              <a:spcBef>
                <a:spcPts val="0"/>
              </a:spcBef>
              <a:spcAft>
                <a:spcPts val="0"/>
              </a:spcAft>
            </a:pPr>
            <a:r>
              <a:rPr lang="en-US" sz="4000" kern="100" dirty="0">
                <a:effectLst/>
                <a:latin typeface="Calibri" panose="020F0502020204030204" pitchFamily="34" charset="0"/>
                <a:ea typeface="SimSun" panose="02010600030101010101" pitchFamily="2" charset="-122"/>
              </a:rPr>
              <a:t>for necessity is laid upon me; yes, </a:t>
            </a:r>
          </a:p>
          <a:p>
            <a:pPr marL="0" marR="0">
              <a:spcBef>
                <a:spcPts val="0"/>
              </a:spcBef>
              <a:spcAft>
                <a:spcPts val="0"/>
              </a:spcAft>
            </a:pPr>
            <a:r>
              <a:rPr lang="en-US" sz="4000" kern="100" dirty="0">
                <a:effectLst/>
                <a:latin typeface="Calibri" panose="020F0502020204030204" pitchFamily="34" charset="0"/>
                <a:ea typeface="SimSun" panose="02010600030101010101" pitchFamily="2" charset="-122"/>
              </a:rPr>
              <a:t>woe is me if I do not preach the gospel! (</a:t>
            </a:r>
            <a:r>
              <a:rPr lang="en-US" sz="4000" b="1" kern="100" dirty="0">
                <a:solidFill>
                  <a:srgbClr val="0070C0"/>
                </a:solidFill>
                <a:effectLst/>
                <a:latin typeface="Calibri" panose="020F0502020204030204" pitchFamily="34" charset="0"/>
                <a:ea typeface="SimSun" panose="02010600030101010101" pitchFamily="2" charset="-122"/>
              </a:rPr>
              <a:t>1 Cor. 9:16</a:t>
            </a:r>
            <a:r>
              <a:rPr lang="en-US" sz="4000" kern="100" dirty="0">
                <a:effectLst/>
                <a:latin typeface="Calibri" panose="020F0502020204030204" pitchFamily="34" charset="0"/>
                <a:ea typeface="SimSun" panose="02010600030101010101" pitchFamily="2" charset="-122"/>
              </a:rPr>
              <a:t>.) </a:t>
            </a:r>
            <a:endParaRPr lang="en-US" sz="40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6796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FC5FD3F9-A09A-02F8-8757-65745E51543F}"/>
              </a:ext>
            </a:extLst>
          </p:cNvPr>
          <p:cNvSpPr txBox="1"/>
          <p:nvPr/>
        </p:nvSpPr>
        <p:spPr>
          <a:xfrm>
            <a:off x="1115736" y="889232"/>
            <a:ext cx="7340367" cy="5262979"/>
          </a:xfrm>
          <a:prstGeom prst="rect">
            <a:avLst/>
          </a:prstGeom>
          <a:noFill/>
        </p:spPr>
        <p:txBody>
          <a:bodyPr wrap="square">
            <a:spAutoFit/>
          </a:bodyPr>
          <a:lstStyle/>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He had to preach it. In the next verse he says: </a:t>
            </a:r>
          </a:p>
          <a:p>
            <a:pPr marL="0" marR="0">
              <a:spcBef>
                <a:spcPts val="0"/>
              </a:spcBef>
              <a:spcAft>
                <a:spcPts val="0"/>
              </a:spcAft>
            </a:pPr>
            <a:r>
              <a:rPr lang="en-US" sz="4000" b="1" kern="100" dirty="0">
                <a:solidFill>
                  <a:srgbClr val="0070C0"/>
                </a:solidFill>
                <a:effectLst/>
                <a:latin typeface="Calibri" panose="020F0502020204030204" pitchFamily="34" charset="0"/>
                <a:ea typeface="SimSun" panose="02010600030101010101" pitchFamily="2" charset="-122"/>
              </a:rPr>
              <a:t>1Cor. 9:17 </a:t>
            </a:r>
            <a:r>
              <a:rPr lang="en-US" sz="4000" kern="100" dirty="0">
                <a:effectLst/>
                <a:latin typeface="Calibri" panose="020F0502020204030204" pitchFamily="34" charset="0"/>
                <a:ea typeface="SimSun" panose="02010600030101010101" pitchFamily="2" charset="-122"/>
              </a:rPr>
              <a:t>For if I do this willingly, </a:t>
            </a:r>
          </a:p>
          <a:p>
            <a:pPr marL="0" marR="0">
              <a:spcBef>
                <a:spcPts val="0"/>
              </a:spcBef>
              <a:spcAft>
                <a:spcPts val="0"/>
              </a:spcAft>
            </a:pPr>
            <a:r>
              <a:rPr lang="en-US" sz="4000" kern="100" dirty="0">
                <a:effectLst/>
                <a:latin typeface="Calibri" panose="020F0502020204030204" pitchFamily="34" charset="0"/>
                <a:ea typeface="SimSun" panose="02010600030101010101" pitchFamily="2" charset="-122"/>
              </a:rPr>
              <a:t>I have a reward; </a:t>
            </a:r>
          </a:p>
          <a:p>
            <a:pPr marL="0" marR="0">
              <a:spcBef>
                <a:spcPts val="0"/>
              </a:spcBef>
              <a:spcAft>
                <a:spcPts val="0"/>
              </a:spcAft>
            </a:pPr>
            <a:r>
              <a:rPr lang="en-US" sz="4000" kern="100" dirty="0">
                <a:effectLst/>
                <a:latin typeface="Calibri" panose="020F0502020204030204" pitchFamily="34" charset="0"/>
                <a:ea typeface="SimSun" panose="02010600030101010101" pitchFamily="2" charset="-122"/>
              </a:rPr>
              <a:t>but if against my will,</a:t>
            </a:r>
          </a:p>
          <a:p>
            <a:pPr marL="0" marR="0">
              <a:spcBef>
                <a:spcPts val="0"/>
              </a:spcBef>
              <a:spcAft>
                <a:spcPts val="0"/>
              </a:spcAft>
            </a:pPr>
            <a:r>
              <a:rPr lang="en-US" sz="4000" kern="100" dirty="0">
                <a:effectLst/>
                <a:latin typeface="Calibri" panose="020F0502020204030204" pitchFamily="34" charset="0"/>
                <a:ea typeface="SimSun" panose="02010600030101010101" pitchFamily="2" charset="-122"/>
              </a:rPr>
              <a:t>I have been entrusted with a stewardship.</a:t>
            </a:r>
            <a:r>
              <a:rPr lang="en-US" sz="1000" kern="100" dirty="0">
                <a:effectLst/>
                <a:latin typeface="Calibri" panose="020F0502020204030204" pitchFamily="34" charset="0"/>
                <a:ea typeface="SimSun" panose="02010600030101010101" pitchFamily="2" charset="-122"/>
              </a:rPr>
              <a:t> </a:t>
            </a:r>
          </a:p>
          <a:p>
            <a:pPr marL="0" marR="0">
              <a:spcBef>
                <a:spcPts val="0"/>
              </a:spcBef>
              <a:spcAft>
                <a:spcPts val="0"/>
              </a:spcAft>
            </a:pPr>
            <a:r>
              <a:rPr lang="en-US" kern="100" dirty="0">
                <a:latin typeface="Calibri" panose="020F0502020204030204" pitchFamily="34" charset="0"/>
                <a:ea typeface="SimSun" panose="02010600030101010101" pitchFamily="2" charset="-122"/>
              </a:rPr>
              <a:t>Matthew Henry -</a:t>
            </a:r>
            <a:r>
              <a:rPr lang="en-US" kern="100" dirty="0">
                <a:effectLst/>
                <a:latin typeface="Calibri" panose="020F0502020204030204" pitchFamily="34" charset="0"/>
                <a:ea typeface="SimSun" panose="02010600030101010101" pitchFamily="2" charset="-122"/>
              </a:rPr>
              <a:t>This is a duty expressly bound upon me. It is not in any degree a matter of liberty. Necessity is upon me. I am false and unfaithful to my trust, I break a plain and express command, and woe be to me, if I do not preach the gospel."  </a:t>
            </a:r>
            <a:endParaRPr lang="en-US"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58841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4948169-3263-FD9C-1373-C79E830A7113}"/>
              </a:ext>
            </a:extLst>
          </p:cNvPr>
          <p:cNvSpPr txBox="1"/>
          <p:nvPr/>
        </p:nvSpPr>
        <p:spPr>
          <a:xfrm>
            <a:off x="1182847" y="1233182"/>
            <a:ext cx="7701093" cy="4524315"/>
          </a:xfrm>
          <a:prstGeom prst="rect">
            <a:avLst/>
          </a:prstGeom>
          <a:noFill/>
        </p:spPr>
        <p:txBody>
          <a:bodyPr wrap="square">
            <a:spAutoFit/>
          </a:bodyPr>
          <a:lstStyle/>
          <a:p>
            <a:pPr marL="0" marR="0">
              <a:spcBef>
                <a:spcPts val="0"/>
              </a:spcBef>
              <a:spcAft>
                <a:spcPts val="0"/>
              </a:spcAft>
            </a:pPr>
            <a:r>
              <a:rPr lang="en-US" sz="3200" kern="100" dirty="0">
                <a:solidFill>
                  <a:srgbClr val="C00000"/>
                </a:solidFill>
                <a:effectLst/>
                <a:latin typeface="Aharoni" panose="02010803020104030203" pitchFamily="2" charset="-79"/>
                <a:ea typeface="SimSun" panose="02010600030101010101" pitchFamily="2" charset="-122"/>
                <a:cs typeface="Aharoni" panose="02010803020104030203" pitchFamily="2" charset="-79"/>
              </a:rPr>
              <a:t>Another reason for preaching the word is because this is the way faith is produced. </a:t>
            </a:r>
            <a:r>
              <a:rPr lang="en-US" sz="3200" kern="100" dirty="0">
                <a:effectLst/>
                <a:latin typeface="Calibri" panose="020F0502020204030204" pitchFamily="34" charset="0"/>
                <a:ea typeface="SimSun" panose="02010600030101010101" pitchFamily="2" charset="-122"/>
              </a:rPr>
              <a:t>Faith is a fundamental. It is impossible to please God without it.        </a:t>
            </a:r>
            <a:r>
              <a:rPr lang="en-US" sz="3200" b="1" kern="100" dirty="0">
                <a:solidFill>
                  <a:srgbClr val="0070C0"/>
                </a:solidFill>
                <a:effectLst/>
                <a:latin typeface="Calibri" panose="020F0502020204030204" pitchFamily="34" charset="0"/>
                <a:ea typeface="SimSun" panose="02010600030101010101" pitchFamily="2" charset="-122"/>
              </a:rPr>
              <a:t>(Heb. 11:6.) </a:t>
            </a:r>
            <a:r>
              <a:rPr lang="en-US" sz="3200" kern="100" dirty="0">
                <a:effectLst/>
                <a:latin typeface="Calibri" panose="020F0502020204030204" pitchFamily="34" charset="0"/>
                <a:ea typeface="SimSun" panose="02010600030101010101" pitchFamily="2" charset="-122"/>
              </a:rPr>
              <a:t>Many sincere souls have no intelligent comprehension of how faith is brought about. </a:t>
            </a:r>
            <a:r>
              <a:rPr lang="en-US" sz="3200" u="sng" kern="100" dirty="0">
                <a:effectLst/>
                <a:latin typeface="Calibri" panose="020F0502020204030204" pitchFamily="34" charset="0"/>
                <a:ea typeface="SimSun" panose="02010600030101010101" pitchFamily="2" charset="-122"/>
              </a:rPr>
              <a:t>They need to be taught that faith comes by hearing the word of God</a:t>
            </a:r>
            <a:r>
              <a:rPr lang="en-US" sz="3200" kern="100" dirty="0">
                <a:effectLst/>
                <a:latin typeface="Calibri" panose="020F0502020204030204" pitchFamily="34" charset="0"/>
                <a:ea typeface="SimSun" panose="02010600030101010101" pitchFamily="2" charset="-122"/>
              </a:rPr>
              <a:t>. This is plainly stated in </a:t>
            </a:r>
            <a:r>
              <a:rPr lang="en-US" sz="3200" b="1" kern="100" dirty="0">
                <a:solidFill>
                  <a:srgbClr val="0070C0"/>
                </a:solidFill>
                <a:effectLst/>
                <a:latin typeface="Calibri" panose="020F0502020204030204" pitchFamily="34" charset="0"/>
                <a:ea typeface="SimSun" panose="02010600030101010101" pitchFamily="2" charset="-122"/>
              </a:rPr>
              <a:t>Rom. 10:17</a:t>
            </a:r>
            <a:r>
              <a:rPr lang="en-US" sz="3200" kern="100" dirty="0">
                <a:effectLst/>
                <a:latin typeface="Calibri" panose="020F0502020204030204" pitchFamily="34" charset="0"/>
                <a:ea typeface="SimSun" panose="02010600030101010101" pitchFamily="2" charset="-122"/>
              </a:rPr>
              <a:t>.</a:t>
            </a:r>
            <a:endParaRPr lang="en-US" sz="3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3178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BFDD7CB6-39CB-6CB6-6D53-E2C8E1B38F2E}"/>
              </a:ext>
            </a:extLst>
          </p:cNvPr>
          <p:cNvSpPr txBox="1"/>
          <p:nvPr/>
        </p:nvSpPr>
        <p:spPr>
          <a:xfrm>
            <a:off x="1174459" y="1031847"/>
            <a:ext cx="7499758" cy="5016758"/>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SimSun" panose="02010600030101010101" pitchFamily="2" charset="-122"/>
              </a:rPr>
              <a:t> </a:t>
            </a:r>
            <a:r>
              <a:rPr lang="en-US" sz="3200" u="sng" kern="100" dirty="0">
                <a:effectLst/>
                <a:latin typeface="Calibri" panose="020F0502020204030204" pitchFamily="34" charset="0"/>
                <a:ea typeface="SimSun" panose="02010600030101010101" pitchFamily="2" charset="-122"/>
              </a:rPr>
              <a:t>In the absence of the word of God </a:t>
            </a:r>
            <a:r>
              <a:rPr lang="en-US" sz="3200" b="1" u="sng" kern="100" dirty="0">
                <a:effectLst/>
                <a:latin typeface="Calibri" panose="020F0502020204030204" pitchFamily="34" charset="0"/>
                <a:ea typeface="SimSun" panose="02010600030101010101" pitchFamily="2" charset="-122"/>
              </a:rPr>
              <a:t>there can be no faith</a:t>
            </a:r>
            <a:r>
              <a:rPr lang="en-US" sz="3200" b="1" kern="100" dirty="0">
                <a:effectLst/>
                <a:latin typeface="Calibri" panose="020F0502020204030204" pitchFamily="34" charset="0"/>
                <a:ea typeface="SimSun" panose="02010600030101010101" pitchFamily="2" charset="-122"/>
              </a:rPr>
              <a:t>.</a:t>
            </a: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How important to know that every act we do and every step we take in matters religious are founded upon a </a:t>
            </a:r>
            <a:r>
              <a:rPr lang="en-US" sz="3200" u="sng" kern="100" dirty="0">
                <a:effectLst/>
                <a:latin typeface="Calibri" panose="020F0502020204030204" pitchFamily="34" charset="0"/>
                <a:ea typeface="SimSun" panose="02010600030101010101" pitchFamily="2" charset="-122"/>
              </a:rPr>
              <a:t>"</a:t>
            </a:r>
            <a:r>
              <a:rPr lang="en-US" sz="3200" b="1" u="sng" kern="100" dirty="0">
                <a:effectLst/>
                <a:latin typeface="Calibri" panose="020F0502020204030204" pitchFamily="34" charset="0"/>
                <a:ea typeface="SimSun" panose="02010600030101010101" pitchFamily="2" charset="-122"/>
              </a:rPr>
              <a:t>thus saith the Lord"!</a:t>
            </a:r>
            <a:r>
              <a:rPr lang="en-US" sz="3200" b="1" kern="100" dirty="0">
                <a:effectLst/>
                <a:latin typeface="Calibri" panose="020F0502020204030204" pitchFamily="34" charset="0"/>
                <a:ea typeface="SimSun" panose="02010600030101010101" pitchFamily="2" charset="-122"/>
              </a:rPr>
              <a:t> </a:t>
            </a: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b="1" kern="100" dirty="0">
                <a:effectLst/>
                <a:latin typeface="Calibri" panose="020F0502020204030204" pitchFamily="34" charset="0"/>
                <a:ea typeface="SimSun" panose="02010600030101010101" pitchFamily="2" charset="-122"/>
              </a:rPr>
              <a:t>If we do something that God has not said one word about, we do it without faith. </a:t>
            </a:r>
            <a:endParaRPr lang="en-US" sz="3200" b="1"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8152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542CFA75-C2C0-5FAD-1947-162BF6CD9C43}"/>
              </a:ext>
            </a:extLst>
          </p:cNvPr>
          <p:cNvSpPr txBox="1"/>
          <p:nvPr/>
        </p:nvSpPr>
        <p:spPr>
          <a:xfrm>
            <a:off x="1124125" y="1040235"/>
            <a:ext cx="7617203" cy="4770537"/>
          </a:xfrm>
          <a:prstGeom prst="rect">
            <a:avLst/>
          </a:prstGeom>
          <a:noFill/>
        </p:spPr>
        <p:txBody>
          <a:bodyPr wrap="square">
            <a:spAutoFit/>
          </a:bodyPr>
          <a:lstStyle/>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In </a:t>
            </a:r>
            <a:r>
              <a:rPr lang="en-US" sz="2800" b="1" kern="100" dirty="0">
                <a:solidFill>
                  <a:srgbClr val="0070C0"/>
                </a:solidFill>
                <a:effectLst/>
                <a:latin typeface="Calibri" panose="020F0502020204030204" pitchFamily="34" charset="0"/>
                <a:ea typeface="SimSun" panose="02010600030101010101" pitchFamily="2" charset="-122"/>
              </a:rPr>
              <a:t>Acts 15 </a:t>
            </a:r>
            <a:r>
              <a:rPr lang="en-US" sz="2800" kern="100" dirty="0">
                <a:effectLst/>
                <a:latin typeface="Calibri" panose="020F0502020204030204" pitchFamily="34" charset="0"/>
                <a:ea typeface="SimSun" panose="02010600030101010101" pitchFamily="2" charset="-122"/>
              </a:rPr>
              <a:t>we read about a meeting of some inspired elders and apostles. They had come together to consider certain matters. Speeches were made. One of them was made by the apostle Peter.</a:t>
            </a:r>
          </a:p>
          <a:p>
            <a:pPr marL="0" marR="0">
              <a:spcBef>
                <a:spcPts val="0"/>
              </a:spcBef>
              <a:spcAft>
                <a:spcPts val="0"/>
              </a:spcAft>
            </a:pPr>
            <a:endParaRPr lang="en-US" sz="800" kern="100" dirty="0">
              <a:latin typeface="Calibri" panose="020F0502020204030204" pitchFamily="34"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He told his listeners how that God had made choice among the apostles that the Gentiles by his mouth should hear the word of the gospel and believe. </a:t>
            </a:r>
          </a:p>
          <a:p>
            <a:pPr marL="0" marR="0">
              <a:spcBef>
                <a:spcPts val="0"/>
              </a:spcBef>
              <a:spcAft>
                <a:spcPts val="0"/>
              </a:spcAft>
            </a:pPr>
            <a:endParaRPr lang="en-US" sz="800" kern="100" dirty="0">
              <a:latin typeface="Calibri" panose="020F0502020204030204" pitchFamily="34" charset="0"/>
              <a:ea typeface="SimSun" panose="02010600030101010101" pitchFamily="2" charset="-122"/>
            </a:endParaRPr>
          </a:p>
          <a:p>
            <a:pPr marL="0" marR="0">
              <a:spcBef>
                <a:spcPts val="0"/>
              </a:spcBef>
              <a:spcAft>
                <a:spcPts val="0"/>
              </a:spcAft>
            </a:pPr>
            <a:r>
              <a:rPr lang="en-US" sz="3200" b="1" kern="100" dirty="0">
                <a:solidFill>
                  <a:srgbClr val="FF0000"/>
                </a:solidFill>
                <a:effectLst/>
                <a:latin typeface="Aharoni" panose="02010803020104030203" pitchFamily="2" charset="-79"/>
                <a:ea typeface="SimSun" panose="02010600030101010101" pitchFamily="2" charset="-122"/>
                <a:cs typeface="Aharoni" panose="02010803020104030203" pitchFamily="2" charset="-79"/>
              </a:rPr>
              <a:t>You see, </a:t>
            </a:r>
            <a:r>
              <a:rPr lang="en-US" sz="3200" b="1" u="sng" kern="100" dirty="0">
                <a:solidFill>
                  <a:srgbClr val="FF0000"/>
                </a:solidFill>
                <a:effectLst/>
                <a:latin typeface="Aharoni" panose="02010803020104030203" pitchFamily="2" charset="-79"/>
                <a:ea typeface="SimSun" panose="02010600030101010101" pitchFamily="2" charset="-122"/>
                <a:cs typeface="Aharoni" panose="02010803020104030203" pitchFamily="2" charset="-79"/>
              </a:rPr>
              <a:t>their faith was to be founded upon hearing the word of the gospel</a:t>
            </a:r>
            <a:r>
              <a:rPr lang="en-US" sz="3200" b="1" kern="100" dirty="0">
                <a:solidFill>
                  <a:srgbClr val="FF0000"/>
                </a:solidFill>
                <a:effectLst/>
                <a:latin typeface="Aharoni" panose="02010803020104030203" pitchFamily="2" charset="-79"/>
                <a:ea typeface="SimSun" panose="02010600030101010101" pitchFamily="2" charset="-122"/>
                <a:cs typeface="Aharoni" panose="02010803020104030203" pitchFamily="2" charset="-79"/>
              </a:rPr>
              <a:t>. </a:t>
            </a:r>
          </a:p>
        </p:txBody>
      </p:sp>
    </p:spTree>
    <p:extLst>
      <p:ext uri="{BB962C8B-B14F-4D97-AF65-F5344CB8AC3E}">
        <p14:creationId xmlns:p14="http://schemas.microsoft.com/office/powerpoint/2010/main" val="372877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EF07D0C8-9C4B-5A35-DD5B-545BD3D54B7C}"/>
              </a:ext>
            </a:extLst>
          </p:cNvPr>
          <p:cNvSpPr txBox="1"/>
          <p:nvPr/>
        </p:nvSpPr>
        <p:spPr>
          <a:xfrm>
            <a:off x="1073790" y="906012"/>
            <a:ext cx="7868873" cy="5693866"/>
          </a:xfrm>
          <a:prstGeom prst="rect">
            <a:avLst/>
          </a:prstGeom>
          <a:noFill/>
        </p:spPr>
        <p:txBody>
          <a:bodyPr wrap="square">
            <a:spAutoFit/>
          </a:bodyPr>
          <a:lstStyle/>
          <a:p>
            <a:pPr marL="0" marR="0">
              <a:spcBef>
                <a:spcPts val="0"/>
              </a:spcBef>
              <a:spcAft>
                <a:spcPts val="0"/>
              </a:spcAft>
            </a:pPr>
            <a:r>
              <a:rPr lang="en-US" sz="3200" u="sng" kern="100" dirty="0">
                <a:effectLst/>
                <a:latin typeface="Calibri" panose="020F0502020204030204" pitchFamily="34" charset="0"/>
                <a:ea typeface="SimSun" panose="02010600030101010101" pitchFamily="2" charset="-122"/>
              </a:rPr>
              <a:t>Acceptable faith comes in no other way. It does not come by hearing the doctrines and commandments of men</a:t>
            </a:r>
            <a:r>
              <a:rPr lang="en-US" sz="3200" kern="100" dirty="0">
                <a:effectLst/>
                <a:latin typeface="Calibri" panose="020F0502020204030204" pitchFamily="34" charset="0"/>
                <a:ea typeface="SimSun" panose="02010600030101010101" pitchFamily="2" charset="-122"/>
              </a:rPr>
              <a:t>.</a:t>
            </a:r>
          </a:p>
          <a:p>
            <a:pPr marL="0" marR="0">
              <a:spcBef>
                <a:spcPts val="0"/>
              </a:spcBef>
              <a:spcAft>
                <a:spcPts val="0"/>
              </a:spcAft>
            </a:pPr>
            <a:endParaRPr lang="en-US" sz="3200" kern="100" dirty="0">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There is nothing mysterious about it. The mystery is all cleared up by the simple statements of God's word making it plain how faith is brought about. </a:t>
            </a:r>
          </a:p>
          <a:p>
            <a:pPr marL="0" marR="0">
              <a:spcBef>
                <a:spcPts val="0"/>
              </a:spcBef>
              <a:spcAft>
                <a:spcPts val="0"/>
              </a:spcAft>
            </a:pPr>
            <a:r>
              <a:rPr lang="en-US" sz="4400" kern="100" dirty="0">
                <a:solidFill>
                  <a:srgbClr val="FF0000"/>
                </a:solidFill>
                <a:latin typeface="Calibri" panose="020F0502020204030204" pitchFamily="34" charset="0"/>
                <a:ea typeface="SimSun" panose="02010600030101010101" pitchFamily="2" charset="-122"/>
              </a:rPr>
              <a:t>*</a:t>
            </a:r>
            <a:r>
              <a:rPr lang="en-US" sz="3200" u="sng" kern="100" dirty="0">
                <a:solidFill>
                  <a:srgbClr val="FF0000"/>
                </a:solidFill>
                <a:latin typeface="Calibri" panose="020F0502020204030204" pitchFamily="34" charset="0"/>
                <a:ea typeface="SimSun" panose="02010600030101010101" pitchFamily="2" charset="-122"/>
              </a:rPr>
              <a:t>T</a:t>
            </a:r>
            <a:r>
              <a:rPr lang="en-US" sz="3200" u="sng" kern="100" dirty="0">
                <a:solidFill>
                  <a:srgbClr val="FF0000"/>
                </a:solidFill>
                <a:effectLst/>
                <a:latin typeface="Calibri" panose="020F0502020204030204" pitchFamily="34" charset="0"/>
                <a:ea typeface="SimSun" panose="02010600030101010101" pitchFamily="2" charset="-122"/>
              </a:rPr>
              <a:t>ake no step in religion until you are assured by the word of God that he commands you to take it</a:t>
            </a:r>
            <a:r>
              <a:rPr lang="en-US" sz="3200" kern="100" dirty="0">
                <a:solidFill>
                  <a:srgbClr val="FF0000"/>
                </a:solidFill>
                <a:effectLst/>
                <a:latin typeface="Calibri" panose="020F0502020204030204" pitchFamily="34" charset="0"/>
                <a:ea typeface="SimSun" panose="02010600030101010101" pitchFamily="2" charset="-122"/>
              </a:rPr>
              <a:t>.</a:t>
            </a:r>
            <a:endParaRPr lang="en-US" sz="3200" kern="100" dirty="0">
              <a:solidFill>
                <a:srgbClr val="FF000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36848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4893647"/>
          </a:xfrm>
          <a:prstGeom prst="rect">
            <a:avLst/>
          </a:prstGeom>
          <a:noFill/>
        </p:spPr>
        <p:txBody>
          <a:bodyPr wrap="square">
            <a:spAutoFit/>
          </a:bodyPr>
          <a:lstStyle/>
          <a:p>
            <a:r>
              <a:rPr lang="en-US" sz="3600" b="1" dirty="0">
                <a:solidFill>
                  <a:srgbClr val="0070C0"/>
                </a:solidFill>
              </a:rPr>
              <a:t>2Tim.4:2</a:t>
            </a:r>
          </a:p>
          <a:p>
            <a:r>
              <a:rPr lang="en-US" sz="4000" b="1" dirty="0"/>
              <a:t>Preach the word! </a:t>
            </a:r>
          </a:p>
          <a:p>
            <a:r>
              <a:rPr lang="en-US" sz="3600" dirty="0"/>
              <a:t>Be ready in season and out of season. </a:t>
            </a:r>
            <a:r>
              <a:rPr lang="en-US" sz="4000" b="1" dirty="0">
                <a:solidFill>
                  <a:srgbClr val="FF0000"/>
                </a:solidFill>
              </a:rPr>
              <a:t>convince</a:t>
            </a:r>
          </a:p>
          <a:p>
            <a:pPr>
              <a:lnSpc>
                <a:spcPct val="150000"/>
              </a:lnSpc>
            </a:pPr>
            <a:r>
              <a:rPr lang="en-US" sz="4000" b="1" dirty="0">
                <a:solidFill>
                  <a:srgbClr val="FF0000"/>
                </a:solidFill>
              </a:rPr>
              <a:t>rebuke</a:t>
            </a:r>
          </a:p>
          <a:p>
            <a:pPr>
              <a:lnSpc>
                <a:spcPct val="150000"/>
              </a:lnSpc>
            </a:pPr>
            <a:r>
              <a:rPr lang="en-US" sz="4000" b="1" dirty="0">
                <a:solidFill>
                  <a:srgbClr val="FF0000"/>
                </a:solidFill>
              </a:rPr>
              <a:t>exhort</a:t>
            </a:r>
          </a:p>
          <a:p>
            <a:r>
              <a:rPr lang="en-US" sz="4000" dirty="0"/>
              <a:t>with all longsuffering and teaching.</a:t>
            </a:r>
          </a:p>
        </p:txBody>
      </p:sp>
      <p:sp>
        <p:nvSpPr>
          <p:cNvPr id="6" name="Oval 5">
            <a:extLst>
              <a:ext uri="{FF2B5EF4-FFF2-40B4-BE49-F238E27FC236}">
                <a16:creationId xmlns:a16="http://schemas.microsoft.com/office/drawing/2014/main" id="{B82BE098-9919-012E-939B-F45F0AC873F8}"/>
              </a:ext>
            </a:extLst>
          </p:cNvPr>
          <p:cNvSpPr/>
          <p:nvPr/>
        </p:nvSpPr>
        <p:spPr>
          <a:xfrm>
            <a:off x="922789" y="2896299"/>
            <a:ext cx="2357305" cy="7696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1BFA606-EC20-2A61-350F-8563AD429D74}"/>
              </a:ext>
            </a:extLst>
          </p:cNvPr>
          <p:cNvSpPr/>
          <p:nvPr/>
        </p:nvSpPr>
        <p:spPr>
          <a:xfrm>
            <a:off x="899020" y="3703041"/>
            <a:ext cx="2357305" cy="7696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65D1E5-B627-AF5D-584D-7030AD79AB27}"/>
              </a:ext>
            </a:extLst>
          </p:cNvPr>
          <p:cNvSpPr/>
          <p:nvPr/>
        </p:nvSpPr>
        <p:spPr>
          <a:xfrm>
            <a:off x="925585" y="4618840"/>
            <a:ext cx="2357305" cy="7696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1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7D514023-9B99-2069-7F36-C4B58262FC5E}"/>
              </a:ext>
            </a:extLst>
          </p:cNvPr>
          <p:cNvSpPr txBox="1"/>
          <p:nvPr/>
        </p:nvSpPr>
        <p:spPr>
          <a:xfrm>
            <a:off x="1174459" y="1098959"/>
            <a:ext cx="7558480" cy="5016758"/>
          </a:xfrm>
          <a:prstGeom prst="rect">
            <a:avLst/>
          </a:prstGeom>
          <a:noFill/>
        </p:spPr>
        <p:txBody>
          <a:bodyPr wrap="square">
            <a:spAutoFit/>
          </a:bodyPr>
          <a:lstStyle/>
          <a:p>
            <a:pPr marL="457200" marR="0" indent="-457200">
              <a:spcBef>
                <a:spcPts val="0"/>
              </a:spcBef>
              <a:spcAft>
                <a:spcPts val="0"/>
              </a:spcAft>
              <a:buFont typeface="Wingdings" panose="05000000000000000000" pitchFamily="2" charset="2"/>
              <a:buChar char="Ø"/>
            </a:pPr>
            <a:r>
              <a:rPr lang="en-US" sz="3200" kern="100" dirty="0">
                <a:effectLst/>
                <a:latin typeface="Calibri" panose="020F0502020204030204" pitchFamily="34" charset="0"/>
                <a:ea typeface="SimSun" panose="02010600030101010101" pitchFamily="2" charset="-122"/>
              </a:rPr>
              <a:t>We cannot see God with impure hearts. Jesus says that the pure in heart shall see God. </a:t>
            </a:r>
            <a:r>
              <a:rPr lang="en-US" sz="3200" b="1" kern="100" dirty="0">
                <a:solidFill>
                  <a:srgbClr val="0070C0"/>
                </a:solidFill>
                <a:effectLst/>
                <a:latin typeface="Calibri" panose="020F0502020204030204" pitchFamily="34" charset="0"/>
                <a:ea typeface="SimSun" panose="02010600030101010101" pitchFamily="2" charset="-122"/>
              </a:rPr>
              <a:t>(Matt. 5:8.) </a:t>
            </a:r>
          </a:p>
          <a:p>
            <a:pPr marL="457200" marR="0" indent="-457200">
              <a:spcBef>
                <a:spcPts val="0"/>
              </a:spcBef>
              <a:spcAft>
                <a:spcPts val="0"/>
              </a:spcAft>
              <a:buFont typeface="Wingdings" panose="05000000000000000000" pitchFamily="2" charset="2"/>
              <a:buChar char="Ø"/>
            </a:pPr>
            <a:r>
              <a:rPr lang="en-US" sz="3200" kern="100" dirty="0">
                <a:effectLst/>
                <a:latin typeface="Calibri" panose="020F0502020204030204" pitchFamily="34" charset="0"/>
                <a:ea typeface="SimSun" panose="02010600030101010101" pitchFamily="2" charset="-122"/>
              </a:rPr>
              <a:t>This purity of heart is brought about by the word of God. </a:t>
            </a: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Referring again to Peter's speech in Jerusalem, we hear him saying in </a:t>
            </a:r>
            <a:r>
              <a:rPr lang="en-US" sz="3200" b="1" kern="100" dirty="0">
                <a:solidFill>
                  <a:srgbClr val="0070C0"/>
                </a:solidFill>
                <a:effectLst/>
                <a:latin typeface="Calibri" panose="020F0502020204030204" pitchFamily="34" charset="0"/>
                <a:ea typeface="SimSun" panose="02010600030101010101" pitchFamily="2" charset="-122"/>
              </a:rPr>
              <a:t>Acts 15:9 that the Lord had purified the hearts of the Gentiles by faith. </a:t>
            </a:r>
            <a:endParaRPr lang="en-US" sz="3200" b="1" kern="100" dirty="0">
              <a:solidFill>
                <a:srgbClr val="0070C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80169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F7B8E93D-C58E-DF90-0C2C-D71E0B355457}"/>
              </a:ext>
            </a:extLst>
          </p:cNvPr>
          <p:cNvSpPr txBox="1"/>
          <p:nvPr/>
        </p:nvSpPr>
        <p:spPr>
          <a:xfrm>
            <a:off x="1233183" y="1040235"/>
            <a:ext cx="7147420" cy="5078313"/>
          </a:xfrm>
          <a:prstGeom prst="rect">
            <a:avLst/>
          </a:prstGeom>
          <a:noFill/>
        </p:spPr>
        <p:txBody>
          <a:bodyPr wrap="square">
            <a:spAutoFit/>
          </a:bodyPr>
          <a:lstStyle/>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And this same inspired apostle wrote in </a:t>
            </a:r>
            <a:r>
              <a:rPr lang="en-US" sz="3600" b="1" kern="100" dirty="0">
                <a:solidFill>
                  <a:srgbClr val="0070C0"/>
                </a:solidFill>
                <a:effectLst/>
                <a:latin typeface="Calibri" panose="020F0502020204030204" pitchFamily="34" charset="0"/>
                <a:ea typeface="SimSun" panose="02010600030101010101" pitchFamily="2" charset="-122"/>
              </a:rPr>
              <a:t>1Pet.1:22 </a:t>
            </a:r>
            <a:r>
              <a:rPr lang="en-US" sz="3600" kern="100" dirty="0">
                <a:effectLst/>
                <a:latin typeface="Calibri" panose="020F0502020204030204" pitchFamily="34" charset="0"/>
                <a:ea typeface="SimSun" panose="02010600030101010101" pitchFamily="2" charset="-122"/>
              </a:rPr>
              <a:t>that our souls are purified in obeying the truth. </a:t>
            </a:r>
          </a:p>
          <a:p>
            <a:pPr marL="0" marR="0">
              <a:spcBef>
                <a:spcPts val="0"/>
              </a:spcBef>
              <a:spcAft>
                <a:spcPts val="0"/>
              </a:spcAft>
            </a:pPr>
            <a:endParaRPr lang="en-US" sz="3600" kern="100" dirty="0">
              <a:latin typeface="Calibri" panose="020F0502020204030204" pitchFamily="34" charset="0"/>
              <a:ea typeface="SimSun" panose="02010600030101010101" pitchFamily="2" charset="-122"/>
            </a:endParaRP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Purity of soul is brought about by obedience to the gospel of Christ. Our souls will never be made free from sin until we obey the word of God.</a:t>
            </a:r>
            <a:endParaRPr lang="en-US" sz="36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18403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55FF3DD-570C-4418-1396-2A254DE8D671}"/>
              </a:ext>
            </a:extLst>
          </p:cNvPr>
          <p:cNvSpPr txBox="1"/>
          <p:nvPr/>
        </p:nvSpPr>
        <p:spPr>
          <a:xfrm>
            <a:off x="1098958" y="922789"/>
            <a:ext cx="7961152" cy="5139869"/>
          </a:xfrm>
          <a:prstGeom prst="rect">
            <a:avLst/>
          </a:prstGeom>
          <a:noFill/>
        </p:spPr>
        <p:txBody>
          <a:bodyPr wrap="square">
            <a:spAutoFit/>
          </a:bodyPr>
          <a:lstStyle/>
          <a:p>
            <a:pPr marL="0" marR="0">
              <a:spcBef>
                <a:spcPts val="0"/>
              </a:spcBef>
              <a:spcAft>
                <a:spcPts val="0"/>
              </a:spcAft>
            </a:pPr>
            <a:r>
              <a:rPr lang="en-US" sz="3600" kern="100" dirty="0">
                <a:solidFill>
                  <a:srgbClr val="C00000"/>
                </a:solidFill>
                <a:effectLst/>
                <a:latin typeface="Calibri" panose="020F0502020204030204" pitchFamily="34" charset="0"/>
                <a:ea typeface="SimSun" panose="02010600030101010101" pitchFamily="2" charset="-122"/>
              </a:rPr>
              <a:t>Preaching produces sanctified people.</a:t>
            </a:r>
          </a:p>
          <a:p>
            <a:pPr marL="0" marR="0">
              <a:spcBef>
                <a:spcPts val="0"/>
              </a:spcBef>
              <a:spcAft>
                <a:spcPts val="0"/>
              </a:spcAft>
            </a:pPr>
            <a:r>
              <a:rPr lang="en-US" sz="3600" kern="100" dirty="0">
                <a:solidFill>
                  <a:srgbClr val="C00000"/>
                </a:solidFill>
                <a:effectLst/>
                <a:latin typeface="Calibri" panose="020F0502020204030204" pitchFamily="34" charset="0"/>
                <a:ea typeface="SimSun" panose="02010600030101010101" pitchFamily="2" charset="-122"/>
              </a:rPr>
              <a:t>Christians are a sanctified people</a:t>
            </a:r>
            <a:r>
              <a:rPr lang="en-US" sz="3600" kern="100" dirty="0">
                <a:effectLst/>
                <a:latin typeface="Calibri" panose="020F0502020204030204" pitchFamily="34" charset="0"/>
                <a:ea typeface="SimSun" panose="02010600030101010101" pitchFamily="2" charset="-122"/>
              </a:rPr>
              <a:t>. </a:t>
            </a: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Many have strange ideas about sanctification. These strange ideas do not originate in the Bible. They are the figments of the imaginations of men.</a:t>
            </a:r>
          </a:p>
          <a:p>
            <a:pPr marL="0" marR="0">
              <a:spcBef>
                <a:spcPts val="0"/>
              </a:spcBef>
              <a:spcAft>
                <a:spcPts val="0"/>
              </a:spcAft>
            </a:pPr>
            <a:endParaRPr lang="en-US" sz="32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In </a:t>
            </a:r>
            <a:r>
              <a:rPr lang="en-US" sz="3200" b="1" kern="100" dirty="0">
                <a:solidFill>
                  <a:srgbClr val="0070C0"/>
                </a:solidFill>
                <a:effectLst/>
                <a:latin typeface="Calibri" panose="020F0502020204030204" pitchFamily="34" charset="0"/>
                <a:ea typeface="SimSun" panose="02010600030101010101" pitchFamily="2" charset="-122"/>
              </a:rPr>
              <a:t>John 17:17 </a:t>
            </a:r>
            <a:r>
              <a:rPr lang="en-US" sz="3200" kern="100" dirty="0">
                <a:effectLst/>
                <a:latin typeface="Calibri" panose="020F0502020204030204" pitchFamily="34" charset="0"/>
                <a:ea typeface="SimSun" panose="02010600030101010101" pitchFamily="2" charset="-122"/>
              </a:rPr>
              <a:t>Jesus prays that we might </a:t>
            </a:r>
            <a:r>
              <a:rPr lang="en-US" sz="3200" u="sng" kern="100" dirty="0">
                <a:effectLst/>
                <a:latin typeface="Calibri" panose="020F0502020204030204" pitchFamily="34" charset="0"/>
                <a:ea typeface="SimSun" panose="02010600030101010101" pitchFamily="2" charset="-122"/>
              </a:rPr>
              <a:t>be sanctified through the truth</a:t>
            </a:r>
            <a:r>
              <a:rPr lang="en-US" sz="3200" kern="100" dirty="0">
                <a:effectLst/>
                <a:latin typeface="Calibri" panose="020F0502020204030204" pitchFamily="34" charset="0"/>
                <a:ea typeface="SimSun" panose="02010600030101010101" pitchFamily="2" charset="-122"/>
              </a:rPr>
              <a:t>, and then hastens to say </a:t>
            </a:r>
            <a:r>
              <a:rPr lang="en-US" sz="3200" u="sng" kern="100" dirty="0">
                <a:effectLst/>
                <a:latin typeface="Calibri" panose="020F0502020204030204" pitchFamily="34" charset="0"/>
                <a:ea typeface="SimSun" panose="02010600030101010101" pitchFamily="2" charset="-122"/>
              </a:rPr>
              <a:t>that the word of God is truth.  </a:t>
            </a:r>
            <a:endParaRPr lang="en-US" sz="3200" u="sng"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51022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55FF3DD-570C-4418-1396-2A254DE8D671}"/>
              </a:ext>
            </a:extLst>
          </p:cNvPr>
          <p:cNvSpPr txBox="1"/>
          <p:nvPr/>
        </p:nvSpPr>
        <p:spPr>
          <a:xfrm>
            <a:off x="1283516" y="1082180"/>
            <a:ext cx="7139031" cy="5509200"/>
          </a:xfrm>
          <a:prstGeom prst="rect">
            <a:avLst/>
          </a:prstGeom>
          <a:noFill/>
        </p:spPr>
        <p:txBody>
          <a:bodyPr wrap="square">
            <a:spAutoFit/>
          </a:bodyPr>
          <a:lstStyle/>
          <a:p>
            <a:pPr marL="0" marR="0">
              <a:spcBef>
                <a:spcPts val="0"/>
              </a:spcBef>
              <a:spcAft>
                <a:spcPts val="0"/>
              </a:spcAft>
            </a:pPr>
            <a:r>
              <a:rPr lang="en-US" sz="3600" kern="100" dirty="0">
                <a:solidFill>
                  <a:srgbClr val="C00000"/>
                </a:solidFill>
                <a:effectLst/>
                <a:latin typeface="Calibri" panose="020F0502020204030204" pitchFamily="34" charset="0"/>
                <a:ea typeface="SimSun" panose="02010600030101010101" pitchFamily="2" charset="-122"/>
              </a:rPr>
              <a:t>Christians are a sanctified people</a:t>
            </a:r>
            <a:r>
              <a:rPr lang="en-US" sz="3600" kern="100" dirty="0">
                <a:effectLst/>
                <a:latin typeface="Calibri" panose="020F0502020204030204" pitchFamily="34" charset="0"/>
                <a:ea typeface="SimSun" panose="02010600030101010101" pitchFamily="2" charset="-122"/>
              </a:rPr>
              <a:t>. </a:t>
            </a:r>
          </a:p>
          <a:p>
            <a:pPr marL="0" marR="0">
              <a:spcBef>
                <a:spcPts val="0"/>
              </a:spcBef>
              <a:spcAft>
                <a:spcPts val="0"/>
              </a:spcAft>
            </a:pPr>
            <a:endParaRPr lang="en-US" sz="3600" kern="100" dirty="0">
              <a:latin typeface="Calibri" panose="020F0502020204030204" pitchFamily="34" charset="0"/>
              <a:ea typeface="SimSun" panose="02010600030101010101" pitchFamily="2" charset="-122"/>
            </a:endParaRP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In </a:t>
            </a:r>
            <a:r>
              <a:rPr lang="en-US" sz="3600" b="1" kern="100" dirty="0">
                <a:solidFill>
                  <a:srgbClr val="0070C0"/>
                </a:solidFill>
                <a:effectLst/>
                <a:latin typeface="Calibri" panose="020F0502020204030204" pitchFamily="34" charset="0"/>
                <a:ea typeface="SimSun" panose="02010600030101010101" pitchFamily="2" charset="-122"/>
              </a:rPr>
              <a:t>John 15:3 </a:t>
            </a:r>
            <a:r>
              <a:rPr lang="en-US" sz="3600" kern="100" dirty="0">
                <a:effectLst/>
                <a:latin typeface="Calibri" panose="020F0502020204030204" pitchFamily="34" charset="0"/>
                <a:ea typeface="SimSun" panose="02010600030101010101" pitchFamily="2" charset="-122"/>
              </a:rPr>
              <a:t>Jesus says that we are </a:t>
            </a:r>
            <a:r>
              <a:rPr lang="en-US" sz="3600" u="sng" kern="100" dirty="0">
                <a:effectLst/>
                <a:latin typeface="Calibri" panose="020F0502020204030204" pitchFamily="34" charset="0"/>
                <a:ea typeface="SimSun" panose="02010600030101010101" pitchFamily="2" charset="-122"/>
              </a:rPr>
              <a:t>made clean through the word</a:t>
            </a:r>
            <a:r>
              <a:rPr lang="en-US" sz="3600" kern="100" dirty="0">
                <a:effectLst/>
                <a:latin typeface="Calibri" panose="020F0502020204030204" pitchFamily="34" charset="0"/>
                <a:ea typeface="SimSun" panose="02010600030101010101" pitchFamily="2" charset="-122"/>
              </a:rPr>
              <a:t>. Being made free from sin by virtue of our </a:t>
            </a:r>
            <a:r>
              <a:rPr lang="en-US" sz="3600" u="sng" kern="100" dirty="0">
                <a:effectLst/>
                <a:latin typeface="Calibri" panose="020F0502020204030204" pitchFamily="34" charset="0"/>
                <a:ea typeface="SimSun" panose="02010600030101010101" pitchFamily="2" charset="-122"/>
              </a:rPr>
              <a:t>obedience to the word of God </a:t>
            </a:r>
            <a:r>
              <a:rPr lang="en-US" sz="3600" kern="100" dirty="0">
                <a:effectLst/>
                <a:latin typeface="Calibri" panose="020F0502020204030204" pitchFamily="34" charset="0"/>
                <a:ea typeface="SimSun" panose="02010600030101010101" pitchFamily="2" charset="-122"/>
              </a:rPr>
              <a:t>is what the Bible means by sanctification. </a:t>
            </a: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This is sanctification.</a:t>
            </a:r>
            <a:endParaRPr lang="en-US" sz="3600" kern="1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 </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34030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902C7302-1364-9030-D84A-9B9FD5639A81}"/>
              </a:ext>
            </a:extLst>
          </p:cNvPr>
          <p:cNvSpPr txBox="1"/>
          <p:nvPr/>
        </p:nvSpPr>
        <p:spPr>
          <a:xfrm>
            <a:off x="1308681" y="998290"/>
            <a:ext cx="7046753" cy="4401205"/>
          </a:xfrm>
          <a:prstGeom prst="rect">
            <a:avLst/>
          </a:prstGeom>
          <a:noFill/>
        </p:spPr>
        <p:txBody>
          <a:bodyPr wrap="square">
            <a:spAutoFit/>
          </a:bodyPr>
          <a:lstStyle/>
          <a:p>
            <a:pPr marL="0" marR="0">
              <a:spcBef>
                <a:spcPts val="0"/>
              </a:spcBef>
              <a:spcAft>
                <a:spcPts val="0"/>
              </a:spcAft>
            </a:pPr>
            <a:r>
              <a:rPr lang="en-US" sz="3600" kern="100" dirty="0">
                <a:solidFill>
                  <a:srgbClr val="C00000"/>
                </a:solidFill>
                <a:effectLst/>
                <a:latin typeface="Calibri" panose="020F0502020204030204" pitchFamily="34" charset="0"/>
                <a:ea typeface="SimSun" panose="02010600030101010101" pitchFamily="2" charset="-122"/>
              </a:rPr>
              <a:t>We hear much talk about converting power. I wonder what this power is? </a:t>
            </a:r>
          </a:p>
          <a:p>
            <a:pPr marL="0" marR="0">
              <a:spcBef>
                <a:spcPts val="0"/>
              </a:spcBef>
              <a:spcAft>
                <a:spcPts val="0"/>
              </a:spcAft>
            </a:pPr>
            <a:endParaRPr lang="en-US" sz="3600" b="1" kern="100" dirty="0">
              <a:latin typeface="Calibri" panose="020F0502020204030204" pitchFamily="34" charset="0"/>
              <a:ea typeface="SimSun" panose="02010600030101010101" pitchFamily="2" charset="-122"/>
            </a:endParaRPr>
          </a:p>
          <a:p>
            <a:pPr marL="0" marR="0">
              <a:spcBef>
                <a:spcPts val="0"/>
              </a:spcBef>
              <a:spcAft>
                <a:spcPts val="0"/>
              </a:spcAft>
            </a:pPr>
            <a:r>
              <a:rPr lang="en-US" sz="3600" b="1" kern="100" dirty="0">
                <a:effectLst/>
                <a:latin typeface="Calibri" panose="020F0502020204030204" pitchFamily="34" charset="0"/>
                <a:ea typeface="SimSun" panose="02010600030101010101" pitchFamily="2" charset="-122"/>
              </a:rPr>
              <a:t>Let us read Psalm 19:7: "The law of the Lord is perfect, converting the soul: the testimony of the Lord is sure, making wise the simple."</a:t>
            </a:r>
            <a:r>
              <a:rPr lang="en-US" sz="3600" kern="100" dirty="0">
                <a:effectLst/>
                <a:latin typeface="Calibri" panose="020F0502020204030204" pitchFamily="34" charset="0"/>
                <a:ea typeface="SimSun" panose="02010600030101010101" pitchFamily="2" charset="-122"/>
              </a:rPr>
              <a:t> </a:t>
            </a:r>
          </a:p>
          <a:p>
            <a:pPr marL="0" marR="0">
              <a:spcBef>
                <a:spcPts val="0"/>
              </a:spcBef>
              <a:spcAft>
                <a:spcPts val="0"/>
              </a:spcAft>
            </a:pPr>
            <a:endParaRPr lang="en-US" sz="2800" kern="100" dirty="0">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52684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902C7302-1364-9030-D84A-9B9FD5639A81}"/>
              </a:ext>
            </a:extLst>
          </p:cNvPr>
          <p:cNvSpPr txBox="1"/>
          <p:nvPr/>
        </p:nvSpPr>
        <p:spPr>
          <a:xfrm>
            <a:off x="1023457" y="998290"/>
            <a:ext cx="7743038" cy="4708981"/>
          </a:xfrm>
          <a:prstGeom prst="rect">
            <a:avLst/>
          </a:prstGeom>
          <a:noFill/>
        </p:spPr>
        <p:txBody>
          <a:bodyPr wrap="square">
            <a:spAutoFit/>
          </a:bodyPr>
          <a:lstStyle/>
          <a:p>
            <a:pPr marL="0" marR="0">
              <a:spcBef>
                <a:spcPts val="0"/>
              </a:spcBef>
              <a:spcAft>
                <a:spcPts val="0"/>
              </a:spcAft>
            </a:pPr>
            <a:endParaRPr lang="en-US" sz="2800" kern="100" dirty="0">
              <a:latin typeface="Calibri" panose="020F0502020204030204" pitchFamily="34" charset="0"/>
              <a:ea typeface="SimSun" panose="02010600030101010101" pitchFamily="2" charset="-122"/>
            </a:endParaRPr>
          </a:p>
          <a:p>
            <a:pPr marL="0" marR="0">
              <a:spcBef>
                <a:spcPts val="0"/>
              </a:spcBef>
              <a:spcAft>
                <a:spcPts val="0"/>
              </a:spcAft>
            </a:pPr>
            <a:r>
              <a:rPr lang="en-US" sz="3200" b="1" u="sng" kern="100" dirty="0">
                <a:solidFill>
                  <a:srgbClr val="C00000"/>
                </a:solidFill>
                <a:effectLst/>
                <a:latin typeface="Calibri" panose="020F0502020204030204" pitchFamily="34" charset="0"/>
                <a:ea typeface="SimSun" panose="02010600030101010101" pitchFamily="2" charset="-122"/>
              </a:rPr>
              <a:t>The word of God is God's converting power</a:t>
            </a:r>
            <a:r>
              <a:rPr lang="en-US" sz="3200" b="1" kern="100" dirty="0">
                <a:solidFill>
                  <a:srgbClr val="C00000"/>
                </a:solidFill>
                <a:effectLst/>
                <a:latin typeface="Calibri" panose="020F0502020204030204" pitchFamily="34" charset="0"/>
                <a:ea typeface="SimSun" panose="02010600030101010101" pitchFamily="2" charset="-122"/>
              </a:rPr>
              <a:t>.     </a:t>
            </a:r>
            <a:r>
              <a:rPr lang="en-US" sz="2800" kern="100" dirty="0">
                <a:effectLst/>
                <a:latin typeface="Calibri" panose="020F0502020204030204" pitchFamily="34" charset="0"/>
                <a:ea typeface="SimSun" panose="02010600030101010101" pitchFamily="2" charset="-122"/>
              </a:rPr>
              <a:t>It brings about our salvation. The apostle Paul wrote: </a:t>
            </a: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"For I am not ashamed of </a:t>
            </a:r>
            <a:r>
              <a:rPr lang="en-US" sz="3600" u="sng" kern="100" dirty="0">
                <a:effectLst/>
                <a:latin typeface="Calibri" panose="020F0502020204030204" pitchFamily="34" charset="0"/>
                <a:ea typeface="SimSun" panose="02010600030101010101" pitchFamily="2" charset="-122"/>
              </a:rPr>
              <a:t>the gospel of Christ</a:t>
            </a:r>
            <a:r>
              <a:rPr lang="en-US" sz="3600" kern="100" dirty="0">
                <a:effectLst/>
                <a:latin typeface="Calibri" panose="020F0502020204030204" pitchFamily="34" charset="0"/>
                <a:ea typeface="SimSun" panose="02010600030101010101" pitchFamily="2" charset="-122"/>
              </a:rPr>
              <a:t>: for it is power of God unto salvation to every one that believeth; to the Jew first, and also to the Greek." </a:t>
            </a:r>
            <a:r>
              <a:rPr lang="en-US" sz="3600" kern="100" dirty="0">
                <a:solidFill>
                  <a:srgbClr val="0070C0"/>
                </a:solidFill>
                <a:effectLst/>
                <a:latin typeface="Calibri" panose="020F0502020204030204" pitchFamily="34" charset="0"/>
                <a:ea typeface="SimSun" panose="02010600030101010101" pitchFamily="2" charset="-122"/>
              </a:rPr>
              <a:t>(Rom. 1:16.)</a:t>
            </a:r>
            <a:endParaRPr lang="en-US" sz="3600" kern="100" dirty="0">
              <a:solidFill>
                <a:srgbClr val="0070C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9943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2B158621-04F9-934B-EA67-9BE4F54A594E}"/>
              </a:ext>
            </a:extLst>
          </p:cNvPr>
          <p:cNvSpPr txBox="1"/>
          <p:nvPr/>
        </p:nvSpPr>
        <p:spPr>
          <a:xfrm>
            <a:off x="1258349" y="1166070"/>
            <a:ext cx="7164198" cy="5201424"/>
          </a:xfrm>
          <a:prstGeom prst="rect">
            <a:avLst/>
          </a:prstGeom>
          <a:noFill/>
        </p:spPr>
        <p:txBody>
          <a:bodyPr wrap="square">
            <a:spAutoFit/>
          </a:bodyPr>
          <a:lstStyle/>
          <a:p>
            <a:r>
              <a:rPr lang="en-US" sz="2800" b="1" kern="100" dirty="0">
                <a:solidFill>
                  <a:srgbClr val="C00000"/>
                </a:solidFill>
                <a:effectLst/>
                <a:latin typeface="Aharoni" panose="02010803020104030203" pitchFamily="2" charset="-79"/>
                <a:ea typeface="SimSun" panose="02010600030101010101" pitchFamily="2" charset="-122"/>
                <a:cs typeface="Aharoni" panose="02010803020104030203" pitchFamily="2" charset="-79"/>
              </a:rPr>
              <a:t>If we want folks converted to Christ, we must teach them the gospel of Christ</a:t>
            </a:r>
            <a:r>
              <a:rPr lang="en-US" sz="2800" kern="100" dirty="0">
                <a:solidFill>
                  <a:srgbClr val="C00000"/>
                </a:solidFill>
                <a:effectLst/>
                <a:latin typeface="Aharoni" panose="02010803020104030203" pitchFamily="2" charset="-79"/>
                <a:ea typeface="SimSun" panose="02010600030101010101" pitchFamily="2" charset="-122"/>
                <a:cs typeface="Aharoni" panose="02010803020104030203" pitchFamily="2" charset="-79"/>
              </a:rPr>
              <a:t>. </a:t>
            </a:r>
            <a:r>
              <a:rPr lang="en-US" sz="2800" kern="100" dirty="0">
                <a:solidFill>
                  <a:srgbClr val="FF0000"/>
                </a:solidFill>
                <a:effectLst/>
                <a:latin typeface="Calibri" panose="020F0502020204030204" pitchFamily="34" charset="0"/>
                <a:ea typeface="SimSun" panose="02010600030101010101" pitchFamily="2" charset="-122"/>
              </a:rPr>
              <a:t>Of course, if we want them converted to something else, it will be necessary to preach something else besides the word of God</a:t>
            </a:r>
            <a:r>
              <a:rPr lang="en-US" sz="2800" kern="100" dirty="0">
                <a:effectLst/>
                <a:latin typeface="Calibri" panose="020F0502020204030204" pitchFamily="34" charset="0"/>
                <a:ea typeface="SimSun" panose="02010600030101010101" pitchFamily="2" charset="-122"/>
              </a:rPr>
              <a:t>. </a:t>
            </a:r>
          </a:p>
          <a:p>
            <a:r>
              <a:rPr lang="en-US" sz="2400" kern="100" dirty="0">
                <a:effectLst/>
                <a:latin typeface="Calibri" panose="020F0502020204030204" pitchFamily="34" charset="0"/>
                <a:ea typeface="SimSun" panose="02010600030101010101" pitchFamily="2" charset="-122"/>
              </a:rPr>
              <a:t>To convert people to some peculiar theory or some human religious organization it becomes necessary to preach something besides the word of God. </a:t>
            </a:r>
            <a:r>
              <a:rPr lang="en-US" sz="2400" u="sng" kern="100" dirty="0">
                <a:effectLst/>
                <a:latin typeface="Calibri" panose="020F0502020204030204" pitchFamily="34" charset="0"/>
                <a:ea typeface="SimSun" panose="02010600030101010101" pitchFamily="2" charset="-122"/>
              </a:rPr>
              <a:t>Then we shall have to leave the word of God and begin to preach human doctrines.</a:t>
            </a:r>
            <a:r>
              <a:rPr lang="en-US" sz="2400" kern="100" dirty="0">
                <a:effectLst/>
                <a:latin typeface="Calibri" panose="020F0502020204030204" pitchFamily="34" charset="0"/>
                <a:ea typeface="SimSun" panose="02010600030101010101" pitchFamily="2" charset="-122"/>
              </a:rPr>
              <a:t>   </a:t>
            </a:r>
            <a:r>
              <a:rPr lang="en-US" sz="2400" b="1" kern="100" dirty="0">
                <a:effectLst/>
                <a:latin typeface="Calibri" panose="020F0502020204030204" pitchFamily="34" charset="0"/>
                <a:ea typeface="SimSun" panose="02010600030101010101" pitchFamily="2" charset="-122"/>
              </a:rPr>
              <a:t>But if our aim is to save souls by converting them to the Lord, all we need is the word of God</a:t>
            </a:r>
            <a:r>
              <a:rPr lang="en-US" sz="2400" kern="100" dirty="0">
                <a:effectLst/>
                <a:latin typeface="Calibri" panose="020F0502020204030204" pitchFamily="34" charset="0"/>
                <a:ea typeface="SimSun" panose="02010600030101010101" pitchFamily="2" charset="-122"/>
              </a:rPr>
              <a:t>. How full of it we should be, and how humbly we should preach it to dying men and women!</a:t>
            </a:r>
            <a:endParaRPr lang="en-US" sz="2400" dirty="0"/>
          </a:p>
        </p:txBody>
      </p:sp>
    </p:spTree>
    <p:extLst>
      <p:ext uri="{BB962C8B-B14F-4D97-AF65-F5344CB8AC3E}">
        <p14:creationId xmlns:p14="http://schemas.microsoft.com/office/powerpoint/2010/main" val="109787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1601192E-830C-5A26-3FFF-481938E2C27B}"/>
              </a:ext>
            </a:extLst>
          </p:cNvPr>
          <p:cNvSpPr txBox="1"/>
          <p:nvPr/>
        </p:nvSpPr>
        <p:spPr>
          <a:xfrm>
            <a:off x="1308683" y="981512"/>
            <a:ext cx="7147419" cy="5710536"/>
          </a:xfrm>
          <a:prstGeom prst="rect">
            <a:avLst/>
          </a:prstGeom>
          <a:noFill/>
        </p:spPr>
        <p:txBody>
          <a:bodyPr wrap="square">
            <a:spAutoFit/>
          </a:bodyPr>
          <a:lstStyle/>
          <a:p>
            <a:r>
              <a:rPr lang="en-US" sz="3200" kern="100" dirty="0">
                <a:effectLst/>
                <a:latin typeface="Calibri" panose="020F0502020204030204" pitchFamily="34" charset="0"/>
                <a:ea typeface="SimSun" panose="02010600030101010101" pitchFamily="2" charset="-122"/>
              </a:rPr>
              <a:t>The word of God is our guide and light. It is a lamp unto our feet and a light unto our path. </a:t>
            </a:r>
            <a:r>
              <a:rPr lang="en-US" sz="3200" b="1" kern="100" dirty="0">
                <a:solidFill>
                  <a:srgbClr val="0070C0"/>
                </a:solidFill>
                <a:effectLst/>
                <a:latin typeface="Calibri" panose="020F0502020204030204" pitchFamily="34" charset="0"/>
                <a:ea typeface="SimSun" panose="02010600030101010101" pitchFamily="2" charset="-122"/>
              </a:rPr>
              <a:t>(Ps. 119:105.) </a:t>
            </a:r>
            <a:r>
              <a:rPr lang="en-US" sz="3200" u="sng" kern="100" dirty="0">
                <a:effectLst/>
                <a:latin typeface="Calibri" panose="020F0502020204030204" pitchFamily="34" charset="0"/>
                <a:ea typeface="SimSun" panose="02010600030101010101" pitchFamily="2" charset="-122"/>
              </a:rPr>
              <a:t>In the verse before this we are told we get understanding through the word</a:t>
            </a:r>
            <a:r>
              <a:rPr lang="en-US" sz="3200" kern="100" dirty="0">
                <a:effectLst/>
                <a:latin typeface="Calibri" panose="020F0502020204030204" pitchFamily="34" charset="0"/>
                <a:ea typeface="SimSun" panose="02010600030101010101" pitchFamily="2" charset="-122"/>
              </a:rPr>
              <a:t>; and when we have this understanding, it causes us to hate every false way. </a:t>
            </a:r>
            <a:r>
              <a:rPr lang="en-US" sz="3200" b="1" kern="100" dirty="0">
                <a:effectLst/>
                <a:latin typeface="Calibri" panose="020F0502020204030204" pitchFamily="34" charset="0"/>
                <a:ea typeface="SimSun" panose="02010600030101010101" pitchFamily="2" charset="-122"/>
              </a:rPr>
              <a:t>When you see "religious people" who can throw their arms around anything, you may rest assured that they do not know the word of God</a:t>
            </a:r>
            <a:endParaRPr lang="en-US" sz="3200" dirty="0"/>
          </a:p>
        </p:txBody>
      </p:sp>
    </p:spTree>
    <p:extLst>
      <p:ext uri="{BB962C8B-B14F-4D97-AF65-F5344CB8AC3E}">
        <p14:creationId xmlns:p14="http://schemas.microsoft.com/office/powerpoint/2010/main" val="1370608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98E1590-8C69-E897-09F4-EAB4F6557583}"/>
              </a:ext>
            </a:extLst>
          </p:cNvPr>
          <p:cNvSpPr txBox="1"/>
          <p:nvPr/>
        </p:nvSpPr>
        <p:spPr>
          <a:xfrm>
            <a:off x="1124125" y="838899"/>
            <a:ext cx="7734649" cy="5170646"/>
          </a:xfrm>
          <a:prstGeom prst="rect">
            <a:avLst/>
          </a:prstGeom>
          <a:noFill/>
        </p:spPr>
        <p:txBody>
          <a:bodyPr wrap="square">
            <a:spAutoFit/>
          </a:bodyPr>
          <a:lstStyle/>
          <a:p>
            <a:pPr marL="0" marR="0">
              <a:spcBef>
                <a:spcPts val="0"/>
              </a:spcBef>
              <a:spcAft>
                <a:spcPts val="0"/>
              </a:spcAft>
            </a:pPr>
            <a:r>
              <a:rPr lang="en-US" sz="2200" kern="100" dirty="0">
                <a:effectLst/>
                <a:latin typeface="Calibri" panose="020F0502020204030204" pitchFamily="34" charset="0"/>
                <a:ea typeface="SimSun" panose="02010600030101010101" pitchFamily="2" charset="-122"/>
              </a:rPr>
              <a:t>It is ignorance of the word that causes people to indorse most anything that men teach. </a:t>
            </a:r>
            <a:r>
              <a:rPr lang="en-US" sz="2200" u="sng" kern="100" dirty="0">
                <a:effectLst/>
                <a:latin typeface="Calibri" panose="020F0502020204030204" pitchFamily="34" charset="0"/>
                <a:ea typeface="SimSun" panose="02010600030101010101" pitchFamily="2" charset="-122"/>
              </a:rPr>
              <a:t>The word of God causes us to hate every false way</a:t>
            </a:r>
            <a:r>
              <a:rPr lang="en-US" sz="2200" kern="100" dirty="0">
                <a:effectLst/>
                <a:latin typeface="Calibri" panose="020F0502020204030204" pitchFamily="34" charset="0"/>
                <a:ea typeface="SimSun" panose="02010600030101010101" pitchFamily="2" charset="-122"/>
              </a:rPr>
              <a:t>. </a:t>
            </a:r>
            <a:r>
              <a:rPr lang="en-US" sz="2200" u="sng" kern="100" dirty="0">
                <a:effectLst/>
                <a:latin typeface="Calibri" panose="020F0502020204030204" pitchFamily="34" charset="0"/>
                <a:ea typeface="SimSun" panose="02010600030101010101" pitchFamily="2" charset="-122"/>
              </a:rPr>
              <a:t>It does not cause us to hate people</a:t>
            </a:r>
            <a:r>
              <a:rPr lang="en-US" sz="2200" kern="100" dirty="0">
                <a:effectLst/>
                <a:latin typeface="Calibri" panose="020F0502020204030204" pitchFamily="34" charset="0"/>
                <a:ea typeface="SimSun" panose="02010600030101010101" pitchFamily="2" charset="-122"/>
              </a:rPr>
              <a:t>, </a:t>
            </a:r>
            <a:r>
              <a:rPr lang="en-US" sz="2200" u="sng" kern="100" dirty="0">
                <a:effectLst/>
                <a:latin typeface="Calibri" panose="020F0502020204030204" pitchFamily="34" charset="0"/>
                <a:ea typeface="SimSun" panose="02010600030101010101" pitchFamily="2" charset="-122"/>
              </a:rPr>
              <a:t>but it causes us to hate falsehood</a:t>
            </a:r>
            <a:r>
              <a:rPr lang="en-US" sz="2200" kern="100" dirty="0">
                <a:effectLst/>
                <a:latin typeface="Calibri" panose="020F0502020204030204" pitchFamily="34" charset="0"/>
                <a:ea typeface="SimSun" panose="02010600030101010101" pitchFamily="2" charset="-122"/>
              </a:rPr>
              <a:t>. How could it be otherwise? The intelligent student of the Bible knows what falsehood will do for the souls of men. Well does he know it will bring those poor souls down to hell.</a:t>
            </a:r>
          </a:p>
          <a:p>
            <a:pPr marL="0" marR="0">
              <a:spcBef>
                <a:spcPts val="0"/>
              </a:spcBef>
              <a:spcAft>
                <a:spcPts val="0"/>
              </a:spcAft>
            </a:pPr>
            <a:endParaRPr lang="en-US" sz="2200" kern="100" dirty="0">
              <a:latin typeface="Calibri" panose="020F0502020204030204" pitchFamily="34" charset="0"/>
              <a:ea typeface="SimSun" panose="02010600030101010101" pitchFamily="2" charset="-122"/>
            </a:endParaRPr>
          </a:p>
          <a:p>
            <a:pPr marL="0" marR="0">
              <a:spcBef>
                <a:spcPts val="0"/>
              </a:spcBef>
              <a:spcAft>
                <a:spcPts val="0"/>
              </a:spcAft>
            </a:pPr>
            <a:r>
              <a:rPr lang="en-US" sz="2200" kern="100" dirty="0">
                <a:effectLst/>
                <a:latin typeface="Calibri" panose="020F0502020204030204" pitchFamily="34" charset="0"/>
                <a:ea typeface="SimSun" panose="02010600030101010101" pitchFamily="2" charset="-122"/>
              </a:rPr>
              <a:t> Is it any wonder he would hate the false way and love those who are being deluded by false teachers? Sometimes their love and zeal are misunderstood by the very one whom they seek to help. </a:t>
            </a:r>
          </a:p>
          <a:p>
            <a:pPr marL="0" marR="0">
              <a:spcBef>
                <a:spcPts val="0"/>
              </a:spcBef>
              <a:spcAft>
                <a:spcPts val="0"/>
              </a:spcAft>
            </a:pPr>
            <a:endParaRPr lang="en-US" sz="2200" kern="100" dirty="0">
              <a:latin typeface="Calibri" panose="020F0502020204030204" pitchFamily="34" charset="0"/>
              <a:ea typeface="SimSun" panose="02010600030101010101" pitchFamily="2" charset="-122"/>
            </a:endParaRPr>
          </a:p>
          <a:p>
            <a:pPr marL="0" marR="0">
              <a:spcBef>
                <a:spcPts val="0"/>
              </a:spcBef>
              <a:spcAft>
                <a:spcPts val="0"/>
              </a:spcAft>
            </a:pPr>
            <a:r>
              <a:rPr lang="en-US" sz="2200" kern="100" dirty="0">
                <a:effectLst/>
                <a:latin typeface="Calibri" panose="020F0502020204030204" pitchFamily="34" charset="0"/>
                <a:ea typeface="SimSun" panose="02010600030101010101" pitchFamily="2" charset="-122"/>
              </a:rPr>
              <a:t>This is one of Satan's devices to bring about their eternal condemnation in hell. My friends, the only thing in this wide, wide world that will save our souls is obedience to the gospel of Christ. May we preach it in season and out of season.</a:t>
            </a:r>
            <a:endParaRPr lang="en-US" sz="2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862624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ECCC9C5-75E1-E72A-AEF6-7DB4630DC3FD}"/>
              </a:ext>
            </a:extLst>
          </p:cNvPr>
          <p:cNvSpPr txBox="1"/>
          <p:nvPr/>
        </p:nvSpPr>
        <p:spPr>
          <a:xfrm>
            <a:off x="1283516" y="1115736"/>
            <a:ext cx="7399090" cy="4955203"/>
          </a:xfrm>
          <a:prstGeom prst="rect">
            <a:avLst/>
          </a:prstGeom>
          <a:noFill/>
        </p:spPr>
        <p:txBody>
          <a:bodyPr wrap="square">
            <a:spAutoFit/>
          </a:bodyPr>
          <a:lstStyle/>
          <a:p>
            <a:pPr marL="0" marR="0">
              <a:spcBef>
                <a:spcPts val="0"/>
              </a:spcBef>
              <a:spcAft>
                <a:spcPts val="0"/>
              </a:spcAft>
            </a:pPr>
            <a:r>
              <a:rPr lang="en-US" sz="3000" kern="100" dirty="0">
                <a:solidFill>
                  <a:srgbClr val="C00000"/>
                </a:solidFill>
                <a:effectLst/>
                <a:latin typeface="Calibri" panose="020F0502020204030204" pitchFamily="34" charset="0"/>
                <a:ea typeface="SimSun" panose="02010600030101010101" pitchFamily="2" charset="-122"/>
              </a:rPr>
              <a:t>We must preach the word to our friends and loved ones while they live, and then after they are gone we can continue to preach the word to the ones who are left behind. </a:t>
            </a:r>
          </a:p>
          <a:p>
            <a:pPr marL="0" marR="0">
              <a:spcBef>
                <a:spcPts val="0"/>
              </a:spcBef>
              <a:spcAft>
                <a:spcPts val="0"/>
              </a:spcAft>
            </a:pPr>
            <a:endParaRPr lang="en-US" sz="2800" kern="100" dirty="0">
              <a:latin typeface="Calibri" panose="020F0502020204030204" pitchFamily="34" charset="0"/>
              <a:ea typeface="SimSun" panose="02010600030101010101" pitchFamily="2" charset="-122"/>
            </a:endParaRPr>
          </a:p>
          <a:p>
            <a:pPr marL="0" marR="0">
              <a:spcBef>
                <a:spcPts val="0"/>
              </a:spcBef>
              <a:spcAft>
                <a:spcPts val="0"/>
              </a:spcAft>
            </a:pPr>
            <a:r>
              <a:rPr lang="en-US" sz="2800" kern="100" dirty="0">
                <a:effectLst/>
                <a:latin typeface="Calibri" panose="020F0502020204030204" pitchFamily="34" charset="0"/>
                <a:ea typeface="SimSun" panose="02010600030101010101" pitchFamily="2" charset="-122"/>
              </a:rPr>
              <a:t>If the loved ones died in the Lord, we can point the remaining loved ones to the great and exceeding promises found in the word. We can comfort the bereaved with the word of God.      </a:t>
            </a:r>
            <a:r>
              <a:rPr lang="en-US" sz="2800" u="sng" kern="100" dirty="0">
                <a:effectLst/>
                <a:latin typeface="Calibri" panose="020F0502020204030204" pitchFamily="34" charset="0"/>
                <a:ea typeface="SimSun" panose="02010600030101010101" pitchFamily="2" charset="-122"/>
              </a:rPr>
              <a:t>Of course, there is no comfort concerning them who die out of the Lord</a:t>
            </a:r>
            <a:r>
              <a:rPr lang="en-US" sz="2800" kern="100" dirty="0">
                <a:effectLst/>
                <a:latin typeface="Calibri" panose="020F0502020204030204" pitchFamily="34" charset="0"/>
                <a:ea typeface="SimSun" panose="02010600030101010101" pitchFamily="2" charset="-122"/>
              </a:rPr>
              <a:t>.</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46926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97B7FE1-B8AE-993C-0B12-0F65EAEDBAB1}"/>
              </a:ext>
            </a:extLst>
          </p:cNvPr>
          <p:cNvSpPr txBox="1"/>
          <p:nvPr/>
        </p:nvSpPr>
        <p:spPr>
          <a:xfrm>
            <a:off x="998291" y="855677"/>
            <a:ext cx="7843706" cy="5509200"/>
          </a:xfrm>
          <a:prstGeom prst="rect">
            <a:avLst/>
          </a:prstGeom>
          <a:noFill/>
        </p:spPr>
        <p:txBody>
          <a:bodyPr wrap="square">
            <a:spAutoFit/>
          </a:bodyPr>
          <a:lstStyle/>
          <a:p>
            <a:pPr marL="0" marR="0">
              <a:spcBef>
                <a:spcPts val="0"/>
              </a:spcBef>
              <a:spcAft>
                <a:spcPts val="0"/>
              </a:spcAft>
            </a:pPr>
            <a:r>
              <a:rPr lang="en-US" sz="3200" b="1" kern="100" dirty="0">
                <a:solidFill>
                  <a:srgbClr val="FF0000"/>
                </a:solidFill>
                <a:effectLst/>
                <a:latin typeface="Calibri" panose="020F0502020204030204" pitchFamily="34" charset="0"/>
                <a:ea typeface="SimSun" panose="02010600030101010101" pitchFamily="2" charset="-122"/>
              </a:rPr>
              <a:t>What does it mean to preach the word?</a:t>
            </a:r>
            <a:r>
              <a:rPr lang="en-US" sz="3200" b="1" kern="100" dirty="0">
                <a:effectLst/>
                <a:latin typeface="Calibri" panose="020F0502020204030204" pitchFamily="34" charset="0"/>
                <a:ea typeface="SimSun" panose="02010600030101010101" pitchFamily="2" charset="-122"/>
              </a:rPr>
              <a:t>         </a:t>
            </a:r>
            <a:r>
              <a:rPr lang="en-US" sz="3200" kern="100" dirty="0">
                <a:effectLst/>
                <a:latin typeface="Calibri" panose="020F0502020204030204" pitchFamily="34" charset="0"/>
                <a:ea typeface="SimSun" panose="02010600030101010101" pitchFamily="2" charset="-122"/>
              </a:rPr>
              <a:t>In </a:t>
            </a:r>
            <a:r>
              <a:rPr lang="en-US" sz="3200" b="1" kern="100" dirty="0">
                <a:solidFill>
                  <a:srgbClr val="0070C0"/>
                </a:solidFill>
                <a:effectLst/>
                <a:latin typeface="Calibri" panose="020F0502020204030204" pitchFamily="34" charset="0"/>
                <a:ea typeface="SimSun" panose="02010600030101010101" pitchFamily="2" charset="-122"/>
              </a:rPr>
              <a:t>Acts 8:4 </a:t>
            </a:r>
            <a:r>
              <a:rPr lang="en-US" sz="3200" kern="100" dirty="0">
                <a:effectLst/>
                <a:latin typeface="Calibri" panose="020F0502020204030204" pitchFamily="34" charset="0"/>
                <a:ea typeface="SimSun" panose="02010600030101010101" pitchFamily="2" charset="-122"/>
              </a:rPr>
              <a:t>we are told about the church in Jerusalem being scattered abroad.</a:t>
            </a:r>
            <a:endParaRPr lang="en-US" sz="3200" kern="100" dirty="0">
              <a:effectLst/>
              <a:latin typeface="Times New Roman" panose="02020603050405020304" pitchFamily="18"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3200" kern="100" dirty="0">
                <a:effectLst/>
                <a:latin typeface="Calibri" panose="020F0502020204030204" pitchFamily="34" charset="0"/>
                <a:ea typeface="SimSun" panose="02010600030101010101" pitchFamily="2" charset="-122"/>
              </a:rPr>
              <a:t>It is said that they went everywhere "</a:t>
            </a:r>
            <a:r>
              <a:rPr lang="en-US" sz="3200" b="1" u="sng" kern="100" dirty="0">
                <a:effectLst/>
                <a:latin typeface="Calibri" panose="020F0502020204030204" pitchFamily="34" charset="0"/>
                <a:ea typeface="SimSun" panose="02010600030101010101" pitchFamily="2" charset="-122"/>
              </a:rPr>
              <a:t>preaching the word</a:t>
            </a:r>
            <a:r>
              <a:rPr lang="en-US" sz="3200" b="1" kern="100" dirty="0">
                <a:effectLst/>
                <a:latin typeface="Calibri" panose="020F0502020204030204" pitchFamily="34" charset="0"/>
                <a:ea typeface="SimSun" panose="02010600030101010101" pitchFamily="2" charset="-122"/>
              </a:rPr>
              <a:t>." </a:t>
            </a:r>
          </a:p>
          <a:p>
            <a:pPr marL="457200" marR="0" indent="-457200">
              <a:spcBef>
                <a:spcPts val="0"/>
              </a:spcBef>
              <a:spcAft>
                <a:spcPts val="0"/>
              </a:spcAft>
              <a:buFont typeface="Arial" panose="020B0604020202020204" pitchFamily="34" charset="0"/>
              <a:buChar char="•"/>
            </a:pPr>
            <a:r>
              <a:rPr lang="en-US" sz="3200" kern="100" dirty="0">
                <a:effectLst/>
                <a:latin typeface="Calibri" panose="020F0502020204030204" pitchFamily="34" charset="0"/>
                <a:ea typeface="SimSun" panose="02010600030101010101" pitchFamily="2" charset="-122"/>
              </a:rPr>
              <a:t>In the next verse it says that one of these preachers was a man by the name of Philip.</a:t>
            </a:r>
          </a:p>
          <a:p>
            <a:pPr marL="457200" marR="0" indent="-457200">
              <a:spcBef>
                <a:spcPts val="0"/>
              </a:spcBef>
              <a:spcAft>
                <a:spcPts val="0"/>
              </a:spcAft>
              <a:buFont typeface="Arial" panose="020B0604020202020204" pitchFamily="34" charset="0"/>
              <a:buChar char="•"/>
            </a:pPr>
            <a:r>
              <a:rPr lang="en-US" sz="3200" kern="100" dirty="0">
                <a:effectLst/>
                <a:latin typeface="Calibri" panose="020F0502020204030204" pitchFamily="34" charset="0"/>
                <a:ea typeface="SimSun" panose="02010600030101010101" pitchFamily="2" charset="-122"/>
              </a:rPr>
              <a:t>It says that he went to the city of Samaria and </a:t>
            </a:r>
            <a:r>
              <a:rPr lang="en-US" sz="3200" b="1" u="sng" kern="100" dirty="0">
                <a:effectLst/>
                <a:latin typeface="Calibri" panose="020F0502020204030204" pitchFamily="34" charset="0"/>
                <a:ea typeface="SimSun" panose="02010600030101010101" pitchFamily="2" charset="-122"/>
              </a:rPr>
              <a:t>preached Christ </a:t>
            </a:r>
            <a:r>
              <a:rPr lang="en-US" sz="3200" kern="100" dirty="0">
                <a:effectLst/>
                <a:latin typeface="Calibri" panose="020F0502020204030204" pitchFamily="34" charset="0"/>
                <a:ea typeface="SimSun" panose="02010600030101010101" pitchFamily="2" charset="-122"/>
              </a:rPr>
              <a:t>unto them. </a:t>
            </a:r>
          </a:p>
          <a:p>
            <a:pPr marL="0" marR="0">
              <a:spcBef>
                <a:spcPts val="0"/>
              </a:spcBef>
              <a:spcAft>
                <a:spcPts val="0"/>
              </a:spcAft>
            </a:pPr>
            <a:r>
              <a:rPr lang="en-US" sz="3200" b="1" kern="100" dirty="0">
                <a:solidFill>
                  <a:srgbClr val="FF0000"/>
                </a:solidFill>
                <a:effectLst/>
                <a:latin typeface="Calibri" panose="020F0502020204030204" pitchFamily="34" charset="0"/>
                <a:ea typeface="SimSun" panose="02010600030101010101" pitchFamily="2" charset="-122"/>
              </a:rPr>
              <a:t>They preached the word and they preached Christ. </a:t>
            </a:r>
            <a:endParaRPr lang="en-US" sz="3200" b="1"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64250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33BA9AA-3F0E-80A1-4DB4-304D7ECAB250}"/>
              </a:ext>
            </a:extLst>
          </p:cNvPr>
          <p:cNvSpPr txBox="1"/>
          <p:nvPr/>
        </p:nvSpPr>
        <p:spPr>
          <a:xfrm>
            <a:off x="1082180" y="998291"/>
            <a:ext cx="7776593" cy="5078313"/>
          </a:xfrm>
          <a:prstGeom prst="rect">
            <a:avLst/>
          </a:prstGeom>
          <a:noFill/>
        </p:spPr>
        <p:txBody>
          <a:bodyPr wrap="square">
            <a:spAutoFit/>
          </a:bodyPr>
          <a:lstStyle/>
          <a:p>
            <a:pPr marL="0" marR="0">
              <a:spcBef>
                <a:spcPts val="0"/>
              </a:spcBef>
              <a:spcAft>
                <a:spcPts val="0"/>
              </a:spcAft>
            </a:pPr>
            <a:r>
              <a:rPr lang="en-US" sz="2400" b="1" kern="100" dirty="0">
                <a:solidFill>
                  <a:srgbClr val="0070C0"/>
                </a:solidFill>
                <a:effectLst/>
                <a:latin typeface="Calibri" panose="020F0502020204030204" pitchFamily="34" charset="0"/>
                <a:ea typeface="SimSun" panose="02010600030101010101" pitchFamily="2" charset="-122"/>
              </a:rPr>
              <a:t>We want to close by reading  1 Thess. 4:13-18</a:t>
            </a:r>
            <a:r>
              <a:rPr lang="en-US" sz="2000" kern="100" dirty="0">
                <a:effectLst/>
                <a:latin typeface="Calibri" panose="020F0502020204030204" pitchFamily="34" charset="0"/>
                <a:ea typeface="SimSun" panose="02010600030101010101" pitchFamily="2" charset="-122"/>
              </a:rPr>
              <a:t>: </a:t>
            </a:r>
          </a:p>
          <a:p>
            <a:pPr marL="0" marR="0">
              <a:spcBef>
                <a:spcPts val="0"/>
              </a:spcBef>
              <a:spcAft>
                <a:spcPts val="0"/>
              </a:spcAft>
            </a:pPr>
            <a:r>
              <a:rPr lang="en-US" sz="2000" kern="100" dirty="0">
                <a:effectLst/>
                <a:latin typeface="Calibri" panose="020F0502020204030204" pitchFamily="34" charset="0"/>
                <a:ea typeface="SimSun" panose="02010600030101010101" pitchFamily="2" charset="-122"/>
              </a:rPr>
              <a:t>13 But I do not want you to be ignorant, brethren, concerning those who have fallen asleep, lest you sorrow as others who have no hope.</a:t>
            </a:r>
          </a:p>
          <a:p>
            <a:pPr marL="0" marR="0">
              <a:spcBef>
                <a:spcPts val="0"/>
              </a:spcBef>
              <a:spcAft>
                <a:spcPts val="0"/>
              </a:spcAft>
            </a:pPr>
            <a:r>
              <a:rPr lang="en-US" sz="2000" kern="100" dirty="0">
                <a:effectLst/>
                <a:latin typeface="Calibri" panose="020F0502020204030204" pitchFamily="34" charset="0"/>
                <a:ea typeface="SimSun" panose="02010600030101010101" pitchFamily="2" charset="-122"/>
              </a:rPr>
              <a:t> 14 For if we believe that Jesus died and rose again, even so God will bring with Him those who sleep in Jesus.</a:t>
            </a:r>
          </a:p>
          <a:p>
            <a:pPr marL="0" marR="0">
              <a:spcBef>
                <a:spcPts val="0"/>
              </a:spcBef>
              <a:spcAft>
                <a:spcPts val="0"/>
              </a:spcAft>
            </a:pPr>
            <a:r>
              <a:rPr lang="en-US" sz="2000" kern="100" dirty="0">
                <a:effectLst/>
                <a:latin typeface="Calibri" panose="020F0502020204030204" pitchFamily="34" charset="0"/>
                <a:ea typeface="SimSun" panose="02010600030101010101" pitchFamily="2" charset="-122"/>
              </a:rPr>
              <a:t> 15 For this we say to you by the word of the Lord, that we who are alive and remain until the coming of the Lord will by no means precede those who are asleep.</a:t>
            </a:r>
          </a:p>
          <a:p>
            <a:pPr marL="0" marR="0">
              <a:spcBef>
                <a:spcPts val="0"/>
              </a:spcBef>
              <a:spcAft>
                <a:spcPts val="0"/>
              </a:spcAft>
            </a:pPr>
            <a:endParaRPr lang="en-US" sz="20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2000" kern="100" dirty="0">
                <a:effectLst/>
                <a:latin typeface="Calibri" panose="020F0502020204030204" pitchFamily="34" charset="0"/>
                <a:ea typeface="SimSun" panose="02010600030101010101" pitchFamily="2" charset="-122"/>
              </a:rPr>
              <a:t> 16 For the Lord Himself will descend from heaven with a shout, with the voice of an archangel, and with the trumpet of God. And the dead in Christ will rise first.</a:t>
            </a:r>
          </a:p>
          <a:p>
            <a:pPr marL="0" marR="0">
              <a:spcBef>
                <a:spcPts val="0"/>
              </a:spcBef>
              <a:spcAft>
                <a:spcPts val="0"/>
              </a:spcAft>
            </a:pPr>
            <a:r>
              <a:rPr lang="en-US" sz="2000" kern="100" dirty="0">
                <a:effectLst/>
                <a:latin typeface="Calibri" panose="020F0502020204030204" pitchFamily="34" charset="0"/>
                <a:ea typeface="SimSun" panose="02010600030101010101" pitchFamily="2" charset="-122"/>
              </a:rPr>
              <a:t> 17 Then we who are alive and remain shall be caught up together with them in the clouds to meet the Lord in the air. And thus we shall always be with the Lord.</a:t>
            </a:r>
          </a:p>
          <a:p>
            <a:pPr marL="0" marR="0">
              <a:spcBef>
                <a:spcPts val="0"/>
              </a:spcBef>
              <a:spcAft>
                <a:spcPts val="0"/>
              </a:spcAft>
            </a:pPr>
            <a:r>
              <a:rPr lang="en-US" sz="2000" kern="100" dirty="0">
                <a:effectLst/>
                <a:latin typeface="Calibri" panose="020F0502020204030204" pitchFamily="34" charset="0"/>
                <a:ea typeface="SimSun" panose="02010600030101010101" pitchFamily="2" charset="-122"/>
              </a:rPr>
              <a:t> 18 Therefore comfort one another with these words.</a:t>
            </a:r>
          </a:p>
        </p:txBody>
      </p:sp>
    </p:spTree>
    <p:extLst>
      <p:ext uri="{BB962C8B-B14F-4D97-AF65-F5344CB8AC3E}">
        <p14:creationId xmlns:p14="http://schemas.microsoft.com/office/powerpoint/2010/main" val="2018446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4893647"/>
          </a:xfrm>
          <a:prstGeom prst="rect">
            <a:avLst/>
          </a:prstGeom>
          <a:noFill/>
        </p:spPr>
        <p:txBody>
          <a:bodyPr wrap="square">
            <a:spAutoFit/>
          </a:bodyPr>
          <a:lstStyle/>
          <a:p>
            <a:r>
              <a:rPr lang="en-US" sz="3600" b="1" dirty="0">
                <a:solidFill>
                  <a:srgbClr val="0070C0"/>
                </a:solidFill>
              </a:rPr>
              <a:t>2Tim.4:2</a:t>
            </a:r>
          </a:p>
          <a:p>
            <a:r>
              <a:rPr lang="en-US" sz="4000" b="1" dirty="0"/>
              <a:t>Preach the word! </a:t>
            </a:r>
          </a:p>
          <a:p>
            <a:r>
              <a:rPr lang="en-US" sz="3600" dirty="0"/>
              <a:t>Be ready in season and out of season. </a:t>
            </a:r>
            <a:r>
              <a:rPr lang="en-US" sz="4000" b="1" dirty="0">
                <a:solidFill>
                  <a:srgbClr val="FF0000"/>
                </a:solidFill>
              </a:rPr>
              <a:t>convince</a:t>
            </a:r>
          </a:p>
          <a:p>
            <a:pPr>
              <a:lnSpc>
                <a:spcPct val="150000"/>
              </a:lnSpc>
            </a:pPr>
            <a:r>
              <a:rPr lang="en-US" sz="4000" b="1" dirty="0">
                <a:solidFill>
                  <a:srgbClr val="FF0000"/>
                </a:solidFill>
              </a:rPr>
              <a:t>rebuke</a:t>
            </a:r>
          </a:p>
          <a:p>
            <a:pPr>
              <a:lnSpc>
                <a:spcPct val="150000"/>
              </a:lnSpc>
            </a:pPr>
            <a:r>
              <a:rPr lang="en-US" sz="4000" b="1" dirty="0">
                <a:solidFill>
                  <a:srgbClr val="FF0000"/>
                </a:solidFill>
              </a:rPr>
              <a:t>exhort</a:t>
            </a:r>
          </a:p>
          <a:p>
            <a:r>
              <a:rPr lang="en-US" sz="4000" dirty="0"/>
              <a:t>with all longsuffering and teaching.</a:t>
            </a:r>
          </a:p>
        </p:txBody>
      </p:sp>
      <p:sp>
        <p:nvSpPr>
          <p:cNvPr id="6" name="Oval 5">
            <a:extLst>
              <a:ext uri="{FF2B5EF4-FFF2-40B4-BE49-F238E27FC236}">
                <a16:creationId xmlns:a16="http://schemas.microsoft.com/office/drawing/2014/main" id="{B82BE098-9919-012E-939B-F45F0AC873F8}"/>
              </a:ext>
            </a:extLst>
          </p:cNvPr>
          <p:cNvSpPr/>
          <p:nvPr/>
        </p:nvSpPr>
        <p:spPr>
          <a:xfrm>
            <a:off x="922789" y="2896299"/>
            <a:ext cx="2357305" cy="7696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1BFA606-EC20-2A61-350F-8563AD429D74}"/>
              </a:ext>
            </a:extLst>
          </p:cNvPr>
          <p:cNvSpPr/>
          <p:nvPr/>
        </p:nvSpPr>
        <p:spPr>
          <a:xfrm>
            <a:off x="899020" y="3703041"/>
            <a:ext cx="2357305" cy="7696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65D1E5-B627-AF5D-584D-7030AD79AB27}"/>
              </a:ext>
            </a:extLst>
          </p:cNvPr>
          <p:cNvSpPr/>
          <p:nvPr/>
        </p:nvSpPr>
        <p:spPr>
          <a:xfrm>
            <a:off x="925585" y="4618840"/>
            <a:ext cx="2357305" cy="7696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966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1261884"/>
          </a:xfrm>
          <a:prstGeom prst="rect">
            <a:avLst/>
          </a:prstGeom>
          <a:noFill/>
        </p:spPr>
        <p:txBody>
          <a:bodyPr wrap="square">
            <a:spAutoFit/>
          </a:bodyPr>
          <a:lstStyle/>
          <a:p>
            <a:r>
              <a:rPr lang="en-US" sz="3600" b="1" dirty="0">
                <a:solidFill>
                  <a:srgbClr val="0070C0"/>
                </a:solidFill>
              </a:rPr>
              <a:t>2Tim.4:2</a:t>
            </a:r>
          </a:p>
          <a:p>
            <a:r>
              <a:rPr lang="en-US" sz="4000" b="1" dirty="0"/>
              <a:t>Preach. </a:t>
            </a:r>
            <a:endParaRPr lang="en-US" sz="4000" dirty="0"/>
          </a:p>
        </p:txBody>
      </p:sp>
    </p:spTree>
    <p:extLst>
      <p:ext uri="{BB962C8B-B14F-4D97-AF65-F5344CB8AC3E}">
        <p14:creationId xmlns:p14="http://schemas.microsoft.com/office/powerpoint/2010/main" val="423640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097B7FE1-B8AE-993C-0B12-0F65EAEDBAB1}"/>
              </a:ext>
            </a:extLst>
          </p:cNvPr>
          <p:cNvSpPr txBox="1"/>
          <p:nvPr/>
        </p:nvSpPr>
        <p:spPr>
          <a:xfrm>
            <a:off x="1040235" y="1384184"/>
            <a:ext cx="7801761" cy="4524315"/>
          </a:xfrm>
          <a:prstGeom prst="rect">
            <a:avLst/>
          </a:prstGeom>
          <a:noFill/>
        </p:spPr>
        <p:txBody>
          <a:bodyPr wrap="square">
            <a:spAutoFit/>
          </a:bodyPr>
          <a:lstStyle/>
          <a:p>
            <a:pPr marL="0" marR="0">
              <a:spcBef>
                <a:spcPts val="0"/>
              </a:spcBef>
              <a:spcAft>
                <a:spcPts val="0"/>
              </a:spcAft>
            </a:pPr>
            <a:r>
              <a:rPr lang="en-US" sz="3600" b="1" kern="100" dirty="0">
                <a:effectLst/>
                <a:latin typeface="Calibri" panose="020F0502020204030204" pitchFamily="34" charset="0"/>
                <a:ea typeface="SimSun" panose="02010600030101010101" pitchFamily="2" charset="-122"/>
              </a:rPr>
              <a:t>What does it mean to preach the word?         </a:t>
            </a:r>
          </a:p>
          <a:p>
            <a:pPr marL="0" marR="0">
              <a:spcBef>
                <a:spcPts val="0"/>
              </a:spcBef>
              <a:spcAft>
                <a:spcPts val="0"/>
              </a:spcAft>
            </a:pPr>
            <a:endParaRPr lang="en-US" sz="3600" b="1" kern="100" dirty="0">
              <a:latin typeface="Calibri" panose="020F0502020204030204" pitchFamily="34" charset="0"/>
              <a:ea typeface="SimSun" panose="02010600030101010101" pitchFamily="2" charset="-122"/>
            </a:endParaRPr>
          </a:p>
          <a:p>
            <a:pPr marL="0" marR="0">
              <a:spcBef>
                <a:spcPts val="0"/>
              </a:spcBef>
              <a:spcAft>
                <a:spcPts val="0"/>
              </a:spcAft>
            </a:pPr>
            <a:r>
              <a:rPr lang="en-US" sz="3600" kern="100" dirty="0">
                <a:effectLst/>
                <a:latin typeface="Calibri" panose="020F0502020204030204" pitchFamily="34" charset="0"/>
                <a:ea typeface="SimSun" panose="02010600030101010101" pitchFamily="2" charset="-122"/>
              </a:rPr>
              <a:t>In </a:t>
            </a:r>
            <a:r>
              <a:rPr lang="en-US" sz="3600" b="1" kern="100" dirty="0">
                <a:solidFill>
                  <a:srgbClr val="0070C0"/>
                </a:solidFill>
                <a:effectLst/>
                <a:latin typeface="Calibri" panose="020F0502020204030204" pitchFamily="34" charset="0"/>
                <a:ea typeface="SimSun" panose="02010600030101010101" pitchFamily="2" charset="-122"/>
              </a:rPr>
              <a:t>Acts 8:4 </a:t>
            </a:r>
            <a:endParaRPr lang="en-US" sz="3600" b="1" kern="100" dirty="0">
              <a:solidFill>
                <a:srgbClr val="0070C0"/>
              </a:solidFill>
              <a:latin typeface="Calibri" panose="020F0502020204030204" pitchFamily="34" charset="0"/>
              <a:ea typeface="SimSun" panose="02010600030101010101" pitchFamily="2" charset="-122"/>
            </a:endParaRPr>
          </a:p>
          <a:p>
            <a:pPr marL="0" marR="0">
              <a:spcBef>
                <a:spcPts val="0"/>
              </a:spcBef>
              <a:spcAft>
                <a:spcPts val="0"/>
              </a:spcAft>
            </a:pPr>
            <a:r>
              <a:rPr lang="en-US" sz="3600" b="1" kern="100" dirty="0">
                <a:effectLst/>
                <a:latin typeface="Calibri" panose="020F0502020204030204" pitchFamily="34" charset="0"/>
                <a:ea typeface="SimSun" panose="02010600030101010101" pitchFamily="2" charset="-122"/>
              </a:rPr>
              <a:t>Preaching the word is preaching Christ.</a:t>
            </a:r>
          </a:p>
          <a:p>
            <a:pPr marL="0" marR="0">
              <a:spcBef>
                <a:spcPts val="0"/>
              </a:spcBef>
              <a:spcAft>
                <a:spcPts val="0"/>
              </a:spcAft>
            </a:pPr>
            <a:endParaRPr lang="en-US" sz="3600" b="1" kern="100" dirty="0">
              <a:latin typeface="Calibri" panose="020F0502020204030204" pitchFamily="34" charset="0"/>
              <a:ea typeface="SimSun" panose="02010600030101010101" pitchFamily="2" charset="-122"/>
            </a:endParaRPr>
          </a:p>
          <a:p>
            <a:pPr marL="0" marR="0">
              <a:spcBef>
                <a:spcPts val="0"/>
              </a:spcBef>
              <a:spcAft>
                <a:spcPts val="0"/>
              </a:spcAft>
            </a:pPr>
            <a:r>
              <a:rPr lang="en-US" sz="3600" b="1" kern="100" dirty="0">
                <a:effectLst/>
                <a:latin typeface="Calibri" panose="020F0502020204030204" pitchFamily="34" charset="0"/>
                <a:ea typeface="SimSun" panose="02010600030101010101" pitchFamily="2" charset="-122"/>
              </a:rPr>
              <a:t>Preaching Christ is preaching the word. </a:t>
            </a:r>
          </a:p>
          <a:p>
            <a:pPr marL="0" marR="0">
              <a:spcBef>
                <a:spcPts val="0"/>
              </a:spcBef>
              <a:spcAft>
                <a:spcPts val="0"/>
              </a:spcAft>
            </a:pPr>
            <a:endParaRPr lang="en-US" sz="3600" b="1" kern="100" dirty="0">
              <a:latin typeface="Calibri" panose="020F0502020204030204" pitchFamily="34" charset="0"/>
              <a:ea typeface="SimSun" panose="02010600030101010101" pitchFamily="2" charset="-122"/>
            </a:endParaRP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Let’s look at the words in </a:t>
            </a:r>
            <a:r>
              <a:rPr lang="en-US" sz="3200" b="1" kern="100" dirty="0">
                <a:effectLst/>
                <a:latin typeface="Calibri" panose="020F0502020204030204" pitchFamily="34" charset="0"/>
                <a:ea typeface="SimSun" panose="02010600030101010101" pitchFamily="2" charset="-122"/>
              </a:rPr>
              <a:t>2Tim.4:2</a:t>
            </a:r>
            <a:endParaRPr lang="en-US" sz="3200" b="1"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69725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17D1F071-733D-FE61-8425-983C6F80D434}"/>
              </a:ext>
            </a:extLst>
          </p:cNvPr>
          <p:cNvSpPr txBox="1"/>
          <p:nvPr/>
        </p:nvSpPr>
        <p:spPr>
          <a:xfrm>
            <a:off x="293615" y="771662"/>
            <a:ext cx="8456102" cy="6432530"/>
          </a:xfrm>
          <a:prstGeom prst="rect">
            <a:avLst/>
          </a:prstGeom>
          <a:noFill/>
        </p:spPr>
        <p:txBody>
          <a:bodyPr wrap="square">
            <a:spAutoFit/>
          </a:bodyPr>
          <a:lstStyle/>
          <a:p>
            <a:pPr algn="l" rtl="0"/>
            <a:r>
              <a:rPr lang="en-US" sz="3200" b="1" dirty="0">
                <a:latin typeface="Arial" panose="020B0604020202020204" pitchFamily="34" charset="0"/>
                <a:cs typeface="Arial" panose="020B0604020202020204" pitchFamily="34" charset="0"/>
              </a:rPr>
              <a:t>CONVICT</a:t>
            </a:r>
            <a:r>
              <a:rPr lang="en-US" sz="2000" b="1" dirty="0"/>
              <a:t> (including the </a:t>
            </a:r>
            <a:r>
              <a:rPr lang="en-US" sz="2000" b="1" dirty="0" err="1"/>
              <a:t>kjv</a:t>
            </a:r>
            <a:r>
              <a:rPr lang="en-US" sz="2000" b="1" dirty="0"/>
              <a:t>, </a:t>
            </a:r>
            <a:r>
              <a:rPr lang="en-US" sz="2400" b="1" dirty="0">
                <a:solidFill>
                  <a:srgbClr val="FF0000"/>
                </a:solidFill>
              </a:rPr>
              <a:t>“</a:t>
            </a:r>
            <a:r>
              <a:rPr lang="en-US" sz="2400" b="1" dirty="0">
                <a:solidFill>
                  <a:srgbClr val="FF0000"/>
                </a:solidFill>
                <a:latin typeface="Arial Black" panose="020B0A04020102020204" pitchFamily="34" charset="0"/>
              </a:rPr>
              <a:t>convince</a:t>
            </a:r>
            <a:r>
              <a:rPr lang="en-US" sz="2400" b="1" dirty="0">
                <a:solidFill>
                  <a:srgbClr val="FF0000"/>
                </a:solidFill>
              </a:rPr>
              <a:t>”)</a:t>
            </a:r>
          </a:p>
          <a:p>
            <a:pPr algn="l" rtl="0"/>
            <a:r>
              <a:rPr lang="en-US" sz="2000" b="1" dirty="0">
                <a:latin typeface="Source Sans Pro" panose="020B0503030403020204" pitchFamily="34" charset="0"/>
              </a:rPr>
              <a:t>Convict </a:t>
            </a:r>
            <a:r>
              <a:rPr lang="en-US" sz="2000" b="0" dirty="0">
                <a:latin typeface="Source Sans Pro" panose="020B0503030403020204" pitchFamily="34" charset="0"/>
              </a:rPr>
              <a:t>Strong’s Greek #1651, Strong’s Greek #1827</a:t>
            </a:r>
          </a:p>
          <a:p>
            <a:pPr marL="457200" indent="-457200" algn="l" rtl="0">
              <a:buAutoNum type="arabicPeriod"/>
            </a:pPr>
            <a:r>
              <a:rPr lang="en-US" sz="2000" b="0" dirty="0" err="1"/>
              <a:t>elencho</a:t>
            </a:r>
            <a:r>
              <a:rPr lang="en-US" sz="2000" b="0" dirty="0"/>
              <a:t> (</a:t>
            </a:r>
            <a:r>
              <a:rPr lang="el-GR" sz="2000" b="0" dirty="0"/>
              <a:t>ἐλέγχω</a:t>
            </a:r>
            <a:r>
              <a:rPr lang="en-US" sz="2000" b="0" dirty="0"/>
              <a:t>,</a:t>
            </a:r>
            <a:r>
              <a:rPr lang="en-US" sz="2000" b="1" dirty="0"/>
              <a:t> </a:t>
            </a:r>
            <a:r>
              <a:rPr lang="en-US" sz="2000" b="0" dirty="0"/>
              <a:t>1651) signifies</a:t>
            </a:r>
          </a:p>
          <a:p>
            <a:pPr marL="457200" indent="-457200" algn="l" rtl="0">
              <a:buAutoNum type="alphaLcParenBoth"/>
            </a:pPr>
            <a:r>
              <a:rPr lang="en-US" sz="2000" b="0" dirty="0"/>
              <a:t>“to convict, confute, refute,” </a:t>
            </a:r>
            <a:r>
              <a:rPr lang="en-US" sz="2000" b="0" u="sng" dirty="0"/>
              <a:t>usually with the suggestion of putting the convicted person to shame;</a:t>
            </a:r>
            <a:r>
              <a:rPr lang="en-US" sz="2000" b="0" dirty="0"/>
              <a:t> see</a:t>
            </a:r>
            <a:r>
              <a:rPr lang="en-US" sz="2000" b="1" dirty="0"/>
              <a:t> </a:t>
            </a:r>
            <a:r>
              <a:rPr lang="en-US" sz="2000" b="0" dirty="0"/>
              <a:t>Matt. 18:15, where more than telling the offender his fault is in view; </a:t>
            </a:r>
            <a:r>
              <a:rPr lang="en-US" sz="2000" b="0" u="sng" dirty="0"/>
              <a:t>it is used of “convicting” of sin</a:t>
            </a:r>
            <a:r>
              <a:rPr lang="en-US" sz="2000" b="0" dirty="0"/>
              <a:t>,</a:t>
            </a:r>
            <a:r>
              <a:rPr lang="en-US" sz="2000" b="1" dirty="0"/>
              <a:t> </a:t>
            </a:r>
            <a:r>
              <a:rPr lang="en-US" sz="2000" b="0" dirty="0"/>
              <a:t>John 8:46;</a:t>
            </a:r>
            <a:r>
              <a:rPr lang="en-US" sz="2000" b="1" dirty="0"/>
              <a:t> </a:t>
            </a:r>
            <a:r>
              <a:rPr lang="en-US" sz="2000" b="0" dirty="0"/>
              <a:t>16:8; gainsayers in regard to the faith,</a:t>
            </a:r>
            <a:r>
              <a:rPr lang="en-US" sz="2000" b="1" dirty="0"/>
              <a:t> </a:t>
            </a:r>
            <a:r>
              <a:rPr lang="en-US" sz="2000" b="0" dirty="0"/>
              <a:t>Titus 1:9; transgressors of the Law,</a:t>
            </a:r>
            <a:r>
              <a:rPr lang="en-US" sz="2000" b="1" dirty="0"/>
              <a:t> </a:t>
            </a:r>
            <a:r>
              <a:rPr lang="en-US" sz="2000" b="0" dirty="0"/>
              <a:t>Jas. 2:9; some texts have the verb in</a:t>
            </a:r>
            <a:r>
              <a:rPr lang="en-US" sz="2000" b="1" dirty="0"/>
              <a:t> </a:t>
            </a:r>
            <a:r>
              <a:rPr lang="en-US" sz="2000" b="0" dirty="0"/>
              <a:t>John 8:9; </a:t>
            </a:r>
          </a:p>
          <a:p>
            <a:pPr algn="l" rtl="0"/>
            <a:r>
              <a:rPr lang="en-US" sz="2000" b="0" dirty="0"/>
              <a:t>(b) “</a:t>
            </a:r>
            <a:r>
              <a:rPr lang="en-US" sz="2000" b="1" dirty="0"/>
              <a:t>to reprove,” 1 Cor. 14:24, </a:t>
            </a:r>
            <a:r>
              <a:rPr lang="en-US" sz="2000" b="1" dirty="0" err="1"/>
              <a:t>rv</a:t>
            </a:r>
            <a:r>
              <a:rPr lang="en-US" sz="2000" b="1" dirty="0"/>
              <a:t> (for </a:t>
            </a:r>
            <a:r>
              <a:rPr lang="en-US" sz="2000" b="1" dirty="0" err="1"/>
              <a:t>kjv</a:t>
            </a:r>
            <a:r>
              <a:rPr lang="en-US" sz="2000" b="1" dirty="0"/>
              <a:t>, “convince”), </a:t>
            </a:r>
            <a:r>
              <a:rPr lang="en-US" sz="2000" b="0" dirty="0"/>
              <a:t>for the unbeliever is there viewed as </a:t>
            </a:r>
            <a:r>
              <a:rPr lang="en-US" sz="2000" b="1" dirty="0"/>
              <a:t>being reproved for, or “convicted” of, his sinful state</a:t>
            </a:r>
            <a:r>
              <a:rPr lang="en-US" sz="2000" b="0" dirty="0"/>
              <a:t>; so in</a:t>
            </a:r>
            <a:r>
              <a:rPr lang="en-US" sz="2000" b="1" dirty="0"/>
              <a:t> </a:t>
            </a:r>
            <a:r>
              <a:rPr lang="en-US" sz="2000" b="0" dirty="0"/>
              <a:t>Luke 3:19; it is used of reproving works,</a:t>
            </a:r>
            <a:r>
              <a:rPr lang="en-US" sz="2000" b="1" dirty="0"/>
              <a:t> </a:t>
            </a:r>
            <a:r>
              <a:rPr lang="en-US" sz="2000" b="0" dirty="0"/>
              <a:t>John 3:20;</a:t>
            </a:r>
            <a:r>
              <a:rPr lang="en-US" sz="2000" b="1" dirty="0"/>
              <a:t> </a:t>
            </a:r>
            <a:r>
              <a:rPr lang="en-US" sz="2000" b="0" dirty="0"/>
              <a:t>Eph. 5:11,</a:t>
            </a:r>
            <a:r>
              <a:rPr lang="en-US" sz="2000" b="1" dirty="0"/>
              <a:t> </a:t>
            </a:r>
            <a:r>
              <a:rPr lang="en-US" sz="2000" b="0" dirty="0"/>
              <a:t>13;</a:t>
            </a:r>
            <a:r>
              <a:rPr lang="en-US" sz="2000" b="1" dirty="0"/>
              <a:t> </a:t>
            </a:r>
            <a:r>
              <a:rPr lang="en-US" sz="2000" b="0" dirty="0"/>
              <a:t>1 Tim. 5:20;</a:t>
            </a:r>
            <a:r>
              <a:rPr lang="en-US" sz="2000" b="1" dirty="0"/>
              <a:t>    </a:t>
            </a:r>
            <a:r>
              <a:rPr lang="en-US" sz="2000" b="1" u="sng" dirty="0">
                <a:solidFill>
                  <a:srgbClr val="FF0000"/>
                </a:solidFill>
              </a:rPr>
              <a:t>2 Tim. 4:2</a:t>
            </a:r>
            <a:r>
              <a:rPr lang="en-US" sz="2000" b="1" dirty="0">
                <a:solidFill>
                  <a:srgbClr val="FF0000"/>
                </a:solidFill>
              </a:rPr>
              <a:t>; </a:t>
            </a:r>
            <a:r>
              <a:rPr lang="en-US" sz="2000" b="0" dirty="0"/>
              <a:t>Titus 1:13;</a:t>
            </a:r>
            <a:r>
              <a:rPr lang="en-US" sz="2000" b="1" dirty="0"/>
              <a:t> </a:t>
            </a:r>
            <a:r>
              <a:rPr lang="en-US" sz="2000" b="0" dirty="0"/>
              <a:t>2:15; all</a:t>
            </a:r>
            <a:r>
              <a:rPr lang="en-US" sz="2000" b="1" dirty="0">
                <a:latin typeface="#Libronix User Interface"/>
              </a:rPr>
              <a:t>  V 2, p 129  </a:t>
            </a:r>
            <a:r>
              <a:rPr lang="en-US" sz="2000" b="0" dirty="0">
                <a:latin typeface="#Libronix User Interface"/>
              </a:rPr>
              <a:t> </a:t>
            </a:r>
          </a:p>
          <a:p>
            <a:pPr algn="l" rtl="0"/>
            <a:endParaRPr lang="en-US" sz="2000" dirty="0">
              <a:latin typeface="#Libronix User Interface"/>
            </a:endParaRPr>
          </a:p>
          <a:p>
            <a:pPr algn="l" rtl="0"/>
            <a:r>
              <a:rPr lang="en-US" sz="2000" b="0" dirty="0">
                <a:latin typeface="#Libronix User Interface"/>
              </a:rPr>
              <a:t>these speak of </a:t>
            </a:r>
            <a:r>
              <a:rPr lang="en-US" sz="2000" b="1" u="sng" dirty="0">
                <a:latin typeface="#Libronix User Interface"/>
              </a:rPr>
              <a:t>reproof by word of mouth</a:t>
            </a:r>
            <a:r>
              <a:rPr lang="en-US" sz="2000" dirty="0">
                <a:latin typeface="#Libronix User Interface"/>
              </a:rPr>
              <a:t>. In Heb</a:t>
            </a:r>
            <a:r>
              <a:rPr lang="en-US" sz="2000" b="0" dirty="0">
                <a:latin typeface="#Libronix User Interface"/>
              </a:rPr>
              <a:t>. 12:5 and</a:t>
            </a:r>
            <a:r>
              <a:rPr lang="en-US" sz="2000" b="1" dirty="0">
                <a:latin typeface="#Libronix User Interface"/>
              </a:rPr>
              <a:t> </a:t>
            </a:r>
            <a:r>
              <a:rPr lang="en-US" sz="2000" b="0" dirty="0">
                <a:latin typeface="#Libronix User Interface"/>
              </a:rPr>
              <a:t>Rev. 3:19, the word is used of </a:t>
            </a:r>
            <a:r>
              <a:rPr lang="en-US" sz="2000" b="1" u="sng" dirty="0">
                <a:latin typeface="#Libronix User Interface"/>
              </a:rPr>
              <a:t>reproving by action</a:t>
            </a:r>
            <a:r>
              <a:rPr lang="en-US" sz="2000" b="0" dirty="0">
                <a:latin typeface="#Libronix User Interface"/>
              </a:rPr>
              <a:t>. See</a:t>
            </a:r>
            <a:r>
              <a:rPr lang="en-US" sz="2000" b="1" dirty="0">
                <a:latin typeface="#Libronix User Interface"/>
              </a:rPr>
              <a:t> </a:t>
            </a:r>
            <a:r>
              <a:rPr lang="en-US" sz="2000" b="0" dirty="0">
                <a:latin typeface="#Libronix User Interface"/>
              </a:rPr>
              <a:t>fault,</a:t>
            </a:r>
            <a:r>
              <a:rPr lang="en-US" sz="2000" b="1" dirty="0">
                <a:latin typeface="#Libronix User Interface"/>
              </a:rPr>
              <a:t> </a:t>
            </a:r>
            <a:r>
              <a:rPr lang="en-US" sz="2000" b="0" dirty="0">
                <a:latin typeface="#Libronix User Interface"/>
              </a:rPr>
              <a:t>rebuke,</a:t>
            </a:r>
            <a:r>
              <a:rPr lang="en-US" sz="2000" b="1" dirty="0">
                <a:latin typeface="#Libronix User Interface"/>
              </a:rPr>
              <a:t> </a:t>
            </a:r>
            <a:r>
              <a:rPr lang="en-US" sz="2000" b="0" dirty="0">
                <a:latin typeface="#Libronix User Interface"/>
              </a:rPr>
              <a:t>reprove.</a:t>
            </a:r>
          </a:p>
          <a:p>
            <a:pPr lvl="1"/>
            <a:endParaRPr lang="en-US" sz="2000" dirty="0"/>
          </a:p>
          <a:p>
            <a:pPr lvl="1"/>
            <a:r>
              <a:rPr lang="en-US" sz="2000" dirty="0"/>
              <a:t> W. E. Vine, Merrill F. Unger, and William White Jr.,  (Nashville, TN: T. Nelson, 1996), 128129.</a:t>
            </a:r>
          </a:p>
          <a:p>
            <a:pPr algn="l" rtl="0"/>
            <a:endParaRPr lang="en-US" sz="2000" dirty="0"/>
          </a:p>
          <a:p>
            <a:r>
              <a:rPr lang="en-US" sz="2000" b="0" i="0" u="none" strike="noStrike" baseline="0" dirty="0"/>
              <a:t> </a:t>
            </a:r>
            <a:endParaRPr lang="en-US" sz="2000" b="0" i="0" u="none" strike="noStrike" baseline="0" dirty="0">
              <a:solidFill>
                <a:srgbClr val="0000FF"/>
              </a:solidFill>
              <a:hlinkClick r:id="rId2"/>
            </a:endParaRPr>
          </a:p>
        </p:txBody>
      </p:sp>
    </p:spTree>
    <p:extLst>
      <p:ext uri="{BB962C8B-B14F-4D97-AF65-F5344CB8AC3E}">
        <p14:creationId xmlns:p14="http://schemas.microsoft.com/office/powerpoint/2010/main" val="198136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A2AFF9D8-6DBC-EFDF-9816-A3D9F4975213}"/>
              </a:ext>
            </a:extLst>
          </p:cNvPr>
          <p:cNvSpPr txBox="1"/>
          <p:nvPr/>
        </p:nvSpPr>
        <p:spPr>
          <a:xfrm>
            <a:off x="285226" y="1208322"/>
            <a:ext cx="8296711" cy="5047536"/>
          </a:xfrm>
          <a:prstGeom prst="rect">
            <a:avLst/>
          </a:prstGeom>
          <a:noFill/>
        </p:spPr>
        <p:txBody>
          <a:bodyPr wrap="square">
            <a:spAutoFit/>
          </a:bodyPr>
          <a:lstStyle/>
          <a:p>
            <a:pPr algn="l" rtl="0"/>
            <a:r>
              <a:rPr lang="en-US" sz="3200" b="1" dirty="0"/>
              <a:t>CONFUTE</a:t>
            </a:r>
          </a:p>
          <a:p>
            <a:pPr algn="l" rtl="0"/>
            <a:r>
              <a:rPr lang="en-US" sz="2800" b="0" dirty="0" err="1"/>
              <a:t>diakatelenchomai</a:t>
            </a:r>
            <a:r>
              <a:rPr lang="en-US" sz="2800" b="0" dirty="0"/>
              <a:t> (</a:t>
            </a:r>
            <a:r>
              <a:rPr lang="el-GR" sz="2800" b="0" dirty="0"/>
              <a:t>διακατελέγχομαι</a:t>
            </a:r>
            <a:r>
              <a:rPr lang="en-US" sz="2800" b="0" dirty="0"/>
              <a:t>,</a:t>
            </a:r>
            <a:r>
              <a:rPr lang="en-US" sz="2800" b="1" dirty="0"/>
              <a:t> </a:t>
            </a:r>
            <a:r>
              <a:rPr lang="en-US" sz="2800" b="0" dirty="0"/>
              <a:t>1246), </a:t>
            </a:r>
            <a:r>
              <a:rPr lang="en-US" sz="2800" b="1" dirty="0">
                <a:solidFill>
                  <a:srgbClr val="FF0000"/>
                </a:solidFill>
              </a:rPr>
              <a:t>“to confute powerfully,” is an intensive form of </a:t>
            </a:r>
            <a:r>
              <a:rPr lang="en-US" sz="2800" b="1" dirty="0" err="1">
                <a:solidFill>
                  <a:srgbClr val="FF0000"/>
                </a:solidFill>
              </a:rPr>
              <a:t>elencho</a:t>
            </a:r>
            <a:r>
              <a:rPr lang="en-US" sz="2800" b="1" dirty="0">
                <a:solidFill>
                  <a:srgbClr val="FF0000"/>
                </a:solidFill>
              </a:rPr>
              <a:t>, “to convict” </a:t>
            </a:r>
            <a:r>
              <a:rPr lang="en-US" sz="2800" b="0" dirty="0"/>
              <a:t>(</a:t>
            </a:r>
            <a:r>
              <a:rPr lang="en-US" sz="2800" b="0" dirty="0" err="1"/>
              <a:t>dia</a:t>
            </a:r>
            <a:r>
              <a:rPr lang="en-US" sz="2800" b="0" dirty="0"/>
              <a:t>, “through,”</a:t>
            </a:r>
            <a:r>
              <a:rPr lang="en-US" sz="2800" b="1" dirty="0"/>
              <a:t> </a:t>
            </a:r>
            <a:r>
              <a:rPr lang="en-US" sz="2800" b="0" dirty="0"/>
              <a:t>kata, “down,” both intensive),</a:t>
            </a:r>
            <a:r>
              <a:rPr lang="en-US" sz="2800" b="1" dirty="0"/>
              <a:t> Acts 18:28, implying that “he met the opposing arguments in turn (</a:t>
            </a:r>
            <a:r>
              <a:rPr lang="en-US" sz="2800" b="1" dirty="0" err="1"/>
              <a:t>dia</a:t>
            </a:r>
            <a:r>
              <a:rPr lang="en-US" sz="2800" b="1" dirty="0"/>
              <a:t>), and brought them down to the ground (kata).” </a:t>
            </a:r>
            <a:r>
              <a:rPr lang="en-US" sz="2800" b="0" dirty="0"/>
              <a:t>It carries also the thought that he brought home moral blame to them.</a:t>
            </a:r>
          </a:p>
          <a:p>
            <a:pPr lvl="1"/>
            <a:r>
              <a:rPr lang="en-US" dirty="0"/>
              <a:t> </a:t>
            </a:r>
          </a:p>
          <a:p>
            <a:pPr lvl="1"/>
            <a:r>
              <a:rPr lang="en-US" sz="2000" dirty="0"/>
              <a:t>W. E. Vine, Merrill F. Unger, and William White Jr.,  (Nashville, TN: T. Nelson, 1996), 122.</a:t>
            </a:r>
          </a:p>
          <a:p>
            <a:pPr algn="l" rtl="0"/>
            <a:endParaRPr lang="en-US" dirty="0"/>
          </a:p>
          <a:p>
            <a:r>
              <a:rPr lang="en-US" b="0" i="0" u="none" strike="noStrike" baseline="0"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9663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C7FD2B78-4250-ED30-D856-EE39421D8ACB}"/>
              </a:ext>
            </a:extLst>
          </p:cNvPr>
          <p:cNvSpPr txBox="1"/>
          <p:nvPr/>
        </p:nvSpPr>
        <p:spPr>
          <a:xfrm>
            <a:off x="335560" y="864066"/>
            <a:ext cx="8640660" cy="5139869"/>
          </a:xfrm>
          <a:prstGeom prst="rect">
            <a:avLst/>
          </a:prstGeom>
          <a:noFill/>
        </p:spPr>
        <p:txBody>
          <a:bodyPr wrap="square">
            <a:spAutoFit/>
          </a:bodyPr>
          <a:lstStyle/>
          <a:p>
            <a:pPr algn="l" rtl="0"/>
            <a:r>
              <a:rPr lang="en-US" sz="3200" b="1" dirty="0"/>
              <a:t>REBUKE </a:t>
            </a:r>
            <a:r>
              <a:rPr lang="en-US" sz="2800" b="1" dirty="0"/>
              <a:t>(Verb and Noun)</a:t>
            </a:r>
          </a:p>
          <a:p>
            <a:pPr algn="ctr" rtl="0"/>
            <a:r>
              <a:rPr lang="en-US" sz="2000" b="1" dirty="0"/>
              <a:t>A. Verbs.</a:t>
            </a:r>
          </a:p>
          <a:p>
            <a:pPr marL="457200" indent="-457200" algn="l" rtl="0">
              <a:buAutoNum type="arabicPeriod"/>
            </a:pPr>
            <a:r>
              <a:rPr lang="en-US" sz="2000" b="0" dirty="0" err="1"/>
              <a:t>epitimao</a:t>
            </a:r>
            <a:r>
              <a:rPr lang="en-US" sz="2000" b="0" dirty="0"/>
              <a:t> (</a:t>
            </a:r>
            <a:r>
              <a:rPr lang="el-GR" sz="2000" b="0" dirty="0"/>
              <a:t>ἐπιτιμάω</a:t>
            </a:r>
            <a:r>
              <a:rPr lang="en-US" sz="2000" b="0" dirty="0"/>
              <a:t>, 2008), primarily, “to put honor upon,” then, “to adjudge,” hence signifies “to rebuke.” Except for 2 Tim. 4:2 and Jude 9, it is confined in the NT to the Synoptic Gospels, where it is frequently used of the </a:t>
            </a:r>
            <a:r>
              <a:rPr lang="en-US" sz="2000" b="1" dirty="0">
                <a:solidFill>
                  <a:srgbClr val="FF0000"/>
                </a:solidFill>
              </a:rPr>
              <a:t>Lord’s rebukes to (a) evil spirits</a:t>
            </a:r>
            <a:r>
              <a:rPr lang="en-US" sz="2000" b="0" dirty="0"/>
              <a:t>, e.g., Matt. 17:18; Mark 1:25; 9:25; Luke 4:35, 41; 9:42; </a:t>
            </a:r>
            <a:r>
              <a:rPr lang="en-US" sz="2000" b="1" dirty="0">
                <a:solidFill>
                  <a:srgbClr val="FF0000"/>
                </a:solidFill>
              </a:rPr>
              <a:t>(b) winds</a:t>
            </a:r>
            <a:r>
              <a:rPr lang="en-US" sz="2000" b="0" dirty="0"/>
              <a:t>, Matt. 8:26; Mark 4:39; Luke 8:24; </a:t>
            </a:r>
            <a:r>
              <a:rPr lang="en-US" sz="2000" b="1" dirty="0">
                <a:solidFill>
                  <a:srgbClr val="FF0000"/>
                </a:solidFill>
              </a:rPr>
              <a:t>(c) fever</a:t>
            </a:r>
            <a:r>
              <a:rPr lang="en-US" sz="2000" b="0" dirty="0"/>
              <a:t>, Luke 4:39; </a:t>
            </a:r>
            <a:r>
              <a:rPr lang="en-US" sz="2000" b="1" dirty="0">
                <a:solidFill>
                  <a:srgbClr val="FF0000"/>
                </a:solidFill>
              </a:rPr>
              <a:t>(d) disciples</a:t>
            </a:r>
            <a:r>
              <a:rPr lang="en-US" sz="2000" b="0" dirty="0"/>
              <a:t>, Mark 8:33; Luke 9:55; </a:t>
            </a:r>
          </a:p>
          <a:p>
            <a:pPr marL="457200" indent="-457200" algn="l" rtl="0">
              <a:buAutoNum type="arabicPeriod"/>
            </a:pPr>
            <a:r>
              <a:rPr lang="en-US" sz="2000" dirty="0" err="1"/>
              <a:t>elencho</a:t>
            </a:r>
            <a:r>
              <a:rPr lang="en-US" sz="2000" dirty="0"/>
              <a:t> (</a:t>
            </a:r>
            <a:r>
              <a:rPr lang="el-GR" sz="2000" dirty="0"/>
              <a:t>ἐλέγχω</a:t>
            </a:r>
            <a:r>
              <a:rPr lang="en-US" sz="2000" dirty="0"/>
              <a:t>, 1651), “to convict, refute, reprove,” is translated “to rebuke” in the </a:t>
            </a:r>
            <a:r>
              <a:rPr lang="en-US" sz="2000" dirty="0" err="1"/>
              <a:t>kjv</a:t>
            </a:r>
            <a:r>
              <a:rPr lang="en-US" sz="2000" dirty="0"/>
              <a:t> of the following (the </a:t>
            </a:r>
            <a:r>
              <a:rPr lang="en-US" sz="2000" dirty="0" err="1"/>
              <a:t>rv</a:t>
            </a:r>
            <a:r>
              <a:rPr lang="en-US" sz="2000" dirty="0"/>
              <a:t> always has the verb “to reprove”): 1 Tim. 5:20; Titus 1:13; 2:15; Heb. 12:5; Rev. 3:19. See convict, No. 1.</a:t>
            </a:r>
          </a:p>
          <a:p>
            <a:pPr algn="l" rtl="0"/>
            <a:r>
              <a:rPr lang="en-US" sz="2000" dirty="0"/>
              <a:t>Note: While </a:t>
            </a:r>
            <a:r>
              <a:rPr lang="en-US" sz="2000" dirty="0" err="1"/>
              <a:t>epitimao</a:t>
            </a:r>
            <a:r>
              <a:rPr lang="en-US" sz="2000" dirty="0"/>
              <a:t> signifies simply “a rebuke” which may be either undeserved, Matt. 16:22, or ineffectual, Luke 23:40, </a:t>
            </a:r>
            <a:r>
              <a:rPr lang="en-US" sz="2000" dirty="0" err="1"/>
              <a:t>elencho</a:t>
            </a:r>
            <a:r>
              <a:rPr lang="en-US" sz="2000" dirty="0"/>
              <a:t> implies a “rebuke” which carries conviction. </a:t>
            </a:r>
          </a:p>
          <a:p>
            <a:pPr algn="l" rtl="0"/>
            <a:endParaRPr lang="en-US" dirty="0"/>
          </a:p>
          <a:p>
            <a:pPr algn="l" rtl="0"/>
            <a:r>
              <a:rPr lang="en-US" dirty="0"/>
              <a:t>W. E. Vine, Merrill F. Unger, and William White Jr.,  (Nashville, TN: T. Nelson, 1996), 510.</a:t>
            </a:r>
          </a:p>
        </p:txBody>
      </p:sp>
    </p:spTree>
    <p:extLst>
      <p:ext uri="{BB962C8B-B14F-4D97-AF65-F5344CB8AC3E}">
        <p14:creationId xmlns:p14="http://schemas.microsoft.com/office/powerpoint/2010/main" val="403558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Preach The Word.  2 Timothy 4:2</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6" name="TextBox 5">
            <a:extLst>
              <a:ext uri="{FF2B5EF4-FFF2-40B4-BE49-F238E27FC236}">
                <a16:creationId xmlns:a16="http://schemas.microsoft.com/office/drawing/2014/main" id="{EF20D438-7F41-90CD-3748-26338806DCF5}"/>
              </a:ext>
            </a:extLst>
          </p:cNvPr>
          <p:cNvSpPr txBox="1"/>
          <p:nvPr/>
        </p:nvSpPr>
        <p:spPr>
          <a:xfrm>
            <a:off x="394283" y="838899"/>
            <a:ext cx="8556769" cy="6309420"/>
          </a:xfrm>
          <a:prstGeom prst="rect">
            <a:avLst/>
          </a:prstGeom>
          <a:noFill/>
        </p:spPr>
        <p:txBody>
          <a:bodyPr wrap="square">
            <a:spAutoFit/>
          </a:bodyPr>
          <a:lstStyle/>
          <a:p>
            <a:pPr algn="l" rtl="0"/>
            <a:r>
              <a:rPr lang="en-US" sz="3200" b="1" dirty="0"/>
              <a:t>EXHORT, EXHORTATION</a:t>
            </a:r>
          </a:p>
          <a:p>
            <a:pPr algn="ctr" rtl="0"/>
            <a:r>
              <a:rPr lang="en-US" sz="2000" b="1" dirty="0"/>
              <a:t>A. Verbs.</a:t>
            </a:r>
          </a:p>
          <a:p>
            <a:pPr marL="228600" indent="-228600" algn="l" rtl="0">
              <a:buAutoNum type="arabicPeriod"/>
            </a:pPr>
            <a:r>
              <a:rPr lang="en-US" sz="2000" b="0" dirty="0" err="1"/>
              <a:t>parakaleo</a:t>
            </a:r>
            <a:r>
              <a:rPr lang="en-US" sz="2000" b="0" dirty="0"/>
              <a:t> (</a:t>
            </a:r>
            <a:r>
              <a:rPr lang="el-GR" sz="2000" b="0" dirty="0"/>
              <a:t>παρακαλέω</a:t>
            </a:r>
            <a:r>
              <a:rPr lang="en-US" sz="2000" b="0" dirty="0"/>
              <a:t>,</a:t>
            </a:r>
            <a:r>
              <a:rPr lang="en-US" sz="2000" b="1" dirty="0"/>
              <a:t> </a:t>
            </a:r>
            <a:r>
              <a:rPr lang="en-US" sz="2000" b="0" dirty="0"/>
              <a:t>3870), primarily, “to call to a person” (para, “to the side,”</a:t>
            </a:r>
            <a:r>
              <a:rPr lang="en-US" sz="2000" b="1" dirty="0"/>
              <a:t> </a:t>
            </a:r>
            <a:r>
              <a:rPr lang="en-US" sz="2000" b="0" dirty="0" err="1"/>
              <a:t>kaleo</a:t>
            </a:r>
            <a:r>
              <a:rPr lang="en-US" sz="2000" b="0" dirty="0"/>
              <a:t>, “to call”), denotes (a) “</a:t>
            </a:r>
            <a:r>
              <a:rPr lang="en-US" sz="2000" b="0" u="sng" dirty="0"/>
              <a:t>to call on, entreat</a:t>
            </a:r>
            <a:r>
              <a:rPr lang="en-US" sz="2000" b="0" dirty="0"/>
              <a:t>”; see</a:t>
            </a:r>
            <a:r>
              <a:rPr lang="en-US" sz="2000" b="1" dirty="0"/>
              <a:t> </a:t>
            </a:r>
            <a:r>
              <a:rPr lang="en-US" sz="2000" b="0" dirty="0"/>
              <a:t>beseech; (b) to </a:t>
            </a:r>
            <a:r>
              <a:rPr lang="en-US" sz="2000" b="0" u="sng" dirty="0"/>
              <a:t>admonish</a:t>
            </a:r>
            <a:r>
              <a:rPr lang="en-US" sz="2000" b="0" dirty="0"/>
              <a:t>, exhort, </a:t>
            </a:r>
            <a:r>
              <a:rPr lang="en-US" sz="2000" b="0" u="sng" dirty="0"/>
              <a:t>to urge one to pursue some course of conduct (always prospective</a:t>
            </a:r>
            <a:r>
              <a:rPr lang="en-US" sz="2000" b="0" dirty="0"/>
              <a:t>, </a:t>
            </a:r>
            <a:r>
              <a:rPr lang="en-US" sz="2000" b="0" u="sng" dirty="0"/>
              <a:t>looking to the future, in contrast to the meaning to comfort, which is retrospective</a:t>
            </a:r>
            <a:r>
              <a:rPr lang="en-US" sz="2000" b="0" dirty="0"/>
              <a:t>, </a:t>
            </a:r>
          </a:p>
          <a:p>
            <a:pPr algn="l" rtl="0"/>
            <a:r>
              <a:rPr lang="en-US" sz="2000" dirty="0">
                <a:solidFill>
                  <a:srgbClr val="FF0000"/>
                </a:solidFill>
              </a:rPr>
              <a:t>2. </a:t>
            </a:r>
            <a:r>
              <a:rPr lang="en-US" sz="2000" dirty="0" err="1">
                <a:solidFill>
                  <a:srgbClr val="FF0000"/>
                </a:solidFill>
              </a:rPr>
              <a:t>paraineo</a:t>
            </a:r>
            <a:r>
              <a:rPr lang="en-US" sz="2000" dirty="0">
                <a:solidFill>
                  <a:srgbClr val="FF0000"/>
                </a:solidFill>
              </a:rPr>
              <a:t> (</a:t>
            </a:r>
            <a:r>
              <a:rPr lang="el-GR" sz="2000" dirty="0">
                <a:solidFill>
                  <a:srgbClr val="FF0000"/>
                </a:solidFill>
              </a:rPr>
              <a:t>παραινέω</a:t>
            </a:r>
            <a:r>
              <a:rPr lang="en-US" sz="2000" dirty="0">
                <a:solidFill>
                  <a:srgbClr val="FF0000"/>
                </a:solidFill>
              </a:rPr>
              <a:t>, 3867), primarily, “</a:t>
            </a:r>
            <a:r>
              <a:rPr lang="en-US" sz="2000" u="sng" dirty="0">
                <a:solidFill>
                  <a:srgbClr val="FF0000"/>
                </a:solidFill>
              </a:rPr>
              <a:t>to speak of near</a:t>
            </a:r>
            <a:r>
              <a:rPr lang="en-US" sz="2000" dirty="0">
                <a:solidFill>
                  <a:srgbClr val="FF0000"/>
                </a:solidFill>
              </a:rPr>
              <a:t>” (para, “near,” and </a:t>
            </a:r>
            <a:r>
              <a:rPr lang="en-US" sz="2000" dirty="0" err="1">
                <a:solidFill>
                  <a:srgbClr val="FF0000"/>
                </a:solidFill>
              </a:rPr>
              <a:t>aineo</a:t>
            </a:r>
            <a:r>
              <a:rPr lang="en-US" sz="2000" dirty="0">
                <a:solidFill>
                  <a:srgbClr val="FF0000"/>
                </a:solidFill>
              </a:rPr>
              <a:t>, “to tell of, speak of,” then, “</a:t>
            </a:r>
            <a:r>
              <a:rPr lang="en-US" sz="2000" u="sng" dirty="0">
                <a:solidFill>
                  <a:srgbClr val="FF0000"/>
                </a:solidFill>
              </a:rPr>
              <a:t>to recommend</a:t>
            </a:r>
            <a:r>
              <a:rPr lang="en-US" sz="2000" dirty="0">
                <a:solidFill>
                  <a:srgbClr val="FF0000"/>
                </a:solidFill>
              </a:rPr>
              <a:t>”), hence, “to advise, exhort, </a:t>
            </a:r>
            <a:r>
              <a:rPr lang="en-US" sz="2000" u="sng" dirty="0">
                <a:solidFill>
                  <a:srgbClr val="FF0000"/>
                </a:solidFill>
              </a:rPr>
              <a:t>warn</a:t>
            </a:r>
            <a:r>
              <a:rPr lang="en-US" sz="2000" dirty="0">
                <a:solidFill>
                  <a:srgbClr val="FF0000"/>
                </a:solidFill>
              </a:rPr>
              <a:t>,” is used in Acts 27:9, “admonished,” and v. 22, “I exhort.” See admonish.</a:t>
            </a:r>
          </a:p>
          <a:p>
            <a:pPr algn="l" rtl="0"/>
            <a:r>
              <a:rPr lang="en-US" sz="2000" dirty="0">
                <a:solidFill>
                  <a:srgbClr val="0070C0"/>
                </a:solidFill>
              </a:rPr>
              <a:t>3. </a:t>
            </a:r>
            <a:r>
              <a:rPr lang="en-US" sz="2000" dirty="0" err="1">
                <a:solidFill>
                  <a:srgbClr val="0070C0"/>
                </a:solidFill>
              </a:rPr>
              <a:t>protrepo</a:t>
            </a:r>
            <a:r>
              <a:rPr lang="en-US" sz="2000" dirty="0">
                <a:solidFill>
                  <a:srgbClr val="0070C0"/>
                </a:solidFill>
              </a:rPr>
              <a:t> (</a:t>
            </a:r>
            <a:r>
              <a:rPr lang="el-GR" sz="2000" dirty="0">
                <a:solidFill>
                  <a:srgbClr val="0070C0"/>
                </a:solidFill>
              </a:rPr>
              <a:t>προτρέπομαι</a:t>
            </a:r>
            <a:r>
              <a:rPr lang="en-US" sz="2000" dirty="0">
                <a:solidFill>
                  <a:srgbClr val="0070C0"/>
                </a:solidFill>
              </a:rPr>
              <a:t>, 4389), lit., “</a:t>
            </a:r>
            <a:r>
              <a:rPr lang="en-US" sz="2000" u="sng" dirty="0">
                <a:solidFill>
                  <a:srgbClr val="0070C0"/>
                </a:solidFill>
              </a:rPr>
              <a:t>to turn forward, propel</a:t>
            </a:r>
            <a:r>
              <a:rPr lang="en-US" sz="2000" dirty="0">
                <a:solidFill>
                  <a:srgbClr val="0070C0"/>
                </a:solidFill>
              </a:rPr>
              <a:t>” (pro, “before,” </a:t>
            </a:r>
            <a:r>
              <a:rPr lang="en-US" sz="2000" dirty="0" err="1">
                <a:solidFill>
                  <a:srgbClr val="0070C0"/>
                </a:solidFill>
              </a:rPr>
              <a:t>trepo</a:t>
            </a:r>
            <a:r>
              <a:rPr lang="en-US" sz="2000" dirty="0">
                <a:solidFill>
                  <a:srgbClr val="0070C0"/>
                </a:solidFill>
              </a:rPr>
              <a:t>, “to turn”); hence, “</a:t>
            </a:r>
            <a:r>
              <a:rPr lang="en-US" sz="2000" b="1" u="sng" dirty="0">
                <a:solidFill>
                  <a:srgbClr val="0070C0"/>
                </a:solidFill>
              </a:rPr>
              <a:t>to impel morally, to urge forward, encourage</a:t>
            </a:r>
            <a:r>
              <a:rPr lang="en-US" sz="2000" dirty="0">
                <a:solidFill>
                  <a:srgbClr val="0070C0"/>
                </a:solidFill>
              </a:rPr>
              <a:t>,” is used in Acts 18:27, </a:t>
            </a:r>
            <a:r>
              <a:rPr lang="en-US" sz="2000" dirty="0" err="1">
                <a:solidFill>
                  <a:srgbClr val="0070C0"/>
                </a:solidFill>
              </a:rPr>
              <a:t>rv</a:t>
            </a:r>
            <a:r>
              <a:rPr lang="en-US" sz="2000" dirty="0">
                <a:solidFill>
                  <a:srgbClr val="0070C0"/>
                </a:solidFill>
              </a:rPr>
              <a:t>, “encouraged him” (Apollos), with reference to his going into Achaia; </a:t>
            </a:r>
            <a:r>
              <a:rPr lang="en-US" sz="2000" dirty="0" err="1">
                <a:solidFill>
                  <a:srgbClr val="0070C0"/>
                </a:solidFill>
              </a:rPr>
              <a:t>kjv</a:t>
            </a:r>
            <a:r>
              <a:rPr lang="en-US" sz="2000" dirty="0">
                <a:solidFill>
                  <a:srgbClr val="0070C0"/>
                </a:solidFill>
              </a:rPr>
              <a:t>, “exhorting the disciples”; while the encouragement was given to Apollos, a letter was written to the disciples in Achaia to receive him.</a:t>
            </a:r>
          </a:p>
          <a:p>
            <a:pPr lvl="1"/>
            <a:r>
              <a:rPr lang="en-US" sz="2000" dirty="0"/>
              <a:t> </a:t>
            </a:r>
          </a:p>
          <a:p>
            <a:pPr lvl="1"/>
            <a:r>
              <a:rPr lang="en-US" dirty="0"/>
              <a:t>W. E. Vine, Merrill F. Unger, and William White Jr.,  (Nashville, TN: T. Nelson, 1996), 217.</a:t>
            </a:r>
          </a:p>
          <a:p>
            <a:pPr algn="l" rtl="0"/>
            <a:endParaRPr lang="en-US" dirty="0"/>
          </a:p>
          <a:p>
            <a:r>
              <a:rPr lang="en-US" b="0" i="0" u="none" strike="noStrike" baseline="0"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18458563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492</TotalTime>
  <Words>3294</Words>
  <Application>Microsoft Office PowerPoint</Application>
  <PresentationFormat>On-screen Show (4:3)</PresentationFormat>
  <Paragraphs>224</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#Libronix User Interface</vt:lpstr>
      <vt:lpstr>Aharoni</vt:lpstr>
      <vt:lpstr>Arial</vt:lpstr>
      <vt:lpstr>Arial Black</vt:lpstr>
      <vt:lpstr>Arial Unicode MS</vt:lpstr>
      <vt:lpstr>Calibri</vt:lpstr>
      <vt:lpstr>Calibri Light</vt:lpstr>
      <vt:lpstr>Ink Free</vt:lpstr>
      <vt:lpstr>Source Sans Pro</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2024-03-15T09:33:40Z</dcterms:created>
  <dcterms:modified xsi:type="dcterms:W3CDTF">2024-03-24T19:30:01Z</dcterms:modified>
</cp:coreProperties>
</file>