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985" r:id="rId4"/>
    <p:sldId id="848" r:id="rId5"/>
    <p:sldId id="880" r:id="rId6"/>
    <p:sldId id="854" r:id="rId7"/>
    <p:sldId id="984" r:id="rId8"/>
    <p:sldId id="851" r:id="rId9"/>
    <p:sldId id="855" r:id="rId10"/>
    <p:sldId id="853" r:id="rId11"/>
    <p:sldId id="852" r:id="rId12"/>
    <p:sldId id="857" r:id="rId13"/>
    <p:sldId id="858" r:id="rId14"/>
    <p:sldId id="859" r:id="rId15"/>
    <p:sldId id="860" r:id="rId16"/>
    <p:sldId id="861" r:id="rId17"/>
    <p:sldId id="856" r:id="rId18"/>
    <p:sldId id="983" r:id="rId19"/>
    <p:sldId id="866" r:id="rId20"/>
    <p:sldId id="865" r:id="rId21"/>
    <p:sldId id="863" r:id="rId22"/>
    <p:sldId id="868" r:id="rId23"/>
    <p:sldId id="867" r:id="rId24"/>
    <p:sldId id="869" r:id="rId25"/>
    <p:sldId id="870" r:id="rId26"/>
    <p:sldId id="862" r:id="rId27"/>
    <p:sldId id="872" r:id="rId28"/>
    <p:sldId id="871" r:id="rId29"/>
    <p:sldId id="874" r:id="rId30"/>
    <p:sldId id="876" r:id="rId31"/>
    <p:sldId id="875" r:id="rId32"/>
    <p:sldId id="878" r:id="rId33"/>
    <p:sldId id="881" r:id="rId34"/>
    <p:sldId id="882" r:id="rId35"/>
    <p:sldId id="873" r:id="rId36"/>
    <p:sldId id="850" r:id="rId37"/>
    <p:sldId id="86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9s1Wc7EwqNFemMy1gc3bw==" hashData="kwL8pDa66sf5eM4qXt8ywjTP4R89OP7yLs9CzWQN+Yztay4F80i7GQ6D8pGSdlPqFN4FhSggJN94x3cGMbYFD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3103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257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767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20745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72769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74677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39848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367072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63703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80515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62938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37611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92690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10515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07440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0893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6342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2946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9710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9564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3240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1888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3/24/2024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329379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023329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2E76091-42F7-A2C2-6ACF-632C7D09AEB3}"/>
              </a:ext>
            </a:extLst>
          </p:cNvPr>
          <p:cNvSpPr txBox="1"/>
          <p:nvPr/>
        </p:nvSpPr>
        <p:spPr>
          <a:xfrm>
            <a:off x="1208015" y="906012"/>
            <a:ext cx="7617203" cy="4770537"/>
          </a:xfrm>
          <a:prstGeom prst="rect">
            <a:avLst/>
          </a:prstGeom>
          <a:noFill/>
        </p:spPr>
        <p:txBody>
          <a:bodyPr wrap="square">
            <a:spAutoFit/>
          </a:bodyPr>
          <a:lstStyle/>
          <a:p>
            <a:pPr marL="0" marR="0">
              <a:spcBef>
                <a:spcPts val="0"/>
              </a:spcBef>
              <a:spcAft>
                <a:spcPts val="0"/>
              </a:spcAft>
            </a:pPr>
            <a:r>
              <a:rPr lang="en-US" sz="3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35</a:t>
            </a:r>
            <a:r>
              <a:rPr lang="en-US" sz="3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good man </a:t>
            </a:r>
            <a:r>
              <a:rPr lang="en-US" sz="3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out of </a:t>
            </a:r>
            <a:r>
              <a:rPr lang="en-US" sz="3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his good treasure brings forth what is good</a:t>
            </a:r>
            <a:r>
              <a:rPr lang="en-US" sz="3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and the evil man </a:t>
            </a:r>
            <a:r>
              <a:rPr lang="en-US" sz="3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out of his evil treasure </a:t>
            </a:r>
            <a:r>
              <a:rPr lang="en-US" sz="3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brings forth </a:t>
            </a:r>
            <a:r>
              <a:rPr lang="en-US" sz="3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what is evil</a:t>
            </a:r>
            <a:r>
              <a:rPr lang="en-US" sz="3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400" dirty="0">
                <a:effectLst/>
                <a:latin typeface="Calibri" panose="020F0502020204030204" pitchFamily="34" charset="0"/>
                <a:ea typeface="Calibri" panose="020F0502020204030204" pitchFamily="34" charset="0"/>
                <a:cs typeface="Calibri" panose="020F0502020204030204" pitchFamily="34" charset="0"/>
              </a:rPr>
              <a:t>The treasure is what a person values in his heart.  What a man does and says (“brings forth”) is a clear indication whether he is a good man or an evil man.</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Treasure Chest PNG Transparent Images | PNG All">
            <a:extLst>
              <a:ext uri="{FF2B5EF4-FFF2-40B4-BE49-F238E27FC236}">
                <a16:creationId xmlns:a16="http://schemas.microsoft.com/office/drawing/2014/main" id="{B2627EA7-065E-4A89-B111-522FE504E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976" y="4546833"/>
            <a:ext cx="3396189" cy="226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8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FBE63E7-87CD-72C9-869E-18F82B8AEEB7}"/>
              </a:ext>
            </a:extLst>
          </p:cNvPr>
          <p:cNvSpPr txBox="1"/>
          <p:nvPr/>
        </p:nvSpPr>
        <p:spPr>
          <a:xfrm>
            <a:off x="1124126" y="847288"/>
            <a:ext cx="7919206" cy="5396349"/>
          </a:xfrm>
          <a:prstGeom prst="rect">
            <a:avLst/>
          </a:prstGeom>
          <a:noFill/>
        </p:spPr>
        <p:txBody>
          <a:bodyPr wrap="square">
            <a:spAutoFit/>
          </a:bodyPr>
          <a:lstStyle/>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Jesus said back in chapter 6</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Mt 6:19 </a:t>
            </a:r>
            <a:r>
              <a:rPr lang="en-US" sz="2600" dirty="0">
                <a:effectLst/>
                <a:latin typeface="Calibri" panose="020F0502020204030204" pitchFamily="34" charset="0"/>
                <a:ea typeface="Calibri" panose="020F0502020204030204" pitchFamily="34" charset="0"/>
                <a:cs typeface="Calibri" panose="020F0502020204030204" pitchFamily="34" charset="0"/>
              </a:rPr>
              <a:t>"Do not lay up for yourselves treasures on earth, where moth and rust destroy and where thieves break in and steal; </a:t>
            </a: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20</a:t>
            </a:r>
            <a:r>
              <a:rPr lang="en-US" sz="2600" dirty="0">
                <a:effectLst/>
                <a:latin typeface="Calibri" panose="020F0502020204030204" pitchFamily="34" charset="0"/>
                <a:ea typeface="Calibri" panose="020F0502020204030204" pitchFamily="34" charset="0"/>
                <a:cs typeface="Calibri" panose="020F0502020204030204" pitchFamily="34" charset="0"/>
              </a:rPr>
              <a:t> "but lay up for yourselves treasures in heaven, where neither moth nor rust destroys and where thieves do not break in and steal.</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21</a:t>
            </a:r>
            <a:r>
              <a:rPr lang="en-US" sz="2600" dirty="0">
                <a:effectLst/>
                <a:latin typeface="Calibri" panose="020F0502020204030204" pitchFamily="34" charset="0"/>
                <a:ea typeface="Calibri" panose="020F0502020204030204" pitchFamily="34" charset="0"/>
                <a:cs typeface="Calibri" panose="020F0502020204030204" pitchFamily="34" charset="0"/>
              </a:rPr>
              <a:t> "For where your treasure is, there your heart will be also.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A concern in the first century as it is today is the protection of wealth. Two areas of their wealth they worried about; </a:t>
            </a:r>
            <a:r>
              <a:rPr lang="en-US" sz="2400" u="sng" dirty="0">
                <a:effectLst/>
                <a:latin typeface="Calibri" panose="020F0502020204030204" pitchFamily="34" charset="0"/>
                <a:ea typeface="Calibri" panose="020F0502020204030204" pitchFamily="34" charset="0"/>
                <a:cs typeface="Calibri" panose="020F0502020204030204" pitchFamily="34" charset="0"/>
              </a:rPr>
              <a:t>clothes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u="sng" dirty="0">
                <a:effectLst/>
                <a:latin typeface="Calibri" panose="020F0502020204030204" pitchFamily="34" charset="0"/>
                <a:ea typeface="Calibri" panose="020F0502020204030204" pitchFamily="34" charset="0"/>
                <a:cs typeface="Calibri" panose="020F0502020204030204" pitchFamily="34" charset="0"/>
              </a:rPr>
              <a:t>and money</a:t>
            </a:r>
            <a:r>
              <a:rPr lang="en-US" sz="2400" dirty="0">
                <a:effectLst/>
                <a:latin typeface="Calibri" panose="020F0502020204030204" pitchFamily="34" charset="0"/>
                <a:ea typeface="Calibri" panose="020F0502020204030204" pitchFamily="34" charset="0"/>
                <a:cs typeface="Calibri" panose="020F0502020204030204" pitchFamily="34" charset="0"/>
              </a:rPr>
              <a:t>. Clothes would be destroyed by moths and money would rust. Their houses were made of mud, which could be dug through and easily broken into.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44B7CCE-2AE0-BEEC-97E1-B9CCE552B14E}"/>
              </a:ext>
            </a:extLst>
          </p:cNvPr>
          <p:cNvSpPr/>
          <p:nvPr/>
        </p:nvSpPr>
        <p:spPr>
          <a:xfrm>
            <a:off x="1006679" y="1275128"/>
            <a:ext cx="8011486" cy="29361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75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4027A2A-631A-2463-2E04-66922F5599B8}"/>
              </a:ext>
            </a:extLst>
          </p:cNvPr>
          <p:cNvSpPr txBox="1"/>
          <p:nvPr/>
        </p:nvSpPr>
        <p:spPr>
          <a:xfrm>
            <a:off x="1224793" y="964734"/>
            <a:ext cx="7306811" cy="5391219"/>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We should not fall in love with our clothes, our houses, our cars, our material possessions.  Everything in this world is corruptible. …Falling apart….wearing out…fading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But </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(contrast)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u="sng" dirty="0">
                <a:effectLst/>
                <a:latin typeface="Calibri" panose="020F0502020204030204" pitchFamily="34" charset="0"/>
                <a:ea typeface="Calibri" panose="020F0502020204030204" pitchFamily="34" charset="0"/>
                <a:cs typeface="Calibri" panose="020F0502020204030204" pitchFamily="34" charset="0"/>
              </a:rPr>
              <a:t>God is forever</a:t>
            </a:r>
            <a:r>
              <a:rPr lang="en-US" sz="2800" dirty="0">
                <a:effectLst/>
                <a:latin typeface="Calibri" panose="020F0502020204030204" pitchFamily="34" charset="0"/>
                <a:ea typeface="Calibri" panose="020F0502020204030204" pitchFamily="34" charset="0"/>
                <a:cs typeface="Calibri" panose="020F0502020204030204" pitchFamily="34" charset="0"/>
              </a:rPr>
              <a:t>. He </a:t>
            </a:r>
            <a:r>
              <a:rPr lang="en-US" sz="2800" u="sng" dirty="0">
                <a:effectLst/>
                <a:latin typeface="Calibri" panose="020F0502020204030204" pitchFamily="34" charset="0"/>
                <a:ea typeface="Calibri" panose="020F0502020204030204" pitchFamily="34" charset="0"/>
                <a:cs typeface="Calibri" panose="020F0502020204030204" pitchFamily="34" charset="0"/>
              </a:rPr>
              <a:t>will not become obsolete</a:t>
            </a:r>
            <a:r>
              <a:rPr lang="en-US" sz="2800" dirty="0">
                <a:effectLst/>
                <a:latin typeface="Calibri" panose="020F0502020204030204" pitchFamily="34" charset="0"/>
                <a:ea typeface="Calibri" panose="020F0502020204030204" pitchFamily="34" charset="0"/>
                <a:cs typeface="Calibri" panose="020F0502020204030204" pitchFamily="34" charset="0"/>
              </a:rPr>
              <a:t>, He </a:t>
            </a:r>
            <a:r>
              <a:rPr lang="en-US" sz="2800" u="sng" dirty="0">
                <a:effectLst/>
                <a:latin typeface="Calibri" panose="020F0502020204030204" pitchFamily="34" charset="0"/>
                <a:ea typeface="Calibri" panose="020F0502020204030204" pitchFamily="34" charset="0"/>
                <a:cs typeface="Calibri" panose="020F0502020204030204" pitchFamily="34" charset="0"/>
              </a:rPr>
              <a:t>will not wear out</a:t>
            </a:r>
            <a:r>
              <a:rPr lang="en-US" sz="2800" dirty="0">
                <a:effectLst/>
                <a:latin typeface="Calibri" panose="020F0502020204030204" pitchFamily="34" charset="0"/>
                <a:ea typeface="Calibri" panose="020F0502020204030204" pitchFamily="34" charset="0"/>
                <a:cs typeface="Calibri" panose="020F0502020204030204" pitchFamily="34" charset="0"/>
              </a:rPr>
              <a:t>. God will keep His promises when the lifetime warranties of this world are ashes. God will not fail or falter. If we have given ourselves to Him and belong to Him ,we can rely on the truth that He will never leave us or forsake 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667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60A4C02B-298B-CCE1-17E6-11C4B3E97AD4}"/>
              </a:ext>
            </a:extLst>
          </p:cNvPr>
          <p:cNvSpPr txBox="1"/>
          <p:nvPr/>
        </p:nvSpPr>
        <p:spPr>
          <a:xfrm>
            <a:off x="1073792" y="896947"/>
            <a:ext cx="7701092" cy="5821722"/>
          </a:xfrm>
          <a:prstGeom prst="rect">
            <a:avLst/>
          </a:prstGeom>
          <a:noFill/>
        </p:spPr>
        <p:txBody>
          <a:bodyPr wrap="square">
            <a:spAutoFit/>
          </a:bodyPr>
          <a:lstStyle/>
          <a:p>
            <a:pPr marL="0" marR="0">
              <a:spcBef>
                <a:spcPts val="0"/>
              </a:spcBef>
              <a:spcAft>
                <a:spcPts val="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v20</a:t>
            </a:r>
            <a:r>
              <a:rPr lang="en-US" sz="2600" dirty="0">
                <a:effectLst/>
                <a:latin typeface="Calibri" panose="020F0502020204030204" pitchFamily="34" charset="0"/>
                <a:ea typeface="Calibri" panose="020F0502020204030204" pitchFamily="34" charset="0"/>
                <a:cs typeface="Calibri" panose="020F0502020204030204" pitchFamily="34" charset="0"/>
              </a:rPr>
              <a:t>  But lay up for yourselves treasures in heaven, where neither moth nor rust destroys, and where thieves do not break in or steal</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real emphasis in life is not accumulating things….</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but doing the will of God, </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practicing our righteousness to be seen</a:t>
            </a:r>
            <a:r>
              <a:rPr lang="en-US"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not of men but </a:t>
            </a:r>
            <a:r>
              <a:rPr lang="en-US" sz="3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of God. </a:t>
            </a:r>
            <a:endParaRPr lang="en-US" sz="3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When our righteousness is approved by God, and not done to be seen of men, </a:t>
            </a:r>
            <a:r>
              <a:rPr lang="en-US" sz="2800" u="sng" dirty="0">
                <a:effectLst/>
                <a:latin typeface="Calibri" panose="020F0502020204030204" pitchFamily="34" charset="0"/>
                <a:ea typeface="Calibri" panose="020F0502020204030204" pitchFamily="34" charset="0"/>
                <a:cs typeface="Calibri" panose="020F0502020204030204" pitchFamily="34" charset="0"/>
              </a:rPr>
              <a:t>then we are making a deposit in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effectLst/>
                <a:latin typeface="Calibri" panose="020F0502020204030204" pitchFamily="34" charset="0"/>
                <a:ea typeface="Calibri" panose="020F0502020204030204" pitchFamily="34" charset="0"/>
                <a:cs typeface="Calibri" panose="020F0502020204030204" pitchFamily="34" charset="0"/>
              </a:rPr>
              <a:t>God’s “heavenly bank</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635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D8D9B6F3-F24D-4228-6D7E-40D93A3ADD3F}"/>
              </a:ext>
            </a:extLst>
          </p:cNvPr>
          <p:cNvSpPr txBox="1"/>
          <p:nvPr/>
        </p:nvSpPr>
        <p:spPr>
          <a:xfrm>
            <a:off x="855677" y="813732"/>
            <a:ext cx="8237989" cy="5493812"/>
          </a:xfrm>
          <a:prstGeom prst="rect">
            <a:avLst/>
          </a:prstGeom>
          <a:noFill/>
        </p:spPr>
        <p:txBody>
          <a:bodyPr wrap="square">
            <a:spAutoFit/>
          </a:bodyPr>
          <a:lstStyle/>
          <a:p>
            <a:pPr marL="0" marR="0">
              <a:spcBef>
                <a:spcPts val="0"/>
              </a:spcBef>
              <a:spcAft>
                <a:spcPts val="0"/>
              </a:spcAft>
            </a:pPr>
            <a:r>
              <a:rPr lang="en-US" sz="3300" dirty="0">
                <a:effectLst/>
                <a:latin typeface="Calibri" panose="020F0502020204030204" pitchFamily="34" charset="0"/>
                <a:ea typeface="Calibri" panose="020F0502020204030204" pitchFamily="34" charset="0"/>
                <a:cs typeface="Calibri" panose="020F0502020204030204" pitchFamily="34" charset="0"/>
              </a:rPr>
              <a:t>Our emphasis should be on spiritual things and doing things with spiritual purposes. </a:t>
            </a:r>
          </a:p>
          <a:p>
            <a:pPr marL="0" marR="0">
              <a:spcBef>
                <a:spcPts val="0"/>
              </a:spcBef>
              <a:spcAft>
                <a:spcPts val="0"/>
              </a:spcAft>
            </a:pPr>
            <a:endParaRPr lang="en-US" sz="33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300" dirty="0">
                <a:effectLst/>
                <a:latin typeface="Calibri" panose="020F0502020204030204" pitchFamily="34" charset="0"/>
                <a:ea typeface="Calibri" panose="020F0502020204030204" pitchFamily="34" charset="0"/>
                <a:cs typeface="Calibri" panose="020F0502020204030204" pitchFamily="34" charset="0"/>
              </a:rPr>
              <a:t>Our deeds do have a way of being </a:t>
            </a:r>
            <a:r>
              <a:rPr lang="en-US" sz="33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3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stockpiled</a:t>
            </a:r>
            <a:r>
              <a:rPr lang="en-US" sz="33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300" u="sng" dirty="0">
                <a:effectLst/>
                <a:latin typeface="Calibri" panose="020F0502020204030204" pitchFamily="34" charset="0"/>
                <a:ea typeface="Calibri" panose="020F0502020204030204" pitchFamily="34" charset="0"/>
                <a:cs typeface="Calibri" panose="020F0502020204030204" pitchFamily="34" charset="0"/>
              </a:rPr>
              <a:t>Lay up for yourselves</a:t>
            </a:r>
            <a:r>
              <a:rPr lang="en-US" sz="3300" b="1" dirty="0">
                <a:effectLst/>
                <a:latin typeface="Calibri" panose="020F0502020204030204" pitchFamily="34" charset="0"/>
                <a:ea typeface="Calibri" panose="020F0502020204030204" pitchFamily="34" charset="0"/>
                <a:cs typeface="Calibri" panose="020F0502020204030204" pitchFamily="34" charset="0"/>
              </a:rPr>
              <a:t> –</a:t>
            </a:r>
          </a:p>
          <a:p>
            <a:pPr marL="457200" marR="0" indent="-457200">
              <a:spcBef>
                <a:spcPts val="0"/>
              </a:spcBef>
              <a:spcAft>
                <a:spcPts val="0"/>
              </a:spcAft>
              <a:buFont typeface="Arial" panose="020B0604020202020204" pitchFamily="34" charset="0"/>
              <a:buChar char="•"/>
            </a:pPr>
            <a:r>
              <a:rPr lang="en-US" sz="3300" dirty="0">
                <a:effectLst/>
                <a:latin typeface="Calibri" panose="020F0502020204030204" pitchFamily="34" charset="0"/>
                <a:ea typeface="Calibri" panose="020F0502020204030204" pitchFamily="34" charset="0"/>
                <a:cs typeface="Calibri" panose="020F0502020204030204" pitchFamily="34" charset="0"/>
              </a:rPr>
              <a:t>do it, and do it again,</a:t>
            </a:r>
          </a:p>
          <a:p>
            <a:pPr marL="457200" marR="0" indent="-457200">
              <a:spcBef>
                <a:spcPts val="0"/>
              </a:spcBef>
              <a:spcAft>
                <a:spcPts val="0"/>
              </a:spcAft>
              <a:buFont typeface="Arial" panose="020B0604020202020204" pitchFamily="34" charset="0"/>
              <a:buChar char="•"/>
            </a:pPr>
            <a:r>
              <a:rPr lang="en-US" sz="3300" dirty="0">
                <a:effectLst/>
                <a:latin typeface="Calibri" panose="020F0502020204030204" pitchFamily="34" charset="0"/>
                <a:ea typeface="Calibri" panose="020F0502020204030204" pitchFamily="34" charset="0"/>
                <a:cs typeface="Calibri" panose="020F0502020204030204" pitchFamily="34" charset="0"/>
              </a:rPr>
              <a:t>having the security of not ever losing that reward. </a:t>
            </a:r>
          </a:p>
          <a:p>
            <a:pPr marL="457200" marR="0" indent="-457200">
              <a:spcBef>
                <a:spcPts val="0"/>
              </a:spcBef>
              <a:spcAft>
                <a:spcPts val="0"/>
              </a:spcAft>
              <a:buFont typeface="Arial" panose="020B0604020202020204" pitchFamily="34" charset="0"/>
              <a:buChar char="•"/>
            </a:pPr>
            <a:r>
              <a:rPr lang="en-US" sz="3300" u="sng" dirty="0">
                <a:effectLst/>
                <a:latin typeface="Calibri" panose="020F0502020204030204" pitchFamily="34" charset="0"/>
                <a:ea typeface="Calibri" panose="020F0502020204030204" pitchFamily="34" charset="0"/>
                <a:cs typeface="Calibri" panose="020F0502020204030204" pitchFamily="34" charset="0"/>
              </a:rPr>
              <a:t>It is guaranteed in God’s “bank.”</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Treasure Chest PNG Transparent Images | PNG All">
            <a:extLst>
              <a:ext uri="{FF2B5EF4-FFF2-40B4-BE49-F238E27FC236}">
                <a16:creationId xmlns:a16="http://schemas.microsoft.com/office/drawing/2014/main" id="{6A50D939-6706-F3FC-F97B-4A52675C3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054" y="2146085"/>
            <a:ext cx="1395454" cy="930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reasure Chest PNG Transparent Images | PNG All">
            <a:extLst>
              <a:ext uri="{FF2B5EF4-FFF2-40B4-BE49-F238E27FC236}">
                <a16:creationId xmlns:a16="http://schemas.microsoft.com/office/drawing/2014/main" id="{3EC2165B-0E3B-F6EC-E9B7-910E2AE9E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417" y="2146085"/>
            <a:ext cx="1395454" cy="9303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reasure Chest PNG Transparent Images | PNG All">
            <a:extLst>
              <a:ext uri="{FF2B5EF4-FFF2-40B4-BE49-F238E27FC236}">
                <a16:creationId xmlns:a16="http://schemas.microsoft.com/office/drawing/2014/main" id="{CE8E29F8-EAE7-3627-5296-1E8B30D2E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869" y="2146085"/>
            <a:ext cx="1395454" cy="9303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reasure Chest PNG Transparent Images | PNG All">
            <a:extLst>
              <a:ext uri="{FF2B5EF4-FFF2-40B4-BE49-F238E27FC236}">
                <a16:creationId xmlns:a16="http://schemas.microsoft.com/office/drawing/2014/main" id="{60A0F66C-06BF-EEAD-3458-BBC398269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586" y="2115594"/>
            <a:ext cx="1395454" cy="93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084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18524950-BB0B-B1E4-DF2E-E1852AA31748}"/>
              </a:ext>
            </a:extLst>
          </p:cNvPr>
          <p:cNvSpPr txBox="1"/>
          <p:nvPr/>
        </p:nvSpPr>
        <p:spPr>
          <a:xfrm>
            <a:off x="1098958" y="1040236"/>
            <a:ext cx="7667537" cy="5523146"/>
          </a:xfrm>
          <a:prstGeom prst="rect">
            <a:avLst/>
          </a:prstGeom>
          <a:noFill/>
        </p:spPr>
        <p:txBody>
          <a:bodyPr wrap="square">
            <a:spAutoFit/>
          </a:bodyPr>
          <a:lstStyle/>
          <a:p>
            <a:pPr marL="0" marR="0">
              <a:spcBef>
                <a:spcPts val="0"/>
              </a:spcBef>
              <a:spcAft>
                <a:spcPts val="0"/>
              </a:spcAft>
            </a:pP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v.21  </a:t>
            </a:r>
            <a:r>
              <a:rPr lang="en-US" sz="2400" dirty="0">
                <a:effectLst/>
                <a:latin typeface="Calibri" panose="020F0502020204030204" pitchFamily="34" charset="0"/>
                <a:ea typeface="Calibri" panose="020F0502020204030204" pitchFamily="34" charset="0"/>
                <a:cs typeface="Calibri" panose="020F0502020204030204" pitchFamily="34" charset="0"/>
              </a:rPr>
              <a:t>for where your treasure is, there will your heart be also.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If we’re spending our lives and energies on earthly things, then our lives are not what God wants. </a:t>
            </a:r>
            <a:r>
              <a:rPr lang="en-US" sz="2400" u="sng" dirty="0">
                <a:effectLst/>
                <a:latin typeface="Calibri" panose="020F0502020204030204" pitchFamily="34" charset="0"/>
                <a:ea typeface="Calibri" panose="020F0502020204030204" pitchFamily="34" charset="0"/>
                <a:cs typeface="Calibri" panose="020F0502020204030204" pitchFamily="34" charset="0"/>
              </a:rPr>
              <a:t>We cannot spend all our time on earthly things and say that our hearts are with God</a:t>
            </a:r>
            <a:r>
              <a:rPr lang="en-US" sz="2400" dirty="0">
                <a:effectLst/>
                <a:latin typeface="Calibri" panose="020F0502020204030204" pitchFamily="34" charset="0"/>
                <a:ea typeface="Calibri" panose="020F0502020204030204" pitchFamily="34" charset="0"/>
                <a:cs typeface="Calibri" panose="020F0502020204030204" pitchFamily="34" charset="0"/>
              </a:rPr>
              <a:t>. This is a revealing passage because </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you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can tell a person’s love and interests by looking at his treasures</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Almost everything people do shows where their treasure is. Whatever that treasure may be - </a:t>
            </a:r>
            <a:r>
              <a:rPr lang="en-US" sz="2400" u="sng" dirty="0">
                <a:effectLst/>
                <a:latin typeface="Aharoni" panose="02010803020104030203" pitchFamily="2" charset="-79"/>
                <a:ea typeface="Calibri" panose="020F0502020204030204" pitchFamily="34" charset="0"/>
                <a:cs typeface="Aharoni" panose="02010803020104030203" pitchFamily="2" charset="-79"/>
              </a:rPr>
              <a:t>money,  boats,  houses</a:t>
            </a:r>
            <a:r>
              <a:rPr lang="en-US" sz="2400" dirty="0">
                <a:effectLst/>
                <a:latin typeface="Aharoni" panose="02010803020104030203" pitchFamily="2" charset="-79"/>
                <a:ea typeface="Calibri" panose="020F0502020204030204" pitchFamily="34" charset="0"/>
                <a:cs typeface="Aharoni" panose="02010803020104030203" pitchFamily="2" charset="-79"/>
              </a:rPr>
              <a:t>, </a:t>
            </a:r>
            <a:r>
              <a:rPr lang="en-US" sz="2400" u="sng" dirty="0">
                <a:effectLst/>
                <a:latin typeface="Aharoni" panose="02010803020104030203" pitchFamily="2" charset="-79"/>
                <a:ea typeface="Calibri" panose="020F0502020204030204" pitchFamily="34" charset="0"/>
                <a:cs typeface="Aharoni" panose="02010803020104030203" pitchFamily="2" charset="-79"/>
              </a:rPr>
              <a:t>diplomas</a:t>
            </a:r>
            <a:r>
              <a:rPr lang="en-US" sz="2400" dirty="0">
                <a:effectLst/>
                <a:latin typeface="Aharoni" panose="02010803020104030203" pitchFamily="2" charset="-79"/>
                <a:ea typeface="Calibri" panose="020F0502020204030204" pitchFamily="34" charset="0"/>
                <a:cs typeface="Aharoni" panose="02010803020104030203" pitchFamily="2" charset="-79"/>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Some people 40-50-60 years later- still worship the school they went 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628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A6052113-A372-525C-8371-68F96F423C5E}"/>
              </a:ext>
            </a:extLst>
          </p:cNvPr>
          <p:cNvSpPr txBox="1"/>
          <p:nvPr/>
        </p:nvSpPr>
        <p:spPr>
          <a:xfrm>
            <a:off x="1132514" y="1317072"/>
            <a:ext cx="7449423" cy="5078313"/>
          </a:xfrm>
          <a:prstGeom prst="rect">
            <a:avLst/>
          </a:prstGeom>
          <a:noFill/>
        </p:spPr>
        <p:txBody>
          <a:bodyPr wrap="square">
            <a:spAutoFit/>
          </a:bodyPr>
          <a:lstStyle/>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Even in the church…when you talk to some preachers they sound as if they are more full of </a:t>
            </a:r>
            <a:r>
              <a:rPr lang="en-US"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school spirit </a:t>
            </a:r>
            <a:r>
              <a:rPr lang="en-US" sz="3600" dirty="0">
                <a:effectLst/>
                <a:latin typeface="Calibri" panose="020F0502020204030204" pitchFamily="34" charset="0"/>
                <a:ea typeface="Calibri" panose="020F0502020204030204" pitchFamily="34" charset="0"/>
                <a:cs typeface="Calibri" panose="020F0502020204030204" pitchFamily="34" charset="0"/>
              </a:rPr>
              <a:t>than the </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holy spirit</a:t>
            </a:r>
            <a:endPar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(pride of life).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u="sng" dirty="0">
                <a:effectLst/>
                <a:latin typeface="Calibri" panose="020F0502020204030204" pitchFamily="34" charset="0"/>
                <a:ea typeface="Calibri" panose="020F0502020204030204" pitchFamily="34" charset="0"/>
                <a:cs typeface="Calibri" panose="020F0502020204030204" pitchFamily="34" charset="0"/>
              </a:rPr>
              <a:t>Where our hearts lie,   our interests lie.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u="sng" dirty="0">
                <a:effectLst/>
                <a:latin typeface="Calibri" panose="020F0502020204030204" pitchFamily="34" charset="0"/>
                <a:ea typeface="Calibri" panose="020F0502020204030204" pitchFamily="34" charset="0"/>
                <a:cs typeface="Calibri" panose="020F0502020204030204" pitchFamily="34" charset="0"/>
              </a:rPr>
              <a:t>Where our interest lie, is where our heart is.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367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yeglass prescription - wikidoc">
            <a:extLst>
              <a:ext uri="{FF2B5EF4-FFF2-40B4-BE49-F238E27FC236}">
                <a16:creationId xmlns:a16="http://schemas.microsoft.com/office/drawing/2014/main" id="{F1803267-E8AE-6E54-55E6-86B0CF309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075" y="2080468"/>
            <a:ext cx="4900592" cy="28178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0B25B0-E7EB-4911-DEA5-95225DDFC830}"/>
              </a:ext>
            </a:extLst>
          </p:cNvPr>
          <p:cNvSpPr txBox="1"/>
          <p:nvPr/>
        </p:nvSpPr>
        <p:spPr>
          <a:xfrm>
            <a:off x="369114" y="202182"/>
            <a:ext cx="8388991"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v.22 </a:t>
            </a:r>
            <a:r>
              <a:rPr kumimoji="0" lang="en-US" sz="2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lamp of the body is the eye</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9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if therefore   </a:t>
            </a:r>
            <a:r>
              <a:rPr kumimoji="0" lang="en-US" sz="2900" b="1" i="0"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your eye is clear</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your whole body will be full of light.</a:t>
            </a:r>
            <a:endPar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2EE1806-9397-984B-6720-2D1DC1424D97}"/>
              </a:ext>
            </a:extLst>
          </p:cNvPr>
          <p:cNvSpPr txBox="1"/>
          <p:nvPr/>
        </p:nvSpPr>
        <p:spPr>
          <a:xfrm>
            <a:off x="226503" y="5309424"/>
            <a:ext cx="8531601" cy="14311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23</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But </a:t>
            </a:r>
            <a:r>
              <a:rPr kumimoji="0" lang="en-US" sz="2900" b="1" i="0"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if your eye is bad</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your whole body will be full of darkness. If therefore the light that is in you is darkness, how great is the darkness! </a:t>
            </a:r>
            <a:endPar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DC0AB16-44A1-7191-916D-00F6FAFD611C}"/>
              </a:ext>
            </a:extLst>
          </p:cNvPr>
          <p:cNvSpPr/>
          <p:nvPr/>
        </p:nvSpPr>
        <p:spPr>
          <a:xfrm>
            <a:off x="1493240" y="1879134"/>
            <a:ext cx="5461233" cy="3019175"/>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534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59A7F182-E2A8-209D-19AC-F4DA44E8DF95}"/>
              </a:ext>
            </a:extLst>
          </p:cNvPr>
          <p:cNvSpPr txBox="1"/>
          <p:nvPr/>
        </p:nvSpPr>
        <p:spPr>
          <a:xfrm>
            <a:off x="1258349" y="1149292"/>
            <a:ext cx="7197754" cy="5170646"/>
          </a:xfrm>
          <a:prstGeom prst="rect">
            <a:avLst/>
          </a:prstGeom>
          <a:noFill/>
        </p:spPr>
        <p:txBody>
          <a:bodyPr wrap="square">
            <a:spAutoFit/>
          </a:bodyPr>
          <a:lstStyle/>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The lamp of the body is the eye. The eye allows images inside the body.</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If it is clear...light</a:t>
            </a:r>
            <a:r>
              <a:rPr lang="en-US" sz="3000" u="sng" dirty="0">
                <a:effectLst/>
                <a:latin typeface="Calibri" panose="020F0502020204030204" pitchFamily="34" charset="0"/>
                <a:ea typeface="Calibri" panose="020F0502020204030204" pitchFamily="34" charset="0"/>
                <a:cs typeface="Calibri" panose="020F0502020204030204" pitchFamily="34" charset="0"/>
              </a:rPr>
              <a:t>. “Clear” = “sound” or “healthy,” allowing us to see things correctly.</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If your eye is bad</a:t>
            </a:r>
            <a:r>
              <a:rPr lang="en-US" sz="3000" u="sng" dirty="0">
                <a:effectLst/>
                <a:latin typeface="Calibri" panose="020F0502020204030204" pitchFamily="34" charset="0"/>
                <a:ea typeface="Calibri" panose="020F0502020204030204" pitchFamily="34" charset="0"/>
                <a:cs typeface="Calibri" panose="020F0502020204030204" pitchFamily="34" charset="0"/>
              </a:rPr>
              <a:t>...darkness. “Darkness” in the Bible represents sin and ignorance.</a:t>
            </a:r>
            <a:r>
              <a:rPr lang="en-US" sz="30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This is what Jesus is talking about. We will not see things the way they should be and, as a result, will be filled with things that are ungodly.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910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FA87B886-5DF1-69D1-F820-607B911F1B7C}"/>
              </a:ext>
            </a:extLst>
          </p:cNvPr>
          <p:cNvSpPr txBox="1"/>
          <p:nvPr/>
        </p:nvSpPr>
        <p:spPr>
          <a:xfrm>
            <a:off x="1073792" y="889233"/>
            <a:ext cx="7868872" cy="5590312"/>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Seeing things from Satan’s point of view, we grow more like him. One may start out with a clear eye, but it can become dimmer and dimmer until it is full of evil; greed, sin, money  as those in </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6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Tim.3:2-5</a:t>
            </a: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For men will be lovers of themselves, lovers of money, boasters, proud, blasphemers, disobedient to parents, unthankful, unholy,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a:t>
            </a:r>
            <a:r>
              <a:rPr lang="en-US" sz="2600" dirty="0">
                <a:effectLst/>
                <a:latin typeface="Calibri" panose="020F0502020204030204" pitchFamily="34" charset="0"/>
                <a:ea typeface="Calibri" panose="020F0502020204030204" pitchFamily="34" charset="0"/>
                <a:cs typeface="Calibri" panose="020F0502020204030204" pitchFamily="34" charset="0"/>
              </a:rPr>
              <a:t> unloving, unforgiving, slanderers, without self-control, brutal, despisers of good,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a:t>
            </a:r>
            <a:r>
              <a:rPr lang="en-US" sz="2600" dirty="0">
                <a:effectLst/>
                <a:latin typeface="Calibri" panose="020F0502020204030204" pitchFamily="34" charset="0"/>
                <a:ea typeface="Calibri" panose="020F0502020204030204" pitchFamily="34" charset="0"/>
                <a:cs typeface="Calibri" panose="020F0502020204030204" pitchFamily="34" charset="0"/>
              </a:rPr>
              <a:t>traitors, headstrong, haughty, lovers of pleasure rather than lovers of God,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a:t>
            </a:r>
            <a:r>
              <a:rPr lang="en-US" sz="2600" dirty="0">
                <a:effectLst/>
                <a:latin typeface="Calibri" panose="020F0502020204030204" pitchFamily="34" charset="0"/>
                <a:ea typeface="Calibri" panose="020F0502020204030204" pitchFamily="34" charset="0"/>
                <a:cs typeface="Calibri" panose="020F0502020204030204" pitchFamily="34" charset="0"/>
              </a:rPr>
              <a:t> having a form of godliness but denying its power. And from such people turn away!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76050FF-3DC2-9161-8C99-5C3C74E5CD1A}"/>
              </a:ext>
            </a:extLst>
          </p:cNvPr>
          <p:cNvSpPr/>
          <p:nvPr/>
        </p:nvSpPr>
        <p:spPr>
          <a:xfrm>
            <a:off x="998290" y="2692866"/>
            <a:ext cx="7944374" cy="366348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14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61DB52F-D7D1-A81B-6E65-7593496B35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574"/>
          <a:stretch/>
        </p:blipFill>
        <p:spPr bwMode="auto">
          <a:xfrm>
            <a:off x="0" y="3355597"/>
            <a:ext cx="9144000" cy="30977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B9503A-5764-A381-F72A-4AF2B0BE97B2}"/>
              </a:ext>
            </a:extLst>
          </p:cNvPr>
          <p:cNvSpPr txBox="1"/>
          <p:nvPr/>
        </p:nvSpPr>
        <p:spPr>
          <a:xfrm>
            <a:off x="964733" y="830510"/>
            <a:ext cx="7659149"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alibri" panose="020F0502020204030204"/>
                <a:ea typeface="+mn-ea"/>
                <a:cs typeface="+mn-cs"/>
              </a:rPr>
              <a:t>Matt. 12:33 </a:t>
            </a: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"Either </a:t>
            </a:r>
            <a:r>
              <a:rPr kumimoji="0" lang="en-US" sz="3200" b="1" i="0" u="sng" strike="noStrike" kern="1200" cap="none" spc="0" normalizeH="0" baseline="0" noProof="0" dirty="0">
                <a:ln>
                  <a:noFill/>
                </a:ln>
                <a:solidFill>
                  <a:schemeClr val="bg1"/>
                </a:solidFill>
                <a:effectLst/>
                <a:uLnTx/>
                <a:uFillTx/>
                <a:latin typeface="Calibri" panose="020F0502020204030204"/>
                <a:ea typeface="+mn-ea"/>
                <a:cs typeface="+mn-cs"/>
              </a:rPr>
              <a:t>make the tree good </a:t>
            </a: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and </a:t>
            </a: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its fruit good</a:t>
            </a: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 or else </a:t>
            </a:r>
            <a:r>
              <a:rPr kumimoji="0" lang="en-US" sz="3200" b="0" i="0" u="sng" strike="noStrike" kern="1200" cap="none" spc="0" normalizeH="0" baseline="0" noProof="0" dirty="0">
                <a:ln>
                  <a:noFill/>
                </a:ln>
                <a:solidFill>
                  <a:schemeClr val="bg1"/>
                </a:solidFill>
                <a:effectLst/>
                <a:uLnTx/>
                <a:uFillTx/>
                <a:latin typeface="Calibri" panose="020F0502020204030204"/>
                <a:ea typeface="+mn-ea"/>
                <a:cs typeface="+mn-cs"/>
              </a:rPr>
              <a:t>make the tree bad </a:t>
            </a: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and </a:t>
            </a:r>
            <a:r>
              <a:rPr kumimoji="0" lang="en-US" sz="3200" b="0" i="0" u="sng" strike="noStrike" kern="1200" cap="none" spc="0" normalizeH="0" baseline="0" noProof="0" dirty="0">
                <a:ln>
                  <a:noFill/>
                </a:ln>
                <a:solidFill>
                  <a:schemeClr val="bg1"/>
                </a:solidFill>
                <a:effectLst/>
                <a:uLnTx/>
                <a:uFillTx/>
                <a:latin typeface="Calibri" panose="020F0502020204030204"/>
                <a:ea typeface="+mn-ea"/>
                <a:cs typeface="+mn-cs"/>
              </a:rPr>
              <a:t>its fruit bad</a:t>
            </a: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schemeClr val="bg1"/>
                </a:solidFill>
                <a:effectLst/>
                <a:uLnTx/>
                <a:uFillTx/>
                <a:latin typeface="Aharoni" panose="02010803020104030203" pitchFamily="2" charset="-79"/>
                <a:ea typeface="+mn-ea"/>
                <a:cs typeface="Aharoni" panose="02010803020104030203" pitchFamily="2" charset="-79"/>
              </a:rPr>
              <a:t>for a tree is known by its fruit</a:t>
            </a: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5E6BE1A0-1ADB-F5BB-8BD4-B8C9B7895ADF}"/>
              </a:ext>
            </a:extLst>
          </p:cNvPr>
          <p:cNvSpPr txBox="1"/>
          <p:nvPr/>
        </p:nvSpPr>
        <p:spPr>
          <a:xfrm>
            <a:off x="1" y="6333695"/>
            <a:ext cx="914399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28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63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D83C7182-A45A-84AB-EB18-0049F96BF087}"/>
              </a:ext>
            </a:extLst>
          </p:cNvPr>
          <p:cNvSpPr txBox="1"/>
          <p:nvPr/>
        </p:nvSpPr>
        <p:spPr>
          <a:xfrm>
            <a:off x="1098958" y="864066"/>
            <a:ext cx="7759815" cy="5601533"/>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We</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must be careful</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None of us can serve two masters.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one who has a clear eye is serving God</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one who has a dark eye is serving Satan</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No man can serve both God and Satan.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u="sng" dirty="0">
                <a:effectLst/>
                <a:latin typeface="Calibri" panose="020F0502020204030204" pitchFamily="34" charset="0"/>
                <a:ea typeface="Calibri" panose="020F0502020204030204" pitchFamily="34" charset="0"/>
                <a:cs typeface="Calibri" panose="020F0502020204030204" pitchFamily="34" charset="0"/>
              </a:rPr>
              <a:t>What we </a:t>
            </a:r>
            <a:r>
              <a:rPr lang="en-US" sz="2800" u="sng" dirty="0">
                <a:effectLst/>
                <a:latin typeface="Aharoni" panose="02010803020104030203" pitchFamily="2" charset="-79"/>
                <a:ea typeface="Calibri" panose="020F0502020204030204" pitchFamily="34" charset="0"/>
                <a:cs typeface="Aharoni" panose="02010803020104030203" pitchFamily="2" charset="-79"/>
              </a:rPr>
              <a:t>love </a:t>
            </a:r>
            <a:r>
              <a:rPr lang="en-US" sz="2800" u="sng" dirty="0">
                <a:effectLst/>
                <a:latin typeface="Calibri" panose="020F0502020204030204" pitchFamily="34" charset="0"/>
                <a:ea typeface="Calibri" panose="020F0502020204030204" pitchFamily="34" charset="0"/>
                <a:cs typeface="Calibri" panose="020F0502020204030204" pitchFamily="34" charset="0"/>
              </a:rPr>
              <a:t>is what we give our devotion and attention to;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u="sng" dirty="0">
                <a:effectLst/>
                <a:latin typeface="Aharoni" panose="02010803020104030203" pitchFamily="2" charset="-79"/>
                <a:ea typeface="Calibri" panose="020F0502020204030204" pitchFamily="34" charset="0"/>
                <a:cs typeface="Aharoni" panose="02010803020104030203" pitchFamily="2" charset="-79"/>
              </a:rPr>
              <a:t>not what we say we love, but what we show we love</a:t>
            </a:r>
            <a:r>
              <a:rPr lang="en-US" sz="2800" u="sng" dirty="0">
                <a:effectLst/>
                <a:latin typeface="Calibri" panose="020F0502020204030204" pitchFamily="34" charset="0"/>
                <a:ea typeface="Calibri" panose="020F0502020204030204" pitchFamily="34" charset="0"/>
                <a:cs typeface="Calibri" panose="020F0502020204030204" pitchFamily="34" charset="0"/>
              </a:rPr>
              <a:t>.</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Very few people will say they love money and hate God. I may say, “I love God.” Do I?</a:t>
            </a: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Why is it that I cannot attend worship because I am doing this, that, and the other ?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51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31A82B4F-BDC3-105A-311C-6DFA967A856E}"/>
              </a:ext>
            </a:extLst>
          </p:cNvPr>
          <p:cNvSpPr txBox="1"/>
          <p:nvPr/>
        </p:nvSpPr>
        <p:spPr>
          <a:xfrm>
            <a:off x="1065403" y="906011"/>
            <a:ext cx="7659148" cy="5463034"/>
          </a:xfrm>
          <a:prstGeom prst="rect">
            <a:avLst/>
          </a:prstGeom>
          <a:noFill/>
        </p:spPr>
        <p:txBody>
          <a:bodyPr wrap="square">
            <a:spAutoFit/>
          </a:bodyPr>
          <a:lstStyle/>
          <a:p>
            <a:pPr marL="0" marR="0">
              <a:spcBef>
                <a:spcPts val="0"/>
              </a:spcBef>
              <a:spcAft>
                <a:spcPts val="0"/>
              </a:spcAft>
            </a:pPr>
            <a:r>
              <a:rPr lang="en-US" sz="2700" dirty="0">
                <a:effectLst/>
                <a:latin typeface="Calibri" panose="020F0502020204030204" pitchFamily="34" charset="0"/>
                <a:ea typeface="Calibri" panose="020F0502020204030204" pitchFamily="34" charset="0"/>
                <a:cs typeface="Calibri" panose="020F0502020204030204" pitchFamily="34" charset="0"/>
              </a:rPr>
              <a:t>Do our actions match our words???</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700" dirty="0">
                <a:effectLst/>
                <a:latin typeface="Calibri" panose="020F0502020204030204" pitchFamily="34" charset="0"/>
                <a:ea typeface="Calibri" panose="020F0502020204030204" pitchFamily="34" charset="0"/>
                <a:cs typeface="Calibri" panose="020F0502020204030204" pitchFamily="34" charset="0"/>
              </a:rPr>
              <a:t>What we do shows what we love.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700" dirty="0">
                <a:effectLst/>
                <a:latin typeface="Calibri" panose="020F0502020204030204" pitchFamily="34" charset="0"/>
                <a:ea typeface="Calibri" panose="020F0502020204030204" pitchFamily="34" charset="0"/>
                <a:cs typeface="Calibri" panose="020F0502020204030204" pitchFamily="34" charset="0"/>
              </a:rPr>
              <a:t>What is your treasure?  </a:t>
            </a:r>
            <a:r>
              <a:rPr lang="en-US" sz="27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6.</a:t>
            </a:r>
            <a:endParaRPr lang="en-US" sz="27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700" u="sng" dirty="0">
                <a:effectLst/>
                <a:latin typeface="Calibri" panose="020F0502020204030204" pitchFamily="34" charset="0"/>
                <a:ea typeface="Calibri" panose="020F0502020204030204" pitchFamily="34" charset="0"/>
                <a:cs typeface="Calibri" panose="020F0502020204030204" pitchFamily="34" charset="0"/>
              </a:rPr>
              <a:t>Life is not about the stuff you have, but about the stuff you are made of</a:t>
            </a:r>
            <a:r>
              <a:rPr lang="en-US" sz="2700" dirty="0">
                <a:effectLst/>
                <a:latin typeface="Calibri" panose="020F0502020204030204" pitchFamily="34" charset="0"/>
                <a:ea typeface="Calibri" panose="020F0502020204030204" pitchFamily="34" charset="0"/>
                <a:cs typeface="Calibri" panose="020F0502020204030204" pitchFamily="34" charset="0"/>
              </a:rPr>
              <a:t>. It’s about out </a:t>
            </a:r>
            <a:r>
              <a:rPr lang="en-US" sz="270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Character, our Desires, our Passions</a:t>
            </a:r>
            <a:r>
              <a:rPr lang="en-US" sz="2700" dirty="0">
                <a:effectLst/>
                <a:latin typeface="Calibri" panose="020F0502020204030204" pitchFamily="34" charset="0"/>
                <a:ea typeface="Calibri" panose="020F0502020204030204" pitchFamily="34" charset="0"/>
                <a:cs typeface="Calibri" panose="020F0502020204030204" pitchFamily="34" charset="0"/>
              </a:rPr>
              <a:t>.</a:t>
            </a:r>
            <a:r>
              <a:rPr lang="en-US" sz="2700" dirty="0">
                <a:latin typeface="Calibri" panose="020F0502020204030204" pitchFamily="34" charset="0"/>
                <a:ea typeface="Calibri" panose="020F0502020204030204" pitchFamily="34" charset="0"/>
                <a:cs typeface="Times New Roman" panose="02020603050405020304" pitchFamily="18" charset="0"/>
              </a:rPr>
              <a:t>                                               </a:t>
            </a:r>
            <a:r>
              <a:rPr lang="en-US" sz="2700" dirty="0">
                <a:effectLst/>
                <a:latin typeface="Calibri" panose="020F0502020204030204" pitchFamily="34" charset="0"/>
                <a:ea typeface="Calibri" panose="020F0502020204030204" pitchFamily="34" charset="0"/>
                <a:cs typeface="Calibri" panose="020F0502020204030204" pitchFamily="34" charset="0"/>
              </a:rPr>
              <a:t>We hear people say “My passion is_____”</a:t>
            </a:r>
          </a:p>
          <a:p>
            <a:pPr marL="0" marR="0">
              <a:spcBef>
                <a:spcPts val="0"/>
              </a:spcBef>
              <a:spcAft>
                <a:spcPts val="1000"/>
              </a:spcAft>
            </a:pP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700" dirty="0">
                <a:effectLst/>
                <a:latin typeface="Calibri" panose="020F0502020204030204" pitchFamily="34" charset="0"/>
                <a:ea typeface="Calibri" panose="020F0502020204030204" pitchFamily="34" charset="0"/>
                <a:cs typeface="Calibri" panose="020F0502020204030204" pitchFamily="34" charset="0"/>
              </a:rPr>
              <a:t>Life is about the stuff we put in our heart and fill our mind with. Life is about the things God wants us to fill our heart and mind with. </a:t>
            </a:r>
            <a:r>
              <a:rPr lang="en-US" sz="2700" u="sng" dirty="0">
                <a:effectLst/>
                <a:latin typeface="Calibri" panose="020F0502020204030204" pitchFamily="34" charset="0"/>
                <a:ea typeface="Calibri" panose="020F0502020204030204" pitchFamily="34" charset="0"/>
                <a:cs typeface="Calibri" panose="020F0502020204030204" pitchFamily="34" charset="0"/>
              </a:rPr>
              <a:t>And what does God want us to fill our heart and mind with??? Jesus Christ.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4210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AB2C68F5-45A5-4089-6F61-062074773930}"/>
              </a:ext>
            </a:extLst>
          </p:cNvPr>
          <p:cNvSpPr txBox="1"/>
          <p:nvPr/>
        </p:nvSpPr>
        <p:spPr>
          <a:xfrm>
            <a:off x="1258349" y="1023458"/>
            <a:ext cx="7340367" cy="5262979"/>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Life must be defined by the heart of God and our heart becoming like God’s heart.  </a:t>
            </a:r>
          </a:p>
          <a:p>
            <a:pPr marL="0" marR="0">
              <a:spcBef>
                <a:spcPts val="0"/>
              </a:spcBef>
              <a:spcAft>
                <a:spcPts val="0"/>
              </a:spcAft>
            </a:pP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God longs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 fill the emptiness that echoes in our heart</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God created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us for our hearts to hunger for Him</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God wants us to open our hearts for Him to move in and dwell there.</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limits of time require us to make choices. Who will we help? Where will be go? We can’t be everywhere at once. Time presses us every day.   What do we fill our day with???   What do we fill our heart with???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1552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619176B4-CCF5-6963-2D3D-2ECE9072A350}"/>
              </a:ext>
            </a:extLst>
          </p:cNvPr>
          <p:cNvSpPr txBox="1"/>
          <p:nvPr/>
        </p:nvSpPr>
        <p:spPr>
          <a:xfrm>
            <a:off x="914401" y="926001"/>
            <a:ext cx="8137320" cy="5718104"/>
          </a:xfrm>
          <a:prstGeom prst="rect">
            <a:avLst/>
          </a:prstGeom>
          <a:noFill/>
        </p:spPr>
        <p:txBody>
          <a:bodyPr wrap="square">
            <a:spAutoFit/>
          </a:bodyPr>
          <a:lstStyle/>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We have to take one minute at a time and choose how to use that one minute. Once it is past, it is gone. </a:t>
            </a:r>
            <a:r>
              <a:rPr lang="en-US" sz="2400" b="1" dirty="0">
                <a:effectLst/>
                <a:latin typeface="Calibri" panose="020F0502020204030204" pitchFamily="34" charset="0"/>
                <a:ea typeface="Calibri" panose="020F0502020204030204" pitchFamily="34" charset="0"/>
                <a:cs typeface="Calibri" panose="020F0502020204030204" pitchFamily="34" charset="0"/>
              </a:rPr>
              <a:t>The only minute that is real and available for us to act on is the minute we have right now.</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Do we give people we meet each day our time? If not, how will we influence them?...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b="1" u="sng" dirty="0">
                <a:effectLst/>
                <a:latin typeface="Calibri" panose="020F0502020204030204" pitchFamily="34" charset="0"/>
                <a:ea typeface="Calibri" panose="020F0502020204030204" pitchFamily="34" charset="0"/>
                <a:cs typeface="Calibri" panose="020F0502020204030204" pitchFamily="34" charset="0"/>
              </a:rPr>
              <a:t>A good man out of the good treasure of his heart brings forth good things,</a:t>
            </a:r>
            <a:endParaRPr lang="en-US" sz="2400" b="1" u="sng"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Our relationships are measured against time.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Your relationship with your mailman is different than the person you work side by side with 8 hours a day, 5 days a week. How do we use our time to teach people about God?</a:t>
            </a:r>
            <a:r>
              <a:rPr lang="en-US" sz="2400" u="sng" dirty="0">
                <a:effectLst/>
                <a:latin typeface="Calibri" panose="020F0502020204030204" pitchFamily="34" charset="0"/>
                <a:ea typeface="Calibri" panose="020F0502020204030204" pitchFamily="34" charset="0"/>
                <a:cs typeface="Calibri" panose="020F0502020204030204" pitchFamily="34" charset="0"/>
              </a:rPr>
              <a:t> </a:t>
            </a:r>
            <a:r>
              <a:rPr lang="en-US" sz="24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good man out of the good treasure of his heart brings forth good things,</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132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7F9A8C53-532F-C74B-8F67-24AD110C8B59}"/>
              </a:ext>
            </a:extLst>
          </p:cNvPr>
          <p:cNvSpPr txBox="1"/>
          <p:nvPr/>
        </p:nvSpPr>
        <p:spPr>
          <a:xfrm>
            <a:off x="981513" y="1098958"/>
            <a:ext cx="7776594" cy="5411481"/>
          </a:xfrm>
          <a:prstGeom prst="rect">
            <a:avLst/>
          </a:prstGeom>
          <a:noFill/>
        </p:spPr>
        <p:txBody>
          <a:bodyPr wrap="square">
            <a:spAutoFit/>
          </a:bodyPr>
          <a:lstStyle/>
          <a:p>
            <a:pPr marL="0" marR="0">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v.36   </a:t>
            </a:r>
            <a:r>
              <a:rPr lang="en-US" sz="3200" dirty="0">
                <a:effectLst/>
                <a:latin typeface="Calibri" panose="020F0502020204030204" pitchFamily="34" charset="0"/>
                <a:ea typeface="Calibri" panose="020F0502020204030204" pitchFamily="34" charset="0"/>
                <a:cs typeface="Calibri" panose="020F0502020204030204" pitchFamily="34" charset="0"/>
              </a:rPr>
              <a:t>And I say to you, that every careless </a:t>
            </a:r>
            <a:r>
              <a:rPr lang="en-US" sz="3200" dirty="0">
                <a:effectLst/>
                <a:latin typeface="Arial Black" panose="020B0A04020102020204" pitchFamily="34" charset="0"/>
                <a:ea typeface="Calibri" panose="020F0502020204030204" pitchFamily="34" charset="0"/>
                <a:cs typeface="Calibri" panose="020F0502020204030204" pitchFamily="34" charset="0"/>
              </a:rPr>
              <a:t>word</a:t>
            </a:r>
            <a:r>
              <a:rPr lang="en-US" sz="3200" dirty="0">
                <a:effectLst/>
                <a:latin typeface="Calibri" panose="020F0502020204030204" pitchFamily="34" charset="0"/>
                <a:ea typeface="Calibri" panose="020F0502020204030204" pitchFamily="34" charset="0"/>
                <a:cs typeface="Calibri" panose="020F0502020204030204" pitchFamily="34" charset="0"/>
              </a:rPr>
              <a:t> that men shall speak, they shall render account for it in the day of judgment.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Words indicate the feeling of the heart. </a:t>
            </a:r>
            <a:r>
              <a:rPr lang="en-US" sz="3200" u="sng" dirty="0">
                <a:effectLst/>
                <a:latin typeface="Calibri" panose="020F0502020204030204" pitchFamily="34" charset="0"/>
                <a:ea typeface="Calibri" panose="020F0502020204030204" pitchFamily="34" charset="0"/>
                <a:cs typeface="Calibri" panose="020F0502020204030204" pitchFamily="34" charset="0"/>
              </a:rPr>
              <a:t>Jesus says one will not speak what is not in the heart.</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That is why men will render accounts for what they say.</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Our mouth does not say something unless our heart is thinking it.</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434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C67A7BC-0C79-5B0A-77A1-56A20AA99585}"/>
              </a:ext>
            </a:extLst>
          </p:cNvPr>
          <p:cNvSpPr txBox="1"/>
          <p:nvPr/>
        </p:nvSpPr>
        <p:spPr>
          <a:xfrm>
            <a:off x="1040235" y="805343"/>
            <a:ext cx="7759816" cy="5581015"/>
          </a:xfrm>
          <a:prstGeom prst="rect">
            <a:avLst/>
          </a:prstGeom>
          <a:noFill/>
        </p:spPr>
        <p:txBody>
          <a:bodyPr wrap="square">
            <a:spAutoFit/>
          </a:bodyPr>
          <a:lstStyle/>
          <a:p>
            <a:pPr marL="0" marR="0">
              <a:spcBef>
                <a:spcPts val="0"/>
              </a:spcBef>
              <a:spcAft>
                <a:spcPts val="1000"/>
              </a:spcAft>
            </a:pPr>
            <a:r>
              <a:rPr lang="en-US" sz="3400" dirty="0">
                <a:effectLst/>
                <a:latin typeface="Calibri" panose="020F0502020204030204" pitchFamily="34" charset="0"/>
                <a:ea typeface="Calibri" panose="020F0502020204030204" pitchFamily="34" charset="0"/>
                <a:cs typeface="Calibri" panose="020F0502020204030204" pitchFamily="34" charset="0"/>
              </a:rPr>
              <a:t>The opposite is also true…We will not speak to the lost about the need for them to change their life…unless that is on our minds.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400" u="sng" dirty="0">
                <a:effectLst/>
                <a:latin typeface="Calibri" panose="020F0502020204030204" pitchFamily="34" charset="0"/>
                <a:ea typeface="Calibri" panose="020F0502020204030204" pitchFamily="34" charset="0"/>
                <a:cs typeface="Calibri" panose="020F0502020204030204" pitchFamily="34" charset="0"/>
              </a:rPr>
              <a:t>A good man out of the good treasure of his heart brings forth good things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400" dirty="0">
                <a:effectLst/>
                <a:latin typeface="Calibri" panose="020F0502020204030204" pitchFamily="34" charset="0"/>
                <a:ea typeface="Calibri" panose="020F0502020204030204" pitchFamily="34" charset="0"/>
                <a:cs typeface="Calibri" panose="020F0502020204030204" pitchFamily="34" charset="0"/>
              </a:rPr>
              <a:t>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 37 </a:t>
            </a:r>
            <a:r>
              <a:rPr lang="en-US" sz="3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For by your words you shall be justified, and by your words you shall be condemned.”</a:t>
            </a:r>
            <a:endParaRPr lang="en-US"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6523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FA635167-4025-4701-EB20-943C59A3A1D3}"/>
              </a:ext>
            </a:extLst>
          </p:cNvPr>
          <p:cNvSpPr txBox="1"/>
          <p:nvPr/>
        </p:nvSpPr>
        <p:spPr>
          <a:xfrm>
            <a:off x="1057013" y="553674"/>
            <a:ext cx="7692704" cy="5760551"/>
          </a:xfrm>
          <a:prstGeom prst="rect">
            <a:avLst/>
          </a:prstGeom>
          <a:noFill/>
        </p:spPr>
        <p:txBody>
          <a:bodyPr wrap="square">
            <a:spAutoFit/>
          </a:bodyPr>
          <a:lstStyle/>
          <a:p>
            <a:pPr marL="0" marR="0">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Compare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Matt.15:11-20</a:t>
            </a:r>
            <a:r>
              <a:rPr lang="en-US" sz="2800" dirty="0">
                <a:effectLst/>
                <a:latin typeface="Calibri" panose="020F0502020204030204" pitchFamily="34" charset="0"/>
                <a:ea typeface="Calibri" panose="020F0502020204030204" pitchFamily="34" charset="0"/>
                <a:cs typeface="Calibri" panose="020F0502020204030204" pitchFamily="34" charset="0"/>
              </a:rPr>
              <a:t>. Judgment will be based upon a man’s words. Those words will either prove him to be a righteous man or an evil man.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Negative-  Silence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u="sng" dirty="0">
                <a:effectLst/>
                <a:latin typeface="Calibri" panose="020F0502020204030204" pitchFamily="34" charset="0"/>
                <a:ea typeface="Calibri" panose="020F0502020204030204" pitchFamily="34" charset="0"/>
                <a:cs typeface="Calibri" panose="020F0502020204030204" pitchFamily="34" charset="0"/>
              </a:rPr>
              <a:t>Positive</a:t>
            </a:r>
            <a:r>
              <a:rPr lang="en-US" sz="2800" dirty="0">
                <a:effectLst/>
                <a:latin typeface="Calibri" panose="020F0502020204030204" pitchFamily="34" charset="0"/>
                <a:ea typeface="Calibri" panose="020F0502020204030204" pitchFamily="34" charset="0"/>
                <a:cs typeface="Calibri" panose="020F0502020204030204" pitchFamily="34" charset="0"/>
              </a:rPr>
              <a:t> – </a:t>
            </a: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10:32</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"Therefore whoever confesses Me before men, him I will also confess before My Father who is in heaven.33 "But whoever denies Me before men, him I will also deny before My Father who is in heaven.</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913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C7AACF1-03DE-9C9A-B26B-10EFCE0D4B05}"/>
              </a:ext>
            </a:extLst>
          </p:cNvPr>
          <p:cNvSpPr txBox="1"/>
          <p:nvPr/>
        </p:nvSpPr>
        <p:spPr>
          <a:xfrm>
            <a:off x="1040235" y="830511"/>
            <a:ext cx="7877261" cy="4836965"/>
          </a:xfrm>
          <a:prstGeom prst="rect">
            <a:avLst/>
          </a:prstGeom>
          <a:noFill/>
        </p:spPr>
        <p:txBody>
          <a:bodyPr wrap="square">
            <a:spAutoFit/>
          </a:bodyPr>
          <a:lstStyle/>
          <a:p>
            <a:pPr marL="0" marR="0">
              <a:spcBef>
                <a:spcPts val="0"/>
              </a:spcBef>
              <a:spcAft>
                <a:spcPts val="1000"/>
              </a:spcAft>
            </a:pPr>
            <a:r>
              <a:rPr lang="en-US" sz="3800" dirty="0">
                <a:effectLst/>
                <a:latin typeface="Calibri" panose="020F0502020204030204" pitchFamily="34" charset="0"/>
                <a:ea typeface="Calibri" panose="020F0502020204030204" pitchFamily="34" charset="0"/>
                <a:cs typeface="Calibri" panose="020F0502020204030204" pitchFamily="34" charset="0"/>
              </a:rPr>
              <a:t>We speak His words.</a:t>
            </a:r>
          </a:p>
          <a:p>
            <a:pPr marL="0" marR="0">
              <a:spcBef>
                <a:spcPts val="0"/>
              </a:spcBef>
              <a:spcAft>
                <a:spcPts val="1000"/>
              </a:spcAft>
            </a:pPr>
            <a:r>
              <a:rPr lang="en-US" sz="3800" dirty="0">
                <a:effectLst/>
                <a:latin typeface="Calibri" panose="020F0502020204030204" pitchFamily="34" charset="0"/>
                <a:ea typeface="Calibri" panose="020F0502020204030204" pitchFamily="34" charset="0"/>
                <a:cs typeface="Calibri" panose="020F0502020204030204" pitchFamily="34" charset="0"/>
              </a:rPr>
              <a:t>We sing His songs</a:t>
            </a:r>
            <a:r>
              <a:rPr lang="en-US" sz="3800" dirty="0">
                <a:latin typeface="Calibri" panose="020F0502020204030204" pitchFamily="34" charset="0"/>
                <a:ea typeface="Calibri" panose="020F0502020204030204" pitchFamily="34" charset="0"/>
                <a:cs typeface="Calibri" panose="020F0502020204030204" pitchFamily="34" charset="0"/>
              </a:rPr>
              <a:t>.</a:t>
            </a:r>
            <a:endParaRPr lang="en-US" sz="3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3800" dirty="0">
                <a:effectLst/>
                <a:latin typeface="Calibri" panose="020F0502020204030204" pitchFamily="34" charset="0"/>
                <a:ea typeface="Calibri" panose="020F0502020204030204" pitchFamily="34" charset="0"/>
                <a:cs typeface="Calibri" panose="020F0502020204030204" pitchFamily="34" charset="0"/>
              </a:rPr>
              <a:t>We introduce others to our heavenly father.</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800" dirty="0">
                <a:effectLst/>
                <a:latin typeface="Calibri" panose="020F0502020204030204" pitchFamily="34" charset="0"/>
                <a:ea typeface="Calibri" panose="020F0502020204030204" pitchFamily="34" charset="0"/>
                <a:cs typeface="Calibri" panose="020F0502020204030204" pitchFamily="34" charset="0"/>
              </a:rPr>
              <a:t>There should be a fire in our hearts that we can’t keep quiet about our master and savior.</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Treasure Chest PNG Transparent Images | PNG All">
            <a:extLst>
              <a:ext uri="{FF2B5EF4-FFF2-40B4-BE49-F238E27FC236}">
                <a16:creationId xmlns:a16="http://schemas.microsoft.com/office/drawing/2014/main" id="{B359427C-6AB8-D691-EAA8-A4503D4A2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088" y="4664278"/>
            <a:ext cx="3396189" cy="226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547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F1DBC92-92B7-2796-5786-3DB01A2588A4}"/>
              </a:ext>
            </a:extLst>
          </p:cNvPr>
          <p:cNvSpPr txBox="1"/>
          <p:nvPr/>
        </p:nvSpPr>
        <p:spPr>
          <a:xfrm>
            <a:off x="1300293" y="914400"/>
            <a:ext cx="7533313" cy="5575777"/>
          </a:xfrm>
          <a:prstGeom prst="rect">
            <a:avLst/>
          </a:prstGeom>
          <a:noFill/>
        </p:spPr>
        <p:txBody>
          <a:bodyPr wrap="square">
            <a:spAutoFit/>
          </a:bodyPr>
          <a:lstStyle/>
          <a:p>
            <a:pPr marL="0" marR="0">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3:14</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For this reason I bow my knees to the Father of our Lord Jesus Christ,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15</a:t>
            </a:r>
            <a:r>
              <a:rPr lang="en-US" sz="2800" dirty="0">
                <a:effectLst/>
                <a:latin typeface="Calibri" panose="020F0502020204030204" pitchFamily="34" charset="0"/>
                <a:ea typeface="Calibri" panose="020F0502020204030204" pitchFamily="34" charset="0"/>
                <a:cs typeface="Calibri" panose="020F0502020204030204" pitchFamily="34" charset="0"/>
              </a:rPr>
              <a:t> from whom the whole family in heaven and earth is named,</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16 </a:t>
            </a:r>
            <a:r>
              <a:rPr lang="en-US" sz="2800" dirty="0">
                <a:effectLst/>
                <a:latin typeface="Calibri" panose="020F0502020204030204" pitchFamily="34" charset="0"/>
                <a:ea typeface="Calibri" panose="020F0502020204030204" pitchFamily="34" charset="0"/>
                <a:cs typeface="Calibri" panose="020F0502020204030204" pitchFamily="34" charset="0"/>
              </a:rPr>
              <a:t>that He would grant you, according to the riches of His glory, to be strengthened with might through His Spirit in the inner man,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17</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u="sng" dirty="0">
                <a:effectLst/>
                <a:latin typeface="Calibri" panose="020F0502020204030204" pitchFamily="34" charset="0"/>
                <a:ea typeface="Calibri" panose="020F0502020204030204" pitchFamily="34" charset="0"/>
                <a:cs typeface="Calibri" panose="020F0502020204030204" pitchFamily="34" charset="0"/>
              </a:rPr>
              <a:t>that Christ may dwell in your hearts</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through faith</a:t>
            </a:r>
            <a:r>
              <a:rPr lang="en-US" sz="2800" dirty="0">
                <a:effectLst/>
                <a:latin typeface="Calibri" panose="020F0502020204030204" pitchFamily="34" charset="0"/>
                <a:ea typeface="Calibri" panose="020F0502020204030204" pitchFamily="34" charset="0"/>
                <a:cs typeface="Calibri" panose="020F0502020204030204" pitchFamily="34" charset="0"/>
              </a:rPr>
              <a:t>; that you, being rooted and grounded in love,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God is our owner. </a:t>
            </a: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He paid a great price to redeem us and sacrificed himself to make you his own.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4796E5C-63F5-1089-2D09-8521CC45F904}"/>
              </a:ext>
            </a:extLst>
          </p:cNvPr>
          <p:cNvSpPr/>
          <p:nvPr/>
        </p:nvSpPr>
        <p:spPr>
          <a:xfrm>
            <a:off x="1098958" y="822122"/>
            <a:ext cx="7843706" cy="45384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669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1BC6132D-36B7-2C43-3681-3C00A9F4E026}"/>
              </a:ext>
            </a:extLst>
          </p:cNvPr>
          <p:cNvSpPr txBox="1"/>
          <p:nvPr/>
        </p:nvSpPr>
        <p:spPr>
          <a:xfrm>
            <a:off x="1140903" y="981512"/>
            <a:ext cx="7566869" cy="5216813"/>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He purchased us with His Blood.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He has </a:t>
            </a:r>
            <a:r>
              <a:rPr lang="en-US" sz="2800" u="sng" dirty="0">
                <a:effectLst/>
                <a:latin typeface="Calibri" panose="020F0502020204030204" pitchFamily="34" charset="0"/>
                <a:ea typeface="Calibri" panose="020F0502020204030204" pitchFamily="34" charset="0"/>
                <a:cs typeface="Calibri" panose="020F0502020204030204" pitchFamily="34" charset="0"/>
              </a:rPr>
              <a:t>the right to set our steps </a:t>
            </a:r>
            <a:r>
              <a:rPr lang="en-US" sz="2800" dirty="0">
                <a:effectLst/>
                <a:latin typeface="Calibri" panose="020F0502020204030204" pitchFamily="34" charset="0"/>
                <a:ea typeface="Calibri" panose="020F0502020204030204" pitchFamily="34" charset="0"/>
                <a:cs typeface="Calibri" panose="020F0502020204030204" pitchFamily="34" charset="0"/>
              </a:rPr>
              <a:t>and </a:t>
            </a:r>
            <a:r>
              <a:rPr lang="en-US" sz="2800" u="sng" dirty="0">
                <a:effectLst/>
                <a:latin typeface="Calibri" panose="020F0502020204030204" pitchFamily="34" charset="0"/>
                <a:ea typeface="Calibri" panose="020F0502020204030204" pitchFamily="34" charset="0"/>
                <a:cs typeface="Calibri" panose="020F0502020204030204" pitchFamily="34" charset="0"/>
              </a:rPr>
              <a:t>determine</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effectLst/>
                <a:latin typeface="Calibri" panose="020F0502020204030204" pitchFamily="34" charset="0"/>
                <a:ea typeface="Calibri" panose="020F0502020204030204" pitchFamily="34" charset="0"/>
                <a:cs typeface="Calibri" panose="020F0502020204030204" pitchFamily="34" charset="0"/>
              </a:rPr>
              <a:t>our purpose</a:t>
            </a:r>
            <a:r>
              <a:rPr lang="en-US" sz="2800" dirty="0">
                <a:effectLst/>
                <a:latin typeface="Calibri" panose="020F0502020204030204" pitchFamily="34" charset="0"/>
                <a:ea typeface="Calibri" panose="020F0502020204030204" pitchFamily="34" charset="0"/>
                <a:cs typeface="Calibri" panose="020F0502020204030204" pitchFamily="34" charset="0"/>
              </a:rPr>
              <a:t>.   God is our master and owner.  His position in our lives makes it clear the responsibility of those call by his name.                </a:t>
            </a:r>
            <a:r>
              <a:rPr lang="en-US" sz="2800" u="sng" dirty="0">
                <a:effectLst/>
                <a:latin typeface="Calibri" panose="020F0502020204030204" pitchFamily="34" charset="0"/>
                <a:ea typeface="Calibri" panose="020F0502020204030204" pitchFamily="34" charset="0"/>
                <a:cs typeface="Calibri" panose="020F0502020204030204" pitchFamily="34" charset="0"/>
              </a:rPr>
              <a:t>We are to obey.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Obey</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u="sng" dirty="0">
                <a:effectLst/>
                <a:latin typeface="Calibri" panose="020F0502020204030204" pitchFamily="34" charset="0"/>
                <a:ea typeface="Calibri" panose="020F0502020204030204" pitchFamily="34" charset="0"/>
                <a:cs typeface="Calibri" panose="020F0502020204030204" pitchFamily="34" charset="0"/>
              </a:rPr>
              <a:t>right away</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obey </a:t>
            </a:r>
            <a:r>
              <a:rPr lang="en-US" sz="2800" b="1" u="sng" dirty="0">
                <a:effectLst/>
                <a:latin typeface="Calibri" panose="020F0502020204030204" pitchFamily="34" charset="0"/>
                <a:ea typeface="Calibri" panose="020F0502020204030204" pitchFamily="34" charset="0"/>
                <a:cs typeface="Calibri" panose="020F0502020204030204" pitchFamily="34" charset="0"/>
              </a:rPr>
              <a:t>all the way</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obey</a:t>
            </a:r>
            <a:r>
              <a:rPr lang="en-US" sz="2800" dirty="0">
                <a:effectLst/>
                <a:latin typeface="Calibri" panose="020F0502020204030204" pitchFamily="34" charset="0"/>
                <a:ea typeface="Calibri" panose="020F0502020204030204" pitchFamily="34" charset="0"/>
                <a:cs typeface="Calibri" panose="020F0502020204030204" pitchFamily="34" charset="0"/>
              </a:rPr>
              <a:t> in </a:t>
            </a:r>
            <a:r>
              <a:rPr lang="en-US" sz="2800" b="1" u="sng" dirty="0">
                <a:effectLst/>
                <a:latin typeface="Calibri" panose="020F0502020204030204" pitchFamily="34" charset="0"/>
                <a:ea typeface="Calibri" panose="020F0502020204030204" pitchFamily="34" charset="0"/>
                <a:cs typeface="Calibri" panose="020F0502020204030204" pitchFamily="34" charset="0"/>
              </a:rPr>
              <a:t>a happy way</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Obedience is a tool of transformation and the way in which God shapes us into the image of Christ . </a:t>
            </a:r>
            <a:r>
              <a:rPr lang="en-US" sz="2800" u="sng" dirty="0">
                <a:effectLst/>
                <a:latin typeface="Calibri" panose="020F0502020204030204" pitchFamily="34" charset="0"/>
                <a:ea typeface="Calibri" panose="020F0502020204030204" pitchFamily="34" charset="0"/>
                <a:cs typeface="Calibri" panose="020F0502020204030204" pitchFamily="34" charset="0"/>
              </a:rPr>
              <a:t>(God owns us, He owns our heart</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428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9CDAEFAE-89F0-1773-A2A4-8C8A52B0A659}"/>
              </a:ext>
            </a:extLst>
          </p:cNvPr>
          <p:cNvSpPr txBox="1"/>
          <p:nvPr/>
        </p:nvSpPr>
        <p:spPr>
          <a:xfrm>
            <a:off x="1224793" y="1082180"/>
            <a:ext cx="7650759" cy="5262979"/>
          </a:xfrm>
          <a:prstGeom prst="rect">
            <a:avLst/>
          </a:prstGeom>
          <a:noFill/>
        </p:spPr>
        <p:txBody>
          <a:bodyPr wrap="square">
            <a:spAutoFit/>
          </a:bodyPr>
          <a:lstStyle/>
          <a:p>
            <a:r>
              <a:rPr lang="en-US" sz="3600" b="1" dirty="0">
                <a:solidFill>
                  <a:srgbClr val="0070C0"/>
                </a:solidFill>
              </a:rPr>
              <a:t>Matt. 12:33 </a:t>
            </a:r>
            <a:r>
              <a:rPr lang="en-US" sz="2400" dirty="0"/>
              <a:t>"Either </a:t>
            </a:r>
            <a:r>
              <a:rPr lang="en-US" sz="2400" b="1" u="sng" dirty="0"/>
              <a:t>make the tree good </a:t>
            </a:r>
            <a:r>
              <a:rPr lang="en-US" sz="2400" dirty="0"/>
              <a:t>and </a:t>
            </a:r>
            <a:r>
              <a:rPr lang="en-US" sz="2400" b="1" dirty="0"/>
              <a:t>its fruit good</a:t>
            </a:r>
            <a:r>
              <a:rPr lang="en-US" sz="2400" dirty="0"/>
              <a:t>, or else </a:t>
            </a:r>
            <a:r>
              <a:rPr lang="en-US" sz="2400" u="sng" dirty="0"/>
              <a:t>make the tree bad </a:t>
            </a:r>
            <a:r>
              <a:rPr lang="en-US" sz="2400" dirty="0"/>
              <a:t>and </a:t>
            </a:r>
            <a:r>
              <a:rPr lang="en-US" sz="2400" u="sng" dirty="0"/>
              <a:t>its fruit bad</a:t>
            </a:r>
            <a:r>
              <a:rPr lang="en-US" sz="2400" dirty="0"/>
              <a:t>;                           </a:t>
            </a:r>
            <a:r>
              <a:rPr lang="en-US" sz="2400" dirty="0">
                <a:latin typeface="Aharoni" panose="02010803020104030203" pitchFamily="2" charset="-79"/>
                <a:cs typeface="Aharoni" panose="02010803020104030203" pitchFamily="2" charset="-79"/>
              </a:rPr>
              <a:t>for a tree is known by its fruit</a:t>
            </a:r>
            <a:r>
              <a:rPr lang="en-US" sz="2400" dirty="0"/>
              <a:t>.</a:t>
            </a:r>
          </a:p>
          <a:p>
            <a:r>
              <a:rPr lang="en-US" sz="2400" b="1" dirty="0">
                <a:solidFill>
                  <a:srgbClr val="0070C0"/>
                </a:solidFill>
              </a:rPr>
              <a:t>34</a:t>
            </a:r>
            <a:r>
              <a:rPr lang="en-US" sz="2400" dirty="0"/>
              <a:t> "Brood of vipers! How can you, being evil, speak good things? For out of the abundance of the heart the mouth speaks.</a:t>
            </a:r>
          </a:p>
          <a:p>
            <a:r>
              <a:rPr lang="en-US" sz="2800" b="1" dirty="0">
                <a:solidFill>
                  <a:srgbClr val="0070C0"/>
                </a:solidFill>
              </a:rPr>
              <a:t>35 "A good man out of the good treasure of his heart brings forth good things, and an evil man out of the evil treasure brings forth evil things.</a:t>
            </a:r>
          </a:p>
          <a:p>
            <a:r>
              <a:rPr lang="en-US" sz="2400" b="1" dirty="0">
                <a:solidFill>
                  <a:srgbClr val="0070C0"/>
                </a:solidFill>
              </a:rPr>
              <a:t>36</a:t>
            </a:r>
            <a:r>
              <a:rPr lang="en-US" sz="2400" dirty="0"/>
              <a:t> "But I say to you that </a:t>
            </a:r>
            <a:r>
              <a:rPr lang="en-US" sz="2400" u="sng" dirty="0"/>
              <a:t>for every idle word men may speak</a:t>
            </a:r>
            <a:r>
              <a:rPr lang="en-US" sz="2400" dirty="0"/>
              <a:t>, they will give account of it in the day of judgment.</a:t>
            </a:r>
          </a:p>
          <a:p>
            <a:r>
              <a:rPr lang="en-US" sz="2400" b="1" dirty="0">
                <a:solidFill>
                  <a:srgbClr val="0070C0"/>
                </a:solidFill>
              </a:rPr>
              <a:t>37</a:t>
            </a:r>
            <a:r>
              <a:rPr lang="en-US" sz="2400" dirty="0"/>
              <a:t> "</a:t>
            </a:r>
            <a:r>
              <a:rPr lang="en-US" sz="2400" dirty="0">
                <a:latin typeface="Aharoni" panose="02010803020104030203" pitchFamily="2" charset="-79"/>
                <a:cs typeface="Aharoni" panose="02010803020104030203" pitchFamily="2" charset="-79"/>
              </a:rPr>
              <a:t>For by your words you will be justified, and by your words you will be condemned</a:t>
            </a:r>
            <a:r>
              <a:rPr lang="en-US" sz="2400" dirty="0"/>
              <a:t>."</a:t>
            </a:r>
          </a:p>
        </p:txBody>
      </p:sp>
    </p:spTree>
    <p:extLst>
      <p:ext uri="{BB962C8B-B14F-4D97-AF65-F5344CB8AC3E}">
        <p14:creationId xmlns:p14="http://schemas.microsoft.com/office/powerpoint/2010/main" val="1905552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579450B9-7357-8C18-BCF6-981D1611D317}"/>
              </a:ext>
            </a:extLst>
          </p:cNvPr>
          <p:cNvSpPr txBox="1"/>
          <p:nvPr/>
        </p:nvSpPr>
        <p:spPr>
          <a:xfrm>
            <a:off x="1098958" y="1275126"/>
            <a:ext cx="7667537" cy="4874003"/>
          </a:xfrm>
          <a:prstGeom prst="rect">
            <a:avLst/>
          </a:prstGeom>
          <a:noFill/>
        </p:spPr>
        <p:txBody>
          <a:bodyPr wrap="square">
            <a:spAutoFit/>
          </a:bodyPr>
          <a:lstStyle/>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6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Col.3:15</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And let the peace of God rule in your hearts, to which also you were called in one body; and be thankful.</a:t>
            </a: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6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1Peter 3:15</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But </a:t>
            </a:r>
            <a:r>
              <a:rPr lang="en-US" sz="3200" u="sng" dirty="0">
                <a:effectLst/>
                <a:latin typeface="Calibri" panose="020F0502020204030204" pitchFamily="34" charset="0"/>
                <a:ea typeface="Calibri" panose="020F0502020204030204" pitchFamily="34" charset="0"/>
                <a:cs typeface="Calibri" panose="020F0502020204030204" pitchFamily="34" charset="0"/>
              </a:rPr>
              <a:t>sanctify</a:t>
            </a:r>
            <a:r>
              <a:rPr lang="en-US" sz="3200" dirty="0">
                <a:effectLst/>
                <a:latin typeface="Calibri" panose="020F0502020204030204" pitchFamily="34" charset="0"/>
                <a:ea typeface="Calibri" panose="020F0502020204030204" pitchFamily="34" charset="0"/>
                <a:cs typeface="Calibri" panose="020F0502020204030204" pitchFamily="34" charset="0"/>
              </a:rPr>
              <a:t> the Lord God </a:t>
            </a:r>
            <a:r>
              <a:rPr lang="en-US" sz="3200" u="sng" dirty="0">
                <a:effectLst/>
                <a:latin typeface="Calibri" panose="020F0502020204030204" pitchFamily="34" charset="0"/>
                <a:ea typeface="Calibri" panose="020F0502020204030204" pitchFamily="34" charset="0"/>
                <a:cs typeface="Calibri" panose="020F0502020204030204" pitchFamily="34" charset="0"/>
              </a:rPr>
              <a:t>in your hearts</a:t>
            </a:r>
            <a:r>
              <a:rPr lang="en-US" sz="3200" dirty="0">
                <a:effectLst/>
                <a:latin typeface="Calibri" panose="020F0502020204030204" pitchFamily="34" charset="0"/>
                <a:ea typeface="Calibri" panose="020F0502020204030204" pitchFamily="34" charset="0"/>
                <a:cs typeface="Calibri" panose="020F0502020204030204" pitchFamily="34" charset="0"/>
              </a:rPr>
              <a:t>, and </a:t>
            </a:r>
            <a:r>
              <a:rPr lang="en-US" sz="3200" u="sng" dirty="0">
                <a:effectLst/>
                <a:latin typeface="Calibri" panose="020F0502020204030204" pitchFamily="34" charset="0"/>
                <a:ea typeface="Calibri" panose="020F0502020204030204" pitchFamily="34" charset="0"/>
                <a:cs typeface="Calibri" panose="020F0502020204030204" pitchFamily="34" charset="0"/>
              </a:rPr>
              <a:t>always be ready</a:t>
            </a:r>
            <a:r>
              <a:rPr lang="en-US" sz="3200" dirty="0">
                <a:effectLst/>
                <a:latin typeface="Calibri" panose="020F0502020204030204" pitchFamily="34" charset="0"/>
                <a:ea typeface="Calibri" panose="020F0502020204030204" pitchFamily="34" charset="0"/>
                <a:cs typeface="Calibri" panose="020F0502020204030204" pitchFamily="34" charset="0"/>
              </a:rPr>
              <a:t> to give a defense to everyone who asks you </a:t>
            </a:r>
            <a:r>
              <a:rPr lang="en-US" sz="3200" u="sng" dirty="0">
                <a:effectLst/>
                <a:latin typeface="Calibri" panose="020F0502020204030204" pitchFamily="34" charset="0"/>
                <a:ea typeface="Calibri" panose="020F0502020204030204" pitchFamily="34" charset="0"/>
                <a:cs typeface="Calibri" panose="020F0502020204030204" pitchFamily="34" charset="0"/>
              </a:rPr>
              <a:t>a reason for the hope that</a:t>
            </a:r>
            <a:r>
              <a:rPr lang="en-US" sz="3200" dirty="0">
                <a:effectLst/>
                <a:latin typeface="Calibri" panose="020F0502020204030204" pitchFamily="34" charset="0"/>
                <a:ea typeface="Calibri" panose="020F0502020204030204" pitchFamily="34" charset="0"/>
                <a:cs typeface="Calibri" panose="020F0502020204030204" pitchFamily="34" charset="0"/>
              </a:rPr>
              <a:t> is in you, </a:t>
            </a:r>
            <a:r>
              <a:rPr lang="en-US" sz="3200" u="sng" dirty="0">
                <a:effectLst/>
                <a:latin typeface="Calibri" panose="020F0502020204030204" pitchFamily="34" charset="0"/>
                <a:ea typeface="Calibri" panose="020F0502020204030204" pitchFamily="34" charset="0"/>
                <a:cs typeface="Calibri" panose="020F0502020204030204" pitchFamily="34" charset="0"/>
              </a:rPr>
              <a:t>with meekness and fear</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DF360B1-D9CB-7D7E-7870-22AF9BE58A51}"/>
              </a:ext>
            </a:extLst>
          </p:cNvPr>
          <p:cNvSpPr/>
          <p:nvPr/>
        </p:nvSpPr>
        <p:spPr>
          <a:xfrm>
            <a:off x="1023457" y="1275126"/>
            <a:ext cx="7818539" cy="49746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703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B8D2496D-8A83-5DF8-C752-8B38CA40FB05}"/>
              </a:ext>
            </a:extLst>
          </p:cNvPr>
          <p:cNvSpPr txBox="1"/>
          <p:nvPr/>
        </p:nvSpPr>
        <p:spPr>
          <a:xfrm>
            <a:off x="1149293" y="989901"/>
            <a:ext cx="7583646" cy="5144890"/>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We must lift God higher than everything else that we love or desire. We must exalt Him, acknowledge His authority and seat Him on the throne of our hearts. We allow the brightness of His holiness  to cause everything else that distracts us or sparkles for our attention to fade in the light of His glory. When we exalt the Lord, we see His holiness, causing us to bow before Him in adoration and praise.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u="sng" dirty="0">
                <a:effectLst/>
                <a:latin typeface="Calibri" panose="020F0502020204030204" pitchFamily="34" charset="0"/>
                <a:ea typeface="Calibri" panose="020F0502020204030204" pitchFamily="34" charset="0"/>
                <a:cs typeface="Calibri" panose="020F0502020204030204" pitchFamily="34" charset="0"/>
              </a:rPr>
              <a:t>A good man out of the good treasure of his heart brings forth good things,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529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61DB52F-D7D1-A81B-6E65-7593496B3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1838"/>
            <a:ext cx="9144000" cy="5394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0A25537-FC8A-9C36-9E69-B17BF46D1440}"/>
              </a:ext>
            </a:extLst>
          </p:cNvPr>
          <p:cNvSpPr/>
          <p:nvPr/>
        </p:nvSpPr>
        <p:spPr>
          <a:xfrm>
            <a:off x="6551802" y="2382473"/>
            <a:ext cx="1493240" cy="77178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810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D4EF9-2E1B-516B-0FEF-87805F312CA3}"/>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4062366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C7CE8271-418B-79F2-3962-BA13DA2EEB59}"/>
              </a:ext>
            </a:extLst>
          </p:cNvPr>
          <p:cNvSpPr txBox="1"/>
          <p:nvPr/>
        </p:nvSpPr>
        <p:spPr>
          <a:xfrm>
            <a:off x="1082180" y="822121"/>
            <a:ext cx="7768205" cy="5881203"/>
          </a:xfrm>
          <a:prstGeom prst="rect">
            <a:avLst/>
          </a:prstGeom>
          <a:noFill/>
        </p:spPr>
        <p:txBody>
          <a:bodyPr wrap="square">
            <a:spAutoFit/>
          </a:bodyPr>
          <a:lstStyle/>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Every battle has a Victor and one who stands defeated…</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in the battle between good and evil,  light and dark,  the contest is over… </a:t>
            </a:r>
          </a:p>
          <a:p>
            <a:pPr marL="0" marR="0">
              <a:spcBef>
                <a:spcPts val="0"/>
              </a:spcBef>
              <a:spcAft>
                <a:spcPts val="100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Jesus wins.   Satan  is utterly defeated…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the question for you and me is,  on which side will we choose to stand…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our victory  is certain,  is already determined, if we choose Jesus…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we can live victoriously because Jesus wins…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if we choose darkness we already stand defeated because the Prince of this world has already lost.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0492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4E917358-7C87-7EDD-4CA9-A80144BAEE03}"/>
              </a:ext>
            </a:extLst>
          </p:cNvPr>
          <p:cNvSpPr txBox="1"/>
          <p:nvPr/>
        </p:nvSpPr>
        <p:spPr>
          <a:xfrm>
            <a:off x="1216404" y="729842"/>
            <a:ext cx="7390702" cy="4282711"/>
          </a:xfrm>
          <a:prstGeom prst="rect">
            <a:avLst/>
          </a:prstGeom>
          <a:noFill/>
        </p:spPr>
        <p:txBody>
          <a:bodyPr wrap="square">
            <a:spAutoFit/>
          </a:bodyPr>
          <a:lstStyle/>
          <a:p>
            <a:pPr marL="0" marR="0">
              <a:spcBef>
                <a:spcPts val="0"/>
              </a:spcBef>
              <a:spcAft>
                <a:spcPts val="0"/>
              </a:spcAft>
            </a:pPr>
            <a:r>
              <a:rPr lang="en-US" sz="2900" dirty="0">
                <a:effectLst/>
                <a:latin typeface="Calibri" panose="020F0502020204030204" pitchFamily="34" charset="0"/>
                <a:ea typeface="Calibri" panose="020F0502020204030204" pitchFamily="34" charset="0"/>
                <a:cs typeface="Calibri" panose="020F0502020204030204" pitchFamily="34" charset="0"/>
              </a:rPr>
              <a:t> </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24</a:t>
            </a:r>
            <a:r>
              <a:rPr lang="en-US" sz="4000" dirty="0">
                <a:effectLst/>
                <a:latin typeface="Calibri" panose="020F0502020204030204" pitchFamily="34" charset="0"/>
                <a:ea typeface="Calibri" panose="020F0502020204030204" pitchFamily="34" charset="0"/>
                <a:cs typeface="Calibri" panose="020F0502020204030204" pitchFamily="34" charset="0"/>
              </a:rPr>
              <a:t> No one can serve two masters; for either he will hate the one and love the other, or he will hold to one and despise the other. You cannot serve God and mammon.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reasure Chest PNG Transparent Images | PNG All">
            <a:extLst>
              <a:ext uri="{FF2B5EF4-FFF2-40B4-BE49-F238E27FC236}">
                <a16:creationId xmlns:a16="http://schemas.microsoft.com/office/drawing/2014/main" id="{54FA8C10-13F0-6630-2241-00E1D9F41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692" y="4384217"/>
            <a:ext cx="3505890" cy="233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36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9CDAEFAE-89F0-1773-A2A4-8C8A52B0A659}"/>
              </a:ext>
            </a:extLst>
          </p:cNvPr>
          <p:cNvSpPr txBox="1"/>
          <p:nvPr/>
        </p:nvSpPr>
        <p:spPr>
          <a:xfrm>
            <a:off x="1140904" y="4723006"/>
            <a:ext cx="7835316" cy="1815882"/>
          </a:xfrm>
          <a:prstGeom prst="rect">
            <a:avLst/>
          </a:prstGeom>
          <a:noFill/>
        </p:spPr>
        <p:txBody>
          <a:bodyPr wrap="square">
            <a:spAutoFit/>
          </a:bodyPr>
          <a:lstStyle/>
          <a:p>
            <a:r>
              <a:rPr lang="en-US" sz="2800" b="1" dirty="0">
                <a:solidFill>
                  <a:srgbClr val="0070C0"/>
                </a:solidFill>
              </a:rPr>
              <a:t>Matt. 12:35 </a:t>
            </a:r>
            <a:r>
              <a:rPr lang="en-US" sz="2800" dirty="0"/>
              <a:t>"</a:t>
            </a:r>
            <a:r>
              <a:rPr lang="en-US" sz="2800" u="sng" dirty="0"/>
              <a:t>A good man </a:t>
            </a:r>
            <a:r>
              <a:rPr lang="en-US" sz="2800" dirty="0"/>
              <a:t>out of </a:t>
            </a:r>
            <a:r>
              <a:rPr lang="en-US" sz="2800" dirty="0">
                <a:latin typeface="Aharoni" panose="02010803020104030203" pitchFamily="2" charset="-79"/>
                <a:cs typeface="Aharoni" panose="02010803020104030203" pitchFamily="2" charset="-79"/>
              </a:rPr>
              <a:t>the good treasure of his heart</a:t>
            </a:r>
            <a:r>
              <a:rPr lang="en-US" sz="2800" dirty="0"/>
              <a:t> brings forth good things, </a:t>
            </a:r>
            <a:r>
              <a:rPr lang="en-US" sz="2800" u="sng" dirty="0"/>
              <a:t>and an evil man </a:t>
            </a:r>
            <a:r>
              <a:rPr lang="en-US" sz="2800" dirty="0"/>
              <a:t>out of </a:t>
            </a:r>
            <a:r>
              <a:rPr lang="en-US" sz="2800" u="sng" dirty="0"/>
              <a:t>the evil treasure brings </a:t>
            </a:r>
            <a:r>
              <a:rPr lang="en-US" sz="2800" dirty="0"/>
              <a:t>forth </a:t>
            </a:r>
            <a:r>
              <a:rPr lang="en-US" sz="2800" u="sng" dirty="0"/>
              <a:t>evil things</a:t>
            </a:r>
            <a:r>
              <a:rPr lang="en-US" sz="2800" dirty="0"/>
              <a:t>.</a:t>
            </a:r>
          </a:p>
        </p:txBody>
      </p:sp>
      <p:pic>
        <p:nvPicPr>
          <p:cNvPr id="6" name="Picture 2" descr="Treasure Chest PNG Transparent Images | PNG All">
            <a:extLst>
              <a:ext uri="{FF2B5EF4-FFF2-40B4-BE49-F238E27FC236}">
                <a16:creationId xmlns:a16="http://schemas.microsoft.com/office/drawing/2014/main" id="{8432E349-E1F0-C5A2-2A15-7A4A4019D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076" y="749999"/>
            <a:ext cx="6065242" cy="404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91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9CDAEFAE-89F0-1773-A2A4-8C8A52B0A659}"/>
              </a:ext>
            </a:extLst>
          </p:cNvPr>
          <p:cNvSpPr txBox="1"/>
          <p:nvPr/>
        </p:nvSpPr>
        <p:spPr>
          <a:xfrm>
            <a:off x="1350629" y="1149292"/>
            <a:ext cx="7340366" cy="4015096"/>
          </a:xfrm>
          <a:prstGeom prst="rect">
            <a:avLst/>
          </a:prstGeom>
          <a:noFill/>
        </p:spPr>
        <p:txBody>
          <a:bodyPr wrap="square">
            <a:spAutoFit/>
          </a:bodyPr>
          <a:lstStyle/>
          <a:p>
            <a:r>
              <a:rPr lang="en-US" sz="3200" b="1" dirty="0">
                <a:solidFill>
                  <a:srgbClr val="0070C0"/>
                </a:solidFill>
              </a:rPr>
              <a:t>Matt. 12:34 </a:t>
            </a:r>
            <a:r>
              <a:rPr lang="en-US" sz="3200" dirty="0"/>
              <a:t>"Brood of vipers! How can you, being evil, speak good things? For out of the abundance of the heart the mouth speaks.</a:t>
            </a:r>
          </a:p>
          <a:p>
            <a:r>
              <a:rPr lang="en-US" sz="3200" b="1" dirty="0">
                <a:solidFill>
                  <a:srgbClr val="0070C0"/>
                </a:solidFill>
              </a:rPr>
              <a:t>35</a:t>
            </a:r>
            <a:r>
              <a:rPr lang="en-US" sz="3200" dirty="0"/>
              <a:t> "A good man out of the good treasure of his heart brings forth good things, and an evil man out of the evil treasure brings forth evil things.</a:t>
            </a:r>
          </a:p>
        </p:txBody>
      </p:sp>
      <p:sp>
        <p:nvSpPr>
          <p:cNvPr id="8" name="TextBox 7">
            <a:extLst>
              <a:ext uri="{FF2B5EF4-FFF2-40B4-BE49-F238E27FC236}">
                <a16:creationId xmlns:a16="http://schemas.microsoft.com/office/drawing/2014/main" id="{AB812776-942F-2304-BE3F-E9B9B4FA9A04}"/>
              </a:ext>
            </a:extLst>
          </p:cNvPr>
          <p:cNvSpPr txBox="1"/>
          <p:nvPr/>
        </p:nvSpPr>
        <p:spPr>
          <a:xfrm>
            <a:off x="1233180" y="5500977"/>
            <a:ext cx="7675927" cy="625428"/>
          </a:xfrm>
          <a:prstGeom prst="rect">
            <a:avLst/>
          </a:prstGeom>
          <a:noFill/>
        </p:spPr>
        <p:txBody>
          <a:bodyPr wrap="square">
            <a:spAutoFit/>
          </a:bodyPr>
          <a:lstStyle/>
          <a:p>
            <a:pPr marL="0" marR="0">
              <a:lnSpc>
                <a:spcPct val="115000"/>
              </a:lnSpc>
              <a:spcBef>
                <a:spcPts val="0"/>
              </a:spcBef>
              <a:spcAft>
                <a:spcPts val="0"/>
              </a:spcAft>
            </a:pP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What things do you have in your heart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94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0B2280-E99F-FE76-0271-BD800CFD4445}"/>
              </a:ext>
            </a:extLst>
          </p:cNvPr>
          <p:cNvPicPr>
            <a:picLocks noChangeAspect="1"/>
          </p:cNvPicPr>
          <p:nvPr/>
        </p:nvPicPr>
        <p:blipFill>
          <a:blip r:embed="rId2"/>
          <a:stretch>
            <a:fillRect/>
          </a:stretch>
        </p:blipFill>
        <p:spPr>
          <a:xfrm>
            <a:off x="488699" y="1729124"/>
            <a:ext cx="8286186" cy="4797266"/>
          </a:xfrm>
          <a:prstGeom prst="rect">
            <a:avLst/>
          </a:prstGeom>
        </p:spPr>
      </p:pic>
      <p:sp>
        <p:nvSpPr>
          <p:cNvPr id="4" name="TextBox 3">
            <a:extLst>
              <a:ext uri="{FF2B5EF4-FFF2-40B4-BE49-F238E27FC236}">
                <a16:creationId xmlns:a16="http://schemas.microsoft.com/office/drawing/2014/main" id="{6235DC37-90A9-9E88-C329-356FDDC374FE}"/>
              </a:ext>
            </a:extLst>
          </p:cNvPr>
          <p:cNvSpPr txBox="1"/>
          <p:nvPr/>
        </p:nvSpPr>
        <p:spPr>
          <a:xfrm>
            <a:off x="488699" y="234893"/>
            <a:ext cx="828618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Matt. 12:34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"Brood of vipers! How can you, being evil, speak good things? For out of the abundance of the heart the mouth speaks.</a:t>
            </a:r>
          </a:p>
        </p:txBody>
      </p:sp>
      <p:sp>
        <p:nvSpPr>
          <p:cNvPr id="5" name="Rectangle 4">
            <a:extLst>
              <a:ext uri="{FF2B5EF4-FFF2-40B4-BE49-F238E27FC236}">
                <a16:creationId xmlns:a16="http://schemas.microsoft.com/office/drawing/2014/main" id="{7734C420-C2EF-94F6-073B-2938D734910A}"/>
              </a:ext>
            </a:extLst>
          </p:cNvPr>
          <p:cNvSpPr/>
          <p:nvPr/>
        </p:nvSpPr>
        <p:spPr>
          <a:xfrm>
            <a:off x="488699" y="1702965"/>
            <a:ext cx="8286186" cy="4815281"/>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56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199E9460-74E0-B463-862C-61D4E915DF6F}"/>
              </a:ext>
            </a:extLst>
          </p:cNvPr>
          <p:cNvSpPr txBox="1"/>
          <p:nvPr/>
        </p:nvSpPr>
        <p:spPr>
          <a:xfrm>
            <a:off x="1224793" y="880845"/>
            <a:ext cx="7474590" cy="5327612"/>
          </a:xfrm>
          <a:prstGeom prst="rect">
            <a:avLst/>
          </a:prstGeom>
          <a:noFill/>
        </p:spPr>
        <p:txBody>
          <a:bodyPr wrap="square">
            <a:spAutoFit/>
          </a:bodyPr>
          <a:lstStyle/>
          <a:p>
            <a:pPr marL="0" marR="0">
              <a:spcBef>
                <a:spcPts val="0"/>
              </a:spcBef>
              <a:spcAft>
                <a:spcPts val="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v.33   </a:t>
            </a:r>
            <a:r>
              <a:rPr lang="en-US" sz="2800" dirty="0">
                <a:effectLst/>
                <a:latin typeface="Calibri" panose="020F0502020204030204" pitchFamily="34" charset="0"/>
                <a:ea typeface="Calibri" panose="020F0502020204030204" pitchFamily="34" charset="0"/>
                <a:cs typeface="Calibri" panose="020F0502020204030204" pitchFamily="34" charset="0"/>
              </a:rPr>
              <a:t>Either make the </a:t>
            </a:r>
            <a:r>
              <a:rPr lang="en-US" sz="2800" b="1" u="sng" dirty="0">
                <a:effectLst/>
                <a:latin typeface="Calibri" panose="020F0502020204030204" pitchFamily="34" charset="0"/>
                <a:ea typeface="Calibri" panose="020F0502020204030204" pitchFamily="34" charset="0"/>
                <a:cs typeface="Calibri" panose="020F0502020204030204" pitchFamily="34" charset="0"/>
              </a:rPr>
              <a:t>tree good, and its fruit good</a:t>
            </a:r>
            <a:r>
              <a:rPr lang="en-US" sz="2800" dirty="0">
                <a:effectLst/>
                <a:latin typeface="Calibri" panose="020F0502020204030204" pitchFamily="34" charset="0"/>
                <a:ea typeface="Calibri" panose="020F0502020204030204" pitchFamily="34" charset="0"/>
                <a:cs typeface="Calibri" panose="020F0502020204030204" pitchFamily="34" charset="0"/>
              </a:rPr>
              <a:t>; or make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tree bad</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its fruit bad</a:t>
            </a:r>
            <a:r>
              <a:rPr lang="en-US" sz="2800" dirty="0">
                <a:effectLst/>
                <a:latin typeface="Calibri" panose="020F0502020204030204" pitchFamily="34" charset="0"/>
                <a:ea typeface="Calibri" panose="020F0502020204030204" pitchFamily="34" charset="0"/>
                <a:cs typeface="Calibri" panose="020F0502020204030204" pitchFamily="34" charset="0"/>
              </a:rPr>
              <a:t>;      for </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tree is known by its fruit</a:t>
            </a:r>
            <a:r>
              <a:rPr lang="en-US" sz="28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Only the rotten tree will produce rotten fruit and their hearts are so rotten they are speaking these things against Jesus.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This  is also an appeal for them to be honest. If it’s  a good tree then call it a good tree. If I am good, then say I am good. </a:t>
            </a:r>
            <a:r>
              <a:rPr lang="en-US" sz="2800" u="sng" dirty="0">
                <a:effectLst/>
                <a:latin typeface="Calibri" panose="020F0502020204030204" pitchFamily="34" charset="0"/>
                <a:ea typeface="Calibri" panose="020F0502020204030204" pitchFamily="34" charset="0"/>
                <a:cs typeface="Calibri" panose="020F0502020204030204" pitchFamily="34" charset="0"/>
              </a:rPr>
              <a:t>My works show I am good</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FF0000"/>
                </a:solidFill>
                <a:effectLst/>
                <a:latin typeface="Calibri" panose="020F0502020204030204" pitchFamily="34" charset="0"/>
                <a:ea typeface="Calibri" panose="020F0502020204030204" pitchFamily="34" charset="0"/>
              </a:rPr>
              <a:t>(and our works show our nature)</a:t>
            </a:r>
            <a:endParaRPr lang="en-US" sz="2800" dirty="0"/>
          </a:p>
        </p:txBody>
      </p:sp>
    </p:spTree>
    <p:extLst>
      <p:ext uri="{BB962C8B-B14F-4D97-AF65-F5344CB8AC3E}">
        <p14:creationId xmlns:p14="http://schemas.microsoft.com/office/powerpoint/2010/main" val="260964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9F2B1592-D749-A5BC-5ED0-1DBBD190C64C}"/>
              </a:ext>
            </a:extLst>
          </p:cNvPr>
          <p:cNvSpPr txBox="1"/>
          <p:nvPr/>
        </p:nvSpPr>
        <p:spPr>
          <a:xfrm>
            <a:off x="1166070" y="922789"/>
            <a:ext cx="7566869" cy="5293757"/>
          </a:xfrm>
          <a:prstGeom prst="rect">
            <a:avLst/>
          </a:prstGeom>
          <a:noFill/>
        </p:spPr>
        <p:txBody>
          <a:bodyPr wrap="square">
            <a:spAutoFit/>
          </a:bodyPr>
          <a:lstStyle/>
          <a:p>
            <a:pPr marL="0" marR="0">
              <a:spcBef>
                <a:spcPts val="0"/>
              </a:spcBef>
              <a:spcAft>
                <a:spcPts val="0"/>
              </a:spcAft>
            </a:pP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34</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You brood of vipers, how can you, being evil, speak what is good? For </a:t>
            </a:r>
            <a:r>
              <a:rPr lang="en-US" sz="2600" u="sng" dirty="0">
                <a:effectLst/>
                <a:latin typeface="Calibri" panose="020F0502020204030204" pitchFamily="34" charset="0"/>
                <a:ea typeface="Calibri" panose="020F0502020204030204" pitchFamily="34" charset="0"/>
                <a:cs typeface="Calibri" panose="020F0502020204030204" pitchFamily="34" charset="0"/>
              </a:rPr>
              <a:t>the mouth speaks out of that which fills the heart</a:t>
            </a:r>
            <a:r>
              <a:rPr lang="en-US" sz="26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These people were wicked; </a:t>
            </a:r>
            <a:r>
              <a:rPr lang="en-US" sz="2600" u="sng" dirty="0">
                <a:effectLst/>
                <a:latin typeface="Calibri" panose="020F0502020204030204" pitchFamily="34" charset="0"/>
                <a:ea typeface="Calibri" panose="020F0502020204030204" pitchFamily="34" charset="0"/>
                <a:cs typeface="Calibri" panose="020F0502020204030204" pitchFamily="34" charset="0"/>
              </a:rPr>
              <a:t>like poisonous snakes, with corrupt natures</a:t>
            </a:r>
            <a:r>
              <a:rPr lang="en-US" sz="2600" dirty="0">
                <a:effectLst/>
                <a:latin typeface="Calibri" panose="020F0502020204030204" pitchFamily="34" charset="0"/>
                <a:ea typeface="Calibri" panose="020F0502020204030204" pitchFamily="34" charset="0"/>
                <a:cs typeface="Calibri" panose="020F0502020204030204" pitchFamily="34" charset="0"/>
              </a:rPr>
              <a:t>. For the mouth speaks out of that which fills the heart.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The prince of this world knows that the message you allow into your heart </a:t>
            </a:r>
            <a:r>
              <a:rPr lang="en-US" sz="2600" u="sng" dirty="0">
                <a:effectLst/>
                <a:latin typeface="Calibri" panose="020F0502020204030204" pitchFamily="34" charset="0"/>
                <a:ea typeface="Calibri" panose="020F0502020204030204" pitchFamily="34" charset="0"/>
                <a:cs typeface="Calibri" panose="020F0502020204030204" pitchFamily="34" charset="0"/>
              </a:rPr>
              <a:t>will forever shape you</a:t>
            </a:r>
            <a:r>
              <a:rPr lang="en-US" sz="2600" dirty="0">
                <a:effectLst/>
                <a:latin typeface="Calibri" panose="020F0502020204030204" pitchFamily="34" charset="0"/>
                <a:ea typeface="Calibri" panose="020F0502020204030204" pitchFamily="34" charset="0"/>
                <a:cs typeface="Calibri" panose="020F0502020204030204" pitchFamily="34" charset="0"/>
              </a:rPr>
              <a:t>.               He will </a:t>
            </a:r>
            <a:r>
              <a:rPr lang="en-US" sz="2600" u="sng" dirty="0">
                <a:effectLst/>
                <a:latin typeface="Calibri" panose="020F0502020204030204" pitchFamily="34" charset="0"/>
                <a:ea typeface="Calibri" panose="020F0502020204030204" pitchFamily="34" charset="0"/>
                <a:cs typeface="Calibri" panose="020F0502020204030204" pitchFamily="34" charset="0"/>
              </a:rPr>
              <a:t>be busy everyday filling your heart</a:t>
            </a:r>
            <a:r>
              <a:rPr lang="en-US" sz="2600" dirty="0">
                <a:effectLst/>
                <a:latin typeface="Calibri" panose="020F0502020204030204" pitchFamily="34" charset="0"/>
                <a:ea typeface="Calibri" panose="020F0502020204030204" pitchFamily="34" charset="0"/>
                <a:cs typeface="Calibri" panose="020F0502020204030204" pitchFamily="34" charset="0"/>
              </a:rPr>
              <a:t> with his messages. Messages that </a:t>
            </a:r>
            <a:r>
              <a:rPr lang="en-US" sz="2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if you </a:t>
            </a:r>
            <a:r>
              <a:rPr lang="en-US" sz="2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allow</a:t>
            </a:r>
            <a:r>
              <a:rPr lang="en-US" sz="2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 dwell  in your heart</a:t>
            </a:r>
            <a:r>
              <a:rPr lang="en-US" sz="2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will </a:t>
            </a:r>
            <a:r>
              <a:rPr lang="en-US" sz="2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damn your soul</a:t>
            </a:r>
            <a:r>
              <a:rPr lang="en-US" sz="2600" dirty="0">
                <a:effectLst/>
                <a:latin typeface="Calibri" panose="020F0502020204030204" pitchFamily="34" charset="0"/>
                <a:ea typeface="Calibri" panose="020F0502020204030204" pitchFamily="34"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92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latin typeface="Calibri" panose="020F0502020204030204" pitchFamily="34" charset="0"/>
                <a:ea typeface="Calibri" panose="020F0502020204030204" pitchFamily="34" charset="0"/>
              </a:rPr>
              <a:t>Out Of The Treasure Of The Heart</a:t>
            </a:r>
            <a:endParaRPr kumimoji="0" lang="en-US" sz="40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5E683A21-9C61-9028-CAC3-C832AB20B68F}"/>
              </a:ext>
            </a:extLst>
          </p:cNvPr>
          <p:cNvSpPr txBox="1"/>
          <p:nvPr/>
        </p:nvSpPr>
        <p:spPr>
          <a:xfrm>
            <a:off x="1174459" y="1015068"/>
            <a:ext cx="7222921" cy="4991110"/>
          </a:xfrm>
          <a:prstGeom prst="rect">
            <a:avLst/>
          </a:prstGeom>
          <a:noFill/>
        </p:spPr>
        <p:txBody>
          <a:bodyPr wrap="square">
            <a:spAutoFit/>
          </a:bodyPr>
          <a:lstStyle/>
          <a:p>
            <a:pPr marL="0" marR="0">
              <a:spcBef>
                <a:spcPts val="0"/>
              </a:spcBef>
              <a:spcAft>
                <a:spcPts val="1000"/>
              </a:spcAft>
            </a:pPr>
            <a:r>
              <a:rPr lang="en-US" sz="31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23:7)</a:t>
            </a:r>
            <a:r>
              <a:rPr lang="en-US" sz="31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100" dirty="0">
                <a:effectLst/>
                <a:latin typeface="Calibri" panose="020F0502020204030204" pitchFamily="34" charset="0"/>
                <a:ea typeface="Calibri" panose="020F0502020204030204" pitchFamily="34" charset="0"/>
                <a:cs typeface="Calibri" panose="020F0502020204030204" pitchFamily="34" charset="0"/>
              </a:rPr>
              <a:t>For as he thinks in his heart, so is he. "Eat and drink!" he says to you, But his heart is not with you.</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100" dirty="0">
                <a:effectLst/>
                <a:latin typeface="Calibri" panose="020F0502020204030204" pitchFamily="34" charset="0"/>
                <a:ea typeface="Calibri" panose="020F0502020204030204" pitchFamily="34" charset="0"/>
                <a:cs typeface="Calibri" panose="020F0502020204030204" pitchFamily="34" charset="0"/>
              </a:rPr>
              <a:t> </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1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1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4:20-22</a:t>
            </a:r>
            <a:r>
              <a:rPr lang="en-US" sz="31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100" dirty="0">
                <a:effectLst/>
                <a:latin typeface="Calibri" panose="020F0502020204030204" pitchFamily="34" charset="0"/>
                <a:ea typeface="Calibri" panose="020F0502020204030204" pitchFamily="34" charset="0"/>
                <a:cs typeface="Calibri" panose="020F0502020204030204" pitchFamily="34" charset="0"/>
              </a:rPr>
              <a:t>My son, give attention to my words; Incline your ear to my sayings.  </a:t>
            </a:r>
            <a:r>
              <a:rPr lang="en-US" sz="31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21</a:t>
            </a:r>
            <a:r>
              <a:rPr lang="en-US" sz="3100" dirty="0">
                <a:effectLst/>
                <a:latin typeface="Calibri" panose="020F0502020204030204" pitchFamily="34" charset="0"/>
                <a:ea typeface="Calibri" panose="020F0502020204030204" pitchFamily="34" charset="0"/>
                <a:cs typeface="Calibri" panose="020F0502020204030204" pitchFamily="34" charset="0"/>
              </a:rPr>
              <a:t> Do not let them depart from your eyes; Keep them in the midst of your heart;        </a:t>
            </a:r>
            <a:r>
              <a:rPr lang="en-US" sz="31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22 </a:t>
            </a:r>
            <a:r>
              <a:rPr lang="en-US" sz="3100" u="sng" dirty="0">
                <a:effectLst/>
                <a:latin typeface="Calibri" panose="020F0502020204030204" pitchFamily="34" charset="0"/>
                <a:ea typeface="Calibri" panose="020F0502020204030204" pitchFamily="34" charset="0"/>
                <a:cs typeface="Calibri" panose="020F0502020204030204" pitchFamily="34" charset="0"/>
              </a:rPr>
              <a:t>For they are life to those who find them</a:t>
            </a:r>
            <a:r>
              <a:rPr lang="en-US" sz="3100" dirty="0">
                <a:effectLst/>
                <a:latin typeface="Calibri" panose="020F0502020204030204" pitchFamily="34" charset="0"/>
                <a:ea typeface="Calibri" panose="020F0502020204030204" pitchFamily="34" charset="0"/>
                <a:cs typeface="Calibri" panose="020F0502020204030204" pitchFamily="34" charset="0"/>
              </a:rPr>
              <a:t>, And health to all their flesh.</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58177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258</TotalTime>
  <Words>3239</Words>
  <Application>Microsoft Office PowerPoint</Application>
  <PresentationFormat>On-screen Show (4:3)</PresentationFormat>
  <Paragraphs>213</Paragraphs>
  <Slides>36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Aharoni</vt:lpstr>
      <vt:lpstr>Arial</vt:lpstr>
      <vt:lpstr>Arial Black</vt:lpstr>
      <vt:lpstr>Arial Unicode MS</vt:lpstr>
      <vt:lpstr>Calibri</vt:lpstr>
      <vt:lpstr>Calibri Light</vt:lpstr>
      <vt:lpstr>Ink Free</vt:lpstr>
      <vt:lpstr>Times New Roman</vt:lpstr>
      <vt:lpstr>1_Office Theme</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2024-03-15T09:04:55Z</dcterms:created>
  <dcterms:modified xsi:type="dcterms:W3CDTF">2024-03-24T11:27:00Z</dcterms:modified>
</cp:coreProperties>
</file>