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558" r:id="rId3"/>
    <p:sldId id="857" r:id="rId4"/>
    <p:sldId id="555" r:id="rId5"/>
    <p:sldId id="559" r:id="rId6"/>
    <p:sldId id="859" r:id="rId7"/>
    <p:sldId id="574" r:id="rId8"/>
    <p:sldId id="557" r:id="rId9"/>
    <p:sldId id="575" r:id="rId10"/>
    <p:sldId id="577" r:id="rId11"/>
    <p:sldId id="858" r:id="rId12"/>
    <p:sldId id="861" r:id="rId13"/>
    <p:sldId id="576" r:id="rId14"/>
    <p:sldId id="578" r:id="rId15"/>
    <p:sldId id="556" r:id="rId16"/>
    <p:sldId id="580" r:id="rId17"/>
    <p:sldId id="856" r:id="rId18"/>
    <p:sldId id="561" r:id="rId19"/>
    <p:sldId id="579" r:id="rId20"/>
    <p:sldId id="562" r:id="rId21"/>
    <p:sldId id="560" r:id="rId22"/>
    <p:sldId id="564" r:id="rId23"/>
    <p:sldId id="566" r:id="rId24"/>
    <p:sldId id="582" r:id="rId25"/>
    <p:sldId id="565" r:id="rId26"/>
    <p:sldId id="567" r:id="rId27"/>
    <p:sldId id="563" r:id="rId28"/>
    <p:sldId id="568" r:id="rId29"/>
    <p:sldId id="569" r:id="rId30"/>
    <p:sldId id="571" r:id="rId31"/>
    <p:sldId id="570" r:id="rId32"/>
    <p:sldId id="57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9184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052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3258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6617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3389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1988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115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1177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6993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1187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4416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802843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ref.ly/logosres/ws-ded4e768f62d45f99173854cc0fe34d9?ref=Bible.Eph5.26&amp;off=661&amp;ctx=%E2%80%9D+(John+17%3a17%2c+19.)%0a~having+cleansed+it+b"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E0D4F-1AA1-AD28-DC16-BA70709E60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00E021-CBCB-B95E-AB93-1BA6F21D927A}"/>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7231F7E-EC71-421D-BAB6-C1A3E1666AA9}"/>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790C253-9212-22E5-292C-22460E627911}"/>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6B4BEE72-CBD0-1D0B-1BC8-B060EC46A63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2EEEF0B8-E209-CF4F-08D7-407AEEE08625}"/>
              </a:ext>
            </a:extLst>
          </p:cNvPr>
          <p:cNvSpPr txBox="1"/>
          <p:nvPr/>
        </p:nvSpPr>
        <p:spPr>
          <a:xfrm>
            <a:off x="1199625" y="1946247"/>
            <a:ext cx="7701093" cy="1938992"/>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r>
              <a:rPr lang="en-US" sz="3200" kern="100" dirty="0">
                <a:effectLst/>
                <a:latin typeface="Calibri" panose="020F0502020204030204" pitchFamily="34" charset="0"/>
                <a:ea typeface="SimSun" panose="02010600030101010101" pitchFamily="2" charset="-122"/>
              </a:rPr>
              <a:t>Washing, </a:t>
            </a:r>
            <a:r>
              <a:rPr lang="en-US" sz="3200" b="1" kern="100" dirty="0">
                <a:solidFill>
                  <a:srgbClr val="0070C0"/>
                </a:solidFill>
                <a:effectLst/>
                <a:latin typeface="Calibri" panose="020F0502020204030204" pitchFamily="34" charset="0"/>
                <a:ea typeface="SimSun" panose="02010600030101010101" pitchFamily="2" charset="-122"/>
              </a:rPr>
              <a:t>Eph. 5:26.</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600" kern="100" dirty="0">
                <a:effectLst/>
                <a:latin typeface="Calibri" panose="020F0502020204030204" pitchFamily="34" charset="0"/>
                <a:ea typeface="SimSun" panose="02010600030101010101" pitchFamily="2" charset="-122"/>
              </a:rPr>
              <a:t> </a:t>
            </a:r>
            <a:endParaRPr lang="en-US" sz="105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80169F89-8F97-4097-7695-2B2FD345986F}"/>
              </a:ext>
            </a:extLst>
          </p:cNvPr>
          <p:cNvSpPr txBox="1"/>
          <p:nvPr/>
        </p:nvSpPr>
        <p:spPr>
          <a:xfrm>
            <a:off x="1551963" y="3429000"/>
            <a:ext cx="6954474" cy="1754326"/>
          </a:xfrm>
          <a:prstGeom prst="rect">
            <a:avLst/>
          </a:prstGeom>
          <a:noFill/>
        </p:spPr>
        <p:txBody>
          <a:bodyPr wrap="square">
            <a:spAutoFit/>
          </a:bodyPr>
          <a:lstStyle/>
          <a:p>
            <a:r>
              <a:rPr lang="en-US" sz="3600" b="1" dirty="0">
                <a:solidFill>
                  <a:srgbClr val="0070C0"/>
                </a:solidFill>
              </a:rPr>
              <a:t>Eph. 5:26 </a:t>
            </a:r>
            <a:r>
              <a:rPr lang="en-US" sz="3600" dirty="0"/>
              <a:t>that He might sanctify and cleanse her with </a:t>
            </a:r>
            <a:r>
              <a:rPr lang="en-US" sz="3600" u="sng" dirty="0"/>
              <a:t>the washing of water by the word</a:t>
            </a:r>
            <a:r>
              <a:rPr lang="en-US" sz="3600" dirty="0"/>
              <a:t>,</a:t>
            </a:r>
          </a:p>
        </p:txBody>
      </p:sp>
      <p:sp>
        <p:nvSpPr>
          <p:cNvPr id="9" name="TextBox 8">
            <a:extLst>
              <a:ext uri="{FF2B5EF4-FFF2-40B4-BE49-F238E27FC236}">
                <a16:creationId xmlns:a16="http://schemas.microsoft.com/office/drawing/2014/main" id="{BACF1257-4ED4-A3E0-C6FF-F520E37F6B91}"/>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17368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E0D4F-1AA1-AD28-DC16-BA70709E60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00E021-CBCB-B95E-AB93-1BA6F21D927A}"/>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7231F7E-EC71-421D-BAB6-C1A3E1666AA9}"/>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790C253-9212-22E5-292C-22460E627911}"/>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6B4BEE72-CBD0-1D0B-1BC8-B060EC46A63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9" name="TextBox 8">
            <a:extLst>
              <a:ext uri="{FF2B5EF4-FFF2-40B4-BE49-F238E27FC236}">
                <a16:creationId xmlns:a16="http://schemas.microsoft.com/office/drawing/2014/main" id="{BACF1257-4ED4-A3E0-C6FF-F520E37F6B91}"/>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
        <p:nvSpPr>
          <p:cNvPr id="11" name="TextBox 10">
            <a:extLst>
              <a:ext uri="{FF2B5EF4-FFF2-40B4-BE49-F238E27FC236}">
                <a16:creationId xmlns:a16="http://schemas.microsoft.com/office/drawing/2014/main" id="{7CDD8E09-9950-FC71-01F8-05B3BCCD66A8}"/>
              </a:ext>
            </a:extLst>
          </p:cNvPr>
          <p:cNvSpPr txBox="1"/>
          <p:nvPr/>
        </p:nvSpPr>
        <p:spPr>
          <a:xfrm>
            <a:off x="973123" y="1978573"/>
            <a:ext cx="8170878" cy="4801314"/>
          </a:xfrm>
          <a:prstGeom prst="rect">
            <a:avLst/>
          </a:prstGeom>
          <a:noFill/>
        </p:spPr>
        <p:txBody>
          <a:bodyPr wrap="square">
            <a:spAutoFit/>
          </a:bodyPr>
          <a:lstStyle/>
          <a:p>
            <a:r>
              <a:rPr lang="en-US" sz="2400" dirty="0"/>
              <a:t>The </a:t>
            </a:r>
            <a:r>
              <a:rPr lang="en-US" sz="2400" u="sng" dirty="0"/>
              <a:t>washing of water” refers to baptism</a:t>
            </a:r>
            <a:r>
              <a:rPr lang="en-US" sz="2400" dirty="0"/>
              <a:t>. Nothing more is here attributed to baptism than is attributed to it in many other places in the word of God. Jesus in the commission said: “He that believeth and is baptized shall be saved” </a:t>
            </a:r>
            <a:r>
              <a:rPr lang="en-US" sz="2400" b="1" dirty="0">
                <a:solidFill>
                  <a:srgbClr val="0070C0"/>
                </a:solidFill>
              </a:rPr>
              <a:t>(Mark 16:16)</a:t>
            </a:r>
            <a:r>
              <a:rPr lang="en-US" sz="2400" dirty="0"/>
              <a:t>; </a:t>
            </a:r>
          </a:p>
          <a:p>
            <a:endParaRPr lang="en-US" sz="2400" dirty="0"/>
          </a:p>
          <a:p>
            <a:r>
              <a:rPr lang="en-US" sz="2400" dirty="0"/>
              <a:t>to the convicted multitude on the day of Pentecost, Peter said: “repent, ye, and be baptized every one of you in the name of Jesus Christ unto the remission of your sins” </a:t>
            </a:r>
            <a:r>
              <a:rPr lang="en-US" sz="2400" b="1" dirty="0">
                <a:solidFill>
                  <a:srgbClr val="0070C0"/>
                </a:solidFill>
              </a:rPr>
              <a:t>(Acts 2:38);</a:t>
            </a:r>
          </a:p>
          <a:p>
            <a:endParaRPr lang="en-US" sz="2400" b="1" dirty="0">
              <a:solidFill>
                <a:srgbClr val="0070C0"/>
              </a:solidFill>
            </a:endParaRPr>
          </a:p>
          <a:p>
            <a:r>
              <a:rPr lang="en-US" sz="2400" b="1" dirty="0">
                <a:solidFill>
                  <a:srgbClr val="0070C0"/>
                </a:solidFill>
              </a:rPr>
              <a:t> </a:t>
            </a:r>
            <a:r>
              <a:rPr lang="en-US" sz="2400" dirty="0"/>
              <a:t>and Ananias said to Saul: “Arise, and be baptized, and wash away thy sins” </a:t>
            </a:r>
            <a:r>
              <a:rPr lang="en-US" sz="2400" b="1" dirty="0">
                <a:solidFill>
                  <a:srgbClr val="0070C0"/>
                </a:solidFill>
              </a:rPr>
              <a:t>(Acts 22:16); </a:t>
            </a:r>
            <a:r>
              <a:rPr lang="en-US" sz="2400" dirty="0"/>
              <a:t>and many other passages testify the same thing.</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142029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E64F-6084-130C-3E8D-174774D05E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80BAC7-86D9-44CB-39E6-2FE435C4B2AB}"/>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A486A02-B58A-548B-4D88-5180C5F5C7D3}"/>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C77306-7139-236F-7933-16B370FB7994}"/>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5D922205-A4B3-3185-15A0-7A89CE0842D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F0D83977-D271-6477-2F58-A6DD9EBE29B0}"/>
              </a:ext>
            </a:extLst>
          </p:cNvPr>
          <p:cNvSpPr txBox="1"/>
          <p:nvPr/>
        </p:nvSpPr>
        <p:spPr>
          <a:xfrm>
            <a:off x="1115735" y="1812023"/>
            <a:ext cx="7701093" cy="1877437"/>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r>
              <a:rPr lang="en-US" sz="2800" kern="100" dirty="0">
                <a:effectLst/>
                <a:latin typeface="Calibri" panose="020F0502020204030204" pitchFamily="34" charset="0"/>
                <a:ea typeface="SimSun" panose="02010600030101010101" pitchFamily="2" charset="-122"/>
              </a:rPr>
              <a:t>Washing of regeneration, </a:t>
            </a:r>
            <a:r>
              <a:rPr lang="en-US" sz="2800" b="1" kern="100" dirty="0">
                <a:solidFill>
                  <a:srgbClr val="0070C0"/>
                </a:solidFill>
                <a:effectLst/>
                <a:latin typeface="Calibri" panose="020F0502020204030204" pitchFamily="34" charset="0"/>
                <a:ea typeface="SimSun" panose="02010600030101010101" pitchFamily="2" charset="-122"/>
              </a:rPr>
              <a:t>Titus 3:5.</a:t>
            </a:r>
            <a:endParaRPr lang="en-US" sz="28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600" kern="100" dirty="0">
                <a:effectLst/>
                <a:latin typeface="Calibri" panose="020F0502020204030204" pitchFamily="34" charset="0"/>
                <a:ea typeface="SimSun" panose="02010600030101010101" pitchFamily="2" charset="-122"/>
              </a:rPr>
              <a:t> </a:t>
            </a:r>
            <a:endParaRPr lang="en-US" sz="105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3BAADFEE-1830-A560-2E6F-06167EE17F08}"/>
              </a:ext>
            </a:extLst>
          </p:cNvPr>
          <p:cNvSpPr txBox="1"/>
          <p:nvPr/>
        </p:nvSpPr>
        <p:spPr>
          <a:xfrm>
            <a:off x="1283516" y="3363987"/>
            <a:ext cx="7625591" cy="2554545"/>
          </a:xfrm>
          <a:prstGeom prst="rect">
            <a:avLst/>
          </a:prstGeom>
          <a:noFill/>
        </p:spPr>
        <p:txBody>
          <a:bodyPr wrap="square">
            <a:spAutoFit/>
          </a:bodyPr>
          <a:lstStyle/>
          <a:p>
            <a:r>
              <a:rPr lang="en-US" sz="3200" b="1" dirty="0">
                <a:solidFill>
                  <a:srgbClr val="0070C0"/>
                </a:solidFill>
              </a:rPr>
              <a:t>Titus 3:5 </a:t>
            </a:r>
            <a:r>
              <a:rPr lang="en-US" sz="3200" dirty="0"/>
              <a:t>not by works of righteousness which we have done, but according to His mercy He saved us, through the washing of </a:t>
            </a:r>
            <a:r>
              <a:rPr lang="en-US" sz="3200" u="sng" dirty="0"/>
              <a:t>regeneration</a:t>
            </a:r>
            <a:r>
              <a:rPr lang="en-US" sz="3200" dirty="0"/>
              <a:t> and </a:t>
            </a:r>
            <a:r>
              <a:rPr lang="en-US" sz="3200" u="sng" dirty="0"/>
              <a:t>renewing</a:t>
            </a:r>
            <a:r>
              <a:rPr lang="en-US" sz="3200" dirty="0"/>
              <a:t> of the Holy Spirit,</a:t>
            </a:r>
          </a:p>
        </p:txBody>
      </p:sp>
      <p:sp>
        <p:nvSpPr>
          <p:cNvPr id="9" name="TextBox 8">
            <a:extLst>
              <a:ext uri="{FF2B5EF4-FFF2-40B4-BE49-F238E27FC236}">
                <a16:creationId xmlns:a16="http://schemas.microsoft.com/office/drawing/2014/main" id="{29A74EEF-F1BC-A89E-4A2F-986763ACA1E1}"/>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60909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E64F-6084-130C-3E8D-174774D05E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80BAC7-86D9-44CB-39E6-2FE435C4B2AB}"/>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A486A02-B58A-548B-4D88-5180C5F5C7D3}"/>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C77306-7139-236F-7933-16B370FB7994}"/>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5D922205-A4B3-3185-15A0-7A89CE0842D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F0D83977-D271-6477-2F58-A6DD9EBE29B0}"/>
              </a:ext>
            </a:extLst>
          </p:cNvPr>
          <p:cNvSpPr txBox="1"/>
          <p:nvPr/>
        </p:nvSpPr>
        <p:spPr>
          <a:xfrm>
            <a:off x="1115735" y="1157681"/>
            <a:ext cx="7701093" cy="1815882"/>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Washing of regeneration, </a:t>
            </a:r>
            <a:r>
              <a:rPr lang="en-US" sz="2400" b="1" kern="100" dirty="0">
                <a:solidFill>
                  <a:srgbClr val="0070C0"/>
                </a:solidFill>
                <a:effectLst/>
                <a:latin typeface="Calibri" panose="020F0502020204030204" pitchFamily="34" charset="0"/>
                <a:ea typeface="SimSun" panose="02010600030101010101" pitchFamily="2" charset="-122"/>
              </a:rPr>
              <a:t>Titus 3:5.</a:t>
            </a:r>
            <a:endParaRPr lang="en-US" sz="24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600" kern="100" dirty="0">
                <a:effectLst/>
                <a:latin typeface="Calibri" panose="020F0502020204030204" pitchFamily="34" charset="0"/>
                <a:ea typeface="SimSun" panose="02010600030101010101" pitchFamily="2" charset="-122"/>
              </a:rPr>
              <a:t> </a:t>
            </a:r>
            <a:endParaRPr lang="en-US" sz="105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29A74EEF-F1BC-A89E-4A2F-986763ACA1E1}"/>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
        <p:nvSpPr>
          <p:cNvPr id="6" name="TextBox 5">
            <a:extLst>
              <a:ext uri="{FF2B5EF4-FFF2-40B4-BE49-F238E27FC236}">
                <a16:creationId xmlns:a16="http://schemas.microsoft.com/office/drawing/2014/main" id="{840D1873-179B-0503-05C6-AFE0D1D2236E}"/>
              </a:ext>
            </a:extLst>
          </p:cNvPr>
          <p:cNvSpPr txBox="1"/>
          <p:nvPr/>
        </p:nvSpPr>
        <p:spPr>
          <a:xfrm>
            <a:off x="1283516" y="2348916"/>
            <a:ext cx="7357145" cy="3816429"/>
          </a:xfrm>
          <a:prstGeom prst="rect">
            <a:avLst/>
          </a:prstGeom>
          <a:noFill/>
        </p:spPr>
        <p:txBody>
          <a:bodyPr wrap="square">
            <a:spAutoFit/>
          </a:bodyPr>
          <a:lstStyle/>
          <a:p>
            <a:r>
              <a:rPr lang="en-US" sz="2200" dirty="0"/>
              <a:t>The Jews were not saved on account of any righteousness they had done before Christ came to merit it but moved by his own mercy to men </a:t>
            </a:r>
            <a:r>
              <a:rPr lang="en-US" sz="2200" u="sng" dirty="0"/>
              <a:t>he saved them through the washing of regeneration and renewing of the Holy Spirit.</a:t>
            </a:r>
          </a:p>
          <a:p>
            <a:endParaRPr lang="en-US" sz="2200" u="sng" dirty="0"/>
          </a:p>
          <a:p>
            <a:r>
              <a:rPr lang="en-US" sz="2200" dirty="0"/>
              <a:t>He first </a:t>
            </a:r>
            <a:r>
              <a:rPr lang="en-US" sz="2200" u="sng" dirty="0"/>
              <a:t>sent his Spirit to renew man</a:t>
            </a:r>
            <a:r>
              <a:rPr lang="en-US" sz="2200" dirty="0"/>
              <a:t>. The </a:t>
            </a:r>
            <a:r>
              <a:rPr lang="en-US" sz="2200" u="sng" dirty="0"/>
              <a:t>Spirit came to the apostles</a:t>
            </a:r>
            <a:r>
              <a:rPr lang="en-US" sz="2200" dirty="0"/>
              <a:t>, </a:t>
            </a:r>
            <a:r>
              <a:rPr lang="en-US" sz="2200" u="sng" dirty="0"/>
              <a:t>through them preached Christ </a:t>
            </a:r>
            <a:r>
              <a:rPr lang="en-US" sz="2200" dirty="0"/>
              <a:t>to the world, produced </a:t>
            </a:r>
            <a:r>
              <a:rPr lang="en-US" sz="2200" u="sng" dirty="0"/>
              <a:t>faith</a:t>
            </a:r>
            <a:r>
              <a:rPr lang="en-US" sz="2200" dirty="0"/>
              <a:t>, </a:t>
            </a:r>
            <a:r>
              <a:rPr lang="en-US" sz="2200" u="sng" dirty="0"/>
              <a:t>changed the heart</a:t>
            </a:r>
            <a:r>
              <a:rPr lang="en-US" sz="2200" dirty="0"/>
              <a:t>, </a:t>
            </a:r>
            <a:r>
              <a:rPr lang="en-US" sz="2200" u="sng" dirty="0"/>
              <a:t>directed the life anew</a:t>
            </a:r>
            <a:r>
              <a:rPr lang="en-US" sz="2200" dirty="0"/>
              <a:t>, and the </a:t>
            </a:r>
            <a:r>
              <a:rPr lang="en-US" sz="2200" u="sng" dirty="0"/>
              <a:t>heart renewed</a:t>
            </a:r>
            <a:r>
              <a:rPr lang="en-US" sz="2200" dirty="0"/>
              <a:t>, the person was baptized into Christ, </a:t>
            </a:r>
            <a:r>
              <a:rPr lang="en-US" sz="2200" u="sng" dirty="0"/>
              <a:t>put off the old man of sin now dead</a:t>
            </a:r>
            <a:r>
              <a:rPr lang="en-US" sz="2200" dirty="0"/>
              <a:t>, was </a:t>
            </a:r>
            <a:r>
              <a:rPr lang="en-US" sz="2200" u="sng" dirty="0"/>
              <a:t>buried with him in Christ</a:t>
            </a:r>
            <a:r>
              <a:rPr lang="en-US" sz="2200" dirty="0"/>
              <a:t>,        </a:t>
            </a:r>
            <a:r>
              <a:rPr lang="en-US" sz="2200" u="sng" dirty="0"/>
              <a:t>washed away his sins</a:t>
            </a:r>
            <a:r>
              <a:rPr lang="en-US" sz="2200" dirty="0"/>
              <a:t>, and </a:t>
            </a:r>
            <a:r>
              <a:rPr lang="en-US" sz="2200" u="sng" dirty="0"/>
              <a:t>arose to a new life </a:t>
            </a:r>
            <a:r>
              <a:rPr lang="en-US" sz="2200" dirty="0"/>
              <a:t>in Jesus Christ.</a:t>
            </a:r>
          </a:p>
        </p:txBody>
      </p:sp>
    </p:spTree>
    <p:extLst>
      <p:ext uri="{BB962C8B-B14F-4D97-AF65-F5344CB8AC3E}">
        <p14:creationId xmlns:p14="http://schemas.microsoft.com/office/powerpoint/2010/main" val="210892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5157-3873-3981-ECB0-8E44F9D5FF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7C1197-D15D-B0A6-751C-C235A7A55B8B}"/>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A1D9D35-9179-9312-8C88-410D4FCCC3F0}"/>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E46D6AD-95ED-FEB3-28F4-9DE4824197B9}"/>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6187ED4D-99FA-D392-6B08-19E6C501636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9D2B32C-B5BC-C104-3747-50DEBF042FC5}"/>
              </a:ext>
            </a:extLst>
          </p:cNvPr>
          <p:cNvSpPr txBox="1"/>
          <p:nvPr/>
        </p:nvSpPr>
        <p:spPr>
          <a:xfrm>
            <a:off x="855676" y="1426129"/>
            <a:ext cx="7701093" cy="1569660"/>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r>
              <a:rPr lang="en-US" sz="3200" kern="100" dirty="0">
                <a:effectLst/>
                <a:latin typeface="Calibri" panose="020F0502020204030204" pitchFamily="34" charset="0"/>
                <a:ea typeface="SimSun" panose="02010600030101010101" pitchFamily="2" charset="-122"/>
              </a:rPr>
              <a:t>Washing of sin, </a:t>
            </a:r>
            <a:r>
              <a:rPr lang="en-US" sz="3200" b="1" kern="100" dirty="0">
                <a:solidFill>
                  <a:srgbClr val="0070C0"/>
                </a:solidFill>
                <a:effectLst/>
                <a:latin typeface="Calibri" panose="020F0502020204030204" pitchFamily="34" charset="0"/>
                <a:ea typeface="SimSun" panose="02010600030101010101" pitchFamily="2" charset="-122"/>
              </a:rPr>
              <a:t>1 Pet. 3:21; Acts 22:16.</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600" kern="100" dirty="0">
                <a:effectLst/>
                <a:latin typeface="Calibri" panose="020F0502020204030204" pitchFamily="34" charset="0"/>
                <a:ea typeface="SimSun" panose="02010600030101010101" pitchFamily="2" charset="-122"/>
              </a:rPr>
              <a:t> </a:t>
            </a:r>
            <a:endParaRPr lang="en-US" sz="105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ADA7730D-9302-A470-9E1A-BB2ECD4C57EB}"/>
              </a:ext>
            </a:extLst>
          </p:cNvPr>
          <p:cNvSpPr txBox="1"/>
          <p:nvPr/>
        </p:nvSpPr>
        <p:spPr>
          <a:xfrm>
            <a:off x="1182847" y="2994437"/>
            <a:ext cx="7491370" cy="1569660"/>
          </a:xfrm>
          <a:prstGeom prst="rect">
            <a:avLst/>
          </a:prstGeom>
          <a:noFill/>
        </p:spPr>
        <p:txBody>
          <a:bodyPr wrap="square">
            <a:spAutoFit/>
          </a:bodyPr>
          <a:lstStyle/>
          <a:p>
            <a:r>
              <a:rPr lang="en-US" sz="2400" b="1" dirty="0">
                <a:solidFill>
                  <a:srgbClr val="0070C0"/>
                </a:solidFill>
              </a:rPr>
              <a:t>1Peter 3:21 </a:t>
            </a:r>
            <a:r>
              <a:rPr lang="en-US" sz="2400" dirty="0"/>
              <a:t>There is also an antitype which now saves us--baptism (not the removal of the filth of the flesh, but the answer of a good conscience toward God), through the resurrection of Jesus Christ,</a:t>
            </a:r>
          </a:p>
        </p:txBody>
      </p:sp>
      <p:sp>
        <p:nvSpPr>
          <p:cNvPr id="10" name="TextBox 9">
            <a:extLst>
              <a:ext uri="{FF2B5EF4-FFF2-40B4-BE49-F238E27FC236}">
                <a16:creationId xmlns:a16="http://schemas.microsoft.com/office/drawing/2014/main" id="{FBF1E2B6-FA1C-476E-9691-C288358A55DF}"/>
              </a:ext>
            </a:extLst>
          </p:cNvPr>
          <p:cNvSpPr txBox="1"/>
          <p:nvPr/>
        </p:nvSpPr>
        <p:spPr>
          <a:xfrm>
            <a:off x="1233181" y="4798234"/>
            <a:ext cx="7323588" cy="1200329"/>
          </a:xfrm>
          <a:prstGeom prst="rect">
            <a:avLst/>
          </a:prstGeom>
          <a:noFill/>
        </p:spPr>
        <p:txBody>
          <a:bodyPr wrap="square">
            <a:spAutoFit/>
          </a:bodyPr>
          <a:lstStyle/>
          <a:p>
            <a:r>
              <a:rPr lang="en-US" sz="2400" b="1" dirty="0">
                <a:solidFill>
                  <a:srgbClr val="0070C0"/>
                </a:solidFill>
              </a:rPr>
              <a:t>Acts 22:16 </a:t>
            </a:r>
            <a:r>
              <a:rPr lang="en-US" sz="2400" dirty="0"/>
              <a:t>'And now why are you waiting? Arise and </a:t>
            </a:r>
            <a:r>
              <a:rPr lang="en-US" sz="2400" u="sng" dirty="0"/>
              <a:t>be baptized, and wash away your sins</a:t>
            </a:r>
            <a:r>
              <a:rPr lang="en-US" sz="2400" dirty="0"/>
              <a:t>, calling on the name of the Lord.'</a:t>
            </a:r>
          </a:p>
        </p:txBody>
      </p:sp>
      <p:sp>
        <p:nvSpPr>
          <p:cNvPr id="11" name="TextBox 10">
            <a:extLst>
              <a:ext uri="{FF2B5EF4-FFF2-40B4-BE49-F238E27FC236}">
                <a16:creationId xmlns:a16="http://schemas.microsoft.com/office/drawing/2014/main" id="{3E8510F7-E30B-8A92-7DCD-8EBB97FC4F96}"/>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48934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A0324-D009-F276-288F-7E706D9909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82C80B-BF0A-0591-0A98-18252CEBC882}"/>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4261F61-4580-8D87-2DA6-7F975BC0CB66}"/>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B218754-686B-5EFB-89A1-B7AE03B0BE80}"/>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D8CCFBA3-84EB-C391-18CC-3125CAE69E2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632AEDBA-FE45-3603-C53E-B3397A2E2EFA}"/>
              </a:ext>
            </a:extLst>
          </p:cNvPr>
          <p:cNvSpPr txBox="1"/>
          <p:nvPr/>
        </p:nvSpPr>
        <p:spPr>
          <a:xfrm>
            <a:off x="1132515" y="2365696"/>
            <a:ext cx="7675926" cy="3416320"/>
          </a:xfrm>
          <a:prstGeom prst="rect">
            <a:avLst/>
          </a:prstGeom>
          <a:noFill/>
        </p:spPr>
        <p:txBody>
          <a:bodyPr wrap="square">
            <a:spAutoFit/>
          </a:bodyPr>
          <a:lstStyle/>
          <a:p>
            <a:pPr marL="0" marR="0">
              <a:spcBef>
                <a:spcPts val="0"/>
              </a:spcBef>
              <a:spcAft>
                <a:spcPts val="0"/>
              </a:spcAft>
            </a:pPr>
            <a:r>
              <a:rPr lang="en-US" sz="2000" kern="100" dirty="0">
                <a:effectLst/>
                <a:latin typeface="Calibri" panose="020F0502020204030204" pitchFamily="34" charset="0"/>
                <a:ea typeface="SimSun" panose="02010600030101010101" pitchFamily="2" charset="-122"/>
              </a:rPr>
              <a:t>The question </a:t>
            </a:r>
            <a:r>
              <a:rPr lang="en-US" sz="1400" kern="100" dirty="0">
                <a:effectLst/>
                <a:latin typeface="Calibri" panose="020F0502020204030204" pitchFamily="34" charset="0"/>
                <a:ea typeface="SimSun" panose="02010600030101010101" pitchFamily="2" charset="-122"/>
              </a:rPr>
              <a:t>-</a:t>
            </a:r>
            <a:r>
              <a:rPr lang="en-US" sz="3200" kern="100" dirty="0">
                <a:effectLst/>
                <a:latin typeface="Calibri" panose="020F0502020204030204" pitchFamily="34" charset="0"/>
                <a:ea typeface="SimSun" panose="02010600030101010101" pitchFamily="2" charset="-122"/>
              </a:rPr>
              <a:t>“What Shall We Do?” </a:t>
            </a:r>
            <a:r>
              <a:rPr lang="en-US" sz="3200" b="1" kern="100" dirty="0">
                <a:solidFill>
                  <a:srgbClr val="0070C0"/>
                </a:solidFill>
                <a:effectLst/>
                <a:latin typeface="Calibri" panose="020F0502020204030204" pitchFamily="34" charset="0"/>
                <a:ea typeface="SimSun" panose="02010600030101010101" pitchFamily="2" charset="-122"/>
              </a:rPr>
              <a:t>Acts 2:37-41</a:t>
            </a:r>
            <a:endParaRPr lang="en-US" sz="3200" b="1" kern="100" dirty="0">
              <a:solidFill>
                <a:srgbClr val="0070C0"/>
              </a:solidFill>
              <a:latin typeface="Times New Roman" panose="02020603050405020304" pitchFamily="18" charset="0"/>
              <a:ea typeface="SimSun" panose="02010600030101010101" pitchFamily="2" charset="-122"/>
            </a:endParaRPr>
          </a:p>
          <a:p>
            <a:pPr marL="0" marR="0">
              <a:spcBef>
                <a:spcPts val="0"/>
              </a:spcBef>
              <a:spcAft>
                <a:spcPts val="0"/>
              </a:spcAft>
            </a:pPr>
            <a:endParaRPr lang="en-US" sz="24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The blind man did not see until he did what Jesus said to do.</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The sinner is not saved until he/she does all that Jesus says to do to be saved.</a:t>
            </a:r>
            <a:endParaRPr lang="en-US" sz="3200" kern="100" dirty="0">
              <a:effectLst/>
              <a:latin typeface="Times New Roman" panose="02020603050405020304" pitchFamily="18" charset="0"/>
              <a:ea typeface="SimSun" panose="02010600030101010101" pitchFamily="2" charset="-122"/>
            </a:endParaRPr>
          </a:p>
        </p:txBody>
      </p:sp>
      <p:sp>
        <p:nvSpPr>
          <p:cNvPr id="10" name="TextBox 9">
            <a:extLst>
              <a:ext uri="{FF2B5EF4-FFF2-40B4-BE49-F238E27FC236}">
                <a16:creationId xmlns:a16="http://schemas.microsoft.com/office/drawing/2014/main" id="{59CBA2CE-9D51-C72E-C663-BCDBACA01148}"/>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299608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48F25-1FFE-F1B9-6B8F-8CA245615E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F4D429-0C8A-18DC-C6EC-E0819F8B3BA0}"/>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DC767E9-ABE9-39F2-4C75-04EF7B2D0833}"/>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F240B37-FA1C-F869-2975-37384876EC44}"/>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7EC4949D-497C-7FFD-47EE-EF537684C45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25BD6F31-288D-42A1-57EA-2C4D71BD6D1B}"/>
              </a:ext>
            </a:extLst>
          </p:cNvPr>
          <p:cNvSpPr txBox="1"/>
          <p:nvPr/>
        </p:nvSpPr>
        <p:spPr>
          <a:xfrm>
            <a:off x="1132515" y="1979802"/>
            <a:ext cx="7675926" cy="584775"/>
          </a:xfrm>
          <a:prstGeom prst="rect">
            <a:avLst/>
          </a:prstGeom>
          <a:noFill/>
        </p:spPr>
        <p:txBody>
          <a:bodyPr wrap="square">
            <a:spAutoFit/>
          </a:bodyPr>
          <a:lstStyle/>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“What Shall We Do?” </a:t>
            </a:r>
            <a:r>
              <a:rPr lang="en-US" sz="3200" b="1" kern="100" dirty="0">
                <a:solidFill>
                  <a:srgbClr val="0070C0"/>
                </a:solidFill>
                <a:effectLst/>
                <a:latin typeface="Calibri" panose="020F0502020204030204" pitchFamily="34" charset="0"/>
                <a:ea typeface="SimSun" panose="02010600030101010101" pitchFamily="2" charset="-122"/>
              </a:rPr>
              <a:t>Acts 2:37-41</a:t>
            </a:r>
            <a:endParaRPr lang="en-US" sz="3200" b="1" kern="100" dirty="0">
              <a:solidFill>
                <a:srgbClr val="0070C0"/>
              </a:solidFill>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2BD987DE-ADDE-C326-053E-25402C52E5FF}"/>
              </a:ext>
            </a:extLst>
          </p:cNvPr>
          <p:cNvSpPr txBox="1"/>
          <p:nvPr/>
        </p:nvSpPr>
        <p:spPr>
          <a:xfrm>
            <a:off x="1124125" y="2615961"/>
            <a:ext cx="7734649" cy="3785652"/>
          </a:xfrm>
          <a:prstGeom prst="rect">
            <a:avLst/>
          </a:prstGeom>
          <a:noFill/>
        </p:spPr>
        <p:txBody>
          <a:bodyPr wrap="square">
            <a:spAutoFit/>
          </a:bodyPr>
          <a:lstStyle/>
          <a:p>
            <a:r>
              <a:rPr lang="en-US" sz="2000" b="1" dirty="0">
                <a:solidFill>
                  <a:srgbClr val="0070C0"/>
                </a:solidFill>
              </a:rPr>
              <a:t>Acts 2:37 </a:t>
            </a:r>
            <a:r>
              <a:rPr lang="en-US" sz="2000" dirty="0"/>
              <a:t>Now when they heard this, they were cut to the heart, and said to Peter and the rest of the apostles, </a:t>
            </a:r>
            <a:r>
              <a:rPr lang="en-US" sz="2000" b="1" dirty="0"/>
              <a:t>"Men and brethren, what shall we do?“ </a:t>
            </a:r>
            <a:r>
              <a:rPr lang="en-US" sz="2000" b="1" dirty="0">
                <a:solidFill>
                  <a:srgbClr val="FF0000"/>
                </a:solidFill>
              </a:rPr>
              <a:t>(same question Saul asked – Acts 9)</a:t>
            </a:r>
          </a:p>
          <a:p>
            <a:r>
              <a:rPr lang="en-US" sz="2000" dirty="0"/>
              <a:t>38 Then Peter said to them, "Repent, and let every one of you be baptized in the name of Jesus Christ for the remission of sins; and you shall receive the gift of the Holy Spirit.</a:t>
            </a:r>
          </a:p>
          <a:p>
            <a:r>
              <a:rPr lang="en-US" sz="2000" dirty="0"/>
              <a:t>39 "For the promise is to you and to your children, and to all who are afar off, as many as the Lord our God will call."</a:t>
            </a:r>
          </a:p>
          <a:p>
            <a:r>
              <a:rPr lang="en-US" sz="2000" dirty="0"/>
              <a:t>40 And with many other words he testified and exhorted them, saying, "Be saved from this perverse generation."</a:t>
            </a:r>
          </a:p>
          <a:p>
            <a:r>
              <a:rPr lang="en-US" sz="2000" dirty="0"/>
              <a:t>41 Then those who gladly received his word were baptized; and that day about three thousand souls were added to them.</a:t>
            </a:r>
          </a:p>
        </p:txBody>
      </p:sp>
      <p:sp>
        <p:nvSpPr>
          <p:cNvPr id="10" name="TextBox 9">
            <a:extLst>
              <a:ext uri="{FF2B5EF4-FFF2-40B4-BE49-F238E27FC236}">
                <a16:creationId xmlns:a16="http://schemas.microsoft.com/office/drawing/2014/main" id="{41E8A7FF-9D8F-972F-4AD2-A5C25AEF50C4}"/>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74466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00799-93D5-2DFA-AD50-D8FF1884BF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F711B4-3AC8-39B7-65DE-904B0669A818}"/>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9829A1B-882F-992C-A410-CE566DB48F4B}"/>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CB6E4D-4AE3-CC92-FCA4-AA59ADD47F02}"/>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1C963D96-7981-4BF5-A5FC-D0D9EC9F54F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A8CCBF88-CEC6-AABF-2873-33B855F5A276}"/>
              </a:ext>
            </a:extLst>
          </p:cNvPr>
          <p:cNvSpPr txBox="1"/>
          <p:nvPr/>
        </p:nvSpPr>
        <p:spPr>
          <a:xfrm>
            <a:off x="1258349" y="1817358"/>
            <a:ext cx="7608814" cy="4339650"/>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u="sng" kern="100" dirty="0">
                <a:effectLst/>
                <a:latin typeface="Calibri" panose="020F0502020204030204" pitchFamily="34" charset="0"/>
                <a:ea typeface="SimSun" panose="02010600030101010101" pitchFamily="2" charset="-122"/>
              </a:rPr>
              <a:t>Jesus was Looking for a </a:t>
            </a:r>
            <a:r>
              <a:rPr lang="en-US" sz="2800" b="1" u="sng" kern="100" dirty="0">
                <a:solidFill>
                  <a:srgbClr val="FF0000"/>
                </a:solidFill>
                <a:effectLst/>
                <a:latin typeface="Calibri" panose="020F0502020204030204" pitchFamily="34" charset="0"/>
                <a:ea typeface="SimSun" panose="02010600030101010101" pitchFamily="2" charset="-122"/>
              </a:rPr>
              <a:t>Heart</a:t>
            </a:r>
            <a:r>
              <a:rPr lang="en-US" sz="2800" kern="100" dirty="0">
                <a:effectLst/>
                <a:latin typeface="Calibri" panose="020F0502020204030204" pitchFamily="34" charset="0"/>
                <a:ea typeface="SimSun" panose="02010600030101010101" pitchFamily="2" charset="-122"/>
              </a:rPr>
              <a:t> that Would Repent and be Completely Devoted to Him, </a:t>
            </a:r>
            <a:r>
              <a:rPr lang="en-US" sz="2800" b="1" kern="100" dirty="0">
                <a:solidFill>
                  <a:srgbClr val="0070C0"/>
                </a:solidFill>
                <a:effectLst/>
                <a:latin typeface="Calibri" panose="020F0502020204030204" pitchFamily="34" charset="0"/>
                <a:ea typeface="SimSun" panose="02010600030101010101" pitchFamily="2" charset="-122"/>
              </a:rPr>
              <a:t>Matt. 19:21.  Lk. 13:3, 5</a:t>
            </a:r>
            <a:endParaRPr lang="en-US" sz="28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b="1" kern="100" dirty="0">
                <a:solidFill>
                  <a:srgbClr val="FF0000"/>
                </a:solidFill>
                <a:effectLst/>
                <a:latin typeface="Calibri" panose="020F0502020204030204" pitchFamily="34" charset="0"/>
                <a:ea typeface="SimSun" panose="02010600030101010101" pitchFamily="2" charset="-122"/>
              </a:rPr>
              <a:t>Heart</a:t>
            </a:r>
            <a:r>
              <a:rPr lang="en-US" sz="2800" kern="100" dirty="0">
                <a:effectLst/>
                <a:latin typeface="Calibri" panose="020F0502020204030204" pitchFamily="34" charset="0"/>
                <a:ea typeface="SimSun" panose="02010600030101010101" pitchFamily="2" charset="-122"/>
              </a:rPr>
              <a:t> must change toward Jesus (he is God), </a:t>
            </a:r>
            <a:r>
              <a:rPr lang="en-US" sz="2800" b="1" kern="100" dirty="0">
                <a:solidFill>
                  <a:srgbClr val="0070C0"/>
                </a:solidFill>
                <a:effectLst/>
                <a:latin typeface="Calibri" panose="020F0502020204030204" pitchFamily="34" charset="0"/>
                <a:ea typeface="SimSun" panose="02010600030101010101" pitchFamily="2" charset="-122"/>
              </a:rPr>
              <a:t>19:16-17.</a:t>
            </a:r>
            <a:endParaRPr lang="en-US" sz="28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2800" kern="100" dirty="0">
              <a:latin typeface="Calibri" panose="020F0502020204030204" pitchFamily="34" charset="0"/>
              <a:ea typeface="SimSun" panose="02010600030101010101" pitchFamily="2" charset="-122"/>
            </a:endParaRPr>
          </a:p>
          <a:p>
            <a:pPr marL="0" marR="0">
              <a:spcBef>
                <a:spcPts val="0"/>
              </a:spcBef>
              <a:spcAft>
                <a:spcPts val="0"/>
              </a:spcAft>
            </a:pPr>
            <a:r>
              <a:rPr lang="en-US" sz="2800" b="1" kern="100" dirty="0">
                <a:solidFill>
                  <a:srgbClr val="FF0000"/>
                </a:solidFill>
                <a:effectLst/>
                <a:latin typeface="Calibri" panose="020F0502020204030204" pitchFamily="34" charset="0"/>
                <a:ea typeface="SimSun" panose="02010600030101010101" pitchFamily="2" charset="-122"/>
              </a:rPr>
              <a:t>Heart </a:t>
            </a:r>
            <a:r>
              <a:rPr lang="en-US" sz="2800" kern="100" dirty="0">
                <a:effectLst/>
                <a:latin typeface="Calibri" panose="020F0502020204030204" pitchFamily="34" charset="0"/>
                <a:ea typeface="SimSun" panose="02010600030101010101" pitchFamily="2" charset="-122"/>
              </a:rPr>
              <a:t>must change toward God’s commands and our sin, </a:t>
            </a:r>
            <a:r>
              <a:rPr lang="en-US" sz="2800" b="1" kern="100" dirty="0">
                <a:solidFill>
                  <a:srgbClr val="0070C0"/>
                </a:solidFill>
                <a:effectLst/>
                <a:latin typeface="Calibri" panose="020F0502020204030204" pitchFamily="34" charset="0"/>
                <a:ea typeface="SimSun" panose="02010600030101010101" pitchFamily="2" charset="-122"/>
              </a:rPr>
              <a:t>19:17-20; Rom. 3:23</a:t>
            </a:r>
            <a:r>
              <a:rPr lang="en-US" sz="2800" kern="100" dirty="0">
                <a:solidFill>
                  <a:srgbClr val="0070C0"/>
                </a:solidFill>
                <a:effectLst/>
                <a:latin typeface="Calibri" panose="020F0502020204030204" pitchFamily="34" charset="0"/>
                <a:ea typeface="SimSun" panose="02010600030101010101" pitchFamily="2" charset="-122"/>
              </a:rPr>
              <a:t>.</a:t>
            </a:r>
            <a:endParaRPr lang="en-US" sz="2800" kern="100" dirty="0">
              <a:solidFill>
                <a:srgbClr val="0070C0"/>
              </a:solidFill>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08B80A91-EC56-D6C6-5EDE-5E556D964021}"/>
              </a:ext>
            </a:extLst>
          </p:cNvPr>
          <p:cNvSpPr txBox="1"/>
          <p:nvPr/>
        </p:nvSpPr>
        <p:spPr>
          <a:xfrm>
            <a:off x="855677" y="937851"/>
            <a:ext cx="828832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3. “Follow Me”, Matt. 19:16-22.</a:t>
            </a:r>
            <a:endParaRPr kumimoji="0" lang="en-US" sz="36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60965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7998-C20F-1AC2-F129-750C5D8608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48F22D-FE3E-285B-9113-0F5C1B4B4887}"/>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06561E9-19BE-3AC5-7DA5-621737F4D369}"/>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FC07E0A-0706-42BB-6E71-05E270D64203}"/>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AD6439CF-F3FE-3A0A-420F-A63A58CAB81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3FEA299A-40F0-35D8-E4FC-BFF53B6676B8}"/>
              </a:ext>
            </a:extLst>
          </p:cNvPr>
          <p:cNvSpPr txBox="1"/>
          <p:nvPr/>
        </p:nvSpPr>
        <p:spPr>
          <a:xfrm>
            <a:off x="1359017" y="847289"/>
            <a:ext cx="7013196" cy="830997"/>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6CD9B9EA-CFA6-A293-CACB-CF7B5D9341ED}"/>
              </a:ext>
            </a:extLst>
          </p:cNvPr>
          <p:cNvSpPr txBox="1"/>
          <p:nvPr/>
        </p:nvSpPr>
        <p:spPr>
          <a:xfrm>
            <a:off x="1082180" y="1426128"/>
            <a:ext cx="7734649" cy="4985980"/>
          </a:xfrm>
          <a:prstGeom prst="rect">
            <a:avLst/>
          </a:prstGeom>
          <a:noFill/>
        </p:spPr>
        <p:txBody>
          <a:bodyPr wrap="square">
            <a:spAutoFit/>
          </a:bodyPr>
          <a:lstStyle/>
          <a:p>
            <a:r>
              <a:rPr lang="en-US" sz="2400" b="1" dirty="0">
                <a:solidFill>
                  <a:srgbClr val="0070C0"/>
                </a:solidFill>
              </a:rPr>
              <a:t>Matt. 19:16 </a:t>
            </a:r>
            <a:r>
              <a:rPr lang="en-US" sz="1900" dirty="0"/>
              <a:t>Now behold, one came and said to Him, "Good Teacher, what good thing shall I do that I may have eternal life?"</a:t>
            </a:r>
          </a:p>
          <a:p>
            <a:r>
              <a:rPr lang="en-US" sz="1900" dirty="0"/>
              <a:t> 17 So He said to him, "Why do you call Me good? No one is good but One, that is, God. But if you want to enter into life, keep the commandments.“</a:t>
            </a:r>
          </a:p>
          <a:p>
            <a:endParaRPr lang="en-US" sz="800" dirty="0"/>
          </a:p>
          <a:p>
            <a:r>
              <a:rPr lang="en-US" sz="1900" dirty="0"/>
              <a:t> 18 He said to Him, "Which ones?" Jesus said, "'You shall not murder,' 'You shall not commit adultery,' 'You shall not steal,' 'You shall not bear false witness,'</a:t>
            </a:r>
          </a:p>
          <a:p>
            <a:r>
              <a:rPr lang="en-US" sz="1900" dirty="0"/>
              <a:t> 19 'Honor your father and your mother,' and, 'You shall love your neighbor as yourself.’”</a:t>
            </a:r>
          </a:p>
          <a:p>
            <a:endParaRPr lang="en-US" sz="800" dirty="0"/>
          </a:p>
          <a:p>
            <a:r>
              <a:rPr lang="en-US" sz="2000" dirty="0"/>
              <a:t> 20 The young man said to Him, "All these things I have kept from my youth. What do I still lack?"</a:t>
            </a:r>
          </a:p>
          <a:p>
            <a:r>
              <a:rPr lang="en-US" sz="2000" dirty="0"/>
              <a:t> 21 Jesus said to him, "If you want to be perfect, go, sell what you have and give to the poor, and you will have treasure in heaven; and </a:t>
            </a:r>
            <a:r>
              <a:rPr lang="en-US" sz="2400" b="1" dirty="0"/>
              <a:t>come, follow Me</a:t>
            </a:r>
            <a:r>
              <a:rPr lang="en-US" dirty="0"/>
              <a:t>."</a:t>
            </a:r>
            <a:r>
              <a:rPr lang="en-US" sz="2000" dirty="0"/>
              <a:t>22 </a:t>
            </a:r>
            <a:r>
              <a:rPr lang="en-US" sz="2000" u="sng" dirty="0"/>
              <a:t>But when the young man heard that saying, he went away sorrowful, for he had great possessions</a:t>
            </a:r>
            <a:r>
              <a:rPr lang="en-US" sz="2000" dirty="0"/>
              <a:t>.</a:t>
            </a:r>
          </a:p>
        </p:txBody>
      </p:sp>
      <p:sp>
        <p:nvSpPr>
          <p:cNvPr id="9" name="TextBox 8">
            <a:extLst>
              <a:ext uri="{FF2B5EF4-FFF2-40B4-BE49-F238E27FC236}">
                <a16:creationId xmlns:a16="http://schemas.microsoft.com/office/drawing/2014/main" id="{ADB08DD0-728B-ACB4-1CCA-AA13EA5BCCA3}"/>
              </a:ext>
            </a:extLst>
          </p:cNvPr>
          <p:cNvSpPr txBox="1"/>
          <p:nvPr/>
        </p:nvSpPr>
        <p:spPr>
          <a:xfrm>
            <a:off x="855677" y="937851"/>
            <a:ext cx="828832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3. “Follow Me”, Matt. 19:16-22.</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4753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2D896-CBCD-8280-E74F-88AC4CD989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1B0284-4EB0-6F4D-E002-517483F1617B}"/>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F87BC8B-8AE8-D048-579D-5D283F8F721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DAD1067-3D38-5E35-A6AE-100965E6D719}"/>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CFEEB54A-4690-3AC1-7E6B-99820C5F777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BAA57753-1631-AEBC-1DA7-A918AB3768A2}"/>
              </a:ext>
            </a:extLst>
          </p:cNvPr>
          <p:cNvSpPr txBox="1"/>
          <p:nvPr/>
        </p:nvSpPr>
        <p:spPr>
          <a:xfrm>
            <a:off x="1224793" y="914401"/>
            <a:ext cx="7449424" cy="5633252"/>
          </a:xfrm>
          <a:prstGeom prst="rect">
            <a:avLst/>
          </a:prstGeom>
          <a:noFill/>
        </p:spPr>
        <p:txBody>
          <a:bodyPr wrap="square">
            <a:spAutoFit/>
          </a:bodyPr>
          <a:lstStyle/>
          <a:p>
            <a:r>
              <a:rPr lang="en-US" sz="2800" b="1" dirty="0">
                <a:solidFill>
                  <a:srgbClr val="0070C0"/>
                </a:solidFill>
              </a:rPr>
              <a:t>Acts 9:1 </a:t>
            </a:r>
            <a:r>
              <a:rPr lang="en-US" sz="2100" dirty="0"/>
              <a:t>Then Saul, still breathing threats and murder against the disciples of the Lord, went to the high priest</a:t>
            </a:r>
          </a:p>
          <a:p>
            <a:r>
              <a:rPr lang="en-US" sz="2100" dirty="0"/>
              <a:t> 2 and asked letters from him to the synagogues of Damascus, so that if he found any who were of the Way, whether men or women, he might bring them bound to Jerusalem.</a:t>
            </a:r>
          </a:p>
          <a:p>
            <a:r>
              <a:rPr lang="en-US" sz="2100" dirty="0"/>
              <a:t> 3 As he journeyed he came near Damascus, and suddenly a light shone around him from heaven.</a:t>
            </a:r>
          </a:p>
          <a:p>
            <a:r>
              <a:rPr lang="en-US" sz="2100" dirty="0"/>
              <a:t> 4 Then he fell to the ground, and heard a voice saying to him, "Saul, Saul, why are you persecuting Me?"</a:t>
            </a:r>
          </a:p>
          <a:p>
            <a:r>
              <a:rPr lang="en-US" sz="2100" dirty="0"/>
              <a:t> 5 And he said, "Who are You, Lord?" Then the Lord said, "I am Jesus, whom you are persecuting. It is hard for you to kick against the goads."</a:t>
            </a:r>
          </a:p>
          <a:p>
            <a:r>
              <a:rPr lang="en-US" sz="2400" dirty="0"/>
              <a:t> 6 So he, trembling and astonished, said,                       </a:t>
            </a:r>
            <a:r>
              <a:rPr lang="en-US" sz="2400" b="1" dirty="0"/>
              <a:t>"Lord, what do You want me to do?" </a:t>
            </a:r>
            <a:r>
              <a:rPr lang="en-US" sz="2400" dirty="0"/>
              <a:t>Then the Lord said to him, "Arise and go into the city, and you will be told what you must do."</a:t>
            </a:r>
          </a:p>
        </p:txBody>
      </p:sp>
    </p:spTree>
    <p:extLst>
      <p:ext uri="{BB962C8B-B14F-4D97-AF65-F5344CB8AC3E}">
        <p14:creationId xmlns:p14="http://schemas.microsoft.com/office/powerpoint/2010/main" val="2924484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29B0-5DF0-A112-579A-51EB964CB9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DAED5C-619F-98FE-888F-48C69A065E1B}"/>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F90EF4C-0C7D-D936-0117-920F0FA314B9}"/>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5283D3C-5FF7-5F08-9BFC-524D612F7D61}"/>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5AE9EDE4-E9DB-6AEA-3ECF-F12D9636C43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DACF6F5-E273-E588-294B-844240D9059D}"/>
              </a:ext>
            </a:extLst>
          </p:cNvPr>
          <p:cNvSpPr txBox="1"/>
          <p:nvPr/>
        </p:nvSpPr>
        <p:spPr>
          <a:xfrm>
            <a:off x="1434517" y="1895912"/>
            <a:ext cx="7172588" cy="3046988"/>
          </a:xfrm>
          <a:prstGeom prst="rect">
            <a:avLst/>
          </a:prstGeom>
          <a:noFill/>
        </p:spPr>
        <p:txBody>
          <a:bodyPr wrap="square">
            <a:spAutoFit/>
          </a:bodyPr>
          <a:lstStyle/>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Heart must change toward self and toward others, </a:t>
            </a:r>
            <a:r>
              <a:rPr lang="en-US" sz="3200" b="1" kern="100" dirty="0">
                <a:solidFill>
                  <a:srgbClr val="0070C0"/>
                </a:solidFill>
                <a:effectLst/>
                <a:latin typeface="Calibri" panose="020F0502020204030204" pitchFamily="34" charset="0"/>
                <a:ea typeface="SimSun" panose="02010600030101010101" pitchFamily="2" charset="-122"/>
              </a:rPr>
              <a:t>19:21-22</a:t>
            </a:r>
            <a:r>
              <a:rPr lang="en-US" sz="3200" kern="100" dirty="0">
                <a:effectLst/>
                <a:latin typeface="Calibri" panose="020F0502020204030204" pitchFamily="34" charset="0"/>
                <a:ea typeface="SimSun" panose="02010600030101010101" pitchFamily="2" charset="-122"/>
              </a:rPr>
              <a:t>.</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 </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Heart must change toward things (treasures) and priorities (follow Jesus), </a:t>
            </a:r>
            <a:r>
              <a:rPr lang="en-US" sz="3200" b="1" kern="100" dirty="0">
                <a:solidFill>
                  <a:srgbClr val="0070C0"/>
                </a:solidFill>
                <a:effectLst/>
                <a:latin typeface="Calibri" panose="020F0502020204030204" pitchFamily="34" charset="0"/>
                <a:ea typeface="SimSun" panose="02010600030101010101" pitchFamily="2" charset="-122"/>
              </a:rPr>
              <a:t>19:21-22.</a:t>
            </a:r>
            <a:endParaRPr lang="en-US" sz="3200" b="1" kern="100" dirty="0">
              <a:solidFill>
                <a:srgbClr val="0070C0"/>
              </a:solidFill>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310F0F1B-F3A0-5967-981D-E00FE9344731}"/>
              </a:ext>
            </a:extLst>
          </p:cNvPr>
          <p:cNvSpPr txBox="1"/>
          <p:nvPr/>
        </p:nvSpPr>
        <p:spPr>
          <a:xfrm>
            <a:off x="855677" y="937851"/>
            <a:ext cx="828832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3. “Follow Me”, Matt. 19:16-22.</a:t>
            </a:r>
            <a:endParaRPr kumimoji="0" lang="en-US" sz="36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59022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36012-F9CF-4FA2-4214-8E2B05FDA8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EB253F-7285-F2CD-6B3B-18B1D51ED167}"/>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5DEE140-68DF-D5D1-595B-765025B6D1C8}"/>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C54480-9591-28B0-6530-886FD6623029}"/>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672794C1-B565-B398-E900-D26758B0C02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E65BD5A-1D65-40BC-8F34-B395BC43F393}"/>
              </a:ext>
            </a:extLst>
          </p:cNvPr>
          <p:cNvSpPr txBox="1"/>
          <p:nvPr/>
        </p:nvSpPr>
        <p:spPr>
          <a:xfrm>
            <a:off x="1510018" y="1728132"/>
            <a:ext cx="7038364" cy="4031873"/>
          </a:xfrm>
          <a:prstGeom prst="rect">
            <a:avLst/>
          </a:prstGeom>
          <a:noFill/>
        </p:spPr>
        <p:txBody>
          <a:bodyPr wrap="square">
            <a:spAutoFit/>
          </a:bodyPr>
          <a:lstStyle/>
          <a:p>
            <a:pPr marL="0" marR="0">
              <a:spcBef>
                <a:spcPts val="0"/>
              </a:spcBef>
              <a:spcAft>
                <a:spcPts val="0"/>
              </a:spcAft>
            </a:pPr>
            <a:r>
              <a:rPr lang="en-US" sz="3200" u="sng" kern="100" dirty="0">
                <a:effectLst/>
                <a:latin typeface="Calibri" panose="020F0502020204030204" pitchFamily="34" charset="0"/>
                <a:ea typeface="SimSun" panose="02010600030101010101" pitchFamily="2" charset="-122"/>
              </a:rPr>
              <a:t>Jesus Wants Humble Sacrifice from Disciples</a:t>
            </a:r>
            <a:r>
              <a:rPr lang="en-US" sz="3200" kern="100" dirty="0">
                <a:effectLst/>
                <a:latin typeface="Calibri" panose="020F0502020204030204" pitchFamily="34" charset="0"/>
                <a:ea typeface="SimSun" panose="02010600030101010101" pitchFamily="2" charset="-122"/>
              </a:rPr>
              <a:t>, </a:t>
            </a:r>
            <a:r>
              <a:rPr lang="en-US" sz="3200" b="1" kern="100" dirty="0">
                <a:solidFill>
                  <a:srgbClr val="0070C0"/>
                </a:solidFill>
                <a:effectLst/>
                <a:latin typeface="Calibri" panose="020F0502020204030204" pitchFamily="34" charset="0"/>
                <a:ea typeface="SimSun" panose="02010600030101010101" pitchFamily="2" charset="-122"/>
              </a:rPr>
              <a:t>Matt. 19:23-30.</a:t>
            </a:r>
          </a:p>
          <a:p>
            <a:pPr marL="0" marR="0">
              <a:spcBef>
                <a:spcPts val="0"/>
              </a:spcBef>
              <a:spcAft>
                <a:spcPts val="0"/>
              </a:spcAft>
            </a:pP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Leave materialism,                               </a:t>
            </a:r>
            <a:r>
              <a:rPr lang="en-US" sz="3200" b="1" kern="100" dirty="0">
                <a:solidFill>
                  <a:srgbClr val="0070C0"/>
                </a:solidFill>
                <a:effectLst/>
                <a:latin typeface="Calibri" panose="020F0502020204030204" pitchFamily="34" charset="0"/>
                <a:ea typeface="SimSun" panose="02010600030101010101" pitchFamily="2" charset="-122"/>
              </a:rPr>
              <a:t>19:23-26.</a:t>
            </a:r>
            <a:r>
              <a:rPr lang="en-US" sz="3200" kern="100" dirty="0">
                <a:effectLst/>
                <a:latin typeface="Calibri" panose="020F0502020204030204" pitchFamily="34" charset="0"/>
                <a:ea typeface="SimSun" panose="02010600030101010101" pitchFamily="2" charset="-122"/>
              </a:rPr>
              <a:t>  </a:t>
            </a:r>
            <a:r>
              <a:rPr lang="en-US" sz="3200" b="1" kern="100" dirty="0">
                <a:solidFill>
                  <a:srgbClr val="0070C0"/>
                </a:solidFill>
                <a:effectLst/>
                <a:latin typeface="Calibri" panose="020F0502020204030204" pitchFamily="34" charset="0"/>
                <a:ea typeface="SimSun" panose="02010600030101010101" pitchFamily="2" charset="-122"/>
              </a:rPr>
              <a:t>1 Tim. 6:9-10</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 </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Leave “all”, </a:t>
            </a:r>
            <a:r>
              <a:rPr lang="en-US" sz="3200" b="1" kern="100" dirty="0">
                <a:solidFill>
                  <a:srgbClr val="0070C0"/>
                </a:solidFill>
                <a:effectLst/>
                <a:latin typeface="Calibri" panose="020F0502020204030204" pitchFamily="34" charset="0"/>
                <a:ea typeface="SimSun" panose="02010600030101010101" pitchFamily="2" charset="-122"/>
              </a:rPr>
              <a:t>19:27-28.  Gal. 2:20</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 </a:t>
            </a:r>
            <a:endParaRPr lang="en-US" sz="320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07C824FC-5F68-D585-6879-4973BB3D3F36}"/>
              </a:ext>
            </a:extLst>
          </p:cNvPr>
          <p:cNvSpPr txBox="1"/>
          <p:nvPr/>
        </p:nvSpPr>
        <p:spPr>
          <a:xfrm>
            <a:off x="855677" y="937851"/>
            <a:ext cx="828832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3. “Follow Me”, Matt. 19:16-22.</a:t>
            </a:r>
            <a:endParaRPr kumimoji="0" lang="en-US" sz="36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202771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AFD7F-D8D0-B577-50C5-B94EAB8F09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48840E-DED8-5A10-5518-6B1B979508DD}"/>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9463BCB-3D47-9BC9-5656-0480E92C2464}"/>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026829C-4908-2B6A-300F-E5AD16D132DA}"/>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D4120550-43C1-F226-6D98-F4DA5697E69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AF825D5-6E06-8B5E-F723-F2E08CDF7BE9}"/>
              </a:ext>
            </a:extLst>
          </p:cNvPr>
          <p:cNvSpPr txBox="1"/>
          <p:nvPr/>
        </p:nvSpPr>
        <p:spPr>
          <a:xfrm>
            <a:off x="1300295" y="2114026"/>
            <a:ext cx="7055140" cy="2554545"/>
          </a:xfrm>
          <a:prstGeom prst="rect">
            <a:avLst/>
          </a:prstGeom>
          <a:noFill/>
        </p:spPr>
        <p:txBody>
          <a:bodyPr wrap="square">
            <a:spAutoFit/>
          </a:bodyPr>
          <a:lstStyle/>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Reward of humble sacrifice,               </a:t>
            </a:r>
            <a:r>
              <a:rPr lang="en-US" sz="3200" b="1" kern="100" dirty="0">
                <a:solidFill>
                  <a:srgbClr val="0070C0"/>
                </a:solidFill>
                <a:effectLst/>
                <a:latin typeface="Calibri" panose="020F0502020204030204" pitchFamily="34" charset="0"/>
                <a:ea typeface="SimSun" panose="02010600030101010101" pitchFamily="2" charset="-122"/>
              </a:rPr>
              <a:t>19:29-30.  Phil. 2:5-11</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 </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Is this reflected in our giving?                    </a:t>
            </a:r>
            <a:r>
              <a:rPr lang="en-US" sz="3200" b="1" kern="100" dirty="0">
                <a:solidFill>
                  <a:srgbClr val="0070C0"/>
                </a:solidFill>
                <a:effectLst/>
                <a:latin typeface="Calibri" panose="020F0502020204030204" pitchFamily="34" charset="0"/>
                <a:ea typeface="SimSun" panose="02010600030101010101" pitchFamily="2" charset="-122"/>
              </a:rPr>
              <a:t>(1 Cor. 16:2)</a:t>
            </a:r>
            <a:endParaRPr lang="en-US" sz="3200" b="1" kern="100" dirty="0">
              <a:solidFill>
                <a:srgbClr val="0070C0"/>
              </a:solidFill>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D268D953-7878-9106-97EF-E00C3ADD98C2}"/>
              </a:ext>
            </a:extLst>
          </p:cNvPr>
          <p:cNvSpPr txBox="1"/>
          <p:nvPr/>
        </p:nvSpPr>
        <p:spPr>
          <a:xfrm>
            <a:off x="855677" y="937851"/>
            <a:ext cx="828832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3. “Follow Me”, Matt. 19:16-22.</a:t>
            </a:r>
            <a:endParaRPr kumimoji="0" lang="en-US" sz="36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267928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FA15-E688-BE57-C84C-BD20AA46BDA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4D9524-688B-AF04-631F-C1D369D97072}"/>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618BDC2-2B6B-4DA9-6F77-42044C170728}"/>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D87C15-1EA5-4C68-5CD9-74F2189D7B33}"/>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2FFFD927-7B85-4905-A93A-B437DE6DBDD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49E7667-F42E-E953-30C7-723B993D6691}"/>
              </a:ext>
            </a:extLst>
          </p:cNvPr>
          <p:cNvSpPr txBox="1"/>
          <p:nvPr/>
        </p:nvSpPr>
        <p:spPr>
          <a:xfrm>
            <a:off x="1107347" y="1979802"/>
            <a:ext cx="7625593" cy="4678204"/>
          </a:xfrm>
          <a:prstGeom prst="rect">
            <a:avLst/>
          </a:prstGeom>
          <a:noFill/>
        </p:spPr>
        <p:txBody>
          <a:bodyPr wrap="square">
            <a:spAutoFit/>
          </a:bodyPr>
          <a:lstStyle/>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Jesus Wants Disciples Who Will “Catch” Men, </a:t>
            </a:r>
            <a:r>
              <a:rPr lang="en-US" sz="3000" b="1" kern="100" dirty="0">
                <a:solidFill>
                  <a:srgbClr val="0070C0"/>
                </a:solidFill>
                <a:effectLst/>
                <a:latin typeface="Calibri" panose="020F0502020204030204" pitchFamily="34" charset="0"/>
                <a:ea typeface="SimSun" panose="02010600030101010101" pitchFamily="2" charset="-122"/>
              </a:rPr>
              <a:t>5:10-11.</a:t>
            </a:r>
            <a:endParaRPr lang="en-US" sz="3000" b="1" kern="100" dirty="0">
              <a:solidFill>
                <a:srgbClr val="0070C0"/>
              </a:solidFill>
              <a:effectLst/>
              <a:latin typeface="Times New Roman" panose="02020603050405020304" pitchFamily="18"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3200" kern="100" dirty="0">
                <a:effectLst/>
                <a:latin typeface="Calibri" panose="020F0502020204030204" pitchFamily="34" charset="0"/>
                <a:ea typeface="SimSun" panose="02010600030101010101" pitchFamily="2" charset="-122"/>
              </a:rPr>
              <a:t>A disciple forsakes all to follow Jesus, </a:t>
            </a:r>
            <a:r>
              <a:rPr lang="en-US" sz="3200" b="1" kern="100" dirty="0">
                <a:solidFill>
                  <a:srgbClr val="0070C0"/>
                </a:solidFill>
                <a:effectLst/>
                <a:latin typeface="Calibri" panose="020F0502020204030204" pitchFamily="34" charset="0"/>
                <a:ea typeface="SimSun" panose="02010600030101010101" pitchFamily="2" charset="-122"/>
              </a:rPr>
              <a:t>5:11.</a:t>
            </a:r>
          </a:p>
          <a:p>
            <a:pPr marL="0" marR="0">
              <a:spcBef>
                <a:spcPts val="0"/>
              </a:spcBef>
              <a:spcAft>
                <a:spcPts val="0"/>
              </a:spcAft>
            </a:pPr>
            <a:endParaRPr lang="en-US" sz="800" b="1" kern="100" dirty="0">
              <a:solidFill>
                <a:srgbClr val="0070C0"/>
              </a:solidFill>
              <a:effectLst/>
              <a:latin typeface="Times New Roman" panose="02020603050405020304" pitchFamily="18"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3200" kern="100" dirty="0">
                <a:effectLst/>
                <a:latin typeface="Calibri" panose="020F0502020204030204" pitchFamily="34" charset="0"/>
                <a:ea typeface="SimSun" panose="02010600030101010101" pitchFamily="2" charset="-122"/>
              </a:rPr>
              <a:t>Faith to use the word of Christ </a:t>
            </a:r>
            <a:r>
              <a:rPr lang="en-US" sz="3200" b="1" kern="100" dirty="0">
                <a:solidFill>
                  <a:srgbClr val="0070C0"/>
                </a:solidFill>
                <a:effectLst/>
                <a:latin typeface="Calibri" panose="020F0502020204030204" pitchFamily="34" charset="0"/>
                <a:ea typeface="SimSun" panose="02010600030101010101" pitchFamily="2" charset="-122"/>
              </a:rPr>
              <a:t>(5:5) </a:t>
            </a:r>
            <a:r>
              <a:rPr lang="en-US" sz="3200" kern="100" dirty="0">
                <a:effectLst/>
                <a:latin typeface="Calibri" panose="020F0502020204030204" pitchFamily="34" charset="0"/>
                <a:ea typeface="SimSun" panose="02010600030101010101" pitchFamily="2" charset="-122"/>
              </a:rPr>
              <a:t>to save the lost, </a:t>
            </a:r>
            <a:r>
              <a:rPr lang="en-US" sz="3200" b="1" kern="100" dirty="0">
                <a:solidFill>
                  <a:srgbClr val="0070C0"/>
                </a:solidFill>
                <a:effectLst/>
                <a:latin typeface="Calibri" panose="020F0502020204030204" pitchFamily="34" charset="0"/>
                <a:ea typeface="SimSun" panose="02010600030101010101" pitchFamily="2" charset="-122"/>
              </a:rPr>
              <a:t>Jude 23.</a:t>
            </a:r>
          </a:p>
          <a:p>
            <a:pPr marL="0" marR="0">
              <a:spcBef>
                <a:spcPts val="0"/>
              </a:spcBef>
              <a:spcAft>
                <a:spcPts val="0"/>
              </a:spcAft>
            </a:pPr>
            <a:endParaRPr lang="en-US" sz="800" b="1" kern="100" dirty="0">
              <a:solidFill>
                <a:srgbClr val="0070C0"/>
              </a:solidFill>
              <a:effectLst/>
              <a:latin typeface="Times New Roman" panose="02020603050405020304" pitchFamily="18"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3200" kern="100" dirty="0">
                <a:effectLst/>
                <a:latin typeface="Calibri" panose="020F0502020204030204" pitchFamily="34" charset="0"/>
                <a:ea typeface="SimSun" panose="02010600030101010101" pitchFamily="2" charset="-122"/>
              </a:rPr>
              <a:t>Let us be more active reaching out to the lost.</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 </a:t>
            </a:r>
            <a:endParaRPr lang="en-US" sz="300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525C1BC9-1CD1-F075-100E-47C80AB6807E}"/>
              </a:ext>
            </a:extLst>
          </p:cNvPr>
          <p:cNvSpPr txBox="1"/>
          <p:nvPr/>
        </p:nvSpPr>
        <p:spPr>
          <a:xfrm>
            <a:off x="855677" y="937851"/>
            <a:ext cx="828832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3. “Follow Me”, Matt. 19:16-22.</a:t>
            </a:r>
            <a:endParaRPr kumimoji="0" lang="en-US" sz="36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98506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932B-C74C-714B-77D0-0F37A13468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CCE8387-FF4A-3C10-618D-CAD3A2CAF25A}"/>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E770EBE-09EF-9DF8-5BF2-F46E1193F65B}"/>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9B2BBD9-EB46-0BAA-8CE5-7115FF650E21}"/>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863523F4-0A4C-DA03-77ED-A9944FA1C4E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0CE6B050-94DD-37C8-B161-E2778171C474}"/>
              </a:ext>
            </a:extLst>
          </p:cNvPr>
          <p:cNvSpPr txBox="1"/>
          <p:nvPr/>
        </p:nvSpPr>
        <p:spPr>
          <a:xfrm>
            <a:off x="998290" y="1390857"/>
            <a:ext cx="8288323" cy="4278094"/>
          </a:xfrm>
          <a:prstGeom prst="rect">
            <a:avLst/>
          </a:prstGeom>
          <a:noFill/>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Come To Me </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(be baptized)</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Follow me</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36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85A14-FC62-D0D3-99A3-894B910C46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413B0E-34C9-4F6C-909E-DB35E9A99452}"/>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7B608C1-3DEE-F413-51E2-903B5E9EF2A1}"/>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0B549EE-E0E1-2A80-7E67-31FFEEBEC3A3}"/>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8AC9B2C4-28CE-BD96-BB42-E86E1F88BDE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D8BAB55-BB44-C61A-C382-0502F36CEA08}"/>
              </a:ext>
            </a:extLst>
          </p:cNvPr>
          <p:cNvSpPr txBox="1"/>
          <p:nvPr/>
        </p:nvSpPr>
        <p:spPr>
          <a:xfrm>
            <a:off x="1015069" y="1241570"/>
            <a:ext cx="7776594" cy="3416320"/>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Lord, what do You want me to do?</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b="1" kern="100" dirty="0">
                <a:solidFill>
                  <a:srgbClr val="FF0000"/>
                </a:solidFill>
                <a:latin typeface="Calibri" panose="020F0502020204030204" pitchFamily="34" charset="0"/>
                <a:ea typeface="SimSun" panose="02010600030101010101" pitchFamily="2" charset="-122"/>
              </a:rPr>
              <a:t>4</a:t>
            </a:r>
            <a:r>
              <a:rPr lang="en-US" sz="2800" b="1" kern="100" dirty="0">
                <a:solidFill>
                  <a:srgbClr val="FF0000"/>
                </a:solidFill>
                <a:effectLst/>
                <a:latin typeface="Calibri" panose="020F0502020204030204" pitchFamily="34" charset="0"/>
                <a:ea typeface="SimSun" panose="02010600030101010101" pitchFamily="2" charset="-122"/>
              </a:rPr>
              <a:t>. “Launch Out...Let Down Your Nets...”, Lk. 5:1-11.</a:t>
            </a:r>
            <a:endParaRPr lang="en-US" sz="2800" b="1" kern="100" dirty="0">
              <a:solidFill>
                <a:srgbClr val="FF000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b="1" kern="100" dirty="0">
                <a:effectLst/>
                <a:latin typeface="Calibri" panose="020F0502020204030204" pitchFamily="34" charset="0"/>
                <a:ea typeface="SimSun" panose="02010600030101010101" pitchFamily="2" charset="-122"/>
              </a:rPr>
              <a:t>  </a:t>
            </a: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Jesus was Looking for Faith, not Fish, </a:t>
            </a:r>
            <a:r>
              <a:rPr lang="en-US" sz="2800" b="1" kern="100" dirty="0">
                <a:solidFill>
                  <a:srgbClr val="0070C0"/>
                </a:solidFill>
                <a:effectLst/>
                <a:latin typeface="Calibri" panose="020F0502020204030204" pitchFamily="34" charset="0"/>
                <a:ea typeface="SimSun" panose="02010600030101010101" pitchFamily="2" charset="-122"/>
              </a:rPr>
              <a:t>Luke 5:4.</a:t>
            </a:r>
            <a:endParaRPr lang="en-US" sz="2800" b="1" kern="100" dirty="0">
              <a:solidFill>
                <a:srgbClr val="0070C0"/>
              </a:solidFill>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1.  Faith to act at his word, </a:t>
            </a:r>
            <a:r>
              <a:rPr lang="en-US" sz="2800" b="1" kern="100" dirty="0">
                <a:solidFill>
                  <a:srgbClr val="0070C0"/>
                </a:solidFill>
                <a:effectLst/>
                <a:latin typeface="Calibri" panose="020F0502020204030204" pitchFamily="34" charset="0"/>
                <a:ea typeface="SimSun" panose="02010600030101010101" pitchFamily="2" charset="-122"/>
              </a:rPr>
              <a:t>5:5; Lk. 6:46.</a:t>
            </a:r>
            <a:endParaRPr lang="en-US" sz="28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2.  Faith is rewarded, </a:t>
            </a:r>
            <a:r>
              <a:rPr lang="en-US" sz="2800" b="1" kern="100" dirty="0">
                <a:solidFill>
                  <a:srgbClr val="0070C0"/>
                </a:solidFill>
                <a:effectLst/>
                <a:latin typeface="Calibri" panose="020F0502020204030204" pitchFamily="34" charset="0"/>
                <a:ea typeface="SimSun" panose="02010600030101010101" pitchFamily="2" charset="-122"/>
              </a:rPr>
              <a:t>5:6-7.</a:t>
            </a:r>
            <a:endParaRPr lang="en-US" sz="28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3.  Faith is contrite before Christ, </a:t>
            </a:r>
            <a:r>
              <a:rPr lang="en-US" sz="2800" b="1" kern="100" dirty="0">
                <a:solidFill>
                  <a:srgbClr val="0070C0"/>
                </a:solidFill>
                <a:effectLst/>
                <a:latin typeface="Calibri" panose="020F0502020204030204" pitchFamily="34" charset="0"/>
                <a:ea typeface="SimSun" panose="02010600030101010101" pitchFamily="2" charset="-122"/>
              </a:rPr>
              <a:t>5:8.</a:t>
            </a:r>
            <a:r>
              <a:rPr lang="en-US" sz="2800" kern="100" dirty="0">
                <a:effectLst/>
                <a:latin typeface="Calibri" panose="020F0502020204030204" pitchFamily="34" charset="0"/>
                <a:ea typeface="SimSun" panose="02010600030101010101" pitchFamily="2" charset="-122"/>
              </a:rPr>
              <a:t>                          	     		The humility of Peter.</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50011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669C3-BE7A-BDD0-7161-61AE7ACCD5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A0F9B9-F34A-54FF-B602-12D29E84C4A6}"/>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D48FAA2-FD74-3A7E-B9F6-700CAFBFA26E}"/>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9FEA8A-72C3-B526-D44C-2F31E06EA8E3}"/>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74677CA2-7F5A-FD2D-C049-4CBF55474BF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EC098AC-046B-668B-70CC-C90213B4316D}"/>
              </a:ext>
            </a:extLst>
          </p:cNvPr>
          <p:cNvSpPr txBox="1"/>
          <p:nvPr/>
        </p:nvSpPr>
        <p:spPr>
          <a:xfrm>
            <a:off x="1417739" y="2197911"/>
            <a:ext cx="6962863" cy="4107379"/>
          </a:xfrm>
          <a:prstGeom prst="rect">
            <a:avLst/>
          </a:prstGeom>
          <a:noFill/>
        </p:spPr>
        <p:txBody>
          <a:bodyPr wrap="square">
            <a:spAutoFit/>
          </a:bodyPr>
          <a:lstStyle/>
          <a:p>
            <a:pPr marL="0" marR="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Luke. 8:38-39. </a:t>
            </a:r>
            <a:r>
              <a:rPr lang="en-US" sz="2800" kern="100" dirty="0">
                <a:effectLst/>
                <a:latin typeface="Calibri" panose="020F0502020204030204" pitchFamily="34" charset="0"/>
                <a:ea typeface="SimSun" panose="02010600030101010101" pitchFamily="2" charset="-122"/>
              </a:rPr>
              <a:t>Now the man from whom the demons had departed begged Him that he might be with Him. But Jesus sent him away, saying,</a:t>
            </a: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39 "Return to your own house, </a:t>
            </a:r>
            <a:r>
              <a:rPr lang="en-US" sz="2800" b="1" kern="100" dirty="0">
                <a:effectLst/>
                <a:latin typeface="Calibri" panose="020F0502020204030204" pitchFamily="34" charset="0"/>
                <a:ea typeface="SimSun" panose="02010600030101010101" pitchFamily="2" charset="-122"/>
              </a:rPr>
              <a:t>and tell what great things God has done for you.</a:t>
            </a:r>
            <a:r>
              <a:rPr lang="en-US" sz="2800" kern="100" dirty="0">
                <a:effectLst/>
                <a:latin typeface="Calibri" panose="020F0502020204030204" pitchFamily="34" charset="0"/>
                <a:ea typeface="SimSun" panose="02010600030101010101" pitchFamily="2" charset="-122"/>
              </a:rPr>
              <a:t>" And he went his way and proclaimed throughout the whole city what great things Jesus had done for him.</a:t>
            </a:r>
            <a:endParaRPr lang="en-US" sz="2800" kern="100" dirty="0">
              <a:effectLst/>
              <a:latin typeface="Times New Roman" panose="02020603050405020304" pitchFamily="18" charset="0"/>
              <a:ea typeface="SimSun" panose="02010600030101010101" pitchFamily="2" charset="-122"/>
            </a:endParaRPr>
          </a:p>
        </p:txBody>
      </p:sp>
      <p:sp>
        <p:nvSpPr>
          <p:cNvPr id="11" name="TextBox 10">
            <a:extLst>
              <a:ext uri="{FF2B5EF4-FFF2-40B4-BE49-F238E27FC236}">
                <a16:creationId xmlns:a16="http://schemas.microsoft.com/office/drawing/2014/main" id="{B9567BB5-58C1-DE28-1957-EEE0A5C7A7F1}"/>
              </a:ext>
            </a:extLst>
          </p:cNvPr>
          <p:cNvSpPr txBox="1"/>
          <p:nvPr/>
        </p:nvSpPr>
        <p:spPr>
          <a:xfrm>
            <a:off x="855677" y="912684"/>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5. “Tell What Great Things God Has Done For You”, </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439916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D5F95-038F-1713-B33C-8D9937B29E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4547693-C07D-069B-6B43-1D0C030BFC8D}"/>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E6E00BC-A391-8669-3419-C540CFD7FB44}"/>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7D18DA1-1A20-A29A-E592-9C5A61A6BE70}"/>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41E1E349-E396-BE66-7059-27E72137103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F57A4506-0D10-5F67-CCF6-62F05813DD04}"/>
              </a:ext>
            </a:extLst>
          </p:cNvPr>
          <p:cNvSpPr txBox="1"/>
          <p:nvPr/>
        </p:nvSpPr>
        <p:spPr>
          <a:xfrm>
            <a:off x="1182848" y="2416030"/>
            <a:ext cx="7441035" cy="3046988"/>
          </a:xfrm>
          <a:prstGeom prst="rect">
            <a:avLst/>
          </a:prstGeom>
          <a:noFill/>
        </p:spPr>
        <p:txBody>
          <a:bodyPr wrap="square">
            <a:spAutoFit/>
          </a:bodyPr>
          <a:lstStyle/>
          <a:p>
            <a:pPr marR="0" lvl="0" algn="just">
              <a:spcBef>
                <a:spcPts val="0"/>
              </a:spcBef>
              <a:spcAft>
                <a:spcPts val="0"/>
              </a:spcAft>
            </a:pPr>
            <a:r>
              <a:rPr lang="en-US" sz="2800" kern="100" dirty="0">
                <a:effectLst/>
                <a:latin typeface="Calibri" panose="020F0502020204030204" pitchFamily="34" charset="0"/>
                <a:ea typeface="SimSun" panose="02010600030101010101" pitchFamily="2" charset="-122"/>
              </a:rPr>
              <a:t>Jesus is Pleased when We confess him to others,</a:t>
            </a:r>
            <a:endParaRPr lang="en-US" sz="2800" kern="100" dirty="0">
              <a:effectLst/>
              <a:latin typeface="Times New Roman" panose="02020603050405020304" pitchFamily="18" charset="0"/>
              <a:ea typeface="SimSun" panose="02010600030101010101" pitchFamily="2" charset="-122"/>
            </a:endParaRPr>
          </a:p>
          <a:p>
            <a:pPr marL="0" marR="0" algn="just">
              <a:spcBef>
                <a:spcPts val="0"/>
              </a:spcBef>
              <a:spcAft>
                <a:spcPts val="0"/>
              </a:spcAft>
            </a:pPr>
            <a:endParaRPr lang="en-US" sz="2400" b="1" u="sng" kern="100" dirty="0">
              <a:solidFill>
                <a:srgbClr val="0070C0"/>
              </a:solidFill>
              <a:effectLst/>
              <a:latin typeface="Calibri" panose="020F0502020204030204" pitchFamily="34" charset="0"/>
              <a:ea typeface="SimSun" panose="02010600030101010101" pitchFamily="2" charset="-122"/>
            </a:endParaRPr>
          </a:p>
          <a:p>
            <a:pPr marL="0" marR="0">
              <a:spcBef>
                <a:spcPts val="0"/>
              </a:spcBef>
              <a:spcAft>
                <a:spcPts val="0"/>
              </a:spcAft>
            </a:pPr>
            <a:r>
              <a:rPr lang="en-US" sz="2800" b="1" u="sng" kern="100" dirty="0">
                <a:solidFill>
                  <a:srgbClr val="0070C0"/>
                </a:solidFill>
                <a:effectLst/>
                <a:latin typeface="Calibri" panose="020F0502020204030204" pitchFamily="34" charset="0"/>
                <a:ea typeface="SimSun" panose="02010600030101010101" pitchFamily="2" charset="-122"/>
              </a:rPr>
              <a:t>Matt.10:32-33</a:t>
            </a:r>
            <a:r>
              <a:rPr lang="en-US" sz="2800" u="sng" kern="100" dirty="0">
                <a:effectLst/>
                <a:latin typeface="Calibri" panose="020F0502020204030204" pitchFamily="34" charset="0"/>
                <a:ea typeface="SimSun" panose="02010600030101010101" pitchFamily="2" charset="-122"/>
              </a:rPr>
              <a:t>;</a:t>
            </a:r>
            <a:r>
              <a:rPr lang="en-US" sz="2800" kern="100" dirty="0">
                <a:effectLst/>
                <a:latin typeface="Calibri" panose="020F0502020204030204" pitchFamily="34" charset="0"/>
                <a:ea typeface="SimSun" panose="02010600030101010101" pitchFamily="2" charset="-122"/>
              </a:rPr>
              <a:t> "Therefore whoever confesses Me before men, him I will also confess before My Father who is in heaven.</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33 "But whoever denies Me before men, him I will also deny before My Father who is in heaven.</a:t>
            </a:r>
            <a:endParaRPr lang="en-US" sz="2800" kern="100" dirty="0">
              <a:effectLst/>
              <a:latin typeface="Times New Roman" panose="02020603050405020304" pitchFamily="18" charset="0"/>
              <a:ea typeface="SimSun" panose="02010600030101010101" pitchFamily="2" charset="-122"/>
            </a:endParaRPr>
          </a:p>
        </p:txBody>
      </p:sp>
      <p:sp>
        <p:nvSpPr>
          <p:cNvPr id="10" name="TextBox 9">
            <a:extLst>
              <a:ext uri="{FF2B5EF4-FFF2-40B4-BE49-F238E27FC236}">
                <a16:creationId xmlns:a16="http://schemas.microsoft.com/office/drawing/2014/main" id="{3841B91A-2773-BEF8-CE5B-5AE734C23F31}"/>
              </a:ext>
            </a:extLst>
          </p:cNvPr>
          <p:cNvSpPr txBox="1"/>
          <p:nvPr/>
        </p:nvSpPr>
        <p:spPr>
          <a:xfrm>
            <a:off x="855677" y="912684"/>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5. “Tell What Great Things God Has Done For You”, </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429071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1AF1-9F80-7FE0-E393-6F3020DC73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C69BCA-401D-61A3-2C71-C08C843B7CD3}"/>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F1922E0-E338-5041-15F1-1FE94259AC24}"/>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381CCC8-D100-3E42-2517-7777EF58552E}"/>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2F897281-276F-8CC1-C08F-31F621DD45A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62D4A3CF-CF83-427C-0F94-0E3BD05BBF3E}"/>
              </a:ext>
            </a:extLst>
          </p:cNvPr>
          <p:cNvSpPr txBox="1"/>
          <p:nvPr/>
        </p:nvSpPr>
        <p:spPr>
          <a:xfrm>
            <a:off x="1543574" y="2634144"/>
            <a:ext cx="6820250" cy="2923877"/>
          </a:xfrm>
          <a:prstGeom prst="rect">
            <a:avLst/>
          </a:prstGeom>
          <a:noFill/>
        </p:spPr>
        <p:txBody>
          <a:bodyPr wrap="square">
            <a:spAutoFit/>
          </a:bodyPr>
          <a:lstStyle/>
          <a:p>
            <a:pPr marR="0" lvl="0">
              <a:spcBef>
                <a:spcPts val="0"/>
              </a:spcBef>
              <a:spcAft>
                <a:spcPts val="0"/>
              </a:spcAft>
            </a:pPr>
            <a:r>
              <a:rPr lang="en-US" sz="2800" kern="100" dirty="0">
                <a:effectLst/>
                <a:latin typeface="Calibri" panose="020F0502020204030204" pitchFamily="34" charset="0"/>
                <a:ea typeface="SimSun" panose="02010600030101010101" pitchFamily="2" charset="-122"/>
              </a:rPr>
              <a:t>Acknowledge that Jesus is the Son of God,</a:t>
            </a:r>
          </a:p>
          <a:p>
            <a:pPr marR="0" lvl="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b="1" u="sng" kern="100" dirty="0">
                <a:solidFill>
                  <a:srgbClr val="0070C0"/>
                </a:solidFill>
                <a:effectLst/>
                <a:latin typeface="Calibri" panose="020F0502020204030204" pitchFamily="34" charset="0"/>
                <a:ea typeface="SimSun" panose="02010600030101010101" pitchFamily="2" charset="-122"/>
              </a:rPr>
              <a:t>Matt. 16:15-16</a:t>
            </a:r>
            <a:r>
              <a:rPr lang="en-US" sz="3200" b="1" kern="100" dirty="0">
                <a:solidFill>
                  <a:srgbClr val="0070C0"/>
                </a:solidFill>
                <a:effectLst/>
                <a:latin typeface="Calibri" panose="020F0502020204030204" pitchFamily="34" charset="0"/>
                <a:ea typeface="SimSun" panose="02010600030101010101" pitchFamily="2" charset="-122"/>
              </a:rPr>
              <a:t>. </a:t>
            </a:r>
            <a:r>
              <a:rPr lang="en-US" sz="3200" kern="100" dirty="0">
                <a:effectLst/>
                <a:latin typeface="Calibri" panose="020F0502020204030204" pitchFamily="34" charset="0"/>
                <a:ea typeface="SimSun" panose="02010600030101010101" pitchFamily="2" charset="-122"/>
              </a:rPr>
              <a:t>He said to them, "But who do you say that I am?" 16 Simon Peter answered and said, "You are the Christ, the Son of the living God."</a:t>
            </a:r>
            <a:endParaRPr lang="en-US" sz="320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56663DF9-A18A-4EF8-F0EF-83654A5493D3}"/>
              </a:ext>
            </a:extLst>
          </p:cNvPr>
          <p:cNvSpPr txBox="1"/>
          <p:nvPr/>
        </p:nvSpPr>
        <p:spPr>
          <a:xfrm>
            <a:off x="855677" y="912684"/>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5. “Tell What Great Things God Has Done For You”, </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284082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2E339-8866-5E20-AE90-F772E3957F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EB9C0A-6E86-B568-206F-4BFF96047947}"/>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BE6E680-F953-F98C-DD84-F8AFB1597D3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5C55065-2634-7CEC-015A-47A4C67B33E6}"/>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AE391819-D2C6-2207-A465-F80E542F79D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8" name="TextBox 7">
            <a:extLst>
              <a:ext uri="{FF2B5EF4-FFF2-40B4-BE49-F238E27FC236}">
                <a16:creationId xmlns:a16="http://schemas.microsoft.com/office/drawing/2014/main" id="{25E5E069-C5DC-F51D-8601-4C56BCAF7D25}"/>
              </a:ext>
            </a:extLst>
          </p:cNvPr>
          <p:cNvSpPr txBox="1"/>
          <p:nvPr/>
        </p:nvSpPr>
        <p:spPr>
          <a:xfrm>
            <a:off x="1317071" y="1929470"/>
            <a:ext cx="7038364" cy="4647426"/>
          </a:xfrm>
          <a:prstGeom prst="rect">
            <a:avLst/>
          </a:prstGeom>
          <a:noFill/>
        </p:spPr>
        <p:txBody>
          <a:bodyPr wrap="square">
            <a:spAutoFit/>
          </a:bodyPr>
          <a:lstStyle/>
          <a:p>
            <a:pPr marR="0" lvl="0">
              <a:spcBef>
                <a:spcPts val="0"/>
              </a:spcBef>
              <a:spcAft>
                <a:spcPts val="0"/>
              </a:spcAft>
            </a:pPr>
            <a:r>
              <a:rPr lang="en-US" sz="2800" kern="100" dirty="0">
                <a:effectLst/>
                <a:latin typeface="Calibri" panose="020F0502020204030204" pitchFamily="34" charset="0"/>
                <a:ea typeface="SimSun" panose="02010600030101010101" pitchFamily="2" charset="-122"/>
              </a:rPr>
              <a:t>Confess Jesus to be saved,</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b="1" u="sng" kern="100" dirty="0">
                <a:solidFill>
                  <a:srgbClr val="0070C0"/>
                </a:solidFill>
                <a:effectLst/>
                <a:latin typeface="Calibri" panose="020F0502020204030204" pitchFamily="34" charset="0"/>
                <a:ea typeface="SimSun" panose="02010600030101010101" pitchFamily="2" charset="-122"/>
              </a:rPr>
              <a:t>Rom.10:9-10</a:t>
            </a:r>
            <a:r>
              <a:rPr lang="en-US" sz="2800" kern="100" dirty="0">
                <a:effectLst/>
                <a:latin typeface="Calibri" panose="020F0502020204030204" pitchFamily="34" charset="0"/>
                <a:ea typeface="SimSun" panose="02010600030101010101" pitchFamily="2" charset="-122"/>
              </a:rPr>
              <a:t>.that if you confess with your mouth the Lord Jesus and believe in your heart that God has raised Him from the dead, you will be saved.10 For with the heart one believes unto righteousness, and with the mouth confession is made unto salvation.</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Confess the good confession to also try to save others,</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600" kern="100" dirty="0">
                <a:effectLst/>
                <a:latin typeface="Calibri" panose="020F0502020204030204" pitchFamily="34" charset="0"/>
                <a:ea typeface="SimSun" panose="02010600030101010101" pitchFamily="2" charset="-122"/>
              </a:rPr>
              <a:t>        </a:t>
            </a:r>
            <a:endParaRPr lang="en-US" sz="105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93256B8D-085B-3665-748C-8BDF86AAE105}"/>
              </a:ext>
            </a:extLst>
          </p:cNvPr>
          <p:cNvSpPr txBox="1"/>
          <p:nvPr/>
        </p:nvSpPr>
        <p:spPr>
          <a:xfrm>
            <a:off x="855677" y="912684"/>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5. “Tell What Great Things God Has Done For You”, </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
        <p:nvSpPr>
          <p:cNvPr id="6" name="Rectangle 5">
            <a:extLst>
              <a:ext uri="{FF2B5EF4-FFF2-40B4-BE49-F238E27FC236}">
                <a16:creationId xmlns:a16="http://schemas.microsoft.com/office/drawing/2014/main" id="{B3BEA7E1-698F-A70D-81EA-487732AEFF07}"/>
              </a:ext>
            </a:extLst>
          </p:cNvPr>
          <p:cNvSpPr/>
          <p:nvPr/>
        </p:nvSpPr>
        <p:spPr>
          <a:xfrm>
            <a:off x="1124125" y="2399251"/>
            <a:ext cx="7575257" cy="29025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06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0BCD9-6A7D-A76C-2A1D-4B05B90519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CFB02F-D1BC-D8E3-43EA-086834252AC9}"/>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5C3A258-67A6-2FB9-D77B-85C72D833E3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EF33885-31E6-ED87-D18D-6DF4779AB2BB}"/>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77594013-8A57-4B91-1A0A-5698C6C4CD4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1F7755FB-D60F-C1F4-3A17-942080DC7A21}"/>
              </a:ext>
            </a:extLst>
          </p:cNvPr>
          <p:cNvSpPr txBox="1"/>
          <p:nvPr/>
        </p:nvSpPr>
        <p:spPr>
          <a:xfrm>
            <a:off x="1510017" y="1501631"/>
            <a:ext cx="7164199" cy="4401205"/>
          </a:xfrm>
          <a:prstGeom prst="rect">
            <a:avLst/>
          </a:prstGeom>
          <a:noFill/>
        </p:spPr>
        <p:txBody>
          <a:bodyPr wrap="square">
            <a:spAutoFit/>
          </a:bodyPr>
          <a:lstStyle/>
          <a:p>
            <a:r>
              <a:rPr lang="en-US" sz="4000" b="1" dirty="0">
                <a:solidFill>
                  <a:srgbClr val="0070C0"/>
                </a:solidFill>
              </a:rPr>
              <a:t>Acts 9:6 </a:t>
            </a:r>
            <a:r>
              <a:rPr lang="en-US" sz="4000" dirty="0"/>
              <a:t>So he, trembling and astonished, said,                       </a:t>
            </a:r>
            <a:r>
              <a:rPr lang="en-US" sz="4000" b="1" dirty="0"/>
              <a:t>"Lord, what do You want me to do?" </a:t>
            </a:r>
            <a:r>
              <a:rPr lang="en-US" sz="4000" dirty="0"/>
              <a:t>Then the Lord said to him, "Arise and go into the city, and you will be told what you must do."</a:t>
            </a:r>
          </a:p>
        </p:txBody>
      </p:sp>
      <p:sp>
        <p:nvSpPr>
          <p:cNvPr id="6" name="Rectangle 5">
            <a:extLst>
              <a:ext uri="{FF2B5EF4-FFF2-40B4-BE49-F238E27FC236}">
                <a16:creationId xmlns:a16="http://schemas.microsoft.com/office/drawing/2014/main" id="{BA2BA966-5CB9-6189-CE65-C3781DCC2405}"/>
              </a:ext>
            </a:extLst>
          </p:cNvPr>
          <p:cNvSpPr/>
          <p:nvPr/>
        </p:nvSpPr>
        <p:spPr>
          <a:xfrm>
            <a:off x="1342239" y="1266738"/>
            <a:ext cx="7365533" cy="491594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757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263A4-DDAB-A9F2-6246-EDAD327A62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73682A-8200-263B-7CB7-8FF4D6C6DB20}"/>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C91D5EA-273C-F6BA-223D-C01580621649}"/>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47162F-9B86-4158-2803-10601A929479}"/>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EC57F88C-7FCE-BECC-150F-76E806A6AF1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0C03642-1F0D-E423-84D9-B866B6195EE4}"/>
              </a:ext>
            </a:extLst>
          </p:cNvPr>
          <p:cNvSpPr txBox="1"/>
          <p:nvPr/>
        </p:nvSpPr>
        <p:spPr>
          <a:xfrm>
            <a:off x="1468073" y="1699588"/>
            <a:ext cx="7139031" cy="4401205"/>
          </a:xfrm>
          <a:prstGeom prst="rect">
            <a:avLst/>
          </a:prstGeom>
          <a:noFill/>
        </p:spPr>
        <p:txBody>
          <a:bodyPr wrap="square">
            <a:spAutoFit/>
          </a:bodyPr>
          <a:lstStyle/>
          <a:p>
            <a:pPr marL="0" marR="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Matt. 28:19-20.</a:t>
            </a:r>
            <a:r>
              <a:rPr lang="en-US" sz="2000" b="1" kern="100" dirty="0">
                <a:solidFill>
                  <a:srgbClr val="0070C0"/>
                </a:solidFill>
                <a:effectLst/>
                <a:latin typeface="Calibri" panose="020F0502020204030204" pitchFamily="34" charset="0"/>
                <a:ea typeface="SimSun" panose="02010600030101010101" pitchFamily="2" charset="-122"/>
              </a:rPr>
              <a:t> </a:t>
            </a:r>
            <a:r>
              <a:rPr lang="en-US" sz="2400" kern="100" dirty="0">
                <a:effectLst/>
                <a:latin typeface="Calibri" panose="020F0502020204030204" pitchFamily="34" charset="0"/>
                <a:ea typeface="SimSun" panose="02010600030101010101" pitchFamily="2" charset="-122"/>
              </a:rPr>
              <a:t>"Go therefore and make disciples of all the nations, baptizing them in the name of the Father and of the Son and of the Holy Spirit,</a:t>
            </a: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20 "teaching them to observe all things that I have commanded you; and lo, I am with you always, even to the end of the age." Amen. </a:t>
            </a: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 -Teach, baptize, teach, </a:t>
            </a:r>
          </a:p>
          <a:p>
            <a:pPr marL="0" marR="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Acts 2:41, 42; 8:4, 12; 11:24-26; </a:t>
            </a:r>
          </a:p>
          <a:p>
            <a:pPr marL="0" marR="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2 Tim. 2:2.</a:t>
            </a:r>
            <a:endParaRPr lang="en-US" sz="3200" b="1" kern="100" dirty="0">
              <a:solidFill>
                <a:srgbClr val="0070C0"/>
              </a:solidFill>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C3BFC98E-8C75-D692-94EC-7C81628FD95C}"/>
              </a:ext>
            </a:extLst>
          </p:cNvPr>
          <p:cNvSpPr txBox="1"/>
          <p:nvPr/>
        </p:nvSpPr>
        <p:spPr>
          <a:xfrm>
            <a:off x="855677" y="909744"/>
            <a:ext cx="8288323" cy="584775"/>
          </a:xfrm>
          <a:prstGeom prst="rect">
            <a:avLst/>
          </a:prstGeom>
          <a:noFill/>
        </p:spPr>
        <p:txBody>
          <a:bodyPr wrap="square">
            <a:spAutoFit/>
          </a:bodyPr>
          <a:lstStyle/>
          <a:p>
            <a:pPr algn="ct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6. “Go And Make Disciples Of All The Nations”, </a:t>
            </a:r>
            <a:endParaRPr lang="en-US" b="1" dirty="0"/>
          </a:p>
        </p:txBody>
      </p:sp>
    </p:spTree>
    <p:extLst>
      <p:ext uri="{BB962C8B-B14F-4D97-AF65-F5344CB8AC3E}">
        <p14:creationId xmlns:p14="http://schemas.microsoft.com/office/powerpoint/2010/main" val="237714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22C17-2D5A-EE27-057C-475C24D02F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930D85-6D44-9CBA-65A7-3410FA9A9C54}"/>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DA822ED-5526-D8A8-9084-61DE7421AB16}"/>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E9E0A94-92F1-0CC9-0209-B6C5F0C6E007}"/>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DDA82C10-BC73-0CED-F1AE-3ECEA6C4253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373505CA-9C6C-5669-4B57-8532A7F472ED}"/>
              </a:ext>
            </a:extLst>
          </p:cNvPr>
          <p:cNvSpPr txBox="1"/>
          <p:nvPr/>
        </p:nvSpPr>
        <p:spPr>
          <a:xfrm>
            <a:off x="1006679" y="528505"/>
            <a:ext cx="8221211" cy="4524315"/>
          </a:xfrm>
          <a:prstGeom prst="rect">
            <a:avLst/>
          </a:prstGeom>
          <a:noFill/>
        </p:spPr>
        <p:txBody>
          <a:bodyPr wrap="square">
            <a:spAutoFit/>
          </a:bodyPr>
          <a:lstStyle/>
          <a:p>
            <a:pPr marL="0" marR="0">
              <a:spcBef>
                <a:spcPts val="0"/>
              </a:spcBef>
              <a:spcAft>
                <a:spcPts val="0"/>
              </a:spcAft>
            </a:pP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God speaks to us by Jesus, </a:t>
            </a:r>
            <a:r>
              <a:rPr lang="en-US" sz="3200" b="1" kern="100" dirty="0">
                <a:solidFill>
                  <a:srgbClr val="0070C0"/>
                </a:solidFill>
                <a:effectLst/>
                <a:latin typeface="Calibri" panose="020F0502020204030204" pitchFamily="34" charset="0"/>
                <a:ea typeface="SimSun" panose="02010600030101010101" pitchFamily="2" charset="-122"/>
              </a:rPr>
              <a:t>Heb. 1:2. </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endParaRPr lang="en-US" sz="3200" kern="100" dirty="0">
              <a:latin typeface="Calibri" panose="020F0502020204030204" pitchFamily="34" charset="0"/>
              <a:ea typeface="SimSun" panose="02010600030101010101" pitchFamily="2" charset="-122"/>
            </a:endParaRP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Do not refuse Him, </a:t>
            </a:r>
            <a:r>
              <a:rPr lang="en-US" sz="3200" b="1" kern="100" dirty="0">
                <a:solidFill>
                  <a:srgbClr val="0070C0"/>
                </a:solidFill>
                <a:effectLst/>
                <a:latin typeface="Calibri" panose="020F0502020204030204" pitchFamily="34" charset="0"/>
                <a:ea typeface="SimSun" panose="02010600030101010101" pitchFamily="2" charset="-122"/>
              </a:rPr>
              <a:t>Heb. 12:25.</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endParaRPr lang="en-US" sz="3200" kern="100" dirty="0">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Do what the Lord tells you to do, </a:t>
            </a:r>
            <a:r>
              <a:rPr lang="en-US" sz="3200" b="1" kern="100" dirty="0">
                <a:solidFill>
                  <a:srgbClr val="0070C0"/>
                </a:solidFill>
                <a:effectLst/>
                <a:latin typeface="Calibri" panose="020F0502020204030204" pitchFamily="34" charset="0"/>
                <a:ea typeface="SimSun" panose="02010600030101010101" pitchFamily="2" charset="-122"/>
              </a:rPr>
              <a:t>Matt. 7:24-25; </a:t>
            </a:r>
            <a:endParaRPr lang="en-US" sz="3200" b="1" kern="100" dirty="0">
              <a:solidFill>
                <a:srgbClr val="0070C0"/>
              </a:solidFill>
              <a:effectLst/>
              <a:latin typeface="Times New Roman" panose="02020603050405020304" pitchFamily="18" charset="0"/>
              <a:ea typeface="SimSun" panose="02010600030101010101" pitchFamily="2" charset="-122"/>
            </a:endParaRPr>
          </a:p>
        </p:txBody>
      </p:sp>
      <p:sp>
        <p:nvSpPr>
          <p:cNvPr id="6" name="TextBox 5">
            <a:extLst>
              <a:ext uri="{FF2B5EF4-FFF2-40B4-BE49-F238E27FC236}">
                <a16:creationId xmlns:a16="http://schemas.microsoft.com/office/drawing/2014/main" id="{2D1D4A19-9031-4AC3-3AA3-7E265A857930}"/>
              </a:ext>
            </a:extLst>
          </p:cNvPr>
          <p:cNvSpPr txBox="1"/>
          <p:nvPr/>
        </p:nvSpPr>
        <p:spPr>
          <a:xfrm>
            <a:off x="1283516" y="1761688"/>
            <a:ext cx="7264866" cy="1200329"/>
          </a:xfrm>
          <a:prstGeom prst="rect">
            <a:avLst/>
          </a:prstGeom>
          <a:noFill/>
        </p:spPr>
        <p:txBody>
          <a:bodyPr wrap="square" rtlCol="0">
            <a:spAutoFit/>
          </a:bodyPr>
          <a:lstStyle/>
          <a:p>
            <a:r>
              <a:rPr lang="en-US" b="1" dirty="0">
                <a:solidFill>
                  <a:srgbClr val="0070C0"/>
                </a:solidFill>
              </a:rPr>
              <a:t>Heb 1:1 </a:t>
            </a:r>
            <a:r>
              <a:rPr lang="en-US" dirty="0"/>
              <a:t>God, who at various times and in various ways spoke in time past to the fathers by the prophets,</a:t>
            </a:r>
          </a:p>
          <a:p>
            <a:r>
              <a:rPr lang="en-US" dirty="0"/>
              <a:t> 2 has in these last days spoken to us by His Son, whom He has appointed heir of all things, through whom also He made the worlds;</a:t>
            </a:r>
          </a:p>
        </p:txBody>
      </p:sp>
      <p:sp>
        <p:nvSpPr>
          <p:cNvPr id="8" name="TextBox 7">
            <a:extLst>
              <a:ext uri="{FF2B5EF4-FFF2-40B4-BE49-F238E27FC236}">
                <a16:creationId xmlns:a16="http://schemas.microsoft.com/office/drawing/2014/main" id="{4E83CB91-EF62-9933-A049-8D93B6AB1B87}"/>
              </a:ext>
            </a:extLst>
          </p:cNvPr>
          <p:cNvSpPr txBox="1"/>
          <p:nvPr/>
        </p:nvSpPr>
        <p:spPr>
          <a:xfrm>
            <a:off x="1392572" y="3573710"/>
            <a:ext cx="7348756" cy="923330"/>
          </a:xfrm>
          <a:prstGeom prst="rect">
            <a:avLst/>
          </a:prstGeom>
          <a:noFill/>
        </p:spPr>
        <p:txBody>
          <a:bodyPr wrap="square" rtlCol="0">
            <a:spAutoFit/>
          </a:bodyPr>
          <a:lstStyle/>
          <a:p>
            <a:r>
              <a:rPr lang="en-US" b="1" dirty="0">
                <a:solidFill>
                  <a:srgbClr val="0070C0"/>
                </a:solidFill>
              </a:rPr>
              <a:t>Heb 12:25 </a:t>
            </a:r>
            <a:r>
              <a:rPr lang="en-US" dirty="0"/>
              <a:t>See that you do not refuse Him who speaks. For if they did not escape who refused Him who spoke on earth, much more shall we not escape if we turn away from Him who speaks from heaven,</a:t>
            </a:r>
          </a:p>
        </p:txBody>
      </p:sp>
      <p:sp>
        <p:nvSpPr>
          <p:cNvPr id="9" name="TextBox 8">
            <a:extLst>
              <a:ext uri="{FF2B5EF4-FFF2-40B4-BE49-F238E27FC236}">
                <a16:creationId xmlns:a16="http://schemas.microsoft.com/office/drawing/2014/main" id="{AB4F3041-8B72-8DF0-E633-C145B88052AB}"/>
              </a:ext>
            </a:extLst>
          </p:cNvPr>
          <p:cNvSpPr txBox="1"/>
          <p:nvPr/>
        </p:nvSpPr>
        <p:spPr>
          <a:xfrm>
            <a:off x="1392572" y="5150840"/>
            <a:ext cx="7155810" cy="1200329"/>
          </a:xfrm>
          <a:prstGeom prst="rect">
            <a:avLst/>
          </a:prstGeom>
          <a:noFill/>
        </p:spPr>
        <p:txBody>
          <a:bodyPr wrap="square" rtlCol="0">
            <a:spAutoFit/>
          </a:bodyPr>
          <a:lstStyle/>
          <a:p>
            <a:r>
              <a:rPr lang="en-US" b="1" dirty="0">
                <a:solidFill>
                  <a:srgbClr val="0070C0"/>
                </a:solidFill>
              </a:rPr>
              <a:t>Mt 7:24 </a:t>
            </a:r>
            <a:r>
              <a:rPr lang="en-US" dirty="0"/>
              <a:t>Therefore whosoever heareth these sayings of mine, and doeth them, I will liken him unto a wise man, which built his house upon a rock:</a:t>
            </a:r>
          </a:p>
          <a:p>
            <a:r>
              <a:rPr lang="en-US" dirty="0"/>
              <a:t> 25 And the rain descended, and the floods came, and the winds blew, and beat upon that house; and it fell not: for it was founded upon a rock.</a:t>
            </a:r>
          </a:p>
        </p:txBody>
      </p:sp>
    </p:spTree>
    <p:extLst>
      <p:ext uri="{BB962C8B-B14F-4D97-AF65-F5344CB8AC3E}">
        <p14:creationId xmlns:p14="http://schemas.microsoft.com/office/powerpoint/2010/main" val="275409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F7C74-A85A-6A8D-9789-5149D9D7357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DD3FF7-8D79-6138-878E-253294A81B17}"/>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1109492-2BFF-AFCD-9A06-1FFF28CDFBF3}"/>
              </a:ext>
            </a:extLst>
          </p:cNvPr>
          <p:cNvSpPr/>
          <p:nvPr/>
        </p:nvSpPr>
        <p:spPr>
          <a:xfrm>
            <a:off x="0" y="0"/>
            <a:ext cx="9144000" cy="162746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CC3018D-8123-10B2-601C-446C26B2225B}"/>
              </a:ext>
            </a:extLst>
          </p:cNvPr>
          <p:cNvSpPr txBox="1"/>
          <p:nvPr/>
        </p:nvSpPr>
        <p:spPr>
          <a:xfrm>
            <a:off x="1" y="16778"/>
            <a:ext cx="914399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Have we done what the Lord       told us to do?</a:t>
            </a:r>
          </a:p>
        </p:txBody>
      </p:sp>
      <p:sp>
        <p:nvSpPr>
          <p:cNvPr id="5" name="Footer Placeholder 4">
            <a:extLst>
              <a:ext uri="{FF2B5EF4-FFF2-40B4-BE49-F238E27FC236}">
                <a16:creationId xmlns:a16="http://schemas.microsoft.com/office/drawing/2014/main" id="{6918ABCD-E8CF-7E24-6E59-792569939C4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1EEA810D-3BCF-9488-B009-8BD26E772738}"/>
              </a:ext>
            </a:extLst>
          </p:cNvPr>
          <p:cNvSpPr txBox="1"/>
          <p:nvPr/>
        </p:nvSpPr>
        <p:spPr>
          <a:xfrm>
            <a:off x="998290" y="1743195"/>
            <a:ext cx="8288323" cy="6494085"/>
          </a:xfrm>
          <a:prstGeom prst="rect">
            <a:avLst/>
          </a:prstGeom>
          <a:noFill/>
        </p:spPr>
        <p:txBody>
          <a:bodyPr wrap="square">
            <a:spAutoFit/>
          </a:bodyPr>
          <a:lstStyle/>
          <a:p>
            <a:pPr marL="514350" indent="-514350">
              <a:lnSpc>
                <a:spcPct val="150000"/>
              </a:lnSpc>
              <a:buAutoNum type="arabicPeriod"/>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Come To Me </a:t>
            </a:r>
          </a:p>
          <a:p>
            <a:pPr marL="514350" indent="-514350">
              <a:lnSpc>
                <a:spcPct val="150000"/>
              </a:lnSpc>
              <a:buAutoNum type="arabicPeriod"/>
            </a:pPr>
            <a:r>
              <a:rPr lang="en-US" sz="3200" b="1" kern="100" dirty="0">
                <a:solidFill>
                  <a:srgbClr val="FF0000"/>
                </a:solidFill>
                <a:latin typeface="Calibri" panose="020F0502020204030204" pitchFamily="34" charset="0"/>
                <a:ea typeface="SimSun" panose="02010600030101010101" pitchFamily="2" charset="-122"/>
              </a:rPr>
              <a:t>Go wash (be baptized)</a:t>
            </a:r>
          </a:p>
          <a:p>
            <a:pPr marL="514350" indent="-514350">
              <a:lnSpc>
                <a:spcPct val="150000"/>
              </a:lnSpc>
              <a:buAutoNum type="arabicPeriod"/>
            </a:pPr>
            <a:r>
              <a:rPr lang="en-US" sz="3200" b="1" kern="100" dirty="0">
                <a:solidFill>
                  <a:srgbClr val="FF0000"/>
                </a:solidFill>
                <a:latin typeface="Calibri" panose="020F0502020204030204" pitchFamily="34" charset="0"/>
                <a:ea typeface="SimSun" panose="02010600030101010101" pitchFamily="2" charset="-122"/>
              </a:rPr>
              <a:t>Follow me</a:t>
            </a:r>
          </a:p>
          <a:p>
            <a:pPr marL="514350" indent="-514350">
              <a:lnSpc>
                <a:spcPct val="150000"/>
              </a:lnSpc>
              <a:buAutoNum type="arabicPeriod"/>
            </a:pPr>
            <a:r>
              <a:rPr lang="en-US" sz="3200" b="1" kern="100" dirty="0">
                <a:solidFill>
                  <a:srgbClr val="FF0000"/>
                </a:solidFill>
                <a:latin typeface="Calibri" panose="020F0502020204030204" pitchFamily="34" charset="0"/>
                <a:ea typeface="SimSun" panose="02010600030101010101" pitchFamily="2" charset="-122"/>
              </a:rPr>
              <a:t>Launch out, let down your nets</a:t>
            </a:r>
          </a:p>
          <a:p>
            <a:pPr marL="514350" indent="-514350">
              <a:lnSpc>
                <a:spcPct val="150000"/>
              </a:lnSpc>
              <a:buAutoNum type="arabicPeriod"/>
            </a:pPr>
            <a:r>
              <a:rPr lang="en-US" sz="3200" b="1" kern="100" dirty="0">
                <a:solidFill>
                  <a:srgbClr val="FF0000"/>
                </a:solidFill>
                <a:latin typeface="Calibri" panose="020F0502020204030204" pitchFamily="34" charset="0"/>
                <a:ea typeface="SimSun" panose="02010600030101010101" pitchFamily="2" charset="-122"/>
              </a:rPr>
              <a:t>Tell what great things God has done for you</a:t>
            </a:r>
          </a:p>
          <a:p>
            <a:pPr marL="514350" indent="-514350">
              <a:lnSpc>
                <a:spcPct val="150000"/>
              </a:lnSpc>
              <a:buAutoNum type="arabicPeriod"/>
            </a:pPr>
            <a:r>
              <a:rPr lang="en-US" sz="3200" b="1" kern="100" dirty="0">
                <a:solidFill>
                  <a:srgbClr val="FF0000"/>
                </a:solidFill>
                <a:latin typeface="Calibri" panose="020F0502020204030204" pitchFamily="34" charset="0"/>
                <a:ea typeface="SimSun" panose="02010600030101010101" pitchFamily="2" charset="-122"/>
              </a:rPr>
              <a:t>Go, make disciples of all nations</a:t>
            </a:r>
          </a:p>
          <a:p>
            <a:pPr marL="514350" indent="-514350">
              <a:buAutoNum type="arabicPeriod"/>
            </a:pPr>
            <a:endParaRPr lang="en-US" sz="3200" b="1" kern="100" dirty="0">
              <a:solidFill>
                <a:srgbClr val="FF0000"/>
              </a:solidFill>
              <a:latin typeface="Calibri" panose="020F0502020204030204" pitchFamily="34" charset="0"/>
              <a:ea typeface="SimSun" panose="02010600030101010101" pitchFamily="2" charset="-122"/>
            </a:endParaRPr>
          </a:p>
          <a:p>
            <a:pPr marL="514350" indent="-514350">
              <a:buAutoNum type="arabicPeriod"/>
            </a:pPr>
            <a:endPar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endParaRPr>
          </a:p>
          <a:p>
            <a:pPr marL="514350" indent="-514350">
              <a:buAutoNum type="arabicPeriod"/>
            </a:pPr>
            <a:endPar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endParaRPr>
          </a:p>
          <a:p>
            <a:pPr marL="514350" indent="-514350" algn="ctr">
              <a:buAutoNum type="arabicPeriod"/>
            </a:pPr>
            <a:endParaRPr lang="en-US" sz="3200" b="1" dirty="0"/>
          </a:p>
        </p:txBody>
      </p:sp>
    </p:spTree>
    <p:extLst>
      <p:ext uri="{BB962C8B-B14F-4D97-AF65-F5344CB8AC3E}">
        <p14:creationId xmlns:p14="http://schemas.microsoft.com/office/powerpoint/2010/main" val="256842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41202D3E-166E-8E13-915B-63E9993DA2F9}"/>
              </a:ext>
            </a:extLst>
          </p:cNvPr>
          <p:cNvSpPr txBox="1"/>
          <p:nvPr/>
        </p:nvSpPr>
        <p:spPr>
          <a:xfrm>
            <a:off x="1241571" y="637563"/>
            <a:ext cx="7592036" cy="5539978"/>
          </a:xfrm>
          <a:prstGeom prst="rect">
            <a:avLst/>
          </a:prstGeom>
          <a:noFill/>
        </p:spPr>
        <p:txBody>
          <a:bodyPr wrap="square">
            <a:spAutoFit/>
          </a:bodyPr>
          <a:lstStyle/>
          <a:p>
            <a:pPr marL="0" marR="0">
              <a:spcBef>
                <a:spcPts val="0"/>
              </a:spcBef>
              <a:spcAft>
                <a:spcPts val="0"/>
              </a:spcAft>
            </a:pPr>
            <a:endParaRPr lang="en-US" sz="24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3000" kern="100" dirty="0">
                <a:effectLst/>
                <a:latin typeface="Calibri" panose="020F0502020204030204" pitchFamily="34" charset="0"/>
                <a:ea typeface="SimSun" panose="02010600030101010101" pitchFamily="2" charset="-122"/>
              </a:rPr>
              <a:t>Saul’s encounter with Jesus compelled Saul to ask a fundamental question: “Lord, what do you want me to do?”</a:t>
            </a:r>
            <a:r>
              <a:rPr lang="en-US" sz="3000" kern="100" dirty="0">
                <a:latin typeface="Times New Roman" panose="02020603050405020304" pitchFamily="18" charset="0"/>
                <a:ea typeface="SimSun" panose="02010600030101010101" pitchFamily="2" charset="-122"/>
              </a:rPr>
              <a:t> </a:t>
            </a:r>
            <a:r>
              <a:rPr lang="en-US" sz="3000" b="1" u="sng" kern="100" dirty="0">
                <a:solidFill>
                  <a:srgbClr val="0070C0"/>
                </a:solidFill>
                <a:effectLst/>
                <a:latin typeface="Calibri" panose="020F0502020204030204" pitchFamily="34" charset="0"/>
                <a:ea typeface="SimSun" panose="02010600030101010101" pitchFamily="2" charset="-122"/>
              </a:rPr>
              <a:t>Acts 9:6</a:t>
            </a:r>
            <a:r>
              <a:rPr lang="en-US" sz="3000" b="1" kern="100" dirty="0">
                <a:solidFill>
                  <a:srgbClr val="0070C0"/>
                </a:solidFill>
                <a:effectLst/>
                <a:latin typeface="Calibri" panose="020F0502020204030204" pitchFamily="34" charset="0"/>
                <a:ea typeface="SimSun" panose="02010600030101010101" pitchFamily="2" charset="-122"/>
              </a:rPr>
              <a:t> </a:t>
            </a:r>
          </a:p>
          <a:p>
            <a:pPr marR="0" lvl="0">
              <a:spcBef>
                <a:spcPts val="0"/>
              </a:spcBef>
              <a:spcAft>
                <a:spcPts val="0"/>
              </a:spcAft>
            </a:pPr>
            <a:r>
              <a:rPr lang="en-US" sz="3000" kern="100" dirty="0">
                <a:effectLst/>
                <a:latin typeface="Calibri" panose="020F0502020204030204" pitchFamily="34" charset="0"/>
                <a:ea typeface="SimSun" panose="02010600030101010101" pitchFamily="2" charset="-122"/>
              </a:rPr>
              <a:t> </a:t>
            </a:r>
            <a:r>
              <a:rPr lang="en-US" sz="3000" b="1" kern="100" dirty="0">
                <a:solidFill>
                  <a:srgbClr val="FF0000"/>
                </a:solidFill>
                <a:effectLst/>
                <a:latin typeface="Calibri" panose="020F0502020204030204" pitchFamily="34" charset="0"/>
                <a:ea typeface="SimSun" panose="02010600030101010101" pitchFamily="2" charset="-122"/>
              </a:rPr>
              <a:t>(People need to still ask that question today!)</a:t>
            </a:r>
            <a:endParaRPr lang="en-US" sz="3000" b="1" kern="100" dirty="0">
              <a:solidFill>
                <a:srgbClr val="FF000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Jesus often told people what they had to do to be blessed by God.</a:t>
            </a:r>
          </a:p>
          <a:p>
            <a:pPr marL="0" marR="0">
              <a:spcBef>
                <a:spcPts val="0"/>
              </a:spcBef>
              <a:spcAft>
                <a:spcPts val="0"/>
              </a:spcAft>
            </a:pPr>
            <a:endParaRPr lang="en-US" sz="30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By examining some of those events we can learn things the Lord wants us to do.</a:t>
            </a:r>
            <a:endParaRPr lang="en-US" sz="30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 </a:t>
            </a:r>
            <a:endParaRPr lang="en-US" sz="30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000" b="1" kern="100" dirty="0">
                <a:solidFill>
                  <a:srgbClr val="0070C0"/>
                </a:solidFill>
                <a:effectLst/>
                <a:latin typeface="Calibri" panose="020F0502020204030204" pitchFamily="34" charset="0"/>
                <a:ea typeface="SimSun" panose="02010600030101010101" pitchFamily="2" charset="-122"/>
              </a:rPr>
              <a:t>Lord, what do You want </a:t>
            </a:r>
            <a:r>
              <a:rPr lang="en-US" sz="3000" b="1" kern="100" dirty="0">
                <a:solidFill>
                  <a:srgbClr val="0070C0"/>
                </a:solidFill>
                <a:effectLst/>
                <a:latin typeface="Arial Black" panose="020B0A04020102020204" pitchFamily="34" charset="0"/>
                <a:ea typeface="SimSun" panose="02010600030101010101" pitchFamily="2" charset="-122"/>
              </a:rPr>
              <a:t>me</a:t>
            </a:r>
            <a:r>
              <a:rPr lang="en-US" sz="3000" b="1" kern="100" dirty="0">
                <a:solidFill>
                  <a:srgbClr val="0070C0"/>
                </a:solidFill>
                <a:effectLst/>
                <a:latin typeface="Calibri" panose="020F0502020204030204" pitchFamily="34" charset="0"/>
                <a:ea typeface="SimSun" panose="02010600030101010101" pitchFamily="2" charset="-122"/>
              </a:rPr>
              <a:t> to do?</a:t>
            </a:r>
            <a:endParaRPr lang="en-US" sz="3000" b="1" kern="100" dirty="0">
              <a:solidFill>
                <a:srgbClr val="0070C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5630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FA9C3-37AB-ABBB-2EC4-90501B8B636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A89BA9-11B7-A1BC-6040-CA58C65A7B3F}"/>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1FE083F-96CD-C7E4-65F0-547E057F0C0D}"/>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7266461-30B2-FADA-4EF0-F4166E23AF4E}"/>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1E866117-072B-37C0-DCA8-A70D1553048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472B7763-8C21-86FD-08DA-9AC24B26977E}"/>
              </a:ext>
            </a:extLst>
          </p:cNvPr>
          <p:cNvSpPr txBox="1"/>
          <p:nvPr/>
        </p:nvSpPr>
        <p:spPr>
          <a:xfrm>
            <a:off x="1166069" y="822121"/>
            <a:ext cx="7617203" cy="1323439"/>
          </a:xfrm>
          <a:prstGeom prst="rect">
            <a:avLst/>
          </a:prstGeom>
          <a:noFill/>
        </p:spPr>
        <p:txBody>
          <a:bodyPr wrap="square">
            <a:spAutoFit/>
          </a:bodyPr>
          <a:lstStyle/>
          <a:p>
            <a:pPr marL="0" marR="0">
              <a:spcBef>
                <a:spcPts val="0"/>
              </a:spcBef>
              <a:spcAft>
                <a:spcPts val="0"/>
              </a:spcAft>
            </a:pPr>
            <a:endParaRPr lang="en-US" sz="3200" kern="100" dirty="0">
              <a:solidFill>
                <a:srgbClr val="FF000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564D5241-1883-B943-4A46-055303EEF39C}"/>
              </a:ext>
            </a:extLst>
          </p:cNvPr>
          <p:cNvSpPr txBox="1"/>
          <p:nvPr/>
        </p:nvSpPr>
        <p:spPr>
          <a:xfrm>
            <a:off x="855677" y="895906"/>
            <a:ext cx="8288323" cy="646331"/>
          </a:xfrm>
          <a:prstGeom prst="rect">
            <a:avLst/>
          </a:prstGeom>
          <a:noFill/>
        </p:spPr>
        <p:txBody>
          <a:bodyPr wrap="square">
            <a:spAutoFit/>
          </a:bodyPr>
          <a:lstStyle/>
          <a:p>
            <a:pPr algn="ct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1. “Come To Me...” Matt. 11:28-30</a:t>
            </a:r>
            <a:endParaRPr lang="en-US" sz="3600" b="1" dirty="0"/>
          </a:p>
        </p:txBody>
      </p:sp>
      <p:sp>
        <p:nvSpPr>
          <p:cNvPr id="8" name="TextBox 7">
            <a:extLst>
              <a:ext uri="{FF2B5EF4-FFF2-40B4-BE49-F238E27FC236}">
                <a16:creationId xmlns:a16="http://schemas.microsoft.com/office/drawing/2014/main" id="{AA10CC2F-8D46-0D3E-C773-A7B94B64DD20}"/>
              </a:ext>
            </a:extLst>
          </p:cNvPr>
          <p:cNvSpPr txBox="1"/>
          <p:nvPr/>
        </p:nvSpPr>
        <p:spPr>
          <a:xfrm>
            <a:off x="1551963" y="1971413"/>
            <a:ext cx="6753138" cy="3877985"/>
          </a:xfrm>
          <a:prstGeom prst="rect">
            <a:avLst/>
          </a:prstGeom>
          <a:noFill/>
        </p:spPr>
        <p:txBody>
          <a:bodyPr wrap="square">
            <a:spAutoFit/>
          </a:bodyPr>
          <a:lstStyle/>
          <a:p>
            <a:r>
              <a:rPr lang="en-US" sz="3600" b="1" dirty="0">
                <a:solidFill>
                  <a:srgbClr val="0070C0"/>
                </a:solidFill>
              </a:rPr>
              <a:t>Matt. 11:28 </a:t>
            </a:r>
            <a:r>
              <a:rPr lang="en-US" sz="3000" dirty="0"/>
              <a:t>"</a:t>
            </a:r>
            <a:r>
              <a:rPr lang="en-US" sz="3000" b="1" u="sng" dirty="0"/>
              <a:t>Come to Me</a:t>
            </a:r>
            <a:r>
              <a:rPr lang="en-US" sz="3000" dirty="0"/>
              <a:t>, all you who labor and are heavy laden, and I will give you rest.</a:t>
            </a:r>
          </a:p>
          <a:p>
            <a:r>
              <a:rPr lang="en-US" sz="3000" dirty="0"/>
              <a:t> 29 "Take My yoke upon you and </a:t>
            </a:r>
            <a:r>
              <a:rPr lang="en-US" sz="3000" u="sng" dirty="0"/>
              <a:t>learn from </a:t>
            </a:r>
            <a:r>
              <a:rPr lang="en-US" sz="3000" dirty="0"/>
              <a:t>Me, for I am gentle and lowly in heart, and you will find rest for your souls.</a:t>
            </a:r>
          </a:p>
          <a:p>
            <a:r>
              <a:rPr lang="en-US" sz="3000" dirty="0"/>
              <a:t> 30 "For My yoke is easy and My burden is light."</a:t>
            </a:r>
          </a:p>
        </p:txBody>
      </p:sp>
    </p:spTree>
    <p:extLst>
      <p:ext uri="{BB962C8B-B14F-4D97-AF65-F5344CB8AC3E}">
        <p14:creationId xmlns:p14="http://schemas.microsoft.com/office/powerpoint/2010/main" val="375958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FA9C3-37AB-ABBB-2EC4-90501B8B636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A89BA9-11B7-A1BC-6040-CA58C65A7B3F}"/>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1FE083F-96CD-C7E4-65F0-547E057F0C0D}"/>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7266461-30B2-FADA-4EF0-F4166E23AF4E}"/>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1E866117-072B-37C0-DCA8-A70D1553048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472B7763-8C21-86FD-08DA-9AC24B26977E}"/>
              </a:ext>
            </a:extLst>
          </p:cNvPr>
          <p:cNvSpPr txBox="1"/>
          <p:nvPr/>
        </p:nvSpPr>
        <p:spPr>
          <a:xfrm>
            <a:off x="1166069" y="822121"/>
            <a:ext cx="7617203" cy="6124754"/>
          </a:xfrm>
          <a:prstGeom prst="rect">
            <a:avLst/>
          </a:prstGeom>
          <a:noFill/>
        </p:spPr>
        <p:txBody>
          <a:bodyPr wrap="square">
            <a:spAutoFit/>
          </a:bodyPr>
          <a:lstStyle/>
          <a:p>
            <a:pPr marL="0" marR="0">
              <a:spcBef>
                <a:spcPts val="0"/>
              </a:spcBef>
              <a:spcAft>
                <a:spcPts val="0"/>
              </a:spcAft>
            </a:pPr>
            <a:endParaRPr lang="en-US" sz="3200" kern="100" dirty="0">
              <a:solidFill>
                <a:srgbClr val="FF000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Learn and Live: The Essence of Discipleship,</a:t>
            </a:r>
          </a:p>
          <a:p>
            <a:pPr marL="0" marR="0">
              <a:spcBef>
                <a:spcPts val="0"/>
              </a:spcBef>
              <a:spcAft>
                <a:spcPts val="0"/>
              </a:spcAft>
            </a:pPr>
            <a:r>
              <a:rPr lang="en-US" sz="2600" b="1" kern="100" dirty="0">
                <a:solidFill>
                  <a:srgbClr val="0070C0"/>
                </a:solidFill>
                <a:effectLst/>
                <a:latin typeface="Calibri" panose="020F0502020204030204" pitchFamily="34" charset="0"/>
                <a:ea typeface="SimSun" panose="02010600030101010101" pitchFamily="2" charset="-122"/>
              </a:rPr>
              <a:t>Eph. 4:20-24, 25-32.</a:t>
            </a: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cs typeface="Calibri" panose="020F0502020204030204" pitchFamily="34" charset="0"/>
              </a:rPr>
              <a:t>But you have not so learned Christ,</a:t>
            </a: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cs typeface="Calibri" panose="020F0502020204030204" pitchFamily="34" charset="0"/>
              </a:rPr>
              <a:t>21 if indeed you have heard Him and have been taught by Him, as the truth is in Jesus:</a:t>
            </a: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cs typeface="Calibri" panose="020F0502020204030204" pitchFamily="34" charset="0"/>
              </a:rPr>
              <a:t>22 that you put off, concerning your former conduct, the old man which grows corrupt according to the deceitful lusts,</a:t>
            </a: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cs typeface="Calibri" panose="020F0502020204030204" pitchFamily="34" charset="0"/>
              </a:rPr>
              <a:t>23 and be renewed in the spirit of your mind,</a:t>
            </a: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cs typeface="Calibri" panose="020F0502020204030204" pitchFamily="34" charset="0"/>
              </a:rPr>
              <a:t>24 and that you put on the new man which was created according to God, in true righteousness and holiness.</a:t>
            </a: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564D5241-1883-B943-4A46-055303EEF39C}"/>
              </a:ext>
            </a:extLst>
          </p:cNvPr>
          <p:cNvSpPr txBox="1"/>
          <p:nvPr/>
        </p:nvSpPr>
        <p:spPr>
          <a:xfrm>
            <a:off x="855677" y="895906"/>
            <a:ext cx="8288323" cy="646331"/>
          </a:xfrm>
          <a:prstGeom prst="rect">
            <a:avLst/>
          </a:prstGeom>
          <a:noFill/>
        </p:spPr>
        <p:txBody>
          <a:bodyPr wrap="square">
            <a:spAutoFit/>
          </a:bodyPr>
          <a:lstStyle/>
          <a:p>
            <a:pPr algn="ct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1. “Come To Me...” Matt. 11:28-30</a:t>
            </a:r>
            <a:endParaRPr lang="en-US" sz="3600" b="1" dirty="0"/>
          </a:p>
        </p:txBody>
      </p:sp>
    </p:spTree>
    <p:extLst>
      <p:ext uri="{BB962C8B-B14F-4D97-AF65-F5344CB8AC3E}">
        <p14:creationId xmlns:p14="http://schemas.microsoft.com/office/powerpoint/2010/main" val="29208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331F4-DC3B-6481-D0FE-EF041CE8C8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343E08E-6523-6642-E559-6BEDAB325C58}"/>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A64C8F-861C-233A-A851-11BE2C75A842}"/>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5A3291D-C9EF-9AC8-D719-D597D3368723}"/>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B24EEA43-75C1-78E6-B80C-47CB14C3412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84E760-5BD5-7DCA-CB8C-12B5BC5EF66F}"/>
              </a:ext>
            </a:extLst>
          </p:cNvPr>
          <p:cNvSpPr txBox="1"/>
          <p:nvPr/>
        </p:nvSpPr>
        <p:spPr>
          <a:xfrm>
            <a:off x="1359017" y="1275127"/>
            <a:ext cx="7441034" cy="3908762"/>
          </a:xfrm>
          <a:prstGeom prst="rect">
            <a:avLst/>
          </a:prstGeom>
          <a:noFill/>
        </p:spPr>
        <p:txBody>
          <a:bodyPr wrap="square">
            <a:spAutoFit/>
          </a:bodyPr>
          <a:lstStyle/>
          <a:p>
            <a:pPr marL="0" marR="0">
              <a:spcBef>
                <a:spcPts val="0"/>
              </a:spcBef>
              <a:spcAft>
                <a:spcPts val="0"/>
              </a:spcAft>
            </a:pPr>
            <a:endParaRPr lang="en-US" sz="3200" kern="100" dirty="0">
              <a:solidFill>
                <a:srgbClr val="FF000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Learn and Live: The Essence of Discipleship, </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Put sin to death, </a:t>
            </a:r>
            <a:r>
              <a:rPr lang="en-US" sz="3200" b="1" kern="100" dirty="0">
                <a:solidFill>
                  <a:srgbClr val="0070C0"/>
                </a:solidFill>
                <a:effectLst/>
                <a:latin typeface="Calibri" panose="020F0502020204030204" pitchFamily="34" charset="0"/>
                <a:ea typeface="SimSun" panose="02010600030101010101" pitchFamily="2" charset="-122"/>
              </a:rPr>
              <a:t>Rom. 13:11-13 (Col. 3:5).</a:t>
            </a:r>
          </a:p>
          <a:p>
            <a:pPr marL="0" marR="0">
              <a:spcBef>
                <a:spcPts val="0"/>
              </a:spcBef>
              <a:spcAft>
                <a:spcPts val="0"/>
              </a:spcAft>
            </a:pPr>
            <a:r>
              <a:rPr lang="en-US" sz="3200" kern="100" dirty="0">
                <a:solidFill>
                  <a:srgbClr val="FF0000"/>
                </a:solidFill>
                <a:effectLst/>
                <a:latin typeface="Calibri" panose="020F0502020204030204" pitchFamily="34" charset="0"/>
                <a:ea typeface="SimSun" panose="02010600030101010101" pitchFamily="2" charset="-122"/>
              </a:rPr>
              <a:t>Put on the Lord, </a:t>
            </a:r>
            <a:r>
              <a:rPr lang="en-US" sz="3200" b="1" kern="100" dirty="0">
                <a:solidFill>
                  <a:srgbClr val="0070C0"/>
                </a:solidFill>
                <a:effectLst/>
                <a:latin typeface="Calibri" panose="020F0502020204030204" pitchFamily="34" charset="0"/>
                <a:ea typeface="SimSun" panose="02010600030101010101" pitchFamily="2" charset="-122"/>
              </a:rPr>
              <a:t>Rom. 13:14.</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      Priority, </a:t>
            </a:r>
            <a:r>
              <a:rPr lang="en-US" sz="3200" b="1" kern="100" dirty="0">
                <a:solidFill>
                  <a:srgbClr val="0070C0"/>
                </a:solidFill>
                <a:effectLst/>
                <a:latin typeface="Calibri" panose="020F0502020204030204" pitchFamily="34" charset="0"/>
                <a:ea typeface="SimSun" panose="02010600030101010101" pitchFamily="2" charset="-122"/>
              </a:rPr>
              <a:t>Matt. 6:33.</a:t>
            </a:r>
            <a:endParaRPr lang="en-US" sz="32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      Love Jesus, </a:t>
            </a:r>
            <a:r>
              <a:rPr lang="en-US" sz="3200" b="1" kern="100" dirty="0">
                <a:solidFill>
                  <a:srgbClr val="0070C0"/>
                </a:solidFill>
                <a:effectLst/>
                <a:latin typeface="Calibri" panose="020F0502020204030204" pitchFamily="34" charset="0"/>
                <a:ea typeface="SimSun" panose="02010600030101010101" pitchFamily="2" charset="-122"/>
              </a:rPr>
              <a:t>John 14:15, 23.</a:t>
            </a:r>
            <a:endParaRPr lang="en-US" sz="3200" b="1" kern="100" dirty="0">
              <a:solidFill>
                <a:srgbClr val="0070C0"/>
              </a:solidFill>
              <a:effectLst/>
              <a:latin typeface="Times New Roman" panose="02020603050405020304" pitchFamily="18" charset="0"/>
              <a:ea typeface="SimSun" panose="02010600030101010101" pitchFamily="2" charset="-122"/>
            </a:endParaRPr>
          </a:p>
        </p:txBody>
      </p:sp>
      <p:sp>
        <p:nvSpPr>
          <p:cNvPr id="6" name="TextBox 5">
            <a:extLst>
              <a:ext uri="{FF2B5EF4-FFF2-40B4-BE49-F238E27FC236}">
                <a16:creationId xmlns:a16="http://schemas.microsoft.com/office/drawing/2014/main" id="{32897A03-5EF5-3355-6B8C-C00E1CBBC08B}"/>
              </a:ext>
            </a:extLst>
          </p:cNvPr>
          <p:cNvSpPr txBox="1"/>
          <p:nvPr/>
        </p:nvSpPr>
        <p:spPr>
          <a:xfrm>
            <a:off x="855677" y="895906"/>
            <a:ext cx="8288323" cy="646331"/>
          </a:xfrm>
          <a:prstGeom prst="rect">
            <a:avLst/>
          </a:prstGeom>
          <a:noFill/>
        </p:spPr>
        <p:txBody>
          <a:bodyPr wrap="square">
            <a:spAutoFit/>
          </a:bodyPr>
          <a:lstStyle/>
          <a:p>
            <a:pPr algn="ct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1. “Come To Me...” Matt. 11:28-30</a:t>
            </a:r>
            <a:endParaRPr lang="en-US" sz="3600" b="1" dirty="0"/>
          </a:p>
        </p:txBody>
      </p:sp>
    </p:spTree>
    <p:extLst>
      <p:ext uri="{BB962C8B-B14F-4D97-AF65-F5344CB8AC3E}">
        <p14:creationId xmlns:p14="http://schemas.microsoft.com/office/powerpoint/2010/main" val="414555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B96A4-47A3-E6D6-4B3B-3E1DF0837D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483A0F-7B0D-88BD-7A2C-D641DF335A49}"/>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D33E410-AE2A-89DA-282C-2C9147746BCB}"/>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B80303-85B1-4365-712D-89C6F79325F7}"/>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8F2273E9-F75B-60B3-CA99-12B6FAA5899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2DFB7E33-BC61-03FF-97A3-81F72A062C83}"/>
              </a:ext>
            </a:extLst>
          </p:cNvPr>
          <p:cNvSpPr txBox="1"/>
          <p:nvPr/>
        </p:nvSpPr>
        <p:spPr>
          <a:xfrm>
            <a:off x="1199625" y="2172750"/>
            <a:ext cx="7701093" cy="1077218"/>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Lord, what do You want me to do?</a:t>
            </a:r>
            <a:endParaRPr lang="en-US" sz="3200" kern="100" dirty="0">
              <a:solidFill>
                <a:srgbClr val="FF000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600" kern="100" dirty="0">
                <a:effectLst/>
                <a:latin typeface="Calibri" panose="020F0502020204030204" pitchFamily="34" charset="0"/>
                <a:ea typeface="SimSun" panose="02010600030101010101" pitchFamily="2" charset="-122"/>
              </a:rPr>
              <a:t> </a:t>
            </a:r>
            <a:endParaRPr lang="en-US" sz="105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D011F331-20AE-FCD2-8699-4C21E98DCFF3}"/>
              </a:ext>
            </a:extLst>
          </p:cNvPr>
          <p:cNvSpPr txBox="1"/>
          <p:nvPr/>
        </p:nvSpPr>
        <p:spPr>
          <a:xfrm>
            <a:off x="1098959" y="2583810"/>
            <a:ext cx="7583648" cy="3942264"/>
          </a:xfrm>
          <a:prstGeom prst="rect">
            <a:avLst/>
          </a:prstGeom>
          <a:noFill/>
        </p:spPr>
        <p:txBody>
          <a:bodyPr wrap="square">
            <a:spAutoFit/>
          </a:bodyPr>
          <a:lstStyle/>
          <a:p>
            <a:r>
              <a:rPr lang="en-US" sz="2200" b="1" dirty="0">
                <a:solidFill>
                  <a:srgbClr val="0070C0"/>
                </a:solidFill>
              </a:rPr>
              <a:t>John 9:7 </a:t>
            </a:r>
            <a:r>
              <a:rPr lang="en-US" sz="2200" dirty="0"/>
              <a:t>And He said to him, "Go, wash in the pool of Siloam" (which is translated, Sent). So he went and washed, and came back seeing.</a:t>
            </a:r>
          </a:p>
          <a:p>
            <a:r>
              <a:rPr lang="en-US" sz="2200" dirty="0"/>
              <a:t>8 Therefore the neighbors and those who previously had seen that he was blind said, "Is not this he who sat and begged?"</a:t>
            </a:r>
          </a:p>
          <a:p>
            <a:r>
              <a:rPr lang="en-US" sz="2200" dirty="0"/>
              <a:t>9 Some said, "This is he." Others said, "He is like him." He said, "I am he."</a:t>
            </a:r>
          </a:p>
          <a:p>
            <a:r>
              <a:rPr lang="en-US" sz="2200" dirty="0"/>
              <a:t>10 Therefore they said to him, "How were your eyes opened?"</a:t>
            </a:r>
          </a:p>
          <a:p>
            <a:r>
              <a:rPr lang="en-US" sz="2200" dirty="0"/>
              <a:t>11 He answered and said, "A Man called Jesus made clay and anointed my eyes and said to me, 'Go to the pool of Siloam and wash.' So I went and washed, and I received sight."</a:t>
            </a:r>
          </a:p>
        </p:txBody>
      </p:sp>
      <p:sp>
        <p:nvSpPr>
          <p:cNvPr id="11" name="TextBox 10">
            <a:extLst>
              <a:ext uri="{FF2B5EF4-FFF2-40B4-BE49-F238E27FC236}">
                <a16:creationId xmlns:a16="http://schemas.microsoft.com/office/drawing/2014/main" id="{8C060430-C577-45FA-7665-2D7A94FF8632}"/>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24503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B5D69-D513-B25E-0DF3-11FF353B40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356E66-4EDE-A7DA-D9C8-CCC5C7FA233F}"/>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31CC13E-9537-FF03-FA35-C68CB06F0742}"/>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014BA36-2E6E-5AE9-CDBA-CEE1D3BA3370}"/>
              </a:ext>
            </a:extLst>
          </p:cNvPr>
          <p:cNvSpPr txBox="1"/>
          <p:nvPr/>
        </p:nvSpPr>
        <p:spPr>
          <a:xfrm>
            <a:off x="1" y="5872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Lord, What Do You Want Me To Do?</a:t>
            </a:r>
          </a:p>
        </p:txBody>
      </p:sp>
      <p:sp>
        <p:nvSpPr>
          <p:cNvPr id="5" name="Footer Placeholder 4">
            <a:extLst>
              <a:ext uri="{FF2B5EF4-FFF2-40B4-BE49-F238E27FC236}">
                <a16:creationId xmlns:a16="http://schemas.microsoft.com/office/drawing/2014/main" id="{AD05B9AB-2C85-50CB-EAB7-9BE573EE0DC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ACC5BA50-42C4-6761-13C7-98A56FEA39BB}"/>
              </a:ext>
            </a:extLst>
          </p:cNvPr>
          <p:cNvSpPr txBox="1"/>
          <p:nvPr/>
        </p:nvSpPr>
        <p:spPr>
          <a:xfrm>
            <a:off x="1199625" y="2038526"/>
            <a:ext cx="7701093" cy="1446550"/>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Jesus Says Go to the Water and be Baptized, </a:t>
            </a:r>
            <a:r>
              <a:rPr lang="en-US" sz="2400" b="1" kern="100" dirty="0">
                <a:solidFill>
                  <a:srgbClr val="0070C0"/>
                </a:solidFill>
                <a:effectLst/>
                <a:latin typeface="Calibri" panose="020F0502020204030204" pitchFamily="34" charset="0"/>
                <a:ea typeface="SimSun" panose="02010600030101010101" pitchFamily="2" charset="-122"/>
              </a:rPr>
              <a:t>Mk. 16:16.</a:t>
            </a:r>
            <a:endParaRPr lang="en-US" sz="2400" b="1"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600" kern="100" dirty="0">
                <a:effectLst/>
                <a:latin typeface="Calibri" panose="020F0502020204030204" pitchFamily="34" charset="0"/>
                <a:ea typeface="SimSun" panose="02010600030101010101" pitchFamily="2" charset="-122"/>
              </a:rPr>
              <a:t> </a:t>
            </a:r>
            <a:endParaRPr lang="en-US" sz="105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1E51300B-27BF-8780-74A1-D8984EEC9E0F}"/>
              </a:ext>
            </a:extLst>
          </p:cNvPr>
          <p:cNvSpPr txBox="1"/>
          <p:nvPr/>
        </p:nvSpPr>
        <p:spPr>
          <a:xfrm>
            <a:off x="1409349" y="3497939"/>
            <a:ext cx="7197755" cy="1754326"/>
          </a:xfrm>
          <a:prstGeom prst="rect">
            <a:avLst/>
          </a:prstGeom>
          <a:noFill/>
        </p:spPr>
        <p:txBody>
          <a:bodyPr wrap="square">
            <a:spAutoFit/>
          </a:bodyPr>
          <a:lstStyle/>
          <a:p>
            <a:r>
              <a:rPr lang="en-US" sz="3600" b="1" dirty="0">
                <a:solidFill>
                  <a:srgbClr val="0070C0"/>
                </a:solidFill>
              </a:rPr>
              <a:t>Mark 16:16 </a:t>
            </a:r>
            <a:r>
              <a:rPr lang="en-US" sz="3600" dirty="0"/>
              <a:t>"He who </a:t>
            </a:r>
            <a:r>
              <a:rPr lang="en-US" sz="3600" dirty="0">
                <a:solidFill>
                  <a:srgbClr val="FF0000"/>
                </a:solidFill>
              </a:rPr>
              <a:t>believes</a:t>
            </a:r>
            <a:r>
              <a:rPr lang="en-US" sz="3600" dirty="0"/>
              <a:t> </a:t>
            </a:r>
            <a:r>
              <a:rPr lang="en-US" sz="3600" b="1" u="sng" dirty="0"/>
              <a:t>and is </a:t>
            </a:r>
            <a:r>
              <a:rPr lang="en-US" sz="3600" dirty="0">
                <a:solidFill>
                  <a:srgbClr val="FF0000"/>
                </a:solidFill>
              </a:rPr>
              <a:t>baptized</a:t>
            </a:r>
            <a:r>
              <a:rPr lang="en-US" sz="3600" dirty="0"/>
              <a:t> will be saved; but he who does not believe will be condemned.</a:t>
            </a:r>
          </a:p>
        </p:txBody>
      </p:sp>
      <p:sp>
        <p:nvSpPr>
          <p:cNvPr id="9" name="TextBox 8">
            <a:extLst>
              <a:ext uri="{FF2B5EF4-FFF2-40B4-BE49-F238E27FC236}">
                <a16:creationId xmlns:a16="http://schemas.microsoft.com/office/drawing/2014/main" id="{A5FF313E-52CC-F38B-BF8B-AF685D782FEF}"/>
              </a:ext>
            </a:extLst>
          </p:cNvPr>
          <p:cNvSpPr txBox="1"/>
          <p:nvPr/>
        </p:nvSpPr>
        <p:spPr>
          <a:xfrm>
            <a:off x="855677" y="901355"/>
            <a:ext cx="82883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00" dirty="0">
                <a:solidFill>
                  <a:srgbClr val="FF0000"/>
                </a:solidFill>
                <a:latin typeface="Calibri" panose="020F0502020204030204" pitchFamily="34" charset="0"/>
                <a:ea typeface="SimSun" panose="02010600030101010101" pitchFamily="2" charset="-122"/>
              </a:rPr>
              <a:t>2.</a:t>
            </a: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“Go, Wash In The Pool Of Siloam”, John 9:7  (10-11).</a:t>
            </a:r>
            <a:endPar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63496191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3312</Words>
  <Application>Microsoft Office PowerPoint</Application>
  <PresentationFormat>On-screen Show (4:3)</PresentationFormat>
  <Paragraphs>282</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Arial Unicode MS</vt:lpstr>
      <vt:lpstr>Calibri</vt:lpstr>
      <vt:lpstr>Calibri Light</vt:lpstr>
      <vt:lpstr>Ink Free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2024-03-05T11:11:53Z</dcterms:created>
  <dcterms:modified xsi:type="dcterms:W3CDTF">2024-03-09T22:51:13Z</dcterms:modified>
</cp:coreProperties>
</file>