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65" r:id="rId3"/>
    <p:sldId id="847" r:id="rId4"/>
    <p:sldId id="856" r:id="rId5"/>
    <p:sldId id="855" r:id="rId6"/>
    <p:sldId id="854" r:id="rId7"/>
    <p:sldId id="853" r:id="rId8"/>
    <p:sldId id="874" r:id="rId9"/>
    <p:sldId id="852" r:id="rId10"/>
    <p:sldId id="851" r:id="rId11"/>
    <p:sldId id="875" r:id="rId12"/>
    <p:sldId id="876" r:id="rId13"/>
    <p:sldId id="850" r:id="rId14"/>
    <p:sldId id="849" r:id="rId15"/>
    <p:sldId id="862" r:id="rId16"/>
    <p:sldId id="861" r:id="rId17"/>
    <p:sldId id="860" r:id="rId18"/>
    <p:sldId id="859" r:id="rId19"/>
    <p:sldId id="858" r:id="rId20"/>
    <p:sldId id="877" r:id="rId21"/>
    <p:sldId id="882" r:id="rId22"/>
    <p:sldId id="880" r:id="rId23"/>
    <p:sldId id="881" r:id="rId24"/>
    <p:sldId id="848" r:id="rId25"/>
    <p:sldId id="863" r:id="rId26"/>
    <p:sldId id="879" r:id="rId27"/>
    <p:sldId id="868" r:id="rId28"/>
    <p:sldId id="867" r:id="rId29"/>
    <p:sldId id="866" r:id="rId30"/>
    <p:sldId id="865" r:id="rId31"/>
    <p:sldId id="864" r:id="rId32"/>
    <p:sldId id="869" r:id="rId33"/>
    <p:sldId id="872" r:id="rId34"/>
    <p:sldId id="871" r:id="rId35"/>
    <p:sldId id="873" r:id="rId36"/>
    <p:sldId id="857"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IAZ3kKUYMuDtB/wkwli7jw==" hashData="+sZ8VhL6+lNyCJ3+DqPdlzBZXjhe4Cr07tsDz+Y2tCoyFbm4IOICE0DadssfjB+S73jSUaXCIX8sooh4l25gZQ=="/>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1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403333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4185223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401205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CE097-EA66-44F1-B6E4-7FB05216B33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8579589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596E68-E92F-4B9C-9F2F-8DA9BFF061A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9992892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6DFC60-92E1-42EC-ACD7-2F8732CC811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0371270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BC44111-8993-4EA0-BF6D-9CCE5285D8B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6205465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8A1CFC8-5B3D-466B-8E8E-A775875811F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47617154"/>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7B72D51-9E02-4E6F-BA7F-811A3980226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31183353"/>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CBC7BFF-140E-4F3E-AA7C-4D51343A001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27134949"/>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EC78BC6-DE8D-4B63-A36D-A69A33368B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1004674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655373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B1B937-C9D4-4D5D-A41E-7BBAEE2AFB6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4732047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29FBE0-04D5-489F-8620-E8470E4A542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77100094"/>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100843-8768-42FE-ABC9-EBAC00B1535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6290695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184070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096731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131749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849891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719673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658876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659111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61408-B059-4BE3-9B18-E2EA024F5496}" type="datetimeFigureOut">
              <a:rPr lang="en-US" smtClean="0"/>
              <a:t>3/17/2024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5853B-0D88-4491-8C47-0F7D0AB63E77}" type="slidenum">
              <a:rPr lang="en-US" smtClean="0"/>
              <a:t>‹#›</a:t>
            </a:fld>
            <a:endParaRPr lang="en-US" dirty="0"/>
          </a:p>
        </p:txBody>
      </p:sp>
    </p:spTree>
    <p:extLst>
      <p:ext uri="{BB962C8B-B14F-4D97-AF65-F5344CB8AC3E}">
        <p14:creationId xmlns:p14="http://schemas.microsoft.com/office/powerpoint/2010/main" val="25466742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02EEB5B-0C57-473B-A1BF-11CA541A6586}"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4875682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3112" t="21263" r="23729" b="49217"/>
          <a:stretch/>
        </p:blipFill>
        <p:spPr>
          <a:xfrm>
            <a:off x="0" y="3994733"/>
            <a:ext cx="9166033" cy="2863273"/>
          </a:xfrm>
          <a:prstGeom prst="rect">
            <a:avLst/>
          </a:prstGeom>
        </p:spPr>
      </p:pic>
      <p:sp>
        <p:nvSpPr>
          <p:cNvPr id="7" name="Rectangle 6"/>
          <p:cNvSpPr/>
          <p:nvPr/>
        </p:nvSpPr>
        <p:spPr>
          <a:xfrm>
            <a:off x="887505" y="1030940"/>
            <a:ext cx="7512423" cy="60150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582706" y="1021974"/>
            <a:ext cx="7745505"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New Lebanon  </a:t>
            </a:r>
            <a:r>
              <a:rPr kumimoji="0" lang="en-US" sz="3600" b="0" i="1" u="none" strike="noStrike" kern="1200" cap="none" spc="0" normalizeH="0" baseline="0" noProof="0" dirty="0">
                <a:ln>
                  <a:noFill/>
                </a:ln>
                <a:solidFill>
                  <a:prstClr val="black"/>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Church of Christ</a:t>
            </a:r>
          </a:p>
        </p:txBody>
      </p:sp>
      <p:sp>
        <p:nvSpPr>
          <p:cNvPr id="3" name="TextBox 2"/>
          <p:cNvSpPr txBox="1"/>
          <p:nvPr/>
        </p:nvSpPr>
        <p:spPr>
          <a:xfrm>
            <a:off x="89647" y="54762"/>
            <a:ext cx="8857129"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solidFill>
                <a:effectLst/>
                <a:uLnTx/>
                <a:uFillTx/>
                <a:latin typeface="Ink Free" panose="03080402000500000000" pitchFamily="66" charset="0"/>
                <a:ea typeface="+mn-ea"/>
                <a:cs typeface="+mn-cs"/>
              </a:rPr>
              <a:t>Welcome to our services</a:t>
            </a:r>
          </a:p>
        </p:txBody>
      </p:sp>
      <p:sp>
        <p:nvSpPr>
          <p:cNvPr id="10" name="TextBox 9"/>
          <p:cNvSpPr txBox="1"/>
          <p:nvPr/>
        </p:nvSpPr>
        <p:spPr>
          <a:xfrm>
            <a:off x="1" y="5648735"/>
            <a:ext cx="9144000"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002060"/>
                </a:solidFill>
                <a:effectLst/>
                <a:uLnTx/>
                <a:uFillTx/>
                <a:latin typeface="Ink Free" panose="03080402000500000000" pitchFamily="66" charset="0"/>
                <a:ea typeface="+mn-ea"/>
                <a:cs typeface="+mn-cs"/>
              </a:rPr>
              <a:t>Please Come Back Again</a:t>
            </a:r>
          </a:p>
        </p:txBody>
      </p:sp>
      <p:sp>
        <p:nvSpPr>
          <p:cNvPr id="4" name="TextBox 3"/>
          <p:cNvSpPr txBox="1"/>
          <p:nvPr/>
        </p:nvSpPr>
        <p:spPr>
          <a:xfrm>
            <a:off x="0" y="1891555"/>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Simply Christians.</a:t>
            </a:r>
          </a:p>
        </p:txBody>
      </p:sp>
      <p:sp>
        <p:nvSpPr>
          <p:cNvPr id="5" name="TextBox 4"/>
          <p:cNvSpPr txBox="1"/>
          <p:nvPr/>
        </p:nvSpPr>
        <p:spPr>
          <a:xfrm>
            <a:off x="0" y="2348652"/>
            <a:ext cx="916603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Our Emphasis is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Spiritual, Not Material or Social</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1" name="TextBox 10"/>
          <p:cNvSpPr txBox="1"/>
          <p:nvPr/>
        </p:nvSpPr>
        <p:spPr>
          <a:xfrm>
            <a:off x="0" y="2820287"/>
            <a:ext cx="908124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striving to be The Same Church as Described in The New Testament.</a:t>
            </a:r>
          </a:p>
        </p:txBody>
      </p:sp>
    </p:spTree>
    <p:extLst>
      <p:ext uri="{BB962C8B-B14F-4D97-AF65-F5344CB8AC3E}">
        <p14:creationId xmlns:p14="http://schemas.microsoft.com/office/powerpoint/2010/main" val="1862796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AA584BC0-439E-0618-53CC-6A3C7A2D469F}"/>
              </a:ext>
            </a:extLst>
          </p:cNvPr>
          <p:cNvSpPr txBox="1"/>
          <p:nvPr/>
        </p:nvSpPr>
        <p:spPr>
          <a:xfrm>
            <a:off x="1317072" y="1912691"/>
            <a:ext cx="7318316" cy="4247317"/>
          </a:xfrm>
          <a:prstGeom prst="rect">
            <a:avLst/>
          </a:prstGeom>
          <a:noFill/>
        </p:spPr>
        <p:txBody>
          <a:bodyPr wrap="square">
            <a:spAutoFit/>
          </a:bodyPr>
          <a:lstStyle/>
          <a:p>
            <a:pPr marL="0" marR="0">
              <a:spcBef>
                <a:spcPts val="0"/>
              </a:spcBef>
              <a:spcAft>
                <a:spcPts val="0"/>
              </a:spcAft>
              <a:tabLst>
                <a:tab pos="-57150" algn="l"/>
              </a:tabLst>
            </a:pPr>
            <a:r>
              <a:rPr lang="en-US" sz="3000" dirty="0">
                <a:effectLst/>
                <a:latin typeface="Calibri" panose="020F0502020204030204" pitchFamily="34" charset="0"/>
                <a:ea typeface="Calibri" panose="020F0502020204030204" pitchFamily="34" charset="0"/>
                <a:cs typeface="Calibri" panose="020F0502020204030204" pitchFamily="34" charset="0"/>
              </a:rPr>
              <a:t>The trying of our faith </a:t>
            </a:r>
            <a:r>
              <a:rPr lang="en-US" sz="3000" b="1" dirty="0">
                <a:effectLst/>
                <a:latin typeface="Calibri" panose="020F0502020204030204" pitchFamily="34" charset="0"/>
                <a:ea typeface="Calibri" panose="020F0502020204030204" pitchFamily="34" charset="0"/>
                <a:cs typeface="Calibri" panose="020F0502020204030204" pitchFamily="34" charset="0"/>
              </a:rPr>
              <a:t>worketh</a:t>
            </a:r>
            <a:r>
              <a:rPr lang="en-US" sz="3000" dirty="0">
                <a:effectLst/>
                <a:latin typeface="Calibri" panose="020F0502020204030204" pitchFamily="34" charset="0"/>
                <a:ea typeface="Calibri" panose="020F0502020204030204" pitchFamily="34" charset="0"/>
                <a:cs typeface="Calibri" panose="020F0502020204030204" pitchFamily="34" charset="0"/>
              </a:rPr>
              <a:t> patience.     </a:t>
            </a:r>
            <a:r>
              <a:rPr lang="en-US" sz="30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30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James 1:3</a:t>
            </a:r>
            <a:r>
              <a:rPr lang="en-US" sz="30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3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3000" dirty="0">
                <a:effectLst/>
                <a:latin typeface="Calibri" panose="020F0502020204030204" pitchFamily="34" charset="0"/>
                <a:ea typeface="Calibri" panose="020F0502020204030204" pitchFamily="34" charset="0"/>
                <a:cs typeface="Times New Roman" panose="02020603050405020304" pitchFamily="18" charset="0"/>
              </a:rPr>
              <a:t>knowing that the testing of your faith produces patience.</a:t>
            </a:r>
          </a:p>
          <a:p>
            <a:pPr marL="0" marR="0">
              <a:spcBef>
                <a:spcPts val="0"/>
              </a:spcBef>
              <a:spcAft>
                <a:spcPts val="0"/>
              </a:spcAft>
              <a:tabLst>
                <a:tab pos="-57150" algn="l"/>
              </a:tabLst>
            </a:pPr>
            <a:endParaRPr lang="en-US" sz="30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tabLst>
                <a:tab pos="-57150" algn="l"/>
              </a:tabLst>
            </a:pPr>
            <a:r>
              <a:rPr lang="en-US" sz="3000" dirty="0">
                <a:effectLst/>
                <a:latin typeface="Calibri" panose="020F0502020204030204" pitchFamily="34" charset="0"/>
                <a:ea typeface="Calibri" panose="020F0502020204030204" pitchFamily="34" charset="0"/>
                <a:cs typeface="Calibri" panose="020F0502020204030204" pitchFamily="34" charset="0"/>
              </a:rPr>
              <a:t>The Lord wants us to be patient toward all men. </a:t>
            </a:r>
            <a:r>
              <a:rPr lang="en-US" sz="30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30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Thes. 5:14</a:t>
            </a:r>
            <a:r>
              <a:rPr lang="en-US" sz="30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000" dirty="0">
                <a:effectLst/>
                <a:latin typeface="Calibri" panose="020F0502020204030204" pitchFamily="34" charset="0"/>
                <a:ea typeface="Calibri" panose="020F0502020204030204" pitchFamily="34" charset="0"/>
                <a:cs typeface="Calibri" panose="020F0502020204030204" pitchFamily="34" charset="0"/>
              </a:rPr>
              <a:t>Now we exhort you, brethren, warn those who are unruly, comfort the fainthearted, uphold the weak, be patient with all.</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DC96CB2-2C54-FE40-7394-F45962496BD2}"/>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2. Jesus left us An Example of Patience</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5469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AA584BC0-439E-0618-53CC-6A3C7A2D469F}"/>
              </a:ext>
            </a:extLst>
          </p:cNvPr>
          <p:cNvSpPr txBox="1"/>
          <p:nvPr/>
        </p:nvSpPr>
        <p:spPr>
          <a:xfrm>
            <a:off x="1184366" y="1738380"/>
            <a:ext cx="7358743" cy="3969292"/>
          </a:xfrm>
          <a:prstGeom prst="rect">
            <a:avLst/>
          </a:prstGeom>
          <a:noFill/>
        </p:spPr>
        <p:txBody>
          <a:bodyPr wrap="square">
            <a:spAutoFit/>
          </a:bodyPr>
          <a:lstStyle/>
          <a:p>
            <a:pPr marL="0" marR="0">
              <a:lnSpc>
                <a:spcPct val="115000"/>
              </a:lnSpc>
              <a:spcBef>
                <a:spcPts val="0"/>
              </a:spcBef>
              <a:spcAft>
                <a:spcPts val="0"/>
              </a:spcAft>
              <a:tabLst>
                <a:tab pos="-57150" algn="l"/>
              </a:tabLst>
            </a:pPr>
            <a:endParaRPr lang="en-US" sz="2400" dirty="0">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tabLst>
                <a:tab pos="-57150" algn="l"/>
              </a:tabLst>
            </a:pPr>
            <a:r>
              <a:rPr lang="en-US" sz="3600" dirty="0">
                <a:effectLst/>
                <a:latin typeface="Calibri" panose="020F0502020204030204" pitchFamily="34" charset="0"/>
                <a:ea typeface="Calibri" panose="020F0502020204030204" pitchFamily="34" charset="0"/>
                <a:cs typeface="Calibri" panose="020F0502020204030204" pitchFamily="34" charset="0"/>
              </a:rPr>
              <a:t>This patience will include patience with the </a:t>
            </a:r>
            <a:r>
              <a:rPr lang="en-US" sz="3600" u="sng" dirty="0">
                <a:effectLst/>
                <a:latin typeface="Calibri" panose="020F0502020204030204" pitchFamily="34" charset="0"/>
                <a:ea typeface="Calibri" panose="020F0502020204030204" pitchFamily="34" charset="0"/>
                <a:cs typeface="Calibri" panose="020F0502020204030204" pitchFamily="34" charset="0"/>
              </a:rPr>
              <a:t>members of our family</a:t>
            </a:r>
            <a:r>
              <a:rPr lang="en-US" sz="3600" dirty="0">
                <a:effectLst/>
                <a:latin typeface="Calibri" panose="020F0502020204030204" pitchFamily="34" charset="0"/>
                <a:ea typeface="Calibri" panose="020F0502020204030204" pitchFamily="34" charset="0"/>
                <a:cs typeface="Calibri" panose="020F0502020204030204" pitchFamily="34" charset="0"/>
              </a:rPr>
              <a:t>, with </a:t>
            </a:r>
            <a:r>
              <a:rPr lang="en-US" sz="3600" u="sng" dirty="0">
                <a:effectLst/>
                <a:latin typeface="Calibri" panose="020F0502020204030204" pitchFamily="34" charset="0"/>
                <a:ea typeface="Calibri" panose="020F0502020204030204" pitchFamily="34" charset="0"/>
                <a:cs typeface="Calibri" panose="020F0502020204030204" pitchFamily="34" charset="0"/>
              </a:rPr>
              <a:t>the brethren</a:t>
            </a:r>
            <a:r>
              <a:rPr lang="en-US" sz="3600" dirty="0">
                <a:effectLst/>
                <a:latin typeface="Calibri" panose="020F0502020204030204" pitchFamily="34" charset="0"/>
                <a:ea typeface="Calibri" panose="020F0502020204030204" pitchFamily="34" charset="0"/>
                <a:cs typeface="Calibri" panose="020F0502020204030204" pitchFamily="34" charset="0"/>
              </a:rPr>
              <a:t>, and </a:t>
            </a:r>
            <a:r>
              <a:rPr lang="en-US" sz="3600" u="sng" dirty="0">
                <a:effectLst/>
                <a:latin typeface="Calibri" panose="020F0502020204030204" pitchFamily="34" charset="0"/>
                <a:ea typeface="Calibri" panose="020F0502020204030204" pitchFamily="34" charset="0"/>
                <a:cs typeface="Calibri" panose="020F0502020204030204" pitchFamily="34" charset="0"/>
              </a:rPr>
              <a:t>with lost souls</a:t>
            </a:r>
            <a:r>
              <a:rPr lang="en-US" sz="3600" dirty="0">
                <a:effectLst/>
                <a:latin typeface="Calibri" panose="020F0502020204030204" pitchFamily="34" charset="0"/>
                <a:ea typeface="Calibri" panose="020F0502020204030204" pitchFamily="34" charset="0"/>
                <a:cs typeface="Calibri" panose="020F0502020204030204" pitchFamily="34" charset="0"/>
              </a:rPr>
              <a: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tabLst>
                <a:tab pos="-57150" algn="l"/>
              </a:tabLst>
            </a:pPr>
            <a:endParaRPr lang="en-US" sz="3600" dirty="0">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1000"/>
              </a:spcAft>
              <a:tabLst>
                <a:tab pos="-57150" algn="l"/>
              </a:tabLst>
            </a:pPr>
            <a:r>
              <a:rPr lang="en-US" sz="3600" dirty="0">
                <a:effectLst/>
                <a:latin typeface="Calibri" panose="020F0502020204030204" pitchFamily="34" charset="0"/>
                <a:ea typeface="Calibri" panose="020F0502020204030204" pitchFamily="34" charset="0"/>
                <a:cs typeface="Calibri" panose="020F0502020204030204" pitchFamily="34" charset="0"/>
              </a:rPr>
              <a:t>May we patiently walk in the steps of the Master in this virtue.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DC96CB2-2C54-FE40-7394-F45962496BD2}"/>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2. Jesus left us An Example of Patience</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8126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299010C4-BAFE-B932-25A6-0545698AF1BE}"/>
              </a:ext>
            </a:extLst>
          </p:cNvPr>
          <p:cNvSpPr txBox="1"/>
          <p:nvPr/>
        </p:nvSpPr>
        <p:spPr>
          <a:xfrm>
            <a:off x="1071154" y="1428206"/>
            <a:ext cx="7872549" cy="4413003"/>
          </a:xfrm>
          <a:prstGeom prst="rect">
            <a:avLst/>
          </a:prstGeom>
          <a:noFill/>
        </p:spPr>
        <p:txBody>
          <a:bodyPr wrap="square">
            <a:spAutoFit/>
          </a:bodyPr>
          <a:lstStyle/>
          <a:p>
            <a:pPr marR="0" lvl="0" algn="just">
              <a:lnSpc>
                <a:spcPct val="115000"/>
              </a:lnSpc>
              <a:spcBef>
                <a:spcPts val="0"/>
              </a:spcBef>
              <a:spcAft>
                <a:spcPts val="1000"/>
              </a:spcAft>
              <a:tabLst>
                <a:tab pos="-5715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tabLst>
                <a:tab pos="-57150" algn="l"/>
              </a:tabLst>
            </a:pPr>
            <a:r>
              <a:rPr lang="en-US" sz="24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John 3:3</a:t>
            </a:r>
            <a:r>
              <a:rPr lang="en-US" sz="24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And everyone who has this hope in Him purifies himself, just as He is pure.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800" b="1" dirty="0">
                <a:effectLst/>
                <a:latin typeface="Calibri" panose="020F0502020204030204" pitchFamily="34" charset="0"/>
                <a:ea typeface="Calibri" panose="020F0502020204030204" pitchFamily="34" charset="0"/>
                <a:cs typeface="Calibri" panose="020F0502020204030204" pitchFamily="34" charset="0"/>
              </a:rPr>
              <a:t>Purity includes righteousness.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4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John 3:7</a:t>
            </a:r>
            <a:r>
              <a:rPr lang="en-US" sz="24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Little children, let no one deceive you. He who practices righteousness is righteous, just as He is righteous.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800" b="1" dirty="0">
                <a:effectLst/>
                <a:latin typeface="Calibri" panose="020F0502020204030204" pitchFamily="34" charset="0"/>
                <a:ea typeface="Calibri" panose="020F0502020204030204" pitchFamily="34" charset="0"/>
                <a:cs typeface="Calibri" panose="020F0502020204030204" pitchFamily="34" charset="0"/>
              </a:rPr>
              <a:t>Purity means We must be dead to sin.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4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Romans 6:11</a:t>
            </a:r>
            <a:r>
              <a:rPr lang="en-US" sz="24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What shall we say then? Shall we continue in sin that grace may abound?  Certainly not! How shall we who died to sin live any longer in it?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808398BA-B246-29E1-C53D-6E9D706F08B8}"/>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3. Jesus left us An Example of Purity</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784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3DA0F1A6-8798-B157-BF2A-6DA17F76230B}"/>
              </a:ext>
            </a:extLst>
          </p:cNvPr>
          <p:cNvSpPr txBox="1"/>
          <p:nvPr/>
        </p:nvSpPr>
        <p:spPr>
          <a:xfrm>
            <a:off x="1459684" y="2231473"/>
            <a:ext cx="7170830" cy="3667671"/>
          </a:xfrm>
          <a:prstGeom prst="rect">
            <a:avLst/>
          </a:prstGeom>
          <a:noFill/>
        </p:spPr>
        <p:txBody>
          <a:bodyPr wrap="square">
            <a:spAutoFit/>
          </a:bodyPr>
          <a:lstStyle/>
          <a:p>
            <a:pPr marL="0" marR="0">
              <a:spcBef>
                <a:spcPts val="0"/>
              </a:spcBef>
              <a:spcAft>
                <a:spcPts val="1000"/>
              </a:spcAft>
              <a:tabLst>
                <a:tab pos="-57150" algn="l"/>
              </a:tabLst>
            </a:pPr>
            <a:r>
              <a:rPr lang="en-US" sz="2800" b="1" dirty="0">
                <a:effectLst/>
                <a:latin typeface="Calibri" panose="020F0502020204030204" pitchFamily="34" charset="0"/>
                <a:ea typeface="Calibri" panose="020F0502020204030204" pitchFamily="34" charset="0"/>
                <a:cs typeface="Calibri" panose="020F0502020204030204" pitchFamily="34" charset="0"/>
              </a:rPr>
              <a:t>Purity means we Cannot be polluted by sin.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8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Rom. 6:12-13</a:t>
            </a:r>
            <a:r>
              <a:rPr lang="en-US" sz="2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effectLst/>
                <a:latin typeface="Calibri" panose="020F0502020204030204" pitchFamily="34" charset="0"/>
                <a:ea typeface="Calibri" panose="020F0502020204030204" pitchFamily="34" charset="0"/>
                <a:cs typeface="Calibri" panose="020F0502020204030204" pitchFamily="34" charset="0"/>
              </a:rPr>
              <a:t>Therefore do not let sin reign in your mortal body, that you should obey it in its lusts. </a:t>
            </a:r>
            <a:r>
              <a:rPr lang="en-US" sz="2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(13) </a:t>
            </a:r>
            <a:r>
              <a:rPr lang="en-US" sz="2800" dirty="0">
                <a:effectLst/>
                <a:latin typeface="Calibri" panose="020F0502020204030204" pitchFamily="34" charset="0"/>
                <a:ea typeface="Calibri" panose="020F0502020204030204" pitchFamily="34" charset="0"/>
                <a:cs typeface="Calibri" panose="020F0502020204030204" pitchFamily="34" charset="0"/>
              </a:rPr>
              <a:t>And do not present your members as instruments of unrighteousness to sin, </a:t>
            </a:r>
            <a:r>
              <a:rPr lang="en-US" sz="2800" u="sng" dirty="0">
                <a:effectLst/>
                <a:latin typeface="Calibri" panose="020F0502020204030204" pitchFamily="34" charset="0"/>
                <a:ea typeface="Calibri" panose="020F0502020204030204" pitchFamily="34" charset="0"/>
                <a:cs typeface="Calibri" panose="020F0502020204030204" pitchFamily="34" charset="0"/>
              </a:rPr>
              <a:t>but present yourselves to God as being alive from the dead, and your members as instruments of righteousness to God</a:t>
            </a:r>
            <a:r>
              <a:rPr lang="en-US" sz="2800" dirty="0">
                <a:effectLst/>
                <a:latin typeface="Calibri" panose="020F0502020204030204" pitchFamily="34" charset="0"/>
                <a:ea typeface="Calibri" panose="020F0502020204030204" pitchFamily="34" charset="0"/>
                <a:cs typeface="Calibri" panose="020F0502020204030204" pitchFamily="34"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1F8E7F0C-CE55-B8DE-246D-CE6C895148B2}"/>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3. Jesus left us An Example of Purity</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4577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FCDD5F6D-ED76-AC6F-1A94-71B7F339BFB8}"/>
              </a:ext>
            </a:extLst>
          </p:cNvPr>
          <p:cNvSpPr txBox="1"/>
          <p:nvPr/>
        </p:nvSpPr>
        <p:spPr>
          <a:xfrm>
            <a:off x="1216404" y="1805001"/>
            <a:ext cx="7187367" cy="4098558"/>
          </a:xfrm>
          <a:prstGeom prst="rect">
            <a:avLst/>
          </a:prstGeom>
          <a:noFill/>
        </p:spPr>
        <p:txBody>
          <a:bodyPr wrap="square">
            <a:spAutoFit/>
          </a:bodyPr>
          <a:lstStyle/>
          <a:p>
            <a:pPr marL="342900" marR="0" indent="-342900">
              <a:spcBef>
                <a:spcPts val="0"/>
              </a:spcBef>
              <a:spcAft>
                <a:spcPts val="0"/>
              </a:spcAft>
              <a:buFont typeface="Arial" panose="020B0604020202020204" pitchFamily="34" charset="0"/>
              <a:buChar char="•"/>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When we think of Jesus, we think of work.</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He knew the value of time. Too many of us do not.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spcBef>
                <a:spcPts val="0"/>
              </a:spcBef>
              <a:spcAft>
                <a:spcPts val="1000"/>
              </a:spcAft>
              <a:buFont typeface="Arial" panose="020B0604020202020204" pitchFamily="34" charset="0"/>
              <a:buChar char="•"/>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He knew that the time was short in which he had to work. "I must work the works of him that sent me, while it is day: the night cometh, when no man can work." </a:t>
            </a:r>
            <a:r>
              <a:rPr lang="en-US" sz="2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28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John 9:4.)</a:t>
            </a:r>
            <a:r>
              <a:rPr lang="en-US" sz="2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p>
          <a:p>
            <a:pPr marL="342900" marR="0" indent="-342900">
              <a:spcBef>
                <a:spcPts val="0"/>
              </a:spcBef>
              <a:spcAft>
                <a:spcPts val="1000"/>
              </a:spcAft>
              <a:buFont typeface="Arial" panose="020B0604020202020204" pitchFamily="34" charset="0"/>
              <a:buChar char="•"/>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Only the dear Lord knows how soon the night of death may overtake us.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3B4D4D7B-5946-3035-2C6F-71ABF7794F8A}"/>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4. Jesus left us An Example of Work</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60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E93E31E9-1D26-FCEC-7D16-8BC4405A8C9B}"/>
              </a:ext>
            </a:extLst>
          </p:cNvPr>
          <p:cNvSpPr txBox="1"/>
          <p:nvPr/>
        </p:nvSpPr>
        <p:spPr>
          <a:xfrm>
            <a:off x="1208014" y="1939224"/>
            <a:ext cx="7818539" cy="4023281"/>
          </a:xfrm>
          <a:prstGeom prst="rect">
            <a:avLst/>
          </a:prstGeom>
          <a:noFill/>
        </p:spPr>
        <p:txBody>
          <a:bodyPr wrap="square">
            <a:spAutoFit/>
          </a:bodyPr>
          <a:lstStyle/>
          <a:p>
            <a:pPr marL="0" marR="0">
              <a:lnSpc>
                <a:spcPct val="115000"/>
              </a:lnSpc>
              <a:spcBef>
                <a:spcPts val="0"/>
              </a:spcBef>
              <a:spcAft>
                <a:spcPts val="0"/>
              </a:spcAft>
              <a:tabLst>
                <a:tab pos="-57150" algn="l"/>
              </a:tabLst>
            </a:pPr>
            <a:r>
              <a:rPr lang="en-US" sz="3200" dirty="0">
                <a:effectLst/>
                <a:latin typeface="Calibri" panose="020F0502020204030204" pitchFamily="34" charset="0"/>
                <a:ea typeface="Calibri" panose="020F0502020204030204" pitchFamily="34" charset="0"/>
                <a:cs typeface="Calibri" panose="020F0502020204030204" pitchFamily="34" charset="0"/>
              </a:rPr>
              <a:t>We should </a:t>
            </a:r>
            <a:r>
              <a:rPr lang="en-US" sz="3200" u="sng" dirty="0">
                <a:effectLst/>
                <a:latin typeface="Calibri" panose="020F0502020204030204" pitchFamily="34" charset="0"/>
                <a:ea typeface="Calibri" panose="020F0502020204030204" pitchFamily="34" charset="0"/>
                <a:cs typeface="Calibri" panose="020F0502020204030204" pitchFamily="34" charset="0"/>
              </a:rPr>
              <a:t>keep</a:t>
            </a:r>
            <a:r>
              <a:rPr lang="en-US" sz="3200" dirty="0">
                <a:effectLst/>
                <a:latin typeface="Calibri" panose="020F0502020204030204" pitchFamily="34" charset="0"/>
                <a:ea typeface="Calibri" panose="020F0502020204030204" pitchFamily="34" charset="0"/>
                <a:cs typeface="Calibri" panose="020F0502020204030204" pitchFamily="34" charset="0"/>
              </a:rPr>
              <a:t> </a:t>
            </a:r>
            <a:r>
              <a:rPr lang="en-US" sz="3200" u="sng" dirty="0">
                <a:effectLst/>
                <a:latin typeface="Calibri" panose="020F0502020204030204" pitchFamily="34" charset="0"/>
                <a:ea typeface="Calibri" panose="020F0502020204030204" pitchFamily="34" charset="0"/>
                <a:cs typeface="Calibri" panose="020F0502020204030204" pitchFamily="34" charset="0"/>
              </a:rPr>
              <a:t>our work</a:t>
            </a:r>
            <a:r>
              <a:rPr lang="en-US" sz="3200" dirty="0">
                <a:effectLst/>
                <a:latin typeface="Calibri" panose="020F0502020204030204" pitchFamily="34" charset="0"/>
                <a:ea typeface="Calibri" panose="020F0502020204030204" pitchFamily="34" charset="0"/>
                <a:cs typeface="Calibri" panose="020F0502020204030204" pitchFamily="34" charset="0"/>
              </a:rPr>
              <a:t>  </a:t>
            </a:r>
            <a:r>
              <a:rPr lang="en-US" sz="3200" u="sng" dirty="0">
                <a:effectLst/>
                <a:latin typeface="Calibri" panose="020F0502020204030204" pitchFamily="34" charset="0"/>
                <a:ea typeface="Calibri" panose="020F0502020204030204" pitchFamily="34" charset="0"/>
                <a:cs typeface="Calibri" panose="020F0502020204030204" pitchFamily="34" charset="0"/>
              </a:rPr>
              <a:t>well done</a:t>
            </a:r>
            <a:r>
              <a:rPr lang="en-US" sz="3200" dirty="0">
                <a:effectLst/>
                <a:latin typeface="Calibri" panose="020F0502020204030204" pitchFamily="34" charset="0"/>
                <a:ea typeface="Calibri" panose="020F0502020204030204" pitchFamily="34" charset="0"/>
                <a:cs typeface="Calibri" panose="020F0502020204030204" pitchFamily="34"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57150" algn="l"/>
              </a:tabLst>
            </a:pPr>
            <a:r>
              <a:rPr lang="en-US" sz="3200" dirty="0">
                <a:effectLst/>
                <a:latin typeface="Calibri" panose="020F0502020204030204" pitchFamily="34" charset="0"/>
                <a:ea typeface="Calibri" panose="020F0502020204030204" pitchFamily="34" charset="0"/>
                <a:cs typeface="Calibri" panose="020F0502020204030204" pitchFamily="34" charset="0"/>
              </a:rPr>
              <a:t>Nothing brings greater happiness than work well done. </a:t>
            </a:r>
          </a:p>
          <a:p>
            <a:pPr marL="0" marR="0">
              <a:lnSpc>
                <a:spcPct val="115000"/>
              </a:lnSpc>
              <a:spcBef>
                <a:spcPts val="0"/>
              </a:spcBef>
              <a:spcAft>
                <a:spcPts val="0"/>
              </a:spcAft>
              <a:tabLst>
                <a:tab pos="-57150" algn="l"/>
              </a:tabLst>
            </a:pPr>
            <a:r>
              <a:rPr lang="en-US" sz="3200" b="1" u="sng" dirty="0">
                <a:effectLst/>
                <a:latin typeface="Calibri" panose="020F0502020204030204" pitchFamily="34" charset="0"/>
                <a:ea typeface="Calibri" panose="020F0502020204030204" pitchFamily="34" charset="0"/>
                <a:cs typeface="Calibri" panose="020F0502020204030204" pitchFamily="34" charset="0"/>
              </a:rPr>
              <a:t>After</a:t>
            </a:r>
            <a:r>
              <a:rPr lang="en-US" sz="3200" dirty="0">
                <a:effectLst/>
                <a:latin typeface="Calibri" panose="020F0502020204030204" pitchFamily="34" charset="0"/>
                <a:ea typeface="Calibri" panose="020F0502020204030204" pitchFamily="34" charset="0"/>
                <a:cs typeface="Calibri" panose="020F0502020204030204" pitchFamily="34" charset="0"/>
              </a:rPr>
              <a:t> we have really worked, we can enjoy rest.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tabLst>
                <a:tab pos="-57150" algn="l"/>
              </a:tabLst>
            </a:pPr>
            <a:r>
              <a:rPr lang="en-US" sz="3200" dirty="0">
                <a:effectLst/>
                <a:latin typeface="Calibri" panose="020F0502020204030204" pitchFamily="34" charset="0"/>
                <a:ea typeface="Calibri" panose="020F0502020204030204" pitchFamily="34" charset="0"/>
                <a:cs typeface="Calibri" panose="020F0502020204030204" pitchFamily="34" charset="0"/>
              </a:rPr>
              <a:t>The daily laborer </a:t>
            </a:r>
            <a:r>
              <a:rPr lang="en-US" sz="3200" b="1" u="sng" dirty="0">
                <a:effectLst/>
                <a:latin typeface="Calibri" panose="020F0502020204030204" pitchFamily="34" charset="0"/>
                <a:ea typeface="Calibri" panose="020F0502020204030204" pitchFamily="34" charset="0"/>
                <a:cs typeface="Calibri" panose="020F0502020204030204" pitchFamily="34" charset="0"/>
              </a:rPr>
              <a:t>goes home to rest </a:t>
            </a:r>
            <a:r>
              <a:rPr lang="en-US" sz="3200" dirty="0">
                <a:effectLst/>
                <a:latin typeface="Calibri" panose="020F0502020204030204" pitchFamily="34" charset="0"/>
                <a:ea typeface="Calibri" panose="020F0502020204030204" pitchFamily="34" charset="0"/>
                <a:cs typeface="Calibri" panose="020F0502020204030204" pitchFamily="34" charset="0"/>
              </a:rPr>
              <a:t>at the end of a hard and faithful day of work.</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8BE3480A-FF1C-4175-FF39-450C870CAD35}"/>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4. Jesus left us An Example of Work</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3048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1FC2D579-9E0C-6C7A-14C8-8DDF42C27F05}"/>
              </a:ext>
            </a:extLst>
          </p:cNvPr>
          <p:cNvSpPr txBox="1"/>
          <p:nvPr/>
        </p:nvSpPr>
        <p:spPr>
          <a:xfrm>
            <a:off x="1233181" y="1600862"/>
            <a:ext cx="7592037" cy="4555093"/>
          </a:xfrm>
          <a:prstGeom prst="rect">
            <a:avLst/>
          </a:prstGeom>
          <a:noFill/>
        </p:spPr>
        <p:txBody>
          <a:bodyPr wrap="square">
            <a:spAutoFit/>
          </a:bodyPr>
          <a:lstStyle/>
          <a:p>
            <a:pPr marL="0" marR="0">
              <a:spcBef>
                <a:spcPts val="0"/>
              </a:spcBef>
              <a:spcAft>
                <a:spcPts val="0"/>
              </a:spcAft>
              <a:tabLst>
                <a:tab pos="-57150" algn="l"/>
              </a:tabLst>
            </a:pPr>
            <a:r>
              <a:rPr lang="en-US" sz="29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faithful Christian goes home to rest after his life's work is done</a:t>
            </a:r>
            <a:r>
              <a:rPr lang="en-US" sz="2900" dirty="0">
                <a:effectLst/>
                <a:latin typeface="Calibri" panose="020F0502020204030204" pitchFamily="34" charset="0"/>
                <a:ea typeface="Calibri" panose="020F0502020204030204" pitchFamily="34" charset="0"/>
                <a:cs typeface="Calibri" panose="020F0502020204030204" pitchFamily="34" charset="0"/>
              </a:rPr>
              <a:t>. ''Blessed are the dead which die in the Lord from henceforth: Yea, saith the Spirit, that they may rest from their labors; and their works do follow them." </a:t>
            </a:r>
            <a:r>
              <a:rPr lang="en-US" sz="29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(Rev. 14:13.)</a:t>
            </a:r>
          </a:p>
          <a:p>
            <a:pPr marL="0" marR="0">
              <a:spcBef>
                <a:spcPts val="0"/>
              </a:spcBef>
              <a:spcAft>
                <a:spcPts val="0"/>
              </a:spcAft>
              <a:tabLst>
                <a:tab pos="-57150" algn="l"/>
              </a:tabLst>
            </a:pP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tabLst>
                <a:tab pos="-57150" algn="l"/>
              </a:tabLst>
            </a:pPr>
            <a:r>
              <a:rPr lang="en-US" sz="2900" dirty="0">
                <a:effectLst/>
                <a:latin typeface="Calibri" panose="020F0502020204030204" pitchFamily="34" charset="0"/>
                <a:ea typeface="Calibri" panose="020F0502020204030204" pitchFamily="34" charset="0"/>
                <a:cs typeface="Calibri" panose="020F0502020204030204" pitchFamily="34" charset="0"/>
              </a:rPr>
              <a:t>"Therefore, my beloved brethren, be ye steadfast. immovable, always abounding in the work of the Lord, forasmuch as ye know that your </a:t>
            </a:r>
            <a:r>
              <a:rPr lang="en-US" sz="2900" dirty="0" err="1">
                <a:effectLst/>
                <a:latin typeface="Calibri" panose="020F0502020204030204" pitchFamily="34" charset="0"/>
                <a:ea typeface="Calibri" panose="020F0502020204030204" pitchFamily="34" charset="0"/>
                <a:cs typeface="Calibri" panose="020F0502020204030204" pitchFamily="34" charset="0"/>
              </a:rPr>
              <a:t>labour</a:t>
            </a:r>
            <a:r>
              <a:rPr lang="en-US" sz="2900" dirty="0">
                <a:effectLst/>
                <a:latin typeface="Calibri" panose="020F0502020204030204" pitchFamily="34" charset="0"/>
                <a:ea typeface="Calibri" panose="020F0502020204030204" pitchFamily="34" charset="0"/>
                <a:cs typeface="Calibri" panose="020F0502020204030204" pitchFamily="34" charset="0"/>
              </a:rPr>
              <a:t> is not in vain in the Lord." </a:t>
            </a:r>
            <a:r>
              <a:rPr lang="en-US" sz="29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Cor. 15:58.)</a:t>
            </a:r>
            <a:endParaRPr lang="en-US" sz="29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50E68881-235B-7919-75DC-88820BD410A3}"/>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4. Jesus left us An Example of Work</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0296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16066D19-40F5-CBEE-FCDA-FA590A9DE3DE}"/>
              </a:ext>
            </a:extLst>
          </p:cNvPr>
          <p:cNvSpPr txBox="1"/>
          <p:nvPr/>
        </p:nvSpPr>
        <p:spPr>
          <a:xfrm>
            <a:off x="1182848" y="1895912"/>
            <a:ext cx="7701093" cy="4529445"/>
          </a:xfrm>
          <a:prstGeom prst="rect">
            <a:avLst/>
          </a:prstGeom>
          <a:noFill/>
        </p:spPr>
        <p:txBody>
          <a:bodyPr wrap="square">
            <a:spAutoFit/>
          </a:bodyPr>
          <a:lstStyle/>
          <a:p>
            <a:pPr marL="0" marR="0">
              <a:spcBef>
                <a:spcPts val="0"/>
              </a:spcBef>
              <a:spcAft>
                <a:spcPts val="0"/>
              </a:spcAft>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"Wherefore, my beloved, as ye have always obeyed, not as in my presence only, but now much more in my absence, work out your own salvation with fear and trembling.'' </a:t>
            </a:r>
            <a:r>
              <a:rPr lang="en-US" sz="2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(Phil. 2:12.)</a:t>
            </a:r>
          </a:p>
          <a:p>
            <a:pPr marL="0" marR="0">
              <a:spcBef>
                <a:spcPts val="0"/>
              </a:spcBef>
              <a:spcAft>
                <a:spcPts val="0"/>
              </a:spcAft>
              <a:tabLst>
                <a:tab pos="-57150" algn="l"/>
              </a:tabLst>
            </a:pPr>
            <a:endParaRPr lang="en-US" sz="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3200" dirty="0">
                <a:effectLst/>
                <a:latin typeface="Calibri" panose="020F0502020204030204" pitchFamily="34" charset="0"/>
                <a:ea typeface="Calibri" panose="020F0502020204030204" pitchFamily="34" charset="0"/>
                <a:cs typeface="Calibri" panose="020F0502020204030204" pitchFamily="34" charset="0"/>
              </a:rPr>
              <a:t>Our salvation is something that must be worked out, and </a:t>
            </a:r>
            <a:r>
              <a:rPr lang="en-US" sz="3200" u="sng" dirty="0">
                <a:effectLst/>
                <a:latin typeface="Calibri" panose="020F0502020204030204" pitchFamily="34" charset="0"/>
                <a:ea typeface="Calibri" panose="020F0502020204030204" pitchFamily="34" charset="0"/>
                <a:cs typeface="Calibri" panose="020F0502020204030204" pitchFamily="34" charset="0"/>
              </a:rPr>
              <a:t>this life is the time </a:t>
            </a:r>
            <a:r>
              <a:rPr lang="en-US" sz="3200" dirty="0">
                <a:effectLst/>
                <a:latin typeface="Calibri" panose="020F0502020204030204" pitchFamily="34" charset="0"/>
                <a:ea typeface="Calibri" panose="020F0502020204030204" pitchFamily="34" charset="0"/>
                <a:cs typeface="Calibri" panose="020F0502020204030204" pitchFamily="34" charset="0"/>
              </a:rPr>
              <a:t>in which it must be done.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tabLst>
                <a:tab pos="-57150" algn="l"/>
              </a:tabLs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1000"/>
              </a:spcAft>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May we follow the Lord in the example of work which he set.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93FDF987-DC82-47EE-5DC1-1D872C390738}"/>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4. Jesus left us An Example of Work</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2406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547F84E4-480D-485F-3CBE-BA7DFF6C0007}"/>
              </a:ext>
            </a:extLst>
          </p:cNvPr>
          <p:cNvSpPr txBox="1"/>
          <p:nvPr/>
        </p:nvSpPr>
        <p:spPr>
          <a:xfrm>
            <a:off x="939567" y="1551963"/>
            <a:ext cx="7699337" cy="4944430"/>
          </a:xfrm>
          <a:prstGeom prst="rect">
            <a:avLst/>
          </a:prstGeom>
          <a:noFill/>
        </p:spPr>
        <p:txBody>
          <a:bodyPr wrap="square">
            <a:spAutoFit/>
          </a:bodyPr>
          <a:lstStyle/>
          <a:p>
            <a:pPr marR="0" lvl="0" algn="just">
              <a:lnSpc>
                <a:spcPct val="115000"/>
              </a:lnSpc>
              <a:spcBef>
                <a:spcPts val="0"/>
              </a:spcBef>
              <a:spcAft>
                <a:spcPts val="0"/>
              </a:spcAft>
              <a:tabLst>
                <a:tab pos="-57150" algn="l"/>
                <a:tab pos="4039235"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2200" dirty="0">
                <a:effectLst/>
                <a:latin typeface="Calibri" panose="020F0502020204030204" pitchFamily="34" charset="0"/>
                <a:ea typeface="Calibri" panose="020F0502020204030204" pitchFamily="34" charset="0"/>
                <a:cs typeface="Calibri" panose="020F0502020204030204" pitchFamily="34" charset="0"/>
              </a:rPr>
              <a:t>We must not think of the Lord as a compromiser and a weakling.</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tabLst>
                <a:tab pos="-57150" algn="l"/>
              </a:tabLst>
            </a:pPr>
            <a:r>
              <a:rPr lang="en-US" sz="2200" dirty="0">
                <a:effectLst/>
                <a:latin typeface="Calibri" panose="020F0502020204030204" pitchFamily="34" charset="0"/>
                <a:ea typeface="Calibri" panose="020F0502020204030204" pitchFamily="34" charset="0"/>
                <a:cs typeface="Calibri" panose="020F0502020204030204" pitchFamily="34" charset="0"/>
              </a:rPr>
              <a:t>He was anything but that. He had the courage to stand up to the religious leaders of his day and denounce in the most scathing terms their hypocrisy.</a:t>
            </a:r>
          </a:p>
          <a:p>
            <a:pPr marL="0" marR="0" algn="just">
              <a:spcBef>
                <a:spcPts val="0"/>
              </a:spcBef>
              <a:spcAft>
                <a:spcPts val="0"/>
              </a:spcAft>
              <a:tabLst>
                <a:tab pos="-57150" algn="l"/>
              </a:tabLs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1000"/>
              </a:spcAft>
              <a:tabLst>
                <a:tab pos="-57150" algn="l"/>
              </a:tabLst>
            </a:pPr>
            <a:r>
              <a:rPr lang="en-US" sz="2800" b="1" dirty="0">
                <a:effectLst/>
                <a:latin typeface="Calibri" panose="020F0502020204030204" pitchFamily="34" charset="0"/>
                <a:ea typeface="Calibri" panose="020F0502020204030204" pitchFamily="34" charset="0"/>
                <a:cs typeface="Calibri" panose="020F0502020204030204" pitchFamily="34" charset="0"/>
              </a:rPr>
              <a:t>"</a:t>
            </a:r>
            <a:r>
              <a:rPr lang="en-US" sz="2800" b="1" u="sng" dirty="0">
                <a:effectLst/>
                <a:latin typeface="Calibri" panose="020F0502020204030204" pitchFamily="34" charset="0"/>
                <a:ea typeface="Calibri" panose="020F0502020204030204" pitchFamily="34" charset="0"/>
                <a:cs typeface="Calibri" panose="020F0502020204030204" pitchFamily="34" charset="0"/>
              </a:rPr>
              <a:t>But woe unto you, </a:t>
            </a:r>
            <a:r>
              <a:rPr lang="en-US" sz="2200" u="sng" dirty="0">
                <a:effectLst/>
                <a:latin typeface="Calibri" panose="020F0502020204030204" pitchFamily="34" charset="0"/>
                <a:ea typeface="Calibri" panose="020F0502020204030204" pitchFamily="34" charset="0"/>
                <a:cs typeface="Calibri" panose="020F0502020204030204" pitchFamily="34" charset="0"/>
              </a:rPr>
              <a:t>scribes and Pharisees, hypocrites</a:t>
            </a:r>
            <a:r>
              <a:rPr lang="en-US" sz="2200" dirty="0">
                <a:effectLst/>
                <a:latin typeface="Calibri" panose="020F0502020204030204" pitchFamily="34" charset="0"/>
                <a:ea typeface="Calibri" panose="020F0502020204030204" pitchFamily="34" charset="0"/>
                <a:cs typeface="Calibri" panose="020F0502020204030204" pitchFamily="34" charset="0"/>
              </a:rPr>
              <a:t>! for ye shut up the kingdom of heaven against men: for ye neither go in yourselves, neither suffer ye them that are entering to go in. </a:t>
            </a:r>
            <a:r>
              <a:rPr lang="en-US" sz="2800" b="1" u="sng" dirty="0">
                <a:effectLst/>
                <a:latin typeface="Calibri" panose="020F0502020204030204" pitchFamily="34" charset="0"/>
                <a:ea typeface="Calibri" panose="020F0502020204030204" pitchFamily="34" charset="0"/>
                <a:cs typeface="Calibri" panose="020F0502020204030204" pitchFamily="34" charset="0"/>
              </a:rPr>
              <a:t>Woe</a:t>
            </a:r>
            <a:r>
              <a:rPr lang="en-US" sz="2200" u="sng" dirty="0">
                <a:effectLst/>
                <a:latin typeface="Calibri" panose="020F0502020204030204" pitchFamily="34" charset="0"/>
                <a:ea typeface="Calibri" panose="020F0502020204030204" pitchFamily="34" charset="0"/>
                <a:cs typeface="Calibri" panose="020F0502020204030204" pitchFamily="34" charset="0"/>
              </a:rPr>
              <a:t> unto you, scribes and Pharisees, hypocrites</a:t>
            </a:r>
            <a:r>
              <a:rPr lang="en-US" sz="2200" dirty="0">
                <a:effectLst/>
                <a:latin typeface="Calibri" panose="020F0502020204030204" pitchFamily="34" charset="0"/>
                <a:ea typeface="Calibri" panose="020F0502020204030204" pitchFamily="34" charset="0"/>
                <a:cs typeface="Calibri" panose="020F0502020204030204" pitchFamily="34" charset="0"/>
              </a:rPr>
              <a:t>! for ye devour widows' houses, and for a pretense make long prayer: therefore ye shall receive the greater damnation. </a:t>
            </a:r>
            <a:r>
              <a:rPr lang="en-US" sz="2800" b="1" u="sng" dirty="0">
                <a:effectLst/>
                <a:latin typeface="Calibri" panose="020F0502020204030204" pitchFamily="34" charset="0"/>
                <a:ea typeface="Calibri" panose="020F0502020204030204" pitchFamily="34" charset="0"/>
                <a:cs typeface="Calibri" panose="020F0502020204030204" pitchFamily="34" charset="0"/>
              </a:rPr>
              <a:t>Woe</a:t>
            </a:r>
            <a:r>
              <a:rPr lang="en-US" sz="2200" b="1" u="sng" dirty="0">
                <a:effectLst/>
                <a:latin typeface="Calibri" panose="020F0502020204030204" pitchFamily="34" charset="0"/>
                <a:ea typeface="Calibri" panose="020F0502020204030204" pitchFamily="34" charset="0"/>
                <a:cs typeface="Calibri" panose="020F0502020204030204" pitchFamily="34" charset="0"/>
              </a:rPr>
              <a:t> </a:t>
            </a:r>
            <a:r>
              <a:rPr lang="en-US" sz="2200" u="sng" dirty="0">
                <a:effectLst/>
                <a:latin typeface="Calibri" panose="020F0502020204030204" pitchFamily="34" charset="0"/>
                <a:ea typeface="Calibri" panose="020F0502020204030204" pitchFamily="34" charset="0"/>
                <a:cs typeface="Calibri" panose="020F0502020204030204" pitchFamily="34" charset="0"/>
              </a:rPr>
              <a:t>unto you, scribes and Pharisees hypocrites</a:t>
            </a:r>
            <a:r>
              <a:rPr lang="en-US" sz="2200" dirty="0">
                <a:effectLst/>
                <a:latin typeface="Calibri" panose="020F0502020204030204" pitchFamily="34" charset="0"/>
                <a:ea typeface="Calibri" panose="020F0502020204030204" pitchFamily="34" charset="0"/>
                <a:cs typeface="Calibri" panose="020F0502020204030204" pitchFamily="34" charset="0"/>
              </a:rPr>
              <a:t>! for ye compass sea and land to make one proselyte, and when he is made, ye make him twofold more the child of hell than yourselves.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BEB8EC23-D814-7106-4614-1EE0B187A930}"/>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5. Jesus left us An Example of Courage</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Arrow: Right 5">
            <a:extLst>
              <a:ext uri="{FF2B5EF4-FFF2-40B4-BE49-F238E27FC236}">
                <a16:creationId xmlns:a16="http://schemas.microsoft.com/office/drawing/2014/main" id="{BD5BE754-1452-FDCA-EDF8-9E9BDF420450}"/>
              </a:ext>
            </a:extLst>
          </p:cNvPr>
          <p:cNvSpPr/>
          <p:nvPr/>
        </p:nvSpPr>
        <p:spPr>
          <a:xfrm>
            <a:off x="6336418" y="6170906"/>
            <a:ext cx="693706" cy="33305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6597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547F84E4-480D-485F-3CBE-BA7DFF6C0007}"/>
              </a:ext>
            </a:extLst>
          </p:cNvPr>
          <p:cNvSpPr txBox="1"/>
          <p:nvPr/>
        </p:nvSpPr>
        <p:spPr>
          <a:xfrm>
            <a:off x="1158240" y="1546273"/>
            <a:ext cx="7480663" cy="5062924"/>
          </a:xfrm>
          <a:prstGeom prst="rect">
            <a:avLst/>
          </a:prstGeom>
          <a:noFill/>
        </p:spPr>
        <p:txBody>
          <a:bodyPr wrap="square">
            <a:spAutoFit/>
          </a:bodyPr>
          <a:lstStyle/>
          <a:p>
            <a:pPr marR="0" lvl="0">
              <a:spcBef>
                <a:spcPts val="0"/>
              </a:spcBef>
              <a:spcAft>
                <a:spcPts val="0"/>
              </a:spcAft>
              <a:tabLst>
                <a:tab pos="-57150" algn="l"/>
                <a:tab pos="4039235" algn="l"/>
              </a:tabLst>
            </a:pPr>
            <a:r>
              <a:rPr lang="en-US" sz="2800" b="1" u="sng" dirty="0">
                <a:effectLst/>
                <a:latin typeface="Calibri" panose="020F0502020204030204" pitchFamily="34" charset="0"/>
                <a:ea typeface="Calibri" panose="020F0502020204030204" pitchFamily="34" charset="0"/>
                <a:cs typeface="Calibri" panose="020F0502020204030204" pitchFamily="34" charset="0"/>
              </a:rPr>
              <a:t>Woe</a:t>
            </a:r>
            <a:r>
              <a:rPr lang="en-US" sz="2200" u="sng" dirty="0">
                <a:effectLst/>
                <a:latin typeface="Calibri" panose="020F0502020204030204" pitchFamily="34" charset="0"/>
                <a:ea typeface="Calibri" panose="020F0502020204030204" pitchFamily="34" charset="0"/>
                <a:cs typeface="Calibri" panose="020F0502020204030204" pitchFamily="34" charset="0"/>
              </a:rPr>
              <a:t> </a:t>
            </a:r>
            <a:r>
              <a:rPr lang="en-US" sz="2100" u="sng" dirty="0">
                <a:effectLst/>
                <a:latin typeface="Calibri" panose="020F0502020204030204" pitchFamily="34" charset="0"/>
                <a:ea typeface="Calibri" panose="020F0502020204030204" pitchFamily="34" charset="0"/>
                <a:cs typeface="Calibri" panose="020F0502020204030204" pitchFamily="34" charset="0"/>
              </a:rPr>
              <a:t>unto you, scribes and Pharisees, hypocrites</a:t>
            </a:r>
            <a:r>
              <a:rPr lang="en-US" sz="2100" dirty="0">
                <a:effectLst/>
                <a:latin typeface="Calibri" panose="020F0502020204030204" pitchFamily="34" charset="0"/>
                <a:ea typeface="Calibri" panose="020F0502020204030204" pitchFamily="34" charset="0"/>
                <a:cs typeface="Calibri" panose="020F0502020204030204" pitchFamily="34" charset="0"/>
              </a:rPr>
              <a:t>! for ye pay tithe of mint and anise and cummin, and have omitted the weightier matters of the law, judgment,  mercy, and faith: these ought ye to have done, and not to leave the other undone. Ye blind guides, which strain at a gnat, and swallow a camel. </a:t>
            </a:r>
            <a:r>
              <a:rPr lang="en-US" sz="2800" b="1" u="sng" dirty="0">
                <a:effectLst/>
                <a:latin typeface="Calibri" panose="020F0502020204030204" pitchFamily="34" charset="0"/>
                <a:ea typeface="Calibri" panose="020F0502020204030204" pitchFamily="34" charset="0"/>
                <a:cs typeface="Calibri" panose="020F0502020204030204" pitchFamily="34" charset="0"/>
              </a:rPr>
              <a:t>Woe </a:t>
            </a:r>
            <a:r>
              <a:rPr lang="en-US" sz="2100" u="sng" dirty="0">
                <a:effectLst/>
                <a:latin typeface="Calibri" panose="020F0502020204030204" pitchFamily="34" charset="0"/>
                <a:ea typeface="Calibri" panose="020F0502020204030204" pitchFamily="34" charset="0"/>
                <a:cs typeface="Calibri" panose="020F0502020204030204" pitchFamily="34" charset="0"/>
              </a:rPr>
              <a:t>unto you, scribes and Pharisees, hypocrites</a:t>
            </a:r>
            <a:r>
              <a:rPr lang="en-US" sz="2100" dirty="0">
                <a:effectLst/>
                <a:latin typeface="Calibri" panose="020F0502020204030204" pitchFamily="34" charset="0"/>
                <a:ea typeface="Calibri" panose="020F0502020204030204" pitchFamily="34" charset="0"/>
                <a:cs typeface="Calibri" panose="020F0502020204030204" pitchFamily="34" charset="0"/>
              </a:rPr>
              <a:t>! for ye make clean the outside of the cup and of the platter, but within they are full of extortion and excess. Thou blind Pharisee, cleanse first that which is within the cup and platter, that the outside of them may be clean also. </a:t>
            </a:r>
            <a:r>
              <a:rPr lang="en-US" sz="2800" b="1" u="sng" dirty="0">
                <a:effectLst/>
                <a:latin typeface="Calibri" panose="020F0502020204030204" pitchFamily="34" charset="0"/>
                <a:ea typeface="Calibri" panose="020F0502020204030204" pitchFamily="34" charset="0"/>
                <a:cs typeface="Calibri" panose="020F0502020204030204" pitchFamily="34" charset="0"/>
              </a:rPr>
              <a:t>Woe</a:t>
            </a:r>
            <a:r>
              <a:rPr lang="en-US" sz="2200" u="sng" dirty="0">
                <a:effectLst/>
                <a:latin typeface="Calibri" panose="020F0502020204030204" pitchFamily="34" charset="0"/>
                <a:ea typeface="Calibri" panose="020F0502020204030204" pitchFamily="34" charset="0"/>
                <a:cs typeface="Calibri" panose="020F0502020204030204" pitchFamily="34" charset="0"/>
              </a:rPr>
              <a:t> </a:t>
            </a:r>
            <a:r>
              <a:rPr lang="en-US" sz="2100" u="sng" dirty="0">
                <a:effectLst/>
                <a:latin typeface="Calibri" panose="020F0502020204030204" pitchFamily="34" charset="0"/>
                <a:ea typeface="Calibri" panose="020F0502020204030204" pitchFamily="34" charset="0"/>
                <a:cs typeface="Calibri" panose="020F0502020204030204" pitchFamily="34" charset="0"/>
              </a:rPr>
              <a:t>unto you, scribes and Pharisees, hypocrites! </a:t>
            </a:r>
            <a:r>
              <a:rPr lang="en-US" sz="2100" dirty="0">
                <a:effectLst/>
                <a:latin typeface="Calibri" panose="020F0502020204030204" pitchFamily="34" charset="0"/>
                <a:ea typeface="Calibri" panose="020F0502020204030204" pitchFamily="34" charset="0"/>
                <a:cs typeface="Calibri" panose="020F0502020204030204" pitchFamily="34" charset="0"/>
              </a:rPr>
              <a:t>for ye are like unto whited sepulchers, which indeed appear beautiful outward, but are within full of dead men's bones, and of all uncleanness, . . . </a:t>
            </a:r>
            <a:r>
              <a:rPr lang="en-US" sz="2100" u="sng" dirty="0">
                <a:effectLst/>
                <a:latin typeface="Calibri" panose="020F0502020204030204" pitchFamily="34" charset="0"/>
                <a:ea typeface="Calibri" panose="020F0502020204030204" pitchFamily="34" charset="0"/>
                <a:cs typeface="Calibri" panose="020F0502020204030204" pitchFamily="34" charset="0"/>
              </a:rPr>
              <a:t>Ye serpents, ye generation of vipers, how can ye escape the damnation of hell?'' </a:t>
            </a:r>
            <a:r>
              <a:rPr lang="en-US" sz="2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22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Matt. 23:13-33</a:t>
            </a:r>
            <a:r>
              <a:rPr lang="en-US" sz="2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endParaRPr lang="en-US" sz="2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BEB8EC23-D814-7106-4614-1EE0B187A930}"/>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5. Jesus left us An Example of Courage</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518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0D4862AD-B627-D6EF-1DB1-F06851A24A21}"/>
              </a:ext>
            </a:extLst>
          </p:cNvPr>
          <p:cNvSpPr txBox="1"/>
          <p:nvPr/>
        </p:nvSpPr>
        <p:spPr>
          <a:xfrm>
            <a:off x="1400962" y="1233182"/>
            <a:ext cx="6906376" cy="4739759"/>
          </a:xfrm>
          <a:prstGeom prst="rect">
            <a:avLst/>
          </a:prstGeom>
          <a:noFill/>
        </p:spPr>
        <p:txBody>
          <a:bodyPr wrap="square">
            <a:spAutoFit/>
          </a:bodyPr>
          <a:lstStyle/>
          <a:p>
            <a:r>
              <a:rPr lang="en-US" sz="3200" b="1" dirty="0">
                <a:solidFill>
                  <a:srgbClr val="0070C0"/>
                </a:solidFill>
              </a:rPr>
              <a:t>1Peter 2:21 </a:t>
            </a:r>
            <a:r>
              <a:rPr lang="en-US" sz="3000" dirty="0"/>
              <a:t>For to this you were called, because Christ also suffered for us, </a:t>
            </a:r>
            <a:r>
              <a:rPr lang="en-US" sz="3000" b="1" u="sng" dirty="0"/>
              <a:t>leaving us an example, that you should follow His steps:</a:t>
            </a:r>
          </a:p>
          <a:p>
            <a:r>
              <a:rPr lang="en-US" sz="3000" b="1" dirty="0">
                <a:solidFill>
                  <a:srgbClr val="0070C0"/>
                </a:solidFill>
              </a:rPr>
              <a:t> 22 </a:t>
            </a:r>
            <a:r>
              <a:rPr lang="en-US" sz="3000" dirty="0"/>
              <a:t>"Who committed no sin, Nor was deceit found in His mouth";</a:t>
            </a:r>
          </a:p>
          <a:p>
            <a:r>
              <a:rPr lang="en-US" sz="3000" b="1" dirty="0">
                <a:solidFill>
                  <a:srgbClr val="0070C0"/>
                </a:solidFill>
              </a:rPr>
              <a:t> 23 </a:t>
            </a:r>
            <a:r>
              <a:rPr lang="en-US" sz="3000" dirty="0"/>
              <a:t>who, when He was reviled, did not revile in return; when He suffered, He did not threaten, but committed Himself to Him who judges righteously;</a:t>
            </a:r>
          </a:p>
        </p:txBody>
      </p:sp>
      <p:sp>
        <p:nvSpPr>
          <p:cNvPr id="6" name="Rectangle 5">
            <a:extLst>
              <a:ext uri="{FF2B5EF4-FFF2-40B4-BE49-F238E27FC236}">
                <a16:creationId xmlns:a16="http://schemas.microsoft.com/office/drawing/2014/main" id="{DB11763E-3A47-D489-A93A-5A614B10853E}"/>
              </a:ext>
            </a:extLst>
          </p:cNvPr>
          <p:cNvSpPr/>
          <p:nvPr/>
        </p:nvSpPr>
        <p:spPr>
          <a:xfrm>
            <a:off x="1392572" y="1191237"/>
            <a:ext cx="7097087" cy="49075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70653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547F84E4-480D-485F-3CBE-BA7DFF6C0007}"/>
              </a:ext>
            </a:extLst>
          </p:cNvPr>
          <p:cNvSpPr txBox="1"/>
          <p:nvPr/>
        </p:nvSpPr>
        <p:spPr>
          <a:xfrm>
            <a:off x="1132514" y="1982501"/>
            <a:ext cx="7640613" cy="2862322"/>
          </a:xfrm>
          <a:prstGeom prst="rect">
            <a:avLst/>
          </a:prstGeom>
          <a:noFill/>
        </p:spPr>
        <p:txBody>
          <a:bodyPr wrap="square">
            <a:spAutoFit/>
          </a:bodyPr>
          <a:lstStyle/>
          <a:p>
            <a:pPr marR="0" lvl="0">
              <a:spcBef>
                <a:spcPts val="0"/>
              </a:spcBef>
              <a:spcAft>
                <a:spcPts val="0"/>
              </a:spcAft>
              <a:tabLst>
                <a:tab pos="-57150" algn="l"/>
                <a:tab pos="4039235" algn="l"/>
              </a:tabLst>
            </a:pPr>
            <a:r>
              <a:rPr lang="en-US" sz="3600" dirty="0">
                <a:effectLst/>
                <a:latin typeface="Calibri" panose="020F0502020204030204" pitchFamily="34" charset="0"/>
                <a:ea typeface="Calibri" panose="020F0502020204030204" pitchFamily="34" charset="0"/>
                <a:cs typeface="Calibri" panose="020F0502020204030204" pitchFamily="34" charset="0"/>
              </a:rPr>
              <a:t>The spirit of Christ –</a:t>
            </a:r>
          </a:p>
          <a:p>
            <a:pPr marR="0" lvl="0">
              <a:spcBef>
                <a:spcPts val="0"/>
              </a:spcBef>
              <a:spcAft>
                <a:spcPts val="0"/>
              </a:spcAft>
              <a:tabLst>
                <a:tab pos="-57150" algn="l"/>
                <a:tab pos="4039235" algn="l"/>
              </a:tabLst>
            </a:pPr>
            <a:endParaRPr lang="en-US" sz="3600" dirty="0">
              <a:latin typeface="Calibri" panose="020F0502020204030204" pitchFamily="34" charset="0"/>
              <a:ea typeface="Calibri" panose="020F0502020204030204" pitchFamily="34" charset="0"/>
              <a:cs typeface="Calibri" panose="020F0502020204030204" pitchFamily="34" charset="0"/>
            </a:endParaRPr>
          </a:p>
          <a:p>
            <a:pPr marR="0" lvl="0">
              <a:spcBef>
                <a:spcPts val="0"/>
              </a:spcBef>
              <a:spcAft>
                <a:spcPts val="0"/>
              </a:spcAft>
              <a:tabLst>
                <a:tab pos="-57150" algn="l"/>
                <a:tab pos="4039235" algn="l"/>
              </a:tabLst>
            </a:pPr>
            <a:r>
              <a:rPr lang="en-US" sz="3600" dirty="0">
                <a:effectLst/>
                <a:latin typeface="Calibri" panose="020F0502020204030204" pitchFamily="34" charset="0"/>
                <a:ea typeface="Calibri" panose="020F0502020204030204" pitchFamily="34" charset="0"/>
                <a:cs typeface="Calibri" panose="020F0502020204030204" pitchFamily="34" charset="0"/>
              </a:rPr>
              <a:t>. . . Ye serpents, ye generation of vipers, how can ye escape the damnation of hell?'' </a:t>
            </a:r>
            <a:r>
              <a:rPr lang="en-US" sz="36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3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Matt. 23:13-33</a:t>
            </a:r>
            <a:r>
              <a:rPr lang="en-US" sz="36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endParaRPr lang="en-US"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BEB8EC23-D814-7106-4614-1EE0B187A930}"/>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5. Jesus left us An Example of Courage</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1706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rPr>
              <a:t>Calling Sin, SIN   </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Matthew 23:13-33</a:t>
            </a:r>
          </a:p>
        </p:txBody>
      </p:sp>
      <p:sp>
        <p:nvSpPr>
          <p:cNvPr id="5" name="Footer Placeholder 4">
            <a:extLst>
              <a:ext uri="{FF2B5EF4-FFF2-40B4-BE49-F238E27FC236}">
                <a16:creationId xmlns:a16="http://schemas.microsoft.com/office/drawing/2014/main" id="{7006F450-9F66-8D80-4F17-423DD2755624}"/>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CBA0E185-6D9A-ACDD-19AD-45F9E3048827}"/>
              </a:ext>
            </a:extLst>
          </p:cNvPr>
          <p:cNvSpPr txBox="1"/>
          <p:nvPr/>
        </p:nvSpPr>
        <p:spPr>
          <a:xfrm>
            <a:off x="1107347" y="1182849"/>
            <a:ext cx="7894039" cy="4154984"/>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70C0"/>
                </a:solidFill>
                <a:effectLst/>
                <a:uLnTx/>
                <a:uFillTx/>
                <a:latin typeface="Calibri" panose="020F0502020204030204"/>
                <a:ea typeface="+mn-ea"/>
                <a:cs typeface="+mn-cs"/>
              </a:rPr>
              <a:t>Mt 23:13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"But woe to you, scribes and Pharisees, hypocrites!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70C0"/>
                </a:solidFill>
                <a:effectLst/>
                <a:uLnTx/>
                <a:uFillTx/>
                <a:latin typeface="Calibri" panose="020F0502020204030204"/>
                <a:ea typeface="+mn-ea"/>
                <a:cs typeface="+mn-cs"/>
              </a:rPr>
              <a:t>Mt 23:14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"Woe to you, scribes and Pharisees, hypocrites!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70C0"/>
                </a:solidFill>
                <a:effectLst/>
                <a:uLnTx/>
                <a:uFillTx/>
                <a:latin typeface="Calibri" panose="020F0502020204030204"/>
                <a:ea typeface="+mn-ea"/>
                <a:cs typeface="+mn-cs"/>
              </a:rPr>
              <a:t>Mt 23:15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"Woe to you, scribes and Pharisees, hypocrites!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70C0"/>
                </a:solidFill>
                <a:effectLst/>
                <a:uLnTx/>
                <a:uFillTx/>
                <a:latin typeface="Calibri" panose="020F0502020204030204"/>
                <a:ea typeface="+mn-ea"/>
                <a:cs typeface="+mn-cs"/>
              </a:rPr>
              <a:t>Mt 23:16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"Woe to you, blind guides,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70C0"/>
                </a:solidFill>
                <a:effectLst/>
                <a:uLnTx/>
                <a:uFillTx/>
                <a:latin typeface="Calibri" panose="020F0502020204030204"/>
                <a:ea typeface="+mn-ea"/>
                <a:cs typeface="+mn-cs"/>
              </a:rPr>
              <a:t>Mt 23:23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"Woe to you, scribes and Pharisees, hypocrites!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70C0"/>
                </a:solidFill>
                <a:effectLst/>
                <a:uLnTx/>
                <a:uFillTx/>
                <a:latin typeface="Calibri" panose="020F0502020204030204"/>
                <a:ea typeface="+mn-ea"/>
                <a:cs typeface="+mn-cs"/>
              </a:rPr>
              <a:t>Mt 23:25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"Woe to you, scribes and Pharisees, hypocrites!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70C0"/>
                </a:solidFill>
                <a:effectLst/>
                <a:uLnTx/>
                <a:uFillTx/>
                <a:latin typeface="Calibri" panose="020F0502020204030204"/>
                <a:ea typeface="+mn-ea"/>
                <a:cs typeface="+mn-cs"/>
              </a:rPr>
              <a:t>Mt 23:27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"Woe to you, scribes and Pharisees, hypocrites!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70C0"/>
                </a:solidFill>
                <a:effectLst/>
                <a:uLnTx/>
                <a:uFillTx/>
                <a:latin typeface="Calibri" panose="020F0502020204030204"/>
                <a:ea typeface="+mn-ea"/>
                <a:cs typeface="+mn-cs"/>
              </a:rPr>
              <a:t>Mt 23:29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"Woe to you, scribes and Pharisees, hypocrites!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70C0"/>
                </a:solidFill>
                <a:effectLst/>
                <a:uLnTx/>
                <a:uFillTx/>
                <a:latin typeface="Calibri" panose="020F0502020204030204"/>
                <a:ea typeface="+mn-ea"/>
                <a:cs typeface="+mn-cs"/>
              </a:rPr>
              <a:t>Mt 23:33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"Serpents, brood of vipers! How can you escape the condemnation of hell?</a:t>
            </a:r>
          </a:p>
        </p:txBody>
      </p:sp>
      <p:sp>
        <p:nvSpPr>
          <p:cNvPr id="9" name="TextBox 8">
            <a:extLst>
              <a:ext uri="{FF2B5EF4-FFF2-40B4-BE49-F238E27FC236}">
                <a16:creationId xmlns:a16="http://schemas.microsoft.com/office/drawing/2014/main" id="{5CD0F5DA-DDD0-9C0A-0B37-4B9A3A7B0058}"/>
              </a:ext>
            </a:extLst>
          </p:cNvPr>
          <p:cNvSpPr txBox="1"/>
          <p:nvPr/>
        </p:nvSpPr>
        <p:spPr>
          <a:xfrm>
            <a:off x="855677" y="5467965"/>
            <a:ext cx="8288323" cy="46166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The spirit of Christ includes calling people out for their sins.</a:t>
            </a:r>
          </a:p>
        </p:txBody>
      </p:sp>
      <p:sp>
        <p:nvSpPr>
          <p:cNvPr id="11" name="TextBox 10">
            <a:extLst>
              <a:ext uri="{FF2B5EF4-FFF2-40B4-BE49-F238E27FC236}">
                <a16:creationId xmlns:a16="http://schemas.microsoft.com/office/drawing/2014/main" id="{B49C6147-4DB0-A700-C11E-2633FF10AC95}"/>
              </a:ext>
            </a:extLst>
          </p:cNvPr>
          <p:cNvSpPr txBox="1"/>
          <p:nvPr/>
        </p:nvSpPr>
        <p:spPr>
          <a:xfrm>
            <a:off x="855677" y="5797915"/>
            <a:ext cx="8288323" cy="52322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Don’t let people shame you into thinking otherwise..</a:t>
            </a:r>
          </a:p>
        </p:txBody>
      </p:sp>
    </p:spTree>
    <p:extLst>
      <p:ext uri="{BB962C8B-B14F-4D97-AF65-F5344CB8AC3E}">
        <p14:creationId xmlns:p14="http://schemas.microsoft.com/office/powerpoint/2010/main" val="1905552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ion and the lamb, Watercolor, DIGITAL DOWNLOAD, lion, lamb, Christ, Jesus, God, Prophecy, Bible, King, Genesis, Christianity, spiritual,">
            <a:extLst>
              <a:ext uri="{FF2B5EF4-FFF2-40B4-BE49-F238E27FC236}">
                <a16:creationId xmlns:a16="http://schemas.microsoft.com/office/drawing/2014/main" id="{06100D05-677C-4722-5E8D-9E06318F02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6018" y="1447604"/>
            <a:ext cx="5128315" cy="407248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96B03CB-D481-9B68-D94E-21DFDAB40565}"/>
              </a:ext>
            </a:extLst>
          </p:cNvPr>
          <p:cNvSpPr txBox="1"/>
          <p:nvPr/>
        </p:nvSpPr>
        <p:spPr>
          <a:xfrm>
            <a:off x="0" y="226503"/>
            <a:ext cx="9144000" cy="1077218"/>
          </a:xfrm>
          <a:prstGeom prst="rect">
            <a:avLst/>
          </a:prstGeom>
          <a:noFill/>
        </p:spPr>
        <p:txBody>
          <a:bodyPr wrap="square" rtlCol="0">
            <a:spAutoFit/>
          </a:bodyPr>
          <a:lstStyle/>
          <a:p>
            <a:pPr algn="ctr"/>
            <a:r>
              <a:rPr lang="en-US" sz="3200" dirty="0"/>
              <a:t>Whenever Christ was attacked personally,                   He acted like a </a:t>
            </a:r>
            <a:r>
              <a:rPr lang="en-US" sz="3200" b="1" u="sng" dirty="0"/>
              <a:t>lamb</a:t>
            </a:r>
            <a:r>
              <a:rPr lang="en-US" sz="3200" dirty="0"/>
              <a:t>. </a:t>
            </a:r>
            <a:r>
              <a:rPr lang="en-US" sz="3200" b="1" dirty="0">
                <a:solidFill>
                  <a:srgbClr val="0070C0"/>
                </a:solidFill>
              </a:rPr>
              <a:t>Isaiah 53:7, Acts 8:32-33</a:t>
            </a:r>
          </a:p>
        </p:txBody>
      </p:sp>
      <p:sp>
        <p:nvSpPr>
          <p:cNvPr id="3" name="TextBox 2">
            <a:extLst>
              <a:ext uri="{FF2B5EF4-FFF2-40B4-BE49-F238E27FC236}">
                <a16:creationId xmlns:a16="http://schemas.microsoft.com/office/drawing/2014/main" id="{16A8CFD2-2917-CE46-3398-B87DD264AB2C}"/>
              </a:ext>
            </a:extLst>
          </p:cNvPr>
          <p:cNvSpPr txBox="1"/>
          <p:nvPr/>
        </p:nvSpPr>
        <p:spPr>
          <a:xfrm>
            <a:off x="18176" y="5663973"/>
            <a:ext cx="9144000" cy="1077218"/>
          </a:xfrm>
          <a:prstGeom prst="rect">
            <a:avLst/>
          </a:prstGeom>
          <a:noFill/>
        </p:spPr>
        <p:txBody>
          <a:bodyPr wrap="square" rtlCol="0">
            <a:spAutoFit/>
          </a:bodyPr>
          <a:lstStyle/>
          <a:p>
            <a:pPr algn="ctr"/>
            <a:r>
              <a:rPr lang="en-US" sz="3200" dirty="0"/>
              <a:t>Whenever the word was attacked,                               Christ acted like a </a:t>
            </a:r>
            <a:r>
              <a:rPr lang="en-US" sz="3200" b="1" u="sng" dirty="0"/>
              <a:t>lion</a:t>
            </a:r>
            <a:r>
              <a:rPr lang="en-US" sz="3200" dirty="0"/>
              <a:t>. </a:t>
            </a:r>
            <a:r>
              <a:rPr lang="en-US" sz="3200" b="1" dirty="0">
                <a:solidFill>
                  <a:srgbClr val="0070C0"/>
                </a:solidFill>
              </a:rPr>
              <a:t>John 2:13-22, Matt.23</a:t>
            </a:r>
          </a:p>
        </p:txBody>
      </p:sp>
      <p:sp>
        <p:nvSpPr>
          <p:cNvPr id="4" name="Rectangle 3">
            <a:extLst>
              <a:ext uri="{FF2B5EF4-FFF2-40B4-BE49-F238E27FC236}">
                <a16:creationId xmlns:a16="http://schemas.microsoft.com/office/drawing/2014/main" id="{C993AC41-8292-EB5F-CF85-E6B5A2F113DD}"/>
              </a:ext>
            </a:extLst>
          </p:cNvPr>
          <p:cNvSpPr/>
          <p:nvPr/>
        </p:nvSpPr>
        <p:spPr>
          <a:xfrm>
            <a:off x="2026018" y="1447604"/>
            <a:ext cx="5128315" cy="4072485"/>
          </a:xfrm>
          <a:prstGeom prst="rect">
            <a:avLst/>
          </a:prstGeom>
          <a:no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a:extLst>
              <a:ext uri="{FF2B5EF4-FFF2-40B4-BE49-F238E27FC236}">
                <a16:creationId xmlns:a16="http://schemas.microsoft.com/office/drawing/2014/main" id="{287ECC77-69CA-B6E3-FA91-8E9C89ABF869}"/>
              </a:ext>
            </a:extLst>
          </p:cNvPr>
          <p:cNvSpPr/>
          <p:nvPr/>
        </p:nvSpPr>
        <p:spPr>
          <a:xfrm>
            <a:off x="184558" y="116809"/>
            <a:ext cx="8808440" cy="6624382"/>
          </a:xfrm>
          <a:prstGeom prst="rect">
            <a:avLst/>
          </a:prstGeom>
          <a:noFill/>
          <a:ln w="76200">
            <a:solidFill>
              <a:schemeClr val="accent4">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59227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E17FD09D-1754-FFFB-46DF-B2BD34EAF5B6}"/>
              </a:ext>
            </a:extLst>
          </p:cNvPr>
          <p:cNvSpPr txBox="1"/>
          <p:nvPr/>
        </p:nvSpPr>
        <p:spPr>
          <a:xfrm>
            <a:off x="1241572" y="1661020"/>
            <a:ext cx="7508146" cy="4832092"/>
          </a:xfrm>
          <a:prstGeom prst="rect">
            <a:avLst/>
          </a:prstGeom>
          <a:noFill/>
        </p:spPr>
        <p:txBody>
          <a:bodyPr wrap="square">
            <a:spAutoFit/>
          </a:bodyPr>
          <a:lstStyle/>
          <a:p>
            <a:pPr marL="0" marR="0">
              <a:spcBef>
                <a:spcPts val="0"/>
              </a:spcBef>
              <a:spcAft>
                <a:spcPts val="0"/>
              </a:spcAft>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Do these words sound like the words of a "</a:t>
            </a:r>
            <a:r>
              <a:rPr lang="en-US" sz="2800" u="sng" dirty="0">
                <a:effectLst/>
                <a:latin typeface="Calibri" panose="020F0502020204030204" pitchFamily="34" charset="0"/>
                <a:ea typeface="Calibri" panose="020F0502020204030204" pitchFamily="34" charset="0"/>
                <a:cs typeface="Calibri" panose="020F0502020204030204" pitchFamily="34" charset="0"/>
              </a:rPr>
              <a:t>sissy</a:t>
            </a:r>
            <a:r>
              <a:rPr lang="en-US" sz="2800" dirty="0">
                <a:effectLst/>
                <a:latin typeface="Calibri" panose="020F0502020204030204" pitchFamily="34" charset="0"/>
                <a:ea typeface="Calibri" panose="020F0502020204030204" pitchFamily="34" charset="0"/>
                <a:cs typeface="Calibri" panose="020F0502020204030204" pitchFamily="34" charset="0"/>
              </a:rPr>
              <a:t>."' a </a:t>
            </a:r>
            <a:r>
              <a:rPr lang="en-US" sz="2800" u="sng" dirty="0">
                <a:effectLst/>
                <a:latin typeface="Calibri" panose="020F0502020204030204" pitchFamily="34" charset="0"/>
                <a:ea typeface="Calibri" panose="020F0502020204030204" pitchFamily="34" charset="0"/>
                <a:cs typeface="Calibri" panose="020F0502020204030204" pitchFamily="34" charset="0"/>
              </a:rPr>
              <a:t>compromiser,</a:t>
            </a:r>
            <a:r>
              <a:rPr lang="en-US" sz="2800" dirty="0">
                <a:effectLst/>
                <a:latin typeface="Calibri" panose="020F0502020204030204" pitchFamily="34" charset="0"/>
                <a:ea typeface="Calibri" panose="020F0502020204030204" pitchFamily="34" charset="0"/>
                <a:cs typeface="Calibri" panose="020F0502020204030204" pitchFamily="34" charset="0"/>
              </a:rPr>
              <a:t> and a </a:t>
            </a:r>
            <a:r>
              <a:rPr lang="en-US" sz="2800" u="sng" dirty="0">
                <a:effectLst/>
                <a:latin typeface="Calibri" panose="020F0502020204030204" pitchFamily="34" charset="0"/>
                <a:ea typeface="Calibri" panose="020F0502020204030204" pitchFamily="34" charset="0"/>
                <a:cs typeface="Calibri" panose="020F0502020204030204" pitchFamily="34" charset="0"/>
              </a:rPr>
              <a:t>backslapper</a:t>
            </a:r>
            <a:r>
              <a:rPr lang="en-US" sz="2800" dirty="0">
                <a:effectLst/>
                <a:latin typeface="Calibri" panose="020F0502020204030204" pitchFamily="34" charset="0"/>
                <a:ea typeface="Calibri" panose="020F0502020204030204" pitchFamily="34" charset="0"/>
                <a:cs typeface="Calibri" panose="020F0502020204030204" pitchFamily="34" charset="0"/>
              </a:rPr>
              <a:t>? And brethren, </a:t>
            </a:r>
            <a:r>
              <a:rPr lang="en-US" sz="2800" b="1" dirty="0">
                <a:effectLst/>
                <a:latin typeface="Calibri" panose="020F0502020204030204" pitchFamily="34" charset="0"/>
                <a:ea typeface="Calibri" panose="020F0502020204030204" pitchFamily="34" charset="0"/>
                <a:cs typeface="Calibri" panose="020F0502020204030204" pitchFamily="34" charset="0"/>
              </a:rPr>
              <a:t>when you talk about '</a:t>
            </a:r>
            <a:r>
              <a:rPr lang="en-US" sz="2800" b="1" u="sng" dirty="0">
                <a:effectLst/>
                <a:latin typeface="Calibri" panose="020F0502020204030204" pitchFamily="34" charset="0"/>
                <a:ea typeface="Calibri" panose="020F0502020204030204" pitchFamily="34" charset="0"/>
                <a:cs typeface="Calibri" panose="020F0502020204030204" pitchFamily="34" charset="0"/>
              </a:rPr>
              <a:t>'the spirit of Christ</a:t>
            </a:r>
            <a:r>
              <a:rPr lang="en-US" sz="2800" b="1" dirty="0">
                <a:effectLst/>
                <a:latin typeface="Calibri" panose="020F0502020204030204" pitchFamily="34" charset="0"/>
                <a:ea typeface="Calibri" panose="020F0502020204030204" pitchFamily="34" charset="0"/>
                <a:cs typeface="Calibri" panose="020F0502020204030204" pitchFamily="34" charset="0"/>
              </a:rPr>
              <a:t>," do not forget that he had just as much of the Spirit when he was denouncing sin and hypocrisy as at other times.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800" b="1" i="1" dirty="0">
                <a:effectLst/>
                <a:latin typeface="Calibri" panose="020F0502020204030204" pitchFamily="34" charset="0"/>
                <a:ea typeface="Calibri" panose="020F0502020204030204" pitchFamily="34"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And his true disciples today are not to be devoid of the spirit of Christ. There are some things so corrupt that we cannot help but cry out against these sins.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253771FA-D57D-18EB-2D60-FF94B8FE1F5C}"/>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5. Jesus left us An Example of Courage</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13357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8" name="TextBox 7">
            <a:extLst>
              <a:ext uri="{FF2B5EF4-FFF2-40B4-BE49-F238E27FC236}">
                <a16:creationId xmlns:a16="http://schemas.microsoft.com/office/drawing/2014/main" id="{88AEDF22-FFD4-F28B-A507-F3FBE3D9C74E}"/>
              </a:ext>
            </a:extLst>
          </p:cNvPr>
          <p:cNvSpPr txBox="1"/>
          <p:nvPr/>
        </p:nvSpPr>
        <p:spPr>
          <a:xfrm>
            <a:off x="1015068" y="1661020"/>
            <a:ext cx="7717871" cy="4832092"/>
          </a:xfrm>
          <a:prstGeom prst="rect">
            <a:avLst/>
          </a:prstGeom>
          <a:noFill/>
        </p:spPr>
        <p:txBody>
          <a:bodyPr wrap="square">
            <a:spAutoFit/>
          </a:bodyPr>
          <a:lstStyle/>
          <a:p>
            <a:pPr marL="342900" marR="0" indent="-342900">
              <a:spcBef>
                <a:spcPts val="0"/>
              </a:spcBef>
              <a:spcAft>
                <a:spcPts val="0"/>
              </a:spcAft>
              <a:buFont typeface="Arial" panose="020B0604020202020204" pitchFamily="34" charset="0"/>
              <a:buChar char="•"/>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We need more of this courageous preaching today.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We have some in high places which devour widows' houses, and then for a pretense make long prayers.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Instead of making elders or deacons or preachers out of such, </a:t>
            </a:r>
            <a:r>
              <a:rPr lang="en-US"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we had better give them some plain, positive preaching.</a:t>
            </a:r>
            <a:endPar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tabLst>
                <a:tab pos="-57150" algn="l"/>
              </a:tabLst>
            </a:pPr>
            <a:r>
              <a:rPr lang="en-US"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They are in danger of hell-fire, and should be warned.</a:t>
            </a:r>
            <a:endPar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4175C669-7F2C-121F-0D61-B27E2A287FBC}"/>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5. Jesus left us An Example of Courage</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780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8" name="TextBox 7">
            <a:extLst>
              <a:ext uri="{FF2B5EF4-FFF2-40B4-BE49-F238E27FC236}">
                <a16:creationId xmlns:a16="http://schemas.microsoft.com/office/drawing/2014/main" id="{88AEDF22-FFD4-F28B-A507-F3FBE3D9C74E}"/>
              </a:ext>
            </a:extLst>
          </p:cNvPr>
          <p:cNvSpPr txBox="1"/>
          <p:nvPr/>
        </p:nvSpPr>
        <p:spPr>
          <a:xfrm>
            <a:off x="1157682" y="1972237"/>
            <a:ext cx="7575258" cy="3978012"/>
          </a:xfrm>
          <a:prstGeom prst="rect">
            <a:avLst/>
          </a:prstGeom>
          <a:noFill/>
        </p:spPr>
        <p:txBody>
          <a:bodyPr wrap="square">
            <a:spAutoFit/>
          </a:bodyPr>
          <a:lstStyle/>
          <a:p>
            <a:pPr marL="342900" marR="0" indent="-342900">
              <a:spcBef>
                <a:spcPts val="0"/>
              </a:spcBef>
              <a:spcAft>
                <a:spcPts val="1500"/>
              </a:spcAft>
              <a:buFont typeface="Arial" panose="020B0604020202020204" pitchFamily="34" charset="0"/>
              <a:buChar char="•"/>
              <a:tabLst>
                <a:tab pos="-57150" algn="l"/>
              </a:tabLst>
            </a:pPr>
            <a:r>
              <a:rPr lang="en-US" sz="3000" dirty="0">
                <a:effectLst/>
                <a:latin typeface="Calibri" panose="020F0502020204030204" pitchFamily="34" charset="0"/>
                <a:ea typeface="Calibri" panose="020F0502020204030204" pitchFamily="34" charset="0"/>
                <a:cs typeface="Calibri" panose="020F0502020204030204" pitchFamily="34" charset="0"/>
              </a:rPr>
              <a:t> And we have some who compass sea and land to make a proselyte to their peculiar ideas and dogmas; and after he is made, what do you have? </a:t>
            </a:r>
          </a:p>
          <a:p>
            <a:pPr marL="342900" marR="0" indent="-342900">
              <a:spcBef>
                <a:spcPts val="0"/>
              </a:spcBef>
              <a:spcAft>
                <a:spcPts val="1500"/>
              </a:spcAft>
              <a:buFont typeface="Arial" panose="020B0604020202020204" pitchFamily="34" charset="0"/>
              <a:buChar char="•"/>
              <a:tabLst>
                <a:tab pos="-57150" algn="l"/>
              </a:tabLst>
            </a:pPr>
            <a:r>
              <a:rPr lang="en-US" sz="3000" dirty="0">
                <a:effectLst/>
                <a:latin typeface="Calibri" panose="020F0502020204030204" pitchFamily="34" charset="0"/>
                <a:ea typeface="Calibri" panose="020F0502020204030204" pitchFamily="34" charset="0"/>
                <a:cs typeface="Calibri" panose="020F0502020204030204" pitchFamily="34" charset="0"/>
              </a:rPr>
              <a:t>Yes, and some omit the weightier matters of the law, </a:t>
            </a:r>
            <a:r>
              <a:rPr lang="en-US" sz="3000" u="sng" dirty="0">
                <a:effectLst/>
                <a:latin typeface="Calibri" panose="020F0502020204030204" pitchFamily="34" charset="0"/>
                <a:ea typeface="Calibri" panose="020F0502020204030204" pitchFamily="34" charset="0"/>
                <a:cs typeface="Calibri" panose="020F0502020204030204" pitchFamily="34" charset="0"/>
              </a:rPr>
              <a:t>judgment</a:t>
            </a:r>
            <a:r>
              <a:rPr lang="en-US" sz="3000" dirty="0">
                <a:effectLst/>
                <a:latin typeface="Calibri" panose="020F0502020204030204" pitchFamily="34" charset="0"/>
                <a:ea typeface="Calibri" panose="020F0502020204030204" pitchFamily="34" charset="0"/>
                <a:cs typeface="Calibri" panose="020F0502020204030204" pitchFamily="34" charset="0"/>
              </a:rPr>
              <a:t>, </a:t>
            </a:r>
            <a:r>
              <a:rPr lang="en-US" sz="3000" u="sng" dirty="0">
                <a:effectLst/>
                <a:latin typeface="Calibri" panose="020F0502020204030204" pitchFamily="34" charset="0"/>
                <a:ea typeface="Calibri" panose="020F0502020204030204" pitchFamily="34" charset="0"/>
                <a:cs typeface="Calibri" panose="020F0502020204030204" pitchFamily="34" charset="0"/>
              </a:rPr>
              <a:t>mercy</a:t>
            </a:r>
            <a:r>
              <a:rPr lang="en-US" sz="3000" dirty="0">
                <a:effectLst/>
                <a:latin typeface="Calibri" panose="020F0502020204030204" pitchFamily="34" charset="0"/>
                <a:ea typeface="Calibri" panose="020F0502020204030204" pitchFamily="34" charset="0"/>
                <a:cs typeface="Calibri" panose="020F0502020204030204" pitchFamily="34" charset="0"/>
              </a:rPr>
              <a:t>, and </a:t>
            </a:r>
            <a:r>
              <a:rPr lang="en-US" sz="3000" u="sng" dirty="0">
                <a:effectLst/>
                <a:latin typeface="Calibri" panose="020F0502020204030204" pitchFamily="34" charset="0"/>
                <a:ea typeface="Calibri" panose="020F0502020204030204" pitchFamily="34" charset="0"/>
                <a:cs typeface="Calibri" panose="020F0502020204030204" pitchFamily="34" charset="0"/>
              </a:rPr>
              <a:t>faith</a:t>
            </a:r>
            <a:r>
              <a:rPr lang="en-US" sz="3000" dirty="0">
                <a:effectLst/>
                <a:latin typeface="Calibri" panose="020F0502020204030204" pitchFamily="34" charset="0"/>
                <a:ea typeface="Calibri" panose="020F0502020204030204" pitchFamily="34" charset="0"/>
                <a:cs typeface="Calibri" panose="020F0502020204030204" pitchFamily="34" charset="0"/>
              </a:rPr>
              <a:t>; but they are indeed very demanding about the mint, anise, and cummin!</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4175C669-7F2C-121F-0D61-B27E2A287FBC}"/>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5. Jesus left us An Example of Courage</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77037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C9937BC8-FF33-3F47-C587-17C0996027AE}"/>
              </a:ext>
            </a:extLst>
          </p:cNvPr>
          <p:cNvSpPr txBox="1"/>
          <p:nvPr/>
        </p:nvSpPr>
        <p:spPr>
          <a:xfrm>
            <a:off x="1031846" y="1400961"/>
            <a:ext cx="8112154" cy="5141407"/>
          </a:xfrm>
          <a:prstGeom prst="rect">
            <a:avLst/>
          </a:prstGeom>
          <a:noFill/>
        </p:spPr>
        <p:txBody>
          <a:bodyPr wrap="square">
            <a:spAutoFit/>
          </a:bodyPr>
          <a:lstStyle/>
          <a:p>
            <a:pPr marL="0" marR="0" algn="just">
              <a:lnSpc>
                <a:spcPct val="115000"/>
              </a:lnSpc>
              <a:spcBef>
                <a:spcPts val="0"/>
              </a:spcBef>
              <a:spcAft>
                <a:spcPts val="0"/>
              </a:spcAft>
              <a:tabLst>
                <a:tab pos="-5715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4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Phil. 2:5-8 </a:t>
            </a:r>
            <a:r>
              <a:rPr lang="en-US"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Let this mind be in you which was also in Christ Jesus, 6 who, being in the form of God, did not consider it robbery to be equal with God,</a:t>
            </a:r>
          </a:p>
          <a:p>
            <a:pPr marL="0" marR="0">
              <a:spcBef>
                <a:spcPts val="0"/>
              </a:spcBef>
              <a:spcAft>
                <a:spcPts val="0"/>
              </a:spcAft>
              <a:tabLst>
                <a:tab pos="-5715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 7 but made Himself of no reputation, taking the form of a bondservant, and coming in the likeness of men.</a:t>
            </a:r>
          </a:p>
          <a:p>
            <a:pPr marL="0" marR="0">
              <a:spcBef>
                <a:spcPts val="0"/>
              </a:spcBef>
              <a:spcAft>
                <a:spcPts val="0"/>
              </a:spcAft>
              <a:tabLst>
                <a:tab pos="-5715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 8 And being found in appearance as a man, He humbled Himself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and became obedient to the point of death, even the death of the cross.</a:t>
            </a:r>
          </a:p>
          <a:p>
            <a:pPr marL="0" marR="0">
              <a:spcBef>
                <a:spcPts val="0"/>
              </a:spcBef>
              <a:spcAft>
                <a:spcPts val="0"/>
              </a:spcAft>
              <a:tabLst>
                <a:tab pos="-5715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400" b="1" dirty="0">
                <a:effectLst/>
                <a:latin typeface="Calibri" panose="020F0502020204030204" pitchFamily="34" charset="0"/>
                <a:ea typeface="Calibri" panose="020F0502020204030204" pitchFamily="34" charset="0"/>
                <a:cs typeface="Calibri" panose="020F0502020204030204" pitchFamily="34" charset="0"/>
              </a:rPr>
              <a:t>Not Self-Willed obedience.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4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John 5:30</a:t>
            </a:r>
            <a:r>
              <a:rPr lang="en-US" sz="24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"I can of Myself do nothing. As I hear, I judge; and My judgment is righteous, because I do not seek My own will but the will of the Father who sent Me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EA459826-88C5-C673-F49E-036529BECA20}"/>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6. Jesus left us An Example of Obedience</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8581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044B9820-599D-4EC0-44BA-1BD7CDB9FB9A}"/>
              </a:ext>
            </a:extLst>
          </p:cNvPr>
          <p:cNvSpPr txBox="1"/>
          <p:nvPr/>
        </p:nvSpPr>
        <p:spPr>
          <a:xfrm>
            <a:off x="1224793" y="1805000"/>
            <a:ext cx="7726259" cy="4652557"/>
          </a:xfrm>
          <a:prstGeom prst="rect">
            <a:avLst/>
          </a:prstGeom>
          <a:noFill/>
        </p:spPr>
        <p:txBody>
          <a:bodyPr wrap="square">
            <a:spAutoFit/>
          </a:bodyPr>
          <a:lstStyle/>
          <a:p>
            <a:pPr marL="0" marR="0">
              <a:spcBef>
                <a:spcPts val="0"/>
              </a:spcBef>
              <a:spcAft>
                <a:spcPts val="1000"/>
              </a:spcAft>
              <a:tabLst>
                <a:tab pos="-57150" algn="l"/>
              </a:tabLst>
            </a:pPr>
            <a:r>
              <a:rPr lang="en-US" sz="3600" b="1" dirty="0">
                <a:effectLst/>
                <a:latin typeface="Calibri" panose="020F0502020204030204" pitchFamily="34" charset="0"/>
                <a:ea typeface="Calibri" panose="020F0502020204030204" pitchFamily="34" charset="0"/>
                <a:cs typeface="Calibri" panose="020F0502020204030204" pitchFamily="34" charset="0"/>
              </a:rPr>
              <a:t>Jesus set the pattern.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Heb.5:8-9</a:t>
            </a:r>
          </a:p>
          <a:p>
            <a:pPr marL="0" marR="0">
              <a:spcBef>
                <a:spcPts val="0"/>
              </a:spcBef>
              <a:spcAft>
                <a:spcPts val="0"/>
              </a:spcAft>
              <a:tabLst>
                <a:tab pos="-57150" algn="l"/>
              </a:tabLst>
            </a:pPr>
            <a:r>
              <a:rPr lang="en-US" sz="3600" dirty="0">
                <a:effectLst/>
                <a:latin typeface="Calibri" panose="020F0502020204030204" pitchFamily="34" charset="0"/>
                <a:ea typeface="Calibri" panose="020F0502020204030204" pitchFamily="34" charset="0"/>
                <a:cs typeface="Times New Roman" panose="02020603050405020304" pitchFamily="18" charset="0"/>
              </a:rPr>
              <a:t>though He was a Son, yet He learned obedience by the things which He suffered.</a:t>
            </a:r>
          </a:p>
          <a:p>
            <a:pPr marL="0" marR="0">
              <a:spcBef>
                <a:spcPts val="0"/>
              </a:spcBef>
              <a:spcAft>
                <a:spcPts val="0"/>
              </a:spcAft>
              <a:tabLst>
                <a:tab pos="-57150" algn="l"/>
              </a:tabLst>
            </a:pPr>
            <a:r>
              <a:rPr lang="en-US" sz="3600" dirty="0">
                <a:effectLst/>
                <a:latin typeface="Calibri" panose="020F0502020204030204" pitchFamily="34" charset="0"/>
                <a:ea typeface="Calibri" panose="020F0502020204030204" pitchFamily="34" charset="0"/>
                <a:cs typeface="Times New Roman" panose="02020603050405020304" pitchFamily="18" charset="0"/>
              </a:rPr>
              <a:t> 9 And having been perfected, He became the author of eternal salvation to all who obey Him,</a:t>
            </a:r>
          </a:p>
        </p:txBody>
      </p:sp>
      <p:sp>
        <p:nvSpPr>
          <p:cNvPr id="8" name="TextBox 7">
            <a:extLst>
              <a:ext uri="{FF2B5EF4-FFF2-40B4-BE49-F238E27FC236}">
                <a16:creationId xmlns:a16="http://schemas.microsoft.com/office/drawing/2014/main" id="{77F6C9D3-4ACE-0E6C-29D6-443033871A1F}"/>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6. Jesus left us An Example of Obedience</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9355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24742B6F-41E4-2FF5-F2B6-1DC5B0EA9A1B}"/>
              </a:ext>
            </a:extLst>
          </p:cNvPr>
          <p:cNvSpPr txBox="1"/>
          <p:nvPr/>
        </p:nvSpPr>
        <p:spPr>
          <a:xfrm>
            <a:off x="1174460" y="1719743"/>
            <a:ext cx="7550090" cy="5078313"/>
          </a:xfrm>
          <a:prstGeom prst="rect">
            <a:avLst/>
          </a:prstGeom>
          <a:noFill/>
        </p:spPr>
        <p:txBody>
          <a:bodyPr wrap="square">
            <a:spAutoFit/>
          </a:bodyPr>
          <a:lstStyle/>
          <a:p>
            <a:pPr marL="0" marR="0">
              <a:spcBef>
                <a:spcPts val="0"/>
              </a:spcBef>
              <a:spcAft>
                <a:spcPts val="0"/>
              </a:spcAft>
              <a:tabLst>
                <a:tab pos="-57150" algn="l"/>
              </a:tabLst>
            </a:pPr>
            <a:r>
              <a:rPr lang="en-US" sz="30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John 13:</a:t>
            </a:r>
          </a:p>
          <a:p>
            <a:pPr marL="0" marR="0">
              <a:spcBef>
                <a:spcPts val="0"/>
              </a:spcBef>
              <a:spcAft>
                <a:spcPts val="0"/>
              </a:spcAft>
              <a:tabLst>
                <a:tab pos="-57150" algn="l"/>
              </a:tabLst>
            </a:pPr>
            <a:r>
              <a:rPr lang="en-US" sz="3000" dirty="0">
                <a:effectLst/>
                <a:latin typeface="Calibri" panose="020F0502020204030204" pitchFamily="34" charset="0"/>
                <a:ea typeface="Calibri" panose="020F0502020204030204" pitchFamily="34" charset="0"/>
                <a:cs typeface="Calibri" panose="020F0502020204030204" pitchFamily="34" charset="0"/>
              </a:rPr>
              <a:t>33 "Little children, I shall be with you a little while longer. You will seek Me; and as I said to the Jews, 'Where I am going, you cannot come,' so now I say to you.</a:t>
            </a:r>
          </a:p>
          <a:p>
            <a:pPr marL="0" marR="0">
              <a:spcBef>
                <a:spcPts val="0"/>
              </a:spcBef>
              <a:spcAft>
                <a:spcPts val="0"/>
              </a:spcAft>
              <a:tabLst>
                <a:tab pos="-57150" algn="l"/>
              </a:tabLst>
            </a:pPr>
            <a:r>
              <a:rPr lang="en-US" sz="3000" dirty="0">
                <a:effectLst/>
                <a:latin typeface="Calibri" panose="020F0502020204030204" pitchFamily="34" charset="0"/>
                <a:ea typeface="Calibri" panose="020F0502020204030204" pitchFamily="34" charset="0"/>
                <a:cs typeface="Calibri" panose="020F0502020204030204" pitchFamily="34" charset="0"/>
              </a:rPr>
              <a:t> 34 "A new commandment I give to you, that you love one another; as I have loved you, that you also love one another.</a:t>
            </a:r>
          </a:p>
          <a:p>
            <a:pPr marL="0" marR="0">
              <a:spcBef>
                <a:spcPts val="0"/>
              </a:spcBef>
              <a:spcAft>
                <a:spcPts val="0"/>
              </a:spcAft>
              <a:tabLst>
                <a:tab pos="-57150" algn="l"/>
              </a:tabLst>
            </a:pPr>
            <a:r>
              <a:rPr lang="en-US" sz="3000" dirty="0">
                <a:effectLst/>
                <a:latin typeface="Calibri" panose="020F0502020204030204" pitchFamily="34" charset="0"/>
                <a:ea typeface="Calibri" panose="020F0502020204030204" pitchFamily="34" charset="0"/>
                <a:cs typeface="Calibri" panose="020F0502020204030204" pitchFamily="34" charset="0"/>
              </a:rPr>
              <a:t> 35 "By this all will know that you are My disciples, if you have love for one another."</a:t>
            </a:r>
          </a:p>
          <a:p>
            <a:pPr marL="0" marR="0">
              <a:spcBef>
                <a:spcPts val="0"/>
              </a:spcBef>
              <a:spcAft>
                <a:spcPts val="0"/>
              </a:spcAft>
              <a:tabLst>
                <a:tab pos="-5715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5F4BF4C-6BFB-419F-BAE8-0F75DF96D895}"/>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7. Jesus left us An Example of Love</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790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873C144B-A923-E251-4914-C81EDD648FDD}"/>
              </a:ext>
            </a:extLst>
          </p:cNvPr>
          <p:cNvSpPr txBox="1"/>
          <p:nvPr/>
        </p:nvSpPr>
        <p:spPr>
          <a:xfrm>
            <a:off x="1417738" y="1704826"/>
            <a:ext cx="7197755" cy="4775666"/>
          </a:xfrm>
          <a:prstGeom prst="rect">
            <a:avLst/>
          </a:prstGeom>
          <a:noFill/>
        </p:spPr>
        <p:txBody>
          <a:bodyPr wrap="square">
            <a:spAutoFit/>
          </a:bodyPr>
          <a:lstStyle/>
          <a:p>
            <a:pPr marL="0" marR="0">
              <a:spcBef>
                <a:spcPts val="0"/>
              </a:spcBef>
              <a:spcAft>
                <a:spcPts val="1000"/>
              </a:spcAft>
              <a:tabLst>
                <a:tab pos="-57150" algn="l"/>
              </a:tabLst>
            </a:pPr>
            <a:r>
              <a:rPr lang="en-US" sz="2800" b="1" dirty="0">
                <a:effectLst/>
                <a:latin typeface="Calibri" panose="020F0502020204030204" pitchFamily="34" charset="0"/>
                <a:ea typeface="Calibri" panose="020F0502020204030204" pitchFamily="34" charset="0"/>
                <a:cs typeface="Calibri" panose="020F0502020204030204" pitchFamily="34" charset="0"/>
              </a:rPr>
              <a:t>Christ’s love was sacrificial.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4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Rom. 3:23-26</a:t>
            </a:r>
            <a:r>
              <a:rPr lang="en-US" sz="24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for all have sinned and fall short of the glory of God,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(24) being justified freely by His grace through the redemption that is in Christ Jesus,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(25) whom God set forth as a propitiation by His blood, through faith, to demonstrate His righteousness, because in His forbearance God had passed over the sins that were previously committed,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(26) to demonstrate at the present time His righteousness, that He might be just and the justifier of the one who has faith in Jesus.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BE1B04C7-5364-FA8D-E24E-CF832BB82868}"/>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7. Jesus left us An Example of Love</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7795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5F871180-472E-55EE-9B37-1A5D816104F0}"/>
              </a:ext>
            </a:extLst>
          </p:cNvPr>
          <p:cNvSpPr txBox="1"/>
          <p:nvPr/>
        </p:nvSpPr>
        <p:spPr>
          <a:xfrm>
            <a:off x="947955" y="1258349"/>
            <a:ext cx="8053431" cy="4524315"/>
          </a:xfrm>
          <a:prstGeom prst="rect">
            <a:avLst/>
          </a:prstGeom>
          <a:noFill/>
        </p:spPr>
        <p:txBody>
          <a:bodyPr wrap="square">
            <a:spAutoFit/>
          </a:bodyPr>
          <a:lstStyle/>
          <a:p>
            <a:pPr marL="342900" marR="0" indent="-342900">
              <a:spcBef>
                <a:spcPts val="0"/>
              </a:spcBef>
              <a:spcAft>
                <a:spcPts val="0"/>
              </a:spcAft>
              <a:buFont typeface="Arial" panose="020B0604020202020204" pitchFamily="34" charset="0"/>
              <a:buChar char="•"/>
              <a:tabLst>
                <a:tab pos="-5715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THERE is great power in an example, either for good  or bad.</a:t>
            </a:r>
          </a:p>
          <a:p>
            <a:pPr marL="342900" marR="0" indent="-342900">
              <a:spcBef>
                <a:spcPts val="0"/>
              </a:spcBef>
              <a:spcAft>
                <a:spcPts val="0"/>
              </a:spcAft>
              <a:buFont typeface="Arial" panose="020B0604020202020204" pitchFamily="34" charset="0"/>
              <a:buChar char="•"/>
              <a:tabLst>
                <a:tab pos="-57150"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tabLst>
                <a:tab pos="-5715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The heaven will be filled with souls that set the fine example of Christian living.</a:t>
            </a:r>
          </a:p>
          <a:p>
            <a:pPr marL="342900" marR="0" indent="-342900">
              <a:spcBef>
                <a:spcPts val="0"/>
              </a:spcBef>
              <a:spcAft>
                <a:spcPts val="0"/>
              </a:spcAft>
              <a:buFont typeface="Arial" panose="020B0604020202020204" pitchFamily="34" charset="0"/>
              <a:buChar char="•"/>
              <a:tabLst>
                <a:tab pos="-57150"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tabLst>
                <a:tab pos="-5715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On the other hand, many dear souls are led down to hell by the bad examples which have been set before them—and sometimes these bad examples have been set by professing Christians.</a:t>
            </a:r>
          </a:p>
          <a:p>
            <a:pPr marL="342900" marR="0" indent="-342900">
              <a:spcBef>
                <a:spcPts val="0"/>
              </a:spcBef>
              <a:spcAft>
                <a:spcPts val="0"/>
              </a:spcAft>
              <a:buFont typeface="Arial" panose="020B0604020202020204" pitchFamily="34" charset="0"/>
              <a:buChar char="•"/>
              <a:tabLst>
                <a:tab pos="-57150"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tabLst>
                <a:tab pos="-5715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How thankful we all should be for the perfect example which was left us by Jesus Christ!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55090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9AEBB636-AF43-1D09-85C8-D2E15E214F75}"/>
              </a:ext>
            </a:extLst>
          </p:cNvPr>
          <p:cNvSpPr txBox="1"/>
          <p:nvPr/>
        </p:nvSpPr>
        <p:spPr>
          <a:xfrm>
            <a:off x="1359017" y="1963024"/>
            <a:ext cx="7097086" cy="4098558"/>
          </a:xfrm>
          <a:prstGeom prst="rect">
            <a:avLst/>
          </a:prstGeom>
          <a:noFill/>
        </p:spPr>
        <p:txBody>
          <a:bodyPr wrap="square">
            <a:spAutoFit/>
          </a:bodyPr>
          <a:lstStyle/>
          <a:p>
            <a:pPr marL="0" marR="0">
              <a:spcBef>
                <a:spcPts val="0"/>
              </a:spcBef>
              <a:spcAft>
                <a:spcPts val="1000"/>
              </a:spcAft>
              <a:tabLst>
                <a:tab pos="-57150" algn="l"/>
              </a:tabLst>
            </a:pPr>
            <a:r>
              <a:rPr lang="en-US" sz="3600" b="1" dirty="0">
                <a:effectLst/>
                <a:latin typeface="Calibri" panose="020F0502020204030204" pitchFamily="34" charset="0"/>
                <a:ea typeface="Calibri" panose="020F0502020204030204" pitchFamily="34" charset="0"/>
                <a:cs typeface="Calibri" panose="020F0502020204030204" pitchFamily="34" charset="0"/>
              </a:rPr>
              <a:t>Christ’s love was impartial.</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3600" b="1" u="sng" dirty="0">
                <a:effectLst/>
                <a:latin typeface="Calibri" panose="020F0502020204030204" pitchFamily="34" charset="0"/>
                <a:ea typeface="Calibri" panose="020F0502020204030204" pitchFamily="34" charset="0"/>
                <a:cs typeface="Calibri" panose="020F0502020204030204" pitchFamily="34" charset="0"/>
              </a:rPr>
              <a:t>Mark 16:15-16</a:t>
            </a:r>
            <a:r>
              <a:rPr lang="en-US" sz="3600" dirty="0">
                <a:effectLst/>
                <a:latin typeface="Calibri" panose="020F0502020204030204" pitchFamily="34" charset="0"/>
                <a:ea typeface="Calibri" panose="020F0502020204030204" pitchFamily="34" charset="0"/>
                <a:cs typeface="Calibri" panose="020F0502020204030204" pitchFamily="34" charset="0"/>
              </a:rPr>
              <a:t>  And He said to them, "Go into all the world and preach the gospel to every creature.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3600" dirty="0">
                <a:effectLst/>
                <a:latin typeface="Calibri" panose="020F0502020204030204" pitchFamily="34" charset="0"/>
                <a:ea typeface="Calibri" panose="020F0502020204030204" pitchFamily="34" charset="0"/>
                <a:cs typeface="Calibri" panose="020F0502020204030204" pitchFamily="34" charset="0"/>
              </a:rPr>
              <a:t>(16) "He who believes and is baptized will be saved; but he who does not believe will be condemned.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759C586A-861B-2DB5-819D-85BCBDD61986}"/>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7. Jesus left us An Example of Love</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6231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ED618502-F2B5-F293-B403-960D0E69B58E}"/>
              </a:ext>
            </a:extLst>
          </p:cNvPr>
          <p:cNvSpPr txBox="1"/>
          <p:nvPr/>
        </p:nvSpPr>
        <p:spPr>
          <a:xfrm>
            <a:off x="1308684" y="1600862"/>
            <a:ext cx="7432644" cy="4696927"/>
          </a:xfrm>
          <a:prstGeom prst="rect">
            <a:avLst/>
          </a:prstGeom>
          <a:noFill/>
        </p:spPr>
        <p:txBody>
          <a:bodyPr wrap="square">
            <a:spAutoFit/>
          </a:bodyPr>
          <a:lstStyle/>
          <a:p>
            <a:pPr marL="0" marR="0">
              <a:lnSpc>
                <a:spcPct val="115000"/>
              </a:lnSpc>
              <a:spcBef>
                <a:spcPts val="0"/>
              </a:spcBef>
              <a:spcAft>
                <a:spcPts val="1000"/>
              </a:spcAft>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Our love must be like Christ’s love.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57150" algn="l"/>
              </a:tabLst>
            </a:pPr>
            <a:r>
              <a:rPr lang="en-US" sz="28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Matt. 5:43-48</a:t>
            </a:r>
            <a:r>
              <a:rPr lang="en-US" sz="2800" b="1" dirty="0">
                <a:solidFill>
                  <a:srgbClr val="0070C0"/>
                </a:solidFill>
                <a:latin typeface="Calibri" panose="020F0502020204030204" pitchFamily="34" charset="0"/>
                <a:ea typeface="Calibri" panose="020F0502020204030204" pitchFamily="34" charset="0"/>
                <a:cs typeface="Calibri" panose="020F0502020204030204" pitchFamily="34"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You have heard that it was said, 'You shall love your neighbor and hate your enemy.'</a:t>
            </a:r>
          </a:p>
          <a:p>
            <a:pPr marL="0" marR="0">
              <a:lnSpc>
                <a:spcPct val="115000"/>
              </a:lnSpc>
              <a:spcBef>
                <a:spcPts val="0"/>
              </a:spcBef>
              <a:spcAft>
                <a:spcPts val="0"/>
              </a:spcAft>
              <a:tabLst>
                <a:tab pos="-5715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 44 "</a:t>
            </a:r>
            <a:r>
              <a:rPr lang="en-US" b="1" dirty="0">
                <a:effectLst/>
                <a:latin typeface="Calibri" panose="020F0502020204030204" pitchFamily="34" charset="0"/>
                <a:ea typeface="Calibri" panose="020F0502020204030204" pitchFamily="34" charset="0"/>
                <a:cs typeface="Times New Roman" panose="02020603050405020304" pitchFamily="18" charset="0"/>
              </a:rPr>
              <a:t>But I say to you, love your enemies, bless those who curse you, do good to those who hate you, and pray for those who spitefully use you and persecute you,</a:t>
            </a:r>
          </a:p>
          <a:p>
            <a:pPr marL="0" marR="0">
              <a:lnSpc>
                <a:spcPct val="115000"/>
              </a:lnSpc>
              <a:spcBef>
                <a:spcPts val="0"/>
              </a:spcBef>
              <a:spcAft>
                <a:spcPts val="0"/>
              </a:spcAft>
              <a:tabLst>
                <a:tab pos="-5715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 45 "that you may be sons of your Father in heaven; for He makes His sun rise on the evil and on the good, and sends rain on the just and on the unjust.</a:t>
            </a:r>
          </a:p>
          <a:p>
            <a:pPr marL="0" marR="0">
              <a:lnSpc>
                <a:spcPct val="115000"/>
              </a:lnSpc>
              <a:spcBef>
                <a:spcPts val="0"/>
              </a:spcBef>
              <a:spcAft>
                <a:spcPts val="0"/>
              </a:spcAft>
              <a:tabLst>
                <a:tab pos="-5715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 46 "For if you love those who love you, what reward have you? Do not even the tax collectors do the same?</a:t>
            </a:r>
          </a:p>
          <a:p>
            <a:pPr marL="0" marR="0">
              <a:lnSpc>
                <a:spcPct val="115000"/>
              </a:lnSpc>
              <a:spcBef>
                <a:spcPts val="0"/>
              </a:spcBef>
              <a:spcAft>
                <a:spcPts val="0"/>
              </a:spcAft>
              <a:tabLst>
                <a:tab pos="-5715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 47 "And if you greet your brethren only, what do you do more than others? Do not even the tax collectors do so?</a:t>
            </a:r>
          </a:p>
          <a:p>
            <a:pPr marL="0" marR="0">
              <a:lnSpc>
                <a:spcPct val="115000"/>
              </a:lnSpc>
              <a:spcBef>
                <a:spcPts val="0"/>
              </a:spcBef>
              <a:spcAft>
                <a:spcPts val="0"/>
              </a:spcAft>
              <a:tabLst>
                <a:tab pos="-5715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 48 "Therefore you shall be perfect, just as your Father in heaven is perfect.</a:t>
            </a:r>
          </a:p>
        </p:txBody>
      </p:sp>
      <p:sp>
        <p:nvSpPr>
          <p:cNvPr id="8" name="TextBox 7">
            <a:extLst>
              <a:ext uri="{FF2B5EF4-FFF2-40B4-BE49-F238E27FC236}">
                <a16:creationId xmlns:a16="http://schemas.microsoft.com/office/drawing/2014/main" id="{1E6D675A-5ED8-E6FA-DD2F-65C87F6ADFC6}"/>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7. Jesus left us An Example of Love</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85054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9" name="TextBox 8">
            <a:extLst>
              <a:ext uri="{FF2B5EF4-FFF2-40B4-BE49-F238E27FC236}">
                <a16:creationId xmlns:a16="http://schemas.microsoft.com/office/drawing/2014/main" id="{698DF485-B7DB-A8EE-580F-EC3971CF5C88}"/>
              </a:ext>
            </a:extLst>
          </p:cNvPr>
          <p:cNvSpPr txBox="1"/>
          <p:nvPr/>
        </p:nvSpPr>
        <p:spPr>
          <a:xfrm>
            <a:off x="1149292" y="1805000"/>
            <a:ext cx="7533314" cy="4284763"/>
          </a:xfrm>
          <a:prstGeom prst="rect">
            <a:avLst/>
          </a:prstGeom>
          <a:noFill/>
        </p:spPr>
        <p:txBody>
          <a:bodyPr wrap="square">
            <a:spAutoFit/>
          </a:bodyPr>
          <a:lstStyle/>
          <a:p>
            <a:pPr marR="0" lvl="0" algn="just">
              <a:lnSpc>
                <a:spcPct val="115000"/>
              </a:lnSpc>
              <a:spcBef>
                <a:spcPts val="0"/>
              </a:spcBef>
              <a:spcAft>
                <a:spcPts val="1000"/>
              </a:spcAft>
              <a:tabLst>
                <a:tab pos="-5715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32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Col. 3:12-13</a:t>
            </a:r>
            <a:r>
              <a:rPr lang="en-US" sz="3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Therefore, as the elect of God, holy and beloved, put on tender mercies, kindness, humility, meekness, longsuffering;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3200" dirty="0">
                <a:effectLst/>
                <a:latin typeface="Calibri" panose="020F0502020204030204" pitchFamily="34" charset="0"/>
                <a:ea typeface="Calibri" panose="020F0502020204030204" pitchFamily="34" charset="0"/>
                <a:cs typeface="Calibri" panose="020F0502020204030204" pitchFamily="34" charset="0"/>
              </a:rPr>
              <a:t>(13) bearing with one another, and forgiving one another, if anyone has a complaint against another; even as Christ forgave you, so you also must 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55EC5FA9-3097-FE0E-BC03-7E730D3CFD2D}"/>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8. Jesus left us An Example of Forgiveness</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119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B1D755CC-1A88-2773-5275-5C1ED634A584}"/>
              </a:ext>
            </a:extLst>
          </p:cNvPr>
          <p:cNvSpPr txBox="1"/>
          <p:nvPr/>
        </p:nvSpPr>
        <p:spPr>
          <a:xfrm>
            <a:off x="1476462" y="2197916"/>
            <a:ext cx="7113865" cy="2990562"/>
          </a:xfrm>
          <a:prstGeom prst="rect">
            <a:avLst/>
          </a:prstGeom>
          <a:noFill/>
        </p:spPr>
        <p:txBody>
          <a:bodyPr wrap="square">
            <a:spAutoFit/>
          </a:bodyPr>
          <a:lstStyle/>
          <a:p>
            <a:pPr marL="0" marR="0">
              <a:spcBef>
                <a:spcPts val="0"/>
              </a:spcBef>
              <a:spcAft>
                <a:spcPts val="1000"/>
              </a:spcAft>
              <a:tabLst>
                <a:tab pos="-57150" algn="l"/>
              </a:tabLst>
            </a:pPr>
            <a:r>
              <a:rPr lang="en-US" sz="3600" b="1" dirty="0">
                <a:effectLst/>
                <a:latin typeface="Calibri" panose="020F0502020204030204" pitchFamily="34" charset="0"/>
                <a:ea typeface="Calibri" panose="020F0502020204030204" pitchFamily="34" charset="0"/>
                <a:cs typeface="Calibri" panose="020F0502020204030204" pitchFamily="34" charset="0"/>
              </a:rPr>
              <a:t>Crucifixion and love.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3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Luke 23:34</a:t>
            </a:r>
            <a:r>
              <a:rPr lang="en-US" sz="36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600" dirty="0">
                <a:effectLst/>
                <a:latin typeface="Calibri" panose="020F0502020204030204" pitchFamily="34" charset="0"/>
                <a:ea typeface="Calibri" panose="020F0502020204030204" pitchFamily="34" charset="0"/>
                <a:cs typeface="Calibri" panose="020F0502020204030204" pitchFamily="34" charset="0"/>
              </a:rPr>
              <a:t>Then Jesus said, "Father, forgive them, for they do not know what they do." And they divided His garments and cast lots.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B5095A51-DC14-F32D-AB33-289BE62168E2}"/>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8. Jesus left us An Example of Forgiveness</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28680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4BF12939-6625-93FF-06F9-07852497E06F}"/>
              </a:ext>
            </a:extLst>
          </p:cNvPr>
          <p:cNvSpPr txBox="1"/>
          <p:nvPr/>
        </p:nvSpPr>
        <p:spPr>
          <a:xfrm>
            <a:off x="1333850" y="956345"/>
            <a:ext cx="7524924" cy="5273238"/>
          </a:xfrm>
          <a:prstGeom prst="rect">
            <a:avLst/>
          </a:prstGeom>
          <a:noFill/>
        </p:spPr>
        <p:txBody>
          <a:bodyPr wrap="square">
            <a:spAutoFit/>
          </a:bodyPr>
          <a:lstStyle/>
          <a:p>
            <a:pPr marL="0" marR="0" algn="just">
              <a:spcBef>
                <a:spcPts val="0"/>
              </a:spcBef>
              <a:spcAft>
                <a:spcPts val="1000"/>
              </a:spcAft>
              <a:tabLst>
                <a:tab pos="-5715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Let us thank the Lord, for the fine examples he left us.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1000"/>
              </a:spcAft>
              <a:tabLst>
                <a:tab pos="-57150" algn="l"/>
              </a:tabLst>
            </a:pPr>
            <a:r>
              <a:rPr lang="en-US" sz="2400" b="1" dirty="0">
                <a:effectLst/>
                <a:latin typeface="Calibri" panose="020F0502020204030204" pitchFamily="34" charset="0"/>
                <a:ea typeface="Calibri" panose="020F0502020204030204" pitchFamily="34" charset="0"/>
                <a:cs typeface="Calibri" panose="020F0502020204030204" pitchFamily="34" charset="0"/>
              </a:rPr>
              <a:t>Psalm 73:28</a:t>
            </a:r>
            <a:r>
              <a:rPr lang="en-US" sz="2400" dirty="0">
                <a:effectLst/>
                <a:latin typeface="Calibri" panose="020F0502020204030204" pitchFamily="34" charset="0"/>
                <a:ea typeface="Calibri" panose="020F0502020204030204" pitchFamily="34" charset="0"/>
                <a:cs typeface="Calibri" panose="020F0502020204030204" pitchFamily="34" charset="0"/>
              </a:rPr>
              <a:t> But it is good for me to draw near to God; I have put my trust in the Lord GOD, That I may declare all Your works.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Humility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Patience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Purity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Work</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Courage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Obedience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Love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1000"/>
              </a:spcAft>
              <a:buFont typeface="Symbol" panose="05050102010706020507" pitchFamily="18" charset="2"/>
              <a:buChar char=""/>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forgiveness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21907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518E"/>
        </a:solidFill>
        <a:effectLst/>
      </p:bgPr>
    </p:bg>
    <p:spTree>
      <p:nvGrpSpPr>
        <p:cNvPr id="1" name=""/>
        <p:cNvGrpSpPr/>
        <p:nvPr/>
      </p:nvGrpSpPr>
      <p:grpSpPr>
        <a:xfrm>
          <a:off x="0" y="0"/>
          <a:ext cx="0" cy="0"/>
          <a:chOff x="0" y="0"/>
          <a:chExt cx="0" cy="0"/>
        </a:xfrm>
      </p:grpSpPr>
      <p:sp>
        <p:nvSpPr>
          <p:cNvPr id="13" name="Rectangle 12"/>
          <p:cNvSpPr/>
          <p:nvPr/>
        </p:nvSpPr>
        <p:spPr>
          <a:xfrm>
            <a:off x="707822" y="12701"/>
            <a:ext cx="8409673" cy="6845299"/>
          </a:xfrm>
          <a:prstGeom prst="rect">
            <a:avLst/>
          </a:prstGeom>
          <a:solidFill>
            <a:schemeClr val="bg1"/>
          </a:solidFill>
          <a:ln w="38100">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Rectangle 2"/>
          <p:cNvSpPr txBox="1">
            <a:spLocks noChangeArrowheads="1"/>
          </p:cNvSpPr>
          <p:nvPr/>
        </p:nvSpPr>
        <p:spPr>
          <a:xfrm>
            <a:off x="1752600" y="4205287"/>
            <a:ext cx="6324600" cy="2119313"/>
          </a:xfrm>
          <a:prstGeom prst="horizontalScroll">
            <a:avLst/>
          </a:prstGeom>
          <a:solidFill>
            <a:schemeClr val="bg1"/>
          </a:solidFill>
          <a:ln>
            <a:solidFill>
              <a:schemeClr val="tx1"/>
            </a:solidFill>
          </a:ln>
          <a:effectLst>
            <a:outerShdw blurRad="63500" sx="102000" sy="102000" algn="ctr" rotWithShape="0">
              <a:prstClr val="black">
                <a:alpha val="40000"/>
              </a:prstClr>
            </a:outerShdw>
          </a:effec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Times New Roman"/>
                <a:ea typeface="+mj-ea"/>
                <a:cs typeface="+mj-cs"/>
              </a:rPr>
              <a:t>1 Timothy 4:16</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Times New Roman"/>
                <a:ea typeface="+mj-ea"/>
                <a:cs typeface="+mj-cs"/>
              </a:rPr>
              <a:t>“</a:t>
            </a:r>
            <a:r>
              <a:rPr kumimoji="0" lang="en-US" sz="2400" b="0" i="0" u="none" strike="noStrike" kern="1200" cap="none" spc="0" normalizeH="0" baseline="0" noProof="0" dirty="0">
                <a:ln>
                  <a:noFill/>
                </a:ln>
                <a:solidFill>
                  <a:srgbClr val="000000"/>
                </a:solidFill>
                <a:effectLst/>
                <a:uLnTx/>
                <a:uFillTx/>
                <a:latin typeface="Times New Roman"/>
                <a:ea typeface="+mj-ea"/>
                <a:cs typeface="+mj-cs"/>
              </a:rPr>
              <a:t>Take heed unto thyself, and unto the doctrine; continue in them: for in doing this thou shalt both save thyself, and them that hear thee.”</a:t>
            </a:r>
            <a:endParaRPr kumimoji="0" lang="en-US" sz="2400" b="0" i="0" u="none" strike="noStrike" kern="0" cap="none" spc="0" normalizeH="0" baseline="0" noProof="0" dirty="0">
              <a:ln>
                <a:noFill/>
              </a:ln>
              <a:solidFill>
                <a:srgbClr val="000000"/>
              </a:solidFill>
              <a:effectLst/>
              <a:uLnTx/>
              <a:uFillTx/>
              <a:latin typeface="Times New Roman"/>
              <a:ea typeface="+mj-ea"/>
              <a:cs typeface="+mj-cs"/>
            </a:endParaRPr>
          </a:p>
        </p:txBody>
      </p:sp>
      <p:sp>
        <p:nvSpPr>
          <p:cNvPr id="6" name="Rectangle 3" descr="Rectangle: Click to edit Master text styles&#10;Second level&#10;Third level&#10;Fourth level&#10;Fifth level"/>
          <p:cNvSpPr txBox="1">
            <a:spLocks noChangeArrowheads="1"/>
          </p:cNvSpPr>
          <p:nvPr/>
        </p:nvSpPr>
        <p:spPr>
          <a:xfrm>
            <a:off x="1447800" y="2138919"/>
            <a:ext cx="6484938" cy="2905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Hear the Gospel (Rom.10:14).</a:t>
            </a:r>
          </a:p>
        </p:txBody>
      </p:sp>
      <p:sp>
        <p:nvSpPr>
          <p:cNvPr id="8" name="Rectangle 3" descr="Rectangle: Click to edit Master text styles&#10;Second level&#10;Third level&#10;Fourth level&#10;Fifth level"/>
          <p:cNvSpPr txBox="1">
            <a:spLocks noChangeArrowheads="1"/>
          </p:cNvSpPr>
          <p:nvPr/>
        </p:nvSpPr>
        <p:spPr>
          <a:xfrm>
            <a:off x="1447800" y="2547238"/>
            <a:ext cx="6484938" cy="32146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Believe the Gospel (Heb. 11:6).</a:t>
            </a:r>
          </a:p>
        </p:txBody>
      </p:sp>
      <p:sp>
        <p:nvSpPr>
          <p:cNvPr id="9" name="Rectangle 3" descr="Rectangle: Click to edit Master text styles&#10;Second level&#10;Third level&#10;Fourth level&#10;Fifth level"/>
          <p:cNvSpPr txBox="1">
            <a:spLocks noChangeArrowheads="1"/>
          </p:cNvSpPr>
          <p:nvPr/>
        </p:nvSpPr>
        <p:spPr>
          <a:xfrm>
            <a:off x="1439862" y="2949808"/>
            <a:ext cx="6484938" cy="33575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Repent of Sins (Acts 3:19).</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0" name="Rectangle 3" descr="Rectangle: Click to edit Master text styles&#10;Second level&#10;Third level&#10;Fourth level&#10;Fifth level"/>
          <p:cNvSpPr txBox="1">
            <a:spLocks noChangeArrowheads="1"/>
          </p:cNvSpPr>
          <p:nvPr/>
        </p:nvSpPr>
        <p:spPr>
          <a:xfrm>
            <a:off x="1447800" y="3370730"/>
            <a:ext cx="6484938"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Confess Christ (Rom.10:9).</a:t>
            </a:r>
          </a:p>
        </p:txBody>
      </p:sp>
      <p:sp>
        <p:nvSpPr>
          <p:cNvPr id="11" name="Rectangle 3" descr="Rectangle: Click to edit Master text styles&#10;Second level&#10;Third level&#10;Fourth level&#10;Fifth level"/>
          <p:cNvSpPr txBox="1">
            <a:spLocks noChangeArrowheads="1"/>
          </p:cNvSpPr>
          <p:nvPr/>
        </p:nvSpPr>
        <p:spPr>
          <a:xfrm>
            <a:off x="1447799" y="3757052"/>
            <a:ext cx="7203141" cy="4429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 Baptized Into Christ (1 Cor.12:13).</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5" name="Rectangle 14"/>
          <p:cNvSpPr/>
          <p:nvPr/>
        </p:nvSpPr>
        <p:spPr>
          <a:xfrm>
            <a:off x="1143001" y="865094"/>
            <a:ext cx="7974495" cy="457200"/>
          </a:xfrm>
          <a:prstGeom prst="rect">
            <a:avLst/>
          </a:prstGeom>
          <a:noFill/>
          <a:ln>
            <a:noFill/>
          </a:ln>
          <a:effectLst/>
          <a:scene3d>
            <a:camera prst="orthographicFront"/>
            <a:lightRig rig="threePt" dir="t"/>
          </a:scene3d>
          <a:sp3d prstMaterial="dkEdge">
            <a:bevelT w="311150"/>
            <a:bevelB w="285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50" normalizeH="0" baseline="0" noProof="0" dirty="0">
                <a:ln w="11430"/>
                <a:solidFill>
                  <a:srgbClr val="0070C0"/>
                </a:solidFill>
                <a:effectLst/>
                <a:uLnTx/>
                <a:uFillTx/>
                <a:latin typeface="Arial" panose="020B0604020202020204" pitchFamily="34" charset="0"/>
                <a:ea typeface="+mn-ea"/>
                <a:cs typeface="Arial" panose="020B0604020202020204" pitchFamily="34" charset="0"/>
              </a:rPr>
              <a:t>Are You A New Testament Christian?</a:t>
            </a:r>
          </a:p>
        </p:txBody>
      </p:sp>
    </p:spTree>
    <p:extLst>
      <p:ext uri="{BB962C8B-B14F-4D97-AF65-F5344CB8AC3E}">
        <p14:creationId xmlns:p14="http://schemas.microsoft.com/office/powerpoint/2010/main" val="6984938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3EAC7BD4-B9B4-D617-9800-06F12F267C49}"/>
              </a:ext>
            </a:extLst>
          </p:cNvPr>
          <p:cNvSpPr txBox="1"/>
          <p:nvPr/>
        </p:nvSpPr>
        <p:spPr>
          <a:xfrm>
            <a:off x="1208015" y="1040235"/>
            <a:ext cx="7449424" cy="5170646"/>
          </a:xfrm>
          <a:prstGeom prst="rect">
            <a:avLst/>
          </a:prstGeom>
          <a:noFill/>
        </p:spPr>
        <p:txBody>
          <a:bodyPr wrap="square">
            <a:spAutoFit/>
          </a:bodyPr>
          <a:lstStyle/>
          <a:p>
            <a:pPr marL="0" marR="0">
              <a:spcBef>
                <a:spcPts val="0"/>
              </a:spcBef>
              <a:spcAft>
                <a:spcPts val="0"/>
              </a:spcAft>
              <a:tabLst>
                <a:tab pos="-57150" algn="l"/>
              </a:tabLst>
            </a:pPr>
            <a:r>
              <a:rPr lang="en-US" sz="3000" dirty="0">
                <a:effectLst/>
                <a:latin typeface="Calibri" panose="020F0502020204030204" pitchFamily="34" charset="0"/>
                <a:ea typeface="Calibri" panose="020F0502020204030204" pitchFamily="34" charset="0"/>
                <a:cs typeface="Calibri" panose="020F0502020204030204" pitchFamily="34" charset="0"/>
              </a:rPr>
              <a:t>"For even hereunto were ye called: because Christ also suffered for us, leaving us an example, that ye should follow his steps."       </a:t>
            </a:r>
            <a:r>
              <a:rPr lang="en-US" sz="30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30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1 Pet. 2:21</a:t>
            </a:r>
            <a:r>
              <a:rPr lang="en-US" sz="30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p>
          <a:p>
            <a:pPr marL="0" marR="0">
              <a:spcBef>
                <a:spcPts val="0"/>
              </a:spcBef>
              <a:spcAft>
                <a:spcPts val="0"/>
              </a:spcAft>
              <a:tabLst>
                <a:tab pos="-57150" algn="l"/>
              </a:tabLst>
            </a:pPr>
            <a:endParaRPr lang="en-US" sz="3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3000" dirty="0">
                <a:effectLst/>
                <a:latin typeface="Calibri" panose="020F0502020204030204" pitchFamily="34" charset="0"/>
                <a:ea typeface="Calibri" panose="020F0502020204030204" pitchFamily="34" charset="0"/>
                <a:cs typeface="Calibri" panose="020F0502020204030204" pitchFamily="34" charset="0"/>
              </a:rPr>
              <a:t>In the circumstances of life it is good for us to ask ourselves Did He set us an example for this particular situation?</a:t>
            </a:r>
          </a:p>
          <a:p>
            <a:pPr marL="0" marR="0">
              <a:spcBef>
                <a:spcPts val="0"/>
              </a:spcBef>
              <a:spcAft>
                <a:spcPts val="0"/>
              </a:spcAft>
              <a:tabLst>
                <a:tab pos="-57150" algn="l"/>
              </a:tabLst>
            </a:pP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000" dirty="0">
                <a:effectLst/>
                <a:latin typeface="Calibri" panose="020F0502020204030204" pitchFamily="34" charset="0"/>
                <a:ea typeface="Calibri" panose="020F0502020204030204" pitchFamily="34" charset="0"/>
              </a:rPr>
              <a:t>Let’s examine some of the examples Christ left for us. </a:t>
            </a:r>
            <a:endParaRPr lang="en-US" sz="3000" dirty="0"/>
          </a:p>
        </p:txBody>
      </p:sp>
    </p:spTree>
    <p:extLst>
      <p:ext uri="{BB962C8B-B14F-4D97-AF65-F5344CB8AC3E}">
        <p14:creationId xmlns:p14="http://schemas.microsoft.com/office/powerpoint/2010/main" val="276356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12" name="TextBox 11">
            <a:extLst>
              <a:ext uri="{FF2B5EF4-FFF2-40B4-BE49-F238E27FC236}">
                <a16:creationId xmlns:a16="http://schemas.microsoft.com/office/drawing/2014/main" id="{7DE412AC-4FAB-E870-A293-79C1CCC09D14}"/>
              </a:ext>
            </a:extLst>
          </p:cNvPr>
          <p:cNvSpPr txBox="1"/>
          <p:nvPr/>
        </p:nvSpPr>
        <p:spPr>
          <a:xfrm>
            <a:off x="1241571" y="1600862"/>
            <a:ext cx="7432646" cy="4518160"/>
          </a:xfrm>
          <a:prstGeom prst="rect">
            <a:avLst/>
          </a:prstGeom>
          <a:noFill/>
        </p:spPr>
        <p:txBody>
          <a:bodyPr wrap="square" rtlCol="0">
            <a:spAutoFit/>
          </a:bodyPr>
          <a:lstStyle/>
          <a:p>
            <a:pPr marR="0" lvl="0">
              <a:lnSpc>
                <a:spcPct val="115000"/>
              </a:lnSpc>
              <a:spcBef>
                <a:spcPts val="0"/>
              </a:spcBef>
              <a:spcAft>
                <a:spcPts val="0"/>
              </a:spcAft>
              <a:tabLst>
                <a:tab pos="-57150"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600" dirty="0">
                <a:effectLst/>
                <a:latin typeface="Calibri" panose="020F0502020204030204" pitchFamily="34" charset="0"/>
                <a:ea typeface="Calibri" panose="020F0502020204030204" pitchFamily="34" charset="0"/>
                <a:cs typeface="Calibri" panose="020F0502020204030204" pitchFamily="34" charset="0"/>
              </a:rPr>
              <a:t>Jesus was the very personification of humility.</a:t>
            </a:r>
          </a:p>
          <a:p>
            <a:pPr marL="0" marR="0">
              <a:spcBef>
                <a:spcPts val="0"/>
              </a:spcBef>
              <a:spcAft>
                <a:spcPts val="0"/>
              </a:spcAft>
              <a:tabLst>
                <a:tab pos="-57150" algn="l"/>
              </a:tabLs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600" dirty="0">
                <a:effectLst/>
                <a:latin typeface="Calibri" panose="020F0502020204030204" pitchFamily="34" charset="0"/>
                <a:ea typeface="Calibri" panose="020F0502020204030204" pitchFamily="34" charset="0"/>
                <a:cs typeface="Calibri" panose="020F0502020204030204" pitchFamily="34" charset="0"/>
              </a:rPr>
              <a:t>Many of our troubles today are caused by a lack of genuine and sincere humility. There is too much fake humility today. Some seem to be even "proud" of their humility.</a:t>
            </a:r>
          </a:p>
          <a:p>
            <a:pPr marL="0" marR="0">
              <a:spcBef>
                <a:spcPts val="0"/>
              </a:spcBef>
              <a:spcAft>
                <a:spcPts val="0"/>
              </a:spcAft>
              <a:tabLst>
                <a:tab pos="-57150" algn="l"/>
              </a:tabLs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tabLst>
                <a:tab pos="-57150" algn="l"/>
              </a:tabLst>
            </a:pPr>
            <a:r>
              <a:rPr lang="en-US" sz="2600" dirty="0">
                <a:effectLst/>
                <a:latin typeface="Calibri" panose="020F0502020204030204" pitchFamily="34" charset="0"/>
                <a:ea typeface="Calibri" panose="020F0502020204030204" pitchFamily="34" charset="0"/>
                <a:cs typeface="Calibri" panose="020F0502020204030204" pitchFamily="34" charset="0"/>
              </a:rPr>
              <a:t>"And being found in fashion as a man, he humbled himself, and became obedient unto death, even the death of the cross." </a:t>
            </a:r>
            <a:r>
              <a:rPr lang="en-US" sz="26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26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Phil. 2:8.)</a:t>
            </a:r>
            <a:endParaRPr lang="en-US" sz="2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74025986-D41A-70FA-5B63-E52B362D923A}"/>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1. Jesus left us An Example of Humility</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7370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7E5FB666-95F7-310C-8F7E-4C4F95CD2C1D}"/>
              </a:ext>
            </a:extLst>
          </p:cNvPr>
          <p:cNvSpPr txBox="1"/>
          <p:nvPr/>
        </p:nvSpPr>
        <p:spPr>
          <a:xfrm>
            <a:off x="1175657" y="1699551"/>
            <a:ext cx="7620000" cy="4708981"/>
          </a:xfrm>
          <a:prstGeom prst="rect">
            <a:avLst/>
          </a:prstGeom>
          <a:noFill/>
        </p:spPr>
        <p:txBody>
          <a:bodyPr wrap="square">
            <a:spAutoFit/>
          </a:bodyPr>
          <a:lstStyle/>
          <a:p>
            <a:pPr marL="0" marR="0">
              <a:spcBef>
                <a:spcPts val="0"/>
              </a:spcBef>
              <a:spcAft>
                <a:spcPts val="0"/>
              </a:spcAft>
              <a:tabLst>
                <a:tab pos="-57150" algn="l"/>
              </a:tabLst>
            </a:pPr>
            <a:r>
              <a:rPr lang="en-US" sz="3000" dirty="0">
                <a:effectLst/>
                <a:latin typeface="Calibri" panose="020F0502020204030204" pitchFamily="34" charset="0"/>
                <a:ea typeface="Calibri" panose="020F0502020204030204" pitchFamily="34" charset="0"/>
                <a:cs typeface="Calibri" panose="020F0502020204030204" pitchFamily="34" charset="0"/>
              </a:rPr>
              <a:t>The humility of Jesus Christ led him to the cross and to death. </a:t>
            </a:r>
          </a:p>
          <a:p>
            <a:pPr marL="0" marR="0">
              <a:spcBef>
                <a:spcPts val="0"/>
              </a:spcBef>
              <a:spcAft>
                <a:spcPts val="0"/>
              </a:spcAft>
              <a:tabLst>
                <a:tab pos="-57150" algn="l"/>
              </a:tabLst>
            </a:pPr>
            <a:endParaRPr lang="en-US" sz="3000" dirty="0">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tabLst>
                <a:tab pos="-57150" algn="l"/>
              </a:tabLst>
            </a:pPr>
            <a:r>
              <a:rPr lang="en-US" sz="3000" dirty="0">
                <a:effectLst/>
                <a:latin typeface="Calibri" panose="020F0502020204030204" pitchFamily="34" charset="0"/>
                <a:ea typeface="Calibri" panose="020F0502020204030204" pitchFamily="34" charset="0"/>
                <a:cs typeface="Calibri" panose="020F0502020204030204" pitchFamily="34" charset="0"/>
              </a:rPr>
              <a:t>"He was led as a sheep to the slaughter; and like a lamb dumb before his shearer, so opened he not his mouth: in his humiliation his judgment was taken away." </a:t>
            </a:r>
            <a:r>
              <a:rPr lang="en-US" sz="30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30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Acts 8:32, 33</a:t>
            </a:r>
            <a:r>
              <a:rPr lang="en-US" sz="30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p>
          <a:p>
            <a:pPr marL="0" marR="0">
              <a:spcBef>
                <a:spcPts val="0"/>
              </a:spcBef>
              <a:spcAft>
                <a:spcPts val="0"/>
              </a:spcAft>
              <a:tabLst>
                <a:tab pos="-57150" algn="l"/>
              </a:tabLst>
            </a:pP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3000" dirty="0">
                <a:effectLst/>
                <a:latin typeface="Calibri" panose="020F0502020204030204" pitchFamily="34" charset="0"/>
                <a:ea typeface="Calibri" panose="020F0502020204030204" pitchFamily="34" charset="0"/>
                <a:cs typeface="Calibri" panose="020F0502020204030204" pitchFamily="34" charset="0"/>
              </a:rPr>
              <a:t>It will be a happy day for us when we follow this perfect example of humility.</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61544514-7EEE-3F50-C6BC-27F807DCC00A}"/>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1. Jesus left us An Example of Humility</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280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7E5FB666-95F7-310C-8F7E-4C4F95CD2C1D}"/>
              </a:ext>
            </a:extLst>
          </p:cNvPr>
          <p:cNvSpPr txBox="1"/>
          <p:nvPr/>
        </p:nvSpPr>
        <p:spPr>
          <a:xfrm>
            <a:off x="1048624" y="1600862"/>
            <a:ext cx="7843706" cy="5170646"/>
          </a:xfrm>
          <a:prstGeom prst="rect">
            <a:avLst/>
          </a:prstGeom>
          <a:noFill/>
        </p:spPr>
        <p:txBody>
          <a:bodyPr wrap="square">
            <a:spAutoFit/>
          </a:bodyPr>
          <a:lstStyle/>
          <a:p>
            <a:pPr marL="0" marR="0">
              <a:spcBef>
                <a:spcPts val="0"/>
              </a:spcBef>
              <a:spcAft>
                <a:spcPts val="0"/>
              </a:spcAft>
              <a:tabLst>
                <a:tab pos="-5715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May we follow his steps.</a:t>
            </a:r>
          </a:p>
          <a:p>
            <a:pPr>
              <a:tabLst>
                <a:tab pos="-57150" algn="l"/>
              </a:tabLst>
            </a:pPr>
            <a:endParaRPr lang="en-US" sz="1200" dirty="0">
              <a:latin typeface="Calibri" panose="020F0502020204030204" pitchFamily="34" charset="0"/>
              <a:ea typeface="Calibri" panose="020F0502020204030204" pitchFamily="34" charset="0"/>
              <a:cs typeface="Calibri" panose="020F0502020204030204" pitchFamily="34" charset="0"/>
            </a:endParaRPr>
          </a:p>
          <a:p>
            <a:pPr>
              <a:tabLst>
                <a:tab pos="-57150" algn="l"/>
              </a:tabLst>
            </a:pPr>
            <a:r>
              <a:rPr lang="en-US" sz="2800" b="1" dirty="0">
                <a:solidFill>
                  <a:srgbClr val="0070C0"/>
                </a:solidFill>
                <a:latin typeface="Calibri" panose="020F0502020204030204" pitchFamily="34" charset="0"/>
                <a:ea typeface="Calibri" panose="020F0502020204030204" pitchFamily="34" charset="0"/>
                <a:cs typeface="Calibri" panose="020F0502020204030204" pitchFamily="34" charset="0"/>
              </a:rPr>
              <a:t>(Micah. 6:8.) </a:t>
            </a:r>
            <a:r>
              <a:rPr lang="en-US" sz="2800" dirty="0">
                <a:latin typeface="Calibri" panose="020F0502020204030204" pitchFamily="34" charset="0"/>
                <a:ea typeface="Calibri" panose="020F0502020204030204" pitchFamily="34" charset="0"/>
                <a:cs typeface="Calibri" panose="020F0502020204030204" pitchFamily="34" charset="0"/>
              </a:rPr>
              <a:t>He has shown you, O man, what is good; And what does the LORD require of you But to do justly, To love mercy, And to walk humbly with your God?</a:t>
            </a:r>
          </a:p>
          <a:p>
            <a:pPr marL="0" marR="0">
              <a:spcBef>
                <a:spcPts val="0"/>
              </a:spcBef>
              <a:spcAft>
                <a:spcPts val="0"/>
              </a:spcAft>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When the Lord requires a thing of us, we cannot afford to pass it  by.</a:t>
            </a:r>
          </a:p>
          <a:p>
            <a:pPr marL="0" marR="0">
              <a:spcBef>
                <a:spcPts val="0"/>
              </a:spcBef>
              <a:spcAft>
                <a:spcPts val="0"/>
              </a:spcAft>
              <a:tabLst>
                <a:tab pos="-57150" algn="l"/>
              </a:tabLs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tabLst>
                <a:tab pos="-5715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The Lord requires us </a:t>
            </a:r>
            <a:r>
              <a:rPr lang="en-US" sz="2800" b="1" u="sng" dirty="0">
                <a:effectLst/>
                <a:latin typeface="Calibri" panose="020F0502020204030204" pitchFamily="34" charset="0"/>
                <a:ea typeface="Calibri" panose="020F0502020204030204" pitchFamily="34" charset="0"/>
                <a:cs typeface="Calibri" panose="020F0502020204030204" pitchFamily="34" charset="0"/>
              </a:rPr>
              <a:t>to walk humbly</a:t>
            </a:r>
            <a:r>
              <a:rPr lang="en-US" sz="2800" dirty="0">
                <a:effectLst/>
                <a:latin typeface="Calibri" panose="020F0502020204030204" pitchFamily="34" charset="0"/>
                <a:ea typeface="Calibri" panose="020F0502020204030204" pitchFamily="34" charset="0"/>
                <a:cs typeface="Calibri" panose="020F0502020204030204" pitchFamily="34" charset="0"/>
              </a:rPr>
              <a:t> with him; in fact, if we are not humble, we cannot walk with the Lord.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61544514-7EEE-3F50-C6BC-27F807DCC00A}"/>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1. Jesus left us An Example of Humility</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98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9" name="TextBox 8">
            <a:extLst>
              <a:ext uri="{FF2B5EF4-FFF2-40B4-BE49-F238E27FC236}">
                <a16:creationId xmlns:a16="http://schemas.microsoft.com/office/drawing/2014/main" id="{F3CAA51F-F77F-6E26-4A16-5729BE616E44}"/>
              </a:ext>
            </a:extLst>
          </p:cNvPr>
          <p:cNvSpPr txBox="1"/>
          <p:nvPr/>
        </p:nvSpPr>
        <p:spPr>
          <a:xfrm>
            <a:off x="1216404" y="1483416"/>
            <a:ext cx="7625592" cy="4741298"/>
          </a:xfrm>
          <a:prstGeom prst="rect">
            <a:avLst/>
          </a:prstGeom>
          <a:noFill/>
        </p:spPr>
        <p:txBody>
          <a:bodyPr wrap="square">
            <a:spAutoFit/>
          </a:bodyPr>
          <a:lstStyle/>
          <a:p>
            <a:pPr marR="0" lvl="0" algn="just">
              <a:lnSpc>
                <a:spcPct val="115000"/>
              </a:lnSpc>
              <a:spcBef>
                <a:spcPts val="0"/>
              </a:spcBef>
              <a:spcAft>
                <a:spcPts val="0"/>
              </a:spcAft>
              <a:tabLst>
                <a:tab pos="-5715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57150" algn="l"/>
              </a:tabLst>
            </a:pPr>
            <a:r>
              <a:rPr lang="en-US" sz="2600" dirty="0">
                <a:effectLst/>
                <a:latin typeface="Calibri" panose="020F0502020204030204" pitchFamily="34" charset="0"/>
                <a:ea typeface="Calibri" panose="020F0502020204030204" pitchFamily="34" charset="0"/>
                <a:cs typeface="Calibri" panose="020F0502020204030204" pitchFamily="34" charset="0"/>
              </a:rPr>
              <a:t>And how was the Christ! </a:t>
            </a:r>
            <a:r>
              <a:rPr lang="en-US" sz="2600" b="1" dirty="0">
                <a:solidFill>
                  <a:srgbClr val="0070C0"/>
                </a:solidFill>
                <a:latin typeface="Calibri" panose="020F0502020204030204" pitchFamily="34" charset="0"/>
                <a:ea typeface="Calibri" panose="020F0502020204030204" pitchFamily="34" charset="0"/>
                <a:cs typeface="Calibri" panose="020F0502020204030204" pitchFamily="34" charset="0"/>
              </a:rPr>
              <a:t>(1 Pet. 2:23.) </a:t>
            </a:r>
            <a:r>
              <a:rPr lang="en-US" sz="2600" dirty="0">
                <a:latin typeface="Calibri" panose="020F0502020204030204" pitchFamily="34" charset="0"/>
                <a:ea typeface="Calibri" panose="020F0502020204030204" pitchFamily="34" charset="0"/>
                <a:cs typeface="Calibri" panose="020F0502020204030204" pitchFamily="34" charset="0"/>
              </a:rPr>
              <a:t>who, when He was reviled, did not revile in return; when He suffered, He did not threaten, but committed Himself to Him who judges righteously;</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endParaRPr lang="en-US" sz="26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tabLst>
                <a:tab pos="-57150" algn="l"/>
              </a:tabLst>
            </a:pPr>
            <a:r>
              <a:rPr lang="en-US" sz="2600" dirty="0">
                <a:effectLst/>
                <a:latin typeface="Calibri" panose="020F0502020204030204" pitchFamily="34" charset="0"/>
                <a:ea typeface="Calibri" panose="020F0502020204030204" pitchFamily="34" charset="0"/>
                <a:cs typeface="Calibri" panose="020F0502020204030204" pitchFamily="34" charset="0"/>
              </a:rPr>
              <a:t>We would be better off if, when we were reviled, we would not revile again; and when we are made to suffer, if we would not threaten.</a:t>
            </a:r>
          </a:p>
          <a:p>
            <a:pPr marL="0" marR="0">
              <a:spcBef>
                <a:spcPts val="0"/>
              </a:spcBef>
              <a:spcAft>
                <a:spcPts val="0"/>
              </a:spcAft>
              <a:tabLst>
                <a:tab pos="-57150" algn="l"/>
              </a:tabLs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tabLst>
                <a:tab pos="-57150" algn="l"/>
              </a:tabLst>
            </a:pPr>
            <a:r>
              <a:rPr lang="en-US" sz="2600" dirty="0">
                <a:effectLst/>
                <a:latin typeface="Calibri" panose="020F0502020204030204" pitchFamily="34" charset="0"/>
                <a:ea typeface="Calibri" panose="020F0502020204030204" pitchFamily="34" charset="0"/>
                <a:cs typeface="Calibri" panose="020F0502020204030204" pitchFamily="34" charset="0"/>
              </a:rPr>
              <a:t>Certainly if Jesus could afford to commit himself to him that judges righteously, we should do so.</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E70C2093-F245-C6EC-1E0C-44B5DB3355A8}"/>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2. Jesus left us An Example of Patience</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133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effectLst/>
                <a:latin typeface="Cambria" panose="02040503050406030204" pitchFamily="18" charset="0"/>
                <a:ea typeface="Calibri" panose="020F0502020204030204" pitchFamily="34" charset="0"/>
                <a:cs typeface="Times New Roman" panose="02020603050405020304" pitchFamily="18" charset="0"/>
              </a:rPr>
              <a:t>He left Us An Example.  1Peter 2 </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F5360A5-A4CF-9DDD-6279-DCA456FC3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AA584BC0-439E-0618-53CC-6A3C7A2D469F}"/>
              </a:ext>
            </a:extLst>
          </p:cNvPr>
          <p:cNvSpPr txBox="1"/>
          <p:nvPr/>
        </p:nvSpPr>
        <p:spPr>
          <a:xfrm>
            <a:off x="1275127" y="1805001"/>
            <a:ext cx="7267982" cy="4370427"/>
          </a:xfrm>
          <a:prstGeom prst="rect">
            <a:avLst/>
          </a:prstGeom>
          <a:noFill/>
        </p:spPr>
        <p:txBody>
          <a:bodyPr wrap="square">
            <a:spAutoFit/>
          </a:bodyPr>
          <a:lstStyle/>
          <a:p>
            <a:pPr marL="0" marR="0">
              <a:spcBef>
                <a:spcPts val="0"/>
              </a:spcBef>
              <a:spcAft>
                <a:spcPts val="0"/>
              </a:spcAft>
              <a:tabLst>
                <a:tab pos="-57150" algn="l"/>
              </a:tabLst>
            </a:pPr>
            <a:r>
              <a:rPr lang="en-US" sz="3000" dirty="0">
                <a:effectLst/>
                <a:latin typeface="Calibri" panose="020F0502020204030204" pitchFamily="34" charset="0"/>
                <a:ea typeface="Calibri" panose="020F0502020204030204" pitchFamily="34" charset="0"/>
                <a:cs typeface="Calibri" panose="020F0502020204030204" pitchFamily="34" charset="0"/>
              </a:rPr>
              <a:t>Too often patience is not sufficiently developed in us.</a:t>
            </a:r>
          </a:p>
          <a:p>
            <a:pPr marL="0" marR="0">
              <a:spcBef>
                <a:spcPts val="0"/>
              </a:spcBef>
              <a:spcAft>
                <a:spcPts val="0"/>
              </a:spcAft>
              <a:tabLst>
                <a:tab pos="-57150" algn="l"/>
              </a:tabLst>
            </a:pPr>
            <a:endParaRPr lang="en-US" sz="3000" dirty="0">
              <a:effectLst/>
              <a:latin typeface="Calibri" panose="020F0502020204030204" pitchFamily="34" charset="0"/>
              <a:ea typeface="Calibri" panose="020F0502020204030204" pitchFamily="34" charset="0"/>
              <a:cs typeface="Calibri" panose="020F0502020204030204" pitchFamily="34" charset="0"/>
            </a:endParaRPr>
          </a:p>
          <a:p>
            <a:pPr>
              <a:tabLst>
                <a:tab pos="-57150" algn="l"/>
              </a:tabLst>
            </a:pPr>
            <a:r>
              <a:rPr lang="en-US" sz="3000" dirty="0">
                <a:solidFill>
                  <a:srgbClr val="0070C0"/>
                </a:solidFill>
                <a:latin typeface="Calibri" panose="020F0502020204030204" pitchFamily="34" charset="0"/>
                <a:ea typeface="Calibri" panose="020F0502020204030204" pitchFamily="34" charset="0"/>
                <a:cs typeface="Calibri" panose="020F0502020204030204" pitchFamily="34" charset="0"/>
              </a:rPr>
              <a:t>(</a:t>
            </a:r>
            <a:r>
              <a:rPr lang="en-US" sz="3000" b="1" u="sng" dirty="0">
                <a:solidFill>
                  <a:srgbClr val="0070C0"/>
                </a:solidFill>
                <a:latin typeface="Calibri" panose="020F0502020204030204" pitchFamily="34" charset="0"/>
                <a:ea typeface="Calibri" panose="020F0502020204030204" pitchFamily="34" charset="0"/>
                <a:cs typeface="Calibri" panose="020F0502020204030204" pitchFamily="34" charset="0"/>
              </a:rPr>
              <a:t>Heb.12:1</a:t>
            </a:r>
            <a:r>
              <a:rPr lang="en-US" sz="3000" dirty="0">
                <a:solidFill>
                  <a:srgbClr val="0070C0"/>
                </a:solidFill>
                <a:latin typeface="Calibri" panose="020F0502020204030204" pitchFamily="34" charset="0"/>
                <a:ea typeface="Calibri" panose="020F0502020204030204" pitchFamily="34" charset="0"/>
                <a:cs typeface="Calibri" panose="020F0502020204030204" pitchFamily="34" charset="0"/>
              </a:rPr>
              <a:t>.) </a:t>
            </a:r>
            <a:r>
              <a:rPr lang="en-US" sz="3000" dirty="0">
                <a:latin typeface="Calibri" panose="020F0502020204030204" pitchFamily="34" charset="0"/>
                <a:ea typeface="Calibri" panose="020F0502020204030204" pitchFamily="34" charset="0"/>
                <a:cs typeface="Calibri" panose="020F0502020204030204" pitchFamily="34" charset="0"/>
              </a:rPr>
              <a:t>Therefore we also, since we are surrounded by so great a cloud of witnesses, let us lay aside every weight, and the sin which so easily ensnares us, and let us run with endurance the race that is set before us,</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57150" algn="l"/>
              </a:tabLst>
            </a:pPr>
            <a:r>
              <a:rPr lang="en-US" sz="3000" dirty="0">
                <a:effectLst/>
                <a:latin typeface="Calibri" panose="020F0502020204030204" pitchFamily="34" charset="0"/>
                <a:ea typeface="Calibri" panose="020F0502020204030204" pitchFamily="34" charset="0"/>
                <a:cs typeface="Calibri" panose="020F0502020204030204" pitchFamily="34" charset="0"/>
              </a:rPr>
              <a:t>And it will take patience to run the race.</a:t>
            </a:r>
            <a:endParaRPr lang="en-US" sz="3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DC96CB2-2C54-FE40-7394-F45962496BD2}"/>
              </a:ext>
            </a:extLst>
          </p:cNvPr>
          <p:cNvSpPr txBox="1"/>
          <p:nvPr/>
        </p:nvSpPr>
        <p:spPr>
          <a:xfrm>
            <a:off x="855678" y="908813"/>
            <a:ext cx="8288322" cy="692049"/>
          </a:xfrm>
          <a:prstGeom prst="rect">
            <a:avLst/>
          </a:prstGeom>
          <a:noFill/>
        </p:spPr>
        <p:txBody>
          <a:bodyPr wrap="square">
            <a:spAutoFit/>
          </a:bodyPr>
          <a:lstStyle/>
          <a:p>
            <a:pPr marR="0" lvl="0" algn="ctr" defTabSz="457200" rtl="0" eaLnBrk="1" fontAlgn="auto" latinLnBrk="0" hangingPunct="1">
              <a:lnSpc>
                <a:spcPct val="115000"/>
              </a:lnSpc>
              <a:spcBef>
                <a:spcPts val="0"/>
              </a:spcBef>
              <a:spcAft>
                <a:spcPts val="0"/>
              </a:spcAft>
              <a:buClrTx/>
              <a:buSzTx/>
              <a:tabLst>
                <a:tab pos="-57150" algn="l"/>
              </a:tabLst>
              <a:defRPr/>
            </a:pPr>
            <a:r>
              <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2. Jesus left us An Example of Patience</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FC95C6BE-D400-FE2A-BE73-4982333D6443}"/>
              </a:ext>
            </a:extLst>
          </p:cNvPr>
          <p:cNvSpPr/>
          <p:nvPr/>
        </p:nvSpPr>
        <p:spPr>
          <a:xfrm>
            <a:off x="1174459" y="3187817"/>
            <a:ext cx="7575258" cy="244119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23EB733-86D4-34F8-D47C-412AE7EF3779}"/>
              </a:ext>
            </a:extLst>
          </p:cNvPr>
          <p:cNvSpPr txBox="1"/>
          <p:nvPr/>
        </p:nvSpPr>
        <p:spPr>
          <a:xfrm>
            <a:off x="1929468" y="2801923"/>
            <a:ext cx="5503178" cy="369332"/>
          </a:xfrm>
          <a:prstGeom prst="rect">
            <a:avLst/>
          </a:prstGeom>
          <a:noFill/>
        </p:spPr>
        <p:txBody>
          <a:bodyPr wrap="square" rtlCol="0">
            <a:spAutoFit/>
          </a:bodyPr>
          <a:lstStyle/>
          <a:p>
            <a:r>
              <a:rPr lang="en-US" dirty="0"/>
              <a:t>(Lord, give me patience, right now!)</a:t>
            </a:r>
          </a:p>
        </p:txBody>
      </p:sp>
    </p:spTree>
    <p:extLst>
      <p:ext uri="{BB962C8B-B14F-4D97-AF65-F5344CB8AC3E}">
        <p14:creationId xmlns:p14="http://schemas.microsoft.com/office/powerpoint/2010/main" val="410678817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Office 2013 - 2022 Theme</Template>
  <TotalTime>271</TotalTime>
  <Words>3541</Words>
  <Application>Microsoft Office PowerPoint</Application>
  <PresentationFormat>On-screen Show (4:3)</PresentationFormat>
  <Paragraphs>261</Paragraphs>
  <Slides>35</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35</vt:i4>
      </vt:variant>
    </vt:vector>
  </HeadingPairs>
  <TitlesOfParts>
    <vt:vector size="45" baseType="lpstr">
      <vt:lpstr>Arial</vt:lpstr>
      <vt:lpstr>Arial Unicode MS</vt:lpstr>
      <vt:lpstr>Calibri</vt:lpstr>
      <vt:lpstr>Calibri Light</vt:lpstr>
      <vt:lpstr>Cambria</vt:lpstr>
      <vt:lpstr>Ink Free</vt:lpstr>
      <vt:lpstr>Symbol</vt:lpstr>
      <vt:lpstr>Times New Roman</vt:lpstr>
      <vt:lpstr>1_Office Theme</vt:lpstr>
      <vt:lpstr>14_Default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Lebanon church of Christ</dc:creator>
  <cp:lastModifiedBy>New Lebanon church of Christ</cp:lastModifiedBy>
  <cp:revision>10</cp:revision>
  <dcterms:created xsi:type="dcterms:W3CDTF">2024-03-11T13:17:13Z</dcterms:created>
  <dcterms:modified xsi:type="dcterms:W3CDTF">2024-03-17T10:54:31Z</dcterms:modified>
</cp:coreProperties>
</file>