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921" r:id="rId3"/>
    <p:sldId id="924" r:id="rId4"/>
    <p:sldId id="933" r:id="rId5"/>
    <p:sldId id="935" r:id="rId6"/>
    <p:sldId id="936" r:id="rId7"/>
    <p:sldId id="922" r:id="rId8"/>
    <p:sldId id="895" r:id="rId9"/>
    <p:sldId id="927" r:id="rId10"/>
    <p:sldId id="908" r:id="rId11"/>
    <p:sldId id="894" r:id="rId12"/>
    <p:sldId id="934" r:id="rId13"/>
    <p:sldId id="912" r:id="rId14"/>
    <p:sldId id="890" r:id="rId15"/>
    <p:sldId id="909" r:id="rId16"/>
    <p:sldId id="893" r:id="rId17"/>
    <p:sldId id="928" r:id="rId18"/>
    <p:sldId id="896" r:id="rId19"/>
    <p:sldId id="929" r:id="rId20"/>
    <p:sldId id="911" r:id="rId21"/>
    <p:sldId id="923" r:id="rId22"/>
    <p:sldId id="916" r:id="rId23"/>
    <p:sldId id="919" r:id="rId24"/>
    <p:sldId id="891" r:id="rId25"/>
    <p:sldId id="892" r:id="rId26"/>
    <p:sldId id="899" r:id="rId27"/>
    <p:sldId id="900" r:id="rId28"/>
    <p:sldId id="903" r:id="rId29"/>
    <p:sldId id="902" r:id="rId30"/>
    <p:sldId id="907" r:id="rId31"/>
    <p:sldId id="930" r:id="rId32"/>
    <p:sldId id="897" r:id="rId33"/>
    <p:sldId id="918" r:id="rId34"/>
    <p:sldId id="931" r:id="rId35"/>
    <p:sldId id="8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3IpYP7U6R5B2P8AvoxfQ==" hashData="G8BibArN2yHMxsb+6V8KtY4tcsmMn5lKv9c/ZN0qxrbzCXcIAxs2yRPhi1qyWyHffr7TbG+GTGR1MyuoZacWU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621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6534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040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9248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6083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762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8956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9584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1562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8656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5857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3/31/2024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400627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ref.ly/logosres/tn-vines?ref=GreekStrongs.3957"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5D1B6BC-D931-A6CD-C923-4B5EA539EF8F}"/>
              </a:ext>
            </a:extLst>
          </p:cNvPr>
          <p:cNvSpPr txBox="1"/>
          <p:nvPr/>
        </p:nvSpPr>
        <p:spPr>
          <a:xfrm>
            <a:off x="230601" y="1820606"/>
            <a:ext cx="8686800" cy="5016758"/>
          </a:xfrm>
          <a:prstGeom prst="rect">
            <a:avLst/>
          </a:prstGeom>
          <a:noFill/>
        </p:spPr>
        <p:txBody>
          <a:bodyPr wrap="square">
            <a:spAutoFit/>
          </a:bodyPr>
          <a:lstStyle/>
          <a:p>
            <a:pPr algn="l" rtl="0"/>
            <a:r>
              <a:rPr lang="en-US" sz="2800" b="1" dirty="0"/>
              <a:t>EASTER</a:t>
            </a:r>
          </a:p>
          <a:p>
            <a:pPr algn="l" rtl="0"/>
            <a:r>
              <a:rPr lang="en-US" sz="2800" b="1" dirty="0" err="1">
                <a:solidFill>
                  <a:srgbClr val="FF0000"/>
                </a:solidFill>
              </a:rPr>
              <a:t>pascha</a:t>
            </a:r>
            <a:r>
              <a:rPr lang="en-US" sz="2800" b="1" dirty="0">
                <a:solidFill>
                  <a:srgbClr val="FF0000"/>
                </a:solidFill>
              </a:rPr>
              <a:t> (</a:t>
            </a:r>
            <a:r>
              <a:rPr lang="el-GR" sz="2800" b="1" dirty="0">
                <a:solidFill>
                  <a:srgbClr val="FF0000"/>
                </a:solidFill>
              </a:rPr>
              <a:t>πάσχα</a:t>
            </a:r>
            <a:r>
              <a:rPr lang="en-US" sz="2800" b="1" dirty="0">
                <a:solidFill>
                  <a:srgbClr val="FF0000"/>
                </a:solidFill>
              </a:rPr>
              <a:t>, 3957), </a:t>
            </a:r>
            <a:r>
              <a:rPr lang="en-US" sz="2800" b="1" u="sng" dirty="0">
                <a:solidFill>
                  <a:srgbClr val="FF0000"/>
                </a:solidFill>
              </a:rPr>
              <a:t>mistranslated “</a:t>
            </a:r>
            <a:r>
              <a:rPr lang="en-US" sz="2800" b="1" u="sng" dirty="0">
                <a:solidFill>
                  <a:srgbClr val="7030A0"/>
                </a:solidFill>
                <a:latin typeface="Aharoni" panose="02010803020104030203" pitchFamily="2" charset="-79"/>
                <a:cs typeface="Aharoni" panose="02010803020104030203" pitchFamily="2" charset="-79"/>
              </a:rPr>
              <a:t>Easter</a:t>
            </a:r>
            <a:r>
              <a:rPr lang="en-US" sz="2800" b="1" u="sng" dirty="0">
                <a:solidFill>
                  <a:srgbClr val="FF0000"/>
                </a:solidFill>
              </a:rPr>
              <a:t>” in Acts </a:t>
            </a:r>
            <a:r>
              <a:rPr lang="en-US" sz="2800" b="1" dirty="0">
                <a:solidFill>
                  <a:srgbClr val="FF0000"/>
                </a:solidFill>
              </a:rPr>
              <a:t>12:4, </a:t>
            </a:r>
            <a:r>
              <a:rPr lang="en-US" sz="2000" b="0" dirty="0" err="1"/>
              <a:t>kjv</a:t>
            </a:r>
            <a:r>
              <a:rPr lang="en-US" sz="2000" b="0" dirty="0"/>
              <a:t>, denotes the Passover (</a:t>
            </a:r>
            <a:r>
              <a:rPr lang="en-US" sz="2000" b="0" dirty="0" err="1"/>
              <a:t>rv</a:t>
            </a:r>
            <a:r>
              <a:rPr lang="en-US" sz="2000" b="0" dirty="0"/>
              <a:t>). The phrase “after the Passover” signifies after the whole festival was at an end. </a:t>
            </a:r>
            <a:r>
              <a:rPr lang="en-US" sz="2000" b="1" u="sng" dirty="0">
                <a:solidFill>
                  <a:srgbClr val="002060"/>
                </a:solidFill>
              </a:rPr>
              <a:t>The term “</a:t>
            </a:r>
            <a:r>
              <a:rPr lang="en-US" sz="2000" b="1" u="sng" dirty="0">
                <a:solidFill>
                  <a:srgbClr val="7030A0"/>
                </a:solidFill>
                <a:latin typeface="Aharoni" panose="02010803020104030203" pitchFamily="2" charset="-79"/>
                <a:cs typeface="Aharoni" panose="02010803020104030203" pitchFamily="2" charset="-79"/>
              </a:rPr>
              <a:t>Easter</a:t>
            </a:r>
            <a:r>
              <a:rPr lang="en-US" sz="2000" b="1" u="sng" dirty="0">
                <a:solidFill>
                  <a:srgbClr val="002060"/>
                </a:solidFill>
              </a:rPr>
              <a:t>” is not of Christian origin. It is another form of Astarte, one of the titles of the Chaldean goddess, the queen of heaven</a:t>
            </a:r>
            <a:r>
              <a:rPr lang="en-US" sz="2000" b="1" dirty="0">
                <a:solidFill>
                  <a:srgbClr val="002060"/>
                </a:solidFill>
              </a:rPr>
              <a:t>. </a:t>
            </a:r>
            <a:r>
              <a:rPr lang="en-US" sz="2000" b="0" dirty="0"/>
              <a:t>The festival of Pasch held by Christians in post-apostolic times was a continuation of the Jewish feast, </a:t>
            </a:r>
            <a:r>
              <a:rPr lang="en-US" sz="2000" b="1" dirty="0"/>
              <a:t>but was not instituted by Christ</a:t>
            </a:r>
            <a:r>
              <a:rPr lang="en-US" sz="2000" b="0" dirty="0"/>
              <a:t>, nor was it connected with Lent. </a:t>
            </a:r>
            <a:r>
              <a:rPr lang="en-US" sz="2400" b="0" u="sng" dirty="0"/>
              <a:t>From this Pasch the pagan festival of “</a:t>
            </a:r>
            <a:r>
              <a:rPr lang="en-US" sz="2400" b="0" u="sng" dirty="0">
                <a:solidFill>
                  <a:srgbClr val="7030A0"/>
                </a:solidFill>
                <a:latin typeface="Aharoni" panose="02010803020104030203" pitchFamily="2" charset="-79"/>
                <a:cs typeface="Aharoni" panose="02010803020104030203" pitchFamily="2" charset="-79"/>
              </a:rPr>
              <a:t>Easter</a:t>
            </a:r>
            <a:r>
              <a:rPr lang="en-US" sz="2400" b="0" u="sng" dirty="0"/>
              <a:t>” was quite distinct and was</a:t>
            </a:r>
            <a:r>
              <a:rPr lang="en-US" sz="2400" b="1" u="sng" dirty="0"/>
              <a:t> </a:t>
            </a:r>
            <a:r>
              <a:rPr lang="en-US" sz="2400" b="0" u="sng" dirty="0"/>
              <a:t>introduced into the apostate Western religion, as part of the attempt to adapt pagan festivals to Christianity</a:t>
            </a:r>
            <a:r>
              <a:rPr lang="en-US" sz="2400" b="0" dirty="0"/>
              <a:t>. See</a:t>
            </a:r>
            <a:r>
              <a:rPr lang="en-US" sz="2400" b="1" dirty="0"/>
              <a:t> </a:t>
            </a:r>
            <a:r>
              <a:rPr lang="en-US" sz="2400" b="0" dirty="0" err="1"/>
              <a:t>passover</a:t>
            </a:r>
            <a:r>
              <a:rPr lang="en-US" sz="2400" b="0" dirty="0"/>
              <a:t>.</a:t>
            </a:r>
          </a:p>
          <a:p>
            <a:pPr lvl="1"/>
            <a:r>
              <a:rPr lang="en-US" sz="2400" dirty="0"/>
              <a:t> </a:t>
            </a:r>
            <a:r>
              <a:rPr lang="en-US" sz="1400" dirty="0"/>
              <a:t>W. E. Vine, Merrill F. Unger, and William White Jr.,  (Nashville, TN: T. Nelson, 1996), 192.</a:t>
            </a:r>
          </a:p>
          <a:p>
            <a:pPr algn="l" rtl="0"/>
            <a:endParaRPr lang="en-US" dirty="0"/>
          </a:p>
          <a:p>
            <a:r>
              <a:rPr lang="en-US" b="0" i="0" u="none" strike="noStrike" baseline="0" dirty="0"/>
              <a:t> </a:t>
            </a:r>
            <a:endParaRPr lang="en-US" b="0" i="0" u="none" strike="noStrike" baseline="0" dirty="0">
              <a:solidFill>
                <a:srgbClr val="0000FF"/>
              </a:solidFill>
              <a:hlinkClick r:id="rId2"/>
            </a:endParaRPr>
          </a:p>
        </p:txBody>
      </p:sp>
      <p:sp>
        <p:nvSpPr>
          <p:cNvPr id="2" name="Rectangle 1">
            <a:extLst>
              <a:ext uri="{FF2B5EF4-FFF2-40B4-BE49-F238E27FC236}">
                <a16:creationId xmlns:a16="http://schemas.microsoft.com/office/drawing/2014/main" id="{DACDE41C-509A-021B-F10D-CCB6643BD284}"/>
              </a:ext>
            </a:extLst>
          </p:cNvPr>
          <p:cNvSpPr/>
          <p:nvPr/>
        </p:nvSpPr>
        <p:spPr>
          <a:xfrm>
            <a:off x="209725" y="1006679"/>
            <a:ext cx="8741328" cy="528506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255DAD-1CD5-2CAF-379B-66B5B702888B}"/>
              </a:ext>
            </a:extLst>
          </p:cNvPr>
          <p:cNvSpPr txBox="1"/>
          <p:nvPr/>
        </p:nvSpPr>
        <p:spPr>
          <a:xfrm>
            <a:off x="226599" y="1208015"/>
            <a:ext cx="8741328" cy="646331"/>
          </a:xfrm>
          <a:prstGeom prst="rect">
            <a:avLst/>
          </a:prstGeom>
          <a:noFill/>
        </p:spPr>
        <p:txBody>
          <a:bodyPr wrap="square" rtlCol="0">
            <a:spAutoFit/>
          </a:bodyPr>
          <a:lstStyle/>
          <a:p>
            <a:pPr algn="ctr"/>
            <a:r>
              <a:rPr lang="en-US" sz="3600" dirty="0">
                <a:solidFill>
                  <a:srgbClr val="0070C0"/>
                </a:solidFill>
              </a:rPr>
              <a:t>2.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 in the Bible?</a:t>
            </a:r>
          </a:p>
        </p:txBody>
      </p:sp>
    </p:spTree>
    <p:extLst>
      <p:ext uri="{BB962C8B-B14F-4D97-AF65-F5344CB8AC3E}">
        <p14:creationId xmlns:p14="http://schemas.microsoft.com/office/powerpoint/2010/main" val="111357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067D87C-5662-E50F-F7DF-7A5C209B28D0}"/>
              </a:ext>
            </a:extLst>
          </p:cNvPr>
          <p:cNvSpPr txBox="1"/>
          <p:nvPr/>
        </p:nvSpPr>
        <p:spPr>
          <a:xfrm>
            <a:off x="445299" y="2006741"/>
            <a:ext cx="8379236" cy="4154984"/>
          </a:xfrm>
          <a:prstGeom prst="rect">
            <a:avLst/>
          </a:prstGeom>
          <a:noFill/>
        </p:spPr>
        <p:txBody>
          <a:bodyPr wrap="square">
            <a:spAutoFit/>
          </a:bodyPr>
          <a:lstStyle/>
          <a:p>
            <a:r>
              <a:rPr lang="en-US" sz="2400" b="1" dirty="0">
                <a:solidFill>
                  <a:srgbClr val="0070C0"/>
                </a:solidFill>
              </a:rPr>
              <a:t>Acts 12:4 </a:t>
            </a:r>
            <a:r>
              <a:rPr lang="en-US" sz="2400" dirty="0"/>
              <a:t>intending </a:t>
            </a:r>
            <a:r>
              <a:rPr lang="en-US" sz="2400" b="1" u="sng" dirty="0">
                <a:latin typeface="Aharoni" panose="02010803020104030203" pitchFamily="2" charset="-79"/>
                <a:cs typeface="Aharoni" panose="02010803020104030203" pitchFamily="2" charset="-79"/>
              </a:rPr>
              <a:t>after </a:t>
            </a:r>
            <a:r>
              <a:rPr lang="en-US" sz="2400" b="1" u="sng" dirty="0">
                <a:solidFill>
                  <a:srgbClr val="7030A0"/>
                </a:solidFill>
                <a:latin typeface="Aharoni" panose="02010803020104030203" pitchFamily="2" charset="-79"/>
                <a:cs typeface="Aharoni" panose="02010803020104030203" pitchFamily="2" charset="-79"/>
              </a:rPr>
              <a:t>Easter</a:t>
            </a:r>
            <a:r>
              <a:rPr lang="en-US" sz="2400" b="1" u="sng" dirty="0">
                <a:latin typeface="Aharoni" panose="02010803020104030203" pitchFamily="2" charset="-79"/>
                <a:cs typeface="Aharoni" panose="02010803020104030203" pitchFamily="2" charset="-79"/>
              </a:rPr>
              <a:t> </a:t>
            </a:r>
            <a:r>
              <a:rPr lang="en-US" sz="2400" dirty="0"/>
              <a:t>to bring him forth to the people. (KJV) 1604-</a:t>
            </a:r>
            <a:r>
              <a:rPr lang="en-US" sz="2400" u="sng" dirty="0"/>
              <a:t>1611</a:t>
            </a:r>
            <a:r>
              <a:rPr lang="en-US" sz="2400" dirty="0"/>
              <a:t>-influence of Catholic church</a:t>
            </a:r>
          </a:p>
          <a:p>
            <a:endParaRPr lang="en-US" sz="2400" dirty="0"/>
          </a:p>
          <a:p>
            <a:r>
              <a:rPr lang="en-US" sz="2400" b="1" dirty="0">
                <a:solidFill>
                  <a:srgbClr val="0070C0"/>
                </a:solidFill>
              </a:rPr>
              <a:t>Acts 12:4 </a:t>
            </a:r>
            <a:r>
              <a:rPr lang="en-US" sz="2400" dirty="0"/>
              <a:t>intending </a:t>
            </a:r>
            <a:r>
              <a:rPr lang="en-US" sz="2400" b="1" u="sng" dirty="0">
                <a:latin typeface="Aharoni" panose="02010803020104030203" pitchFamily="2" charset="-79"/>
                <a:cs typeface="Aharoni" panose="02010803020104030203" pitchFamily="2" charset="-79"/>
              </a:rPr>
              <a:t>after the Passover </a:t>
            </a:r>
            <a:r>
              <a:rPr lang="en-US" sz="2400" dirty="0"/>
              <a:t>to bring him forth to the people. (ASV)</a:t>
            </a:r>
          </a:p>
          <a:p>
            <a:endParaRPr lang="en-US" sz="2400" dirty="0"/>
          </a:p>
          <a:p>
            <a:r>
              <a:rPr lang="en-US" sz="2400" b="1" dirty="0">
                <a:solidFill>
                  <a:srgbClr val="0070C0"/>
                </a:solidFill>
              </a:rPr>
              <a:t>Acts 12:4 </a:t>
            </a:r>
            <a:r>
              <a:rPr lang="en-US" sz="2400" dirty="0"/>
              <a:t>intending </a:t>
            </a:r>
            <a:r>
              <a:rPr lang="en-US" sz="2400" b="1" u="sng" dirty="0">
                <a:latin typeface="Aharoni" panose="02010803020104030203" pitchFamily="2" charset="-79"/>
                <a:cs typeface="Aharoni" panose="02010803020104030203" pitchFamily="2" charset="-79"/>
              </a:rPr>
              <a:t>after the Passover </a:t>
            </a:r>
            <a:r>
              <a:rPr lang="en-US" sz="2400" dirty="0"/>
              <a:t>to bring him out to the people. (RSV)</a:t>
            </a:r>
          </a:p>
          <a:p>
            <a:endParaRPr lang="en-US" sz="2400" dirty="0"/>
          </a:p>
          <a:p>
            <a:r>
              <a:rPr lang="en-US" sz="2400" b="1" dirty="0">
                <a:solidFill>
                  <a:srgbClr val="0070C0"/>
                </a:solidFill>
              </a:rPr>
              <a:t>Acts 12:4 </a:t>
            </a:r>
            <a:r>
              <a:rPr lang="en-US" sz="2400" dirty="0"/>
              <a:t>intending to bring him before the people                     </a:t>
            </a:r>
            <a:r>
              <a:rPr lang="en-US" sz="2400" b="1" u="sng" dirty="0">
                <a:latin typeface="Aharoni" panose="02010803020104030203" pitchFamily="2" charset="-79"/>
                <a:cs typeface="Aharoni" panose="02010803020104030203" pitchFamily="2" charset="-79"/>
              </a:rPr>
              <a:t>after Passover</a:t>
            </a:r>
            <a:r>
              <a:rPr lang="en-US" sz="2400" dirty="0"/>
              <a:t>. (NKJV)</a:t>
            </a:r>
          </a:p>
        </p:txBody>
      </p:sp>
      <p:sp>
        <p:nvSpPr>
          <p:cNvPr id="2" name="Rectangle 1">
            <a:extLst>
              <a:ext uri="{FF2B5EF4-FFF2-40B4-BE49-F238E27FC236}">
                <a16:creationId xmlns:a16="http://schemas.microsoft.com/office/drawing/2014/main" id="{ED1C50D9-4D94-D6A7-10E0-42EDFC451724}"/>
              </a:ext>
            </a:extLst>
          </p:cNvPr>
          <p:cNvSpPr/>
          <p:nvPr/>
        </p:nvSpPr>
        <p:spPr>
          <a:xfrm>
            <a:off x="369116" y="1082865"/>
            <a:ext cx="8531603" cy="517064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70E387-4E3E-670B-FB44-B4EA68A8FD1F}"/>
              </a:ext>
            </a:extLst>
          </p:cNvPr>
          <p:cNvSpPr txBox="1"/>
          <p:nvPr/>
        </p:nvSpPr>
        <p:spPr>
          <a:xfrm>
            <a:off x="369116" y="1283516"/>
            <a:ext cx="8531603" cy="646331"/>
          </a:xfrm>
          <a:prstGeom prst="rect">
            <a:avLst/>
          </a:prstGeom>
          <a:noFill/>
        </p:spPr>
        <p:txBody>
          <a:bodyPr wrap="square" rtlCol="0">
            <a:spAutoFit/>
          </a:bodyPr>
          <a:lstStyle/>
          <a:p>
            <a:pPr algn="ctr"/>
            <a:r>
              <a:rPr lang="en-US" sz="3600" dirty="0">
                <a:solidFill>
                  <a:srgbClr val="0070C0"/>
                </a:solidFill>
              </a:rPr>
              <a:t>2.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 in the Bible?</a:t>
            </a:r>
          </a:p>
        </p:txBody>
      </p:sp>
    </p:spTree>
    <p:extLst>
      <p:ext uri="{BB962C8B-B14F-4D97-AF65-F5344CB8AC3E}">
        <p14:creationId xmlns:p14="http://schemas.microsoft.com/office/powerpoint/2010/main" val="150385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8DA9A3-B6AB-B130-1646-BC5571101B3F}"/>
              </a:ext>
            </a:extLst>
          </p:cNvPr>
          <p:cNvSpPr txBox="1"/>
          <p:nvPr/>
        </p:nvSpPr>
        <p:spPr>
          <a:xfrm>
            <a:off x="520118" y="251670"/>
            <a:ext cx="8095376" cy="6001643"/>
          </a:xfrm>
          <a:prstGeom prst="rect">
            <a:avLst/>
          </a:prstGeom>
          <a:noFill/>
        </p:spPr>
        <p:txBody>
          <a:bodyPr wrap="square">
            <a:spAutoFit/>
          </a:bodyPr>
          <a:lstStyle/>
          <a:p>
            <a:r>
              <a:rPr lang="en-US" sz="2400" dirty="0"/>
              <a:t>When he had taken him (</a:t>
            </a:r>
            <a:r>
              <a:rPr lang="en-US" sz="2400" dirty="0" err="1"/>
              <a:t>piasas</a:t>
            </a:r>
            <a:r>
              <a:rPr lang="en-US" sz="2400" dirty="0"/>
              <a:t>). See on Ac 3:7 for same form. He put him in prison (</a:t>
            </a:r>
            <a:r>
              <a:rPr lang="en-US" sz="2400" dirty="0" err="1"/>
              <a:t>etheto</a:t>
            </a:r>
            <a:r>
              <a:rPr lang="en-US" sz="2400" dirty="0"/>
              <a:t> </a:t>
            </a:r>
            <a:r>
              <a:rPr lang="en-US" sz="2400" dirty="0" err="1"/>
              <a:t>eis</a:t>
            </a:r>
            <a:r>
              <a:rPr lang="en-US" sz="2400" dirty="0"/>
              <a:t> </a:t>
            </a:r>
            <a:r>
              <a:rPr lang="en-US" sz="2400" dirty="0" err="1"/>
              <a:t>phulakên</a:t>
            </a:r>
            <a:r>
              <a:rPr lang="en-US" sz="2400" dirty="0"/>
              <a:t>). Second aorist middle indicative of </a:t>
            </a:r>
            <a:r>
              <a:rPr lang="en-US" sz="2400" dirty="0" err="1"/>
              <a:t>tithêmi</a:t>
            </a:r>
            <a:r>
              <a:rPr lang="en-US" sz="2400" dirty="0"/>
              <a:t>, common verb. </a:t>
            </a:r>
            <a:r>
              <a:rPr lang="en-US" sz="2400" b="1" u="sng" dirty="0">
                <a:solidFill>
                  <a:srgbClr val="0070C0"/>
                </a:solidFill>
              </a:rPr>
              <a:t>This is the third imprisonment of Peter (Ac 4:3; 5:18). </a:t>
            </a:r>
            <a:r>
              <a:rPr lang="en-US" sz="2400" dirty="0"/>
              <a:t>To four quaternions of soldiers (</a:t>
            </a:r>
            <a:r>
              <a:rPr lang="en-US" sz="2400" dirty="0" err="1"/>
              <a:t>tessarsin</a:t>
            </a:r>
            <a:r>
              <a:rPr lang="en-US" sz="2400" dirty="0"/>
              <a:t> </a:t>
            </a:r>
            <a:r>
              <a:rPr lang="en-US" sz="2400" dirty="0" err="1"/>
              <a:t>tetradiois</a:t>
            </a:r>
            <a:r>
              <a:rPr lang="en-US" sz="2400" dirty="0"/>
              <a:t> </a:t>
            </a:r>
            <a:r>
              <a:rPr lang="en-US" sz="2400" dirty="0" err="1"/>
              <a:t>stratiôtôn</a:t>
            </a:r>
            <a:r>
              <a:rPr lang="en-US" sz="2400" dirty="0"/>
              <a:t>). </a:t>
            </a:r>
            <a:r>
              <a:rPr lang="en-US" sz="2400" b="1" u="sng" dirty="0"/>
              <a:t>Four soldiers in each quaternion</a:t>
            </a:r>
            <a:r>
              <a:rPr lang="en-US" sz="2400" u="sng" dirty="0"/>
              <a:t> </a:t>
            </a:r>
            <a:r>
              <a:rPr lang="en-US" sz="2400" dirty="0"/>
              <a:t>(</a:t>
            </a:r>
            <a:r>
              <a:rPr lang="en-US" sz="2400" dirty="0" err="1"/>
              <a:t>tetradion</a:t>
            </a:r>
            <a:r>
              <a:rPr lang="en-US" sz="2400" dirty="0"/>
              <a:t> from tetras, four), </a:t>
            </a:r>
            <a:r>
              <a:rPr lang="en-US" sz="2400" b="1" u="sng" dirty="0"/>
              <a:t>two on the inside with the prisoner (chained to him) and two on the outside</a:t>
            </a:r>
            <a:r>
              <a:rPr lang="en-US" sz="2400" u="sng" dirty="0"/>
              <a:t>, </a:t>
            </a:r>
            <a:r>
              <a:rPr lang="en-US" sz="2400" dirty="0"/>
              <a:t>in </a:t>
            </a:r>
            <a:r>
              <a:rPr lang="en-US" sz="2400" b="1" u="sng" dirty="0">
                <a:solidFill>
                  <a:srgbClr val="FF0000"/>
                </a:solidFill>
              </a:rPr>
              <a:t>shifts of six hours each, sixteen soldiers in all</a:t>
            </a:r>
            <a:r>
              <a:rPr lang="en-US" sz="2400" b="1" dirty="0">
                <a:solidFill>
                  <a:srgbClr val="FF0000"/>
                </a:solidFill>
              </a:rPr>
              <a:t>,</a:t>
            </a:r>
            <a:r>
              <a:rPr lang="en-US" sz="2400" dirty="0"/>
              <a:t> the usual Roman custom. </a:t>
            </a:r>
          </a:p>
          <a:p>
            <a:endParaRPr lang="en-US" sz="2400" dirty="0"/>
          </a:p>
          <a:p>
            <a:r>
              <a:rPr lang="en-US" sz="2400" dirty="0"/>
              <a:t>Probably Agrippa had heard of Peter's previous escape (Ac 5:19) and so took no chances for connivance of the jailors. </a:t>
            </a:r>
            <a:r>
              <a:rPr lang="en-US" sz="2400" b="1" dirty="0"/>
              <a:t>After the </a:t>
            </a:r>
            <a:r>
              <a:rPr lang="en-US" sz="2400" b="1" dirty="0" err="1"/>
              <a:t>passover</a:t>
            </a:r>
            <a:r>
              <a:rPr lang="en-US" sz="2400" b="1" dirty="0"/>
              <a:t> (meta to </a:t>
            </a:r>
            <a:r>
              <a:rPr lang="en-US" sz="2400" b="1" dirty="0" err="1"/>
              <a:t>pascha</a:t>
            </a:r>
            <a:r>
              <a:rPr lang="en-US" sz="2400" b="1" dirty="0"/>
              <a:t>). The </a:t>
            </a:r>
            <a:r>
              <a:rPr lang="en-US" sz="2400" b="1" dirty="0" err="1"/>
              <a:t>passover</a:t>
            </a:r>
            <a:r>
              <a:rPr lang="en-US" sz="2400" b="1" dirty="0"/>
              <a:t> feast of eight days.</a:t>
            </a:r>
            <a:r>
              <a:rPr lang="en-US" sz="2400" dirty="0"/>
              <a:t> "</a:t>
            </a:r>
            <a:r>
              <a:rPr lang="en-US" sz="2400" b="1" dirty="0">
                <a:solidFill>
                  <a:srgbClr val="FF0000"/>
                </a:solidFill>
              </a:rPr>
              <a:t>The stricter Jews regarded it as a profanation to put a person to death during a religious festival" (Hackett). So Agrippa is more scrupulous than the Sanhedrin was about Jesus. </a:t>
            </a:r>
            <a:endParaRPr lang="en-US" sz="2400" dirty="0"/>
          </a:p>
        </p:txBody>
      </p:sp>
      <p:sp>
        <p:nvSpPr>
          <p:cNvPr id="4" name="TextBox 3">
            <a:extLst>
              <a:ext uri="{FF2B5EF4-FFF2-40B4-BE49-F238E27FC236}">
                <a16:creationId xmlns:a16="http://schemas.microsoft.com/office/drawing/2014/main" id="{1ADFA779-8604-E936-2A30-C660A03762DE}"/>
              </a:ext>
            </a:extLst>
          </p:cNvPr>
          <p:cNvSpPr txBox="1"/>
          <p:nvPr/>
        </p:nvSpPr>
        <p:spPr>
          <a:xfrm>
            <a:off x="0" y="6370759"/>
            <a:ext cx="9144000" cy="369332"/>
          </a:xfrm>
          <a:prstGeom prst="rect">
            <a:avLst/>
          </a:prstGeom>
          <a:noFill/>
        </p:spPr>
        <p:txBody>
          <a:bodyPr wrap="square" rtlCol="0">
            <a:spAutoFit/>
          </a:bodyPr>
          <a:lstStyle/>
          <a:p>
            <a:pPr algn="ctr"/>
            <a:r>
              <a:rPr lang="en-US" dirty="0"/>
              <a:t>(When Paul was chained he also would have a captive audience of 16 soldiers each day.)</a:t>
            </a:r>
          </a:p>
        </p:txBody>
      </p:sp>
    </p:spTree>
    <p:extLst>
      <p:ext uri="{BB962C8B-B14F-4D97-AF65-F5344CB8AC3E}">
        <p14:creationId xmlns:p14="http://schemas.microsoft.com/office/powerpoint/2010/main" val="64209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2BE0E45-1302-36E8-D54D-8B39ACC54E2F}"/>
              </a:ext>
            </a:extLst>
          </p:cNvPr>
          <p:cNvSpPr txBox="1"/>
          <p:nvPr/>
        </p:nvSpPr>
        <p:spPr>
          <a:xfrm>
            <a:off x="410768" y="1808603"/>
            <a:ext cx="8221211" cy="4524315"/>
          </a:xfrm>
          <a:prstGeom prst="rect">
            <a:avLst/>
          </a:prstGeom>
          <a:noFill/>
        </p:spPr>
        <p:txBody>
          <a:bodyPr wrap="square">
            <a:spAutoFit/>
          </a:bodyPr>
          <a:lstStyle/>
          <a:p>
            <a:r>
              <a:rPr lang="en-US" sz="2400" dirty="0"/>
              <a:t>The  Yearly  Observance  Of  Christ’s Resurrection...according to secular history ---</a:t>
            </a:r>
          </a:p>
          <a:p>
            <a:r>
              <a:rPr lang="en-US" sz="2400" dirty="0"/>
              <a:t>1. The practice began early, in the form of a "Christian“ Passover. </a:t>
            </a:r>
          </a:p>
          <a:p>
            <a:r>
              <a:rPr lang="en-US" sz="2400" dirty="0"/>
              <a:t>     The Passover was already an important feast to the Jews.</a:t>
            </a:r>
          </a:p>
          <a:p>
            <a:r>
              <a:rPr lang="en-US" sz="2400" dirty="0"/>
              <a:t>2. Instituted by Moses, commemorating their deliverance</a:t>
            </a:r>
          </a:p>
          <a:p>
            <a:r>
              <a:rPr lang="en-US" sz="2400" dirty="0"/>
              <a:t>     from Egypt.</a:t>
            </a:r>
          </a:p>
          <a:p>
            <a:r>
              <a:rPr lang="en-US" sz="2400" dirty="0"/>
              <a:t>3. It was during this feast that Jesus instituted the  "Lord’s 	Supper."   </a:t>
            </a:r>
          </a:p>
          <a:p>
            <a:r>
              <a:rPr lang="en-US" sz="2400" dirty="0"/>
              <a:t>4. Many Jews continued to keep their Jewish customs and</a:t>
            </a:r>
          </a:p>
          <a:p>
            <a:r>
              <a:rPr lang="en-US" sz="2400" dirty="0"/>
              <a:t>    religious festivals after their conversion to Christ.</a:t>
            </a:r>
          </a:p>
          <a:p>
            <a:r>
              <a:rPr lang="en-US" sz="2400" dirty="0"/>
              <a:t>5. Paul was not opposed to observing such Jewish customs.</a:t>
            </a:r>
          </a:p>
          <a:p>
            <a:r>
              <a:rPr lang="en-US" sz="2400" dirty="0"/>
              <a:t>               - </a:t>
            </a:r>
            <a:r>
              <a:rPr lang="en-US" sz="2400" b="1" dirty="0">
                <a:solidFill>
                  <a:srgbClr val="0070C0"/>
                </a:solidFill>
              </a:rPr>
              <a:t>Acts 18:18-21; 21:17-26</a:t>
            </a:r>
          </a:p>
        </p:txBody>
      </p:sp>
      <p:sp>
        <p:nvSpPr>
          <p:cNvPr id="2" name="Rectangle 1">
            <a:extLst>
              <a:ext uri="{FF2B5EF4-FFF2-40B4-BE49-F238E27FC236}">
                <a16:creationId xmlns:a16="http://schemas.microsoft.com/office/drawing/2014/main" id="{8144AE37-13A7-FD69-E099-1ACBB58219D8}"/>
              </a:ext>
            </a:extLst>
          </p:cNvPr>
          <p:cNvSpPr/>
          <p:nvPr/>
        </p:nvSpPr>
        <p:spPr>
          <a:xfrm>
            <a:off x="327171" y="1023457"/>
            <a:ext cx="8380894" cy="533289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3F1C12-F96C-6959-811A-EB41094B405F}"/>
              </a:ext>
            </a:extLst>
          </p:cNvPr>
          <p:cNvSpPr txBox="1"/>
          <p:nvPr/>
        </p:nvSpPr>
        <p:spPr>
          <a:xfrm>
            <a:off x="327172" y="1224793"/>
            <a:ext cx="8380894" cy="646331"/>
          </a:xfrm>
          <a:prstGeom prst="rect">
            <a:avLst/>
          </a:prstGeom>
          <a:noFill/>
        </p:spPr>
        <p:txBody>
          <a:bodyPr wrap="square" rtlCol="0">
            <a:spAutoFit/>
          </a:bodyPr>
          <a:lstStyle/>
          <a:p>
            <a:pPr algn="ctr"/>
            <a:r>
              <a:rPr lang="en-US" sz="3600" dirty="0">
                <a:solidFill>
                  <a:srgbClr val="0070C0"/>
                </a:solidFill>
              </a:rPr>
              <a:t>3. What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a:t>
            </a:r>
          </a:p>
        </p:txBody>
      </p:sp>
    </p:spTree>
    <p:extLst>
      <p:ext uri="{BB962C8B-B14F-4D97-AF65-F5344CB8AC3E}">
        <p14:creationId xmlns:p14="http://schemas.microsoft.com/office/powerpoint/2010/main" val="340837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2C77971-5C77-E03D-A409-00833A5453CC}"/>
              </a:ext>
            </a:extLst>
          </p:cNvPr>
          <p:cNvSpPr txBox="1"/>
          <p:nvPr/>
        </p:nvSpPr>
        <p:spPr>
          <a:xfrm>
            <a:off x="679508" y="2092071"/>
            <a:ext cx="7894041" cy="3883109"/>
          </a:xfrm>
          <a:prstGeom prst="rect">
            <a:avLst/>
          </a:prstGeom>
          <a:noFill/>
        </p:spPr>
        <p:txBody>
          <a:bodyPr wrap="square">
            <a:spAutoFit/>
          </a:bodyPr>
          <a:lstStyle/>
          <a:p>
            <a:r>
              <a:rPr lang="en-US" sz="2400" dirty="0"/>
              <a:t>The word "</a:t>
            </a:r>
            <a:r>
              <a:rPr lang="en-US" sz="2400" dirty="0">
                <a:solidFill>
                  <a:srgbClr val="7030A0"/>
                </a:solidFill>
                <a:latin typeface="Aharoni" panose="02010803020104030203" pitchFamily="2" charset="-79"/>
                <a:cs typeface="Aharoni" panose="02010803020104030203" pitchFamily="2" charset="-79"/>
              </a:rPr>
              <a:t>Easter</a:t>
            </a:r>
            <a:r>
              <a:rPr lang="en-US" sz="2400" dirty="0"/>
              <a:t>" is found only once in the Bible –                        in the </a:t>
            </a:r>
            <a:r>
              <a:rPr lang="en-US" sz="2400" b="1" dirty="0">
                <a:solidFill>
                  <a:srgbClr val="0070C0"/>
                </a:solidFill>
              </a:rPr>
              <a:t>King James Version </a:t>
            </a:r>
            <a:r>
              <a:rPr lang="en-US" sz="2800" b="1" dirty="0">
                <a:solidFill>
                  <a:srgbClr val="0070C0"/>
                </a:solidFill>
              </a:rPr>
              <a:t>Acts 12:4 </a:t>
            </a:r>
            <a:r>
              <a:rPr lang="en-US" sz="2400" dirty="0"/>
              <a:t>.     </a:t>
            </a:r>
          </a:p>
          <a:p>
            <a:r>
              <a:rPr lang="en-US" sz="2400" dirty="0">
                <a:latin typeface="Aharoni" panose="02010803020104030203" pitchFamily="2" charset="-79"/>
                <a:cs typeface="Aharoni" panose="02010803020104030203" pitchFamily="2" charset="-79"/>
              </a:rPr>
              <a:t>The word in the Greek is actually "Passover</a:t>
            </a:r>
            <a:r>
              <a:rPr lang="en-US" sz="2400" dirty="0"/>
              <a:t>", and so translated elsewhere in the KJV. </a:t>
            </a:r>
            <a:r>
              <a:rPr lang="en-US" sz="2800" b="1" dirty="0">
                <a:solidFill>
                  <a:srgbClr val="FF0000"/>
                </a:solidFill>
              </a:rPr>
              <a:t>The word </a:t>
            </a:r>
            <a:r>
              <a:rPr lang="en-US" sz="2800" b="1" dirty="0">
                <a:solidFill>
                  <a:srgbClr val="7030A0"/>
                </a:solidFill>
                <a:latin typeface="Aharoni" panose="02010803020104030203" pitchFamily="2" charset="-79"/>
                <a:cs typeface="Aharoni" panose="02010803020104030203" pitchFamily="2" charset="-79"/>
              </a:rPr>
              <a:t>Easter</a:t>
            </a:r>
            <a:r>
              <a:rPr lang="en-US" sz="2800" b="1" dirty="0">
                <a:solidFill>
                  <a:srgbClr val="FF0000"/>
                </a:solidFill>
              </a:rPr>
              <a:t> was used because of </a:t>
            </a:r>
            <a:r>
              <a:rPr lang="en-US" sz="2800" b="1" u="sng" dirty="0">
                <a:solidFill>
                  <a:srgbClr val="FF0000"/>
                </a:solidFill>
              </a:rPr>
              <a:t>the influence of the Roman catholic church</a:t>
            </a:r>
            <a:r>
              <a:rPr lang="en-US" sz="2800" b="1" dirty="0">
                <a:solidFill>
                  <a:srgbClr val="FF0000"/>
                </a:solidFill>
              </a:rPr>
              <a:t>….Not because it was in the original.</a:t>
            </a:r>
          </a:p>
          <a:p>
            <a:endParaRPr lang="en-US" sz="2400" dirty="0"/>
          </a:p>
          <a:p>
            <a:r>
              <a:rPr lang="en-US" sz="2400" dirty="0"/>
              <a:t>The updated KJV </a:t>
            </a:r>
            <a:r>
              <a:rPr lang="en-US" sz="2800" dirty="0"/>
              <a:t>(The New King James) makes this correction so it is true to the original Greek.</a:t>
            </a:r>
          </a:p>
        </p:txBody>
      </p:sp>
      <p:sp>
        <p:nvSpPr>
          <p:cNvPr id="2" name="Rectangle 1">
            <a:extLst>
              <a:ext uri="{FF2B5EF4-FFF2-40B4-BE49-F238E27FC236}">
                <a16:creationId xmlns:a16="http://schemas.microsoft.com/office/drawing/2014/main" id="{78BCD962-9595-1972-6E48-90CDFC24EA07}"/>
              </a:ext>
            </a:extLst>
          </p:cNvPr>
          <p:cNvSpPr/>
          <p:nvPr/>
        </p:nvSpPr>
        <p:spPr>
          <a:xfrm>
            <a:off x="369116" y="1057013"/>
            <a:ext cx="8422546" cy="523473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381BF7-E181-0B42-92D7-CF4A68DE33FC}"/>
              </a:ext>
            </a:extLst>
          </p:cNvPr>
          <p:cNvSpPr txBox="1"/>
          <p:nvPr/>
        </p:nvSpPr>
        <p:spPr>
          <a:xfrm>
            <a:off x="369116" y="1258349"/>
            <a:ext cx="8422546" cy="646331"/>
          </a:xfrm>
          <a:prstGeom prst="rect">
            <a:avLst/>
          </a:prstGeom>
          <a:noFill/>
        </p:spPr>
        <p:txBody>
          <a:bodyPr wrap="square" rtlCol="0">
            <a:spAutoFit/>
          </a:bodyPr>
          <a:lstStyle/>
          <a:p>
            <a:pPr algn="ctr"/>
            <a:r>
              <a:rPr lang="en-US" sz="3600" dirty="0">
                <a:solidFill>
                  <a:srgbClr val="0070C0"/>
                </a:solidFill>
              </a:rPr>
              <a:t>3. What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a:t>
            </a:r>
          </a:p>
        </p:txBody>
      </p:sp>
    </p:spTree>
    <p:extLst>
      <p:ext uri="{BB962C8B-B14F-4D97-AF65-F5344CB8AC3E}">
        <p14:creationId xmlns:p14="http://schemas.microsoft.com/office/powerpoint/2010/main" val="423640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2206381-7F26-919D-E41C-236D553D8F98}"/>
              </a:ext>
            </a:extLst>
          </p:cNvPr>
          <p:cNvSpPr txBox="1"/>
          <p:nvPr/>
        </p:nvSpPr>
        <p:spPr>
          <a:xfrm>
            <a:off x="476807" y="1894353"/>
            <a:ext cx="7899990" cy="4339650"/>
          </a:xfrm>
          <a:prstGeom prst="rect">
            <a:avLst/>
          </a:prstGeom>
          <a:noFill/>
        </p:spPr>
        <p:txBody>
          <a:bodyPr wrap="square">
            <a:spAutoFit/>
          </a:bodyPr>
          <a:lstStyle/>
          <a:p>
            <a:r>
              <a:rPr lang="en-US" sz="2400" b="1" dirty="0">
                <a:solidFill>
                  <a:srgbClr val="7030A0"/>
                </a:solidFill>
                <a:latin typeface="Aharoni" panose="02010803020104030203" pitchFamily="2" charset="-79"/>
                <a:cs typeface="Aharoni" panose="02010803020104030203" pitchFamily="2" charset="-79"/>
              </a:rPr>
              <a:t>Easter</a:t>
            </a:r>
            <a:r>
              <a:rPr lang="en-US" sz="2400" b="1" dirty="0"/>
              <a:t> is a moveable Holiday, meaning it is not fixed in relation to the civil calendar</a:t>
            </a:r>
            <a:r>
              <a:rPr lang="en-US" sz="2400" dirty="0"/>
              <a:t>. </a:t>
            </a:r>
            <a:r>
              <a:rPr lang="en-US" sz="2400" b="1" dirty="0">
                <a:solidFill>
                  <a:srgbClr val="FF0000"/>
                </a:solidFill>
              </a:rPr>
              <a:t>The </a:t>
            </a:r>
            <a:r>
              <a:rPr lang="en-US" sz="2400" b="1" u="sng" dirty="0">
                <a:solidFill>
                  <a:srgbClr val="FF0000"/>
                </a:solidFill>
              </a:rPr>
              <a:t>First Council of Nicaea</a:t>
            </a:r>
            <a:r>
              <a:rPr lang="en-US" sz="3600" b="1" dirty="0">
                <a:solidFill>
                  <a:srgbClr val="FF0000"/>
                </a:solidFill>
              </a:rPr>
              <a:t>* </a:t>
            </a:r>
            <a:r>
              <a:rPr lang="en-US" sz="2400" b="1" dirty="0">
                <a:solidFill>
                  <a:srgbClr val="FF0000"/>
                </a:solidFill>
              </a:rPr>
              <a:t>(325) established the date of </a:t>
            </a:r>
            <a:r>
              <a:rPr lang="en-US" sz="2400" b="1" dirty="0">
                <a:solidFill>
                  <a:srgbClr val="7030A0"/>
                </a:solidFill>
                <a:latin typeface="Aharoni" panose="02010803020104030203" pitchFamily="2" charset="-79"/>
                <a:cs typeface="Aharoni" panose="02010803020104030203" pitchFamily="2" charset="-79"/>
              </a:rPr>
              <a:t>Easter</a:t>
            </a:r>
            <a:r>
              <a:rPr lang="en-US" sz="2400" b="1" dirty="0">
                <a:solidFill>
                  <a:srgbClr val="FF0000"/>
                </a:solidFill>
              </a:rPr>
              <a:t> as the first Sunday after the full moon (the Paschal Full Moon) following the northern hemisphere's vernal equinox</a:t>
            </a:r>
            <a:r>
              <a:rPr lang="en-US" sz="2400" dirty="0"/>
              <a:t>. </a:t>
            </a:r>
            <a:r>
              <a:rPr lang="en-US" sz="2400" dirty="0">
                <a:solidFill>
                  <a:srgbClr val="0070C0"/>
                </a:solidFill>
              </a:rPr>
              <a:t>on March 21.</a:t>
            </a:r>
          </a:p>
          <a:p>
            <a:r>
              <a:rPr lang="en-US" sz="2400" dirty="0">
                <a:solidFill>
                  <a:srgbClr val="0070C0"/>
                </a:solidFill>
              </a:rPr>
              <a:t> The date of </a:t>
            </a:r>
            <a:r>
              <a:rPr lang="en-US" sz="2400" dirty="0">
                <a:solidFill>
                  <a:srgbClr val="7030A0"/>
                </a:solidFill>
                <a:latin typeface="Aharoni" panose="02010803020104030203" pitchFamily="2" charset="-79"/>
                <a:cs typeface="Aharoni" panose="02010803020104030203" pitchFamily="2" charset="-79"/>
              </a:rPr>
              <a:t>Easter</a:t>
            </a:r>
            <a:r>
              <a:rPr lang="en-US" sz="2400" dirty="0">
                <a:solidFill>
                  <a:srgbClr val="0070C0"/>
                </a:solidFill>
              </a:rPr>
              <a:t> therefore varies between March 22 and April 25. </a:t>
            </a:r>
          </a:p>
          <a:p>
            <a:r>
              <a:rPr lang="en-US" sz="2400" dirty="0">
                <a:solidFill>
                  <a:srgbClr val="7030A0"/>
                </a:solidFill>
                <a:latin typeface="Aharoni" panose="02010803020104030203" pitchFamily="2" charset="-79"/>
                <a:cs typeface="Aharoni" panose="02010803020104030203" pitchFamily="2" charset="-79"/>
              </a:rPr>
              <a:t>Easter</a:t>
            </a:r>
            <a:r>
              <a:rPr lang="en-US" sz="2400" dirty="0"/>
              <a:t> is linked to the Jewish Passover by much of its symbolism, as well as by its position in the calendar. In some languages, the words for "</a:t>
            </a:r>
            <a:r>
              <a:rPr lang="en-US" sz="2400" dirty="0">
                <a:solidFill>
                  <a:srgbClr val="7030A0"/>
                </a:solidFill>
                <a:latin typeface="Aharoni" panose="02010803020104030203" pitchFamily="2" charset="-79"/>
                <a:cs typeface="Aharoni" panose="02010803020104030203" pitchFamily="2" charset="-79"/>
              </a:rPr>
              <a:t>Easter</a:t>
            </a:r>
            <a:r>
              <a:rPr lang="en-US" sz="2400" dirty="0"/>
              <a:t>" and "Passover" are related or the same. </a:t>
            </a:r>
          </a:p>
        </p:txBody>
      </p:sp>
      <p:sp>
        <p:nvSpPr>
          <p:cNvPr id="2" name="Rectangle 1">
            <a:extLst>
              <a:ext uri="{FF2B5EF4-FFF2-40B4-BE49-F238E27FC236}">
                <a16:creationId xmlns:a16="http://schemas.microsoft.com/office/drawing/2014/main" id="{6EA920EF-E40D-FE2A-A6D8-6E3353E8BD0C}"/>
              </a:ext>
            </a:extLst>
          </p:cNvPr>
          <p:cNvSpPr/>
          <p:nvPr/>
        </p:nvSpPr>
        <p:spPr>
          <a:xfrm>
            <a:off x="251670" y="1015068"/>
            <a:ext cx="8489658" cy="524311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E08B4B-7269-2830-7B9F-B19DE22E117C}"/>
              </a:ext>
            </a:extLst>
          </p:cNvPr>
          <p:cNvSpPr txBox="1"/>
          <p:nvPr/>
        </p:nvSpPr>
        <p:spPr>
          <a:xfrm>
            <a:off x="251670" y="1208015"/>
            <a:ext cx="8489658" cy="646331"/>
          </a:xfrm>
          <a:prstGeom prst="rect">
            <a:avLst/>
          </a:prstGeom>
          <a:noFill/>
        </p:spPr>
        <p:txBody>
          <a:bodyPr wrap="square" rtlCol="0">
            <a:spAutoFit/>
          </a:bodyPr>
          <a:lstStyle/>
          <a:p>
            <a:pPr algn="ctr"/>
            <a:r>
              <a:rPr lang="en-US" sz="3600" dirty="0">
                <a:solidFill>
                  <a:srgbClr val="0070C0"/>
                </a:solidFill>
              </a:rPr>
              <a:t>3. What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a:t>
            </a:r>
          </a:p>
        </p:txBody>
      </p:sp>
    </p:spTree>
    <p:extLst>
      <p:ext uri="{BB962C8B-B14F-4D97-AF65-F5344CB8AC3E}">
        <p14:creationId xmlns:p14="http://schemas.microsoft.com/office/powerpoint/2010/main" val="415421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D82E14-4753-E7A7-8759-83B01296E64B}"/>
              </a:ext>
            </a:extLst>
          </p:cNvPr>
          <p:cNvSpPr txBox="1"/>
          <p:nvPr/>
        </p:nvSpPr>
        <p:spPr>
          <a:xfrm>
            <a:off x="550650" y="1606780"/>
            <a:ext cx="8148734" cy="4401205"/>
          </a:xfrm>
          <a:prstGeom prst="rect">
            <a:avLst/>
          </a:prstGeom>
          <a:noFill/>
        </p:spPr>
        <p:txBody>
          <a:bodyPr wrap="square">
            <a:spAutoFit/>
          </a:bodyPr>
          <a:lstStyle/>
          <a:p>
            <a:r>
              <a:rPr lang="en-US" sz="3600" dirty="0"/>
              <a:t>The </a:t>
            </a:r>
            <a:r>
              <a:rPr lang="en-US" sz="3600" b="1" u="sng" dirty="0"/>
              <a:t>NT contains </a:t>
            </a:r>
          </a:p>
          <a:p>
            <a:r>
              <a:rPr lang="en-US" sz="3600" b="1" u="sng" dirty="0">
                <a:solidFill>
                  <a:srgbClr val="FF0000"/>
                </a:solidFill>
              </a:rPr>
              <a:t>no reference to a YEARLY celebration </a:t>
            </a:r>
          </a:p>
          <a:p>
            <a:r>
              <a:rPr lang="en-US" sz="3600" b="1" u="sng" dirty="0"/>
              <a:t>of the resurrection of Christ</a:t>
            </a:r>
            <a:r>
              <a:rPr lang="en-US" sz="3600" dirty="0"/>
              <a:t>”</a:t>
            </a:r>
          </a:p>
          <a:p>
            <a:endParaRPr lang="en-US" sz="3600" dirty="0"/>
          </a:p>
          <a:p>
            <a:r>
              <a:rPr lang="en-US" sz="3600" dirty="0"/>
              <a:t>If it does,…. please tell me the verse so I can read it in my bible and read HOW they celebrated it. </a:t>
            </a:r>
          </a:p>
          <a:p>
            <a:endParaRPr lang="en-US" sz="2800" dirty="0"/>
          </a:p>
        </p:txBody>
      </p:sp>
      <p:sp>
        <p:nvSpPr>
          <p:cNvPr id="2" name="Rectangle 1">
            <a:extLst>
              <a:ext uri="{FF2B5EF4-FFF2-40B4-BE49-F238E27FC236}">
                <a16:creationId xmlns:a16="http://schemas.microsoft.com/office/drawing/2014/main" id="{29CD6726-0765-2023-6296-30F44267A225}"/>
              </a:ext>
            </a:extLst>
          </p:cNvPr>
          <p:cNvSpPr/>
          <p:nvPr/>
        </p:nvSpPr>
        <p:spPr>
          <a:xfrm>
            <a:off x="318782" y="1384183"/>
            <a:ext cx="8506436" cy="468105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92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D82E14-4753-E7A7-8759-83B01296E64B}"/>
              </a:ext>
            </a:extLst>
          </p:cNvPr>
          <p:cNvSpPr txBox="1"/>
          <p:nvPr/>
        </p:nvSpPr>
        <p:spPr>
          <a:xfrm>
            <a:off x="587228" y="1895913"/>
            <a:ext cx="4546833" cy="3539430"/>
          </a:xfrm>
          <a:prstGeom prst="rect">
            <a:avLst/>
          </a:prstGeom>
          <a:noFill/>
        </p:spPr>
        <p:txBody>
          <a:bodyPr wrap="square">
            <a:spAutoFit/>
          </a:bodyPr>
          <a:lstStyle/>
          <a:p>
            <a:endParaRPr lang="en-US" sz="2800" dirty="0"/>
          </a:p>
          <a:p>
            <a:r>
              <a:rPr lang="en-US" sz="2800" dirty="0"/>
              <a:t>The word "</a:t>
            </a:r>
            <a:r>
              <a:rPr lang="en-US" sz="2800" dirty="0">
                <a:solidFill>
                  <a:srgbClr val="7030A0"/>
                </a:solidFill>
                <a:latin typeface="Aharoni" panose="02010803020104030203" pitchFamily="2" charset="-79"/>
                <a:cs typeface="Aharoni" panose="02010803020104030203" pitchFamily="2" charset="-79"/>
              </a:rPr>
              <a:t>Easter</a:t>
            </a:r>
            <a:r>
              <a:rPr lang="en-US" sz="2800" dirty="0"/>
              <a:t>" comes from "EASTRE", the</a:t>
            </a:r>
          </a:p>
          <a:p>
            <a:r>
              <a:rPr lang="en-US" sz="2800" dirty="0"/>
              <a:t>Anglo-Saxon name of a  goddess of spring and fertility.</a:t>
            </a:r>
          </a:p>
          <a:p>
            <a:endParaRPr lang="en-US" sz="2800" dirty="0"/>
          </a:p>
          <a:p>
            <a:r>
              <a:rPr lang="en-US" sz="2800" b="1" u="sng" dirty="0"/>
              <a:t>Her festival </a:t>
            </a:r>
            <a:r>
              <a:rPr lang="en-US" sz="2800" dirty="0"/>
              <a:t>was celebrated on the day of </a:t>
            </a:r>
            <a:r>
              <a:rPr lang="en-US" sz="2800" b="1" u="sng" dirty="0"/>
              <a:t>vernal equinox</a:t>
            </a:r>
            <a:r>
              <a:rPr lang="en-US" sz="2800" dirty="0"/>
              <a:t>.</a:t>
            </a:r>
          </a:p>
        </p:txBody>
      </p:sp>
      <p:sp>
        <p:nvSpPr>
          <p:cNvPr id="2" name="Rectangle 1">
            <a:extLst>
              <a:ext uri="{FF2B5EF4-FFF2-40B4-BE49-F238E27FC236}">
                <a16:creationId xmlns:a16="http://schemas.microsoft.com/office/drawing/2014/main" id="{29CD6726-0765-2023-6296-30F44267A225}"/>
              </a:ext>
            </a:extLst>
          </p:cNvPr>
          <p:cNvSpPr/>
          <p:nvPr/>
        </p:nvSpPr>
        <p:spPr>
          <a:xfrm>
            <a:off x="318782" y="1182849"/>
            <a:ext cx="8506436" cy="488239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0FD1EE-276B-F980-F8EC-2A64D21BAF4A}"/>
              </a:ext>
            </a:extLst>
          </p:cNvPr>
          <p:cNvSpPr txBox="1"/>
          <p:nvPr/>
        </p:nvSpPr>
        <p:spPr>
          <a:xfrm>
            <a:off x="318782" y="1392573"/>
            <a:ext cx="8790980" cy="646331"/>
          </a:xfrm>
          <a:prstGeom prst="rect">
            <a:avLst/>
          </a:prstGeom>
          <a:noFill/>
        </p:spPr>
        <p:txBody>
          <a:bodyPr wrap="square" rtlCol="0">
            <a:spAutoFit/>
          </a:bodyPr>
          <a:lstStyle/>
          <a:p>
            <a:r>
              <a:rPr lang="en-US" sz="3600" dirty="0">
                <a:solidFill>
                  <a:srgbClr val="0070C0"/>
                </a:solidFill>
              </a:rPr>
              <a:t>    3. What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a:t>
            </a:r>
          </a:p>
        </p:txBody>
      </p:sp>
      <p:pic>
        <p:nvPicPr>
          <p:cNvPr id="9" name="Picture 8" descr="Hoppy Easter, Springtime Pictures, Easter Pictures, Vintage Easter Cards, Easter Decorations Vintage">
            <a:extLst>
              <a:ext uri="{FF2B5EF4-FFF2-40B4-BE49-F238E27FC236}">
                <a16:creationId xmlns:a16="http://schemas.microsoft.com/office/drawing/2014/main" id="{41E11FFD-389B-B301-16F5-1E2807682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303" y="1782660"/>
            <a:ext cx="2636540" cy="369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59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07886"/>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F4F419-B954-B245-09AF-F7592832C82F}"/>
              </a:ext>
            </a:extLst>
          </p:cNvPr>
          <p:cNvSpPr txBox="1"/>
          <p:nvPr/>
        </p:nvSpPr>
        <p:spPr>
          <a:xfrm>
            <a:off x="478470" y="1770392"/>
            <a:ext cx="4630426" cy="4401205"/>
          </a:xfrm>
          <a:prstGeom prst="rect">
            <a:avLst/>
          </a:prstGeom>
          <a:noFill/>
        </p:spPr>
        <p:txBody>
          <a:bodyPr wrap="square">
            <a:sp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Many of the customs associated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a:t>
            </a:r>
            <a:r>
              <a:rPr lang="en-US" sz="20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Easter</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illustrate this</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other pagan connections.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rabbit was sacred to the  goddess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Eastre</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goddess of fertility and springtime...  </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appears there was a custom among ancient </a:t>
            </a:r>
            <a:r>
              <a:rPr lang="en-US" sz="20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Egyptians and</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Romans</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give eggs as presents at this time of year.  That</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was intended to insure that the recipient would have a very</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Arial" panose="020B0604020202020204" pitchFamily="34" charset="0"/>
                <a:ea typeface="Times New Roman" panose="02020603050405020304" pitchFamily="18" charset="0"/>
              </a:rPr>
              <a:t>fertile or productive year." </a:t>
            </a:r>
            <a:endParaRPr lang="en-US" sz="2000" dirty="0"/>
          </a:p>
        </p:txBody>
      </p:sp>
      <p:sp>
        <p:nvSpPr>
          <p:cNvPr id="2" name="Rectangle 1">
            <a:extLst>
              <a:ext uri="{FF2B5EF4-FFF2-40B4-BE49-F238E27FC236}">
                <a16:creationId xmlns:a16="http://schemas.microsoft.com/office/drawing/2014/main" id="{395496D0-A2AF-C399-2DBD-E1AA9A032F91}"/>
              </a:ext>
            </a:extLst>
          </p:cNvPr>
          <p:cNvSpPr/>
          <p:nvPr/>
        </p:nvSpPr>
        <p:spPr>
          <a:xfrm>
            <a:off x="327171" y="917808"/>
            <a:ext cx="8498047" cy="525649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D8B71A-E193-BBA6-9F72-1014190A6BC2}"/>
              </a:ext>
            </a:extLst>
          </p:cNvPr>
          <p:cNvSpPr txBox="1"/>
          <p:nvPr/>
        </p:nvSpPr>
        <p:spPr>
          <a:xfrm>
            <a:off x="1201024" y="13352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7B07E00-57C0-5F56-A14F-FE29F3B835FC}"/>
              </a:ext>
            </a:extLst>
          </p:cNvPr>
          <p:cNvSpPr txBox="1"/>
          <p:nvPr/>
        </p:nvSpPr>
        <p:spPr>
          <a:xfrm>
            <a:off x="318782" y="1115736"/>
            <a:ext cx="8900037" cy="646331"/>
          </a:xfrm>
          <a:prstGeom prst="rect">
            <a:avLst/>
          </a:prstGeom>
          <a:noFill/>
        </p:spPr>
        <p:txBody>
          <a:bodyPr wrap="square" rtlCol="0">
            <a:spAutoFit/>
          </a:bodyPr>
          <a:lstStyle/>
          <a:p>
            <a:r>
              <a:rPr lang="en-US" sz="3600" dirty="0">
                <a:solidFill>
                  <a:srgbClr val="0070C0"/>
                </a:solidFill>
              </a:rPr>
              <a:t>    3. What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a:t>
            </a:r>
          </a:p>
        </p:txBody>
      </p:sp>
      <p:pic>
        <p:nvPicPr>
          <p:cNvPr id="10" name="Picture 9" descr="Hoppy Easter, Springtime Pictures, Easter Pictures, Vintage Easter Cards, Easter Decorations Vintage">
            <a:extLst>
              <a:ext uri="{FF2B5EF4-FFF2-40B4-BE49-F238E27FC236}">
                <a16:creationId xmlns:a16="http://schemas.microsoft.com/office/drawing/2014/main" id="{8D858D68-5C65-D3BC-8163-AC96EA8C3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303" y="1782660"/>
            <a:ext cx="2636540" cy="369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51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3902"/>
            <a:ext cx="9143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2BF9278-6FC1-B04A-1CC6-0CF28D7C6E70}"/>
              </a:ext>
            </a:extLst>
          </p:cNvPr>
          <p:cNvSpPr txBox="1"/>
          <p:nvPr/>
        </p:nvSpPr>
        <p:spPr>
          <a:xfrm>
            <a:off x="510363" y="1639269"/>
            <a:ext cx="8221210" cy="1200329"/>
          </a:xfrm>
          <a:prstGeom prst="rect">
            <a:avLst/>
          </a:prstGeom>
          <a:noFill/>
        </p:spPr>
        <p:txBody>
          <a:bodyPr wrap="square">
            <a:spAutoFit/>
          </a:bodyPr>
          <a:lstStyle/>
          <a:p>
            <a:r>
              <a:rPr lang="en-US" sz="2400" dirty="0"/>
              <a:t>The yearly "Christian Passover" soon included other</a:t>
            </a:r>
          </a:p>
          <a:p>
            <a:r>
              <a:rPr lang="en-US" sz="2400" dirty="0"/>
              <a:t>         observances as well...</a:t>
            </a:r>
          </a:p>
          <a:p>
            <a:endParaRPr lang="en-US" sz="2400" dirty="0"/>
          </a:p>
        </p:txBody>
      </p:sp>
      <p:sp>
        <p:nvSpPr>
          <p:cNvPr id="2" name="Rectangle 1">
            <a:extLst>
              <a:ext uri="{FF2B5EF4-FFF2-40B4-BE49-F238E27FC236}">
                <a16:creationId xmlns:a16="http://schemas.microsoft.com/office/drawing/2014/main" id="{0C901209-216B-88AB-2DE6-3B651DD4101A}"/>
              </a:ext>
            </a:extLst>
          </p:cNvPr>
          <p:cNvSpPr/>
          <p:nvPr/>
        </p:nvSpPr>
        <p:spPr>
          <a:xfrm>
            <a:off x="285226" y="864066"/>
            <a:ext cx="8548381" cy="549228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639FF3-BC66-9E55-1280-03F582F75E6C}"/>
              </a:ext>
            </a:extLst>
          </p:cNvPr>
          <p:cNvSpPr txBox="1"/>
          <p:nvPr/>
        </p:nvSpPr>
        <p:spPr>
          <a:xfrm>
            <a:off x="310393" y="1073791"/>
            <a:ext cx="8548381" cy="646331"/>
          </a:xfrm>
          <a:prstGeom prst="rect">
            <a:avLst/>
          </a:prstGeom>
          <a:noFill/>
        </p:spPr>
        <p:txBody>
          <a:bodyPr wrap="square" rtlCol="0">
            <a:spAutoFit/>
          </a:bodyPr>
          <a:lstStyle/>
          <a:p>
            <a:pPr algn="ctr"/>
            <a:r>
              <a:rPr lang="en-US" sz="3600" dirty="0">
                <a:solidFill>
                  <a:srgbClr val="0070C0"/>
                </a:solidFill>
              </a:rPr>
              <a:t>3. What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a:t>
            </a:r>
          </a:p>
        </p:txBody>
      </p:sp>
      <p:pic>
        <p:nvPicPr>
          <p:cNvPr id="9" name="Picture 2" descr="Palm sunday">
            <a:extLst>
              <a:ext uri="{FF2B5EF4-FFF2-40B4-BE49-F238E27FC236}">
                <a16:creationId xmlns:a16="http://schemas.microsoft.com/office/drawing/2014/main" id="{2BADB429-AC07-CAAA-7036-AF318E752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553" y="2536594"/>
            <a:ext cx="5599869" cy="37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3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49628E0-EBEB-7F74-E385-7764E56DB2FA}"/>
              </a:ext>
            </a:extLst>
          </p:cNvPr>
          <p:cNvSpPr/>
          <p:nvPr/>
        </p:nvSpPr>
        <p:spPr>
          <a:xfrm>
            <a:off x="0" y="819776"/>
            <a:ext cx="9143998" cy="6038224"/>
          </a:xfrm>
          <a:prstGeom prst="rect">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DA9AE4BF-430C-DF96-93DD-B30EDA2DD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40" y="1054668"/>
            <a:ext cx="6461906" cy="485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535A42F8-5411-528A-5D89-FA2D4C1EBC6B}"/>
              </a:ext>
            </a:extLst>
          </p:cNvPr>
          <p:cNvSpPr txBox="1"/>
          <p:nvPr/>
        </p:nvSpPr>
        <p:spPr>
          <a:xfrm>
            <a:off x="0" y="5982334"/>
            <a:ext cx="9143999" cy="769441"/>
          </a:xfrm>
          <a:prstGeom prst="rect">
            <a:avLst/>
          </a:prstGeom>
          <a:noFill/>
        </p:spPr>
        <p:txBody>
          <a:bodyPr wrap="square" rtlCol="0">
            <a:spAutoFit/>
          </a:bodyPr>
          <a:lstStyle/>
          <a:p>
            <a:pPr algn="ctr"/>
            <a:r>
              <a:rPr lang="en-US" sz="4400" dirty="0">
                <a:solidFill>
                  <a:schemeClr val="bg1"/>
                </a:solidFill>
              </a:rPr>
              <a:t>What does the Bible say?</a:t>
            </a:r>
          </a:p>
        </p:txBody>
      </p:sp>
    </p:spTree>
    <p:extLst>
      <p:ext uri="{BB962C8B-B14F-4D97-AF65-F5344CB8AC3E}">
        <p14:creationId xmlns:p14="http://schemas.microsoft.com/office/powerpoint/2010/main" val="3840677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3902"/>
            <a:ext cx="9143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2BF9278-6FC1-B04A-1CC6-0CF28D7C6E70}"/>
              </a:ext>
            </a:extLst>
          </p:cNvPr>
          <p:cNvSpPr txBox="1"/>
          <p:nvPr/>
        </p:nvSpPr>
        <p:spPr>
          <a:xfrm>
            <a:off x="436228" y="1426128"/>
            <a:ext cx="8286956" cy="4708981"/>
          </a:xfrm>
          <a:prstGeom prst="rect">
            <a:avLst/>
          </a:prstGeom>
          <a:noFill/>
        </p:spPr>
        <p:txBody>
          <a:bodyPr wrap="square">
            <a:spAutoFit/>
          </a:bodyPr>
          <a:lstStyle/>
          <a:p>
            <a:endParaRPr lang="en-US" sz="2400" dirty="0"/>
          </a:p>
          <a:p>
            <a:r>
              <a:rPr lang="en-US" sz="2800" b="1" u="sng" dirty="0">
                <a:solidFill>
                  <a:srgbClr val="FF0000"/>
                </a:solidFill>
              </a:rPr>
              <a:t>Palm Sunday</a:t>
            </a:r>
            <a:r>
              <a:rPr lang="en-US" sz="2800" dirty="0"/>
              <a:t>, the day Jesus made His triumphant entry into Jerusalem prior to His death</a:t>
            </a:r>
          </a:p>
          <a:p>
            <a:endParaRPr lang="en-US" sz="1400" dirty="0"/>
          </a:p>
          <a:p>
            <a:r>
              <a:rPr lang="en-US" sz="2800" b="1" u="sng" dirty="0">
                <a:solidFill>
                  <a:srgbClr val="FF0000"/>
                </a:solidFill>
              </a:rPr>
              <a:t>Good Friday</a:t>
            </a:r>
            <a:r>
              <a:rPr lang="en-US" sz="2800" dirty="0"/>
              <a:t>, the day He was crucified</a:t>
            </a:r>
          </a:p>
          <a:p>
            <a:endParaRPr lang="en-US" sz="1400" dirty="0"/>
          </a:p>
          <a:p>
            <a:r>
              <a:rPr lang="en-US" sz="2800" b="1" u="sng" dirty="0">
                <a:solidFill>
                  <a:srgbClr val="FF0000"/>
                </a:solidFill>
              </a:rPr>
              <a:t>Resurrection Sunday</a:t>
            </a:r>
            <a:r>
              <a:rPr lang="en-US" sz="2800" dirty="0"/>
              <a:t>, the day He arose and which came to be known as "</a:t>
            </a:r>
            <a:r>
              <a:rPr lang="en-US" sz="2800" dirty="0">
                <a:solidFill>
                  <a:srgbClr val="7030A0"/>
                </a:solidFill>
                <a:latin typeface="Aharoni" panose="02010803020104030203" pitchFamily="2" charset="-79"/>
                <a:cs typeface="Aharoni" panose="02010803020104030203" pitchFamily="2" charset="-79"/>
              </a:rPr>
              <a:t>Easter</a:t>
            </a:r>
            <a:r>
              <a:rPr lang="en-US" sz="2800" dirty="0"/>
              <a:t>“</a:t>
            </a:r>
          </a:p>
          <a:p>
            <a:endParaRPr lang="en-US" sz="2400" dirty="0"/>
          </a:p>
          <a:p>
            <a:r>
              <a:rPr lang="en-US" sz="2800" dirty="0"/>
              <a:t>It’s interesting that if God wanted us to observe these days, He did not tell us to do so, nor did he give instruction HOW to do so.</a:t>
            </a:r>
          </a:p>
        </p:txBody>
      </p:sp>
      <p:sp>
        <p:nvSpPr>
          <p:cNvPr id="2" name="Rectangle 1">
            <a:extLst>
              <a:ext uri="{FF2B5EF4-FFF2-40B4-BE49-F238E27FC236}">
                <a16:creationId xmlns:a16="http://schemas.microsoft.com/office/drawing/2014/main" id="{0C901209-216B-88AB-2DE6-3B651DD4101A}"/>
              </a:ext>
            </a:extLst>
          </p:cNvPr>
          <p:cNvSpPr/>
          <p:nvPr/>
        </p:nvSpPr>
        <p:spPr>
          <a:xfrm>
            <a:off x="285226" y="889233"/>
            <a:ext cx="8548381" cy="546711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13C04B-8969-A8CF-653B-BAC26E69B629}"/>
              </a:ext>
            </a:extLst>
          </p:cNvPr>
          <p:cNvSpPr txBox="1"/>
          <p:nvPr/>
        </p:nvSpPr>
        <p:spPr>
          <a:xfrm>
            <a:off x="285226" y="1073791"/>
            <a:ext cx="8548381" cy="646331"/>
          </a:xfrm>
          <a:prstGeom prst="rect">
            <a:avLst/>
          </a:prstGeom>
          <a:noFill/>
        </p:spPr>
        <p:txBody>
          <a:bodyPr wrap="square" rtlCol="0">
            <a:spAutoFit/>
          </a:bodyPr>
          <a:lstStyle/>
          <a:p>
            <a:pPr algn="ctr"/>
            <a:r>
              <a:rPr lang="en-US" sz="3600" dirty="0">
                <a:solidFill>
                  <a:srgbClr val="0070C0"/>
                </a:solidFill>
              </a:rPr>
              <a:t>3. What is </a:t>
            </a:r>
            <a:r>
              <a:rPr lang="en-US" sz="3600" dirty="0">
                <a:solidFill>
                  <a:srgbClr val="7030A0"/>
                </a:solidFill>
                <a:latin typeface="Aharoni" panose="02010803020104030203" pitchFamily="2" charset="-79"/>
                <a:cs typeface="Aharoni" panose="02010803020104030203" pitchFamily="2" charset="-79"/>
              </a:rPr>
              <a:t>Easter</a:t>
            </a:r>
            <a:r>
              <a:rPr lang="en-US" sz="3600" dirty="0">
                <a:solidFill>
                  <a:srgbClr val="0070C0"/>
                </a:solidFill>
              </a:rPr>
              <a:t>?</a:t>
            </a:r>
          </a:p>
        </p:txBody>
      </p:sp>
    </p:spTree>
    <p:extLst>
      <p:ext uri="{BB962C8B-B14F-4D97-AF65-F5344CB8AC3E}">
        <p14:creationId xmlns:p14="http://schemas.microsoft.com/office/powerpoint/2010/main" val="167857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9B007C3-8EBB-22D7-83C1-D2071C9FFF92}"/>
              </a:ext>
            </a:extLst>
          </p:cNvPr>
          <p:cNvSpPr txBox="1"/>
          <p:nvPr/>
        </p:nvSpPr>
        <p:spPr>
          <a:xfrm>
            <a:off x="266595" y="1138930"/>
            <a:ext cx="8590326" cy="6032421"/>
          </a:xfrm>
          <a:prstGeom prst="rect">
            <a:avLst/>
          </a:prstGeom>
          <a:noFill/>
        </p:spPr>
        <p:txBody>
          <a:bodyPr wrap="square">
            <a:spAutoFit/>
          </a:bodyPr>
          <a:lstStyle/>
          <a:p>
            <a:endParaRPr lang="en-US" sz="2400" dirty="0"/>
          </a:p>
          <a:p>
            <a:r>
              <a:rPr lang="en-US" sz="2400" dirty="0"/>
              <a:t>Paul was not against observing certain feast days himself</a:t>
            </a:r>
          </a:p>
          <a:p>
            <a:pPr marL="342900" indent="-342900">
              <a:buFont typeface="Arial" panose="020B0604020202020204" pitchFamily="34" charset="0"/>
              <a:buChar char="•"/>
            </a:pPr>
            <a:r>
              <a:rPr lang="en-US" sz="2000" dirty="0"/>
              <a:t>He kept Jewish customs when expedient - </a:t>
            </a:r>
            <a:r>
              <a:rPr lang="en-US" sz="2000" b="1" dirty="0">
                <a:solidFill>
                  <a:srgbClr val="0070C0"/>
                </a:solidFill>
              </a:rPr>
              <a:t>1Cor.9:19-20</a:t>
            </a:r>
          </a:p>
          <a:p>
            <a:pPr marL="342900" indent="-342900">
              <a:buFont typeface="Arial" panose="020B0604020202020204" pitchFamily="34" charset="0"/>
              <a:buChar char="•"/>
            </a:pPr>
            <a:r>
              <a:rPr lang="en-US" sz="2000" dirty="0"/>
              <a:t>He had Timothy circumcised - </a:t>
            </a:r>
            <a:r>
              <a:rPr lang="en-US" sz="2000" b="1" dirty="0">
                <a:solidFill>
                  <a:srgbClr val="0070C0"/>
                </a:solidFill>
              </a:rPr>
              <a:t>Acts 16:1-3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He took a vow -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Acts 18:18</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He sought to keep a Jewish feast in Jerusalem -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Acts 18:19-21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He participated in purification ceremonies, which included animal sacrifices -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Acts 21:17-26;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However, in his teaching it was made clear: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            1) It should be kept on an individual basis -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Rom.14:5-6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            2) It should not be bound on others -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Gal.2:3-5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            3) It had nothing to do with our justification in Christ.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Gal.5:4-6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         -- </a:t>
            </a:r>
            <a:r>
              <a:rPr kumimoji="0" lang="en-US" sz="2400" b="0" i="0" u="none" strike="noStrike" kern="1200" cap="none" spc="0" normalizeH="0" baseline="0" noProof="0" dirty="0">
                <a:ln>
                  <a:noFill/>
                </a:ln>
                <a:effectLst/>
                <a:uLnTx/>
                <a:uFillTx/>
                <a:latin typeface="Calibri" panose="020F0502020204030204"/>
                <a:ea typeface="+mn-ea"/>
                <a:cs typeface="+mn-cs"/>
              </a:rPr>
              <a:t>Where Paul drew the line was in making such matters church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            doctrine or practice, where people were compelled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AutoNum type="arabicParenR"/>
            </a:pPr>
            <a:endParaRPr lang="en-US" sz="2400" dirty="0"/>
          </a:p>
        </p:txBody>
      </p:sp>
      <p:sp>
        <p:nvSpPr>
          <p:cNvPr id="2" name="Rectangle 1">
            <a:extLst>
              <a:ext uri="{FF2B5EF4-FFF2-40B4-BE49-F238E27FC236}">
                <a16:creationId xmlns:a16="http://schemas.microsoft.com/office/drawing/2014/main" id="{6F8374C3-7BB9-C628-40B3-BE06C9E5745A}"/>
              </a:ext>
            </a:extLst>
          </p:cNvPr>
          <p:cNvSpPr/>
          <p:nvPr/>
        </p:nvSpPr>
        <p:spPr>
          <a:xfrm>
            <a:off x="276837" y="939567"/>
            <a:ext cx="8590326" cy="541678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3C8D3E-4E0F-1EDD-2058-AFA55B9E6C01}"/>
              </a:ext>
            </a:extLst>
          </p:cNvPr>
          <p:cNvSpPr txBox="1"/>
          <p:nvPr/>
        </p:nvSpPr>
        <p:spPr>
          <a:xfrm>
            <a:off x="287079" y="889232"/>
            <a:ext cx="8569842" cy="646331"/>
          </a:xfrm>
          <a:prstGeom prst="rect">
            <a:avLst/>
          </a:prstGeom>
          <a:noFill/>
        </p:spPr>
        <p:txBody>
          <a:bodyPr wrap="square" rtlCol="0">
            <a:spAutoFit/>
          </a:bodyPr>
          <a:lstStyle/>
          <a:p>
            <a:pPr algn="ctr"/>
            <a:r>
              <a:rPr lang="en-US" sz="3600" dirty="0"/>
              <a:t>4. Can a Christian participate in </a:t>
            </a:r>
            <a:r>
              <a:rPr lang="en-US" sz="3600" dirty="0">
                <a:solidFill>
                  <a:srgbClr val="7030A0"/>
                </a:solidFill>
                <a:latin typeface="Aharoni" panose="02010803020104030203" pitchFamily="2" charset="-79"/>
                <a:cs typeface="Aharoni" panose="02010803020104030203" pitchFamily="2" charset="-79"/>
              </a:rPr>
              <a:t>Easter</a:t>
            </a:r>
            <a:r>
              <a:rPr lang="en-US" sz="3600" dirty="0"/>
              <a:t>?</a:t>
            </a:r>
          </a:p>
        </p:txBody>
      </p:sp>
    </p:spTree>
    <p:extLst>
      <p:ext uri="{BB962C8B-B14F-4D97-AF65-F5344CB8AC3E}">
        <p14:creationId xmlns:p14="http://schemas.microsoft.com/office/powerpoint/2010/main" val="197468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4. Can a Christian participate in </a:t>
            </a:r>
            <a:r>
              <a:rPr kumimoji="0" lang="en-US" sz="3600" b="0" i="0" u="none" strike="noStrike" kern="1200" cap="none" spc="0" normalizeH="0" baseline="0" noProof="0" dirty="0">
                <a:ln>
                  <a:noFill/>
                </a:ln>
                <a:solidFill>
                  <a:srgbClr val="7030A0"/>
                </a:solidFill>
                <a:effectLst/>
                <a:uLnTx/>
                <a:uFillTx/>
                <a:latin typeface="Aharoni" panose="02010803020104030203" pitchFamily="2" charset="-79"/>
                <a:cs typeface="Aharoni" panose="02010803020104030203" pitchFamily="2" charset="-79"/>
              </a:rPr>
              <a:t>Easter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B89FC67B-A339-73F7-10BF-39120B64B0A9}"/>
              </a:ext>
            </a:extLst>
          </p:cNvPr>
          <p:cNvSpPr txBox="1"/>
          <p:nvPr/>
        </p:nvSpPr>
        <p:spPr>
          <a:xfrm>
            <a:off x="531628" y="1809678"/>
            <a:ext cx="8346558" cy="4524315"/>
          </a:xfrm>
          <a:prstGeom prst="rect">
            <a:avLst/>
          </a:prstGeom>
          <a:noFill/>
        </p:spPr>
        <p:txBody>
          <a:bodyPr wrap="square">
            <a:spAutoFit/>
          </a:bodyPr>
          <a:lstStyle/>
          <a:p>
            <a:r>
              <a:rPr lang="en-US" sz="2400" dirty="0"/>
              <a:t>Jesus Warned Of The Danger Of Human Traditions...</a:t>
            </a:r>
          </a:p>
          <a:p>
            <a:r>
              <a:rPr lang="en-US" sz="2400" dirty="0"/>
              <a:t>He rebuked the scribes Pharisees for their use of traditions</a:t>
            </a:r>
          </a:p>
          <a:p>
            <a:r>
              <a:rPr lang="en-US" sz="2400" dirty="0"/>
              <a:t>         - </a:t>
            </a:r>
            <a:r>
              <a:rPr lang="en-US" sz="2400" b="1" dirty="0">
                <a:solidFill>
                  <a:srgbClr val="0070C0"/>
                </a:solidFill>
              </a:rPr>
              <a:t>Mark 7:1-13</a:t>
            </a:r>
          </a:p>
          <a:p>
            <a:r>
              <a:rPr lang="en-US" sz="2400" dirty="0"/>
              <a:t>         They made their traditions necessary for all to observe</a:t>
            </a:r>
          </a:p>
          <a:p>
            <a:r>
              <a:rPr lang="en-US" sz="2400" dirty="0"/>
              <a:t>         - </a:t>
            </a:r>
            <a:r>
              <a:rPr lang="en-US" sz="2400" b="1" dirty="0">
                <a:solidFill>
                  <a:srgbClr val="0070C0"/>
                </a:solidFill>
              </a:rPr>
              <a:t>Mark 7:7</a:t>
            </a:r>
          </a:p>
          <a:p>
            <a:r>
              <a:rPr lang="en-US" sz="2400" dirty="0"/>
              <a:t>         In keeping their traditions, they laid aside the commands</a:t>
            </a:r>
          </a:p>
          <a:p>
            <a:r>
              <a:rPr lang="en-US" sz="2400" dirty="0"/>
              <a:t>         of God - </a:t>
            </a:r>
            <a:r>
              <a:rPr lang="en-US" sz="2400" b="1" dirty="0">
                <a:solidFill>
                  <a:srgbClr val="0070C0"/>
                </a:solidFill>
              </a:rPr>
              <a:t>Mark 7:8-9</a:t>
            </a:r>
          </a:p>
          <a:p>
            <a:r>
              <a:rPr lang="en-US" sz="2400" dirty="0"/>
              <a:t>Traditions of men are wrong, then, when they:</a:t>
            </a:r>
          </a:p>
          <a:p>
            <a:r>
              <a:rPr lang="en-US" sz="2400" dirty="0"/>
              <a:t>         Become matters of doctrine or required practice, bound   	upon all.</a:t>
            </a:r>
          </a:p>
          <a:p>
            <a:r>
              <a:rPr lang="en-US" sz="2400" dirty="0"/>
              <a:t>         Displace the commands of God by the very keeping of the</a:t>
            </a:r>
          </a:p>
          <a:p>
            <a:r>
              <a:rPr lang="en-US" sz="2400" dirty="0"/>
              <a:t>            traditions.</a:t>
            </a:r>
          </a:p>
        </p:txBody>
      </p:sp>
      <p:sp>
        <p:nvSpPr>
          <p:cNvPr id="2" name="Rectangle 1">
            <a:extLst>
              <a:ext uri="{FF2B5EF4-FFF2-40B4-BE49-F238E27FC236}">
                <a16:creationId xmlns:a16="http://schemas.microsoft.com/office/drawing/2014/main" id="{ACF79C11-394B-BA01-A3F2-819FE08612E4}"/>
              </a:ext>
            </a:extLst>
          </p:cNvPr>
          <p:cNvSpPr/>
          <p:nvPr/>
        </p:nvSpPr>
        <p:spPr>
          <a:xfrm>
            <a:off x="265815" y="939567"/>
            <a:ext cx="8612372" cy="5416784"/>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826C77-ED6A-EF6A-BB84-ADAD826EBA51}"/>
              </a:ext>
            </a:extLst>
          </p:cNvPr>
          <p:cNvSpPr txBox="1"/>
          <p:nvPr/>
        </p:nvSpPr>
        <p:spPr>
          <a:xfrm>
            <a:off x="265813" y="1981168"/>
            <a:ext cx="861237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E2944CD-E73A-B5D8-A2A2-BC10CAF70A0F}"/>
              </a:ext>
            </a:extLst>
          </p:cNvPr>
          <p:cNvSpPr txBox="1"/>
          <p:nvPr/>
        </p:nvSpPr>
        <p:spPr>
          <a:xfrm>
            <a:off x="1353424" y="14876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73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DF5A9D5-1B77-067D-AB8B-718E13BB8D86}"/>
              </a:ext>
            </a:extLst>
          </p:cNvPr>
          <p:cNvSpPr txBox="1"/>
          <p:nvPr/>
        </p:nvSpPr>
        <p:spPr>
          <a:xfrm>
            <a:off x="469784" y="1868829"/>
            <a:ext cx="8422546" cy="4278094"/>
          </a:xfrm>
          <a:prstGeom prst="rect">
            <a:avLst/>
          </a:prstGeom>
          <a:noFill/>
        </p:spPr>
        <p:txBody>
          <a:bodyPr wrap="square">
            <a:spAutoFit/>
          </a:bodyPr>
          <a:lstStyle/>
          <a:p>
            <a:r>
              <a:rPr lang="en-US" sz="2400" b="1" dirty="0">
                <a:solidFill>
                  <a:srgbClr val="FF0000"/>
                </a:solidFill>
              </a:rPr>
              <a:t>On an individual basis, however, if one wishes to esteem one day above another:</a:t>
            </a:r>
          </a:p>
          <a:p>
            <a:r>
              <a:rPr lang="en-US" sz="2000" dirty="0"/>
              <a:t>         It is between him and the Lord – </a:t>
            </a:r>
            <a:r>
              <a:rPr lang="en-US" sz="2000" b="1" dirty="0">
                <a:solidFill>
                  <a:srgbClr val="0070C0"/>
                </a:solidFill>
              </a:rPr>
              <a:t>Rom.14:5-6</a:t>
            </a:r>
          </a:p>
          <a:p>
            <a:r>
              <a:rPr lang="en-US" sz="2000" dirty="0"/>
              <a:t>         Be careful not to condemn those who differ – </a:t>
            </a:r>
            <a:r>
              <a:rPr lang="en-US" sz="2000" b="1" dirty="0">
                <a:solidFill>
                  <a:srgbClr val="0070C0"/>
                </a:solidFill>
              </a:rPr>
              <a:t>Rom.14:4,10-12</a:t>
            </a:r>
          </a:p>
          <a:p>
            <a:r>
              <a:rPr lang="en-US" sz="2000" dirty="0"/>
              <a:t>         Be sensitive to the convictions of others – </a:t>
            </a:r>
            <a:r>
              <a:rPr lang="en-US" sz="2000" b="1" dirty="0">
                <a:solidFill>
                  <a:srgbClr val="0070C0"/>
                </a:solidFill>
              </a:rPr>
              <a:t>Rom. 14:13-19</a:t>
            </a:r>
          </a:p>
          <a:p>
            <a:endParaRPr lang="en-US" sz="1100" dirty="0"/>
          </a:p>
          <a:p>
            <a:r>
              <a:rPr lang="en-US" sz="2000" b="1" dirty="0">
                <a:solidFill>
                  <a:srgbClr val="FF0000"/>
                </a:solidFill>
              </a:rPr>
              <a:t> </a:t>
            </a:r>
            <a:r>
              <a:rPr lang="en-US" sz="2400" b="1" dirty="0">
                <a:solidFill>
                  <a:srgbClr val="FF0000"/>
                </a:solidFill>
              </a:rPr>
              <a:t>As for the pagan elements...</a:t>
            </a:r>
          </a:p>
          <a:p>
            <a:r>
              <a:rPr lang="en-US" sz="2000" dirty="0"/>
              <a:t>         Again, perhaps this is best left on an individual basis</a:t>
            </a:r>
          </a:p>
          <a:p>
            <a:r>
              <a:rPr lang="en-US" sz="2000" dirty="0"/>
              <a:t>         My own understanding is that we are free in Christ to</a:t>
            </a:r>
          </a:p>
          <a:p>
            <a:r>
              <a:rPr lang="en-US" sz="2000" dirty="0"/>
              <a:t>            change what may have been a religious practice at one time</a:t>
            </a:r>
          </a:p>
          <a:p>
            <a:r>
              <a:rPr lang="en-US" sz="2000" dirty="0"/>
              <a:t>            for personal use as an expediency</a:t>
            </a:r>
          </a:p>
          <a:p>
            <a:r>
              <a:rPr lang="en-US" sz="2000" dirty="0"/>
              <a:t>            using circumcision for personal hygiene</a:t>
            </a:r>
          </a:p>
          <a:p>
            <a:r>
              <a:rPr lang="en-US" sz="2000" dirty="0"/>
              <a:t>            using colored eggs and hiding them for family entertainment</a:t>
            </a:r>
          </a:p>
        </p:txBody>
      </p:sp>
      <p:sp>
        <p:nvSpPr>
          <p:cNvPr id="2" name="Rectangle 1">
            <a:extLst>
              <a:ext uri="{FF2B5EF4-FFF2-40B4-BE49-F238E27FC236}">
                <a16:creationId xmlns:a16="http://schemas.microsoft.com/office/drawing/2014/main" id="{06165B0D-DE85-3DCC-1608-D832F819C5E1}"/>
              </a:ext>
            </a:extLst>
          </p:cNvPr>
          <p:cNvSpPr/>
          <p:nvPr/>
        </p:nvSpPr>
        <p:spPr>
          <a:xfrm>
            <a:off x="310393" y="934925"/>
            <a:ext cx="8514825" cy="52309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43D37E-A9D5-6EC7-1BAA-7191CECDD371}"/>
              </a:ext>
            </a:extLst>
          </p:cNvPr>
          <p:cNvSpPr txBox="1"/>
          <p:nvPr/>
        </p:nvSpPr>
        <p:spPr>
          <a:xfrm>
            <a:off x="310394" y="1082181"/>
            <a:ext cx="85148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4. Can a Christian participate in </a:t>
            </a:r>
            <a:r>
              <a:rPr kumimoji="0" lang="en-US" sz="3600" b="0" i="0" u="none" strike="noStrike" kern="1200" cap="none" spc="0" normalizeH="0" baseline="0" noProof="0" dirty="0">
                <a:ln>
                  <a:noFill/>
                </a:ln>
                <a:solidFill>
                  <a:srgbClr val="7030A0"/>
                </a:solidFill>
                <a:effectLst/>
                <a:uLnTx/>
                <a:uFillTx/>
                <a:latin typeface="Aharoni" panose="02010803020104030203" pitchFamily="2" charset="-79"/>
                <a:cs typeface="Aharoni" panose="02010803020104030203" pitchFamily="2" charset="-79"/>
              </a:rPr>
              <a:t>Easter</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45352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4E864C0-6D83-C2A7-99AF-439F3ED7E7BA}"/>
              </a:ext>
            </a:extLst>
          </p:cNvPr>
          <p:cNvSpPr txBox="1"/>
          <p:nvPr/>
        </p:nvSpPr>
        <p:spPr>
          <a:xfrm>
            <a:off x="669852" y="1494511"/>
            <a:ext cx="7786251" cy="4031873"/>
          </a:xfrm>
          <a:prstGeom prst="rect">
            <a:avLst/>
          </a:prstGeom>
          <a:noFill/>
        </p:spPr>
        <p:txBody>
          <a:bodyPr wrap="square">
            <a:spAutoFit/>
          </a:bodyPr>
          <a:lstStyle/>
          <a:p>
            <a:r>
              <a:rPr lang="en-US" sz="3200" dirty="0"/>
              <a:t>I think it’s interesting that if God wanted us to observe these days, He did not tell us to do so, nor did he give instruction HOW to do so.</a:t>
            </a:r>
          </a:p>
          <a:p>
            <a:endParaRPr lang="en-US" sz="3200" dirty="0"/>
          </a:p>
          <a:p>
            <a:r>
              <a:rPr lang="en-US" sz="3200" dirty="0"/>
              <a:t>However…He did give us instructions how to celebrate His death, on the first day of the week, every first day of every week.</a:t>
            </a:r>
          </a:p>
          <a:p>
            <a:r>
              <a:rPr lang="en-US" sz="3200" dirty="0"/>
              <a:t>(remember the Sabbath and keep it holy)</a:t>
            </a:r>
          </a:p>
        </p:txBody>
      </p:sp>
      <p:sp>
        <p:nvSpPr>
          <p:cNvPr id="2" name="Rectangle 1">
            <a:extLst>
              <a:ext uri="{FF2B5EF4-FFF2-40B4-BE49-F238E27FC236}">
                <a16:creationId xmlns:a16="http://schemas.microsoft.com/office/drawing/2014/main" id="{2478B39D-ECE8-FF3A-9D26-67D8413A0920}"/>
              </a:ext>
            </a:extLst>
          </p:cNvPr>
          <p:cNvSpPr/>
          <p:nvPr/>
        </p:nvSpPr>
        <p:spPr>
          <a:xfrm>
            <a:off x="427839" y="1291905"/>
            <a:ext cx="8221211" cy="475655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88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998"/>
            <a:ext cx="9143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411062" y="1040236"/>
            <a:ext cx="8321877"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
        <p:nvSpPr>
          <p:cNvPr id="8" name="TextBox 7">
            <a:extLst>
              <a:ext uri="{FF2B5EF4-FFF2-40B4-BE49-F238E27FC236}">
                <a16:creationId xmlns:a16="http://schemas.microsoft.com/office/drawing/2014/main" id="{79224863-A226-48AF-F977-6B40A6024176}"/>
              </a:ext>
            </a:extLst>
          </p:cNvPr>
          <p:cNvSpPr txBox="1"/>
          <p:nvPr/>
        </p:nvSpPr>
        <p:spPr>
          <a:xfrm>
            <a:off x="552894" y="1744912"/>
            <a:ext cx="8129712" cy="4462760"/>
          </a:xfrm>
          <a:prstGeom prst="rect">
            <a:avLst/>
          </a:prstGeom>
          <a:noFill/>
        </p:spPr>
        <p:txBody>
          <a:bodyPr wrap="square">
            <a:spAutoFit/>
          </a:bodyPr>
          <a:lstStyle/>
          <a:p>
            <a:r>
              <a:rPr lang="en-US" sz="3200" b="1" dirty="0">
                <a:solidFill>
                  <a:srgbClr val="0070C0"/>
                </a:solidFill>
              </a:rPr>
              <a:t>1Cor. 11:23 </a:t>
            </a:r>
            <a:r>
              <a:rPr lang="en-US" sz="2800" dirty="0"/>
              <a:t>For I received from the Lord that which I also delivered to you: that the Lord Jesus on the same night in which He was betrayed took bread;</a:t>
            </a:r>
          </a:p>
          <a:p>
            <a:r>
              <a:rPr lang="en-US" sz="2800" dirty="0"/>
              <a:t> 24 </a:t>
            </a:r>
            <a:r>
              <a:rPr lang="en-US" sz="2800" dirty="0">
                <a:solidFill>
                  <a:srgbClr val="FF0000"/>
                </a:solidFill>
              </a:rPr>
              <a:t>and when </a:t>
            </a:r>
            <a:r>
              <a:rPr lang="en-US" sz="2800" u="sng" dirty="0">
                <a:solidFill>
                  <a:srgbClr val="FF0000"/>
                </a:solidFill>
              </a:rPr>
              <a:t>He had given thanks, He broke it and said, "Take, eat; this is My body which is broken for you; do this in remembrance of Me</a:t>
            </a:r>
            <a:r>
              <a:rPr lang="en-US" sz="2800" dirty="0">
                <a:solidFill>
                  <a:srgbClr val="FF0000"/>
                </a:solidFill>
              </a:rPr>
              <a:t>."</a:t>
            </a:r>
          </a:p>
          <a:p>
            <a:r>
              <a:rPr lang="en-US" sz="2800" dirty="0"/>
              <a:t> 25 </a:t>
            </a:r>
            <a:r>
              <a:rPr lang="en-US" sz="2800" dirty="0">
                <a:solidFill>
                  <a:srgbClr val="0070C0"/>
                </a:solidFill>
              </a:rPr>
              <a:t>In the same manner He also took the cup after supper, saying, "</a:t>
            </a:r>
            <a:r>
              <a:rPr lang="en-US" sz="2800" u="sng" dirty="0">
                <a:solidFill>
                  <a:srgbClr val="0070C0"/>
                </a:solidFill>
              </a:rPr>
              <a:t>This cup is the new covenant in My blood. This do, as often as you drink it, in remembrance of Me</a:t>
            </a:r>
            <a:r>
              <a:rPr lang="en-US" sz="2800" dirty="0">
                <a:solidFill>
                  <a:srgbClr val="0070C0"/>
                </a:solidFill>
              </a:rPr>
              <a:t>."</a:t>
            </a:r>
          </a:p>
        </p:txBody>
      </p:sp>
      <p:sp>
        <p:nvSpPr>
          <p:cNvPr id="2" name="Rectangle 1">
            <a:extLst>
              <a:ext uri="{FF2B5EF4-FFF2-40B4-BE49-F238E27FC236}">
                <a16:creationId xmlns:a16="http://schemas.microsoft.com/office/drawing/2014/main" id="{BF5A8E8E-D63A-4A1F-E40F-F82FA017494B}"/>
              </a:ext>
            </a:extLst>
          </p:cNvPr>
          <p:cNvSpPr/>
          <p:nvPr/>
        </p:nvSpPr>
        <p:spPr>
          <a:xfrm>
            <a:off x="411061" y="853355"/>
            <a:ext cx="8321878" cy="536288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C82B09E-982B-C910-2D15-5026F12E5E9F}"/>
              </a:ext>
            </a:extLst>
          </p:cNvPr>
          <p:cNvSpPr/>
          <p:nvPr/>
        </p:nvSpPr>
        <p:spPr>
          <a:xfrm>
            <a:off x="4035104" y="5788493"/>
            <a:ext cx="771788" cy="2934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3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6732"/>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7AB988C-1A35-1D57-E9FD-95848EAE468D}"/>
              </a:ext>
            </a:extLst>
          </p:cNvPr>
          <p:cNvSpPr txBox="1"/>
          <p:nvPr/>
        </p:nvSpPr>
        <p:spPr>
          <a:xfrm>
            <a:off x="622833" y="1823625"/>
            <a:ext cx="7925549" cy="4401205"/>
          </a:xfrm>
          <a:prstGeom prst="rect">
            <a:avLst/>
          </a:prstGeom>
          <a:noFill/>
        </p:spPr>
        <p:txBody>
          <a:bodyPr wrap="square">
            <a:spAutoFit/>
          </a:bodyPr>
          <a:lstStyle/>
          <a:p>
            <a:r>
              <a:rPr lang="en-US" sz="2800" dirty="0"/>
              <a:t>26 For as often as you eat this bread and drink this cup, </a:t>
            </a:r>
            <a:r>
              <a:rPr lang="en-US" sz="2800" u="sng" dirty="0"/>
              <a:t>you proclaim the Lord's death till He comes</a:t>
            </a:r>
            <a:r>
              <a:rPr lang="en-US" sz="2800" dirty="0"/>
              <a:t>.</a:t>
            </a:r>
          </a:p>
          <a:p>
            <a:r>
              <a:rPr lang="en-US" sz="2800" dirty="0"/>
              <a:t> 27 Therefore whoever eats this bread or drinks this cup of the Lord in an unworthy manner will be guilty of the body and blood of the Lord.</a:t>
            </a:r>
          </a:p>
          <a:p>
            <a:r>
              <a:rPr lang="en-US" sz="2800" dirty="0"/>
              <a:t> </a:t>
            </a:r>
            <a:r>
              <a:rPr lang="en-US" sz="2800" dirty="0">
                <a:solidFill>
                  <a:srgbClr val="C00000"/>
                </a:solidFill>
              </a:rPr>
              <a:t>28 But let a man examine himself, and so let him eat of the bread and drink of the cup.</a:t>
            </a:r>
          </a:p>
          <a:p>
            <a:r>
              <a:rPr lang="en-US" sz="2800" dirty="0">
                <a:solidFill>
                  <a:srgbClr val="C00000"/>
                </a:solidFill>
              </a:rPr>
              <a:t> 29 For he who eats and drinks in an unworthy manner eats and drinks judgment to himself, not discerning the Lord's body.</a:t>
            </a:r>
          </a:p>
        </p:txBody>
      </p:sp>
      <p:sp>
        <p:nvSpPr>
          <p:cNvPr id="2" name="Rectangle 1">
            <a:extLst>
              <a:ext uri="{FF2B5EF4-FFF2-40B4-BE49-F238E27FC236}">
                <a16:creationId xmlns:a16="http://schemas.microsoft.com/office/drawing/2014/main" id="{FC1844BE-AE8A-C562-37D1-4BA2CF3AF368}"/>
              </a:ext>
            </a:extLst>
          </p:cNvPr>
          <p:cNvSpPr/>
          <p:nvPr/>
        </p:nvSpPr>
        <p:spPr>
          <a:xfrm>
            <a:off x="486561" y="939569"/>
            <a:ext cx="8221211" cy="525150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B00E69-8D9F-FF57-54FE-5C8B291C3752}"/>
              </a:ext>
            </a:extLst>
          </p:cNvPr>
          <p:cNvSpPr txBox="1"/>
          <p:nvPr/>
        </p:nvSpPr>
        <p:spPr>
          <a:xfrm>
            <a:off x="486562" y="1149293"/>
            <a:ext cx="822121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Tree>
    <p:extLst>
      <p:ext uri="{BB962C8B-B14F-4D97-AF65-F5344CB8AC3E}">
        <p14:creationId xmlns:p14="http://schemas.microsoft.com/office/powerpoint/2010/main" val="37767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7998"/>
            <a:ext cx="9143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2DD6130-4488-F229-47BD-5EEBEC42DE36}"/>
              </a:ext>
            </a:extLst>
          </p:cNvPr>
          <p:cNvSpPr txBox="1"/>
          <p:nvPr/>
        </p:nvSpPr>
        <p:spPr>
          <a:xfrm>
            <a:off x="627321" y="1635854"/>
            <a:ext cx="7686169" cy="4462760"/>
          </a:xfrm>
          <a:prstGeom prst="rect">
            <a:avLst/>
          </a:prstGeom>
          <a:noFill/>
        </p:spPr>
        <p:txBody>
          <a:bodyPr wrap="square">
            <a:spAutoFit/>
          </a:bodyPr>
          <a:lstStyle/>
          <a:p>
            <a:pPr algn="ctr"/>
            <a:r>
              <a:rPr lang="en-US" sz="2400" b="1" dirty="0">
                <a:solidFill>
                  <a:srgbClr val="FF0000"/>
                </a:solidFill>
              </a:rPr>
              <a:t>This memorial that we have represents the gospel.             The DBR of our Lord and savior Jesus Christ.</a:t>
            </a:r>
          </a:p>
          <a:p>
            <a:endParaRPr lang="en-US" sz="1200" b="1" dirty="0">
              <a:solidFill>
                <a:srgbClr val="FF0000"/>
              </a:solidFill>
            </a:endParaRPr>
          </a:p>
          <a:p>
            <a:r>
              <a:rPr lang="en-US" sz="3200" b="1" dirty="0">
                <a:solidFill>
                  <a:srgbClr val="0070C0"/>
                </a:solidFill>
              </a:rPr>
              <a:t>1Cor. 15:1 </a:t>
            </a:r>
            <a:r>
              <a:rPr lang="en-US" sz="2400" dirty="0"/>
              <a:t>Moreover, brethren, I declare to you the gospel which I preached to you, which also you received and in which you stand,</a:t>
            </a:r>
          </a:p>
          <a:p>
            <a:r>
              <a:rPr lang="en-US" sz="2400" dirty="0"/>
              <a:t> 2 by which also you are saved, if you hold fast that word which I preached to you--unless you believed in vain.</a:t>
            </a:r>
          </a:p>
          <a:p>
            <a:r>
              <a:rPr lang="en-US" sz="2400" dirty="0"/>
              <a:t> 3 For I delivered to you first of all that which I also received: that Christ </a:t>
            </a:r>
            <a:r>
              <a:rPr lang="en-US" sz="2400" b="1" u="sng" dirty="0">
                <a:solidFill>
                  <a:srgbClr val="FF0000"/>
                </a:solidFill>
              </a:rPr>
              <a:t>died</a:t>
            </a:r>
            <a:r>
              <a:rPr lang="en-US" sz="2400" dirty="0"/>
              <a:t> for our sins according to the Scriptures,</a:t>
            </a:r>
          </a:p>
          <a:p>
            <a:r>
              <a:rPr lang="en-US" sz="2400" dirty="0"/>
              <a:t> 4 and that He was </a:t>
            </a:r>
            <a:r>
              <a:rPr lang="en-US" sz="2400" b="1" u="sng" dirty="0">
                <a:solidFill>
                  <a:srgbClr val="FF0000"/>
                </a:solidFill>
              </a:rPr>
              <a:t>buried,</a:t>
            </a:r>
            <a:r>
              <a:rPr lang="en-US" sz="2400" dirty="0"/>
              <a:t> and that </a:t>
            </a:r>
            <a:r>
              <a:rPr lang="en-US" sz="2400" b="1" u="sng" dirty="0">
                <a:solidFill>
                  <a:srgbClr val="FF0000"/>
                </a:solidFill>
              </a:rPr>
              <a:t>He rose </a:t>
            </a:r>
            <a:r>
              <a:rPr lang="en-US" sz="2400" dirty="0"/>
              <a:t>again the third day according to the Scriptures,  </a:t>
            </a:r>
          </a:p>
        </p:txBody>
      </p:sp>
      <p:sp>
        <p:nvSpPr>
          <p:cNvPr id="2" name="Rectangle 1">
            <a:extLst>
              <a:ext uri="{FF2B5EF4-FFF2-40B4-BE49-F238E27FC236}">
                <a16:creationId xmlns:a16="http://schemas.microsoft.com/office/drawing/2014/main" id="{4F703964-53D7-F608-CE97-7C1082B96B7F}"/>
              </a:ext>
            </a:extLst>
          </p:cNvPr>
          <p:cNvSpPr/>
          <p:nvPr/>
        </p:nvSpPr>
        <p:spPr>
          <a:xfrm>
            <a:off x="402672" y="801223"/>
            <a:ext cx="8347045" cy="538985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7C9B6CA-5EBB-BBC2-AA68-B47C783EF69E}"/>
              </a:ext>
            </a:extLst>
          </p:cNvPr>
          <p:cNvSpPr/>
          <p:nvPr/>
        </p:nvSpPr>
        <p:spPr>
          <a:xfrm>
            <a:off x="4743974" y="5655062"/>
            <a:ext cx="830510" cy="3229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82DEE4-21A6-73F6-0DC6-C4D9BD9EA79D}"/>
              </a:ext>
            </a:extLst>
          </p:cNvPr>
          <p:cNvSpPr txBox="1"/>
          <p:nvPr/>
        </p:nvSpPr>
        <p:spPr>
          <a:xfrm>
            <a:off x="402672" y="922790"/>
            <a:ext cx="8347045"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Tree>
    <p:extLst>
      <p:ext uri="{BB962C8B-B14F-4D97-AF65-F5344CB8AC3E}">
        <p14:creationId xmlns:p14="http://schemas.microsoft.com/office/powerpoint/2010/main" val="387103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7365"/>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B6EDABE-01F1-BCD5-9798-B8A0C17AB3FB}"/>
              </a:ext>
            </a:extLst>
          </p:cNvPr>
          <p:cNvSpPr txBox="1"/>
          <p:nvPr/>
        </p:nvSpPr>
        <p:spPr>
          <a:xfrm>
            <a:off x="565769" y="1711355"/>
            <a:ext cx="7949057" cy="3970318"/>
          </a:xfrm>
          <a:prstGeom prst="rect">
            <a:avLst/>
          </a:prstGeom>
          <a:noFill/>
        </p:spPr>
        <p:txBody>
          <a:bodyPr wrap="square">
            <a:spAutoFit/>
          </a:bodyPr>
          <a:lstStyle/>
          <a:p>
            <a:r>
              <a:rPr lang="en-US" sz="2800" dirty="0"/>
              <a:t> 5 and that He was </a:t>
            </a:r>
            <a:r>
              <a:rPr lang="en-US" sz="2800" u="sng" dirty="0"/>
              <a:t>seen by Cephas</a:t>
            </a:r>
            <a:r>
              <a:rPr lang="en-US" sz="2800" dirty="0"/>
              <a:t>, then by the twelve.</a:t>
            </a:r>
          </a:p>
          <a:p>
            <a:r>
              <a:rPr lang="en-US" sz="2800" dirty="0"/>
              <a:t> 6 After that He was </a:t>
            </a:r>
            <a:r>
              <a:rPr lang="en-US" sz="2800" u="sng" dirty="0"/>
              <a:t>seen by over five hundred </a:t>
            </a:r>
            <a:r>
              <a:rPr lang="en-US" sz="2800" dirty="0"/>
              <a:t>brethren at once, of whom the greater part remain to the present, but some have fallen asleep.</a:t>
            </a:r>
          </a:p>
          <a:p>
            <a:r>
              <a:rPr lang="en-US" sz="2800" dirty="0"/>
              <a:t> 7 After that He was </a:t>
            </a:r>
            <a:r>
              <a:rPr lang="en-US" sz="2800" u="sng" dirty="0"/>
              <a:t>seen by James</a:t>
            </a:r>
            <a:r>
              <a:rPr lang="en-US" sz="2800" dirty="0"/>
              <a:t>, then by all the apostles.</a:t>
            </a:r>
          </a:p>
          <a:p>
            <a:r>
              <a:rPr lang="en-US" sz="2800" dirty="0"/>
              <a:t> 8 Then last of all </a:t>
            </a:r>
            <a:r>
              <a:rPr lang="en-US" sz="2800" u="sng" dirty="0"/>
              <a:t>He was seen by me </a:t>
            </a:r>
            <a:r>
              <a:rPr lang="en-US" sz="2800" dirty="0"/>
              <a:t>also, as by one born out of due time.</a:t>
            </a:r>
          </a:p>
        </p:txBody>
      </p:sp>
      <p:sp>
        <p:nvSpPr>
          <p:cNvPr id="2" name="Rectangle 1">
            <a:extLst>
              <a:ext uri="{FF2B5EF4-FFF2-40B4-BE49-F238E27FC236}">
                <a16:creationId xmlns:a16="http://schemas.microsoft.com/office/drawing/2014/main" id="{D65A4421-E220-4B6B-34BC-E99B9EDA7A67}"/>
              </a:ext>
            </a:extLst>
          </p:cNvPr>
          <p:cNvSpPr/>
          <p:nvPr/>
        </p:nvSpPr>
        <p:spPr>
          <a:xfrm>
            <a:off x="511728" y="847288"/>
            <a:ext cx="8145711" cy="519278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49DB987-2B9E-4CD1-BE70-B903A663B851}"/>
              </a:ext>
            </a:extLst>
          </p:cNvPr>
          <p:cNvSpPr/>
          <p:nvPr/>
        </p:nvSpPr>
        <p:spPr>
          <a:xfrm>
            <a:off x="4018326" y="5201172"/>
            <a:ext cx="813733" cy="3397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1F7994-A283-1D37-9730-867111F7DA22}"/>
              </a:ext>
            </a:extLst>
          </p:cNvPr>
          <p:cNvSpPr txBox="1"/>
          <p:nvPr/>
        </p:nvSpPr>
        <p:spPr>
          <a:xfrm>
            <a:off x="486562" y="922790"/>
            <a:ext cx="8170877"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Tree>
    <p:extLst>
      <p:ext uri="{BB962C8B-B14F-4D97-AF65-F5344CB8AC3E}">
        <p14:creationId xmlns:p14="http://schemas.microsoft.com/office/powerpoint/2010/main" val="177285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93713E3-35ED-38BA-D10B-F8AA269DEC2D}"/>
              </a:ext>
            </a:extLst>
          </p:cNvPr>
          <p:cNvSpPr txBox="1"/>
          <p:nvPr/>
        </p:nvSpPr>
        <p:spPr>
          <a:xfrm>
            <a:off x="571915" y="2264250"/>
            <a:ext cx="8080744" cy="3108543"/>
          </a:xfrm>
          <a:prstGeom prst="rect">
            <a:avLst/>
          </a:prstGeom>
          <a:noFill/>
        </p:spPr>
        <p:txBody>
          <a:bodyPr wrap="square">
            <a:spAutoFit/>
          </a:bodyPr>
          <a:lstStyle/>
          <a:p>
            <a:r>
              <a:rPr lang="en-US" sz="2800" dirty="0"/>
              <a:t>9 For I am the least of the apostles, who am not worthy to be called an apostle, because I persecuted the church of God.</a:t>
            </a:r>
          </a:p>
          <a:p>
            <a:r>
              <a:rPr lang="en-US" sz="2800" dirty="0">
                <a:solidFill>
                  <a:srgbClr val="0070C0"/>
                </a:solidFill>
              </a:rPr>
              <a:t>10 But by the grace of God I am what I am, and His grace toward me was not in vain; but I labored more abundantly than they all, yet not I, but the grace of God which was with me.</a:t>
            </a:r>
          </a:p>
        </p:txBody>
      </p:sp>
      <p:sp>
        <p:nvSpPr>
          <p:cNvPr id="2" name="Rectangle 1">
            <a:extLst>
              <a:ext uri="{FF2B5EF4-FFF2-40B4-BE49-F238E27FC236}">
                <a16:creationId xmlns:a16="http://schemas.microsoft.com/office/drawing/2014/main" id="{0E16FDEF-1433-2E68-F5D0-7C82DEB1B642}"/>
              </a:ext>
            </a:extLst>
          </p:cNvPr>
          <p:cNvSpPr/>
          <p:nvPr/>
        </p:nvSpPr>
        <p:spPr>
          <a:xfrm>
            <a:off x="469783" y="922789"/>
            <a:ext cx="8221211" cy="49662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325510-501A-B6B6-9A58-1C95BD6ADB9E}"/>
              </a:ext>
            </a:extLst>
          </p:cNvPr>
          <p:cNvSpPr txBox="1"/>
          <p:nvPr/>
        </p:nvSpPr>
        <p:spPr>
          <a:xfrm>
            <a:off x="469784" y="1124126"/>
            <a:ext cx="822121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Tree>
    <p:extLst>
      <p:ext uri="{BB962C8B-B14F-4D97-AF65-F5344CB8AC3E}">
        <p14:creationId xmlns:p14="http://schemas.microsoft.com/office/powerpoint/2010/main" val="50677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D5690-6F4F-4273-D7AF-F052B51364DD}"/>
              </a:ext>
            </a:extLst>
          </p:cNvPr>
          <p:cNvPicPr>
            <a:picLocks noChangeAspect="1"/>
          </p:cNvPicPr>
          <p:nvPr/>
        </p:nvPicPr>
        <p:blipFill>
          <a:blip r:embed="rId2"/>
          <a:stretch>
            <a:fillRect/>
          </a:stretch>
        </p:blipFill>
        <p:spPr>
          <a:xfrm>
            <a:off x="389564" y="906498"/>
            <a:ext cx="8149380" cy="5432920"/>
          </a:xfrm>
          <a:prstGeom prst="rect">
            <a:avLst/>
          </a:prstGeom>
        </p:spPr>
      </p:pic>
      <p:sp>
        <p:nvSpPr>
          <p:cNvPr id="4" name="TextBox 3">
            <a:extLst>
              <a:ext uri="{FF2B5EF4-FFF2-40B4-BE49-F238E27FC236}">
                <a16:creationId xmlns:a16="http://schemas.microsoft.com/office/drawing/2014/main" id="{9255AB3B-944C-030E-9967-AB4F967F210C}"/>
              </a:ext>
            </a:extLst>
          </p:cNvPr>
          <p:cNvSpPr txBox="1"/>
          <p:nvPr/>
        </p:nvSpPr>
        <p:spPr>
          <a:xfrm>
            <a:off x="7122253" y="1031845"/>
            <a:ext cx="1182847" cy="3170099"/>
          </a:xfrm>
          <a:prstGeom prst="rect">
            <a:avLst/>
          </a:prstGeom>
          <a:noFill/>
        </p:spPr>
        <p:txBody>
          <a:bodyPr wrap="square" rtlCol="0">
            <a:spAutoFit/>
          </a:bodyPr>
          <a:lstStyle/>
          <a:p>
            <a:r>
              <a:rPr lang="en-US" sz="20000" dirty="0">
                <a:solidFill>
                  <a:srgbClr val="0070C0"/>
                </a:solidFill>
              </a:rPr>
              <a:t>?</a:t>
            </a:r>
          </a:p>
        </p:txBody>
      </p:sp>
      <p:sp>
        <p:nvSpPr>
          <p:cNvPr id="5" name="TextBox 4">
            <a:extLst>
              <a:ext uri="{FF2B5EF4-FFF2-40B4-BE49-F238E27FC236}">
                <a16:creationId xmlns:a16="http://schemas.microsoft.com/office/drawing/2014/main" id="{F627D4F0-95D6-ED53-FBF3-4E5E62EC5453}"/>
              </a:ext>
            </a:extLst>
          </p:cNvPr>
          <p:cNvSpPr txBox="1"/>
          <p:nvPr/>
        </p:nvSpPr>
        <p:spPr>
          <a:xfrm>
            <a:off x="0" y="75501"/>
            <a:ext cx="9144000" cy="830997"/>
          </a:xfrm>
          <a:prstGeom prst="rect">
            <a:avLst/>
          </a:prstGeom>
          <a:noFill/>
        </p:spPr>
        <p:txBody>
          <a:bodyPr wrap="square" rtlCol="0">
            <a:spAutoFit/>
          </a:bodyPr>
          <a:lstStyle/>
          <a:p>
            <a:pPr algn="ctr"/>
            <a:r>
              <a:rPr lang="en-US" sz="4800" dirty="0">
                <a:solidFill>
                  <a:srgbClr val="0070C0"/>
                </a:solidFill>
              </a:rPr>
              <a:t>What does the Bible say?</a:t>
            </a:r>
          </a:p>
        </p:txBody>
      </p:sp>
      <p:sp>
        <p:nvSpPr>
          <p:cNvPr id="7" name="TextBox 6">
            <a:extLst>
              <a:ext uri="{FF2B5EF4-FFF2-40B4-BE49-F238E27FC236}">
                <a16:creationId xmlns:a16="http://schemas.microsoft.com/office/drawing/2014/main" id="{BC905012-C7A8-52E7-DEF2-3D2301197391}"/>
              </a:ext>
            </a:extLst>
          </p:cNvPr>
          <p:cNvSpPr txBox="1"/>
          <p:nvPr/>
        </p:nvSpPr>
        <p:spPr>
          <a:xfrm>
            <a:off x="389564" y="6119421"/>
            <a:ext cx="8234319" cy="646331"/>
          </a:xfrm>
          <a:prstGeom prst="rect">
            <a:avLst/>
          </a:prstGeom>
          <a:noFill/>
        </p:spPr>
        <p:txBody>
          <a:bodyPr wrap="square">
            <a:spAutoFit/>
          </a:bodyPr>
          <a:lstStyle/>
          <a:p>
            <a:pPr algn="ctr"/>
            <a:r>
              <a:rPr lang="en-US" dirty="0"/>
              <a:t>John 12:48 He that rejects me, and receives not my words, hath one that judges him: the word that I have spoken, the same shall judge him in the last day.</a:t>
            </a:r>
          </a:p>
        </p:txBody>
      </p:sp>
    </p:spTree>
    <p:extLst>
      <p:ext uri="{BB962C8B-B14F-4D97-AF65-F5344CB8AC3E}">
        <p14:creationId xmlns:p14="http://schemas.microsoft.com/office/powerpoint/2010/main" val="139233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3901"/>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93713E3-35ED-38BA-D10B-F8AA269DEC2D}"/>
              </a:ext>
            </a:extLst>
          </p:cNvPr>
          <p:cNvSpPr txBox="1"/>
          <p:nvPr/>
        </p:nvSpPr>
        <p:spPr>
          <a:xfrm>
            <a:off x="734137" y="1839728"/>
            <a:ext cx="7864580" cy="4031873"/>
          </a:xfrm>
          <a:prstGeom prst="rect">
            <a:avLst/>
          </a:prstGeom>
          <a:noFill/>
        </p:spPr>
        <p:txBody>
          <a:bodyPr wrap="square">
            <a:spAutoFit/>
          </a:bodyPr>
          <a:lstStyle/>
          <a:p>
            <a:r>
              <a:rPr lang="en-US" sz="3200" dirty="0">
                <a:solidFill>
                  <a:srgbClr val="0070C0"/>
                </a:solidFill>
              </a:rPr>
              <a:t>Remembering the resurrection… The desire of my heart - I long to be with God.  </a:t>
            </a:r>
          </a:p>
          <a:p>
            <a:r>
              <a:rPr lang="en-US" sz="3200" dirty="0">
                <a:solidFill>
                  <a:srgbClr val="0070C0"/>
                </a:solidFill>
              </a:rPr>
              <a:t>I want every day to be filled with Him. </a:t>
            </a:r>
          </a:p>
          <a:p>
            <a:r>
              <a:rPr lang="en-US" sz="3200" dirty="0">
                <a:solidFill>
                  <a:srgbClr val="FF0000"/>
                </a:solidFill>
              </a:rPr>
              <a:t>I want to be so aware of his presence that I don't take one step outside of his glory.  </a:t>
            </a:r>
          </a:p>
          <a:p>
            <a:r>
              <a:rPr lang="en-US" sz="3200" dirty="0">
                <a:solidFill>
                  <a:srgbClr val="FF0000"/>
                </a:solidFill>
              </a:rPr>
              <a:t>I want to keep my eyes on Him.</a:t>
            </a:r>
          </a:p>
          <a:p>
            <a:r>
              <a:rPr lang="en-US" sz="3200" dirty="0"/>
              <a:t>If God moves I want to move. </a:t>
            </a:r>
          </a:p>
          <a:p>
            <a:r>
              <a:rPr lang="en-US" sz="3200" dirty="0"/>
              <a:t>If God stays put, I want to rest in his presence. </a:t>
            </a:r>
          </a:p>
        </p:txBody>
      </p:sp>
      <p:sp>
        <p:nvSpPr>
          <p:cNvPr id="2" name="Rectangle 1">
            <a:extLst>
              <a:ext uri="{FF2B5EF4-FFF2-40B4-BE49-F238E27FC236}">
                <a16:creationId xmlns:a16="http://schemas.microsoft.com/office/drawing/2014/main" id="{B77B8261-B039-4644-F699-098F14C8046A}"/>
              </a:ext>
            </a:extLst>
          </p:cNvPr>
          <p:cNvSpPr/>
          <p:nvPr/>
        </p:nvSpPr>
        <p:spPr>
          <a:xfrm>
            <a:off x="494950" y="922790"/>
            <a:ext cx="8221211" cy="524311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2F5ACB-12F7-3E48-365F-D3E3179A64C9}"/>
              </a:ext>
            </a:extLst>
          </p:cNvPr>
          <p:cNvSpPr txBox="1"/>
          <p:nvPr/>
        </p:nvSpPr>
        <p:spPr>
          <a:xfrm>
            <a:off x="494950" y="1124126"/>
            <a:ext cx="822121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Tree>
    <p:extLst>
      <p:ext uri="{BB962C8B-B14F-4D97-AF65-F5344CB8AC3E}">
        <p14:creationId xmlns:p14="http://schemas.microsoft.com/office/powerpoint/2010/main" val="4085303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6732"/>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95EDB7F-9C35-0493-78AA-B89675FA63FD}"/>
              </a:ext>
            </a:extLst>
          </p:cNvPr>
          <p:cNvSpPr txBox="1"/>
          <p:nvPr/>
        </p:nvSpPr>
        <p:spPr>
          <a:xfrm>
            <a:off x="665853" y="2013359"/>
            <a:ext cx="7916086" cy="4031873"/>
          </a:xfrm>
          <a:prstGeom prst="rect">
            <a:avLst/>
          </a:prstGeom>
          <a:noFill/>
        </p:spPr>
        <p:txBody>
          <a:bodyPr wrap="square">
            <a:spAutoFit/>
          </a:bodyPr>
          <a:lstStyle/>
          <a:p>
            <a:r>
              <a:rPr lang="en-US" sz="3200" dirty="0"/>
              <a:t>Worship is our response to our recognition that God is worthy… worship gives us an Avenue to </a:t>
            </a:r>
            <a:r>
              <a:rPr lang="en-US" sz="3200" u="sng" dirty="0"/>
              <a:t>celebrate his provisions</a:t>
            </a:r>
            <a:r>
              <a:rPr lang="en-US" sz="3200" dirty="0"/>
              <a:t>, </a:t>
            </a:r>
            <a:r>
              <a:rPr lang="en-US" sz="3200" u="sng" dirty="0"/>
              <a:t>honor his power</a:t>
            </a:r>
            <a:r>
              <a:rPr lang="en-US" sz="3200" dirty="0"/>
              <a:t> and </a:t>
            </a:r>
            <a:r>
              <a:rPr lang="en-US" sz="3200" u="sng" dirty="0"/>
              <a:t>be touched by his presence </a:t>
            </a:r>
          </a:p>
          <a:p>
            <a:endParaRPr lang="en-US" sz="3200" dirty="0"/>
          </a:p>
          <a:p>
            <a:r>
              <a:rPr lang="en-US" sz="3200" b="1" dirty="0">
                <a:solidFill>
                  <a:srgbClr val="0070C0"/>
                </a:solidFill>
              </a:rPr>
              <a:t>Acts 20:7</a:t>
            </a:r>
          </a:p>
          <a:p>
            <a:endParaRPr lang="en-US" sz="3200" dirty="0"/>
          </a:p>
          <a:p>
            <a:r>
              <a:rPr lang="en-US" sz="3200" dirty="0"/>
              <a:t>And we must worship God from our heart.</a:t>
            </a:r>
          </a:p>
        </p:txBody>
      </p:sp>
      <p:sp>
        <p:nvSpPr>
          <p:cNvPr id="2" name="Rectangle 1">
            <a:extLst>
              <a:ext uri="{FF2B5EF4-FFF2-40B4-BE49-F238E27FC236}">
                <a16:creationId xmlns:a16="http://schemas.microsoft.com/office/drawing/2014/main" id="{D6E1EFC6-D15F-C18A-4F22-6825E9C17790}"/>
              </a:ext>
            </a:extLst>
          </p:cNvPr>
          <p:cNvSpPr/>
          <p:nvPr/>
        </p:nvSpPr>
        <p:spPr>
          <a:xfrm>
            <a:off x="553673" y="922790"/>
            <a:ext cx="8061821" cy="516761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9B78CD-2152-ED9D-33F7-776D5E839A38}"/>
              </a:ext>
            </a:extLst>
          </p:cNvPr>
          <p:cNvSpPr txBox="1"/>
          <p:nvPr/>
        </p:nvSpPr>
        <p:spPr>
          <a:xfrm>
            <a:off x="553674" y="981513"/>
            <a:ext cx="806182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
        <p:nvSpPr>
          <p:cNvPr id="9" name="TextBox 8">
            <a:extLst>
              <a:ext uri="{FF2B5EF4-FFF2-40B4-BE49-F238E27FC236}">
                <a16:creationId xmlns:a16="http://schemas.microsoft.com/office/drawing/2014/main" id="{E9FA3341-514C-17B3-5321-389FA3CFF0C9}"/>
              </a:ext>
            </a:extLst>
          </p:cNvPr>
          <p:cNvSpPr txBox="1"/>
          <p:nvPr/>
        </p:nvSpPr>
        <p:spPr>
          <a:xfrm>
            <a:off x="2374084" y="4152551"/>
            <a:ext cx="5880683" cy="1200329"/>
          </a:xfrm>
          <a:prstGeom prst="rect">
            <a:avLst/>
          </a:prstGeom>
          <a:noFill/>
        </p:spPr>
        <p:txBody>
          <a:bodyPr wrap="square" rtlCol="0">
            <a:spAutoFit/>
          </a:bodyPr>
          <a:lstStyle/>
          <a:p>
            <a:r>
              <a:rPr lang="en-US" sz="2400" b="1" dirty="0">
                <a:solidFill>
                  <a:srgbClr val="0070C0"/>
                </a:solidFill>
              </a:rPr>
              <a:t>Acts 20:7 And upon the first day of the week, when the disciples came together to break bread, Paul preached unto them,</a:t>
            </a:r>
          </a:p>
        </p:txBody>
      </p:sp>
    </p:spTree>
    <p:extLst>
      <p:ext uri="{BB962C8B-B14F-4D97-AF65-F5344CB8AC3E}">
        <p14:creationId xmlns:p14="http://schemas.microsoft.com/office/powerpoint/2010/main" val="1710611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239CF65-6234-BED4-F842-F7CE7E5C04F9}"/>
              </a:ext>
            </a:extLst>
          </p:cNvPr>
          <p:cNvSpPr txBox="1"/>
          <p:nvPr/>
        </p:nvSpPr>
        <p:spPr>
          <a:xfrm>
            <a:off x="606056" y="1815235"/>
            <a:ext cx="7933937" cy="4031873"/>
          </a:xfrm>
          <a:prstGeom prst="rect">
            <a:avLst/>
          </a:prstGeom>
          <a:noFill/>
        </p:spPr>
        <p:txBody>
          <a:bodyPr wrap="square">
            <a:spAutoFit/>
          </a:bodyPr>
          <a:lstStyle/>
          <a:p>
            <a:r>
              <a:rPr lang="en-US" sz="3200" dirty="0">
                <a:solidFill>
                  <a:srgbClr val="FF0000"/>
                </a:solidFill>
              </a:rPr>
              <a:t>God is a jealous God and God desires to have a covenant relationship with </a:t>
            </a:r>
            <a:r>
              <a:rPr lang="en-US" sz="3200" u="sng" dirty="0">
                <a:solidFill>
                  <a:srgbClr val="FF0000"/>
                </a:solidFill>
              </a:rPr>
              <a:t>you</a:t>
            </a:r>
            <a:r>
              <a:rPr lang="en-US" sz="3200" dirty="0">
                <a:solidFill>
                  <a:srgbClr val="FF0000"/>
                </a:solidFill>
              </a:rPr>
              <a:t>. God chose </a:t>
            </a:r>
            <a:r>
              <a:rPr lang="en-US" sz="3200" u="sng" dirty="0">
                <a:solidFill>
                  <a:srgbClr val="FF0000"/>
                </a:solidFill>
              </a:rPr>
              <a:t>you</a:t>
            </a:r>
            <a:r>
              <a:rPr lang="en-US" sz="3200" dirty="0">
                <a:solidFill>
                  <a:srgbClr val="FF0000"/>
                </a:solidFill>
              </a:rPr>
              <a:t> before the foundation of the world. </a:t>
            </a:r>
            <a:r>
              <a:rPr lang="en-US" sz="3200" dirty="0">
                <a:solidFill>
                  <a:srgbClr val="0070C0"/>
                </a:solidFill>
              </a:rPr>
              <a:t>He looked down thru time, he settled his eyes on </a:t>
            </a:r>
            <a:r>
              <a:rPr lang="en-US" sz="3200" u="sng" dirty="0">
                <a:solidFill>
                  <a:srgbClr val="0070C0"/>
                </a:solidFill>
              </a:rPr>
              <a:t>your face</a:t>
            </a:r>
            <a:r>
              <a:rPr lang="en-US" sz="3200" dirty="0">
                <a:solidFill>
                  <a:srgbClr val="0070C0"/>
                </a:solidFill>
              </a:rPr>
              <a:t>. Because of </a:t>
            </a:r>
            <a:r>
              <a:rPr lang="en-US" sz="3200" u="sng" dirty="0">
                <a:solidFill>
                  <a:srgbClr val="0070C0"/>
                </a:solidFill>
              </a:rPr>
              <a:t>you</a:t>
            </a:r>
            <a:r>
              <a:rPr lang="en-US" sz="3200" dirty="0">
                <a:solidFill>
                  <a:srgbClr val="0070C0"/>
                </a:solidFill>
              </a:rPr>
              <a:t>, he moved, making a plan, and designing a destiny for </a:t>
            </a:r>
            <a:r>
              <a:rPr lang="en-US" sz="3200" u="sng" dirty="0">
                <a:solidFill>
                  <a:srgbClr val="0070C0"/>
                </a:solidFill>
              </a:rPr>
              <a:t>your</a:t>
            </a:r>
            <a:r>
              <a:rPr lang="en-US" sz="3200" dirty="0">
                <a:solidFill>
                  <a:srgbClr val="0070C0"/>
                </a:solidFill>
              </a:rPr>
              <a:t> soul. </a:t>
            </a:r>
            <a:r>
              <a:rPr lang="en-US" sz="3200" u="sng" dirty="0"/>
              <a:t>Your</a:t>
            </a:r>
            <a:r>
              <a:rPr lang="en-US" sz="3200" dirty="0"/>
              <a:t> destiny, the best path for </a:t>
            </a:r>
            <a:r>
              <a:rPr lang="en-US" sz="3200" u="sng" dirty="0"/>
              <a:t>your</a:t>
            </a:r>
            <a:r>
              <a:rPr lang="en-US" sz="3200" dirty="0"/>
              <a:t> heart, is found in being a child of God. </a:t>
            </a:r>
          </a:p>
        </p:txBody>
      </p:sp>
      <p:sp>
        <p:nvSpPr>
          <p:cNvPr id="2" name="Rectangle 1">
            <a:extLst>
              <a:ext uri="{FF2B5EF4-FFF2-40B4-BE49-F238E27FC236}">
                <a16:creationId xmlns:a16="http://schemas.microsoft.com/office/drawing/2014/main" id="{947A6DA0-6D92-3DD3-382C-035EDC0CFAC4}"/>
              </a:ext>
            </a:extLst>
          </p:cNvPr>
          <p:cNvSpPr/>
          <p:nvPr/>
        </p:nvSpPr>
        <p:spPr>
          <a:xfrm>
            <a:off x="369117" y="945611"/>
            <a:ext cx="8405768" cy="508607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8F876B-4041-3DF4-FC0F-554C098C2008}"/>
              </a:ext>
            </a:extLst>
          </p:cNvPr>
          <p:cNvSpPr txBox="1"/>
          <p:nvPr/>
        </p:nvSpPr>
        <p:spPr>
          <a:xfrm>
            <a:off x="369116" y="1015069"/>
            <a:ext cx="8405767"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i="0" u="none" strike="noStrike" kern="1200" cap="none" spc="0" normalizeH="0" baseline="0" noProof="0" dirty="0">
                <a:ln>
                  <a:noFill/>
                </a:ln>
                <a:solidFill>
                  <a:prstClr val="black"/>
                </a:solidFill>
                <a:effectLst/>
                <a:uLnTx/>
                <a:uFillTx/>
                <a:latin typeface="Calibri" panose="020F0502020204030204"/>
                <a:ea typeface="+mn-ea"/>
                <a:cs typeface="+mn-cs"/>
              </a:rPr>
              <a:t>5. What does the Bible say?</a:t>
            </a:r>
          </a:p>
        </p:txBody>
      </p:sp>
    </p:spTree>
    <p:extLst>
      <p:ext uri="{BB962C8B-B14F-4D97-AF65-F5344CB8AC3E}">
        <p14:creationId xmlns:p14="http://schemas.microsoft.com/office/powerpoint/2010/main" val="1972895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64F44AB-5F73-1938-ED47-609389B080DC}"/>
              </a:ext>
            </a:extLst>
          </p:cNvPr>
          <p:cNvSpPr txBox="1"/>
          <p:nvPr/>
        </p:nvSpPr>
        <p:spPr>
          <a:xfrm>
            <a:off x="369115" y="1288156"/>
            <a:ext cx="8430936" cy="4832092"/>
          </a:xfrm>
          <a:prstGeom prst="rect">
            <a:avLst/>
          </a:prstGeom>
          <a:noFill/>
        </p:spPr>
        <p:txBody>
          <a:bodyPr wrap="square">
            <a:spAutoFit/>
          </a:bodyPr>
          <a:lstStyle/>
          <a:p>
            <a:r>
              <a:rPr lang="en-US" sz="3600" dirty="0"/>
              <a:t>6. Making Application In Regards To </a:t>
            </a:r>
            <a:r>
              <a:rPr lang="en-US" sz="3600" dirty="0">
                <a:solidFill>
                  <a:srgbClr val="7030A0"/>
                </a:solidFill>
                <a:latin typeface="Aharoni" panose="02010803020104030203" pitchFamily="2" charset="-79"/>
                <a:cs typeface="Aharoni" panose="02010803020104030203" pitchFamily="2" charset="-79"/>
              </a:rPr>
              <a:t>Easter</a:t>
            </a:r>
            <a:r>
              <a:rPr lang="en-US" sz="3600" dirty="0"/>
              <a:t>.	</a:t>
            </a:r>
          </a:p>
          <a:p>
            <a:r>
              <a:rPr lang="en-US" sz="2000" dirty="0"/>
              <a:t>      </a:t>
            </a:r>
          </a:p>
          <a:p>
            <a:endParaRPr lang="en-US" sz="2000" dirty="0"/>
          </a:p>
          <a:p>
            <a:r>
              <a:rPr lang="en-US" sz="2800" dirty="0"/>
              <a:t>The Bible is </a:t>
            </a:r>
            <a:r>
              <a:rPr lang="en-US" sz="2800" dirty="0">
                <a:latin typeface="Aharoni" panose="02010803020104030203" pitchFamily="2" charset="-79"/>
                <a:cs typeface="Aharoni" panose="02010803020104030203" pitchFamily="2" charset="-79"/>
              </a:rPr>
              <a:t>silent</a:t>
            </a:r>
            <a:r>
              <a:rPr lang="en-US" sz="2800" dirty="0"/>
              <a:t> regarding any YEARLY observance of</a:t>
            </a:r>
          </a:p>
          <a:p>
            <a:r>
              <a:rPr lang="en-US" sz="2800" dirty="0"/>
              <a:t>         Christ's resurrection</a:t>
            </a:r>
          </a:p>
          <a:p>
            <a:r>
              <a:rPr lang="en-US" sz="2800" dirty="0"/>
              <a:t>         God and Jesus evidently did not see it necessary for      	the church.</a:t>
            </a:r>
          </a:p>
          <a:p>
            <a:endParaRPr lang="en-US" sz="2800" dirty="0"/>
          </a:p>
          <a:p>
            <a:r>
              <a:rPr lang="en-US" sz="2800" dirty="0"/>
              <a:t>       </a:t>
            </a:r>
            <a:r>
              <a:rPr lang="en-US" sz="3600" dirty="0"/>
              <a:t>Any yearly observance is based upon    	</a:t>
            </a:r>
            <a:r>
              <a:rPr lang="en-US" sz="3600" u="sng" dirty="0"/>
              <a:t>human tradition</a:t>
            </a:r>
            <a:r>
              <a:rPr lang="en-US" sz="3600" dirty="0"/>
              <a:t>, </a:t>
            </a:r>
            <a:r>
              <a:rPr lang="en-US" sz="3600" u="sng" dirty="0"/>
              <a:t>not God's Word</a:t>
            </a:r>
            <a:r>
              <a:rPr lang="en-US" sz="3600" dirty="0"/>
              <a:t>.</a:t>
            </a:r>
          </a:p>
          <a:p>
            <a:r>
              <a:rPr lang="en-US" sz="2000" dirty="0"/>
              <a:t>      </a:t>
            </a:r>
          </a:p>
        </p:txBody>
      </p:sp>
      <p:sp>
        <p:nvSpPr>
          <p:cNvPr id="2" name="Rectangle 1">
            <a:extLst>
              <a:ext uri="{FF2B5EF4-FFF2-40B4-BE49-F238E27FC236}">
                <a16:creationId xmlns:a16="http://schemas.microsoft.com/office/drawing/2014/main" id="{F5F8CCD2-2A4F-43C5-35EF-433C5BDFBF63}"/>
              </a:ext>
            </a:extLst>
          </p:cNvPr>
          <p:cNvSpPr/>
          <p:nvPr/>
        </p:nvSpPr>
        <p:spPr>
          <a:xfrm>
            <a:off x="327171" y="1073791"/>
            <a:ext cx="8514825" cy="519278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037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64F44AB-5F73-1938-ED47-609389B080DC}"/>
              </a:ext>
            </a:extLst>
          </p:cNvPr>
          <p:cNvSpPr txBox="1"/>
          <p:nvPr/>
        </p:nvSpPr>
        <p:spPr>
          <a:xfrm>
            <a:off x="394282" y="1271378"/>
            <a:ext cx="8430936" cy="4832092"/>
          </a:xfrm>
          <a:prstGeom prst="rect">
            <a:avLst/>
          </a:prstGeom>
          <a:noFill/>
        </p:spPr>
        <p:txBody>
          <a:bodyPr wrap="square">
            <a:spAutoFit/>
          </a:bodyPr>
          <a:lstStyle/>
          <a:p>
            <a:r>
              <a:rPr lang="en-US" sz="3600" dirty="0"/>
              <a:t>6. Making Application In Regards To Easter...	</a:t>
            </a:r>
          </a:p>
          <a:p>
            <a:r>
              <a:rPr lang="en-US" sz="2000" dirty="0"/>
              <a:t>      </a:t>
            </a:r>
          </a:p>
          <a:p>
            <a:r>
              <a:rPr lang="en-US" sz="2800" dirty="0"/>
              <a:t>As a human tradition, we must be very careful -         </a:t>
            </a:r>
            <a:r>
              <a:rPr lang="en-US" sz="2800" b="1" dirty="0">
                <a:solidFill>
                  <a:srgbClr val="0070C0"/>
                </a:solidFill>
              </a:rPr>
              <a:t>Mark 7:7-9</a:t>
            </a:r>
          </a:p>
          <a:p>
            <a:r>
              <a:rPr lang="en-US" sz="2800" dirty="0"/>
              <a:t>It cannot become a matter of doctrine, which is bound upon others</a:t>
            </a:r>
          </a:p>
          <a:p>
            <a:endParaRPr lang="en-US" sz="2800" dirty="0"/>
          </a:p>
          <a:p>
            <a:r>
              <a:rPr lang="en-US" sz="2800" dirty="0"/>
              <a:t>Why is an annual observance by the church unwise, if not wrong?</a:t>
            </a:r>
          </a:p>
          <a:p>
            <a:r>
              <a:rPr lang="en-US" sz="2800" dirty="0"/>
              <a:t>It intertwines human traditions with God's commands for His church.</a:t>
            </a:r>
          </a:p>
        </p:txBody>
      </p:sp>
      <p:sp>
        <p:nvSpPr>
          <p:cNvPr id="2" name="Rectangle 1">
            <a:extLst>
              <a:ext uri="{FF2B5EF4-FFF2-40B4-BE49-F238E27FC236}">
                <a16:creationId xmlns:a16="http://schemas.microsoft.com/office/drawing/2014/main" id="{F5F8CCD2-2A4F-43C5-35EF-433C5BDFBF63}"/>
              </a:ext>
            </a:extLst>
          </p:cNvPr>
          <p:cNvSpPr/>
          <p:nvPr/>
        </p:nvSpPr>
        <p:spPr>
          <a:xfrm>
            <a:off x="327171" y="1073791"/>
            <a:ext cx="8514825" cy="519278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590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
        <p:nvSpPr>
          <p:cNvPr id="13" name="TextBox 12">
            <a:extLst>
              <a:ext uri="{FF2B5EF4-FFF2-40B4-BE49-F238E27FC236}">
                <a16:creationId xmlns:a16="http://schemas.microsoft.com/office/drawing/2014/main" id="{34AC9591-630B-6A47-852A-2400CA6D685B}"/>
              </a:ext>
            </a:extLst>
          </p:cNvPr>
          <p:cNvSpPr txBox="1"/>
          <p:nvPr/>
        </p:nvSpPr>
        <p:spPr>
          <a:xfrm>
            <a:off x="939567"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(1 Cor.12:13)</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39408"/>
            <a:ext cx="827504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pic>
        <p:nvPicPr>
          <p:cNvPr id="10" name="Picture 9">
            <a:extLst>
              <a:ext uri="{FF2B5EF4-FFF2-40B4-BE49-F238E27FC236}">
                <a16:creationId xmlns:a16="http://schemas.microsoft.com/office/drawing/2014/main" id="{928851DE-C1E1-1C7D-11CD-CBDD351466D2}"/>
              </a:ext>
            </a:extLst>
          </p:cNvPr>
          <p:cNvPicPr>
            <a:picLocks noChangeAspect="1"/>
          </p:cNvPicPr>
          <p:nvPr/>
        </p:nvPicPr>
        <p:blipFill rotWithShape="1">
          <a:blip r:embed="rId2"/>
          <a:srcRect t="36906"/>
          <a:stretch/>
        </p:blipFill>
        <p:spPr>
          <a:xfrm>
            <a:off x="5588115" y="4724700"/>
            <a:ext cx="3178380" cy="1235180"/>
          </a:xfrm>
          <a:prstGeom prst="rect">
            <a:avLst/>
          </a:prstGeom>
        </p:spPr>
      </p:pic>
    </p:spTree>
    <p:extLst>
      <p:ext uri="{BB962C8B-B14F-4D97-AF65-F5344CB8AC3E}">
        <p14:creationId xmlns:p14="http://schemas.microsoft.com/office/powerpoint/2010/main" val="804197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67781" y="1417741"/>
            <a:ext cx="8716159" cy="437042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Many people </a:t>
            </a:r>
            <a:r>
              <a:rPr kumimoji="0" lang="en-US" sz="3200" i="0" u="none" strike="noStrike" kern="1200" cap="none" spc="0" normalizeH="0" baseline="0" noProof="0" dirty="0">
                <a:ln>
                  <a:noFill/>
                </a:ln>
                <a:solidFill>
                  <a:srgbClr val="002060"/>
                </a:solidFill>
                <a:effectLst/>
                <a:uLnTx/>
                <a:uFillTx/>
                <a:latin typeface="Calibri" panose="020F0502020204030204"/>
                <a:ea typeface="+mn-ea"/>
                <a:cs typeface="+mn-cs"/>
              </a:rPr>
              <a:t>celebrate /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observe the resurrection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by</a:t>
            </a:r>
            <a:r>
              <a:rPr lang="en-US" sz="3200" dirty="0">
                <a:solidFill>
                  <a:prstClr val="black"/>
                </a:solidFill>
                <a:latin typeface="Calibri" panose="020F0502020204030204"/>
              </a:rPr>
              <a:t> </a:t>
            </a:r>
            <a:r>
              <a:rPr lang="en-US" sz="3200" b="1" dirty="0">
                <a:solidFill>
                  <a:srgbClr val="00B0F0"/>
                </a:solidFill>
                <a:latin typeface="Calibri" panose="020F0502020204030204"/>
              </a:rPr>
              <a:t>dressing up, </a:t>
            </a:r>
            <a:r>
              <a:rPr lang="en-US" sz="3200" dirty="0">
                <a:solidFill>
                  <a:prstClr val="black"/>
                </a:solidFill>
                <a:latin typeface="Calibri" panose="020F0502020204030204"/>
              </a:rPr>
              <a:t>and </a:t>
            </a:r>
            <a:r>
              <a:rPr lang="en-US" sz="3200" b="1" dirty="0">
                <a:solidFill>
                  <a:srgbClr val="FF00FF"/>
                </a:solidFill>
                <a:latin typeface="Calibri" panose="020F0502020204030204"/>
              </a:rPr>
              <a:t>“going to church”                          </a:t>
            </a:r>
            <a:r>
              <a:rPr lang="en-US" sz="3200" b="1" dirty="0">
                <a:solidFill>
                  <a:srgbClr val="FF0000"/>
                </a:solidFill>
                <a:latin typeface="Calibri" panose="020F0502020204030204"/>
              </a:rPr>
              <a:t>one day out of the year,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and think that is pleasing to God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 and makes them a good person.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What does God say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about pleasing Him</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 and making us a good person?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49628E0-EBEB-7F74-E385-7764E56DB2FA}"/>
              </a:ext>
            </a:extLst>
          </p:cNvPr>
          <p:cNvSpPr/>
          <p:nvPr/>
        </p:nvSpPr>
        <p:spPr>
          <a:xfrm>
            <a:off x="100668" y="1258349"/>
            <a:ext cx="8875550" cy="485722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64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D3E9CC3-24F3-51C4-61D5-5CC05E484AA1}"/>
              </a:ext>
            </a:extLst>
          </p:cNvPr>
          <p:cNvSpPr txBox="1"/>
          <p:nvPr/>
        </p:nvSpPr>
        <p:spPr>
          <a:xfrm>
            <a:off x="486561" y="1400962"/>
            <a:ext cx="8221212" cy="4616648"/>
          </a:xfrm>
          <a:prstGeom prst="rect">
            <a:avLst/>
          </a:prstGeom>
          <a:noFill/>
        </p:spPr>
        <p:txBody>
          <a:bodyPr wrap="square">
            <a:spAutoFit/>
          </a:bodyPr>
          <a:lstStyle/>
          <a:p>
            <a:r>
              <a:rPr lang="en-US" sz="3000" dirty="0"/>
              <a:t>"</a:t>
            </a:r>
            <a:r>
              <a:rPr lang="en-US" sz="3200" b="1" dirty="0">
                <a:solidFill>
                  <a:srgbClr val="7030A0"/>
                </a:solidFill>
                <a:latin typeface="Aharoni" panose="02010803020104030203" pitchFamily="2" charset="-79"/>
                <a:cs typeface="Aharoni" panose="02010803020104030203" pitchFamily="2" charset="-79"/>
              </a:rPr>
              <a:t>Easter Sunday</a:t>
            </a:r>
            <a:r>
              <a:rPr lang="en-US" sz="3000" dirty="0"/>
              <a:t>" is an annual holiday celebrated by many...</a:t>
            </a:r>
          </a:p>
          <a:p>
            <a:endParaRPr lang="en-US" sz="1200" dirty="0"/>
          </a:p>
          <a:p>
            <a:r>
              <a:rPr lang="en-US" sz="3000" dirty="0"/>
              <a:t>Millions of people commemorate the resurrection of Jesus on this day.</a:t>
            </a:r>
          </a:p>
          <a:p>
            <a:endParaRPr lang="en-US" sz="1200" dirty="0"/>
          </a:p>
          <a:p>
            <a:r>
              <a:rPr lang="en-US" sz="3000" dirty="0"/>
              <a:t>Many consider it as "the most holy" of religious holidays.</a:t>
            </a:r>
          </a:p>
          <a:p>
            <a:endParaRPr lang="en-US" sz="1200" dirty="0"/>
          </a:p>
          <a:p>
            <a:r>
              <a:rPr lang="en-US" sz="3000" dirty="0"/>
              <a:t>For some, it marks the only time they attend church services (although Christmas runs a close second)</a:t>
            </a:r>
          </a:p>
          <a:p>
            <a:r>
              <a:rPr lang="en-US" dirty="0"/>
              <a:t> </a:t>
            </a:r>
          </a:p>
        </p:txBody>
      </p:sp>
      <p:sp>
        <p:nvSpPr>
          <p:cNvPr id="2" name="Rectangle 1">
            <a:extLst>
              <a:ext uri="{FF2B5EF4-FFF2-40B4-BE49-F238E27FC236}">
                <a16:creationId xmlns:a16="http://schemas.microsoft.com/office/drawing/2014/main" id="{C49628E0-EBEB-7F74-E385-7764E56DB2FA}"/>
              </a:ext>
            </a:extLst>
          </p:cNvPr>
          <p:cNvSpPr/>
          <p:nvPr/>
        </p:nvSpPr>
        <p:spPr>
          <a:xfrm>
            <a:off x="335560" y="1258349"/>
            <a:ext cx="8472880" cy="485722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06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891C6-9273-3768-A727-1859CB259FEE}"/>
              </a:ext>
            </a:extLst>
          </p:cNvPr>
          <p:cNvPicPr>
            <a:picLocks noChangeAspect="1"/>
          </p:cNvPicPr>
          <p:nvPr/>
        </p:nvPicPr>
        <p:blipFill rotWithShape="1">
          <a:blip r:embed="rId2"/>
          <a:srcRect l="16606" t="10407" r="40918" b="3803"/>
          <a:stretch/>
        </p:blipFill>
        <p:spPr>
          <a:xfrm>
            <a:off x="1333850" y="5592"/>
            <a:ext cx="6031683" cy="6852408"/>
          </a:xfrm>
          <a:prstGeom prst="rect">
            <a:avLst/>
          </a:prstGeom>
        </p:spPr>
      </p:pic>
    </p:spTree>
    <p:extLst>
      <p:ext uri="{BB962C8B-B14F-4D97-AF65-F5344CB8AC3E}">
        <p14:creationId xmlns:p14="http://schemas.microsoft.com/office/powerpoint/2010/main" val="309054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FE7DD3-98F0-7D59-F4C3-4C3D87A6B265}"/>
              </a:ext>
            </a:extLst>
          </p:cNvPr>
          <p:cNvSpPr txBox="1"/>
          <p:nvPr/>
        </p:nvSpPr>
        <p:spPr>
          <a:xfrm>
            <a:off x="213822" y="2499922"/>
            <a:ext cx="8644269" cy="3754874"/>
          </a:xfrm>
          <a:prstGeom prst="rect">
            <a:avLst/>
          </a:prstGeom>
          <a:noFill/>
        </p:spPr>
        <p:txBody>
          <a:bodyPr wrap="square">
            <a:spAutoFit/>
          </a:bodyPr>
          <a:lstStyle/>
          <a:p>
            <a:r>
              <a:rPr lang="en-US" sz="2000" b="1" dirty="0">
                <a:solidFill>
                  <a:srgbClr val="0070C0"/>
                </a:solidFill>
              </a:rPr>
              <a:t>John 6:1 </a:t>
            </a:r>
            <a:r>
              <a:rPr lang="en-US" sz="2000" dirty="0"/>
              <a:t>After these things Jesus went over the Sea of Galilee, which is the Sea of Tiberias.</a:t>
            </a:r>
          </a:p>
          <a:p>
            <a:r>
              <a:rPr lang="en-US" sz="2000" dirty="0"/>
              <a:t> 2 Then a great multitude followed Him, because they saw His signs which He performed on those who were diseased.</a:t>
            </a:r>
          </a:p>
          <a:p>
            <a:r>
              <a:rPr lang="en-US" sz="2000" dirty="0"/>
              <a:t> 3 And Jesus went up on the mountain, and there He sat with His disciples.</a:t>
            </a:r>
          </a:p>
          <a:p>
            <a:r>
              <a:rPr lang="en-US" sz="2000" dirty="0"/>
              <a:t> 4 Now the Passover, a feast of the Jews, was near.</a:t>
            </a:r>
          </a:p>
          <a:p>
            <a:r>
              <a:rPr lang="en-US" sz="2000" dirty="0"/>
              <a:t> 5 Then Jesus lifted up His eyes, and seeing a great multitude coming toward Him, He said to Philip, "</a:t>
            </a:r>
            <a:r>
              <a:rPr lang="en-US" sz="2000" dirty="0">
                <a:solidFill>
                  <a:srgbClr val="0070C0"/>
                </a:solidFill>
              </a:rPr>
              <a:t>Where shall we buy bread, that these may eat?“</a:t>
            </a:r>
          </a:p>
          <a:p>
            <a:endParaRPr lang="en-US" sz="2600" dirty="0"/>
          </a:p>
          <a:p>
            <a:r>
              <a:rPr lang="en-US" sz="2600" b="1" dirty="0">
                <a:solidFill>
                  <a:srgbClr val="0070C0"/>
                </a:solidFill>
              </a:rPr>
              <a:t>Matt.14:21 Now those who had eaten were about five thousand men, besides women and children.</a:t>
            </a:r>
          </a:p>
        </p:txBody>
      </p:sp>
      <p:sp>
        <p:nvSpPr>
          <p:cNvPr id="2" name="Rectangle 1">
            <a:extLst>
              <a:ext uri="{FF2B5EF4-FFF2-40B4-BE49-F238E27FC236}">
                <a16:creationId xmlns:a16="http://schemas.microsoft.com/office/drawing/2014/main" id="{0E656074-BDC6-A815-7F86-06BFB9494698}"/>
              </a:ext>
            </a:extLst>
          </p:cNvPr>
          <p:cNvSpPr/>
          <p:nvPr/>
        </p:nvSpPr>
        <p:spPr>
          <a:xfrm>
            <a:off x="218114" y="1062594"/>
            <a:ext cx="8644269" cy="529375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3858A7-1FCA-4472-6180-6A22F5FF1FCA}"/>
              </a:ext>
            </a:extLst>
          </p:cNvPr>
          <p:cNvSpPr txBox="1"/>
          <p:nvPr/>
        </p:nvSpPr>
        <p:spPr>
          <a:xfrm>
            <a:off x="213822" y="1249960"/>
            <a:ext cx="8644269" cy="646331"/>
          </a:xfrm>
          <a:prstGeom prst="rect">
            <a:avLst/>
          </a:prstGeom>
          <a:noFill/>
        </p:spPr>
        <p:txBody>
          <a:bodyPr wrap="square" rtlCol="0">
            <a:spAutoFit/>
          </a:bodyPr>
          <a:lstStyle/>
          <a:p>
            <a:pPr algn="ctr"/>
            <a:r>
              <a:rPr lang="en-US" sz="3600" dirty="0">
                <a:solidFill>
                  <a:srgbClr val="0070C0"/>
                </a:solidFill>
              </a:rPr>
              <a:t>1. What did Jesus say about the food issue?</a:t>
            </a:r>
          </a:p>
        </p:txBody>
      </p:sp>
    </p:spTree>
    <p:extLst>
      <p:ext uri="{BB962C8B-B14F-4D97-AF65-F5344CB8AC3E}">
        <p14:creationId xmlns:p14="http://schemas.microsoft.com/office/powerpoint/2010/main" val="3345494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483B9C7-4F8A-AE8A-D2FB-A0CDF9A5BA89}"/>
              </a:ext>
            </a:extLst>
          </p:cNvPr>
          <p:cNvSpPr txBox="1"/>
          <p:nvPr/>
        </p:nvSpPr>
        <p:spPr>
          <a:xfrm>
            <a:off x="280933" y="1253606"/>
            <a:ext cx="8686800" cy="5124480"/>
          </a:xfrm>
          <a:prstGeom prst="rect">
            <a:avLst/>
          </a:prstGeom>
          <a:noFill/>
        </p:spPr>
        <p:txBody>
          <a:bodyPr wrap="square">
            <a:spAutoFit/>
          </a:bodyPr>
          <a:lstStyle/>
          <a:p>
            <a:endParaRPr lang="en-US" sz="3200" b="1" dirty="0">
              <a:solidFill>
                <a:srgbClr val="0070C0"/>
              </a:solidFill>
            </a:endParaRPr>
          </a:p>
          <a:p>
            <a:endParaRPr lang="en-US" sz="1100" dirty="0"/>
          </a:p>
          <a:p>
            <a:r>
              <a:rPr lang="en-US" sz="3200" b="1" dirty="0">
                <a:solidFill>
                  <a:srgbClr val="0070C0"/>
                </a:solidFill>
              </a:rPr>
              <a:t>John 6:24 </a:t>
            </a:r>
            <a:r>
              <a:rPr lang="en-US" sz="2400" dirty="0"/>
              <a:t>when the people therefore saw that Jesus was not there, nor His disciples, they also got into boats and came to Capernaum, seeking Jesus.</a:t>
            </a:r>
          </a:p>
          <a:p>
            <a:r>
              <a:rPr lang="en-US" sz="2400" dirty="0"/>
              <a:t> 25 And when they found Him on the other side of the sea, they said to Him, "Rabbi, when did You come here?"</a:t>
            </a:r>
          </a:p>
          <a:p>
            <a:r>
              <a:rPr lang="en-US" sz="2600" dirty="0"/>
              <a:t> </a:t>
            </a:r>
            <a:r>
              <a:rPr lang="en-US" sz="2600" b="1" dirty="0">
                <a:solidFill>
                  <a:srgbClr val="0070C0"/>
                </a:solidFill>
              </a:rPr>
              <a:t>26 Jesus answered them and said, "Most assuredly, I say to you, you seek Me, not because you saw the signs, but because you ate of the loaves and were filled.</a:t>
            </a:r>
          </a:p>
          <a:p>
            <a:r>
              <a:rPr lang="en-US" sz="2600" dirty="0"/>
              <a:t> </a:t>
            </a:r>
            <a:r>
              <a:rPr lang="en-US" sz="2400" dirty="0"/>
              <a:t>27 "Do not labor for the food which perishes, but for the food which endures to everlasting life, which the Son of Man will give you, because God the Father has set His seal on Him."</a:t>
            </a:r>
          </a:p>
        </p:txBody>
      </p:sp>
      <p:sp>
        <p:nvSpPr>
          <p:cNvPr id="2" name="Rectangle 1">
            <a:extLst>
              <a:ext uri="{FF2B5EF4-FFF2-40B4-BE49-F238E27FC236}">
                <a16:creationId xmlns:a16="http://schemas.microsoft.com/office/drawing/2014/main" id="{AABA1725-53D6-D013-FC8E-A61940128C37}"/>
              </a:ext>
            </a:extLst>
          </p:cNvPr>
          <p:cNvSpPr/>
          <p:nvPr/>
        </p:nvSpPr>
        <p:spPr>
          <a:xfrm>
            <a:off x="297711" y="943214"/>
            <a:ext cx="8611397" cy="538239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82F8F6-D185-66EE-B8F4-6E3140BE8D66}"/>
              </a:ext>
            </a:extLst>
          </p:cNvPr>
          <p:cNvSpPr txBox="1"/>
          <p:nvPr/>
        </p:nvSpPr>
        <p:spPr>
          <a:xfrm>
            <a:off x="297712" y="1140903"/>
            <a:ext cx="8611396" cy="646331"/>
          </a:xfrm>
          <a:prstGeom prst="rect">
            <a:avLst/>
          </a:prstGeom>
          <a:noFill/>
        </p:spPr>
        <p:txBody>
          <a:bodyPr wrap="square" rtlCol="0">
            <a:spAutoFit/>
          </a:bodyPr>
          <a:lstStyle/>
          <a:p>
            <a:pPr algn="ctr"/>
            <a:r>
              <a:rPr lang="en-US" sz="3600" dirty="0">
                <a:solidFill>
                  <a:srgbClr val="0070C0"/>
                </a:solidFill>
              </a:rPr>
              <a:t>1. What did Jesus say about the food issue?</a:t>
            </a:r>
          </a:p>
        </p:txBody>
      </p:sp>
    </p:spTree>
    <p:extLst>
      <p:ext uri="{BB962C8B-B14F-4D97-AF65-F5344CB8AC3E}">
        <p14:creationId xmlns:p14="http://schemas.microsoft.com/office/powerpoint/2010/main" val="244714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769441"/>
          </a:xfrm>
          <a:prstGeom prst="rect">
            <a:avLst/>
          </a:prstGeom>
          <a:solidFill>
            <a:srgbClr val="00206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Observing The Resurrection</a:t>
            </a:r>
          </a:p>
        </p:txBody>
      </p:sp>
      <p:sp>
        <p:nvSpPr>
          <p:cNvPr id="5" name="Footer Placeholder 4">
            <a:extLst>
              <a:ext uri="{FF2B5EF4-FFF2-40B4-BE49-F238E27FC236}">
                <a16:creationId xmlns:a16="http://schemas.microsoft.com/office/drawing/2014/main" id="{7006F450-9F66-8D80-4F17-423DD275562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 hastings   newlebanoncoc.com</a:t>
            </a:r>
          </a:p>
        </p:txBody>
      </p:sp>
      <p:sp>
        <p:nvSpPr>
          <p:cNvPr id="7" name="TextBox 6">
            <a:extLst>
              <a:ext uri="{FF2B5EF4-FFF2-40B4-BE49-F238E27FC236}">
                <a16:creationId xmlns:a16="http://schemas.microsoft.com/office/drawing/2014/main" id="{853EBE23-E0FD-F6DA-0941-F86C1288930E}"/>
              </a:ext>
            </a:extLst>
          </p:cNvPr>
          <p:cNvSpPr txBox="1"/>
          <p:nvPr/>
        </p:nvSpPr>
        <p:spPr>
          <a:xfrm>
            <a:off x="1048624" y="1182849"/>
            <a:ext cx="822121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483B9C7-4F8A-AE8A-D2FB-A0CDF9A5BA89}"/>
              </a:ext>
            </a:extLst>
          </p:cNvPr>
          <p:cNvSpPr txBox="1"/>
          <p:nvPr/>
        </p:nvSpPr>
        <p:spPr>
          <a:xfrm>
            <a:off x="1384183" y="2000227"/>
            <a:ext cx="6199465" cy="3539430"/>
          </a:xfrm>
          <a:prstGeom prst="rect">
            <a:avLst/>
          </a:prstGeom>
          <a:noFill/>
        </p:spPr>
        <p:txBody>
          <a:bodyPr wrap="square">
            <a:spAutoFit/>
          </a:bodyPr>
          <a:lstStyle/>
          <a:p>
            <a:r>
              <a:rPr lang="en-US" sz="3200" b="1" dirty="0"/>
              <a:t>1Cor. 11:22 </a:t>
            </a:r>
            <a:r>
              <a:rPr lang="en-US" sz="3200" b="1" dirty="0">
                <a:solidFill>
                  <a:srgbClr val="FF0000"/>
                </a:solidFill>
              </a:rPr>
              <a:t>What! </a:t>
            </a:r>
            <a:r>
              <a:rPr lang="en-US" sz="3200" b="1" u="sng" dirty="0"/>
              <a:t>Do you not have houses to eat and drink in</a:t>
            </a:r>
            <a:r>
              <a:rPr lang="en-US" sz="3200" dirty="0"/>
              <a:t>? Or do you despise the church of God and shame those who have nothing? What shall I say to you? Shall I praise you in this? I do not praise you.</a:t>
            </a:r>
            <a:endParaRPr lang="en-US" sz="1100" dirty="0"/>
          </a:p>
        </p:txBody>
      </p:sp>
      <p:sp>
        <p:nvSpPr>
          <p:cNvPr id="2" name="Rectangle 1">
            <a:extLst>
              <a:ext uri="{FF2B5EF4-FFF2-40B4-BE49-F238E27FC236}">
                <a16:creationId xmlns:a16="http://schemas.microsoft.com/office/drawing/2014/main" id="{AABA1725-53D6-D013-FC8E-A61940128C37}"/>
              </a:ext>
            </a:extLst>
          </p:cNvPr>
          <p:cNvSpPr/>
          <p:nvPr/>
        </p:nvSpPr>
        <p:spPr>
          <a:xfrm>
            <a:off x="297711" y="943214"/>
            <a:ext cx="8611397" cy="538239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82F8F6-D185-66EE-B8F4-6E3140BE8D66}"/>
              </a:ext>
            </a:extLst>
          </p:cNvPr>
          <p:cNvSpPr txBox="1"/>
          <p:nvPr/>
        </p:nvSpPr>
        <p:spPr>
          <a:xfrm>
            <a:off x="297712" y="1140903"/>
            <a:ext cx="8560380" cy="646331"/>
          </a:xfrm>
          <a:prstGeom prst="rect">
            <a:avLst/>
          </a:prstGeom>
          <a:noFill/>
        </p:spPr>
        <p:txBody>
          <a:bodyPr wrap="square" rtlCol="0">
            <a:spAutoFit/>
          </a:bodyPr>
          <a:lstStyle/>
          <a:p>
            <a:pPr algn="ctr"/>
            <a:r>
              <a:rPr lang="en-US" sz="3600" dirty="0">
                <a:solidFill>
                  <a:srgbClr val="0070C0"/>
                </a:solidFill>
              </a:rPr>
              <a:t>1. What did Paul say about the food issue?</a:t>
            </a:r>
          </a:p>
        </p:txBody>
      </p:sp>
    </p:spTree>
    <p:extLst>
      <p:ext uri="{BB962C8B-B14F-4D97-AF65-F5344CB8AC3E}">
        <p14:creationId xmlns:p14="http://schemas.microsoft.com/office/powerpoint/2010/main" val="117716301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3316</Words>
  <Application>Microsoft Office PowerPoint</Application>
  <PresentationFormat>On-screen Show (4:3)</PresentationFormat>
  <Paragraphs>309</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Aharoni</vt:lpstr>
      <vt:lpstr>Arial</vt:lpstr>
      <vt:lpstr>Arial Unicode MS</vt:lpstr>
      <vt:lpstr>Calibri</vt:lpstr>
      <vt:lpstr>Calibri Light</vt:lpstr>
      <vt:lpstr>Ink Free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10</cp:revision>
  <dcterms:created xsi:type="dcterms:W3CDTF">2024-03-24T19:35:31Z</dcterms:created>
  <dcterms:modified xsi:type="dcterms:W3CDTF">2024-03-31T18:51:06Z</dcterms:modified>
</cp:coreProperties>
</file>