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6" r:id="rId4"/>
    <p:sldMasterId id="2147483698" r:id="rId5"/>
  </p:sldMasterIdLst>
  <p:sldIdLst>
    <p:sldId id="496" r:id="rId6"/>
    <p:sldId id="854" r:id="rId7"/>
    <p:sldId id="884" r:id="rId8"/>
    <p:sldId id="283" r:id="rId9"/>
    <p:sldId id="1237" r:id="rId10"/>
    <p:sldId id="259" r:id="rId11"/>
    <p:sldId id="1234" r:id="rId12"/>
    <p:sldId id="1235" r:id="rId13"/>
    <p:sldId id="298" r:id="rId14"/>
    <p:sldId id="299" r:id="rId15"/>
    <p:sldId id="306" r:id="rId16"/>
    <p:sldId id="889" r:id="rId17"/>
    <p:sldId id="859" r:id="rId18"/>
    <p:sldId id="888" r:id="rId19"/>
    <p:sldId id="883" r:id="rId20"/>
    <p:sldId id="897" r:id="rId21"/>
    <p:sldId id="885" r:id="rId22"/>
    <p:sldId id="894" r:id="rId23"/>
    <p:sldId id="258" r:id="rId24"/>
    <p:sldId id="875" r:id="rId25"/>
    <p:sldId id="858" r:id="rId26"/>
    <p:sldId id="857" r:id="rId27"/>
    <p:sldId id="856" r:id="rId28"/>
    <p:sldId id="860" r:id="rId29"/>
    <p:sldId id="861" r:id="rId30"/>
    <p:sldId id="863" r:id="rId31"/>
    <p:sldId id="864" r:id="rId32"/>
    <p:sldId id="1240" r:id="rId33"/>
    <p:sldId id="867" r:id="rId34"/>
    <p:sldId id="873" r:id="rId35"/>
    <p:sldId id="872" r:id="rId36"/>
    <p:sldId id="1241" r:id="rId37"/>
    <p:sldId id="870" r:id="rId38"/>
    <p:sldId id="869" r:id="rId39"/>
    <p:sldId id="868" r:id="rId40"/>
    <p:sldId id="865" r:id="rId41"/>
    <p:sldId id="877" r:id="rId42"/>
    <p:sldId id="880" r:id="rId43"/>
    <p:sldId id="879" r:id="rId44"/>
    <p:sldId id="1239" r:id="rId45"/>
    <p:sldId id="88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SWZ184PwXYf12TxdixA9w==" hashData="vH2kVTCeiC1u4422mRTpVjs3w5rcsiPViUH6j7ElM3OF05vKaNEDk+BfpjOBAzL/3nCdCNhDwmamrvuzOh7el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14"/>
      </p:cViewPr>
      <p:guideLst/>
    </p:cSldViewPr>
  </p:slideViewPr>
  <p:notesTextViewPr>
    <p:cViewPr>
      <p:scale>
        <a:sx n="1" d="1"/>
        <a:sy n="1" d="1"/>
      </p:scale>
      <p:origin x="0" y="0"/>
    </p:cViewPr>
  </p:notesTextViewPr>
  <p:sorterViewPr>
    <p:cViewPr varScale="1">
      <p:scale>
        <a:sx n="100" d="100"/>
        <a:sy n="100" d="100"/>
      </p:scale>
      <p:origin x="0" y="-47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3907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62113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106641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12B2C2-A74F-4DC0-A3C5-99F3A356DFC4}"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3520819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2B2C2-A74F-4DC0-A3C5-99F3A356DFC4}"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198016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12B2C2-A74F-4DC0-A3C5-99F3A356DFC4}"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1788225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12B2C2-A74F-4DC0-A3C5-99F3A356DFC4}"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180693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12B2C2-A74F-4DC0-A3C5-99F3A356DFC4}"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3498053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12B2C2-A74F-4DC0-A3C5-99F3A356DFC4}"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464197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2B2C2-A74F-4DC0-A3C5-99F3A356DFC4}"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1173371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12B2C2-A74F-4DC0-A3C5-99F3A356DFC4}"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124996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70909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12B2C2-A74F-4DC0-A3C5-99F3A356DFC4}"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75467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2B2C2-A74F-4DC0-A3C5-99F3A356DFC4}"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448370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2B2C2-A74F-4DC0-A3C5-99F3A356DFC4}"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C276-00AD-416C-A9CB-6E1354E73B25}" type="slidenum">
              <a:rPr lang="en-US" smtClean="0"/>
              <a:t>‹#›</a:t>
            </a:fld>
            <a:endParaRPr lang="en-US"/>
          </a:p>
        </p:txBody>
      </p:sp>
    </p:spTree>
    <p:extLst>
      <p:ext uri="{BB962C8B-B14F-4D97-AF65-F5344CB8AC3E}">
        <p14:creationId xmlns:p14="http://schemas.microsoft.com/office/powerpoint/2010/main" val="839171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D85530-7C22-4891-8DF5-C8F7CF531E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1184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0CC822-4B2A-4FCA-B898-05D30B28DA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2987342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C822-4B2A-4FCA-B898-05D30B28DA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2692450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CC822-4B2A-4FCA-B898-05D30B28DA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369959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0CC822-4B2A-4FCA-B898-05D30B28DAD9}"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1212875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0CC822-4B2A-4FCA-B898-05D30B28DAD9}"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766798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0CC822-4B2A-4FCA-B898-05D30B28DAD9}"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92508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543839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CC822-4B2A-4FCA-B898-05D30B28DAD9}"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175116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CC822-4B2A-4FCA-B898-05D30B28DAD9}"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1420932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CC822-4B2A-4FCA-B898-05D30B28DAD9}"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3457365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C822-4B2A-4FCA-B898-05D30B28DA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3089889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C822-4B2A-4FCA-B898-05D30B28DAD9}"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4BD-AC85-47A3-B112-0330EA7FC71F}" type="slidenum">
              <a:rPr lang="en-US" smtClean="0"/>
              <a:t>‹#›</a:t>
            </a:fld>
            <a:endParaRPr lang="en-US"/>
          </a:p>
        </p:txBody>
      </p:sp>
    </p:spTree>
    <p:extLst>
      <p:ext uri="{BB962C8B-B14F-4D97-AF65-F5344CB8AC3E}">
        <p14:creationId xmlns:p14="http://schemas.microsoft.com/office/powerpoint/2010/main" val="1400518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3956172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4294349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1E5E9-8AD1-4AD3-8986-DC328D945B5D}"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4253135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A1E5E9-8AD1-4AD3-8986-DC328D945B5D}"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3882801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A1E5E9-8AD1-4AD3-8986-DC328D945B5D}"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83994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184271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A1E5E9-8AD1-4AD3-8986-DC328D945B5D}"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257506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E5E9-8AD1-4AD3-8986-DC328D945B5D}"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966737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1E5E9-8AD1-4AD3-8986-DC328D945B5D}"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1764008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1E5E9-8AD1-4AD3-8986-DC328D945B5D}"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641758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2618238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1E5E9-8AD1-4AD3-8986-DC328D945B5D}"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16F19-A669-4497-9AA5-5075FD2A1F53}" type="slidenum">
              <a:rPr lang="en-US" smtClean="0"/>
              <a:t>‹#›</a:t>
            </a:fld>
            <a:endParaRPr lang="en-US"/>
          </a:p>
        </p:txBody>
      </p:sp>
    </p:spTree>
    <p:extLst>
      <p:ext uri="{BB962C8B-B14F-4D97-AF65-F5344CB8AC3E}">
        <p14:creationId xmlns:p14="http://schemas.microsoft.com/office/powerpoint/2010/main" val="285537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07675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20204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11939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318641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3253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2/25/2024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3530739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2B2C2-A74F-4DC0-A3C5-99F3A356DFC4}" type="datetimeFigureOut">
              <a:rPr lang="en-US" smtClean="0"/>
              <a:t>2/25/2024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0C276-00AD-416C-A9CB-6E1354E73B25}" type="slidenum">
              <a:rPr lang="en-US" smtClean="0"/>
              <a:t>‹#›</a:t>
            </a:fld>
            <a:endParaRPr lang="en-US"/>
          </a:p>
        </p:txBody>
      </p:sp>
    </p:spTree>
    <p:extLst>
      <p:ext uri="{BB962C8B-B14F-4D97-AF65-F5344CB8AC3E}">
        <p14:creationId xmlns:p14="http://schemas.microsoft.com/office/powerpoint/2010/main" val="2089524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866DD6CD-68A2-4B2B-8BBB-9C8F539A414D}"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111696220"/>
      </p:ext>
    </p:extLst>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CC822-4B2A-4FCA-B898-05D30B28DAD9}" type="datetimeFigureOut">
              <a:rPr lang="en-US" smtClean="0"/>
              <a:t>2/25/2024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A74BD-AC85-47A3-B112-0330EA7FC71F}" type="slidenum">
              <a:rPr lang="en-US" smtClean="0"/>
              <a:t>‹#›</a:t>
            </a:fld>
            <a:endParaRPr lang="en-US"/>
          </a:p>
        </p:txBody>
      </p:sp>
    </p:spTree>
    <p:extLst>
      <p:ext uri="{BB962C8B-B14F-4D97-AF65-F5344CB8AC3E}">
        <p14:creationId xmlns:p14="http://schemas.microsoft.com/office/powerpoint/2010/main" val="42888705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E5E9-8AD1-4AD3-8986-DC328D945B5D}" type="datetimeFigureOut">
              <a:rPr lang="en-US" smtClean="0"/>
              <a:t>2/25/2024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16F19-A669-4497-9AA5-5075FD2A1F53}" type="slidenum">
              <a:rPr lang="en-US" smtClean="0"/>
              <a:t>‹#›</a:t>
            </a:fld>
            <a:endParaRPr lang="en-US"/>
          </a:p>
        </p:txBody>
      </p:sp>
    </p:spTree>
    <p:extLst>
      <p:ext uri="{BB962C8B-B14F-4D97-AF65-F5344CB8AC3E}">
        <p14:creationId xmlns:p14="http://schemas.microsoft.com/office/powerpoint/2010/main" val="7790514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ref.ly/logosres/ws-f0d07040a3814373928a22fc2d8acb27?ref=Bible.1Co3.16&amp;off=0&amp;ctx=+the+Same+(3%3a16%E2%80%9323)%0a~16+Know+ye+not+tha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ref.ly/logosres/tn-vines?ref=GreekStrongs.39"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337771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22" t="8013" r="14364" b="8653"/>
          <a:stretch/>
        </p:blipFill>
        <p:spPr>
          <a:xfrm>
            <a:off x="0" y="381000"/>
            <a:ext cx="9299330" cy="6121078"/>
          </a:xfrm>
          <a:prstGeom prst="rect">
            <a:avLst/>
          </a:prstGeom>
        </p:spPr>
      </p:pic>
    </p:spTree>
    <p:extLst>
      <p:ext uri="{BB962C8B-B14F-4D97-AF65-F5344CB8AC3E}">
        <p14:creationId xmlns:p14="http://schemas.microsoft.com/office/powerpoint/2010/main" val="12419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Grp="1" noUngrp="1" noChangeAspect="1"/>
          </p:cNvGrpSpPr>
          <p:nvPr/>
        </p:nvGrpSpPr>
        <p:grpSpPr bwMode="auto">
          <a:xfrm>
            <a:off x="0" y="0"/>
            <a:ext cx="9144000" cy="6548438"/>
            <a:chOff x="685800" y="836613"/>
            <a:chExt cx="7772400" cy="5565775"/>
          </a:xfrm>
        </p:grpSpPr>
        <p:pic>
          <p:nvPicPr>
            <p:cNvPr id="3" name="Picture 1" descr="Temple Mount from southeast, tbs97209802"/>
            <p:cNvPicPr>
              <a:picLocks noRot="1" noChangeAspect="1" noMove="1" noResize="1"/>
            </p:cNvPicPr>
            <p:nvPr isPhoto="1"/>
          </p:nvPicPr>
          <p:blipFill>
            <a:blip r:embed="rId2"/>
            <a:srcRect/>
            <a:stretch>
              <a:fillRect/>
            </a:stretch>
          </p:blipFill>
          <p:spPr bwMode="auto">
            <a:xfrm>
              <a:off x="685800" y="836613"/>
              <a:ext cx="7772400" cy="5184775"/>
            </a:xfrm>
            <a:prstGeom prst="rect">
              <a:avLst/>
            </a:prstGeom>
            <a:noFill/>
            <a:ln w="9525">
              <a:noFill/>
              <a:miter lim="800000"/>
              <a:headEnd/>
              <a:tailEnd/>
            </a:ln>
          </p:spPr>
        </p:pic>
        <p:sp>
          <p:nvSpPr>
            <p:cNvPr id="4"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a:ea typeface="+mn-ea"/>
                  <a:cs typeface="Arial" charset="0"/>
                </a:rPr>
                <a:t>Temple Mount from southeast</a:t>
              </a:r>
            </a:p>
          </p:txBody>
        </p:sp>
      </p:grpSp>
    </p:spTree>
    <p:extLst>
      <p:ext uri="{BB962C8B-B14F-4D97-AF65-F5344CB8AC3E}">
        <p14:creationId xmlns:p14="http://schemas.microsoft.com/office/powerpoint/2010/main" val="109946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92BEB6-DD20-6E98-E70F-8B14B1A04B40}"/>
              </a:ext>
            </a:extLst>
          </p:cNvPr>
          <p:cNvSpPr txBox="1"/>
          <p:nvPr/>
        </p:nvSpPr>
        <p:spPr>
          <a:xfrm>
            <a:off x="671119" y="360726"/>
            <a:ext cx="7919208" cy="6247864"/>
          </a:xfrm>
          <a:prstGeom prst="rect">
            <a:avLst/>
          </a:prstGeom>
          <a:noFill/>
        </p:spPr>
        <p:txBody>
          <a:bodyPr wrap="square">
            <a:spAutoFit/>
          </a:bodyPr>
          <a:lstStyle/>
          <a:p>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 Cor. 6:19</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Or do you not know that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your body is the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temple of the Holy Spirit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 is in you, whom you have from God, and you are not your own? </a:t>
            </a:r>
          </a:p>
          <a:p>
            <a:endParaRPr lang="en-US" sz="2400" dirty="0">
              <a:solidFill>
                <a:prstClr val="black"/>
              </a:solidFill>
              <a:latin typeface="Calibri" panose="020F0502020204030204"/>
            </a:endParaRPr>
          </a:p>
          <a:p>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 Cor. 6:16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what agreement has the temple of God with idols?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For you are the temple of the living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God has said: "I will dwell in them And walk among them. I will be their God, And they shall be My people."</a:t>
            </a:r>
          </a:p>
          <a:p>
            <a:endParaRPr lang="en-US" sz="2400" dirty="0">
              <a:solidFill>
                <a:prstClr val="black"/>
              </a:solidFill>
              <a:latin typeface="Calibri" panose="020F0502020204030204"/>
            </a:endParaRPr>
          </a:p>
          <a:p>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Heb. 3:6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but Christ as a Son over His own house, whose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house</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 we are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we hold fast the confidence and the rejoicing of the hope firm to the end.</a:t>
            </a:r>
          </a:p>
          <a:p>
            <a:endParaRPr lang="en-US" sz="2400" dirty="0">
              <a:solidFill>
                <a:prstClr val="black"/>
              </a:solidFill>
              <a:latin typeface="Calibri" panose="020F0502020204030204"/>
            </a:endParaRPr>
          </a:p>
          <a:p>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 Pet. 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also,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as living stones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being built up a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spiritual house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 holy priesthood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to offer up spiritual sacrifices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acceptable to God through Jesus Christ.</a:t>
            </a:r>
            <a:endParaRPr lang="en-US" sz="2400" dirty="0"/>
          </a:p>
        </p:txBody>
      </p:sp>
    </p:spTree>
    <p:extLst>
      <p:ext uri="{BB962C8B-B14F-4D97-AF65-F5344CB8AC3E}">
        <p14:creationId xmlns:p14="http://schemas.microsoft.com/office/powerpoint/2010/main" val="138989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D1FB-DE5B-5C05-A6F9-4A2DD6B0D3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89B55DE-BE10-F174-1D7E-6EED2150E19E}"/>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ABE9391-9026-8FC2-37FB-C05D51E268E2}"/>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80B601-D82C-0298-FF4C-DDFC5EEBDD23}"/>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BD4CFA-FF04-3AD9-050D-91687237A6FF}"/>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3C4B92AD-3287-6325-5775-7746B27C7146}"/>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4662B00A-428E-AD82-A0BE-3BE4F4C130A2}"/>
              </a:ext>
            </a:extLst>
          </p:cNvPr>
          <p:cNvSpPr txBox="1"/>
          <p:nvPr/>
        </p:nvSpPr>
        <p:spPr>
          <a:xfrm>
            <a:off x="545283" y="411060"/>
            <a:ext cx="8263157" cy="5228419"/>
          </a:xfrm>
          <a:prstGeom prst="rect">
            <a:avLst/>
          </a:prstGeom>
          <a:noFill/>
        </p:spPr>
        <p:txBody>
          <a:bodyPr wrap="square">
            <a:spAutoFit/>
          </a:bodyPr>
          <a:lstStyle/>
          <a:p>
            <a:pPr marL="0" marR="0">
              <a:spcBef>
                <a:spcPts val="0"/>
              </a:spcBef>
              <a:spcAft>
                <a:spcPts val="800"/>
              </a:spcAft>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50000"/>
              </a:lnSpc>
              <a:spcBef>
                <a:spcPts val="0"/>
              </a:spcBef>
              <a:spcAft>
                <a:spcPts val="800"/>
              </a:spcAft>
              <a:buFont typeface="Arial" panose="020B0604020202020204" pitchFamily="34" charset="0"/>
              <a:buChar char="•"/>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God dwelt with Adam in the garden,</a:t>
            </a:r>
          </a:p>
          <a:p>
            <a:pPr marL="457200" marR="0" indent="-457200">
              <a:lnSpc>
                <a:spcPct val="150000"/>
              </a:lnSpc>
              <a:spcBef>
                <a:spcPts val="0"/>
              </a:spcBef>
              <a:spcAft>
                <a:spcPts val="800"/>
              </a:spcAft>
              <a:buFont typeface="Arial" panose="020B0604020202020204" pitchFamily="34" charset="0"/>
              <a:buChar char="•"/>
            </a:pPr>
            <a:r>
              <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with Israel in the wilderness, </a:t>
            </a:r>
          </a:p>
          <a:p>
            <a:pPr marL="457200" marR="0" indent="-457200">
              <a:lnSpc>
                <a:spcPct val="150000"/>
              </a:lnSpc>
              <a:spcBef>
                <a:spcPts val="0"/>
              </a:spcBef>
              <a:spcAft>
                <a:spcPts val="800"/>
              </a:spcAft>
              <a:buFont typeface="Arial" panose="020B0604020202020204" pitchFamily="34" charset="0"/>
              <a:buChar char="•"/>
            </a:pPr>
            <a:r>
              <a:rPr lang="en-US" sz="3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 the temple among His worshippers,</a:t>
            </a:r>
          </a:p>
          <a:p>
            <a:pPr marL="457200" marR="0" indent="-457200">
              <a:lnSpc>
                <a:spcPct val="150000"/>
              </a:lnSpc>
              <a:spcBef>
                <a:spcPts val="0"/>
              </a:spcBef>
              <a:spcAft>
                <a:spcPts val="800"/>
              </a:spcAft>
              <a:buFont typeface="Arial" panose="020B0604020202020204" pitchFamily="34" charset="0"/>
              <a:buChar char="•"/>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and in the Person of His Son. </a:t>
            </a:r>
          </a:p>
          <a:p>
            <a:pPr marL="457200" marR="0" indent="-457200">
              <a:lnSpc>
                <a:spcPct val="150000"/>
              </a:lnSpc>
              <a:spcBef>
                <a:spcPts val="0"/>
              </a:spcBef>
              <a:spcAft>
                <a:spcPts val="800"/>
              </a:spcAft>
              <a:buFont typeface="Arial" panose="020B0604020202020204" pitchFamily="34" charset="0"/>
              <a:buChar char="•"/>
            </a:pPr>
            <a:r>
              <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Now He abides in His believing people. </a:t>
            </a:r>
          </a:p>
        </p:txBody>
      </p:sp>
    </p:spTree>
    <p:extLst>
      <p:ext uri="{BB962C8B-B14F-4D97-AF65-F5344CB8AC3E}">
        <p14:creationId xmlns:p14="http://schemas.microsoft.com/office/powerpoint/2010/main" val="245905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2B08-0804-2826-5507-D5B2FACAA90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10F96B5-501D-E33D-7844-E723DE348548}"/>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F8C28FB-5EF0-3542-AB19-3644111F96A7}"/>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810B47C-8B8D-A2CE-A02F-781F4A7B9F7B}"/>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83A2A3-50F6-9EC0-0C2A-BB21FD96C732}"/>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21FF6C24-C753-08C0-D093-6D7DB47868E6}"/>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11" name="TextBox 10">
            <a:extLst>
              <a:ext uri="{FF2B5EF4-FFF2-40B4-BE49-F238E27FC236}">
                <a16:creationId xmlns:a16="http://schemas.microsoft.com/office/drawing/2014/main" id="{E4EF609B-E75C-C5BB-75A6-2ADFD0897490}"/>
              </a:ext>
            </a:extLst>
          </p:cNvPr>
          <p:cNvSpPr txBox="1"/>
          <p:nvPr/>
        </p:nvSpPr>
        <p:spPr>
          <a:xfrm>
            <a:off x="478173" y="810676"/>
            <a:ext cx="8355434" cy="5170646"/>
          </a:xfrm>
          <a:prstGeom prst="rect">
            <a:avLst/>
          </a:prstGeom>
          <a:noFill/>
        </p:spPr>
        <p:txBody>
          <a:bodyPr wrap="square">
            <a:spAutoFit/>
          </a:bodyPr>
          <a:lstStyle/>
          <a:p>
            <a:r>
              <a:rPr lang="en-US" sz="2500" dirty="0"/>
              <a:t>Solomon erected a temple in Jerusalem, that was recognized as “</a:t>
            </a:r>
            <a:r>
              <a:rPr lang="en-US" sz="2500" b="1" u="sng" dirty="0"/>
              <a:t>the house of Jehovah</a:t>
            </a:r>
            <a:r>
              <a:rPr lang="en-US" sz="2500" dirty="0"/>
              <a:t>,” “</a:t>
            </a:r>
            <a:r>
              <a:rPr lang="en-US" sz="2500" b="1" u="sng" dirty="0"/>
              <a:t>the house of God</a:t>
            </a:r>
            <a:r>
              <a:rPr lang="en-US" sz="2500" dirty="0"/>
              <a:t>,” and “</a:t>
            </a:r>
            <a:r>
              <a:rPr lang="en-US" sz="2500" b="1" u="sng" dirty="0"/>
              <a:t>Jehovah’s house.”</a:t>
            </a:r>
          </a:p>
          <a:p>
            <a:endParaRPr lang="en-US" sz="2500" dirty="0"/>
          </a:p>
          <a:p>
            <a:r>
              <a:rPr lang="en-US" sz="2500" dirty="0"/>
              <a:t>In it was </a:t>
            </a:r>
            <a:r>
              <a:rPr lang="en-US" sz="2500" b="1" u="sng" dirty="0">
                <a:solidFill>
                  <a:srgbClr val="FF0000"/>
                </a:solidFill>
              </a:rPr>
              <a:t>Jehovah’s name</a:t>
            </a:r>
            <a:r>
              <a:rPr lang="en-US" sz="2500" dirty="0"/>
              <a:t>, in it was </a:t>
            </a:r>
            <a:r>
              <a:rPr lang="en-US" sz="2500" b="1" u="sng" dirty="0">
                <a:solidFill>
                  <a:srgbClr val="FF0000"/>
                </a:solidFill>
              </a:rPr>
              <a:t>the mercy seat</a:t>
            </a:r>
            <a:r>
              <a:rPr lang="en-US" sz="2500" dirty="0"/>
              <a:t>; in it </a:t>
            </a:r>
            <a:r>
              <a:rPr lang="en-US" sz="2500" b="1" u="sng" dirty="0">
                <a:solidFill>
                  <a:srgbClr val="FF0000"/>
                </a:solidFill>
              </a:rPr>
              <a:t>worship</a:t>
            </a:r>
            <a:r>
              <a:rPr lang="en-US" sz="2500" b="1" dirty="0">
                <a:solidFill>
                  <a:srgbClr val="FF0000"/>
                </a:solidFill>
              </a:rPr>
              <a:t> </a:t>
            </a:r>
            <a:r>
              <a:rPr lang="en-US" sz="2500" dirty="0"/>
              <a:t>was offered. </a:t>
            </a:r>
          </a:p>
          <a:p>
            <a:endParaRPr lang="en-US" sz="2400" dirty="0"/>
          </a:p>
          <a:p>
            <a:r>
              <a:rPr lang="en-US" sz="2600" dirty="0"/>
              <a:t>The temple itself, with its </a:t>
            </a:r>
            <a:r>
              <a:rPr lang="en-US" sz="2600" u="sng" dirty="0"/>
              <a:t>corner and foundation stones </a:t>
            </a:r>
            <a:r>
              <a:rPr lang="en-US" sz="2600" dirty="0"/>
              <a:t>and the </a:t>
            </a:r>
            <a:r>
              <a:rPr lang="en-US" sz="2600" u="sng" dirty="0"/>
              <a:t>stones of its walls</a:t>
            </a:r>
            <a:r>
              <a:rPr lang="en-US" sz="2600" dirty="0"/>
              <a:t>, was typical of the </a:t>
            </a:r>
            <a:r>
              <a:rPr lang="en-US" sz="2600" u="sng" dirty="0"/>
              <a:t>spiritual temple</a:t>
            </a:r>
            <a:r>
              <a:rPr lang="en-US" sz="2600" dirty="0"/>
              <a:t>, the church, “</a:t>
            </a:r>
            <a:r>
              <a:rPr lang="en-US" sz="2600" u="sng" dirty="0">
                <a:solidFill>
                  <a:srgbClr val="FF0000"/>
                </a:solidFill>
              </a:rPr>
              <a:t>built upon the foundation of the apostles and prophets</a:t>
            </a:r>
            <a:r>
              <a:rPr lang="en-US" sz="2600" dirty="0">
                <a:solidFill>
                  <a:srgbClr val="FF0000"/>
                </a:solidFill>
              </a:rPr>
              <a:t>, Christ Jesus himself being </a:t>
            </a:r>
            <a:r>
              <a:rPr lang="en-US" sz="2600" u="sng" dirty="0">
                <a:solidFill>
                  <a:srgbClr val="FF0000"/>
                </a:solidFill>
              </a:rPr>
              <a:t>the chief corner stone</a:t>
            </a:r>
            <a:r>
              <a:rPr lang="en-US" sz="2600" dirty="0"/>
              <a:t>” </a:t>
            </a:r>
            <a:r>
              <a:rPr lang="en-US" sz="2800" b="1" dirty="0">
                <a:solidFill>
                  <a:srgbClr val="0070C0"/>
                </a:solidFill>
              </a:rPr>
              <a:t>(Eph. 2:19-20), </a:t>
            </a:r>
            <a:r>
              <a:rPr lang="en-US" sz="2600" dirty="0">
                <a:solidFill>
                  <a:srgbClr val="0070C0"/>
                </a:solidFill>
              </a:rPr>
              <a:t>of which </a:t>
            </a:r>
            <a:r>
              <a:rPr lang="en-US" sz="2600" u="sng" dirty="0">
                <a:solidFill>
                  <a:srgbClr val="0070C0"/>
                </a:solidFill>
              </a:rPr>
              <a:t>every Christian is a living stone </a:t>
            </a:r>
            <a:r>
              <a:rPr lang="en-US" sz="2600" dirty="0">
                <a:solidFill>
                  <a:srgbClr val="0070C0"/>
                </a:solidFill>
              </a:rPr>
              <a:t>“</a:t>
            </a:r>
            <a:r>
              <a:rPr lang="en-US" sz="2600" u="sng" dirty="0">
                <a:solidFill>
                  <a:srgbClr val="0070C0"/>
                </a:solidFill>
              </a:rPr>
              <a:t>built together for a habitation of God in the Spirit</a:t>
            </a:r>
            <a:endParaRPr lang="en-US" sz="2600" i="0" u="sng" strike="noStrike" baseline="0" dirty="0">
              <a:solidFill>
                <a:srgbClr val="0070C0"/>
              </a:solidFill>
              <a:hlinkClick r:id="rId2"/>
            </a:endParaRPr>
          </a:p>
        </p:txBody>
      </p:sp>
    </p:spTree>
    <p:extLst>
      <p:ext uri="{BB962C8B-B14F-4D97-AF65-F5344CB8AC3E}">
        <p14:creationId xmlns:p14="http://schemas.microsoft.com/office/powerpoint/2010/main" val="861257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35CF1-11E0-E651-F7FA-CA17D133D31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74FE4C4-0F42-D9E1-445D-A95B15E495C1}"/>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1A584D-9535-3975-866C-44F6C456A851}"/>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2E9CFD-561A-F55A-C5CA-F2024FFA2E05}"/>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F439B83-8E5E-BD9F-C4A6-AE44C1130582}"/>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0A5EDB2D-F22C-321C-10DF-1BF5226BCCCF}"/>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11" name="TextBox 10">
            <a:extLst>
              <a:ext uri="{FF2B5EF4-FFF2-40B4-BE49-F238E27FC236}">
                <a16:creationId xmlns:a16="http://schemas.microsoft.com/office/drawing/2014/main" id="{5D5C0403-32F1-D89B-D6E5-5BBF152248D6}"/>
              </a:ext>
            </a:extLst>
          </p:cNvPr>
          <p:cNvSpPr txBox="1"/>
          <p:nvPr/>
        </p:nvSpPr>
        <p:spPr>
          <a:xfrm>
            <a:off x="453006" y="914401"/>
            <a:ext cx="8204431" cy="5139869"/>
          </a:xfrm>
          <a:prstGeom prst="rect">
            <a:avLst/>
          </a:prstGeom>
          <a:noFill/>
        </p:spPr>
        <p:txBody>
          <a:bodyPr wrap="square">
            <a:spAutoFit/>
          </a:bodyPr>
          <a:lstStyle/>
          <a:p>
            <a:r>
              <a:rPr lang="en-US" sz="3000" dirty="0"/>
              <a:t>We learn the lessons of </a:t>
            </a:r>
            <a:r>
              <a:rPr lang="en-US" sz="3000" u="sng" dirty="0"/>
              <a:t>care</a:t>
            </a:r>
            <a:r>
              <a:rPr lang="en-US" sz="3000" dirty="0"/>
              <a:t>  and </a:t>
            </a:r>
            <a:r>
              <a:rPr lang="en-US" sz="3000" u="sng" dirty="0"/>
              <a:t>reverence</a:t>
            </a:r>
            <a:r>
              <a:rPr lang="en-US" sz="3000" dirty="0"/>
              <a:t> taught concerning the temple of God in Jerusalem.</a:t>
            </a:r>
          </a:p>
          <a:p>
            <a:endParaRPr lang="en-US" sz="3000" dirty="0"/>
          </a:p>
          <a:p>
            <a:r>
              <a:rPr lang="en-US" sz="3000" dirty="0">
                <a:solidFill>
                  <a:srgbClr val="FF0000"/>
                </a:solidFill>
              </a:rPr>
              <a:t>They are examples </a:t>
            </a:r>
            <a:r>
              <a:rPr lang="en-US" sz="3000" u="sng" dirty="0">
                <a:solidFill>
                  <a:srgbClr val="FF0000"/>
                </a:solidFill>
              </a:rPr>
              <a:t>to teach how reverential and careful </a:t>
            </a:r>
            <a:r>
              <a:rPr lang="en-US" sz="3000" dirty="0">
                <a:solidFill>
                  <a:srgbClr val="FF0000"/>
                </a:solidFill>
              </a:rPr>
              <a:t>we must be in reference </a:t>
            </a:r>
            <a:r>
              <a:rPr lang="en-US" sz="3000" b="1" dirty="0">
                <a:solidFill>
                  <a:srgbClr val="FF0000"/>
                </a:solidFill>
              </a:rPr>
              <a:t>to the spiritual temple.</a:t>
            </a:r>
          </a:p>
          <a:p>
            <a:endParaRPr lang="en-US" sz="3000" b="1" dirty="0">
              <a:solidFill>
                <a:srgbClr val="FF0000"/>
              </a:solidFill>
            </a:endParaRPr>
          </a:p>
          <a:p>
            <a:r>
              <a:rPr lang="en-US" sz="3000" u="sng" dirty="0"/>
              <a:t>It must not be neglected</a:t>
            </a:r>
            <a:r>
              <a:rPr lang="en-US" sz="3000" dirty="0"/>
              <a:t>; </a:t>
            </a:r>
            <a:r>
              <a:rPr lang="en-US" sz="3000" u="sng" dirty="0"/>
              <a:t>it must not be defiled</a:t>
            </a:r>
            <a:r>
              <a:rPr lang="en-US" sz="3000" dirty="0"/>
              <a:t>;     </a:t>
            </a:r>
            <a:r>
              <a:rPr lang="en-US" sz="3000" u="sng" dirty="0"/>
              <a:t>it must not be made secondary to anything in the world</a:t>
            </a:r>
            <a:r>
              <a:rPr lang="en-US" sz="3000" dirty="0"/>
              <a:t>.</a:t>
            </a:r>
          </a:p>
          <a:p>
            <a:endParaRPr lang="en-US" sz="2000" dirty="0"/>
          </a:p>
          <a:p>
            <a:endParaRPr lang="en-US" sz="800" dirty="0"/>
          </a:p>
        </p:txBody>
      </p:sp>
    </p:spTree>
    <p:extLst>
      <p:ext uri="{BB962C8B-B14F-4D97-AF65-F5344CB8AC3E}">
        <p14:creationId xmlns:p14="http://schemas.microsoft.com/office/powerpoint/2010/main" val="597550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B34D-518E-D207-2FCB-EBDAD13DB1B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879F20F-BCD8-5919-3ECC-2BB11CD1376F}"/>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A7EA45-ED5E-243F-D638-7D87788499E9}"/>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B696F66-9EDE-BEE0-BC76-3D83FB5C8E22}"/>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84A5F43B-B95D-E9E0-5BFD-E2DD13C90079}"/>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11" name="TextBox 10">
            <a:extLst>
              <a:ext uri="{FF2B5EF4-FFF2-40B4-BE49-F238E27FC236}">
                <a16:creationId xmlns:a16="http://schemas.microsoft.com/office/drawing/2014/main" id="{9B7217E2-8A53-4B49-2E41-C60625E7162F}"/>
              </a:ext>
            </a:extLst>
          </p:cNvPr>
          <p:cNvSpPr txBox="1"/>
          <p:nvPr/>
        </p:nvSpPr>
        <p:spPr>
          <a:xfrm>
            <a:off x="335560" y="906011"/>
            <a:ext cx="845610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17 If any man defiles the temple of God</a:t>
            </a: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church can become defiled as God’s temple. God will not dwell in it. (7 churches of Asia)</a:t>
            </a:r>
          </a:p>
          <a:p>
            <a:endParaRPr lang="en-US" sz="2800" dirty="0"/>
          </a:p>
          <a:p>
            <a:r>
              <a:rPr lang="en-US" sz="2800" dirty="0"/>
              <a:t>In the tabernacle, and the temple in Jerusalem, every person who served, and every vessel and instrument of service were sanctified by the typical blood of bulls and goats.</a:t>
            </a:r>
          </a:p>
          <a:p>
            <a:endParaRPr lang="en-US" sz="2800" dirty="0"/>
          </a:p>
          <a:p>
            <a:r>
              <a:rPr lang="en-US" sz="2800" dirty="0"/>
              <a:t>To bring persons or things not sealed by this blood into the temple defiled it that God would not dwell in it. </a:t>
            </a:r>
          </a:p>
        </p:txBody>
      </p:sp>
    </p:spTree>
    <p:extLst>
      <p:ext uri="{BB962C8B-B14F-4D97-AF65-F5344CB8AC3E}">
        <p14:creationId xmlns:p14="http://schemas.microsoft.com/office/powerpoint/2010/main" val="265042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270D-25BC-D612-87E4-8B81B4AB43A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7D2B6D0-3D04-B61A-C79A-1496907A5B24}"/>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BC3E8F0-9DF3-0FCA-9888-956566D71C8B}"/>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21BACF-A3A3-1139-AD67-20D453D8D95B}"/>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A80E97-B0EF-C109-A95F-F4B9A00254ED}"/>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935E1C28-665D-6798-A828-749B6F510C2E}"/>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11" name="TextBox 10">
            <a:extLst>
              <a:ext uri="{FF2B5EF4-FFF2-40B4-BE49-F238E27FC236}">
                <a16:creationId xmlns:a16="http://schemas.microsoft.com/office/drawing/2014/main" id="{511B524A-BB6B-4F21-1D5E-341899B49744}"/>
              </a:ext>
            </a:extLst>
          </p:cNvPr>
          <p:cNvSpPr txBox="1"/>
          <p:nvPr/>
        </p:nvSpPr>
        <p:spPr>
          <a:xfrm>
            <a:off x="394283" y="1157681"/>
            <a:ext cx="8137322" cy="5016758"/>
          </a:xfrm>
          <a:prstGeom prst="rect">
            <a:avLst/>
          </a:prstGeom>
          <a:noFill/>
        </p:spPr>
        <p:txBody>
          <a:bodyPr wrap="square">
            <a:spAutoFit/>
          </a:bodyPr>
          <a:lstStyle/>
          <a:p>
            <a:pPr marL="457200" indent="-457200">
              <a:buFont typeface="Arial" panose="020B0604020202020204" pitchFamily="34" charset="0"/>
              <a:buChar char="•"/>
            </a:pPr>
            <a:r>
              <a:rPr lang="en-US" sz="3200" b="1" u="sng" dirty="0"/>
              <a:t>Every person </a:t>
            </a:r>
            <a:r>
              <a:rPr lang="en-US" sz="3200" dirty="0"/>
              <a:t>built into the spiritual temple of God must be sanctified by the blood of Christ.</a:t>
            </a:r>
          </a:p>
          <a:p>
            <a:endParaRPr lang="en-US" sz="3200" dirty="0"/>
          </a:p>
          <a:p>
            <a:pPr marL="457200" indent="-457200">
              <a:buFont typeface="Arial" panose="020B0604020202020204" pitchFamily="34" charset="0"/>
              <a:buChar char="•"/>
            </a:pPr>
            <a:r>
              <a:rPr lang="en-US" sz="3200" b="1" u="sng" dirty="0"/>
              <a:t>Every teaching and practice </a:t>
            </a:r>
            <a:r>
              <a:rPr lang="en-US" sz="3200" dirty="0"/>
              <a:t>is consecrated by that blood. </a:t>
            </a:r>
            <a:r>
              <a:rPr lang="en-US" sz="3200" b="1" dirty="0">
                <a:solidFill>
                  <a:srgbClr val="FF0000"/>
                </a:solidFill>
              </a:rPr>
              <a:t>(work, worship, organization)</a:t>
            </a:r>
          </a:p>
          <a:p>
            <a:endParaRPr lang="en-US" sz="3200" dirty="0"/>
          </a:p>
          <a:p>
            <a:pPr marL="457200" indent="-457200">
              <a:buFont typeface="Arial" panose="020B0604020202020204" pitchFamily="34" charset="0"/>
              <a:buChar char="•"/>
            </a:pPr>
            <a:r>
              <a:rPr lang="en-US" sz="3200" u="sng" dirty="0"/>
              <a:t>To bring a person or practice </a:t>
            </a:r>
            <a:r>
              <a:rPr lang="en-US" sz="3200" dirty="0"/>
              <a:t>into the church </a:t>
            </a:r>
            <a:r>
              <a:rPr lang="en-US" sz="3200" b="1" dirty="0">
                <a:solidFill>
                  <a:srgbClr val="FF0000"/>
                </a:solidFill>
              </a:rPr>
              <a:t>not sealed by the blood defiles it.</a:t>
            </a:r>
          </a:p>
          <a:p>
            <a:r>
              <a:rPr lang="en-US" sz="3200" dirty="0"/>
              <a:t> </a:t>
            </a:r>
          </a:p>
        </p:txBody>
      </p:sp>
    </p:spTree>
    <p:extLst>
      <p:ext uri="{BB962C8B-B14F-4D97-AF65-F5344CB8AC3E}">
        <p14:creationId xmlns:p14="http://schemas.microsoft.com/office/powerpoint/2010/main" val="1273420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8733-F21C-92BE-8C5B-EB195AEEE28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FC5058B-9378-6DDE-DF80-3A190BC29811}"/>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4C52FBA-74B2-F1DD-8C85-B1CBF834B000}"/>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2DF38E-94D2-92E2-CC49-7C9EEDB2E425}"/>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4BEFFCD-7E24-4138-2452-08BA02B26766}"/>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C85C110B-4A01-8B70-345A-D158AEBE1BF6}"/>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A3AE7E9B-05A4-C7A5-0E7B-EDDCBC1187E0}"/>
              </a:ext>
            </a:extLst>
          </p:cNvPr>
          <p:cNvSpPr txBox="1"/>
          <p:nvPr/>
        </p:nvSpPr>
        <p:spPr>
          <a:xfrm>
            <a:off x="327171" y="822121"/>
            <a:ext cx="8506436" cy="5355312"/>
          </a:xfrm>
          <a:prstGeom prst="rect">
            <a:avLst/>
          </a:prstGeom>
          <a:noFill/>
        </p:spPr>
        <p:txBody>
          <a:bodyPr wrap="square" rtlCol="0">
            <a:spAutoFit/>
          </a:bodyPr>
          <a:lstStyle/>
          <a:p>
            <a:r>
              <a:rPr lang="en-US" sz="2800" dirty="0"/>
              <a:t>Examples:</a:t>
            </a:r>
          </a:p>
          <a:p>
            <a:r>
              <a:rPr lang="en-US" sz="2600" dirty="0"/>
              <a:t>Members not baptized for the right reasons…</a:t>
            </a:r>
          </a:p>
          <a:p>
            <a:endParaRPr lang="en-US" sz="800" dirty="0"/>
          </a:p>
          <a:p>
            <a:r>
              <a:rPr lang="en-US" sz="2600" dirty="0">
                <a:solidFill>
                  <a:srgbClr val="FF0000"/>
                </a:solidFill>
              </a:rPr>
              <a:t>Members accepted from denominations where repentance and obedience to God’s word is not carried out.</a:t>
            </a:r>
          </a:p>
          <a:p>
            <a:endParaRPr lang="en-US" sz="800" dirty="0"/>
          </a:p>
          <a:p>
            <a:r>
              <a:rPr lang="en-US" sz="2600" dirty="0">
                <a:solidFill>
                  <a:srgbClr val="0070C0"/>
                </a:solidFill>
              </a:rPr>
              <a:t>Members who are living ungodly lives (1 Cor. 5, 6, )</a:t>
            </a:r>
          </a:p>
          <a:p>
            <a:endParaRPr lang="en-US" sz="800" dirty="0">
              <a:solidFill>
                <a:srgbClr val="0070C0"/>
              </a:solidFill>
            </a:endParaRPr>
          </a:p>
          <a:p>
            <a:r>
              <a:rPr lang="en-US" sz="2600" dirty="0"/>
              <a:t>Members that are living in adultery.</a:t>
            </a:r>
          </a:p>
          <a:p>
            <a:endParaRPr lang="en-US" sz="800" dirty="0"/>
          </a:p>
          <a:p>
            <a:r>
              <a:rPr lang="en-US" sz="2600" dirty="0">
                <a:solidFill>
                  <a:srgbClr val="FF0000"/>
                </a:solidFill>
              </a:rPr>
              <a:t>Elders that are not qualified.</a:t>
            </a:r>
          </a:p>
          <a:p>
            <a:endParaRPr lang="en-US" sz="800" dirty="0"/>
          </a:p>
          <a:p>
            <a:r>
              <a:rPr lang="en-US" sz="2600" dirty="0">
                <a:solidFill>
                  <a:srgbClr val="0070C0"/>
                </a:solidFill>
              </a:rPr>
              <a:t>Deacons that are not qualified.</a:t>
            </a:r>
          </a:p>
          <a:p>
            <a:endParaRPr lang="en-US" sz="800" dirty="0"/>
          </a:p>
          <a:p>
            <a:r>
              <a:rPr lang="en-US" sz="2600" dirty="0"/>
              <a:t>Preachers that are not qualified.</a:t>
            </a:r>
          </a:p>
          <a:p>
            <a:endParaRPr lang="en-US" sz="2600" dirty="0"/>
          </a:p>
          <a:p>
            <a:r>
              <a:rPr lang="en-US" sz="3200" b="1" dirty="0"/>
              <a:t>These defile God’s temple today.</a:t>
            </a:r>
          </a:p>
        </p:txBody>
      </p:sp>
    </p:spTree>
    <p:extLst>
      <p:ext uri="{BB962C8B-B14F-4D97-AF65-F5344CB8AC3E}">
        <p14:creationId xmlns:p14="http://schemas.microsoft.com/office/powerpoint/2010/main" val="262398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28647" y="4455262"/>
            <a:ext cx="3327400" cy="187743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Moses warned Nadab and Abihu’s father, Aaron, and the other priests that they would die if they expressed their grief.</a:t>
            </a:r>
          </a:p>
        </p:txBody>
      </p:sp>
      <p:sp>
        <p:nvSpPr>
          <p:cNvPr id="4" name="Rectangle 3"/>
          <p:cNvSpPr/>
          <p:nvPr/>
        </p:nvSpPr>
        <p:spPr>
          <a:xfrm>
            <a:off x="5128647" y="169188"/>
            <a:ext cx="3276600" cy="4401205"/>
          </a:xfrm>
          <a:prstGeom prst="rect">
            <a:avLst/>
          </a:prstGeom>
          <a:solidFill>
            <a:schemeClr val="bg1"/>
          </a:solidFill>
          <a:ln w="38100">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Leviticus 10:2-3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fire went out from the LORD and devoured them, and they died before the LORD.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And Moses said to Aaron, "This is what the LORD spoke, saying: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those who come near Me I must be regarded as holy; And before all the people I must be glorified.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 Aaron held his peace.</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(NKJV)</a:t>
            </a:r>
          </a:p>
        </p:txBody>
      </p:sp>
      <p:pic>
        <p:nvPicPr>
          <p:cNvPr id="4098" name="Picture 2" descr="C:\users\sheila\desktop\bible study\ultimate royality free\1-bib pics-ot\nadab\Nadab carried out IB-11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65" b="99647" l="286" r="99657">
                        <a14:foregroundMark x1="40480" y1="38176" x2="48370" y2="50941"/>
                        <a14:foregroundMark x1="76444" y1="33176" x2="74271" y2="38353"/>
                        <a14:foregroundMark x1="40309" y1="31471" x2="41567" y2="33882"/>
                        <a14:foregroundMark x1="25729" y1="80000" x2="23899" y2="85941"/>
                        <a14:backgroundMark x1="45512" y1="17765" x2="60263" y2="49824"/>
                        <a14:backgroundMark x1="14008" y1="30353" x2="21898" y2="87235"/>
                        <a14:backgroundMark x1="24414" y1="81647" x2="22642" y2="86294"/>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20754" t="8819" r="6771"/>
          <a:stretch/>
        </p:blipFill>
        <p:spPr bwMode="auto">
          <a:xfrm>
            <a:off x="433665" y="381000"/>
            <a:ext cx="4602161"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EEFE3B-1C70-4A3C-B144-3FBB18527781}"/>
              </a:ext>
            </a:extLst>
          </p:cNvPr>
          <p:cNvSpPr txBox="1"/>
          <p:nvPr/>
        </p:nvSpPr>
        <p:spPr>
          <a:xfrm>
            <a:off x="8655803" y="6385302"/>
            <a:ext cx="3797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06241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2DEF4-03B3-B35E-240C-1217D4CE36ED}"/>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464029D-A21D-4C50-A585-8E6193834625}"/>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99EE9CE-6996-BE4F-A400-EAF2F09C2083}"/>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C9C7BE0-9C87-01EE-47F9-10E6C06FF2F4}"/>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7" name="TextBox 6">
            <a:extLst>
              <a:ext uri="{FF2B5EF4-FFF2-40B4-BE49-F238E27FC236}">
                <a16:creationId xmlns:a16="http://schemas.microsoft.com/office/drawing/2014/main" id="{7FBDA489-18A6-4E42-356A-B36C0BE6B03D}"/>
              </a:ext>
            </a:extLst>
          </p:cNvPr>
          <p:cNvSpPr txBox="1"/>
          <p:nvPr/>
        </p:nvSpPr>
        <p:spPr>
          <a:xfrm>
            <a:off x="964734" y="947956"/>
            <a:ext cx="7315200" cy="5016758"/>
          </a:xfrm>
          <a:prstGeom prst="rect">
            <a:avLst/>
          </a:prstGeom>
          <a:noFill/>
        </p:spPr>
        <p:txBody>
          <a:bodyPr wrap="square">
            <a:spAutoFit/>
          </a:bodyPr>
          <a:lstStyle/>
          <a:p>
            <a:r>
              <a:rPr lang="en-US" sz="4000" b="1" dirty="0">
                <a:solidFill>
                  <a:srgbClr val="0070C0"/>
                </a:solidFill>
              </a:rPr>
              <a:t>1Cor. 3:16 </a:t>
            </a:r>
            <a:r>
              <a:rPr lang="en-US" sz="4000" dirty="0"/>
              <a:t>Do you not know that you are the temple of God and that the Spirit of God dwells in you?</a:t>
            </a:r>
          </a:p>
          <a:p>
            <a:r>
              <a:rPr lang="en-US" sz="4000" dirty="0"/>
              <a:t> </a:t>
            </a:r>
            <a:r>
              <a:rPr lang="en-US" sz="4000" b="1" dirty="0">
                <a:solidFill>
                  <a:srgbClr val="0070C0"/>
                </a:solidFill>
              </a:rPr>
              <a:t>17</a:t>
            </a:r>
            <a:r>
              <a:rPr lang="en-US" sz="4000" dirty="0"/>
              <a:t> If anyone defiles the temple of God, God will destroy him. For the temple of God is holy, which temple you are.</a:t>
            </a:r>
          </a:p>
        </p:txBody>
      </p:sp>
      <p:sp>
        <p:nvSpPr>
          <p:cNvPr id="8" name="TextBox 7">
            <a:extLst>
              <a:ext uri="{FF2B5EF4-FFF2-40B4-BE49-F238E27FC236}">
                <a16:creationId xmlns:a16="http://schemas.microsoft.com/office/drawing/2014/main" id="{BE45A508-2285-556D-1EA1-8D432C06B0F9}"/>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Rectangle 5">
            <a:extLst>
              <a:ext uri="{FF2B5EF4-FFF2-40B4-BE49-F238E27FC236}">
                <a16:creationId xmlns:a16="http://schemas.microsoft.com/office/drawing/2014/main" id="{E7853433-3EF0-D7BB-BC83-C0982E9CE236}"/>
              </a:ext>
            </a:extLst>
          </p:cNvPr>
          <p:cNvSpPr/>
          <p:nvPr/>
        </p:nvSpPr>
        <p:spPr>
          <a:xfrm>
            <a:off x="620786" y="830510"/>
            <a:ext cx="7969542" cy="5251112"/>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093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810DF-D4C5-3C44-D92A-5FDBD05347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154F2C2-10FE-E42F-4577-082A27D35DAE}"/>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FC95CD1-51FE-C4F9-918C-730E4CF1134B}"/>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11A8121-D319-977F-D5B3-943C555547D9}"/>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D910AFA-C0C0-30F2-988F-1B599B930528}"/>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E77E2422-BFC6-30DB-6DC3-7C266579F253}"/>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A7A0E697-F8B7-F93A-3D11-341EA5717CF1}"/>
              </a:ext>
            </a:extLst>
          </p:cNvPr>
          <p:cNvSpPr txBox="1"/>
          <p:nvPr/>
        </p:nvSpPr>
        <p:spPr>
          <a:xfrm>
            <a:off x="-285227" y="1702435"/>
            <a:ext cx="9144000" cy="1357166"/>
          </a:xfrm>
          <a:prstGeom prst="rect">
            <a:avLst/>
          </a:prstGeom>
          <a:noFill/>
        </p:spPr>
        <p:txBody>
          <a:bodyPr wrap="square" rtlCol="0">
            <a:spAutoFit/>
          </a:bodyPr>
          <a:lstStyle/>
          <a:p>
            <a:pPr marL="514350" marR="0" indent="-514350" algn="ctr">
              <a:lnSpc>
                <a:spcPct val="107000"/>
              </a:lnSpc>
              <a:spcBef>
                <a:spcPts val="0"/>
              </a:spcBef>
              <a:spcAft>
                <a:spcPts val="800"/>
              </a:spcAft>
              <a:buAutoNum type="arabicPeriod"/>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The Building of the Temple</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a:t>
            </a:r>
          </a:p>
          <a:p>
            <a:pPr marL="514350" marR="0" indent="-514350" algn="ctr">
              <a:lnSpc>
                <a:spcPct val="107000"/>
              </a:lnSpc>
              <a:spcBef>
                <a:spcPts val="0"/>
              </a:spcBef>
              <a:spcAft>
                <a:spcPts val="800"/>
              </a:spcAft>
              <a:buAutoNum type="arabicPeriod"/>
            </a:pP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DB93209-D9F2-6B22-1D07-398F6615D3EC}"/>
              </a:ext>
            </a:extLst>
          </p:cNvPr>
          <p:cNvSpPr txBox="1"/>
          <p:nvPr/>
        </p:nvSpPr>
        <p:spPr>
          <a:xfrm>
            <a:off x="-251670" y="2765313"/>
            <a:ext cx="9144000" cy="721736"/>
          </a:xfrm>
          <a:prstGeom prst="rect">
            <a:avLst/>
          </a:prstGeom>
          <a:noFill/>
        </p:spPr>
        <p:txBody>
          <a:bodyPr wrap="square" rtlCol="0">
            <a:spAutoFit/>
          </a:bodyPr>
          <a:lstStyle/>
          <a:p>
            <a:pPr marL="0" marR="0" algn="ctr">
              <a:lnSpc>
                <a:spcPct val="107000"/>
              </a:lnSpc>
              <a:spcBef>
                <a:spcPts val="0"/>
              </a:spcBef>
              <a:spcAft>
                <a:spcPts val="800"/>
              </a:spcAft>
            </a:pPr>
            <a:r>
              <a:rPr lang="en-US" sz="4000" b="1" kern="100" dirty="0">
                <a:latin typeface="Calibri" panose="020F0502020204030204" pitchFamily="34" charset="0"/>
                <a:ea typeface="Calibri" panose="020F0502020204030204" pitchFamily="34" charset="0"/>
                <a:cs typeface="Times New Roman" panose="02020603050405020304" pitchFamily="18" charset="0"/>
              </a:rPr>
              <a:t>2</a:t>
            </a: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 The Purpose of the Temple.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58C8563-1F61-5075-7091-625D637375EF}"/>
              </a:ext>
            </a:extLst>
          </p:cNvPr>
          <p:cNvSpPr txBox="1"/>
          <p:nvPr/>
        </p:nvSpPr>
        <p:spPr>
          <a:xfrm>
            <a:off x="385894" y="3847494"/>
            <a:ext cx="9144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a:effectLst/>
                <a:latin typeface="Calibri" panose="020F0502020204030204" pitchFamily="34" charset="0"/>
                <a:ea typeface="Calibri" panose="020F0502020204030204" pitchFamily="34" charset="0"/>
                <a:cs typeface="Times New Roman" panose="02020603050405020304" pitchFamily="18" charset="0"/>
              </a:rPr>
              <a:t>3. The Possessing of the Temple</a:t>
            </a:r>
            <a:r>
              <a:rPr lang="en-US" sz="44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393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77201-B74C-FEC4-D5FC-A0F41DDF3A7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DC4BB9-501B-0CE1-8B23-8893CA862566}"/>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47B9AC5-0DBB-CEDE-91B1-9760F4968E39}"/>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12C9CEB-EF70-B449-D7A5-5D5D68466DF5}"/>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1</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8F45E083-A5A2-F58F-53F0-0758669028DD}"/>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91EF72BF-AA00-66C4-1F6D-7CD3D480CA40}"/>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7CA626C8-6CF4-277B-6676-B68F451C5318}"/>
              </a:ext>
            </a:extLst>
          </p:cNvPr>
          <p:cNvSpPr txBox="1"/>
          <p:nvPr/>
        </p:nvSpPr>
        <p:spPr>
          <a:xfrm>
            <a:off x="805343" y="1887523"/>
            <a:ext cx="7407479" cy="2574423"/>
          </a:xfrm>
          <a:prstGeom prst="rect">
            <a:avLst/>
          </a:prstGeom>
          <a:noFill/>
        </p:spPr>
        <p:txBody>
          <a:bodyPr wrap="square">
            <a:spAutoFit/>
          </a:bodyPr>
          <a:lstStyle/>
          <a:p>
            <a:pPr marL="514350" marR="0" indent="-514350">
              <a:lnSpc>
                <a:spcPct val="107000"/>
              </a:lnSpc>
              <a:spcBef>
                <a:spcPts val="0"/>
              </a:spcBef>
              <a:spcAft>
                <a:spcPts val="800"/>
              </a:spcAft>
              <a:buAutoNum type="arabicPeriod"/>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thought originated with God. -</a:t>
            </a:r>
          </a:p>
          <a:p>
            <a:pPr marR="0">
              <a:spcBef>
                <a:spcPts val="0"/>
              </a:spcBef>
              <a:spcAft>
                <a:spcPts val="800"/>
              </a:spcAft>
            </a:pPr>
            <a:r>
              <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Ex.25:8 </a:t>
            </a:r>
            <a:r>
              <a:rPr lang="en-US" sz="36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 let them make Me a sanctuary, that I may dwell among them.</a:t>
            </a:r>
          </a:p>
          <a:p>
            <a:pPr marR="0">
              <a:spcBef>
                <a:spcPts val="0"/>
              </a:spcBef>
              <a:spcAft>
                <a:spcPts val="800"/>
              </a:spcAft>
            </a:pPr>
            <a:endParaRPr lang="en-US" sz="10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7077CF8-FF83-A8B2-EBA2-8BBADE151AAC}"/>
              </a:ext>
            </a:extLst>
          </p:cNvPr>
          <p:cNvSpPr/>
          <p:nvPr/>
        </p:nvSpPr>
        <p:spPr>
          <a:xfrm>
            <a:off x="671119" y="2508308"/>
            <a:ext cx="7692705" cy="16526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D17F90-A457-B01C-42F4-AB2A03EC01B8}"/>
              </a:ext>
            </a:extLst>
          </p:cNvPr>
          <p:cNvSpPr txBox="1"/>
          <p:nvPr/>
        </p:nvSpPr>
        <p:spPr>
          <a:xfrm>
            <a:off x="671119" y="4373753"/>
            <a:ext cx="7692705" cy="2031325"/>
          </a:xfrm>
          <a:prstGeom prst="rect">
            <a:avLst/>
          </a:prstGeom>
          <a:noFill/>
        </p:spPr>
        <p:txBody>
          <a:bodyPr wrap="square">
            <a:spAutoFit/>
          </a:bodyPr>
          <a:lstStyle/>
          <a:p>
            <a:pPr algn="l" rtl="0"/>
            <a:r>
              <a:rPr lang="en-US" b="1" dirty="0"/>
              <a:t>SANCTUARY</a:t>
            </a:r>
          </a:p>
          <a:p>
            <a:pPr algn="l" rtl="0"/>
            <a:r>
              <a:rPr lang="en-US" b="0" dirty="0" err="1"/>
              <a:t>hagion</a:t>
            </a:r>
            <a:r>
              <a:rPr lang="en-US" b="0" dirty="0"/>
              <a:t> (</a:t>
            </a:r>
            <a:r>
              <a:rPr lang="el-GR" b="0" dirty="0"/>
              <a:t>ἅγιον</a:t>
            </a:r>
            <a:r>
              <a:rPr lang="en-US" b="0" dirty="0"/>
              <a:t>,</a:t>
            </a:r>
            <a:r>
              <a:rPr lang="en-US" b="1" dirty="0"/>
              <a:t> </a:t>
            </a:r>
            <a:r>
              <a:rPr lang="en-US" b="0" dirty="0"/>
              <a:t>39), the neuter of the adjective</a:t>
            </a:r>
            <a:r>
              <a:rPr lang="en-US" b="1" dirty="0"/>
              <a:t> </a:t>
            </a:r>
            <a:r>
              <a:rPr lang="en-US" b="0" dirty="0" err="1"/>
              <a:t>hagios</a:t>
            </a:r>
            <a:r>
              <a:rPr lang="en-US" b="0" dirty="0"/>
              <a:t>, “holy,” is used of those structures which are set apart to God, (a) of “the tabernacle” in the wilderness,</a:t>
            </a:r>
            <a:r>
              <a:rPr lang="en-US" b="1" dirty="0"/>
              <a:t> </a:t>
            </a:r>
            <a:r>
              <a:rPr lang="en-US" b="0" dirty="0"/>
              <a:t>Heb. 9:1,</a:t>
            </a:r>
            <a:r>
              <a:rPr lang="en-US" b="1" dirty="0"/>
              <a:t> </a:t>
            </a:r>
            <a:r>
              <a:rPr lang="en-US" b="0" dirty="0" err="1"/>
              <a:t>rv</a:t>
            </a:r>
            <a:r>
              <a:rPr lang="en-US" b="0" dirty="0"/>
              <a:t>, “its sanctuary, a</a:t>
            </a:r>
            <a:r>
              <a:rPr lang="en-US" b="1" dirty="0"/>
              <a:t> </a:t>
            </a:r>
            <a:r>
              <a:rPr lang="en-US" b="0" dirty="0"/>
              <a:t>sanctuary of this world” (</a:t>
            </a:r>
            <a:r>
              <a:rPr lang="en-US" b="0" dirty="0" err="1"/>
              <a:t>kjv</a:t>
            </a:r>
            <a:r>
              <a:rPr lang="en-US" b="0" dirty="0"/>
              <a:t>, “a worldly sanctuary”); in v.</a:t>
            </a:r>
            <a:r>
              <a:rPr lang="en-US" b="1" dirty="0"/>
              <a:t> </a:t>
            </a:r>
            <a:r>
              <a:rPr lang="en-US" b="0" dirty="0"/>
              <a:t>2 the outer part is called “the Holy place,”</a:t>
            </a:r>
            <a:r>
              <a:rPr lang="en-US" b="1" dirty="0"/>
              <a:t> </a:t>
            </a:r>
            <a:r>
              <a:rPr lang="en-US" b="0" dirty="0" err="1"/>
              <a:t>rv</a:t>
            </a:r>
            <a:r>
              <a:rPr lang="en-US" b="0" dirty="0"/>
              <a:t> (</a:t>
            </a:r>
            <a:r>
              <a:rPr lang="en-US" b="0" dirty="0" err="1"/>
              <a:t>kjv</a:t>
            </a:r>
            <a:r>
              <a:rPr lang="en-US" b="0" dirty="0"/>
              <a:t>, “the sanctuary”); here the neuter plural</a:t>
            </a:r>
            <a:r>
              <a:rPr lang="en-US" b="1" dirty="0"/>
              <a:t> </a:t>
            </a:r>
            <a:r>
              <a:rPr lang="en-US" b="0" dirty="0"/>
              <a:t>hagia is used, as in v.</a:t>
            </a:r>
            <a:r>
              <a:rPr lang="en-US" b="1" dirty="0"/>
              <a:t> </a:t>
            </a:r>
            <a:r>
              <a:rPr lang="en-US" b="0" dirty="0"/>
              <a:t>3.</a:t>
            </a:r>
          </a:p>
          <a:p>
            <a:pPr lvl="1"/>
            <a:r>
              <a:rPr lang="en-US" dirty="0"/>
              <a:t> </a:t>
            </a:r>
            <a:endParaRPr lang="en-US" b="0" i="0" u="none" strike="noStrike" baseline="0" dirty="0">
              <a:solidFill>
                <a:srgbClr val="0000FF"/>
              </a:solidFill>
              <a:hlinkClick r:id="rId2"/>
            </a:endParaRPr>
          </a:p>
        </p:txBody>
      </p:sp>
    </p:spTree>
    <p:extLst>
      <p:ext uri="{BB962C8B-B14F-4D97-AF65-F5344CB8AC3E}">
        <p14:creationId xmlns:p14="http://schemas.microsoft.com/office/powerpoint/2010/main" val="693660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1580B-83F3-DAC2-4EC2-9E55A39BAC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6E07D9-EB98-5DB5-E2A0-1D703CF1E870}"/>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643669-B2A0-E121-8E15-581B9B335E33}"/>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E11ADB5-0193-0F7C-D06F-DFD6D1C04707}"/>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765CBE-30A0-197A-98F9-540ADA241A16}"/>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0C3297E2-6A1B-5D81-4595-D10B72AD1E3E}"/>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01E8FA76-E207-E3B9-45B9-CB062C8877AA}"/>
              </a:ext>
            </a:extLst>
          </p:cNvPr>
          <p:cNvSpPr txBox="1"/>
          <p:nvPr/>
        </p:nvSpPr>
        <p:spPr>
          <a:xfrm>
            <a:off x="0" y="844232"/>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1</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303FC850-4DD2-9681-A209-1D21591E7E7E}"/>
              </a:ext>
            </a:extLst>
          </p:cNvPr>
          <p:cNvSpPr txBox="1"/>
          <p:nvPr/>
        </p:nvSpPr>
        <p:spPr>
          <a:xfrm>
            <a:off x="864066" y="1895912"/>
            <a:ext cx="7264866" cy="4036746"/>
          </a:xfrm>
          <a:prstGeom prst="rect">
            <a:avLst/>
          </a:prstGeom>
          <a:noFill/>
        </p:spPr>
        <p:txBody>
          <a:bodyPr wrap="square">
            <a:spAutoFit/>
          </a:bodyPr>
          <a:lstStyle/>
          <a:p>
            <a:pPr marL="0" marR="0">
              <a:lnSpc>
                <a:spcPct val="107000"/>
              </a:lnSpc>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The foundation was laid by God.</a:t>
            </a:r>
          </a:p>
          <a:p>
            <a:pPr marL="0" marR="0">
              <a:spcBef>
                <a:spcPts val="0"/>
              </a:spcBef>
              <a:spcAft>
                <a:spcPts val="800"/>
              </a:spcAft>
            </a:pPr>
            <a:r>
              <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1Cor. 3:11 </a:t>
            </a:r>
            <a:r>
              <a:rPr lang="en-US" sz="3600" kern="100" dirty="0">
                <a:latin typeface="Calibri" panose="020F0502020204030204" pitchFamily="34" charset="0"/>
                <a:ea typeface="Calibri" panose="020F0502020204030204" pitchFamily="34" charset="0"/>
                <a:cs typeface="Times New Roman" panose="02020603050405020304" pitchFamily="18" charset="0"/>
              </a:rPr>
              <a:t>For no other foundation can anyone lay than that which is laid, which is Jesus Christ.</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Both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the place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and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the stone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were His own choosing. </a:t>
            </a:r>
          </a:p>
          <a:p>
            <a:pPr marL="0" marR="0">
              <a:lnSpc>
                <a:spcPct val="107000"/>
              </a:lnSpc>
              <a:spcBef>
                <a:spcPts val="0"/>
              </a:spcBef>
              <a:spcAft>
                <a:spcPts val="800"/>
              </a:spcAft>
            </a:pPr>
            <a:r>
              <a:rPr lang="en-US" sz="2800" kern="100" dirty="0">
                <a:latin typeface="Calibri" panose="020F0502020204030204" pitchFamily="34" charset="0"/>
                <a:ea typeface="Calibri" panose="020F0502020204030204" pitchFamily="34" charset="0"/>
                <a:cs typeface="Times New Roman" panose="02020603050405020304" pitchFamily="18" charset="0"/>
              </a:rPr>
              <a:t>We can not do the choosing today either.</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73818EE-CC8D-2C91-0525-A1095D9A3980}"/>
              </a:ext>
            </a:extLst>
          </p:cNvPr>
          <p:cNvSpPr/>
          <p:nvPr/>
        </p:nvSpPr>
        <p:spPr>
          <a:xfrm>
            <a:off x="645952" y="2449585"/>
            <a:ext cx="7885652" cy="17616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568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65688-B19F-594A-80A9-73F4E1B27F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2722B87-D5A7-306A-F0EB-C542F5FC1209}"/>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18F82E-6688-F681-099C-D799ED7D8D54}"/>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F53759A-2D5F-F434-C759-7926B515534D}"/>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6F60C8-9DC5-D6E4-41C6-9BA9C59A9099}"/>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C257FFAB-66BB-65EF-B6FD-B8810F0CF171}"/>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D8D3D9F6-AD13-9E80-C23B-902BF6BD119D}"/>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1</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2160A4F2-21DF-06BC-3F5D-3AD9ADCBD3A4}"/>
              </a:ext>
            </a:extLst>
          </p:cNvPr>
          <p:cNvSpPr txBox="1"/>
          <p:nvPr/>
        </p:nvSpPr>
        <p:spPr>
          <a:xfrm>
            <a:off x="419449" y="1616333"/>
            <a:ext cx="8506436" cy="4308231"/>
          </a:xfrm>
          <a:prstGeom prst="rect">
            <a:avLst/>
          </a:prstGeom>
          <a:noFill/>
        </p:spPr>
        <p:txBody>
          <a:bodyPr wrap="square">
            <a:spAutoFit/>
          </a:bodyPr>
          <a:lstStyle/>
          <a:p>
            <a:pPr marL="0" marR="0">
              <a:lnSpc>
                <a:spcPct val="107000"/>
              </a:lnSpc>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The material was unfit to begin with</a:t>
            </a:r>
          </a:p>
          <a:p>
            <a:pPr marL="0" marR="0">
              <a:spcBef>
                <a:spcPts val="0"/>
              </a:spcBef>
              <a:spcAft>
                <a:spcPts val="800"/>
              </a:spcAft>
            </a:pPr>
            <a:r>
              <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1Ch. 22:8 </a:t>
            </a:r>
            <a:r>
              <a:rPr lang="en-US" sz="2400" kern="100" dirty="0">
                <a:latin typeface="Calibri" panose="020F0502020204030204" pitchFamily="34" charset="0"/>
                <a:ea typeface="Calibri" panose="020F0502020204030204" pitchFamily="34" charset="0"/>
                <a:cs typeface="Times New Roman" panose="02020603050405020304" pitchFamily="18" charset="0"/>
              </a:rPr>
              <a:t>"but the word of the LORD came to me, saying, 'You have shed much blood and have made great wars; you shall not build a house for My name, because you have shed much blood on the earth in My sight.</a:t>
            </a:r>
          </a:p>
          <a:p>
            <a:pPr marL="0" marR="0">
              <a:spcBef>
                <a:spcPts val="0"/>
              </a:spcBef>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 9 'Behold, a son shall be born to you, who shall be a man of rest; and I will give him rest from all his enemies all around. His name shall be Solomon, for I will give peace and quietness to Israel in his days.</a:t>
            </a: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At that time you were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(1 Cor. 6:9, 11),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but you are washed.</a:t>
            </a:r>
          </a:p>
        </p:txBody>
      </p:sp>
      <p:sp>
        <p:nvSpPr>
          <p:cNvPr id="7" name="Rectangle 6">
            <a:extLst>
              <a:ext uri="{FF2B5EF4-FFF2-40B4-BE49-F238E27FC236}">
                <a16:creationId xmlns:a16="http://schemas.microsoft.com/office/drawing/2014/main" id="{D278CDED-CF93-29D0-C9F1-A4BD496EE8EF}"/>
              </a:ext>
            </a:extLst>
          </p:cNvPr>
          <p:cNvSpPr/>
          <p:nvPr/>
        </p:nvSpPr>
        <p:spPr>
          <a:xfrm>
            <a:off x="335560" y="2219498"/>
            <a:ext cx="8506436" cy="31505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27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D0B24-2C2B-8997-5D26-3AA5D3D5048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99052E-08C0-AC04-A42F-4D96C252DDD5}"/>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692F217-68FB-B9BF-386F-D3319B8C54A8}"/>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FA5205C-5446-4C7D-93E4-5B1BF1FDBA6A}"/>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F7F3E5D-C0E9-777B-8C48-1053F5733F2A}"/>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3369EA82-3DF4-E051-97E4-D7828B6FF276}"/>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420EB00B-D5DD-87EE-53F1-C9638B295D92}"/>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1</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57CD5CA6-FA86-9209-0C8D-628F5C435A80}"/>
              </a:ext>
            </a:extLst>
          </p:cNvPr>
          <p:cNvSpPr txBox="1"/>
          <p:nvPr/>
        </p:nvSpPr>
        <p:spPr>
          <a:xfrm>
            <a:off x="729842" y="1803633"/>
            <a:ext cx="7675927" cy="4565352"/>
          </a:xfrm>
          <a:prstGeom prst="rect">
            <a:avLst/>
          </a:prstGeom>
          <a:noFill/>
        </p:spPr>
        <p:txBody>
          <a:bodyPr wrap="square">
            <a:spAutoFit/>
          </a:bodyPr>
          <a:lstStyle/>
          <a:p>
            <a:pPr marL="0" marR="0">
              <a:spcBef>
                <a:spcPts val="0"/>
              </a:spcBef>
              <a:spcAft>
                <a:spcPts val="800"/>
              </a:spcAft>
            </a:pPr>
            <a:r>
              <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 Some of the materials were won in battle.</a:t>
            </a:r>
          </a:p>
          <a:p>
            <a:pPr marL="0" marR="0">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1Ch. 26:27 </a:t>
            </a:r>
            <a:r>
              <a:rPr lang="en-US" sz="3600" kern="100" dirty="0">
                <a:latin typeface="Calibri" panose="020F0502020204030204" pitchFamily="34" charset="0"/>
                <a:ea typeface="Calibri" panose="020F0502020204030204" pitchFamily="34" charset="0"/>
                <a:cs typeface="Times New Roman" panose="02020603050405020304" pitchFamily="18" charset="0"/>
              </a:rPr>
              <a:t>Some of the spoils won in battles they dedicated to maintain the house of the LORD.</a:t>
            </a:r>
          </a:p>
          <a:p>
            <a:pPr marL="0" marR="0">
              <a:spcBef>
                <a:spcPts val="0"/>
              </a:spcBef>
              <a:spcAft>
                <a:spcPts val="800"/>
              </a:spcAft>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Every thought is to be brought into captivity to the obedience of Christ</a:t>
            </a:r>
            <a:r>
              <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kern="100" dirty="0">
                <a:effectLst/>
                <a:latin typeface="Calibri" panose="020F0502020204030204" pitchFamily="34" charset="0"/>
                <a:ea typeface="Calibri" panose="020F0502020204030204" pitchFamily="34" charset="0"/>
                <a:cs typeface="Times New Roman" panose="02020603050405020304" pitchFamily="18" charset="0"/>
              </a:rPr>
              <a:t>2Cor. 10:5 Casting down imaginations, and every high thing that </a:t>
            </a:r>
            <a:r>
              <a:rPr lang="en-US" kern="100" dirty="0" err="1">
                <a:effectLst/>
                <a:latin typeface="Calibri" panose="020F0502020204030204" pitchFamily="34" charset="0"/>
                <a:ea typeface="Calibri" panose="020F0502020204030204" pitchFamily="34" charset="0"/>
                <a:cs typeface="Times New Roman" panose="02020603050405020304" pitchFamily="18" charset="0"/>
              </a:rPr>
              <a:t>exalteth</a:t>
            </a:r>
            <a:r>
              <a:rPr lang="en-US" kern="100" dirty="0">
                <a:effectLst/>
                <a:latin typeface="Calibri" panose="020F0502020204030204" pitchFamily="34" charset="0"/>
                <a:ea typeface="Calibri" panose="020F0502020204030204" pitchFamily="34" charset="0"/>
                <a:cs typeface="Times New Roman" panose="02020603050405020304" pitchFamily="18" charset="0"/>
              </a:rPr>
              <a:t> itself against the knowledge of God, and bringing into captivity every thought to the obedience of Christ; </a:t>
            </a:r>
          </a:p>
        </p:txBody>
      </p:sp>
      <p:sp>
        <p:nvSpPr>
          <p:cNvPr id="7" name="Rectangle 6">
            <a:extLst>
              <a:ext uri="{FF2B5EF4-FFF2-40B4-BE49-F238E27FC236}">
                <a16:creationId xmlns:a16="http://schemas.microsoft.com/office/drawing/2014/main" id="{D348700E-6CA1-B131-E8FC-E17E39E63AE9}"/>
              </a:ext>
            </a:extLst>
          </p:cNvPr>
          <p:cNvSpPr/>
          <p:nvPr/>
        </p:nvSpPr>
        <p:spPr>
          <a:xfrm>
            <a:off x="620785" y="2665407"/>
            <a:ext cx="7919208" cy="19988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090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15BC-EE5C-8D36-0591-3A2182F508B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FB5A0A-0BF4-F579-411E-95056AD1EA2B}"/>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2000055-4B3E-7A55-D488-36EE94823490}"/>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61EDCD0-D2AD-6B21-16AB-1FA6594BE63D}"/>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64E9394-0003-A1D3-68E4-B23D810937A9}"/>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BF75F548-054E-F85D-E8FE-8D12DF08CB25}"/>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ABB118C6-B8AE-E5CF-D0D5-233AB324DD91}"/>
              </a:ext>
            </a:extLst>
          </p:cNvPr>
          <p:cNvSpPr txBox="1"/>
          <p:nvPr/>
        </p:nvSpPr>
        <p:spPr>
          <a:xfrm>
            <a:off x="0" y="844232"/>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1</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6A6D0351-2B12-4760-0F51-A7AB2A040E14}"/>
              </a:ext>
            </a:extLst>
          </p:cNvPr>
          <p:cNvSpPr txBox="1"/>
          <p:nvPr/>
        </p:nvSpPr>
        <p:spPr>
          <a:xfrm>
            <a:off x="956345" y="1954635"/>
            <a:ext cx="7197753" cy="3755728"/>
          </a:xfrm>
          <a:prstGeom prst="rect">
            <a:avLst/>
          </a:prstGeom>
          <a:noFill/>
        </p:spPr>
        <p:txBody>
          <a:bodyPr wrap="square">
            <a:spAutoFit/>
          </a:bodyPr>
          <a:lstStyle/>
          <a:p>
            <a:pPr marL="0" marR="0">
              <a:spcBef>
                <a:spcPts val="0"/>
              </a:spcBef>
              <a:spcAft>
                <a:spcPts val="800"/>
              </a:spcAft>
            </a:pPr>
            <a:r>
              <a:rPr lang="en-US"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There was a great variety of materials. Gold, silver, brass, iron, wood, stone. All sorts. </a:t>
            </a:r>
          </a:p>
          <a:p>
            <a:pPr marL="0" marR="0">
              <a:spcBef>
                <a:spcPts val="0"/>
              </a:spcBef>
              <a:spcAft>
                <a:spcPts val="800"/>
              </a:spcAft>
            </a:pP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Many members, but one body; many gifts, but one Master.</a:t>
            </a:r>
          </a:p>
        </p:txBody>
      </p:sp>
    </p:spTree>
    <p:extLst>
      <p:ext uri="{BB962C8B-B14F-4D97-AF65-F5344CB8AC3E}">
        <p14:creationId xmlns:p14="http://schemas.microsoft.com/office/powerpoint/2010/main" val="3587251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ED32C-A2F4-1BF4-CD22-03154EAF2D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13B1683-6064-B68E-459D-5D7C8E7A0408}"/>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25529EC-B430-0606-6F2A-C5A13327812C}"/>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41066E9-6C19-D9A9-0627-C6BF9A061779}"/>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369D735-94FA-642C-A3D7-B5B9CE6D0921}"/>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60259EFF-ED14-0D1A-DE1F-3A70597A0DC0}"/>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454D2C5B-FC5A-5122-5C9B-087BAC3C4C4C}"/>
              </a:ext>
            </a:extLst>
          </p:cNvPr>
          <p:cNvSpPr txBox="1"/>
          <p:nvPr/>
        </p:nvSpPr>
        <p:spPr>
          <a:xfrm>
            <a:off x="0" y="844232"/>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1</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EDA85E63-75CE-F009-AF65-2BCD3BC99B73}"/>
              </a:ext>
            </a:extLst>
          </p:cNvPr>
          <p:cNvSpPr txBox="1"/>
          <p:nvPr/>
        </p:nvSpPr>
        <p:spPr>
          <a:xfrm>
            <a:off x="629175" y="1730572"/>
            <a:ext cx="7550092" cy="4072910"/>
          </a:xfrm>
          <a:prstGeom prst="rect">
            <a:avLst/>
          </a:prstGeom>
          <a:noFill/>
        </p:spPr>
        <p:txBody>
          <a:bodyPr wrap="square">
            <a:spAutoFit/>
          </a:bodyPr>
          <a:lstStyle/>
          <a:p>
            <a:pPr marL="0" marR="0">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 The stones were prepared beforehand.</a:t>
            </a:r>
          </a:p>
          <a:p>
            <a:pPr marL="0" marR="0">
              <a:spcBef>
                <a:spcPts val="0"/>
              </a:spcBef>
              <a:spcAft>
                <a:spcPts val="800"/>
              </a:spcAft>
            </a:pP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1Kings 6:7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And the temple, when it was being built, was built with stone finished at the quarry, so that no hammer or chisel or any iron tool was heard in the temple while it was being built.</a:t>
            </a:r>
          </a:p>
          <a:p>
            <a:pPr marL="0" marR="0">
              <a:spcBef>
                <a:spcPts val="0"/>
              </a:spcBef>
              <a:spcAft>
                <a:spcPts val="800"/>
              </a:spcAf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You hath He </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quickened</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who were dead, and now as </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lively</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stones are built up (1 Peter 2:5).</a:t>
            </a:r>
          </a:p>
        </p:txBody>
      </p:sp>
      <p:sp>
        <p:nvSpPr>
          <p:cNvPr id="7" name="Rectangle 6">
            <a:extLst>
              <a:ext uri="{FF2B5EF4-FFF2-40B4-BE49-F238E27FC236}">
                <a16:creationId xmlns:a16="http://schemas.microsoft.com/office/drawing/2014/main" id="{51C9F747-D13A-AE8B-9B97-107155EAF3F1}"/>
              </a:ext>
            </a:extLst>
          </p:cNvPr>
          <p:cNvSpPr/>
          <p:nvPr/>
        </p:nvSpPr>
        <p:spPr>
          <a:xfrm>
            <a:off x="360727" y="2466363"/>
            <a:ext cx="8036653" cy="21224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08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305D-4010-12D0-BE16-7750E13D6F4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9ECD854-3FDA-F5CF-0D20-59D94F310D54}"/>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68015A3-320C-0449-EE13-5963A3575A30}"/>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D63A71-0EB4-9E57-9E12-0D841862609E}"/>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3F00D3-EFE5-1C32-DFF5-0523519D0DEE}"/>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D3707536-5CC7-5216-FB71-2FC5BCA324A0}"/>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EFE076EC-73F5-4A70-3BA2-91A55B978ED3}"/>
              </a:ext>
            </a:extLst>
          </p:cNvPr>
          <p:cNvSpPr txBox="1"/>
          <p:nvPr/>
        </p:nvSpPr>
        <p:spPr>
          <a:xfrm>
            <a:off x="0" y="827454"/>
            <a:ext cx="9144000" cy="595932"/>
          </a:xfrm>
          <a:prstGeom prst="rect">
            <a:avLst/>
          </a:prstGeom>
          <a:noFill/>
        </p:spPr>
        <p:txBody>
          <a:bodyPr wrap="square" rtlCol="0">
            <a:spAutoFit/>
          </a:bodyPr>
          <a:lstStyle/>
          <a:p>
            <a:pPr marL="0" marR="0" algn="ctr">
              <a:lnSpc>
                <a:spcPct val="107000"/>
              </a:lnSpc>
              <a:spcBef>
                <a:spcPts val="0"/>
              </a:spcBef>
              <a:spcAft>
                <a:spcPts val="800"/>
              </a:spcAft>
            </a:pPr>
            <a:r>
              <a:rPr lang="en-US" sz="3200" b="1" kern="100" dirty="0">
                <a:latin typeface="Calibri" panose="020F0502020204030204" pitchFamily="34" charset="0"/>
                <a:ea typeface="Calibri" panose="020F0502020204030204" pitchFamily="34" charset="0"/>
                <a:cs typeface="Times New Roman" panose="02020603050405020304" pitchFamily="18" charset="0"/>
              </a:rPr>
              <a:t>1</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EA660053-2CF5-E174-A40A-2D5318973474}"/>
              </a:ext>
            </a:extLst>
          </p:cNvPr>
          <p:cNvSpPr txBox="1"/>
          <p:nvPr/>
        </p:nvSpPr>
        <p:spPr>
          <a:xfrm>
            <a:off x="805343" y="1577130"/>
            <a:ext cx="7642371" cy="1487587"/>
          </a:xfrm>
          <a:prstGeom prst="rect">
            <a:avLst/>
          </a:prstGeom>
          <a:noFill/>
        </p:spPr>
        <p:txBody>
          <a:bodyPr wrap="square">
            <a:spAutoFit/>
          </a:bodyPr>
          <a:lstStyle/>
          <a:p>
            <a:pPr marL="0" marR="0">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 They were fitly framed together (Eph. 2:21).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So we are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builded</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together for an habitation of God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(Eph. 2:22).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All one in Christ Jesus.</a:t>
            </a:r>
          </a:p>
        </p:txBody>
      </p:sp>
      <p:sp>
        <p:nvSpPr>
          <p:cNvPr id="7" name="TextBox 6">
            <a:extLst>
              <a:ext uri="{FF2B5EF4-FFF2-40B4-BE49-F238E27FC236}">
                <a16:creationId xmlns:a16="http://schemas.microsoft.com/office/drawing/2014/main" id="{15ACA217-B95C-8522-CC08-7536118097A9}"/>
              </a:ext>
            </a:extLst>
          </p:cNvPr>
          <p:cNvSpPr txBox="1"/>
          <p:nvPr/>
        </p:nvSpPr>
        <p:spPr>
          <a:xfrm>
            <a:off x="889232" y="3372376"/>
            <a:ext cx="7675927" cy="2349361"/>
          </a:xfrm>
          <a:prstGeom prst="rect">
            <a:avLst/>
          </a:prstGeom>
          <a:noFill/>
        </p:spPr>
        <p:txBody>
          <a:bodyPr wrap="square">
            <a:spAutoFit/>
          </a:bodyPr>
          <a:lstStyle/>
          <a:p>
            <a:pPr marL="0" marR="0">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 The temple was built according to a divine pattern (1 Chron. 28). </a:t>
            </a: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Christ is the image of the invisible God, and believers are created anew after the image of Christ. “As He is, so are we.”</a:t>
            </a:r>
          </a:p>
        </p:txBody>
      </p:sp>
    </p:spTree>
    <p:extLst>
      <p:ext uri="{BB962C8B-B14F-4D97-AF65-F5344CB8AC3E}">
        <p14:creationId xmlns:p14="http://schemas.microsoft.com/office/powerpoint/2010/main" val="1125543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76C24-7B85-474C-E9A2-00D07FBB176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FA0F015-7090-763B-2FF9-E25B64BB53A7}"/>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2054CCA-EFC0-6018-308D-C9BCF43C3FD5}"/>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4036D7-A24D-170F-DA1F-3A07DDF32722}"/>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9EC5A78-D2F0-33B9-D2DB-C3A809DB2C4E}"/>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30A028DD-0349-C183-D861-A2F10DCD27E2}"/>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22DD0FD4-811E-0513-D554-67A656A57161}"/>
              </a:ext>
            </a:extLst>
          </p:cNvPr>
          <p:cNvSpPr txBox="1"/>
          <p:nvPr/>
        </p:nvSpPr>
        <p:spPr>
          <a:xfrm>
            <a:off x="0" y="827454"/>
            <a:ext cx="9144000" cy="595932"/>
          </a:xfrm>
          <a:prstGeom prst="rect">
            <a:avLst/>
          </a:prstGeom>
          <a:noFill/>
        </p:spPr>
        <p:txBody>
          <a:bodyPr wrap="square" rtlCol="0">
            <a:spAutoFit/>
          </a:bodyPr>
          <a:lstStyle/>
          <a:p>
            <a:pPr marL="0" marR="0" algn="ctr">
              <a:lnSpc>
                <a:spcPct val="107000"/>
              </a:lnSpc>
              <a:spcBef>
                <a:spcPts val="0"/>
              </a:spcBef>
              <a:spcAft>
                <a:spcPts val="800"/>
              </a:spcAft>
            </a:pPr>
            <a:r>
              <a:rPr lang="en-US" sz="3200" b="1" kern="100" dirty="0">
                <a:latin typeface="Calibri" panose="020F0502020204030204" pitchFamily="34" charset="0"/>
                <a:ea typeface="Calibri" panose="020F0502020204030204" pitchFamily="34" charset="0"/>
                <a:cs typeface="Times New Roman" panose="02020603050405020304" pitchFamily="18" charset="0"/>
              </a:rPr>
              <a:t>1</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The Building of the Temple</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F1617E0F-FD3F-FC48-A3DB-A738C988D719}"/>
              </a:ext>
            </a:extLst>
          </p:cNvPr>
          <p:cNvSpPr txBox="1"/>
          <p:nvPr/>
        </p:nvSpPr>
        <p:spPr>
          <a:xfrm>
            <a:off x="889232" y="1954635"/>
            <a:ext cx="7675927" cy="4708981"/>
          </a:xfrm>
          <a:prstGeom prst="rect">
            <a:avLst/>
          </a:prstGeom>
          <a:noFill/>
        </p:spPr>
        <p:txBody>
          <a:bodyPr wrap="square">
            <a:spAutoFit/>
          </a:bodyPr>
          <a:lstStyle/>
          <a:p>
            <a:pPr marL="0" marR="0">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 The temple was built according to a divine pattern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 Chron. 28). </a:t>
            </a:r>
          </a:p>
          <a:p>
            <a:pPr marL="0" marR="0">
              <a:spcBef>
                <a:spcPts val="0"/>
              </a:spcBef>
              <a:spcAft>
                <a:spcPts val="800"/>
              </a:spcAft>
            </a:pP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Heb 8:5 </a:t>
            </a:r>
            <a:r>
              <a:rPr lang="en-US" sz="2800" kern="100" dirty="0">
                <a:latin typeface="Calibri" panose="020F0502020204030204" pitchFamily="34" charset="0"/>
                <a:ea typeface="Calibri" panose="020F0502020204030204" pitchFamily="34" charset="0"/>
                <a:cs typeface="Times New Roman" panose="02020603050405020304" pitchFamily="18" charset="0"/>
              </a:rPr>
              <a:t>Who serve unto the example and shadow of heavenly things, as Moses was admonished of God when he was about to make the tabernacle: </a:t>
            </a:r>
            <a:r>
              <a:rPr lang="en-US" sz="2800" u="sng" kern="100" dirty="0">
                <a:latin typeface="Calibri" panose="020F0502020204030204" pitchFamily="34" charset="0"/>
                <a:ea typeface="Calibri" panose="020F0502020204030204" pitchFamily="34" charset="0"/>
                <a:cs typeface="Times New Roman" panose="02020603050405020304" pitchFamily="18" charset="0"/>
              </a:rPr>
              <a:t>for, See, saith he, that thou make all things according to the pattern shewed </a:t>
            </a:r>
            <a:r>
              <a:rPr lang="en-US" sz="2800" kern="100" dirty="0">
                <a:latin typeface="Calibri" panose="020F0502020204030204" pitchFamily="34" charset="0"/>
                <a:ea typeface="Calibri" panose="020F0502020204030204" pitchFamily="34" charset="0"/>
                <a:cs typeface="Times New Roman" panose="02020603050405020304" pitchFamily="18" charset="0"/>
              </a:rPr>
              <a:t>to thee in the mount.</a:t>
            </a:r>
          </a:p>
          <a:p>
            <a:pPr marL="0" marR="0">
              <a:spcBef>
                <a:spcPts val="0"/>
              </a:spcBef>
              <a:spcAft>
                <a:spcPts val="800"/>
              </a:spcAft>
            </a:pP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9028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0515F-D269-077E-687D-8821BE32E2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B5EB5AD-71A6-B4E4-B187-1534A621DFF7}"/>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2123287-0FD3-B4A4-18B6-BCEC11F1245F}"/>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4ECDE5D-1E61-2ADD-9CF5-108030151118}"/>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2</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D9211A6-7E14-A8D1-ED36-FF64FADEAD9F}"/>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ADB69DF7-2355-BB20-0D8B-8B683E321220}"/>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9" name="TextBox 8">
            <a:extLst>
              <a:ext uri="{FF2B5EF4-FFF2-40B4-BE49-F238E27FC236}">
                <a16:creationId xmlns:a16="http://schemas.microsoft.com/office/drawing/2014/main" id="{DCA8AF67-F7D6-C3A3-3665-2C081B94DCB0}"/>
              </a:ext>
            </a:extLst>
          </p:cNvPr>
          <p:cNvSpPr txBox="1"/>
          <p:nvPr/>
        </p:nvSpPr>
        <p:spPr>
          <a:xfrm>
            <a:off x="897622" y="1853968"/>
            <a:ext cx="7415868" cy="3416320"/>
          </a:xfrm>
          <a:prstGeom prst="rect">
            <a:avLst/>
          </a:prstGeom>
          <a:noFill/>
        </p:spPr>
        <p:txBody>
          <a:bodyPr wrap="square">
            <a:spAutoFit/>
          </a:bodyPr>
          <a:lstStyle/>
          <a:p>
            <a:pPr marL="514350" marR="0" indent="-514350">
              <a:spcBef>
                <a:spcPts val="0"/>
              </a:spcBef>
              <a:spcAft>
                <a:spcPts val="800"/>
              </a:spcAft>
              <a:buAutoNum type="arabicPeriod"/>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habitation of God (Exod. 25:8).</a:t>
            </a:r>
          </a:p>
          <a:p>
            <a:pPr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Believers have been saved, not merely to be saved, but to be a spiritual house, indwelt by the Spirit of God.</a:t>
            </a:r>
          </a:p>
          <a:p>
            <a:pPr marR="0">
              <a:spcBef>
                <a:spcPts val="0"/>
              </a:spcBef>
              <a:spcAft>
                <a:spcPts val="80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Ex. 25:8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"And let them make Me a sanctuary, that I may dwell among them.</a:t>
            </a:r>
          </a:p>
        </p:txBody>
      </p:sp>
    </p:spTree>
    <p:extLst>
      <p:ext uri="{BB962C8B-B14F-4D97-AF65-F5344CB8AC3E}">
        <p14:creationId xmlns:p14="http://schemas.microsoft.com/office/powerpoint/2010/main" val="1205337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0CE8-944F-CA82-5717-51E38859DB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7F432A2-D760-D852-5F4A-DBDD25C09025}"/>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708F454-765C-BB88-FE06-9C2D501508DF}"/>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4A2E434-64CF-4B14-59CE-A8D4307CCAE1}"/>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00F5308-937B-5475-3178-D49139329C78}"/>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9125952D-DC77-ABB5-FBF7-CDBEF4983E63}"/>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11" name="TextBox 10">
            <a:extLst>
              <a:ext uri="{FF2B5EF4-FFF2-40B4-BE49-F238E27FC236}">
                <a16:creationId xmlns:a16="http://schemas.microsoft.com/office/drawing/2014/main" id="{D4493FA5-7071-14BB-DBAF-BC19609B8CB0}"/>
              </a:ext>
            </a:extLst>
          </p:cNvPr>
          <p:cNvSpPr txBox="1"/>
          <p:nvPr/>
        </p:nvSpPr>
        <p:spPr>
          <a:xfrm>
            <a:off x="436228" y="855678"/>
            <a:ext cx="8271543" cy="5878532"/>
          </a:xfrm>
          <a:prstGeom prst="rect">
            <a:avLst/>
          </a:prstGeom>
          <a:noFill/>
        </p:spPr>
        <p:txBody>
          <a:bodyPr wrap="square">
            <a:spAutoFit/>
          </a:bodyPr>
          <a:lstStyle/>
          <a:p>
            <a:endParaRPr lang="en-US" sz="2400" dirty="0"/>
          </a:p>
          <a:p>
            <a:r>
              <a:rPr lang="en-US" sz="3200" dirty="0">
                <a:cs typeface="Aharoni" panose="02010803020104030203" pitchFamily="2" charset="-79"/>
              </a:rPr>
              <a:t>God has always desired for man to meet Him and worship Him.</a:t>
            </a:r>
          </a:p>
          <a:p>
            <a:endParaRPr lang="en-US" sz="1400" dirty="0">
              <a:cs typeface="Aharoni" panose="02010803020104030203" pitchFamily="2" charset="-79"/>
            </a:endParaRPr>
          </a:p>
          <a:p>
            <a:r>
              <a:rPr lang="en-US" sz="3200" dirty="0">
                <a:cs typeface="Aharoni" panose="02010803020104030203" pitchFamily="2" charset="-79"/>
              </a:rPr>
              <a:t>In the beginning, </a:t>
            </a:r>
          </a:p>
          <a:p>
            <a:r>
              <a:rPr lang="en-US" sz="3200" u="sng" dirty="0">
                <a:latin typeface="Aharoni" panose="02010803020104030203" pitchFamily="2" charset="-79"/>
                <a:cs typeface="Aharoni" panose="02010803020104030203" pitchFamily="2" charset="-79"/>
              </a:rPr>
              <a:t>Altars</a:t>
            </a:r>
            <a:r>
              <a:rPr lang="en-US" sz="3200" dirty="0"/>
              <a:t> were built and consecrated where God met the worshipers.</a:t>
            </a:r>
          </a:p>
          <a:p>
            <a:r>
              <a:rPr lang="en-US" sz="3200" dirty="0"/>
              <a:t>Then the </a:t>
            </a:r>
            <a:r>
              <a:rPr lang="en-US" sz="3200" u="sng" dirty="0">
                <a:latin typeface="Aharoni" panose="02010803020104030203" pitchFamily="2" charset="-79"/>
                <a:cs typeface="Aharoni" panose="02010803020104030203" pitchFamily="2" charset="-79"/>
              </a:rPr>
              <a:t>tabernacle</a:t>
            </a:r>
            <a:r>
              <a:rPr lang="en-US" sz="3200" dirty="0"/>
              <a:t>,</a:t>
            </a:r>
          </a:p>
          <a:p>
            <a:r>
              <a:rPr lang="en-US" sz="3200" dirty="0"/>
              <a:t>then the </a:t>
            </a:r>
            <a:r>
              <a:rPr lang="en-US" sz="3200" u="sng" dirty="0">
                <a:latin typeface="Aharoni" panose="02010803020104030203" pitchFamily="2" charset="-79"/>
                <a:cs typeface="Aharoni" panose="02010803020104030203" pitchFamily="2" charset="-79"/>
              </a:rPr>
              <a:t>temple</a:t>
            </a:r>
            <a:r>
              <a:rPr lang="en-US" sz="3200" dirty="0"/>
              <a:t> in Jerusalem,</a:t>
            </a:r>
          </a:p>
          <a:p>
            <a:r>
              <a:rPr lang="en-US" sz="3200" dirty="0">
                <a:latin typeface="Aharoni" panose="02010803020104030203" pitchFamily="2" charset="-79"/>
                <a:cs typeface="Aharoni" panose="02010803020104030203" pitchFamily="2" charset="-79"/>
              </a:rPr>
              <a:t>now the spiritual temple or the </a:t>
            </a:r>
            <a:r>
              <a:rPr lang="en-US" sz="3200" u="sng" dirty="0">
                <a:latin typeface="Aharoni" panose="02010803020104030203" pitchFamily="2" charset="-79"/>
                <a:cs typeface="Aharoni" panose="02010803020104030203" pitchFamily="2" charset="-79"/>
              </a:rPr>
              <a:t>church</a:t>
            </a:r>
            <a:r>
              <a:rPr lang="en-US" sz="3200" dirty="0">
                <a:latin typeface="Aharoni" panose="02010803020104030203" pitchFamily="2" charset="-79"/>
                <a:cs typeface="Aharoni" panose="02010803020104030203" pitchFamily="2" charset="-79"/>
              </a:rPr>
              <a:t> of God</a:t>
            </a:r>
            <a:r>
              <a:rPr lang="en-US" sz="3200" dirty="0"/>
              <a:t>. </a:t>
            </a:r>
          </a:p>
          <a:p>
            <a:endParaRPr lang="en-US" sz="2400" dirty="0"/>
          </a:p>
          <a:p>
            <a:endParaRPr lang="en-US" sz="2600" b="1" dirty="0">
              <a:solidFill>
                <a:srgbClr val="0070C0"/>
              </a:solidFill>
            </a:endParaRPr>
          </a:p>
        </p:txBody>
      </p:sp>
    </p:spTree>
    <p:extLst>
      <p:ext uri="{BB962C8B-B14F-4D97-AF65-F5344CB8AC3E}">
        <p14:creationId xmlns:p14="http://schemas.microsoft.com/office/powerpoint/2010/main" val="176446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C172B-258D-14BB-7715-AF0DFF9C919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42B145-A1F6-A930-E8A1-71FB682CE837}"/>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65F8FF0-5690-F454-C7C1-B29FA8C0B21A}"/>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EA955D8-807B-2FE7-C318-1575EB9A4726}"/>
              </a:ext>
            </a:extLst>
          </p:cNvPr>
          <p:cNvSpPr txBox="1"/>
          <p:nvPr/>
        </p:nvSpPr>
        <p:spPr>
          <a:xfrm>
            <a:off x="0" y="844232"/>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2</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70DC80F-D099-86E6-4DB4-08892BC70B63}"/>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50271563-E1A6-EA80-14EA-0CD6D03A5CF4}"/>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B1D603DA-BC72-394A-1D31-B08CB59F77A6}"/>
              </a:ext>
            </a:extLst>
          </p:cNvPr>
          <p:cNvSpPr txBox="1"/>
          <p:nvPr/>
        </p:nvSpPr>
        <p:spPr>
          <a:xfrm>
            <a:off x="553673" y="2046914"/>
            <a:ext cx="8313490" cy="3893374"/>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The place in which God walked (2 Cor. 6:16). </a:t>
            </a: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As God walked in the tabernacle of old, so in grace doth He desire to walk in His people. “Ye are the temple of God.” “I will dwell in them, and walk in them.”</a:t>
            </a:r>
          </a:p>
          <a:p>
            <a:pPr marL="0" marR="0">
              <a:spcBef>
                <a:spcPts val="0"/>
              </a:spcBef>
              <a:spcAft>
                <a:spcPts val="800"/>
              </a:spcAft>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2Cor. 6:16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And what agreement has the temple of God with idols? For you are the temple of the living God. As God has said: "I will dwell in them And walk among them. I will be their God, And they shall be My people."</a:t>
            </a:r>
          </a:p>
        </p:txBody>
      </p:sp>
    </p:spTree>
    <p:extLst>
      <p:ext uri="{BB962C8B-B14F-4D97-AF65-F5344CB8AC3E}">
        <p14:creationId xmlns:p14="http://schemas.microsoft.com/office/powerpoint/2010/main" val="3152945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261C-B424-3A52-A5D4-865E87A9194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E387988-49C1-AE3B-01D9-492A85CEBD50}"/>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B32A96A-478F-99F3-D7B5-93AC7F2E74A5}"/>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F712757-057E-A88D-81BA-9D273A416134}"/>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2.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429232-FEF5-4C34-3435-B39A5B95A7B4}"/>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345239F1-8BB9-B0E9-2D73-7EB43EC4EAB6}"/>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1A3565D7-1C7C-68F5-5FCD-FDE5949FFE8F}"/>
              </a:ext>
            </a:extLst>
          </p:cNvPr>
          <p:cNvSpPr txBox="1"/>
          <p:nvPr/>
        </p:nvSpPr>
        <p:spPr>
          <a:xfrm>
            <a:off x="872455" y="1591775"/>
            <a:ext cx="7600426" cy="4657685"/>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 The place of holiness. Psa. 93:1 </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The LORD reigns, He is clothed with majesty; The LORD is clothed, He has girded Himself with strength. Surely the world is established, so that it cannot be moved.</a:t>
            </a:r>
          </a:p>
          <a:p>
            <a:pPr marL="0" marR="0">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2 Your throne is established from of old; You are from everlasting.</a:t>
            </a:r>
          </a:p>
          <a:p>
            <a:pPr marL="0" marR="0">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3 The floods have lifted up, O LORD, The floods have lifted up their voice; The floods lift up their waves.</a:t>
            </a:r>
          </a:p>
          <a:p>
            <a:pPr marL="0" marR="0">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4 The LORD on high is mightier Than the noise of many waters, Than the mighty waves of the sea.</a:t>
            </a:r>
          </a:p>
          <a:p>
            <a:pPr marL="0" marR="0">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5 Your testimonies are very sure; Holiness adorns Your house, O LORD, forever. </a:t>
            </a:r>
          </a:p>
        </p:txBody>
      </p:sp>
    </p:spTree>
    <p:extLst>
      <p:ext uri="{BB962C8B-B14F-4D97-AF65-F5344CB8AC3E}">
        <p14:creationId xmlns:p14="http://schemas.microsoft.com/office/powerpoint/2010/main" val="3442067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A720-D926-07E3-5432-84E21CD4EEA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651B1D-B6B0-7C9B-6F7B-D661C513235C}"/>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B204B48-A01E-1086-4763-F2548A589B6C}"/>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F552B52-D6A6-D0C1-841A-2C665B881088}"/>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2.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518E1DA-7A50-78E1-F6FC-955D8FF684BC}"/>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6BE33BF9-366F-149C-5B10-DD4FCB924321}"/>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TextBox 5">
            <a:extLst>
              <a:ext uri="{FF2B5EF4-FFF2-40B4-BE49-F238E27FC236}">
                <a16:creationId xmlns:a16="http://schemas.microsoft.com/office/drawing/2014/main" id="{DA2D71C7-2CA9-109B-7C48-504DC6008E0C}"/>
              </a:ext>
            </a:extLst>
          </p:cNvPr>
          <p:cNvSpPr txBox="1"/>
          <p:nvPr/>
        </p:nvSpPr>
        <p:spPr>
          <a:xfrm>
            <a:off x="981512" y="2147583"/>
            <a:ext cx="7273255" cy="1918474"/>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 The place of peace.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“In this place will I give peace”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(Haggai 2:9).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Those indwelt by the Spirit of God have their hearts filled with the peace of God.</a:t>
            </a:r>
          </a:p>
        </p:txBody>
      </p:sp>
    </p:spTree>
    <p:extLst>
      <p:ext uri="{BB962C8B-B14F-4D97-AF65-F5344CB8AC3E}">
        <p14:creationId xmlns:p14="http://schemas.microsoft.com/office/powerpoint/2010/main" val="3700125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9B911-95F9-790A-4B2D-F88391719FA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C69E052-49BA-56CE-56D6-67F67F17B12D}"/>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DEB9332-29F1-9A6F-ADB9-018D604FD1C3}"/>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6F7CC69-21D1-1D70-4009-AAF318EC347F}"/>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2</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6099957-CD68-2340-5E2A-C3CCF8DD9A1F}"/>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912DF37F-CE34-A8FE-5BEE-6F695A156385}"/>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960B8AC1-9C39-E8A5-0574-808786093436}"/>
              </a:ext>
            </a:extLst>
          </p:cNvPr>
          <p:cNvSpPr txBox="1"/>
          <p:nvPr/>
        </p:nvSpPr>
        <p:spPr>
          <a:xfrm>
            <a:off x="780175" y="1946246"/>
            <a:ext cx="7373923" cy="2349361"/>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 The place of strength and beauty (Psa. 96:6). </a:t>
            </a: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Strength of character and beauty of life characterize all who are filled with the Holy Spirit; they are strengthened with might by His Spirit in the inner man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(Eph. 3:16).</a:t>
            </a:r>
          </a:p>
        </p:txBody>
      </p:sp>
    </p:spTree>
    <p:extLst>
      <p:ext uri="{BB962C8B-B14F-4D97-AF65-F5344CB8AC3E}">
        <p14:creationId xmlns:p14="http://schemas.microsoft.com/office/powerpoint/2010/main" val="623835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1D3B-4AE7-112E-7144-59257FBEC4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C2DE8A9-77A5-5028-CF3D-7DECC2A4AE89}"/>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A3131EF-F2D9-201B-76FF-15BF20B7B443}"/>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A0ECD58-1C8A-22B5-65C5-D284B9150718}"/>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2</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6E88AE8-3E51-84FB-1827-3D93E5F7BD2B}"/>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A8B2395C-B79B-7D53-D82F-EA3AEE7F6F21}"/>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276C0367-0283-7B72-2B58-B0E822F32A60}"/>
              </a:ext>
            </a:extLst>
          </p:cNvPr>
          <p:cNvSpPr txBox="1"/>
          <p:nvPr/>
        </p:nvSpPr>
        <p:spPr>
          <a:xfrm>
            <a:off x="897622" y="1895912"/>
            <a:ext cx="7348756" cy="3949799"/>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 The place where His glory was revealed. </a:t>
            </a:r>
          </a:p>
          <a:p>
            <a:pPr marL="0" marR="0">
              <a:spcBef>
                <a:spcPts val="0"/>
              </a:spcBef>
              <a:spcAft>
                <a:spcPts val="800"/>
              </a:spcAf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 will fill this house with glory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(Haggai 2:7),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and will be the glory in the midst of her”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(Zech. 2:5). </a:t>
            </a:r>
          </a:p>
          <a:p>
            <a:pPr marL="0" marR="0">
              <a:spcBef>
                <a:spcPts val="0"/>
              </a:spcBef>
              <a:spcAft>
                <a:spcPts val="800"/>
              </a:spcAft>
            </a:pP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May Christ so dwell in our hearts by faith that we might be filled with all the fulness of God (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Eph. 3:16, 20).</a:t>
            </a:r>
          </a:p>
        </p:txBody>
      </p:sp>
    </p:spTree>
    <p:extLst>
      <p:ext uri="{BB962C8B-B14F-4D97-AF65-F5344CB8AC3E}">
        <p14:creationId xmlns:p14="http://schemas.microsoft.com/office/powerpoint/2010/main" val="2610996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570FA-2D01-C4D7-5E5D-3F10E312FE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841F45E-6015-F5B0-3B52-2E5DE0330589}"/>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C27F276-78B8-E9A9-DB53-ED0FF30DD7FE}"/>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07069E2-DBDE-8041-6959-23487A2C376D}"/>
              </a:ext>
            </a:extLst>
          </p:cNvPr>
          <p:cNvSpPr txBox="1"/>
          <p:nvPr/>
        </p:nvSpPr>
        <p:spPr>
          <a:xfrm>
            <a:off x="0" y="835843"/>
            <a:ext cx="9144000"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latin typeface="Calibri" panose="020F0502020204030204" pitchFamily="34" charset="0"/>
                <a:ea typeface="Calibri" panose="020F0502020204030204" pitchFamily="34" charset="0"/>
                <a:cs typeface="Times New Roman" panose="02020603050405020304" pitchFamily="18" charset="0"/>
              </a:rPr>
              <a:t>2</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The Purpose of the Temple. It was—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8A0BAC7-2771-5531-CAA4-A7F747389D15}"/>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02F919F2-67C9-59A1-C253-F2823DAA20D5}"/>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8EB8EFDB-37A4-85B3-9FEE-0927ED67F683}"/>
              </a:ext>
            </a:extLst>
          </p:cNvPr>
          <p:cNvSpPr txBox="1"/>
          <p:nvPr/>
        </p:nvSpPr>
        <p:spPr>
          <a:xfrm>
            <a:off x="838899" y="2248250"/>
            <a:ext cx="7499758" cy="3416320"/>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 The place where everything said “Glory”  </a:t>
            </a:r>
          </a:p>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Psalm 29:9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voice of the LORD makes the deer give birth, And strips the forests bare; And in His temple everyone says, "Glory!“</a:t>
            </a:r>
          </a:p>
          <a:p>
            <a:pPr marL="0" marR="0">
              <a:spcBef>
                <a:spcPts val="0"/>
              </a:spcBef>
              <a:spcAft>
                <a:spcPts val="80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Does everything in you and me say “Glory?” If everything has been given to Him it will</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07577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CE85-9535-A839-42BD-3A7064671D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E817D30-EEE5-342E-F9BB-0D9A46591378}"/>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42A3347-3AF9-EACD-D0B6-ED4464BEF3C5}"/>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48963C2-17E9-70FA-46FC-B07F65CAC599}"/>
              </a:ext>
            </a:extLst>
          </p:cNvPr>
          <p:cNvSpPr txBox="1"/>
          <p:nvPr/>
        </p:nvSpPr>
        <p:spPr>
          <a:xfrm>
            <a:off x="0" y="835843"/>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effectLst/>
                <a:latin typeface="Calibri" panose="020F0502020204030204" pitchFamily="34" charset="0"/>
                <a:ea typeface="Calibri" panose="020F0502020204030204" pitchFamily="34" charset="0"/>
                <a:cs typeface="Times New Roman" panose="02020603050405020304" pitchFamily="18" charset="0"/>
              </a:rPr>
              <a:t>3. The Possessing of the Temple</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872F37C-9150-8C9D-7464-213F99C7AF4D}"/>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F6D6280B-AC1C-0E40-9113-0A04E418223C}"/>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9" name="TextBox 8">
            <a:extLst>
              <a:ext uri="{FF2B5EF4-FFF2-40B4-BE49-F238E27FC236}">
                <a16:creationId xmlns:a16="http://schemas.microsoft.com/office/drawing/2014/main" id="{06ACAF5C-9D28-8D33-FCBE-99AD127CBCF1}"/>
              </a:ext>
            </a:extLst>
          </p:cNvPr>
          <p:cNvSpPr txBox="1"/>
          <p:nvPr/>
        </p:nvSpPr>
        <p:spPr>
          <a:xfrm>
            <a:off x="872455" y="1694576"/>
            <a:ext cx="7449424" cy="2018566"/>
          </a:xfrm>
          <a:prstGeom prst="rect">
            <a:avLst/>
          </a:prstGeom>
          <a:noFill/>
        </p:spPr>
        <p:txBody>
          <a:bodyPr wrap="square">
            <a:spAutoFit/>
          </a:bodyPr>
          <a:lstStyle/>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temple was finished; man had done everything he could, but he could not fill it with glory. </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glory of His presence—</a:t>
            </a:r>
          </a:p>
        </p:txBody>
      </p:sp>
    </p:spTree>
    <p:extLst>
      <p:ext uri="{BB962C8B-B14F-4D97-AF65-F5344CB8AC3E}">
        <p14:creationId xmlns:p14="http://schemas.microsoft.com/office/powerpoint/2010/main" val="3492149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67C10-AED6-5215-52D0-35C9DB8CF9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95D796-CA3F-96AA-EC5E-1D267D31C14A}"/>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8DE6DA8-4BB3-D9AA-C4D6-09F16A349E68}"/>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221C23E-5F5B-4901-D33B-81E6D34A1F77}"/>
              </a:ext>
            </a:extLst>
          </p:cNvPr>
          <p:cNvSpPr txBox="1"/>
          <p:nvPr/>
        </p:nvSpPr>
        <p:spPr>
          <a:xfrm>
            <a:off x="0" y="835843"/>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effectLst/>
                <a:latin typeface="Calibri" panose="020F0502020204030204" pitchFamily="34" charset="0"/>
                <a:ea typeface="Calibri" panose="020F0502020204030204" pitchFamily="34" charset="0"/>
                <a:cs typeface="Times New Roman" panose="02020603050405020304" pitchFamily="18" charset="0"/>
              </a:rPr>
              <a:t>3. The Possessing of the Temple</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D763A47-97C9-1EDF-387E-EA75B6C94A20}"/>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60FC2D78-6730-1FD0-BB0E-5104A4ADBE4D}"/>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1FEEF1B5-B0AD-84BC-50C0-1FEE09605DD8}"/>
              </a:ext>
            </a:extLst>
          </p:cNvPr>
          <p:cNvSpPr txBox="1"/>
          <p:nvPr/>
        </p:nvSpPr>
        <p:spPr>
          <a:xfrm>
            <a:off x="922789" y="2323751"/>
            <a:ext cx="7315200" cy="1918474"/>
          </a:xfrm>
          <a:prstGeom prst="rect">
            <a:avLst/>
          </a:prstGeom>
          <a:noFill/>
        </p:spPr>
        <p:txBody>
          <a:bodyPr wrap="square">
            <a:spAutoFit/>
          </a:bodyPr>
          <a:lstStyle/>
          <a:p>
            <a:pPr marL="514350" marR="0" indent="-514350">
              <a:spcBef>
                <a:spcPts val="0"/>
              </a:spcBef>
              <a:spcAft>
                <a:spcPts val="800"/>
              </a:spcAft>
              <a:buAutoNum type="arabicPeriod"/>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Was needed in it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Chron. 7).</a:t>
            </a:r>
          </a:p>
          <a:p>
            <a:pPr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It was still an empty house till He possessed it. Oh, may God fill us; we are empty indeed,  till He fills.</a:t>
            </a:r>
          </a:p>
        </p:txBody>
      </p:sp>
      <p:sp>
        <p:nvSpPr>
          <p:cNvPr id="6" name="TextBox 5">
            <a:extLst>
              <a:ext uri="{FF2B5EF4-FFF2-40B4-BE49-F238E27FC236}">
                <a16:creationId xmlns:a16="http://schemas.microsoft.com/office/drawing/2014/main" id="{1D1F9CAA-89A4-1F64-0641-A677A8EF01D2}"/>
              </a:ext>
            </a:extLst>
          </p:cNvPr>
          <p:cNvSpPr txBox="1"/>
          <p:nvPr/>
        </p:nvSpPr>
        <p:spPr>
          <a:xfrm>
            <a:off x="939567" y="4387446"/>
            <a:ext cx="7264866" cy="1179810"/>
          </a:xfrm>
          <a:prstGeom prst="rect">
            <a:avLst/>
          </a:prstGeom>
          <a:noFill/>
        </p:spPr>
        <p:txBody>
          <a:bodyPr wrap="square">
            <a:spAutoFit/>
          </a:bodyPr>
          <a:lstStyle/>
          <a:p>
            <a:pPr marL="0" marR="0">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2. Filled It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Chron. 7:1).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As soon as it was finished it was filled. </a:t>
            </a:r>
          </a:p>
        </p:txBody>
      </p:sp>
      <p:sp>
        <p:nvSpPr>
          <p:cNvPr id="10" name="TextBox 9">
            <a:extLst>
              <a:ext uri="{FF2B5EF4-FFF2-40B4-BE49-F238E27FC236}">
                <a16:creationId xmlns:a16="http://schemas.microsoft.com/office/drawing/2014/main" id="{43D7EF4C-5B54-806E-E253-38B5C8EDE29E}"/>
              </a:ext>
            </a:extLst>
          </p:cNvPr>
          <p:cNvSpPr txBox="1"/>
          <p:nvPr/>
        </p:nvSpPr>
        <p:spPr>
          <a:xfrm>
            <a:off x="226501" y="1726579"/>
            <a:ext cx="4580388" cy="523220"/>
          </a:xfrm>
          <a:prstGeom prst="rect">
            <a:avLst/>
          </a:prstGeom>
          <a:noFill/>
        </p:spPr>
        <p:txBody>
          <a:bodyPr wrap="square">
            <a:spAutoFit/>
          </a:bodyPr>
          <a:lstStyle/>
          <a:p>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glory of His presence</a:t>
            </a:r>
            <a:endParaRPr lang="en-US" dirty="0"/>
          </a:p>
        </p:txBody>
      </p:sp>
    </p:spTree>
    <p:extLst>
      <p:ext uri="{BB962C8B-B14F-4D97-AF65-F5344CB8AC3E}">
        <p14:creationId xmlns:p14="http://schemas.microsoft.com/office/powerpoint/2010/main" val="1126240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F7E27-2542-2F28-7191-76E5FE51100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4DBFF1E-9950-4ACD-A1A8-97707AE5B49D}"/>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C2C22BC-4413-E959-7106-8261D5FDAEB9}"/>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1A42A78-C878-7E2B-AD1A-D2E1EE85259C}"/>
              </a:ext>
            </a:extLst>
          </p:cNvPr>
          <p:cNvSpPr txBox="1"/>
          <p:nvPr/>
        </p:nvSpPr>
        <p:spPr>
          <a:xfrm>
            <a:off x="0" y="835843"/>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effectLst/>
                <a:latin typeface="Calibri" panose="020F0502020204030204" pitchFamily="34" charset="0"/>
                <a:ea typeface="Calibri" panose="020F0502020204030204" pitchFamily="34" charset="0"/>
                <a:cs typeface="Times New Roman" panose="02020603050405020304" pitchFamily="18" charset="0"/>
              </a:rPr>
              <a:t>3. The Possessing of the Temple</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CED1272-F909-8B3F-9A13-8B8A1030CC88}"/>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30D42A63-C699-A068-7715-EBDF80C53F42}"/>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7867E182-5CF9-A604-9885-307536AC4FFB}"/>
              </a:ext>
            </a:extLst>
          </p:cNvPr>
          <p:cNvSpPr txBox="1"/>
          <p:nvPr/>
        </p:nvSpPr>
        <p:spPr>
          <a:xfrm>
            <a:off x="1124125" y="2424418"/>
            <a:ext cx="7365534" cy="2657138"/>
          </a:xfrm>
          <a:prstGeom prst="rect">
            <a:avLst/>
          </a:prstGeom>
          <a:noFill/>
        </p:spPr>
        <p:txBody>
          <a:bodyPr wrap="square">
            <a:spAutoFit/>
          </a:bodyPr>
          <a:lstStyle/>
          <a:p>
            <a:pPr marL="0" marR="0">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3. Transformed it.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It became a </a:t>
            </a:r>
            <a:r>
              <a:rPr lang="en-US" sz="3200" i="1" kern="100" dirty="0">
                <a:effectLst/>
                <a:latin typeface="Calibri" panose="020F0502020204030204" pitchFamily="34" charset="0"/>
                <a:ea typeface="Calibri" panose="020F0502020204030204" pitchFamily="34" charset="0"/>
                <a:cs typeface="Times New Roman" panose="02020603050405020304" pitchFamily="18" charset="0"/>
              </a:rPr>
              <a:t>spiritual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house when possessed by God the Spirit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 Peter 2:5).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Ye are not carnal but spiritual if God dwell in you.</a:t>
            </a:r>
          </a:p>
        </p:txBody>
      </p:sp>
      <p:sp>
        <p:nvSpPr>
          <p:cNvPr id="6" name="TextBox 5">
            <a:extLst>
              <a:ext uri="{FF2B5EF4-FFF2-40B4-BE49-F238E27FC236}">
                <a16:creationId xmlns:a16="http://schemas.microsoft.com/office/drawing/2014/main" id="{AC86DE10-8094-22EA-0B96-478A44A605DE}"/>
              </a:ext>
            </a:extLst>
          </p:cNvPr>
          <p:cNvSpPr txBox="1"/>
          <p:nvPr/>
        </p:nvSpPr>
        <p:spPr>
          <a:xfrm>
            <a:off x="226501" y="1726579"/>
            <a:ext cx="4580388" cy="523220"/>
          </a:xfrm>
          <a:prstGeom prst="rect">
            <a:avLst/>
          </a:prstGeom>
          <a:noFill/>
        </p:spPr>
        <p:txBody>
          <a:bodyPr wrap="square">
            <a:spAutoFit/>
          </a:bodyPr>
          <a:lstStyle/>
          <a:p>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glory of His presence</a:t>
            </a:r>
            <a:endParaRPr lang="en-US" dirty="0"/>
          </a:p>
        </p:txBody>
      </p:sp>
    </p:spTree>
    <p:extLst>
      <p:ext uri="{BB962C8B-B14F-4D97-AF65-F5344CB8AC3E}">
        <p14:creationId xmlns:p14="http://schemas.microsoft.com/office/powerpoint/2010/main" val="3112197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DC20B-A05C-538B-A8D9-12E434F58A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F51635-28DC-7706-02C4-7154ABC860A4}"/>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C762CCB-169E-CCF3-C276-38E959DA2E18}"/>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1C433C-EA34-D39B-4689-8A74ACB34068}"/>
              </a:ext>
            </a:extLst>
          </p:cNvPr>
          <p:cNvSpPr txBox="1"/>
          <p:nvPr/>
        </p:nvSpPr>
        <p:spPr>
          <a:xfrm>
            <a:off x="0" y="827454"/>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effectLst/>
                <a:latin typeface="Calibri" panose="020F0502020204030204" pitchFamily="34" charset="0"/>
                <a:ea typeface="Calibri" panose="020F0502020204030204" pitchFamily="34" charset="0"/>
                <a:cs typeface="Times New Roman" panose="02020603050405020304" pitchFamily="18" charset="0"/>
              </a:rPr>
              <a:t>3. The Possessing of the Temple</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8DC716B-1FEE-8C07-71C9-AA0F63D5A243}"/>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7DA8778A-724F-4291-D561-62F6983CB116}"/>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7" name="TextBox 6">
            <a:extLst>
              <a:ext uri="{FF2B5EF4-FFF2-40B4-BE49-F238E27FC236}">
                <a16:creationId xmlns:a16="http://schemas.microsoft.com/office/drawing/2014/main" id="{FEA38E5B-842A-BE94-0BD2-BC37FBC66437}"/>
              </a:ext>
            </a:extLst>
          </p:cNvPr>
          <p:cNvSpPr txBox="1"/>
          <p:nvPr/>
        </p:nvSpPr>
        <p:spPr>
          <a:xfrm>
            <a:off x="771787" y="2399252"/>
            <a:ext cx="7835318" cy="3744615"/>
          </a:xfrm>
          <a:prstGeom prst="rect">
            <a:avLst/>
          </a:prstGeom>
          <a:noFill/>
        </p:spPr>
        <p:txBody>
          <a:bodyPr wrap="square">
            <a:spAutoFit/>
          </a:bodyPr>
          <a:lstStyle/>
          <a:p>
            <a:pPr marL="0" marR="0">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4. Claimed it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(Psa. 132:14).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"This is My resting place forever; Here I will dwell, for I have desired it.</a:t>
            </a:r>
          </a:p>
          <a:p>
            <a:pPr marL="0" marR="0">
              <a:spcBef>
                <a:spcPts val="0"/>
              </a:spcBef>
              <a:spcAft>
                <a:spcPts val="800"/>
              </a:spcAft>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If your body is the temple of the Holy Ghost ye are not your own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 Cor. 6:19).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“Your body and your spirit, which are God’s.”</a:t>
            </a:r>
          </a:p>
        </p:txBody>
      </p:sp>
      <p:sp>
        <p:nvSpPr>
          <p:cNvPr id="6" name="TextBox 5">
            <a:extLst>
              <a:ext uri="{FF2B5EF4-FFF2-40B4-BE49-F238E27FC236}">
                <a16:creationId xmlns:a16="http://schemas.microsoft.com/office/drawing/2014/main" id="{A78DA655-E63C-A356-CDF2-351622E04919}"/>
              </a:ext>
            </a:extLst>
          </p:cNvPr>
          <p:cNvSpPr txBox="1"/>
          <p:nvPr/>
        </p:nvSpPr>
        <p:spPr>
          <a:xfrm>
            <a:off x="226501" y="1726579"/>
            <a:ext cx="4580388" cy="523220"/>
          </a:xfrm>
          <a:prstGeom prst="rect">
            <a:avLst/>
          </a:prstGeom>
          <a:noFill/>
        </p:spPr>
        <p:txBody>
          <a:bodyPr wrap="square">
            <a:spAutoFit/>
          </a:bodyPr>
          <a:lstStyle/>
          <a:p>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glory of His presence</a:t>
            </a:r>
            <a:endParaRPr lang="en-US" dirty="0"/>
          </a:p>
        </p:txBody>
      </p:sp>
    </p:spTree>
    <p:extLst>
      <p:ext uri="{BB962C8B-B14F-4D97-AF65-F5344CB8AC3E}">
        <p14:creationId xmlns:p14="http://schemas.microsoft.com/office/powerpoint/2010/main" val="332015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 y="369116"/>
            <a:ext cx="914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Finding the </a:t>
            </a:r>
          </a:p>
        </p:txBody>
      </p:sp>
      <p:sp>
        <p:nvSpPr>
          <p:cNvPr id="4" name="TextBox 3"/>
          <p:cNvSpPr txBox="1"/>
          <p:nvPr/>
        </p:nvSpPr>
        <p:spPr>
          <a:xfrm>
            <a:off x="1" y="1002697"/>
            <a:ext cx="914399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New Testament Church</a:t>
            </a:r>
          </a:p>
        </p:txBody>
      </p:sp>
      <p:sp>
        <p:nvSpPr>
          <p:cNvPr id="5" name="Rectangle 4"/>
          <p:cNvSpPr/>
          <p:nvPr/>
        </p:nvSpPr>
        <p:spPr>
          <a:xfrm>
            <a:off x="1266738" y="2254542"/>
            <a:ext cx="7122253" cy="3662541"/>
          </a:xfrm>
          <a:prstGeom prst="rect">
            <a:avLst/>
          </a:prstGeom>
        </p:spPr>
        <p:txBody>
          <a:bodyPr wrap="square">
            <a:spAutoFit/>
          </a:bodyPr>
          <a:lstStyle/>
          <a:p>
            <a:pPr marL="742950" marR="0" lvl="0" indent="-742950" algn="l" defTabSz="914400" rtl="0" eaLnBrk="1" fontAlgn="auto" latinLnBrk="0" hangingPunct="1">
              <a:lnSpc>
                <a:spcPct val="100000"/>
              </a:lnSpc>
              <a:spcBef>
                <a:spcPct val="20000"/>
              </a:spcBef>
              <a:spcAft>
                <a:spcPts val="0"/>
              </a:spcAft>
              <a:buClrTx/>
              <a:buSzTx/>
              <a:buFontTx/>
              <a:buAutoNum type="arabicParenBoth"/>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Called Out Body.</a:t>
            </a:r>
          </a:p>
          <a:p>
            <a:pPr marL="742950" marR="0" lvl="0" indent="-742950" algn="l" defTabSz="914400" rtl="0" eaLnBrk="1" fontAlgn="auto" latinLnBrk="0" hangingPunct="1">
              <a:lnSpc>
                <a:spcPct val="100000"/>
              </a:lnSpc>
              <a:spcBef>
                <a:spcPct val="20000"/>
              </a:spcBef>
              <a:spcAft>
                <a:spcPts val="0"/>
              </a:spcAft>
              <a:buClrTx/>
              <a:buSzTx/>
              <a:buFontTx/>
              <a:buAutoNum type="arabicParenBoth"/>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Household of  God.</a:t>
            </a:r>
          </a:p>
          <a:p>
            <a:pPr marL="742950" marR="0" lvl="0" indent="-742950" algn="l" defTabSz="914400" rtl="0" eaLnBrk="1" fontAlgn="auto" latinLnBrk="0" hangingPunct="1">
              <a:lnSpc>
                <a:spcPct val="100000"/>
              </a:lnSpc>
              <a:spcBef>
                <a:spcPct val="20000"/>
              </a:spcBef>
              <a:spcAft>
                <a:spcPts val="0"/>
              </a:spcAft>
              <a:buClrTx/>
              <a:buSzTx/>
              <a:buFontTx/>
              <a:buAutoNum type="arabicParenBoth"/>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Kingdom of God.</a:t>
            </a:r>
          </a:p>
          <a:p>
            <a:pPr marL="742950" marR="0" lvl="0" indent="-742950" algn="l" defTabSz="914400" rtl="0" eaLnBrk="1" fontAlgn="auto" latinLnBrk="0" hangingPunct="1">
              <a:lnSpc>
                <a:spcPct val="100000"/>
              </a:lnSpc>
              <a:spcBef>
                <a:spcPct val="20000"/>
              </a:spcBef>
              <a:spcAft>
                <a:spcPts val="0"/>
              </a:spcAft>
              <a:buClrTx/>
              <a:buSzTx/>
              <a:buFontTx/>
              <a:buAutoNum type="arabicParenBoth"/>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Body of Christ</a:t>
            </a:r>
          </a:p>
          <a:p>
            <a:pPr marL="742950" marR="0" lvl="0" indent="-742950" algn="l" defTabSz="914400" rtl="0" eaLnBrk="1" fontAlgn="auto" latinLnBrk="0" hangingPunct="1">
              <a:lnSpc>
                <a:spcPct val="100000"/>
              </a:lnSpc>
              <a:spcBef>
                <a:spcPct val="20000"/>
              </a:spcBef>
              <a:spcAft>
                <a:spcPts val="0"/>
              </a:spcAft>
              <a:buClrTx/>
              <a:buSzTx/>
              <a:buFontTx/>
              <a:buAutoNum type="arabicParenBoth"/>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Temple of God</a:t>
            </a:r>
          </a:p>
        </p:txBody>
      </p:sp>
    </p:spTree>
    <p:extLst>
      <p:ext uri="{BB962C8B-B14F-4D97-AF65-F5344CB8AC3E}">
        <p14:creationId xmlns:p14="http://schemas.microsoft.com/office/powerpoint/2010/main" val="3852799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4202E-C9C4-57AB-CADA-61EBE24DBB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9C947F-6260-F25C-FA3E-E13E5CE79B88}"/>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EDFB828-001A-617D-14A4-9061A018406C}"/>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59B7554-A449-7944-2F27-E2930235D6CD}"/>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BE2262-871C-3542-38FB-EEF43F7C061A}"/>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7" name="TextBox 6">
            <a:extLst>
              <a:ext uri="{FF2B5EF4-FFF2-40B4-BE49-F238E27FC236}">
                <a16:creationId xmlns:a16="http://schemas.microsoft.com/office/drawing/2014/main" id="{9587D4EF-DE5A-CD68-038E-39C7F8BA21B8}"/>
              </a:ext>
            </a:extLst>
          </p:cNvPr>
          <p:cNvSpPr txBox="1"/>
          <p:nvPr/>
        </p:nvSpPr>
        <p:spPr>
          <a:xfrm>
            <a:off x="964734" y="947956"/>
            <a:ext cx="7315200" cy="5016758"/>
          </a:xfrm>
          <a:prstGeom prst="rect">
            <a:avLst/>
          </a:prstGeom>
          <a:noFill/>
        </p:spPr>
        <p:txBody>
          <a:bodyPr wrap="square">
            <a:spAutoFit/>
          </a:bodyPr>
          <a:lstStyle/>
          <a:p>
            <a:r>
              <a:rPr lang="en-US" sz="4000" b="1" dirty="0">
                <a:solidFill>
                  <a:srgbClr val="0070C0"/>
                </a:solidFill>
              </a:rPr>
              <a:t>1Cor. 3:16 </a:t>
            </a:r>
            <a:r>
              <a:rPr lang="en-US" sz="4000" dirty="0"/>
              <a:t>Do you not know that you are the temple of God and that the Spirit of God dwells in you?</a:t>
            </a:r>
          </a:p>
          <a:p>
            <a:r>
              <a:rPr lang="en-US" sz="4000" dirty="0"/>
              <a:t> </a:t>
            </a:r>
            <a:r>
              <a:rPr lang="en-US" sz="4000" b="1" dirty="0">
                <a:solidFill>
                  <a:srgbClr val="0070C0"/>
                </a:solidFill>
              </a:rPr>
              <a:t>17</a:t>
            </a:r>
            <a:r>
              <a:rPr lang="en-US" sz="4000" dirty="0"/>
              <a:t> If anyone defiles the temple of God, God will destroy him. For the temple of God is holy, which temple you are.</a:t>
            </a:r>
          </a:p>
        </p:txBody>
      </p:sp>
      <p:sp>
        <p:nvSpPr>
          <p:cNvPr id="8" name="TextBox 7">
            <a:extLst>
              <a:ext uri="{FF2B5EF4-FFF2-40B4-BE49-F238E27FC236}">
                <a16:creationId xmlns:a16="http://schemas.microsoft.com/office/drawing/2014/main" id="{8D844A39-6AD1-281F-3279-0215134ECCA8}"/>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6" name="Rectangle 5">
            <a:extLst>
              <a:ext uri="{FF2B5EF4-FFF2-40B4-BE49-F238E27FC236}">
                <a16:creationId xmlns:a16="http://schemas.microsoft.com/office/drawing/2014/main" id="{4C078FC9-5592-A1EB-DED2-ED60041256BE}"/>
              </a:ext>
            </a:extLst>
          </p:cNvPr>
          <p:cNvSpPr/>
          <p:nvPr/>
        </p:nvSpPr>
        <p:spPr>
          <a:xfrm>
            <a:off x="620786" y="830510"/>
            <a:ext cx="7969542" cy="5251112"/>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267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208047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1754326"/>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Are you a New Testament Christian?</a:t>
            </a:r>
          </a:p>
        </p:txBody>
      </p:sp>
      <p:sp>
        <p:nvSpPr>
          <p:cNvPr id="5" name="Rectangle 3" descr="Rectangle: Click to edit Master text styles&#10;Second level&#10;Third level&#10;Fourth level&#10;Fifth level">
            <a:extLst>
              <a:ext uri="{FF2B5EF4-FFF2-40B4-BE49-F238E27FC236}">
                <a16:creationId xmlns:a16="http://schemas.microsoft.com/office/drawing/2014/main" id="{D0B57229-4B70-A0A7-3E79-C275ACFCE8EC}"/>
              </a:ext>
            </a:extLst>
          </p:cNvPr>
          <p:cNvSpPr txBox="1">
            <a:spLocks noChangeArrowheads="1"/>
          </p:cNvSpPr>
          <p:nvPr/>
        </p:nvSpPr>
        <p:spPr>
          <a:xfrm>
            <a:off x="855677" y="2169355"/>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Hear</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(Rom.10:14)</a:t>
            </a:r>
          </a:p>
        </p:txBody>
      </p:sp>
      <p:sp>
        <p:nvSpPr>
          <p:cNvPr id="6" name="Rectangle 3" descr="Rectangle: Click to edit Master text styles&#10;Second level&#10;Third level&#10;Fourth level&#10;Fifth level">
            <a:extLst>
              <a:ext uri="{FF2B5EF4-FFF2-40B4-BE49-F238E27FC236}">
                <a16:creationId xmlns:a16="http://schemas.microsoft.com/office/drawing/2014/main" id="{8D768C23-8C44-E143-4AC6-B52FF28E7369}"/>
              </a:ext>
            </a:extLst>
          </p:cNvPr>
          <p:cNvSpPr txBox="1">
            <a:spLocks noChangeArrowheads="1"/>
          </p:cNvSpPr>
          <p:nvPr/>
        </p:nvSpPr>
        <p:spPr>
          <a:xfrm>
            <a:off x="852181" y="2673073"/>
            <a:ext cx="7654256"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Believe</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(Heb. 11:6)</a:t>
            </a:r>
          </a:p>
        </p:txBody>
      </p:sp>
      <p:sp>
        <p:nvSpPr>
          <p:cNvPr id="7" name="Rectangle 3" descr="Rectangle: Click to edit Master text styles&#10;Second level&#10;Third level&#10;Fourth level&#10;Fifth level">
            <a:extLst>
              <a:ext uri="{FF2B5EF4-FFF2-40B4-BE49-F238E27FC236}">
                <a16:creationId xmlns:a16="http://schemas.microsoft.com/office/drawing/2014/main" id="{2F6B1EC9-4087-55C2-C6EE-83FCB36377F7}"/>
              </a:ext>
            </a:extLst>
          </p:cNvPr>
          <p:cNvSpPr txBox="1">
            <a:spLocks noChangeArrowheads="1"/>
          </p:cNvSpPr>
          <p:nvPr/>
        </p:nvSpPr>
        <p:spPr>
          <a:xfrm>
            <a:off x="852632" y="3134366"/>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Repent</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of Sins (Acts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3" descr="Rectangle: Click to edit Master text styles&#10;Second level&#10;Third level&#10;Fourth level&#10;Fifth level">
            <a:extLst>
              <a:ext uri="{FF2B5EF4-FFF2-40B4-BE49-F238E27FC236}">
                <a16:creationId xmlns:a16="http://schemas.microsoft.com/office/drawing/2014/main" id="{C8450CA4-B06E-A0E9-26FC-F35D2D522886}"/>
              </a:ext>
            </a:extLst>
          </p:cNvPr>
          <p:cNvSpPr txBox="1">
            <a:spLocks noChangeArrowheads="1"/>
          </p:cNvSpPr>
          <p:nvPr/>
        </p:nvSpPr>
        <p:spPr>
          <a:xfrm>
            <a:off x="860570" y="3664345"/>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Confess</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Christ (Rom.10:9)</a:t>
            </a:r>
          </a:p>
        </p:txBody>
      </p:sp>
      <p:sp>
        <p:nvSpPr>
          <p:cNvPr id="9" name="Rectangle 3" descr="Rectangle: Click to edit Master text styles&#10;Second level&#10;Third level&#10;Fourth level&#10;Fifth level">
            <a:extLst>
              <a:ext uri="{FF2B5EF4-FFF2-40B4-BE49-F238E27FC236}">
                <a16:creationId xmlns:a16="http://schemas.microsoft.com/office/drawing/2014/main" id="{309E2ED0-949E-5D3C-EA52-EE0EB9D4BC57}"/>
              </a:ext>
            </a:extLst>
          </p:cNvPr>
          <p:cNvSpPr txBox="1">
            <a:spLocks noChangeArrowheads="1"/>
          </p:cNvSpPr>
          <p:nvPr/>
        </p:nvSpPr>
        <p:spPr>
          <a:xfrm>
            <a:off x="868958" y="4755343"/>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Serve</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our Lord the rest                          of our lives (Rev.2:10)</a:t>
            </a:r>
          </a:p>
          <a:p>
            <a:pPr marL="0" marR="0" lvl="0" indent="0" algn="l" defTabSz="914400" rtl="0" eaLnBrk="0" fontAlgn="base" latinLnBrk="0" hangingPunct="0">
              <a:lnSpc>
                <a:spcPct val="8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1" name="Footer Placeholder 6">
            <a:extLst>
              <a:ext uri="{FF2B5EF4-FFF2-40B4-BE49-F238E27FC236}">
                <a16:creationId xmlns:a16="http://schemas.microsoft.com/office/drawing/2014/main" id="{BF53A270-D48A-6124-41D8-253FA79A4CFB}"/>
              </a:ext>
            </a:extLst>
          </p:cNvPr>
          <p:cNvSpPr>
            <a:spLocks noGrp="1"/>
          </p:cNvSpPr>
          <p:nvPr>
            <p:ph type="ftr" sz="quarter" idx="11"/>
          </p:nvPr>
        </p:nvSpPr>
        <p:spPr>
          <a:xfrm>
            <a:off x="3028950" y="6356351"/>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13" name="TextBox 12">
            <a:extLst>
              <a:ext uri="{FF2B5EF4-FFF2-40B4-BE49-F238E27FC236}">
                <a16:creationId xmlns:a16="http://schemas.microsoft.com/office/drawing/2014/main" id="{34AC9591-630B-6A47-852A-2400CA6D685B}"/>
              </a:ext>
            </a:extLst>
          </p:cNvPr>
          <p:cNvSpPr txBox="1"/>
          <p:nvPr/>
        </p:nvSpPr>
        <p:spPr>
          <a:xfrm>
            <a:off x="939567" y="4139925"/>
            <a:ext cx="6904139" cy="58477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Be Baptized </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Into Christ (1 Cor.12:13)</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002A88-97AA-39EB-7DF7-507832ECFCA8}"/>
              </a:ext>
            </a:extLst>
          </p:cNvPr>
          <p:cNvSpPr txBox="1"/>
          <p:nvPr/>
        </p:nvSpPr>
        <p:spPr>
          <a:xfrm>
            <a:off x="868958" y="5939408"/>
            <a:ext cx="827504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You Must Be Born Again. John 3:1-7</a:t>
            </a:r>
          </a:p>
        </p:txBody>
      </p:sp>
      <p:pic>
        <p:nvPicPr>
          <p:cNvPr id="10" name="Picture 9">
            <a:extLst>
              <a:ext uri="{FF2B5EF4-FFF2-40B4-BE49-F238E27FC236}">
                <a16:creationId xmlns:a16="http://schemas.microsoft.com/office/drawing/2014/main" id="{928851DE-C1E1-1C7D-11CD-CBDD351466D2}"/>
              </a:ext>
            </a:extLst>
          </p:cNvPr>
          <p:cNvPicPr>
            <a:picLocks noChangeAspect="1"/>
          </p:cNvPicPr>
          <p:nvPr/>
        </p:nvPicPr>
        <p:blipFill rotWithShape="1">
          <a:blip r:embed="rId2"/>
          <a:srcRect t="36906"/>
          <a:stretch/>
        </p:blipFill>
        <p:spPr>
          <a:xfrm>
            <a:off x="5588115" y="4724700"/>
            <a:ext cx="3178380" cy="1235180"/>
          </a:xfrm>
          <a:prstGeom prst="rect">
            <a:avLst/>
          </a:prstGeom>
        </p:spPr>
      </p:pic>
    </p:spTree>
    <p:extLst>
      <p:ext uri="{BB962C8B-B14F-4D97-AF65-F5344CB8AC3E}">
        <p14:creationId xmlns:p14="http://schemas.microsoft.com/office/powerpoint/2010/main" val="80419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68D27-A2F3-9306-8DAE-088F3938661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62900F3-6A8E-47DF-FC80-82D13E869AF4}"/>
              </a:ext>
            </a:extLst>
          </p:cNvPr>
          <p:cNvSpPr/>
          <p:nvPr/>
        </p:nvSpPr>
        <p:spPr>
          <a:xfrm>
            <a:off x="0" y="6249136"/>
            <a:ext cx="9144000" cy="60316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A6154C6-919D-FAF3-71A3-FBECE279359E}"/>
              </a:ext>
            </a:extLst>
          </p:cNvPr>
          <p:cNvSpPr/>
          <p:nvPr/>
        </p:nvSpPr>
        <p:spPr>
          <a:xfrm>
            <a:off x="1" y="0"/>
            <a:ext cx="9143999" cy="62917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C72C3B0-1546-0C40-A3AD-07831D654A97}"/>
              </a:ext>
            </a:extLst>
          </p:cNvPr>
          <p:cNvSpPr txBox="1"/>
          <p:nvPr/>
        </p:nvSpPr>
        <p:spPr>
          <a:xfrm>
            <a:off x="0" y="743564"/>
            <a:ext cx="91440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31A11C-86EA-7C62-38FD-AC26AE78B35E}"/>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94123ADC-C5F0-0D92-CC1E-D85C5D632E95}"/>
              </a:ext>
            </a:extLst>
          </p:cNvPr>
          <p:cNvSpPr txBox="1"/>
          <p:nvPr/>
        </p:nvSpPr>
        <p:spPr>
          <a:xfrm>
            <a:off x="1" y="33556"/>
            <a:ext cx="9143998" cy="584775"/>
          </a:xfrm>
          <a:prstGeom prst="rect">
            <a:avLst/>
          </a:prstGeom>
          <a:noFill/>
        </p:spPr>
        <p:txBody>
          <a:bodyPr wrap="square" rtlCol="0">
            <a:spAutoFit/>
          </a:bodyPr>
          <a:lstStyle/>
          <a:p>
            <a:pPr algn="ct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temple of God.   1Cor 3:16</a:t>
            </a:r>
            <a:endParaRPr lang="en-US" sz="3200" dirty="0">
              <a:solidFill>
                <a:schemeClr val="bg1"/>
              </a:solidFill>
            </a:endParaRPr>
          </a:p>
        </p:txBody>
      </p:sp>
      <p:sp>
        <p:nvSpPr>
          <p:cNvPr id="11" name="TextBox 10">
            <a:extLst>
              <a:ext uri="{FF2B5EF4-FFF2-40B4-BE49-F238E27FC236}">
                <a16:creationId xmlns:a16="http://schemas.microsoft.com/office/drawing/2014/main" id="{914CF871-32DC-D753-7631-7ABEA0816471}"/>
              </a:ext>
            </a:extLst>
          </p:cNvPr>
          <p:cNvSpPr txBox="1"/>
          <p:nvPr/>
        </p:nvSpPr>
        <p:spPr>
          <a:xfrm>
            <a:off x="436228" y="595619"/>
            <a:ext cx="8271543" cy="5755422"/>
          </a:xfrm>
          <a:prstGeom prst="rect">
            <a:avLst/>
          </a:prstGeom>
          <a:noFill/>
        </p:spPr>
        <p:txBody>
          <a:bodyPr wrap="square">
            <a:spAutoFit/>
          </a:bodyPr>
          <a:lstStyle/>
          <a:p>
            <a:endParaRPr lang="en-US" sz="2400" dirty="0"/>
          </a:p>
          <a:p>
            <a:r>
              <a:rPr lang="en-US" sz="3200" dirty="0">
                <a:solidFill>
                  <a:srgbClr val="FF0000"/>
                </a:solidFill>
                <a:cs typeface="Aharoni" panose="02010803020104030203" pitchFamily="2" charset="-79"/>
              </a:rPr>
              <a:t>God has always desired for man to meet Him and worship Him.</a:t>
            </a:r>
          </a:p>
          <a:p>
            <a:endParaRPr lang="en-US" sz="1400" dirty="0">
              <a:cs typeface="Aharoni" panose="02010803020104030203" pitchFamily="2" charset="-79"/>
            </a:endParaRPr>
          </a:p>
          <a:p>
            <a:r>
              <a:rPr lang="en-US" sz="2400" dirty="0">
                <a:cs typeface="Aharoni" panose="02010803020104030203" pitchFamily="2" charset="-79"/>
              </a:rPr>
              <a:t>In the beginning, </a:t>
            </a:r>
          </a:p>
          <a:p>
            <a:r>
              <a:rPr lang="en-US" sz="2400" u="sng" dirty="0">
                <a:latin typeface="Aharoni" panose="02010803020104030203" pitchFamily="2" charset="-79"/>
                <a:cs typeface="Aharoni" panose="02010803020104030203" pitchFamily="2" charset="-79"/>
              </a:rPr>
              <a:t>Altars</a:t>
            </a:r>
            <a:r>
              <a:rPr lang="en-US" sz="2400" dirty="0"/>
              <a:t> were built and consecrated where God met the worshipers.</a:t>
            </a:r>
          </a:p>
          <a:p>
            <a:r>
              <a:rPr lang="en-US" sz="2400" dirty="0"/>
              <a:t>Then the </a:t>
            </a:r>
            <a:r>
              <a:rPr lang="en-US" sz="2400" u="sng" dirty="0">
                <a:latin typeface="Aharoni" panose="02010803020104030203" pitchFamily="2" charset="-79"/>
                <a:cs typeface="Aharoni" panose="02010803020104030203" pitchFamily="2" charset="-79"/>
              </a:rPr>
              <a:t>tabernacle</a:t>
            </a:r>
            <a:r>
              <a:rPr lang="en-US" sz="2400" dirty="0"/>
              <a:t>,</a:t>
            </a:r>
          </a:p>
          <a:p>
            <a:r>
              <a:rPr lang="en-US" sz="2400" dirty="0"/>
              <a:t>then the </a:t>
            </a:r>
            <a:r>
              <a:rPr lang="en-US" sz="2400" u="sng" dirty="0">
                <a:latin typeface="Aharoni" panose="02010803020104030203" pitchFamily="2" charset="-79"/>
                <a:cs typeface="Aharoni" panose="02010803020104030203" pitchFamily="2" charset="-79"/>
              </a:rPr>
              <a:t>temple</a:t>
            </a:r>
            <a:r>
              <a:rPr lang="en-US" sz="2400" dirty="0"/>
              <a:t> in Jerusalem,</a:t>
            </a:r>
          </a:p>
          <a:p>
            <a:r>
              <a:rPr lang="en-US" sz="2400" dirty="0">
                <a:latin typeface="Aharoni" panose="02010803020104030203" pitchFamily="2" charset="-79"/>
                <a:cs typeface="Aharoni" panose="02010803020104030203" pitchFamily="2" charset="-79"/>
              </a:rPr>
              <a:t>now the spiritual temple or the </a:t>
            </a:r>
            <a:r>
              <a:rPr lang="en-US" sz="2400" u="sng" dirty="0">
                <a:latin typeface="Aharoni" panose="02010803020104030203" pitchFamily="2" charset="-79"/>
                <a:cs typeface="Aharoni" panose="02010803020104030203" pitchFamily="2" charset="-79"/>
              </a:rPr>
              <a:t>church</a:t>
            </a:r>
            <a:r>
              <a:rPr lang="en-US" sz="2400" dirty="0">
                <a:latin typeface="Aharoni" panose="02010803020104030203" pitchFamily="2" charset="-79"/>
                <a:cs typeface="Aharoni" panose="02010803020104030203" pitchFamily="2" charset="-79"/>
              </a:rPr>
              <a:t> of God</a:t>
            </a:r>
            <a:r>
              <a:rPr lang="en-US" sz="3200" dirty="0"/>
              <a:t>. </a:t>
            </a:r>
          </a:p>
          <a:p>
            <a:endParaRPr lang="en-US" sz="3200" dirty="0"/>
          </a:p>
          <a:p>
            <a:endParaRPr lang="en-US" sz="3200" dirty="0"/>
          </a:p>
          <a:p>
            <a:endParaRPr lang="en-US" sz="2400" dirty="0"/>
          </a:p>
          <a:p>
            <a:endParaRPr lang="en-US" sz="2600" b="1" dirty="0">
              <a:solidFill>
                <a:srgbClr val="0070C0"/>
              </a:solidFill>
            </a:endParaRPr>
          </a:p>
        </p:txBody>
      </p:sp>
      <p:sp>
        <p:nvSpPr>
          <p:cNvPr id="6" name="TextBox 5">
            <a:extLst>
              <a:ext uri="{FF2B5EF4-FFF2-40B4-BE49-F238E27FC236}">
                <a16:creationId xmlns:a16="http://schemas.microsoft.com/office/drawing/2014/main" id="{22D2DDE9-2376-943E-4334-0CCB9B0BA050}"/>
              </a:ext>
            </a:extLst>
          </p:cNvPr>
          <p:cNvSpPr txBox="1"/>
          <p:nvPr/>
        </p:nvSpPr>
        <p:spPr>
          <a:xfrm>
            <a:off x="486561" y="4645627"/>
            <a:ext cx="790243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spiritual temple he makes his permanent dwelling place among men.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 Cor. 6:19,  2 Cor. 6:16,  Heb. 3:6,  1 Pet. 2:5.)</a:t>
            </a:r>
            <a:endParaRPr kumimoji="0" lang="en-US" sz="28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723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A9FAF-B367-4650-A6FF-2BD3465C3A16}"/>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CBBFA45A-5F4C-40B3-8CC2-1D3CA00AFE48}"/>
              </a:ext>
            </a:extLst>
          </p:cNvPr>
          <p:cNvSpPr txBox="1"/>
          <p:nvPr/>
        </p:nvSpPr>
        <p:spPr>
          <a:xfrm>
            <a:off x="255722" y="-30996"/>
            <a:ext cx="737719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Entering God’s Presence</a:t>
            </a:r>
          </a:p>
        </p:txBody>
      </p:sp>
      <p:sp>
        <p:nvSpPr>
          <p:cNvPr id="4" name="TextBox 3">
            <a:extLst>
              <a:ext uri="{FF2B5EF4-FFF2-40B4-BE49-F238E27FC236}">
                <a16:creationId xmlns:a16="http://schemas.microsoft.com/office/drawing/2014/main" id="{D52C56FB-2F0F-4285-9916-2CE5C1E1B636}"/>
              </a:ext>
            </a:extLst>
          </p:cNvPr>
          <p:cNvSpPr txBox="1"/>
          <p:nvPr/>
        </p:nvSpPr>
        <p:spPr>
          <a:xfrm>
            <a:off x="4153546" y="6152827"/>
            <a:ext cx="499045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Hebrews 10:19-25</a:t>
            </a:r>
          </a:p>
        </p:txBody>
      </p:sp>
    </p:spTree>
    <p:extLst>
      <p:ext uri="{BB962C8B-B14F-4D97-AF65-F5344CB8AC3E}">
        <p14:creationId xmlns:p14="http://schemas.microsoft.com/office/powerpoint/2010/main" val="394833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48933-44FE-4B7B-8254-49905553D781}"/>
              </a:ext>
            </a:extLst>
          </p:cNvPr>
          <p:cNvPicPr>
            <a:picLocks noChangeAspect="1"/>
          </p:cNvPicPr>
          <p:nvPr/>
        </p:nvPicPr>
        <p:blipFill rotWithShape="1">
          <a:blip r:embed="rId2"/>
          <a:srcRect l="29166" t="11481" r="29166" b="4074"/>
          <a:stretch/>
        </p:blipFill>
        <p:spPr>
          <a:xfrm>
            <a:off x="1473199" y="0"/>
            <a:ext cx="6015789" cy="6858000"/>
          </a:xfrm>
          <a:prstGeom prst="rect">
            <a:avLst/>
          </a:prstGeom>
        </p:spPr>
      </p:pic>
    </p:spTree>
    <p:extLst>
      <p:ext uri="{BB962C8B-B14F-4D97-AF65-F5344CB8AC3E}">
        <p14:creationId xmlns:p14="http://schemas.microsoft.com/office/powerpoint/2010/main" val="351429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F371C-13E8-41C7-8182-6DB26DDC42F5}"/>
              </a:ext>
            </a:extLst>
          </p:cNvPr>
          <p:cNvPicPr>
            <a:picLocks noChangeAspect="1"/>
          </p:cNvPicPr>
          <p:nvPr/>
        </p:nvPicPr>
        <p:blipFill rotWithShape="1">
          <a:blip r:embed="rId2"/>
          <a:srcRect l="15001" t="10000" r="14165" b="7037"/>
          <a:stretch/>
        </p:blipFill>
        <p:spPr>
          <a:xfrm>
            <a:off x="-55789" y="304800"/>
            <a:ext cx="9252857" cy="6096000"/>
          </a:xfrm>
          <a:prstGeom prst="rect">
            <a:avLst/>
          </a:prstGeom>
        </p:spPr>
      </p:pic>
    </p:spTree>
    <p:extLst>
      <p:ext uri="{BB962C8B-B14F-4D97-AF65-F5344CB8AC3E}">
        <p14:creationId xmlns:p14="http://schemas.microsoft.com/office/powerpoint/2010/main" val="1527243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22" t="7577" r="7103" b="7575"/>
          <a:stretch/>
        </p:blipFill>
        <p:spPr>
          <a:xfrm>
            <a:off x="-134711" y="685800"/>
            <a:ext cx="9278711" cy="5248564"/>
          </a:xfrm>
          <a:prstGeom prst="rect">
            <a:avLst/>
          </a:prstGeom>
        </p:spPr>
      </p:pic>
    </p:spTree>
    <p:extLst>
      <p:ext uri="{BB962C8B-B14F-4D97-AF65-F5344CB8AC3E}">
        <p14:creationId xmlns:p14="http://schemas.microsoft.com/office/powerpoint/2010/main" val="111449006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2969</Words>
  <Application>Microsoft Office PowerPoint</Application>
  <PresentationFormat>On-screen Show (4:3)</PresentationFormat>
  <Paragraphs>278</Paragraphs>
  <Slides>41</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41</vt:i4>
      </vt:variant>
    </vt:vector>
  </HeadingPairs>
  <TitlesOfParts>
    <vt:vector size="53" baseType="lpstr">
      <vt:lpstr>Aharoni</vt:lpstr>
      <vt:lpstr>Arial</vt:lpstr>
      <vt:lpstr>Arial Unicode MS</vt:lpstr>
      <vt:lpstr>Calibri</vt:lpstr>
      <vt:lpstr>Calibri Light</vt:lpstr>
      <vt:lpstr>Ink Free</vt:lpstr>
      <vt:lpstr>Times New Roman</vt:lpstr>
      <vt:lpstr>1_Office Theme</vt:lpstr>
      <vt:lpstr>Office Theme</vt:lpstr>
      <vt:lpstr>2_Default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13</cp:revision>
  <dcterms:created xsi:type="dcterms:W3CDTF">2024-02-09T11:09:23Z</dcterms:created>
  <dcterms:modified xsi:type="dcterms:W3CDTF">2024-02-25T20:57:33Z</dcterms:modified>
</cp:coreProperties>
</file>