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5" r:id="rId3"/>
    <p:sldId id="882" r:id="rId4"/>
    <p:sldId id="886" r:id="rId5"/>
    <p:sldId id="756" r:id="rId6"/>
    <p:sldId id="759" r:id="rId7"/>
    <p:sldId id="760" r:id="rId8"/>
    <p:sldId id="744" r:id="rId9"/>
    <p:sldId id="747" r:id="rId10"/>
    <p:sldId id="761" r:id="rId11"/>
    <p:sldId id="750" r:id="rId12"/>
    <p:sldId id="861" r:id="rId13"/>
    <p:sldId id="871" r:id="rId14"/>
    <p:sldId id="875" r:id="rId15"/>
    <p:sldId id="884" r:id="rId16"/>
    <p:sldId id="877" r:id="rId17"/>
    <p:sldId id="876" r:id="rId18"/>
    <p:sldId id="880" r:id="rId19"/>
    <p:sldId id="879" r:id="rId20"/>
    <p:sldId id="881" r:id="rId21"/>
    <p:sldId id="859" r:id="rId22"/>
    <p:sldId id="860" r:id="rId23"/>
    <p:sldId id="862" r:id="rId24"/>
    <p:sldId id="863" r:id="rId25"/>
    <p:sldId id="864" r:id="rId26"/>
    <p:sldId id="867" r:id="rId27"/>
    <p:sldId id="866" r:id="rId28"/>
    <p:sldId id="865" r:id="rId29"/>
    <p:sldId id="868" r:id="rId30"/>
    <p:sldId id="870" r:id="rId31"/>
    <p:sldId id="869" r:id="rId32"/>
    <p:sldId id="85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TT0dy+WrB3kX0qKjrNi7eg==" hashData="uYdQpd3WxBssQ3ghqNvV9xqA2Hn/c3a3l/EwpLRm2qZ0jcVdyugi7Eums3+Nuap3qvbsKg+5jW+MWCr9LkkHc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549744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6246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807733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766088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589276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64482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26482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623061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1535609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280710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510963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248570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981021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415091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599451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014008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2700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8890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84095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342235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107333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261408-B059-4BE3-9B18-E2EA024F5496}" type="datetimeFigureOut">
              <a:rPr lang="en-US" smtClean="0"/>
              <a:t>2/25/2024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55853B-0D88-4491-8C47-0F7D0AB63E77}" type="slidenum">
              <a:rPr lang="en-US" smtClean="0"/>
              <a:t>‹#›</a:t>
            </a:fld>
            <a:endParaRPr lang="en-US" dirty="0"/>
          </a:p>
        </p:txBody>
      </p:sp>
    </p:spTree>
    <p:extLst>
      <p:ext uri="{BB962C8B-B14F-4D97-AF65-F5344CB8AC3E}">
        <p14:creationId xmlns:p14="http://schemas.microsoft.com/office/powerpoint/2010/main" val="253747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61408-B059-4BE3-9B18-E2EA024F5496}" type="datetimeFigureOut">
              <a:rPr lang="en-US" smtClean="0"/>
              <a:t>2/25/2024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5853B-0D88-4491-8C47-0F7D0AB63E77}" type="slidenum">
              <a:rPr lang="en-US" smtClean="0"/>
              <a:t>‹#›</a:t>
            </a:fld>
            <a:endParaRPr lang="en-US" dirty="0"/>
          </a:p>
        </p:txBody>
      </p:sp>
    </p:spTree>
    <p:extLst>
      <p:ext uri="{BB962C8B-B14F-4D97-AF65-F5344CB8AC3E}">
        <p14:creationId xmlns:p14="http://schemas.microsoft.com/office/powerpoint/2010/main" val="346464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F7D631-701F-4046-9E27-CF7D871A4A19}" type="datetimeFigureOut">
              <a:rPr lang="en-US" smtClean="0">
                <a:solidFill>
                  <a:prstClr val="black">
                    <a:tint val="75000"/>
                  </a:prstClr>
                </a:solidFill>
              </a:rPr>
              <a:pPr/>
              <a:t>2/25/2024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91E1F-A0F5-40CD-A4FF-6D865D44E27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627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ref.ly/logosres/ws-f609cd90013f4409862b83e563c5e4be?ref=Bible.Lk7.45&amp;off=0&amp;ctx=to+his+humiliation.%0a~Luke+7%3a45+Thou+gave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6.png"/><Relationship Id="rId5" Type="http://schemas.microsoft.com/office/2007/relationships/hdphoto" Target="../media/hdphoto5.wdp"/><Relationship Id="rId4" Type="http://schemas.openxmlformats.org/officeDocument/2006/relationships/image" Target="../media/image8.png"/><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8.wdp"/><Relationship Id="rId7" Type="http://schemas.microsoft.com/office/2007/relationships/hdphoto" Target="../media/hdphoto10.wdp"/><Relationship Id="rId12" Type="http://schemas.microsoft.com/office/2007/relationships/hdphoto" Target="../media/hdphoto12.wdp"/><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1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066800"/>
            <a:ext cx="7162800" cy="4724400"/>
          </a:xfrm>
          <a:prstGeom prst="rect">
            <a:avLst/>
          </a:prstGeom>
          <a:solidFill>
            <a:schemeClr val="bg1"/>
          </a:solidFill>
          <a:ln w="5715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Frame 4"/>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143000" y="1295400"/>
            <a:ext cx="6858000" cy="426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Christ was a friend of publicans and sinners.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He went to the Pharisees home to eat though it appears the Pharisee did not believe Christ was a prophet (v. 39).  This is an example of our Savior’s wisdom, grace, and willingness to instruct and dispute with those who were prejudiced against him.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We are not told who this woman was that demonstrated her affection and acknowledged her obligations to Christ, only that she was known to be a sinner.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She did not look Christ in the face but came behind him with deep humiliation and tears of repentance and did the part of a servant.</a:t>
            </a:r>
          </a:p>
        </p:txBody>
      </p:sp>
    </p:spTree>
    <p:extLst>
      <p:ext uri="{BB962C8B-B14F-4D97-AF65-F5344CB8AC3E}">
        <p14:creationId xmlns:p14="http://schemas.microsoft.com/office/powerpoint/2010/main" val="3491231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0686-536A-0F6E-7C4C-7235A6B68E0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7744CA-E293-7A2E-9E53-1D179DEB31A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5CE7C3A-261D-5356-E1E0-4678BF0D3CFF}"/>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F292A1E-A595-C05C-7089-E7C7796EF479}"/>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A07B653F-CAC9-CAC0-8339-740CAEAFE2F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0B4B7836-33CA-1382-20FA-E599E184941B}"/>
              </a:ext>
            </a:extLst>
          </p:cNvPr>
          <p:cNvSpPr txBox="1"/>
          <p:nvPr/>
        </p:nvSpPr>
        <p:spPr>
          <a:xfrm>
            <a:off x="1115736" y="1291905"/>
            <a:ext cx="7524926" cy="4955203"/>
          </a:xfrm>
          <a:prstGeom prst="rect">
            <a:avLst/>
          </a:prstGeom>
          <a:noFill/>
        </p:spPr>
        <p:txBody>
          <a:bodyPr wrap="square">
            <a:spAutoFit/>
          </a:bodyPr>
          <a:lstStyle/>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This parable was spoken in Simon’s house, he wanted Jesus to eat with him, and Jesus did not refuse. </a:t>
            </a:r>
            <a:endParaRPr lang="en-US" sz="3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Then</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Simon sat in judgment on Him in allowing this woman (a sinner) to touch Him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(v. 39).</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Simon’s  heart was a stranger to the love of Christ. Like many a modern Pharisee            </a:t>
            </a:r>
            <a:r>
              <a:rPr lang="en-US" sz="3200" u="sng" kern="100" dirty="0">
                <a:effectLst/>
                <a:latin typeface="Calibri" panose="020F0502020204030204" pitchFamily="34" charset="0"/>
                <a:ea typeface="Calibri" panose="020F0502020204030204" pitchFamily="34" charset="0"/>
                <a:cs typeface="Times New Roman" panose="02020603050405020304" pitchFamily="18" charset="0"/>
              </a:rPr>
              <a:t>his religion was an outward form</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59451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C3B7-B860-3C41-C2DC-D7286F1A7E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FDF399-989D-DEA9-1397-6E8DC7660F5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D8B1F6E-E340-315F-29A5-9BBEC1076C01}"/>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BAA7DF3-F2F0-D447-A640-F337F97B3D19}"/>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E7F4D702-F3E1-452D-5050-DB6FED6BFF2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6DC107E7-3639-BE3E-D2F7-1260EDC20B7E}"/>
              </a:ext>
            </a:extLst>
          </p:cNvPr>
          <p:cNvSpPr txBox="1"/>
          <p:nvPr/>
        </p:nvSpPr>
        <p:spPr>
          <a:xfrm>
            <a:off x="989901" y="1132514"/>
            <a:ext cx="7768205" cy="5088573"/>
          </a:xfrm>
          <a:prstGeom prst="rect">
            <a:avLst/>
          </a:prstGeom>
          <a:noFill/>
        </p:spPr>
        <p:txBody>
          <a:bodyPr wrap="square">
            <a:spAutoFit/>
          </a:bodyPr>
          <a:lstStyle/>
          <a:p>
            <a:pPr marL="0" marR="0">
              <a:spcBef>
                <a:spcPts val="0"/>
              </a:spcBef>
              <a:spcAft>
                <a:spcPts val="800"/>
              </a:spcAft>
            </a:pP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But Jesus had </a:t>
            </a:r>
            <a:r>
              <a:rPr lang="en-US" sz="3000" u="sng" kern="100" dirty="0">
                <a:effectLst/>
                <a:latin typeface="Calibri" panose="020F0502020204030204" pitchFamily="34" charset="0"/>
                <a:ea typeface="Calibri" panose="020F0502020204030204" pitchFamily="34" charset="0"/>
                <a:cs typeface="Times New Roman" panose="02020603050405020304" pitchFamily="18" charset="0"/>
              </a:rPr>
              <a:t>meat to eat </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that Simon knew not of. </a:t>
            </a:r>
            <a:r>
              <a:rPr lang="en-US" sz="32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 woman’s love was more precious to Him than Simon’s feast</a:t>
            </a:r>
            <a:r>
              <a:rPr lang="en-US" sz="32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000" u="sng" kern="100" dirty="0">
                <a:latin typeface="Calibri" panose="020F0502020204030204" pitchFamily="34" charset="0"/>
                <a:ea typeface="Calibri" panose="020F0502020204030204" pitchFamily="34" charset="0"/>
                <a:cs typeface="Times New Roman" panose="02020603050405020304" pitchFamily="18" charset="0"/>
              </a:rPr>
              <a:t>This</a:t>
            </a:r>
            <a:r>
              <a:rPr lang="en-US" sz="3000" u="sng" kern="100" dirty="0">
                <a:effectLst/>
                <a:latin typeface="Calibri" panose="020F0502020204030204" pitchFamily="34" charset="0"/>
                <a:ea typeface="Calibri" panose="020F0502020204030204" pitchFamily="34" charset="0"/>
                <a:cs typeface="Times New Roman" panose="02020603050405020304" pitchFamily="18" charset="0"/>
              </a:rPr>
              <a:t> is the heart </a:t>
            </a:r>
            <a:r>
              <a:rPr lang="en-US" sz="3000" kern="100" dirty="0">
                <a:effectLst/>
                <a:latin typeface="Calibri" panose="020F0502020204030204" pitchFamily="34" charset="0"/>
                <a:ea typeface="Calibri" panose="020F0502020204030204" pitchFamily="34" charset="0"/>
                <a:cs typeface="Times New Roman" panose="02020603050405020304" pitchFamily="18" charset="0"/>
              </a:rPr>
              <a:t>that Jesus seeks. Worship without the heart is not worship. There are many Simons who show outward respect to religion, but who have no heart sympathy with Jesus Christ in His saving mission.</a:t>
            </a:r>
          </a:p>
          <a:p>
            <a:pPr marL="0" marR="0">
              <a:spcBef>
                <a:spcPts val="0"/>
              </a:spcBef>
              <a:spcAft>
                <a:spcPts val="800"/>
              </a:spcAft>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3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Jesus to Peter – Do You Love Me???  </a:t>
            </a:r>
            <a:r>
              <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John 21:15-17</a:t>
            </a:r>
          </a:p>
        </p:txBody>
      </p:sp>
    </p:spTree>
    <p:extLst>
      <p:ext uri="{BB962C8B-B14F-4D97-AF65-F5344CB8AC3E}">
        <p14:creationId xmlns:p14="http://schemas.microsoft.com/office/powerpoint/2010/main" val="2498258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F6425-C099-93FF-EF5A-0D286E474C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4BDEB53-8404-9DAE-5560-43AF25A45481}"/>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EE59E1F-6334-04DA-5D9C-30FFC14DC5BD}"/>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4552943-48C8-DE95-9F15-BF51C299A239}"/>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2C85F259-D22D-7295-BB8C-DD5A0379B19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8" name="TextBox 7">
            <a:extLst>
              <a:ext uri="{FF2B5EF4-FFF2-40B4-BE49-F238E27FC236}">
                <a16:creationId xmlns:a16="http://schemas.microsoft.com/office/drawing/2014/main" id="{1BE117A7-764E-112B-7A89-110B6E9EB3EF}"/>
              </a:ext>
            </a:extLst>
          </p:cNvPr>
          <p:cNvSpPr txBox="1"/>
          <p:nvPr/>
        </p:nvSpPr>
        <p:spPr>
          <a:xfrm>
            <a:off x="1166070" y="971717"/>
            <a:ext cx="7608814" cy="5262979"/>
          </a:xfrm>
          <a:prstGeom prst="rect">
            <a:avLst/>
          </a:prstGeom>
          <a:noFill/>
        </p:spPr>
        <p:txBody>
          <a:bodyPr wrap="square">
            <a:spAutoFit/>
          </a:bodyPr>
          <a:lstStyle/>
          <a:p>
            <a:pPr rtl="0"/>
            <a:r>
              <a:rPr lang="en-US" sz="2800" b="1" dirty="0"/>
              <a:t>The question of who “loved” the most </a:t>
            </a:r>
            <a:r>
              <a:rPr lang="en-US" sz="2800" dirty="0"/>
              <a:t>focuses on the most important element in determining who shall be saved.</a:t>
            </a:r>
          </a:p>
          <a:p>
            <a:pPr rtl="0"/>
            <a:endParaRPr lang="en-US" sz="2800" dirty="0"/>
          </a:p>
          <a:p>
            <a:pPr marR="3600" rtl="0"/>
            <a:r>
              <a:rPr lang="en-US" sz="2800" b="1" dirty="0">
                <a:solidFill>
                  <a:srgbClr val="0070C0"/>
                </a:solidFill>
              </a:rPr>
              <a:t>Luke 7:43 </a:t>
            </a:r>
            <a:r>
              <a:rPr lang="en-US" sz="2800" dirty="0">
                <a:solidFill>
                  <a:srgbClr val="0070C0"/>
                </a:solidFill>
              </a:rPr>
              <a:t>Simon answered and said, He, I suppose, to whom he forgave the most. And he said unto him, Thou hast rightly judged</a:t>
            </a:r>
            <a:r>
              <a:rPr lang="en-US" sz="2800" dirty="0"/>
              <a:t>. - Simon, so he thought, was merely going along with the little game; his “I suppose” is in the same vein of condescension as the “say on” of </a:t>
            </a:r>
            <a:r>
              <a:rPr lang="en-US" sz="2800" b="1" dirty="0">
                <a:solidFill>
                  <a:srgbClr val="0070C0"/>
                </a:solidFill>
              </a:rPr>
              <a:t>Luke 7:40.</a:t>
            </a:r>
          </a:p>
          <a:p>
            <a:pPr rtl="0"/>
            <a:endParaRPr lang="en-US" sz="2800" dirty="0"/>
          </a:p>
          <a:p>
            <a:pPr rtl="0"/>
            <a:r>
              <a:rPr lang="en-US" sz="2800" dirty="0"/>
              <a:t>Jesus said, “Thou hast rightly judged.”</a:t>
            </a:r>
          </a:p>
        </p:txBody>
      </p:sp>
    </p:spTree>
    <p:extLst>
      <p:ext uri="{BB962C8B-B14F-4D97-AF65-F5344CB8AC3E}">
        <p14:creationId xmlns:p14="http://schemas.microsoft.com/office/powerpoint/2010/main" val="3820765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E775-EE3D-8476-C545-4872F72AFC5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3AAA123-0DC2-D232-231E-4C2B76D919B6}"/>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C32289D-D6B4-89E6-9A83-648403DC450D}"/>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4ED8C6B-E5CE-F8EC-CB75-34616621B89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D9B2B26D-4542-05BF-E9DA-BCDBC53C0A0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8" name="TextBox 7">
            <a:extLst>
              <a:ext uri="{FF2B5EF4-FFF2-40B4-BE49-F238E27FC236}">
                <a16:creationId xmlns:a16="http://schemas.microsoft.com/office/drawing/2014/main" id="{21EEC811-601F-BE1A-0BF4-51E55263FD19}"/>
              </a:ext>
            </a:extLst>
          </p:cNvPr>
          <p:cNvSpPr txBox="1"/>
          <p:nvPr/>
        </p:nvSpPr>
        <p:spPr>
          <a:xfrm>
            <a:off x="1174459" y="1458279"/>
            <a:ext cx="7608814" cy="4462760"/>
          </a:xfrm>
          <a:prstGeom prst="rect">
            <a:avLst/>
          </a:prstGeom>
          <a:noFill/>
        </p:spPr>
        <p:txBody>
          <a:bodyPr wrap="square">
            <a:spAutoFit/>
          </a:bodyPr>
          <a:lstStyle/>
          <a:p>
            <a:pPr rtl="0"/>
            <a:r>
              <a:rPr lang="en-US" sz="4400" b="1" dirty="0">
                <a:solidFill>
                  <a:srgbClr val="0070C0"/>
                </a:solidFill>
              </a:rPr>
              <a:t>Luke 7:44 </a:t>
            </a:r>
            <a:r>
              <a:rPr lang="en-US" sz="4000" dirty="0"/>
              <a:t>Then He turned to the woman and said to Simon, "Do you see this woman? I entered your house; you gave Me no water for My feet, but she has washed My feet with her tears and wiped them with the hair of her head.</a:t>
            </a:r>
          </a:p>
        </p:txBody>
      </p:sp>
    </p:spTree>
    <p:extLst>
      <p:ext uri="{BB962C8B-B14F-4D97-AF65-F5344CB8AC3E}">
        <p14:creationId xmlns:p14="http://schemas.microsoft.com/office/powerpoint/2010/main" val="311405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B205-8F4E-5794-B979-F594692C3F8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8B8AC23-4B69-5B3F-2CE9-55453DB9FE52}"/>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A3A24C3-231A-A42D-B303-CB3FF999185C}"/>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7A2C13C-F5D7-B2F3-3104-E773E0062863}"/>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58980FAD-239F-2A41-3366-EDAF4F2E817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A5E8DC69-CEAE-54F0-4626-C47A33C0EDBF}"/>
              </a:ext>
            </a:extLst>
          </p:cNvPr>
          <p:cNvSpPr txBox="1"/>
          <p:nvPr/>
        </p:nvSpPr>
        <p:spPr>
          <a:xfrm>
            <a:off x="1208016" y="1308683"/>
            <a:ext cx="7357144" cy="4755148"/>
          </a:xfrm>
          <a:prstGeom prst="rect">
            <a:avLst/>
          </a:prstGeom>
          <a:noFill/>
        </p:spPr>
        <p:txBody>
          <a:bodyPr wrap="square">
            <a:spAutoFit/>
          </a:bodyPr>
          <a:lstStyle/>
          <a:p>
            <a:pPr rtl="0"/>
            <a:r>
              <a:rPr lang="en-US" sz="2800" dirty="0"/>
              <a:t>Simon had slighted and insulted Jesus by withholding </a:t>
            </a:r>
            <a:r>
              <a:rPr lang="en-US" sz="2800" u="sng" dirty="0"/>
              <a:t>the basin of water </a:t>
            </a:r>
            <a:r>
              <a:rPr lang="en-US" sz="2800" dirty="0"/>
              <a:t>and </a:t>
            </a:r>
            <a:r>
              <a:rPr lang="en-US" sz="2800" u="sng" dirty="0"/>
              <a:t>the towel </a:t>
            </a:r>
            <a:r>
              <a:rPr lang="en-US" sz="2800" dirty="0"/>
              <a:t>normally extended to a visitor.</a:t>
            </a:r>
          </a:p>
          <a:p>
            <a:pPr rtl="0"/>
            <a:endParaRPr lang="en-US" sz="1200" dirty="0"/>
          </a:p>
          <a:p>
            <a:pPr rtl="0"/>
            <a:r>
              <a:rPr lang="en-US" sz="2800" dirty="0">
                <a:solidFill>
                  <a:srgbClr val="FF0000"/>
                </a:solidFill>
              </a:rPr>
              <a:t>Did he suppose that the humble Prophet of the poor would not recognize the omission of such a customary courtesy? </a:t>
            </a:r>
          </a:p>
          <a:p>
            <a:pPr rtl="0"/>
            <a:endParaRPr lang="en-US" sz="1100" dirty="0">
              <a:solidFill>
                <a:srgbClr val="FF0000"/>
              </a:solidFill>
            </a:endParaRPr>
          </a:p>
          <a:p>
            <a:pPr rtl="0"/>
            <a:r>
              <a:rPr lang="en-US" sz="2800" dirty="0">
                <a:solidFill>
                  <a:srgbClr val="0070C0"/>
                </a:solidFill>
              </a:rPr>
              <a:t>Whatever his reason, it must be viewed as an </a:t>
            </a:r>
            <a:r>
              <a:rPr lang="en-US" sz="2800" u="sng" dirty="0">
                <a:solidFill>
                  <a:srgbClr val="0070C0"/>
                </a:solidFill>
              </a:rPr>
              <a:t>intentional slight</a:t>
            </a:r>
            <a:r>
              <a:rPr lang="en-US" sz="2800" dirty="0">
                <a:solidFill>
                  <a:srgbClr val="0070C0"/>
                </a:solidFill>
              </a:rPr>
              <a:t>, </a:t>
            </a:r>
            <a:r>
              <a:rPr lang="en-US" sz="2800" u="sng" dirty="0">
                <a:solidFill>
                  <a:srgbClr val="0070C0"/>
                </a:solidFill>
              </a:rPr>
              <a:t>a discourtesy </a:t>
            </a:r>
            <a:r>
              <a:rPr lang="en-US" sz="2800" dirty="0">
                <a:solidFill>
                  <a:srgbClr val="0070C0"/>
                </a:solidFill>
              </a:rPr>
              <a:t>that this Pharisee would not have allowed toward any of his priestly friends; yet he has snubbed the great High Priest.</a:t>
            </a:r>
          </a:p>
        </p:txBody>
      </p:sp>
    </p:spTree>
    <p:extLst>
      <p:ext uri="{BB962C8B-B14F-4D97-AF65-F5344CB8AC3E}">
        <p14:creationId xmlns:p14="http://schemas.microsoft.com/office/powerpoint/2010/main" val="2895313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8B7BD-F592-8A92-0B3A-6F44CB0FCC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AB537F-C9D7-0532-34FB-B0356F9DDFC9}"/>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19AB992-85BE-39D7-2F09-40FDF989C082}"/>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8E6B7FC-6F1F-AB17-FDA0-20C1A268D3BC}"/>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3CBCABCE-7538-935F-D645-480B0DAE2C4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8" name="TextBox 7">
            <a:extLst>
              <a:ext uri="{FF2B5EF4-FFF2-40B4-BE49-F238E27FC236}">
                <a16:creationId xmlns:a16="http://schemas.microsoft.com/office/drawing/2014/main" id="{70FDDD4E-4E84-5C49-90F9-7E5869901F1E}"/>
              </a:ext>
            </a:extLst>
          </p:cNvPr>
          <p:cNvSpPr txBox="1"/>
          <p:nvPr/>
        </p:nvSpPr>
        <p:spPr>
          <a:xfrm>
            <a:off x="1057014" y="939567"/>
            <a:ext cx="7734650" cy="5509200"/>
          </a:xfrm>
          <a:prstGeom prst="rect">
            <a:avLst/>
          </a:prstGeom>
          <a:noFill/>
        </p:spPr>
        <p:txBody>
          <a:bodyPr wrap="square">
            <a:spAutoFit/>
          </a:bodyPr>
          <a:lstStyle/>
          <a:p>
            <a:pPr marL="457200" indent="-457200">
              <a:buFont typeface="Arial" panose="020B0604020202020204" pitchFamily="34" charset="0"/>
              <a:buChar char="•"/>
            </a:pPr>
            <a:r>
              <a:rPr lang="en-US" sz="3200" dirty="0"/>
              <a:t>What the proud Pharisee withheld, the sinful woman gave. Her tears replace the basin of water and her hair the towel.</a:t>
            </a:r>
          </a:p>
          <a:p>
            <a:endParaRPr lang="en-US" sz="3200" dirty="0"/>
          </a:p>
          <a:p>
            <a:pPr marL="457200" indent="-457200">
              <a:buFont typeface="Arial" panose="020B0604020202020204" pitchFamily="34" charset="0"/>
              <a:buChar char="•"/>
            </a:pPr>
            <a:r>
              <a:rPr lang="en-US" sz="3200" dirty="0"/>
              <a:t>The heart of Simon the hypocrite must have fallen before such a criticism. </a:t>
            </a:r>
          </a:p>
          <a:p>
            <a:endParaRPr lang="en-US" sz="3200" dirty="0"/>
          </a:p>
          <a:p>
            <a:pPr marL="457200" indent="-457200">
              <a:buFont typeface="Arial" panose="020B0604020202020204" pitchFamily="34" charset="0"/>
              <a:buChar char="•"/>
            </a:pPr>
            <a:r>
              <a:rPr lang="en-US" sz="3200" dirty="0"/>
              <a:t>As the Judge of all men pronounced sentence upon him </a:t>
            </a:r>
            <a:r>
              <a:rPr lang="en-US" sz="3200" u="sng" dirty="0"/>
              <a:t>in his own house </a:t>
            </a:r>
            <a:r>
              <a:rPr lang="en-US" sz="3200" dirty="0"/>
              <a:t>and </a:t>
            </a:r>
            <a:r>
              <a:rPr lang="en-US" sz="3200" u="sng" dirty="0"/>
              <a:t>in the presence of one whom he despised </a:t>
            </a:r>
            <a:r>
              <a:rPr lang="en-US" sz="3200" dirty="0"/>
              <a:t>and who was a </a:t>
            </a:r>
            <a:r>
              <a:rPr lang="en-US" sz="3200" u="sng" dirty="0"/>
              <a:t>witness to his humiliation</a:t>
            </a:r>
            <a:r>
              <a:rPr lang="en-US" sz="3200" dirty="0"/>
              <a:t>.</a:t>
            </a:r>
          </a:p>
        </p:txBody>
      </p:sp>
    </p:spTree>
    <p:extLst>
      <p:ext uri="{BB962C8B-B14F-4D97-AF65-F5344CB8AC3E}">
        <p14:creationId xmlns:p14="http://schemas.microsoft.com/office/powerpoint/2010/main" val="311416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B2710-0B38-D037-D0D6-D8800887EFE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9BB31B5-64A4-B23B-68A7-EB8FD6EC23E4}"/>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80364A8-6BA5-B9E2-702A-E94BD6D29D24}"/>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C6DA06F-49F4-FCD8-0F9F-C3ACFBD03298}"/>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CAB1283F-B0EB-7CC5-4568-E177779636F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6ADDA40F-847D-8AC7-45E5-21181D55F69A}"/>
              </a:ext>
            </a:extLst>
          </p:cNvPr>
          <p:cNvSpPr txBox="1"/>
          <p:nvPr/>
        </p:nvSpPr>
        <p:spPr>
          <a:xfrm>
            <a:off x="1132513" y="1115736"/>
            <a:ext cx="7625593" cy="5447645"/>
          </a:xfrm>
          <a:prstGeom prst="rect">
            <a:avLst/>
          </a:prstGeom>
          <a:noFill/>
        </p:spPr>
        <p:txBody>
          <a:bodyPr wrap="square">
            <a:spAutoFit/>
          </a:bodyPr>
          <a:lstStyle/>
          <a:p>
            <a:pPr rtl="0"/>
            <a:r>
              <a:rPr lang="en-US" sz="3200" b="1" dirty="0">
                <a:solidFill>
                  <a:srgbClr val="0070C0"/>
                </a:solidFill>
              </a:rPr>
              <a:t>Luke 7:45 </a:t>
            </a:r>
            <a:r>
              <a:rPr lang="en-US" sz="3200" dirty="0"/>
              <a:t>"You gave Me no kiss, but this woman has not ceased to kiss My feet since the time I came in.</a:t>
            </a:r>
          </a:p>
          <a:p>
            <a:pPr rtl="0"/>
            <a:endParaRPr lang="en-US" sz="2800" dirty="0"/>
          </a:p>
          <a:p>
            <a:pPr rtl="0"/>
            <a:r>
              <a:rPr lang="en-US" sz="2800" dirty="0"/>
              <a:t>This was a </a:t>
            </a:r>
            <a:r>
              <a:rPr lang="en-US" sz="2800" b="1" u="sng" dirty="0">
                <a:solidFill>
                  <a:srgbClr val="FF0000"/>
                </a:solidFill>
              </a:rPr>
              <a:t>triple insult </a:t>
            </a:r>
            <a:r>
              <a:rPr lang="en-US" sz="2800" dirty="0"/>
              <a:t>that Simon had directed against the Lord of life; </a:t>
            </a:r>
            <a:r>
              <a:rPr lang="en-US" sz="2800" u="sng" dirty="0"/>
              <a:t>not merely the </a:t>
            </a:r>
            <a:r>
              <a:rPr lang="en-US" sz="2800" u="sng" dirty="0">
                <a:solidFill>
                  <a:srgbClr val="FF0000"/>
                </a:solidFill>
              </a:rPr>
              <a:t>basin and the towel</a:t>
            </a:r>
            <a:r>
              <a:rPr lang="en-US" sz="2800" dirty="0"/>
              <a:t>, but the customary </a:t>
            </a:r>
            <a:r>
              <a:rPr lang="en-US" sz="2800" u="sng" dirty="0">
                <a:solidFill>
                  <a:srgbClr val="FF0000"/>
                </a:solidFill>
              </a:rPr>
              <a:t>greeting of a guest with a kiss</a:t>
            </a:r>
            <a:r>
              <a:rPr lang="en-US" sz="2800" dirty="0">
                <a:solidFill>
                  <a:srgbClr val="FF0000"/>
                </a:solidFill>
              </a:rPr>
              <a:t>,</a:t>
            </a:r>
            <a:r>
              <a:rPr lang="en-US" sz="2800" dirty="0"/>
              <a:t> and </a:t>
            </a:r>
            <a:r>
              <a:rPr lang="en-US" sz="2800" u="sng" dirty="0">
                <a:solidFill>
                  <a:srgbClr val="FF0000"/>
                </a:solidFill>
              </a:rPr>
              <a:t>the anointing of the head with oil </a:t>
            </a:r>
            <a:r>
              <a:rPr lang="en-US" sz="2800" dirty="0"/>
              <a:t>had also been withheld. </a:t>
            </a:r>
          </a:p>
          <a:p>
            <a:pPr rtl="0"/>
            <a:endParaRPr lang="en-US" sz="2800" b="1" dirty="0"/>
          </a:p>
          <a:p>
            <a:pPr rtl="0"/>
            <a:r>
              <a:rPr lang="en-US" sz="2800" b="1" dirty="0"/>
              <a:t>But the woman supplied, out of love, all three!</a:t>
            </a:r>
          </a:p>
          <a:p>
            <a:pPr lvl="1"/>
            <a:r>
              <a:rPr lang="en-US" sz="2800" dirty="0"/>
              <a:t> </a:t>
            </a:r>
            <a:endParaRPr lang="en-US" sz="2800" b="0" i="0" u="none" strike="noStrike" baseline="0" dirty="0">
              <a:solidFill>
                <a:srgbClr val="0000FF"/>
              </a:solidFill>
              <a:hlinkClick r:id="rId2"/>
            </a:endParaRPr>
          </a:p>
        </p:txBody>
      </p:sp>
    </p:spTree>
    <p:extLst>
      <p:ext uri="{BB962C8B-B14F-4D97-AF65-F5344CB8AC3E}">
        <p14:creationId xmlns:p14="http://schemas.microsoft.com/office/powerpoint/2010/main" val="1132366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350A1-A794-1883-6CD1-CA431091A15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2AF1BD-6BAF-5E9B-8443-CA87EABC2A1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40ADC68-B5A2-D3F0-E826-19F1D79BD85A}"/>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4EC50A9-A370-FFF8-4F80-3494184E394F}"/>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2A08F585-558E-822D-9066-605B31FB64E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F1874D51-0E04-FF02-1FF7-24CA0402FF2A}"/>
              </a:ext>
            </a:extLst>
          </p:cNvPr>
          <p:cNvSpPr txBox="1"/>
          <p:nvPr/>
        </p:nvSpPr>
        <p:spPr>
          <a:xfrm>
            <a:off x="989901" y="872455"/>
            <a:ext cx="7910818" cy="5755422"/>
          </a:xfrm>
          <a:prstGeom prst="rect">
            <a:avLst/>
          </a:prstGeom>
          <a:noFill/>
        </p:spPr>
        <p:txBody>
          <a:bodyPr wrap="square">
            <a:spAutoFit/>
          </a:bodyPr>
          <a:lstStyle/>
          <a:p>
            <a:pPr marR="3600" rtl="0"/>
            <a:r>
              <a:rPr lang="en-US" sz="2800" b="1" dirty="0">
                <a:solidFill>
                  <a:srgbClr val="0070C0"/>
                </a:solidFill>
              </a:rPr>
              <a:t>Luke 7:47 </a:t>
            </a:r>
            <a:r>
              <a:rPr lang="en-US" sz="2800" dirty="0"/>
              <a:t>"Therefore I say to you, her sins, which are many, are forgiven, for she loved much. But to whom little is forgiven, the same loves little."</a:t>
            </a:r>
          </a:p>
          <a:p>
            <a:pPr marR="3600" rtl="0"/>
            <a:endParaRPr lang="en-US" sz="2000" dirty="0"/>
          </a:p>
          <a:p>
            <a:pPr rtl="0"/>
            <a:endParaRPr lang="en-US" sz="1100" dirty="0"/>
          </a:p>
          <a:p>
            <a:pPr rtl="0"/>
            <a:r>
              <a:rPr lang="en-US" sz="2400" dirty="0"/>
              <a:t>Simon who thought he was judging the Lord suddenly found himself </a:t>
            </a:r>
            <a:r>
              <a:rPr lang="en-US" sz="2400" b="1" u="sng" dirty="0"/>
              <a:t>the judged</a:t>
            </a:r>
            <a:r>
              <a:rPr lang="en-US" sz="2400" b="1" dirty="0"/>
              <a:t>, </a:t>
            </a:r>
            <a:r>
              <a:rPr lang="en-US" sz="2400" dirty="0"/>
              <a:t>Jesus claiming in his presence the divine right of judging all men, and announcing the forgiveness of the woman who Simon despised. And Jesus </a:t>
            </a:r>
            <a:r>
              <a:rPr lang="en-US" sz="2400" b="1" dirty="0"/>
              <a:t>conspicuously</a:t>
            </a:r>
            <a:r>
              <a:rPr lang="en-US" sz="2400" dirty="0"/>
              <a:t> </a:t>
            </a:r>
            <a:r>
              <a:rPr lang="en-US" sz="2400" b="1" dirty="0"/>
              <a:t>omitted</a:t>
            </a:r>
            <a:r>
              <a:rPr lang="en-US" sz="2400" dirty="0"/>
              <a:t> any reference at all to the forgiveness of Simon. </a:t>
            </a:r>
          </a:p>
          <a:p>
            <a:pPr rtl="0"/>
            <a:endParaRPr lang="en-US" sz="2400" dirty="0"/>
          </a:p>
          <a:p>
            <a:pPr rtl="0"/>
            <a:r>
              <a:rPr lang="en-US" sz="2400" dirty="0"/>
              <a:t>There is not a more dramatic incident in the Scriptures than this. What did Simon say to such a thing? No response was recorded. The focus shifted to what the other guests were saying “within themselves,”</a:t>
            </a:r>
          </a:p>
        </p:txBody>
      </p:sp>
      <p:sp>
        <p:nvSpPr>
          <p:cNvPr id="6" name="Rectangle 5">
            <a:extLst>
              <a:ext uri="{FF2B5EF4-FFF2-40B4-BE49-F238E27FC236}">
                <a16:creationId xmlns:a16="http://schemas.microsoft.com/office/drawing/2014/main" id="{EA0695A8-4BD8-D61E-ED96-8B5143EC52F2}"/>
              </a:ext>
            </a:extLst>
          </p:cNvPr>
          <p:cNvSpPr/>
          <p:nvPr/>
        </p:nvSpPr>
        <p:spPr>
          <a:xfrm>
            <a:off x="989901" y="872455"/>
            <a:ext cx="7910818" cy="1510018"/>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964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6F75A-B05B-FCFF-2BFE-12AB83A02FB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DC3F36-93C6-ACA2-2844-7F70146804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4D72CAD-CA6D-205D-079B-32E121307739}"/>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6D0858E-527E-5F66-8631-28E295EB9ABB}"/>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2EFD0A5A-8FE2-1C31-1915-662FD17171B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5FAACC5D-9A8B-68E7-022B-2603EB3E4E17}"/>
              </a:ext>
            </a:extLst>
          </p:cNvPr>
          <p:cNvSpPr txBox="1"/>
          <p:nvPr/>
        </p:nvSpPr>
        <p:spPr>
          <a:xfrm>
            <a:off x="964734" y="1098958"/>
            <a:ext cx="8053431" cy="5447645"/>
          </a:xfrm>
          <a:prstGeom prst="rect">
            <a:avLst/>
          </a:prstGeom>
          <a:noFill/>
        </p:spPr>
        <p:txBody>
          <a:bodyPr wrap="square">
            <a:spAutoFit/>
          </a:bodyPr>
          <a:lstStyle/>
          <a:p>
            <a:pPr marR="3600" rtl="0"/>
            <a:r>
              <a:rPr lang="en-US" sz="3200" b="1" dirty="0">
                <a:solidFill>
                  <a:srgbClr val="0070C0"/>
                </a:solidFill>
              </a:rPr>
              <a:t>Luke 7:49 </a:t>
            </a:r>
            <a:r>
              <a:rPr lang="en-US" sz="2400" dirty="0">
                <a:solidFill>
                  <a:srgbClr val="0070C0"/>
                </a:solidFill>
              </a:rPr>
              <a:t>And they that sat at meat with him began to say within themselves, Who is this that even forgives sins?</a:t>
            </a:r>
          </a:p>
          <a:p>
            <a:pPr rtl="0"/>
            <a:endParaRPr lang="en-US" sz="2400" dirty="0"/>
          </a:p>
          <a:p>
            <a:pPr rtl="0"/>
            <a:r>
              <a:rPr lang="en-US" sz="2400" dirty="0"/>
              <a:t>While the dinner guests were taking this all in, Jesus reiterated what he had already said.                                  </a:t>
            </a:r>
            <a:endParaRPr lang="en-US" sz="1200" b="1" dirty="0">
              <a:solidFill>
                <a:srgbClr val="0070C0"/>
              </a:solidFill>
            </a:endParaRPr>
          </a:p>
          <a:p>
            <a:pPr rtl="0"/>
            <a:r>
              <a:rPr lang="en-US" sz="2600" b="1" dirty="0">
                <a:solidFill>
                  <a:srgbClr val="0070C0"/>
                </a:solidFill>
              </a:rPr>
              <a:t>Luke 7:50</a:t>
            </a:r>
            <a:r>
              <a:rPr lang="en-US" sz="2600" dirty="0"/>
              <a:t> And he said unto the woman, Thy faith hath saved thee; go in peace.</a:t>
            </a:r>
          </a:p>
          <a:p>
            <a:pPr rtl="0"/>
            <a:endParaRPr lang="en-US" sz="2600" dirty="0"/>
          </a:p>
          <a:p>
            <a:pPr rtl="0"/>
            <a:r>
              <a:rPr lang="en-US" sz="2600" dirty="0"/>
              <a:t>Forgiveness and salvation were extended to Simon’s  guest. </a:t>
            </a:r>
            <a:r>
              <a:rPr lang="en-US" sz="2600" dirty="0">
                <a:solidFill>
                  <a:srgbClr val="FF0000"/>
                </a:solidFill>
              </a:rPr>
              <a:t>What about her obedience? It was assured</a:t>
            </a:r>
            <a:r>
              <a:rPr lang="en-US" sz="2600" dirty="0"/>
              <a:t>. </a:t>
            </a:r>
            <a:r>
              <a:rPr lang="en-US" sz="2600" dirty="0">
                <a:solidFill>
                  <a:srgbClr val="0070C0"/>
                </a:solidFill>
              </a:rPr>
              <a:t>“If you love me, you will keep my commandments,”</a:t>
            </a:r>
            <a:r>
              <a:rPr lang="en-US" sz="2600" dirty="0"/>
              <a:t> Jesus said; and here was one who truly loved him. </a:t>
            </a:r>
            <a:r>
              <a:rPr lang="en-US" sz="2600" b="1" dirty="0"/>
              <a:t>She was not saved by “faith only.”</a:t>
            </a:r>
          </a:p>
        </p:txBody>
      </p:sp>
    </p:spTree>
    <p:extLst>
      <p:ext uri="{BB962C8B-B14F-4D97-AF65-F5344CB8AC3E}">
        <p14:creationId xmlns:p14="http://schemas.microsoft.com/office/powerpoint/2010/main" val="652541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08839-AF19-C6A2-DA28-4FC46222F1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1AF34CF-9F93-C482-040D-6E2BC1F234B3}"/>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C826307-117F-2C2C-EE51-45FEA975C4BB}"/>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0C4BF4-1C5B-4778-0829-1ACFE7DEA41C}"/>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19ABCED3-DBEF-E9B3-21EC-22CF8FC7268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3F4BA8CF-8357-5DCA-A7F7-38431B4D7492}"/>
              </a:ext>
            </a:extLst>
          </p:cNvPr>
          <p:cNvSpPr txBox="1"/>
          <p:nvPr/>
        </p:nvSpPr>
        <p:spPr>
          <a:xfrm>
            <a:off x="1719742" y="1602297"/>
            <a:ext cx="6258187" cy="3108543"/>
          </a:xfrm>
          <a:prstGeom prst="rect">
            <a:avLst/>
          </a:prstGeom>
          <a:noFill/>
        </p:spPr>
        <p:txBody>
          <a:bodyPr wrap="square">
            <a:spAutoFit/>
          </a:bodyPr>
          <a:lstStyle/>
          <a:p>
            <a:r>
              <a:rPr lang="en-US" sz="3600" b="1" dirty="0">
                <a:solidFill>
                  <a:srgbClr val="0070C0"/>
                </a:solidFill>
              </a:rPr>
              <a:t>Luke 7:45 </a:t>
            </a:r>
            <a:r>
              <a:rPr lang="en-US" sz="3200" dirty="0"/>
              <a:t>"You gave Me no kiss, but this woman has not ceased to kiss My feet since the time I came in.</a:t>
            </a:r>
          </a:p>
          <a:p>
            <a:r>
              <a:rPr lang="en-US" sz="3200" dirty="0"/>
              <a:t> 46 "You did not anoint My head with oil, but this woman has anointed My feet with fragrant oil.</a:t>
            </a:r>
          </a:p>
        </p:txBody>
      </p:sp>
      <p:sp>
        <p:nvSpPr>
          <p:cNvPr id="8" name="TextBox 7">
            <a:extLst>
              <a:ext uri="{FF2B5EF4-FFF2-40B4-BE49-F238E27FC236}">
                <a16:creationId xmlns:a16="http://schemas.microsoft.com/office/drawing/2014/main" id="{888803F1-392D-31E0-D77C-4CC891CA0A6D}"/>
              </a:ext>
            </a:extLst>
          </p:cNvPr>
          <p:cNvSpPr txBox="1"/>
          <p:nvPr/>
        </p:nvSpPr>
        <p:spPr>
          <a:xfrm>
            <a:off x="855677" y="5377343"/>
            <a:ext cx="8229600" cy="523220"/>
          </a:xfrm>
          <a:prstGeom prst="rect">
            <a:avLst/>
          </a:prstGeom>
          <a:noFill/>
        </p:spPr>
        <p:txBody>
          <a:bodyPr wrap="square" rtlCol="0">
            <a:spAutoFit/>
          </a:bodyPr>
          <a:lstStyle/>
          <a:p>
            <a:pPr algn="ctr"/>
            <a:r>
              <a:rPr lang="en-US" sz="2800" dirty="0">
                <a:solidFill>
                  <a:srgbClr val="C00000"/>
                </a:solidFill>
              </a:rPr>
              <a:t>(The heart of a sinner that finds the Christ)</a:t>
            </a:r>
          </a:p>
        </p:txBody>
      </p:sp>
      <p:sp>
        <p:nvSpPr>
          <p:cNvPr id="9" name="Rectangle 8">
            <a:extLst>
              <a:ext uri="{FF2B5EF4-FFF2-40B4-BE49-F238E27FC236}">
                <a16:creationId xmlns:a16="http://schemas.microsoft.com/office/drawing/2014/main" id="{9D7BCF5E-C24F-DA3E-C7D1-6AC8EBA30872}"/>
              </a:ext>
            </a:extLst>
          </p:cNvPr>
          <p:cNvSpPr/>
          <p:nvPr/>
        </p:nvSpPr>
        <p:spPr>
          <a:xfrm>
            <a:off x="1384183" y="1371178"/>
            <a:ext cx="7046753" cy="3670605"/>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7038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E8544-183A-EB1D-3EBB-4390D17E072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A126E5-0074-F0B6-A040-C8429A0DCAF8}"/>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AE91B48-C2DB-3120-C5AB-F6DF292E8451}"/>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5E071F5-512C-780C-A6D6-1E0891D494B0}"/>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AF6975D0-F966-BE03-C178-635AE40D2F3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8" name="TextBox 7">
            <a:extLst>
              <a:ext uri="{FF2B5EF4-FFF2-40B4-BE49-F238E27FC236}">
                <a16:creationId xmlns:a16="http://schemas.microsoft.com/office/drawing/2014/main" id="{91A0C324-2916-A69B-C003-3F0B7D309183}"/>
              </a:ext>
            </a:extLst>
          </p:cNvPr>
          <p:cNvSpPr txBox="1"/>
          <p:nvPr/>
        </p:nvSpPr>
        <p:spPr>
          <a:xfrm>
            <a:off x="1149292" y="1778466"/>
            <a:ext cx="7692704" cy="4401205"/>
          </a:xfrm>
          <a:prstGeom prst="rect">
            <a:avLst/>
          </a:prstGeom>
          <a:noFill/>
        </p:spPr>
        <p:txBody>
          <a:bodyPr wrap="square">
            <a:spAutoFit/>
          </a:bodyPr>
          <a:lstStyle/>
          <a:p>
            <a:pPr marL="0" marR="0">
              <a:spcBef>
                <a:spcPts val="0"/>
              </a:spcBef>
              <a:spcAft>
                <a:spcPts val="800"/>
              </a:spcAft>
            </a:pP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The great Creditor represents God Himself. There is something very beautiful about this thought, because—</a:t>
            </a:r>
          </a:p>
          <a:p>
            <a:pPr marR="0">
              <a:spcBef>
                <a:spcPts val="0"/>
              </a:spcBef>
              <a:spcAft>
                <a:spcPts val="800"/>
              </a:spcAft>
            </a:pPr>
            <a:r>
              <a:rPr lang="en-US" sz="26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 A creditor is one who is supposed to have a good reputation</a:t>
            </a:r>
            <a:r>
              <a:rPr lang="en-US" sz="26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Can God deceive? Is His character not trustworthy? He cannot lie.</a:t>
            </a:r>
          </a:p>
          <a:p>
            <a:pPr marL="457200" marR="0" indent="-457200">
              <a:spcBef>
                <a:spcPts val="0"/>
              </a:spcBef>
              <a:spcAft>
                <a:spcPts val="800"/>
              </a:spcAft>
              <a:buAutoNum type="arabicPeriod"/>
            </a:pPr>
            <a:endParaRPr lang="en-US" sz="2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6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 A creditor is one who has sufficiency for others</a:t>
            </a:r>
            <a:r>
              <a:rPr lang="en-US" sz="26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600" kern="100" dirty="0">
                <a:effectLst/>
                <a:latin typeface="Calibri" panose="020F0502020204030204" pitchFamily="34" charset="0"/>
                <a:ea typeface="Calibri" panose="020F0502020204030204" pitchFamily="34" charset="0"/>
                <a:cs typeface="Times New Roman" panose="02020603050405020304" pitchFamily="18" charset="0"/>
              </a:rPr>
              <a:t>Our sufficiency is of God. Human need can be fully met only in Him.  The sinner’s needs are deep and many, but the fulness of His mercy is enough. “Come unto Me.”</a:t>
            </a:r>
          </a:p>
        </p:txBody>
      </p:sp>
      <p:sp>
        <p:nvSpPr>
          <p:cNvPr id="10" name="TextBox 9">
            <a:extLst>
              <a:ext uri="{FF2B5EF4-FFF2-40B4-BE49-F238E27FC236}">
                <a16:creationId xmlns:a16="http://schemas.microsoft.com/office/drawing/2014/main" id="{D65B5FCD-4C0C-F9CE-F90D-85368EA7FF1C}"/>
              </a:ext>
            </a:extLst>
          </p:cNvPr>
          <p:cNvSpPr txBox="1"/>
          <p:nvPr/>
        </p:nvSpPr>
        <p:spPr>
          <a:xfrm>
            <a:off x="1275127" y="909427"/>
            <a:ext cx="6006517" cy="584775"/>
          </a:xfrm>
          <a:prstGeom prst="rect">
            <a:avLst/>
          </a:prstGeom>
          <a:noFill/>
        </p:spPr>
        <p:txBody>
          <a:bodyPr wrap="square">
            <a:spAutoFit/>
          </a:bodyPr>
          <a:lstStyle/>
          <a:p>
            <a:r>
              <a:rPr kumimoji="0" lang="en-US" sz="3200" b="1" i="0" u="none" strike="noStrike" kern="100" cap="none" spc="0" normalizeH="0" baseline="0" noProof="0" dirty="0">
                <a:ln>
                  <a:noFill/>
                </a:ln>
                <a:solidFill>
                  <a:schemeClr val="accent5">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Certain Creditor</a:t>
            </a:r>
            <a:r>
              <a:rPr kumimoji="0" lang="en-US" sz="3200" b="0" i="0" u="none" strike="noStrike" kern="100" cap="none" spc="0" normalizeH="0" baseline="0" noProof="0" dirty="0">
                <a:ln>
                  <a:noFill/>
                </a:ln>
                <a:solidFill>
                  <a:schemeClr val="accent5">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(v. 41). </a:t>
            </a:r>
            <a:endParaRPr lang="en-US" sz="3200" dirty="0">
              <a:solidFill>
                <a:schemeClr val="accent5">
                  <a:lumMod val="50000"/>
                </a:schemeClr>
              </a:solidFill>
            </a:endParaRPr>
          </a:p>
        </p:txBody>
      </p:sp>
    </p:spTree>
    <p:extLst>
      <p:ext uri="{BB962C8B-B14F-4D97-AF65-F5344CB8AC3E}">
        <p14:creationId xmlns:p14="http://schemas.microsoft.com/office/powerpoint/2010/main" val="1213251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53F48-6D46-ADBB-DDEB-29F84470587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41D9AB1-D2A9-72BE-536B-CF6BB72BDE90}"/>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751C0F8-3E63-4FB3-0F04-B71E38739A73}"/>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CDD9B5-43F2-1122-8866-229146440169}"/>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AE418752-F1BF-8824-4E75-45EA019C04D6}"/>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8" name="TextBox 7">
            <a:extLst>
              <a:ext uri="{FF2B5EF4-FFF2-40B4-BE49-F238E27FC236}">
                <a16:creationId xmlns:a16="http://schemas.microsoft.com/office/drawing/2014/main" id="{0D159539-1B22-1220-FA96-D4D9A94EBD5A}"/>
              </a:ext>
            </a:extLst>
          </p:cNvPr>
          <p:cNvSpPr txBox="1"/>
          <p:nvPr/>
        </p:nvSpPr>
        <p:spPr>
          <a:xfrm>
            <a:off x="1283516" y="909427"/>
            <a:ext cx="6006517" cy="584775"/>
          </a:xfrm>
          <a:prstGeom prst="rect">
            <a:avLst/>
          </a:prstGeom>
          <a:noFill/>
        </p:spPr>
        <p:txBody>
          <a:bodyPr wrap="square">
            <a:spAutoFit/>
          </a:bodyPr>
          <a:lstStyle/>
          <a:p>
            <a:r>
              <a:rPr kumimoji="0" lang="en-US" sz="3200" b="1" i="0" u="none" strike="noStrike" kern="100" cap="none" spc="0" normalizeH="0" baseline="0" noProof="0" dirty="0">
                <a:ln>
                  <a:noFill/>
                </a:ln>
                <a:solidFill>
                  <a:schemeClr val="accent5">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1. The Certain Creditor</a:t>
            </a:r>
            <a:r>
              <a:rPr kumimoji="0" lang="en-US" sz="3200" b="0" i="0" u="none" strike="noStrike" kern="100" cap="none" spc="0" normalizeH="0" baseline="0" noProof="0" dirty="0">
                <a:ln>
                  <a:noFill/>
                </a:ln>
                <a:solidFill>
                  <a:schemeClr val="accent5">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(v. 41). </a:t>
            </a:r>
            <a:endParaRPr lang="en-US" sz="3200" dirty="0">
              <a:solidFill>
                <a:schemeClr val="accent5">
                  <a:lumMod val="50000"/>
                </a:schemeClr>
              </a:solidFill>
            </a:endParaRPr>
          </a:p>
        </p:txBody>
      </p:sp>
      <p:sp>
        <p:nvSpPr>
          <p:cNvPr id="10" name="TextBox 9">
            <a:extLst>
              <a:ext uri="{FF2B5EF4-FFF2-40B4-BE49-F238E27FC236}">
                <a16:creationId xmlns:a16="http://schemas.microsoft.com/office/drawing/2014/main" id="{6F8E8FC7-F3B9-4EF0-74F6-A3F7A812E4DD}"/>
              </a:ext>
            </a:extLst>
          </p:cNvPr>
          <p:cNvSpPr txBox="1"/>
          <p:nvPr/>
        </p:nvSpPr>
        <p:spPr>
          <a:xfrm>
            <a:off x="1224793" y="1698955"/>
            <a:ext cx="7021585" cy="4314001"/>
          </a:xfrm>
          <a:prstGeom prst="rect">
            <a:avLst/>
          </a:prstGeom>
          <a:noFill/>
        </p:spPr>
        <p:txBody>
          <a:bodyPr wrap="square">
            <a:spAutoFit/>
          </a:bodyPr>
          <a:lstStyle/>
          <a:p>
            <a:pPr marL="0" marR="0">
              <a:spcBef>
                <a:spcPts val="0"/>
              </a:spcBef>
              <a:spcAft>
                <a:spcPts val="800"/>
              </a:spcAft>
            </a:pPr>
            <a:r>
              <a:rPr lang="en-US" sz="29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3. A creditor is one who looks for some return for his money. </a:t>
            </a:r>
          </a:p>
          <a:p>
            <a:pPr marL="0" marR="0">
              <a:spcBef>
                <a:spcPts val="0"/>
              </a:spcBef>
              <a:spcAft>
                <a:spcPts val="800"/>
              </a:spcAft>
            </a:pPr>
            <a:r>
              <a:rPr lang="en-US" sz="29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creditor gives only on loan. God gives His best, and expects our best; but, we have returned Him evil for good. </a:t>
            </a:r>
          </a:p>
          <a:p>
            <a:pPr marL="0" marR="0">
              <a:spcBef>
                <a:spcPts val="0"/>
              </a:spcBef>
              <a:spcAft>
                <a:spcPts val="800"/>
              </a:spcAft>
            </a:pPr>
            <a:r>
              <a:rPr lang="en-US" sz="2900"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Evil is poor payment for good; hatred is a miserable return for love. Could you count up the good He has given? How much do YOU owe the Lord?</a:t>
            </a:r>
          </a:p>
        </p:txBody>
      </p:sp>
    </p:spTree>
    <p:extLst>
      <p:ext uri="{BB962C8B-B14F-4D97-AF65-F5344CB8AC3E}">
        <p14:creationId xmlns:p14="http://schemas.microsoft.com/office/powerpoint/2010/main" val="894788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6DD70-A4A6-8530-C19D-254841351ED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2A1C60B-AF87-3AFE-A0A8-EFC0F9138D02}"/>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57508BB-3AB9-4DB2-8636-6D187A71F197}"/>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5495E00-E75C-3467-61CC-EEC76947DC0C}"/>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E6F6FC8A-F7AE-FFB2-6A12-CF2E0410805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6" name="TextBox 5">
            <a:extLst>
              <a:ext uri="{FF2B5EF4-FFF2-40B4-BE49-F238E27FC236}">
                <a16:creationId xmlns:a16="http://schemas.microsoft.com/office/drawing/2014/main" id="{EC9739DE-E53D-4915-A7C6-92D38991373A}"/>
              </a:ext>
            </a:extLst>
          </p:cNvPr>
          <p:cNvSpPr txBox="1"/>
          <p:nvPr/>
        </p:nvSpPr>
        <p:spPr>
          <a:xfrm>
            <a:off x="1291905" y="909427"/>
            <a:ext cx="6006517" cy="584775"/>
          </a:xfrm>
          <a:prstGeom prst="rect">
            <a:avLst/>
          </a:prstGeom>
          <a:noFill/>
        </p:spPr>
        <p:txBody>
          <a:bodyPr wrap="square">
            <a:spAutoFit/>
          </a:bodyPr>
          <a:lstStyle/>
          <a:p>
            <a:r>
              <a:rPr kumimoji="0" lang="en-US" sz="3200" b="1" i="0" u="none" strike="noStrike" kern="100" cap="none" spc="0" normalizeH="0" baseline="0" noProof="0" dirty="0">
                <a:ln>
                  <a:noFill/>
                </a:ln>
                <a:solidFill>
                  <a:schemeClr val="accent5">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2. The Different Debtors</a:t>
            </a:r>
            <a:r>
              <a:rPr kumimoji="0" lang="en-US" sz="3200" b="0" i="0" u="none" strike="noStrike" kern="100" cap="none" spc="0" normalizeH="0" baseline="0" noProof="0" dirty="0">
                <a:ln>
                  <a:noFill/>
                </a:ln>
                <a:solidFill>
                  <a:schemeClr val="accent5">
                    <a:lumMod val="50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(v. 41). </a:t>
            </a:r>
            <a:endParaRPr lang="en-US" sz="3200" dirty="0">
              <a:solidFill>
                <a:schemeClr val="accent5">
                  <a:lumMod val="50000"/>
                </a:schemeClr>
              </a:solidFill>
            </a:endParaRPr>
          </a:p>
        </p:txBody>
      </p:sp>
      <p:sp>
        <p:nvSpPr>
          <p:cNvPr id="8" name="TextBox 7">
            <a:extLst>
              <a:ext uri="{FF2B5EF4-FFF2-40B4-BE49-F238E27FC236}">
                <a16:creationId xmlns:a16="http://schemas.microsoft.com/office/drawing/2014/main" id="{9D40F7BB-F8FF-2178-81F4-6CC6EB5293A3}"/>
              </a:ext>
            </a:extLst>
          </p:cNvPr>
          <p:cNvSpPr txBox="1"/>
          <p:nvPr/>
        </p:nvSpPr>
        <p:spPr>
          <a:xfrm>
            <a:off x="1199626" y="1891901"/>
            <a:ext cx="7457813" cy="4380686"/>
          </a:xfrm>
          <a:prstGeom prst="rect">
            <a:avLst/>
          </a:prstGeom>
          <a:noFill/>
        </p:spPr>
        <p:txBody>
          <a:bodyPr wrap="square">
            <a:spAutoFit/>
          </a:bodyPr>
          <a:lstStyle/>
          <a:p>
            <a:pPr marL="0" marR="0">
              <a:spcBef>
                <a:spcPts val="0"/>
              </a:spcBef>
              <a:spcAft>
                <a:spcPts val="800"/>
              </a:spcAft>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“Two” (v. 41).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 500 and the 50. Representing two classes of actual transgressors, the great and the little, and implying all the grades that lie between. </a:t>
            </a:r>
          </a:p>
          <a:p>
            <a:pPr marL="0"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But all with whom the Great Creditor has been dealing with are His debtors.</a:t>
            </a:r>
          </a:p>
          <a:p>
            <a:pPr marL="457200" marR="0" indent="-457200">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All have sinned </a:t>
            </a:r>
          </a:p>
          <a:p>
            <a:pPr marL="457200" marR="0" indent="-457200">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all have come short. </a:t>
            </a:r>
          </a:p>
          <a:p>
            <a:pPr marL="457200" marR="0" indent="-457200">
              <a:spcBef>
                <a:spcPts val="0"/>
              </a:spcBef>
              <a:spcAft>
                <a:spcPts val="800"/>
              </a:spcAft>
              <a:buFont typeface="Arial" panose="020B0604020202020204" pitchFamily="34" charset="0"/>
              <a:buChar char="•"/>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He that offend</a:t>
            </a:r>
            <a:r>
              <a:rPr lang="en-US" sz="2800" kern="100" dirty="0">
                <a:latin typeface="Calibri" panose="020F0502020204030204" pitchFamily="34" charset="0"/>
                <a:ea typeface="Calibri" panose="020F0502020204030204" pitchFamily="34" charset="0"/>
                <a:cs typeface="Times New Roman" panose="02020603050405020304" pitchFamily="18" charset="0"/>
              </a:rPr>
              <a:t>s</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in one point is guilty of all.</a:t>
            </a:r>
          </a:p>
        </p:txBody>
      </p:sp>
    </p:spTree>
    <p:extLst>
      <p:ext uri="{BB962C8B-B14F-4D97-AF65-F5344CB8AC3E}">
        <p14:creationId xmlns:p14="http://schemas.microsoft.com/office/powerpoint/2010/main" val="2863074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0CECB-F9B3-69DF-A900-282AC2EE32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C3ABA41-F447-D89A-BC3E-C69B78B9EB7A}"/>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186771F-2710-8877-B730-7343B8B83B14}"/>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A9F9116-DA99-40CE-E4AC-9943F69AEB7F}"/>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CD7CE121-1FDF-712B-E64A-2DCDEA9B4243}"/>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AC8CCB1A-9B71-CABD-92E5-DE1EECE28F57}"/>
              </a:ext>
            </a:extLst>
          </p:cNvPr>
          <p:cNvSpPr txBox="1"/>
          <p:nvPr/>
        </p:nvSpPr>
        <p:spPr>
          <a:xfrm>
            <a:off x="1317072" y="901038"/>
            <a:ext cx="8288323" cy="584775"/>
          </a:xfrm>
          <a:prstGeom prst="rect">
            <a:avLst/>
          </a:prstGeom>
          <a:noFill/>
        </p:spPr>
        <p:txBody>
          <a:bodyPr wrap="square">
            <a:spAutoFit/>
          </a:bodyPr>
          <a:lstStyle/>
          <a:p>
            <a:r>
              <a:rPr lang="en-US" sz="3200" b="1" dirty="0">
                <a:solidFill>
                  <a:schemeClr val="accent5">
                    <a:lumMod val="50000"/>
                  </a:schemeClr>
                </a:solidFill>
                <a:latin typeface="Calibri" panose="020F0502020204030204" pitchFamily="34" charset="0"/>
                <a:ea typeface="Calibri" panose="020F0502020204030204" pitchFamily="34" charset="0"/>
                <a:cs typeface="Times New Roman" panose="02020603050405020304" pitchFamily="18" charset="0"/>
              </a:rPr>
              <a:t>3</a:t>
            </a:r>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The Helpless Bankrupt People</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9" name="TextBox 8">
            <a:extLst>
              <a:ext uri="{FF2B5EF4-FFF2-40B4-BE49-F238E27FC236}">
                <a16:creationId xmlns:a16="http://schemas.microsoft.com/office/drawing/2014/main" id="{6927BE8E-6388-AD25-4258-6C0130C952F3}"/>
              </a:ext>
            </a:extLst>
          </p:cNvPr>
          <p:cNvSpPr txBox="1"/>
          <p:nvPr/>
        </p:nvSpPr>
        <p:spPr>
          <a:xfrm>
            <a:off x="1048624" y="1745873"/>
            <a:ext cx="7818539" cy="4493538"/>
          </a:xfrm>
          <a:prstGeom prst="rect">
            <a:avLst/>
          </a:prstGeom>
          <a:noFill/>
        </p:spPr>
        <p:txBody>
          <a:bodyPr wrap="square">
            <a:spAutoFit/>
          </a:bodyPr>
          <a:lstStyle/>
          <a:p>
            <a:r>
              <a:rPr lang="en-US" sz="2600" b="1" dirty="0">
                <a:effectLst/>
                <a:latin typeface="Calibri" panose="020F0502020204030204" pitchFamily="34" charset="0"/>
                <a:ea typeface="Calibri" panose="020F0502020204030204" pitchFamily="34" charset="0"/>
                <a:cs typeface="Times New Roman" panose="02020603050405020304" pitchFamily="18" charset="0"/>
              </a:rPr>
              <a:t>“</a:t>
            </a:r>
            <a:r>
              <a:rPr lang="en-US" sz="2600" b="1" u="sng" dirty="0">
                <a:effectLst/>
                <a:latin typeface="Calibri" panose="020F0502020204030204" pitchFamily="34" charset="0"/>
                <a:ea typeface="Calibri" panose="020F0502020204030204" pitchFamily="34" charset="0"/>
                <a:cs typeface="Times New Roman" panose="02020603050405020304" pitchFamily="18" charset="0"/>
              </a:rPr>
              <a:t>They had nothing to pay</a:t>
            </a:r>
            <a:r>
              <a:rPr lang="en-US" sz="2600" b="1" dirty="0">
                <a:effectLst/>
                <a:latin typeface="Calibri" panose="020F0502020204030204" pitchFamily="34" charset="0"/>
                <a:ea typeface="Calibri" panose="020F0502020204030204" pitchFamily="34" charset="0"/>
                <a:cs typeface="Times New Roman" panose="02020603050405020304" pitchFamily="18" charset="0"/>
              </a:rPr>
              <a:t>” (v. 42). </a:t>
            </a:r>
            <a:r>
              <a:rPr lang="en-US" sz="2600" dirty="0">
                <a:effectLst/>
                <a:latin typeface="Calibri" panose="020F0502020204030204" pitchFamily="34" charset="0"/>
                <a:ea typeface="Calibri" panose="020F0502020204030204" pitchFamily="34" charset="0"/>
                <a:cs typeface="Times New Roman" panose="02020603050405020304" pitchFamily="18" charset="0"/>
              </a:rPr>
              <a:t>The great and the little debtor were both alike in they had nothing to pay with.</a:t>
            </a:r>
          </a:p>
          <a:p>
            <a:r>
              <a:rPr lang="en-US" sz="2600" u="sng" dirty="0">
                <a:effectLst/>
                <a:latin typeface="Calibri" panose="020F0502020204030204" pitchFamily="34" charset="0"/>
                <a:ea typeface="Calibri" panose="020F0502020204030204" pitchFamily="34" charset="0"/>
                <a:cs typeface="Times New Roman" panose="02020603050405020304" pitchFamily="18" charset="0"/>
              </a:rPr>
              <a:t>No difference</a:t>
            </a:r>
            <a:r>
              <a:rPr lang="en-US" sz="2600" dirty="0">
                <a:effectLst/>
                <a:latin typeface="Calibri" panose="020F0502020204030204" pitchFamily="34" charset="0"/>
                <a:ea typeface="Calibri" panose="020F0502020204030204" pitchFamily="34" charset="0"/>
                <a:cs typeface="Times New Roman" panose="02020603050405020304" pitchFamily="18" charset="0"/>
              </a:rPr>
              <a:t>. Just so with every sinner in God’s sight.</a:t>
            </a:r>
          </a:p>
          <a:p>
            <a:pPr marL="342900" indent="-342900">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Our responsibilities to God may be different, but the hopelessness of our condition in His sight is the same. </a:t>
            </a:r>
          </a:p>
          <a:p>
            <a:pPr marL="342900" indent="-342900">
              <a:buFont typeface="Arial" panose="020B0604020202020204" pitchFamily="34" charset="0"/>
              <a:buChar char="•"/>
            </a:pPr>
            <a:r>
              <a:rPr lang="en-US" sz="2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All outside of the ark were treated alike in His judgment. They had nothing. </a:t>
            </a:r>
          </a:p>
          <a:p>
            <a:pPr marL="342900" indent="-342900">
              <a:buFont typeface="Arial" panose="020B0604020202020204" pitchFamily="34" charset="0"/>
              <a:buChar char="•"/>
            </a:pPr>
            <a:r>
              <a:rPr lang="en-US" sz="2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There is no other creditor from whom we can borrow.</a:t>
            </a:r>
          </a:p>
          <a:p>
            <a:pPr marL="342900" indent="-342900">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 So one of two things must follow—a pardon or a prison. </a:t>
            </a:r>
            <a:endParaRPr lang="en-US" sz="2600" dirty="0"/>
          </a:p>
        </p:txBody>
      </p:sp>
    </p:spTree>
    <p:extLst>
      <p:ext uri="{BB962C8B-B14F-4D97-AF65-F5344CB8AC3E}">
        <p14:creationId xmlns:p14="http://schemas.microsoft.com/office/powerpoint/2010/main" val="2761483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80171-4614-98DF-4384-3B37377456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6AC7E6-8F7E-FED5-863F-BA276E15416A}"/>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36DED74-2D75-734A-539F-736F420D46C0}"/>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FA6483-D8F4-BA7A-AFEB-1C05E94F7707}"/>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6560F870-E242-BF15-5369-5505EBB3A63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5F21973C-119D-8EC7-CEE5-12C898B895EF}"/>
              </a:ext>
            </a:extLst>
          </p:cNvPr>
          <p:cNvSpPr txBox="1"/>
          <p:nvPr/>
        </p:nvSpPr>
        <p:spPr>
          <a:xfrm>
            <a:off x="1291905" y="901038"/>
            <a:ext cx="8288323" cy="584775"/>
          </a:xfrm>
          <a:prstGeom prst="rect">
            <a:avLst/>
          </a:prstGeom>
          <a:noFill/>
        </p:spPr>
        <p:txBody>
          <a:bodyPr wrap="square">
            <a:spAutoFit/>
          </a:bodyPr>
          <a:lstStyle/>
          <a:p>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 The Joyful Forgiveness</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8" name="TextBox 7">
            <a:extLst>
              <a:ext uri="{FF2B5EF4-FFF2-40B4-BE49-F238E27FC236}">
                <a16:creationId xmlns:a16="http://schemas.microsoft.com/office/drawing/2014/main" id="{417E0C49-F017-EFF6-0053-990EE646BFED}"/>
              </a:ext>
            </a:extLst>
          </p:cNvPr>
          <p:cNvSpPr txBox="1"/>
          <p:nvPr/>
        </p:nvSpPr>
        <p:spPr>
          <a:xfrm>
            <a:off x="1291906" y="1770077"/>
            <a:ext cx="7373922" cy="4410823"/>
          </a:xfrm>
          <a:prstGeom prst="rect">
            <a:avLst/>
          </a:prstGeom>
          <a:noFill/>
        </p:spPr>
        <p:txBody>
          <a:bodyPr wrap="square">
            <a:spAutoFit/>
          </a:bodyPr>
          <a:lstStyle/>
          <a:p>
            <a:pPr marL="0" marR="0">
              <a:spcBef>
                <a:spcPts val="0"/>
              </a:spcBef>
              <a:spcAft>
                <a:spcPts val="800"/>
              </a:spcAft>
            </a:pP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800" b="1" u="sng" kern="100" dirty="0">
                <a:effectLst/>
                <a:latin typeface="Calibri" panose="020F0502020204030204" pitchFamily="34" charset="0"/>
                <a:ea typeface="Calibri" panose="020F0502020204030204" pitchFamily="34" charset="0"/>
                <a:cs typeface="Times New Roman" panose="02020603050405020304" pitchFamily="18" charset="0"/>
              </a:rPr>
              <a:t>He frankly forgave them both</a:t>
            </a:r>
            <a:r>
              <a:rPr lang="en-US" sz="2800" b="1" kern="100" dirty="0">
                <a:effectLst/>
                <a:latin typeface="Calibri" panose="020F0502020204030204" pitchFamily="34" charset="0"/>
                <a:ea typeface="Calibri" panose="020F0502020204030204" pitchFamily="34" charset="0"/>
                <a:cs typeface="Times New Roman" panose="02020603050405020304" pitchFamily="18" charset="0"/>
              </a:rPr>
              <a:t>” (v. 42). </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These few words reveal the heart of God as big with abounding grace. Notice—</a:t>
            </a:r>
          </a:p>
          <a:p>
            <a:pPr marL="0" marR="0">
              <a:spcBef>
                <a:spcPts val="0"/>
              </a:spcBef>
              <a:spcAft>
                <a:spcPts val="80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AutoNum type="arabicPeriod"/>
            </a:pPr>
            <a:r>
              <a:rPr lang="en-US" sz="2800" b="1" u="sng" kern="100" dirty="0">
                <a:solidFill>
                  <a:srgbClr val="C00000"/>
                </a:solidFill>
                <a:effectLst/>
                <a:ea typeface="Calibri" panose="020F0502020204030204" pitchFamily="34" charset="0"/>
                <a:cs typeface="Times New Roman" panose="02020603050405020304" pitchFamily="18" charset="0"/>
              </a:rPr>
              <a:t>What He Did</a:t>
            </a:r>
            <a:r>
              <a:rPr lang="en-US" sz="2800" b="1" kern="100" dirty="0">
                <a:solidFill>
                  <a:srgbClr val="C00000"/>
                </a:solidFill>
                <a:effectLst/>
                <a:ea typeface="Calibri" panose="020F0502020204030204" pitchFamily="34" charset="0"/>
                <a:cs typeface="Times New Roman" panose="02020603050405020304" pitchFamily="18" charset="0"/>
              </a:rPr>
              <a:t>. “He forgave.” </a:t>
            </a:r>
          </a:p>
          <a:p>
            <a:pPr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He did not compromise. Forgiveness is God’s gracious remedy for the sinner’s debt. </a:t>
            </a:r>
          </a:p>
          <a:p>
            <a:pPr marR="0">
              <a:spcBef>
                <a:spcPts val="0"/>
              </a:spcBef>
              <a:spcAft>
                <a:spcPts val="800"/>
              </a:spcAft>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Oh, that men would believe God’s willingness and readiness to forgive!</a:t>
            </a:r>
          </a:p>
        </p:txBody>
      </p:sp>
    </p:spTree>
    <p:extLst>
      <p:ext uri="{BB962C8B-B14F-4D97-AF65-F5344CB8AC3E}">
        <p14:creationId xmlns:p14="http://schemas.microsoft.com/office/powerpoint/2010/main" val="3144607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1308C-923C-5FA8-0431-17D7C12283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DD57F8-B23B-926A-8199-BB46CA60600C}"/>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40DE0031-4BFC-BF33-494E-CDE216721F73}"/>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406B42-5A1C-88BC-4F7D-78B412A35F84}"/>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A1B9D2BA-27BF-B3E5-E741-F6613B8FF320}"/>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BE01AB34-D5C6-3B4A-2CDC-FC47C9A4BC84}"/>
              </a:ext>
            </a:extLst>
          </p:cNvPr>
          <p:cNvSpPr txBox="1"/>
          <p:nvPr/>
        </p:nvSpPr>
        <p:spPr>
          <a:xfrm>
            <a:off x="1291905" y="901038"/>
            <a:ext cx="8288323" cy="584775"/>
          </a:xfrm>
          <a:prstGeom prst="rect">
            <a:avLst/>
          </a:prstGeom>
          <a:noFill/>
        </p:spPr>
        <p:txBody>
          <a:bodyPr wrap="square">
            <a:spAutoFit/>
          </a:bodyPr>
          <a:lstStyle/>
          <a:p>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 The Joyful Forgiveness</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8" name="TextBox 7">
            <a:extLst>
              <a:ext uri="{FF2B5EF4-FFF2-40B4-BE49-F238E27FC236}">
                <a16:creationId xmlns:a16="http://schemas.microsoft.com/office/drawing/2014/main" id="{36788163-0EA0-F9E0-EF50-4939A4D72DD3}"/>
              </a:ext>
            </a:extLst>
          </p:cNvPr>
          <p:cNvSpPr txBox="1"/>
          <p:nvPr/>
        </p:nvSpPr>
        <p:spPr>
          <a:xfrm>
            <a:off x="1174458" y="1895912"/>
            <a:ext cx="7633981" cy="4483279"/>
          </a:xfrm>
          <a:prstGeom prst="rect">
            <a:avLst/>
          </a:prstGeom>
          <a:noFill/>
        </p:spPr>
        <p:txBody>
          <a:bodyPr wrap="square">
            <a:spAutoFit/>
          </a:bodyPr>
          <a:lstStyle/>
          <a:p>
            <a:pPr marL="0" marR="0">
              <a:spcBef>
                <a:spcPts val="0"/>
              </a:spcBef>
              <a:spcAft>
                <a:spcPts val="800"/>
              </a:spcAft>
            </a:pPr>
            <a:r>
              <a:rPr lang="en-US" sz="2800" b="1" kern="100" dirty="0">
                <a:solidFill>
                  <a:srgbClr val="C00000"/>
                </a:solidFill>
                <a:effectLst/>
                <a:ea typeface="Calibri" panose="020F0502020204030204" pitchFamily="34" charset="0"/>
                <a:cs typeface="Times New Roman" panose="02020603050405020304" pitchFamily="18" charset="0"/>
              </a:rPr>
              <a:t>2. </a:t>
            </a:r>
            <a:r>
              <a:rPr lang="en-US" sz="2800" b="1" u="sng" kern="100" dirty="0">
                <a:solidFill>
                  <a:srgbClr val="C00000"/>
                </a:solidFill>
                <a:effectLst/>
                <a:ea typeface="Calibri" panose="020F0502020204030204" pitchFamily="34" charset="0"/>
                <a:cs typeface="Times New Roman" panose="02020603050405020304" pitchFamily="18" charset="0"/>
              </a:rPr>
              <a:t>Who He Forgave</a:t>
            </a:r>
            <a:r>
              <a:rPr lang="en-US" sz="2800" b="1" kern="100" dirty="0">
                <a:solidFill>
                  <a:srgbClr val="C00000"/>
                </a:solidFill>
                <a:effectLst/>
                <a:ea typeface="Calibri" panose="020F0502020204030204" pitchFamily="34" charset="0"/>
                <a:cs typeface="Times New Roman" panose="02020603050405020304" pitchFamily="18" charset="0"/>
              </a:rPr>
              <a:t>. “Both.”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Both alike needed it. The church-going sinner and the worldly sinner need forgiveness. One can have no more claim than another, both are debtors.</a:t>
            </a:r>
          </a:p>
          <a:p>
            <a:pPr marL="0" marR="0">
              <a:spcBef>
                <a:spcPts val="0"/>
              </a:spcBef>
              <a:spcAft>
                <a:spcPts val="800"/>
              </a:spcAft>
            </a:pPr>
            <a:r>
              <a:rPr lang="en-US" sz="2800" b="1" kern="100" dirty="0">
                <a:solidFill>
                  <a:srgbClr val="C00000"/>
                </a:solidFill>
                <a:effectLst/>
                <a:ea typeface="Calibri" panose="020F0502020204030204" pitchFamily="34" charset="0"/>
                <a:cs typeface="Times New Roman" panose="02020603050405020304" pitchFamily="18" charset="0"/>
              </a:rPr>
              <a:t>3. </a:t>
            </a:r>
            <a:r>
              <a:rPr lang="en-US" sz="2800" b="1" u="sng" kern="100" dirty="0">
                <a:solidFill>
                  <a:srgbClr val="C00000"/>
                </a:solidFill>
                <a:effectLst/>
                <a:ea typeface="Calibri" panose="020F0502020204030204" pitchFamily="34" charset="0"/>
                <a:cs typeface="Times New Roman" panose="02020603050405020304" pitchFamily="18" charset="0"/>
              </a:rPr>
              <a:t>How He Forgave</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“Frankly.” In a free, liberal, loving manner,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not grudgingly</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just as the father forgave the prodigal</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with open arms and joyful heart. “He delights in mercy.”</a:t>
            </a:r>
          </a:p>
          <a:p>
            <a:pPr marL="0" marR="0">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When God pardons a sinner He does it as Joseph forgave his brethren,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with a heart ready to burst with deep, unutterable compassion</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81792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6AFD0-5877-BF7A-EEE7-DA0C137E761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CD1455E-AEAF-E23E-4624-DC327A19CBD4}"/>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800D92-20E7-5065-9D40-7DB31FB8DC9B}"/>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510484A-FFC7-3FA0-1812-C692EB8B2C05}"/>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EEC85166-2F9A-2CDF-38CE-699DF6A30362}"/>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45F35554-F5DB-7A6E-A2CE-B53BABC86FF9}"/>
              </a:ext>
            </a:extLst>
          </p:cNvPr>
          <p:cNvSpPr txBox="1"/>
          <p:nvPr/>
        </p:nvSpPr>
        <p:spPr>
          <a:xfrm>
            <a:off x="1283516" y="901038"/>
            <a:ext cx="8288323" cy="584775"/>
          </a:xfrm>
          <a:prstGeom prst="rect">
            <a:avLst/>
          </a:prstGeom>
          <a:noFill/>
        </p:spPr>
        <p:txBody>
          <a:bodyPr wrap="square">
            <a:spAutoFit/>
          </a:bodyPr>
          <a:lstStyle/>
          <a:p>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 The Joyful Forgiveness</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8" name="TextBox 7">
            <a:extLst>
              <a:ext uri="{FF2B5EF4-FFF2-40B4-BE49-F238E27FC236}">
                <a16:creationId xmlns:a16="http://schemas.microsoft.com/office/drawing/2014/main" id="{B4243677-83A0-FA95-9F43-D1E24861D6AE}"/>
              </a:ext>
            </a:extLst>
          </p:cNvPr>
          <p:cNvSpPr txBox="1"/>
          <p:nvPr/>
        </p:nvSpPr>
        <p:spPr>
          <a:xfrm>
            <a:off x="1166068" y="1967402"/>
            <a:ext cx="7122254" cy="4380686"/>
          </a:xfrm>
          <a:prstGeom prst="rect">
            <a:avLst/>
          </a:prstGeom>
          <a:noFill/>
        </p:spPr>
        <p:txBody>
          <a:bodyPr wrap="square">
            <a:spAutoFit/>
          </a:bodyPr>
          <a:lstStyle/>
          <a:p>
            <a:pPr marL="0" marR="0">
              <a:spcBef>
                <a:spcPts val="0"/>
              </a:spcBef>
              <a:spcAft>
                <a:spcPts val="800"/>
              </a:spcAft>
            </a:pPr>
            <a:r>
              <a:rPr lang="en-US" sz="2800" b="1" kern="100" dirty="0">
                <a:solidFill>
                  <a:srgbClr val="C00000"/>
                </a:solidFill>
                <a:effectLst/>
                <a:ea typeface="Calibri" panose="020F0502020204030204" pitchFamily="34" charset="0"/>
                <a:cs typeface="Times New Roman" panose="02020603050405020304" pitchFamily="18" charset="0"/>
              </a:rPr>
              <a:t>4. </a:t>
            </a:r>
            <a:r>
              <a:rPr lang="en-US" sz="2800" b="1" u="sng" kern="100" dirty="0">
                <a:solidFill>
                  <a:srgbClr val="C00000"/>
                </a:solidFill>
                <a:effectLst/>
                <a:ea typeface="Calibri" panose="020F0502020204030204" pitchFamily="34" charset="0"/>
                <a:cs typeface="Times New Roman" panose="02020603050405020304" pitchFamily="18" charset="0"/>
              </a:rPr>
              <a:t>When He Forgave</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800" b="1" kern="100" dirty="0">
                <a:effectLst/>
                <a:ea typeface="Calibri" panose="020F0502020204030204" pitchFamily="34" charset="0"/>
                <a:cs typeface="Times New Roman" panose="02020603050405020304" pitchFamily="18" charset="0"/>
              </a:rPr>
              <a:t>“When they had nothing to pay.”</a:t>
            </a:r>
          </a:p>
          <a:p>
            <a:pPr marL="342900" marR="0" indent="-342900">
              <a:spcBef>
                <a:spcPts val="0"/>
              </a:spcBef>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It was when the prodigal had spent all that he had that he came and was accepted. </a:t>
            </a:r>
          </a:p>
          <a:p>
            <a:pPr marL="342900" marR="0" indent="-342900">
              <a:spcBef>
                <a:spcPts val="0"/>
              </a:spcBef>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When Joseph’s brethren had nothing to eat, then they were enriched by him whom they had despised. </a:t>
            </a:r>
          </a:p>
          <a:p>
            <a:pPr marL="342900" marR="0" indent="-342900">
              <a:spcBef>
                <a:spcPts val="0"/>
              </a:spcBef>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young ruler came with a great price in his hand, and he went away sorrowful. </a:t>
            </a:r>
          </a:p>
          <a:p>
            <a:pPr marL="342900" marR="0" indent="-342900">
              <a:spcBef>
                <a:spcPts val="0"/>
              </a:spcBef>
              <a:spcAft>
                <a:spcPts val="800"/>
              </a:spcAft>
              <a:buFont typeface="Arial" panose="020B0604020202020204" pitchFamily="34" charset="0"/>
              <a:buChar char="•"/>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Laodicean Church “had need of nothing” while Christ stood outside.</a:t>
            </a:r>
          </a:p>
        </p:txBody>
      </p:sp>
    </p:spTree>
    <p:extLst>
      <p:ext uri="{BB962C8B-B14F-4D97-AF65-F5344CB8AC3E}">
        <p14:creationId xmlns:p14="http://schemas.microsoft.com/office/powerpoint/2010/main" val="3488100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CC300-AB4A-D6D3-1B58-4BE859FBE8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848375-4535-EAA1-2CE2-4D9469BD9912}"/>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3292EED-16C8-3C27-BD73-D491F228D103}"/>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D021D71-8ED6-58C1-F3C0-EE1F8FCA4C51}"/>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F56B5AEF-DD74-B68D-6995-437A32933FA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CF74497F-238D-BA81-5F45-40F7725980EB}"/>
              </a:ext>
            </a:extLst>
          </p:cNvPr>
          <p:cNvSpPr txBox="1"/>
          <p:nvPr/>
        </p:nvSpPr>
        <p:spPr>
          <a:xfrm>
            <a:off x="1317072" y="901038"/>
            <a:ext cx="8288323" cy="584775"/>
          </a:xfrm>
          <a:prstGeom prst="rect">
            <a:avLst/>
          </a:prstGeom>
          <a:noFill/>
        </p:spPr>
        <p:txBody>
          <a:bodyPr wrap="square">
            <a:spAutoFit/>
          </a:bodyPr>
          <a:lstStyle/>
          <a:p>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The Grateful Evidence</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8" name="TextBox 7">
            <a:extLst>
              <a:ext uri="{FF2B5EF4-FFF2-40B4-BE49-F238E27FC236}">
                <a16:creationId xmlns:a16="http://schemas.microsoft.com/office/drawing/2014/main" id="{DFFCDFB0-47F6-6FA2-5016-766EDA768A57}"/>
              </a:ext>
            </a:extLst>
          </p:cNvPr>
          <p:cNvSpPr txBox="1"/>
          <p:nvPr/>
        </p:nvSpPr>
        <p:spPr>
          <a:xfrm>
            <a:off x="1157681" y="1887523"/>
            <a:ext cx="7642369" cy="4380686"/>
          </a:xfrm>
          <a:prstGeom prst="rect">
            <a:avLst/>
          </a:prstGeom>
          <a:noFill/>
        </p:spPr>
        <p:txBody>
          <a:bodyPr wrap="square">
            <a:spAutoFit/>
          </a:bodyPr>
          <a:lstStyle/>
          <a:p>
            <a:pPr marL="0" marR="0">
              <a:spcBef>
                <a:spcPts val="0"/>
              </a:spcBef>
              <a:spcAft>
                <a:spcPts val="800"/>
              </a:spcAft>
            </a:pPr>
            <a:r>
              <a:rPr lang="en-US" sz="2800" b="1" u="sng" kern="100" dirty="0">
                <a:effectLst/>
                <a:ea typeface="Calibri" panose="020F0502020204030204" pitchFamily="34" charset="0"/>
                <a:cs typeface="Times New Roman" panose="02020603050405020304" pitchFamily="18" charset="0"/>
              </a:rPr>
              <a:t>The Grateful Evidence</a:t>
            </a:r>
            <a:r>
              <a:rPr lang="en-US" sz="2800" b="1" kern="100" dirty="0">
                <a:effectLst/>
                <a:ea typeface="Calibri" panose="020F0502020204030204" pitchFamily="34" charset="0"/>
                <a:cs typeface="Times New Roman" panose="02020603050405020304" pitchFamily="18" charset="0"/>
              </a:rPr>
              <a:t>. </a:t>
            </a:r>
            <a:r>
              <a:rPr lang="en-US" sz="2800" b="1" kern="100" dirty="0">
                <a:effectLst/>
                <a:latin typeface="Arial Black" panose="020B0A04020102020204" pitchFamily="34" charset="0"/>
                <a:ea typeface="Calibri" panose="020F0502020204030204" pitchFamily="34" charset="0"/>
                <a:cs typeface="Times New Roman" panose="02020603050405020304" pitchFamily="18" charset="0"/>
              </a:rPr>
              <a:t>“Love.”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Which of them will love Him most?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He to whom He forgave most,” says Simon</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“Thou hast rightly judged,” says Jesus. It is right judgment, then, to expect the forgiven to manifest in some way or other their love for Him who frankly forgives all.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The poor woman had been forgiven much, and she loved much, and showed it.</a:t>
            </a:r>
          </a:p>
          <a:p>
            <a:pPr marL="0" marR="0">
              <a:spcBef>
                <a:spcPts val="0"/>
              </a:spcBef>
              <a:spcAft>
                <a:spcPts val="800"/>
              </a:spcAft>
            </a:pPr>
            <a:r>
              <a:rPr lang="en-US" sz="2800" b="1" u="sng" kern="100" dirty="0">
                <a:solidFill>
                  <a:srgbClr val="C00000"/>
                </a:solidFill>
                <a:effectLst/>
                <a:ea typeface="Calibri" panose="020F0502020204030204" pitchFamily="34" charset="0"/>
                <a:cs typeface="Times New Roman" panose="02020603050405020304" pitchFamily="18" charset="0"/>
              </a:rPr>
              <a:t>1. Much love Weeps </a:t>
            </a:r>
            <a:r>
              <a:rPr lang="en-US" sz="2800" b="1" kern="100" dirty="0">
                <a:solidFill>
                  <a:srgbClr val="C00000"/>
                </a:solidFill>
                <a:effectLst/>
                <a:ea typeface="Calibri" panose="020F0502020204030204" pitchFamily="34" charset="0"/>
                <a:cs typeface="Times New Roman" panose="02020603050405020304" pitchFamily="18" charset="0"/>
              </a:rPr>
              <a:t>(v. 44).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Not only tears of regret for the past, but of deepest gratitude toward God, and of tender sympathy toward the lost. </a:t>
            </a:r>
            <a:r>
              <a:rPr lang="en-US" sz="2400" u="sng" kern="100" dirty="0">
                <a:effectLst/>
                <a:latin typeface="Calibri" panose="020F0502020204030204" pitchFamily="34" charset="0"/>
                <a:ea typeface="Calibri" panose="020F0502020204030204" pitchFamily="34" charset="0"/>
                <a:cs typeface="Times New Roman" panose="02020603050405020304" pitchFamily="18" charset="0"/>
              </a:rPr>
              <a:t>The world needs such tears. Christ shed them, so did Paul </a:t>
            </a:r>
            <a:r>
              <a:rPr lang="en-US" sz="24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(Phil. 3:18).</a:t>
            </a:r>
          </a:p>
        </p:txBody>
      </p:sp>
    </p:spTree>
    <p:extLst>
      <p:ext uri="{BB962C8B-B14F-4D97-AF65-F5344CB8AC3E}">
        <p14:creationId xmlns:p14="http://schemas.microsoft.com/office/powerpoint/2010/main" val="286033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C8FE8-5B00-5038-B8C1-CA3B01030D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D8AAFF7-37BB-631F-8990-33536F193DD7}"/>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4E7CEA-DACA-2D82-7FB9-AB4AC6EC9853}"/>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0FC2B11-C618-4C84-566A-BD793019FF2F}"/>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83AEF45D-8BD9-E0BA-4A61-246CC167B7C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647BFFDD-6904-02BA-C75A-0A49D0A05374}"/>
              </a:ext>
            </a:extLst>
          </p:cNvPr>
          <p:cNvSpPr txBox="1"/>
          <p:nvPr/>
        </p:nvSpPr>
        <p:spPr>
          <a:xfrm>
            <a:off x="1300294" y="901038"/>
            <a:ext cx="8288323" cy="584775"/>
          </a:xfrm>
          <a:prstGeom prst="rect">
            <a:avLst/>
          </a:prstGeom>
          <a:noFill/>
        </p:spPr>
        <p:txBody>
          <a:bodyPr wrap="square">
            <a:spAutoFit/>
          </a:bodyPr>
          <a:lstStyle/>
          <a:p>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The Grateful Evidence</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9" name="TextBox 8">
            <a:extLst>
              <a:ext uri="{FF2B5EF4-FFF2-40B4-BE49-F238E27FC236}">
                <a16:creationId xmlns:a16="http://schemas.microsoft.com/office/drawing/2014/main" id="{A9302B4D-5AFC-14B8-460E-89D632BBF441}"/>
              </a:ext>
            </a:extLst>
          </p:cNvPr>
          <p:cNvSpPr txBox="1"/>
          <p:nvPr/>
        </p:nvSpPr>
        <p:spPr>
          <a:xfrm>
            <a:off x="1065402" y="1585519"/>
            <a:ext cx="7793372" cy="4934684"/>
          </a:xfrm>
          <a:prstGeom prst="rect">
            <a:avLst/>
          </a:prstGeom>
          <a:noFill/>
        </p:spPr>
        <p:txBody>
          <a:bodyPr wrap="square">
            <a:spAutoFit/>
          </a:bodyPr>
          <a:lstStyle/>
          <a:p>
            <a:pPr marL="0" marR="0">
              <a:spcBef>
                <a:spcPts val="0"/>
              </a:spcBef>
              <a:spcAft>
                <a:spcPts val="800"/>
              </a:spcAft>
            </a:pPr>
            <a:r>
              <a:rPr lang="en-US" sz="2800" b="1" u="sng" kern="100" dirty="0">
                <a:solidFill>
                  <a:srgbClr val="C00000"/>
                </a:solidFill>
                <a:effectLst/>
                <a:ea typeface="Calibri" panose="020F0502020204030204" pitchFamily="34" charset="0"/>
                <a:cs typeface="Arial" panose="020B0604020202020204" pitchFamily="34" charset="0"/>
              </a:rPr>
              <a:t>2. Much love Washes</a:t>
            </a:r>
            <a:r>
              <a:rPr lang="en-US" sz="2800" b="1" kern="100" dirty="0">
                <a:solidFill>
                  <a:srgbClr val="C00000"/>
                </a:solidFill>
                <a:effectLst/>
                <a:ea typeface="Calibri" panose="020F0502020204030204" pitchFamily="34" charset="0"/>
                <a:cs typeface="Arial" panose="020B0604020202020204" pitchFamily="34" charset="0"/>
              </a:rPr>
              <a:t>. </a:t>
            </a:r>
            <a:r>
              <a:rPr lang="en-US" sz="2400" b="1" kern="100" dirty="0">
                <a:effectLst/>
                <a:ea typeface="Calibri" panose="020F0502020204030204" pitchFamily="34" charset="0"/>
                <a:cs typeface="Arial" panose="020B0604020202020204" pitchFamily="34" charset="0"/>
              </a:rPr>
              <a:t>“She has washed My feet” (v. 44).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Many a dusty foot and life, love has washed. “He loved </a:t>
            </a:r>
            <a:r>
              <a:rPr lang="en-US" sz="2400" b="1" u="sng" kern="100" dirty="0">
                <a:effectLst/>
                <a:latin typeface="Calibri" panose="020F0502020204030204" pitchFamily="34" charset="0"/>
                <a:ea typeface="Calibri" panose="020F0502020204030204" pitchFamily="34" charset="0"/>
                <a:cs typeface="Times New Roman" panose="02020603050405020304" pitchFamily="18" charset="0"/>
              </a:rPr>
              <a:t>me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and washed </a:t>
            </a:r>
            <a:r>
              <a:rPr lang="en-US" sz="2400" b="1" u="sng" kern="100" dirty="0">
                <a:effectLst/>
                <a:latin typeface="Calibri" panose="020F0502020204030204" pitchFamily="34" charset="0"/>
                <a:ea typeface="Calibri" panose="020F0502020204030204" pitchFamily="34" charset="0"/>
                <a:cs typeface="Times New Roman" panose="02020603050405020304" pitchFamily="18" charset="0"/>
              </a:rPr>
              <a:t>me.</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Love covers a multitude of sins.</a:t>
            </a:r>
          </a:p>
          <a:p>
            <a:pPr marL="0" marR="0">
              <a:spcBef>
                <a:spcPts val="0"/>
              </a:spcBef>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800"/>
              </a:spcAft>
            </a:pPr>
            <a:r>
              <a:rPr lang="en-US" sz="2800" b="1" u="sng" kern="100" dirty="0">
                <a:solidFill>
                  <a:srgbClr val="C00000"/>
                </a:solidFill>
                <a:effectLst/>
                <a:ea typeface="Calibri" panose="020F0502020204030204" pitchFamily="34" charset="0"/>
                <a:cs typeface="Times New Roman" panose="02020603050405020304" pitchFamily="18" charset="0"/>
              </a:rPr>
              <a:t>3. Much love Stoops</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400" b="1" kern="100" dirty="0">
                <a:effectLst/>
                <a:ea typeface="Calibri" panose="020F0502020204030204" pitchFamily="34" charset="0"/>
                <a:cs typeface="Times New Roman" panose="02020603050405020304" pitchFamily="18" charset="0"/>
              </a:rPr>
              <a:t>“She wipes His feet with her hair” (v. 44).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She puts her glory at His feet.  The heart must bow if Jesus is to be served.</a:t>
            </a:r>
          </a:p>
          <a:p>
            <a:pPr marL="0" marR="0">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u="sng" kern="100" dirty="0">
                <a:solidFill>
                  <a:srgbClr val="C00000"/>
                </a:solidFill>
                <a:effectLst/>
                <a:ea typeface="Calibri" panose="020F0502020204030204" pitchFamily="34" charset="0"/>
                <a:cs typeface="Times New Roman" panose="02020603050405020304" pitchFamily="18" charset="0"/>
              </a:rPr>
              <a:t>4. Much love Kisses</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400" b="1" kern="100" dirty="0">
                <a:effectLst/>
                <a:ea typeface="Calibri" panose="020F0502020204030204" pitchFamily="34" charset="0"/>
                <a:cs typeface="Times New Roman" panose="02020603050405020304" pitchFamily="18" charset="0"/>
              </a:rPr>
              <a:t>Her lips of affection are pressed to His feet (v. 45).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The feet of the body of Christ, the dusty, naked members, are often neglected. Love seeks contact with them.</a:t>
            </a:r>
          </a:p>
        </p:txBody>
      </p:sp>
    </p:spTree>
    <p:extLst>
      <p:ext uri="{BB962C8B-B14F-4D97-AF65-F5344CB8AC3E}">
        <p14:creationId xmlns:p14="http://schemas.microsoft.com/office/powerpoint/2010/main" val="6999481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B34A1-418B-DB38-C1C7-6B1861C9405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D6B349B-7CC5-39DE-2FB2-80BC199D114E}"/>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44AD6F4-23E2-BFFC-B70E-73A04E654B1E}"/>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271D599-CFAC-1F04-FA02-991483F4BC06}"/>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53FB7859-01A1-59F3-E244-7226A02B967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353C0573-2319-9ABD-E074-BBB125BA5B08}"/>
              </a:ext>
            </a:extLst>
          </p:cNvPr>
          <p:cNvSpPr txBox="1"/>
          <p:nvPr/>
        </p:nvSpPr>
        <p:spPr>
          <a:xfrm>
            <a:off x="1266738" y="901038"/>
            <a:ext cx="8288323" cy="584775"/>
          </a:xfrm>
          <a:prstGeom prst="rect">
            <a:avLst/>
          </a:prstGeom>
          <a:noFill/>
        </p:spPr>
        <p:txBody>
          <a:bodyPr wrap="square">
            <a:spAutoFit/>
          </a:bodyPr>
          <a:lstStyle/>
          <a:p>
            <a:r>
              <a:rPr lang="en-US" sz="32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The Grateful Evidence</a:t>
            </a:r>
            <a:r>
              <a:rPr lang="en-US" sz="32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solidFill>
                <a:schemeClr val="accent5">
                  <a:lumMod val="50000"/>
                </a:schemeClr>
              </a:solidFill>
            </a:endParaRPr>
          </a:p>
        </p:txBody>
      </p:sp>
      <p:sp>
        <p:nvSpPr>
          <p:cNvPr id="8" name="TextBox 7">
            <a:extLst>
              <a:ext uri="{FF2B5EF4-FFF2-40B4-BE49-F238E27FC236}">
                <a16:creationId xmlns:a16="http://schemas.microsoft.com/office/drawing/2014/main" id="{37C9DC78-89F7-8264-37AA-8835F7A1476A}"/>
              </a:ext>
            </a:extLst>
          </p:cNvPr>
          <p:cNvSpPr txBox="1"/>
          <p:nvPr/>
        </p:nvSpPr>
        <p:spPr>
          <a:xfrm>
            <a:off x="1275126" y="1682177"/>
            <a:ext cx="7239699" cy="4279120"/>
          </a:xfrm>
          <a:prstGeom prst="rect">
            <a:avLst/>
          </a:prstGeom>
          <a:noFill/>
        </p:spPr>
        <p:txBody>
          <a:bodyPr wrap="square">
            <a:spAutoFit/>
          </a:bodyPr>
          <a:lstStyle/>
          <a:p>
            <a:pPr marL="0" marR="0">
              <a:spcBef>
                <a:spcPts val="0"/>
              </a:spcBef>
              <a:spcAft>
                <a:spcPts val="800"/>
              </a:spcAft>
            </a:pPr>
            <a:r>
              <a:rPr lang="en-US" sz="2800" b="1" u="sng" kern="100" dirty="0">
                <a:solidFill>
                  <a:srgbClr val="C00000"/>
                </a:solidFill>
                <a:effectLst/>
                <a:ea typeface="Calibri" panose="020F0502020204030204" pitchFamily="34" charset="0"/>
                <a:cs typeface="Times New Roman" panose="02020603050405020304" pitchFamily="18" charset="0"/>
              </a:rPr>
              <a:t>5. Much love Anoints</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400" b="1" kern="100" dirty="0">
                <a:effectLst/>
                <a:ea typeface="Calibri" panose="020F0502020204030204" pitchFamily="34" charset="0"/>
                <a:cs typeface="Times New Roman" panose="02020603050405020304" pitchFamily="18" charset="0"/>
              </a:rPr>
              <a:t>The Father anoints His head, but the forgiven one must anoint His feet (v. 46). </a:t>
            </a:r>
          </a:p>
          <a:p>
            <a:pPr marL="0" marR="0">
              <a:spcBef>
                <a:spcPts val="0"/>
              </a:spcBef>
              <a:spcAft>
                <a:spcPts val="8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u="sng" kern="100" dirty="0">
                <a:solidFill>
                  <a:srgbClr val="C00000"/>
                </a:solidFill>
                <a:effectLst/>
                <a:ea typeface="Calibri" panose="020F0502020204030204" pitchFamily="34" charset="0"/>
                <a:cs typeface="Times New Roman" panose="02020603050405020304" pitchFamily="18" charset="0"/>
              </a:rPr>
              <a:t>6. Much love Follows</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400" b="1" kern="100" dirty="0">
                <a:effectLst/>
                <a:ea typeface="Calibri" panose="020F0502020204030204" pitchFamily="34" charset="0"/>
                <a:cs typeface="Times New Roman" panose="02020603050405020304" pitchFamily="18" charset="0"/>
              </a:rPr>
              <a:t>She followed Him into Simon’s house.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She heeded not the criticism of others. Love constrained her (1 John 4:19).</a:t>
            </a:r>
          </a:p>
          <a:p>
            <a:pPr marL="0" marR="0">
              <a:lnSpc>
                <a:spcPct val="107000"/>
              </a:lnSpc>
              <a:spcBef>
                <a:spcPts val="0"/>
              </a:spcBef>
              <a:spcAft>
                <a:spcPts val="800"/>
              </a:spcAft>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2800" b="1" u="sng" kern="100" dirty="0">
                <a:solidFill>
                  <a:srgbClr val="C00000"/>
                </a:solidFill>
                <a:effectLst/>
                <a:ea typeface="Calibri" panose="020F0502020204030204" pitchFamily="34" charset="0"/>
                <a:cs typeface="Times New Roman" panose="02020603050405020304" pitchFamily="18" charset="0"/>
              </a:rPr>
              <a:t>7. Much love Gives</a:t>
            </a:r>
            <a:r>
              <a:rPr lang="en-US" sz="2800" b="1" kern="100" dirty="0">
                <a:solidFill>
                  <a:srgbClr val="C00000"/>
                </a:solidFill>
                <a:effectLst/>
                <a:ea typeface="Calibri" panose="020F0502020204030204" pitchFamily="34" charset="0"/>
                <a:cs typeface="Times New Roman" panose="02020603050405020304" pitchFamily="18" charset="0"/>
              </a:rPr>
              <a:t>. </a:t>
            </a:r>
            <a:r>
              <a:rPr lang="en-US" sz="2400" b="1" kern="100" dirty="0">
                <a:effectLst/>
                <a:ea typeface="Calibri" panose="020F0502020204030204" pitchFamily="34" charset="0"/>
                <a:cs typeface="Times New Roman" panose="02020603050405020304" pitchFamily="18" charset="0"/>
              </a:rPr>
              <a:t>“She brought her box of ointment” (v. 37).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This was all her treasure, and she laid it at His feet, not only her ointment, but herself.</a:t>
            </a:r>
          </a:p>
        </p:txBody>
      </p:sp>
    </p:spTree>
    <p:extLst>
      <p:ext uri="{BB962C8B-B14F-4D97-AF65-F5344CB8AC3E}">
        <p14:creationId xmlns:p14="http://schemas.microsoft.com/office/powerpoint/2010/main" val="1012628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CCDF8-08BC-14B1-99FF-EDACD9E27F3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085692-C61D-758E-DC53-D44FBCA94775}"/>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50711EA-8425-5118-6639-C4CD96F8A35B}"/>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3B5D403-043F-CB37-53A4-7697A6260247}"/>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2AD30A0F-624E-51F2-FC97-DEEFC5122FA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6" name="TextBox 5">
            <a:extLst>
              <a:ext uri="{FF2B5EF4-FFF2-40B4-BE49-F238E27FC236}">
                <a16:creationId xmlns:a16="http://schemas.microsoft.com/office/drawing/2014/main" id="{88D22244-1D63-3E35-CADB-65797532A442}"/>
              </a:ext>
            </a:extLst>
          </p:cNvPr>
          <p:cNvSpPr txBox="1"/>
          <p:nvPr/>
        </p:nvSpPr>
        <p:spPr>
          <a:xfrm>
            <a:off x="1140903" y="1954635"/>
            <a:ext cx="7172587" cy="2554545"/>
          </a:xfrm>
          <a:prstGeom prst="rect">
            <a:avLst/>
          </a:prstGeom>
          <a:noFill/>
        </p:spPr>
        <p:txBody>
          <a:bodyPr wrap="square" rtlCol="0">
            <a:spAutoFit/>
          </a:bodyPr>
          <a:lstStyle/>
          <a:p>
            <a:pPr algn="ctr"/>
            <a:r>
              <a:rPr lang="en-US" sz="4000" dirty="0"/>
              <a:t>As we go through this parable    ask yourself,</a:t>
            </a:r>
          </a:p>
          <a:p>
            <a:pPr algn="ctr"/>
            <a:r>
              <a:rPr lang="en-US" sz="4000" dirty="0"/>
              <a:t>Do I relate to the religious man</a:t>
            </a:r>
          </a:p>
          <a:p>
            <a:pPr algn="ctr"/>
            <a:r>
              <a:rPr lang="en-US" sz="4000" dirty="0"/>
              <a:t>Or the sinner woman?</a:t>
            </a:r>
          </a:p>
        </p:txBody>
      </p:sp>
    </p:spTree>
    <p:extLst>
      <p:ext uri="{BB962C8B-B14F-4D97-AF65-F5344CB8AC3E}">
        <p14:creationId xmlns:p14="http://schemas.microsoft.com/office/powerpoint/2010/main" val="2769144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6A298-2EC5-C81E-B0AD-C8DB03CDAB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3C72982-51FC-F3D2-8393-CE201B2EEB51}"/>
              </a:ext>
            </a:extLst>
          </p:cNvPr>
          <p:cNvSpPr/>
          <p:nvPr/>
        </p:nvSpPr>
        <p:spPr>
          <a:xfrm>
            <a:off x="0" y="0"/>
            <a:ext cx="855677" cy="6858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640CA99-7B4A-AFF3-3785-DC8F6EF16738}"/>
              </a:ext>
            </a:extLst>
          </p:cNvPr>
          <p:cNvSpPr/>
          <p:nvPr/>
        </p:nvSpPr>
        <p:spPr>
          <a:xfrm>
            <a:off x="0" y="0"/>
            <a:ext cx="9144000" cy="7046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E7FA633-8F72-29AF-5763-6C161306B7BF}"/>
              </a:ext>
            </a:extLst>
          </p:cNvPr>
          <p:cNvSpPr txBox="1"/>
          <p:nvPr/>
        </p:nvSpPr>
        <p:spPr>
          <a:xfrm>
            <a:off x="1" y="-16778"/>
            <a:ext cx="91439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The Two Debtors.  Luke 7:41-43</a:t>
            </a:r>
          </a:p>
        </p:txBody>
      </p:sp>
      <p:sp>
        <p:nvSpPr>
          <p:cNvPr id="5" name="Footer Placeholder 4">
            <a:extLst>
              <a:ext uri="{FF2B5EF4-FFF2-40B4-BE49-F238E27FC236}">
                <a16:creationId xmlns:a16="http://schemas.microsoft.com/office/drawing/2014/main" id="{9C64D4C1-C720-F820-94D9-B6FA29419A3B}"/>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sp>
        <p:nvSpPr>
          <p:cNvPr id="7" name="TextBox 6">
            <a:extLst>
              <a:ext uri="{FF2B5EF4-FFF2-40B4-BE49-F238E27FC236}">
                <a16:creationId xmlns:a16="http://schemas.microsoft.com/office/drawing/2014/main" id="{35DC8FC8-D252-1EF2-5A05-E49FB03DA4C1}"/>
              </a:ext>
            </a:extLst>
          </p:cNvPr>
          <p:cNvSpPr txBox="1"/>
          <p:nvPr/>
        </p:nvSpPr>
        <p:spPr>
          <a:xfrm>
            <a:off x="1266739" y="1073791"/>
            <a:ext cx="7273254" cy="1384995"/>
          </a:xfrm>
          <a:prstGeom prst="rect">
            <a:avLst/>
          </a:prstGeom>
          <a:noFill/>
        </p:spPr>
        <p:txBody>
          <a:bodyPr wrap="square">
            <a:spAutoFit/>
          </a:bodyPr>
          <a:lstStyle/>
          <a:p>
            <a:r>
              <a:rPr lang="en-US" sz="2800" b="1" dirty="0">
                <a:solidFill>
                  <a:srgbClr val="0070C0"/>
                </a:solidFill>
              </a:rPr>
              <a:t>Luke 7:47 </a:t>
            </a:r>
            <a:r>
              <a:rPr lang="en-US" sz="2800" dirty="0"/>
              <a:t>"Therefore I say to you, her sins, which are many, are forgiven, for she loved much. But to whom little is forgiven, the same loves little."</a:t>
            </a:r>
          </a:p>
        </p:txBody>
      </p:sp>
      <p:sp>
        <p:nvSpPr>
          <p:cNvPr id="9" name="TextBox 8">
            <a:extLst>
              <a:ext uri="{FF2B5EF4-FFF2-40B4-BE49-F238E27FC236}">
                <a16:creationId xmlns:a16="http://schemas.microsoft.com/office/drawing/2014/main" id="{504C442D-9EED-8CA7-D1F2-AD2772E1DE48}"/>
              </a:ext>
            </a:extLst>
          </p:cNvPr>
          <p:cNvSpPr txBox="1"/>
          <p:nvPr/>
        </p:nvSpPr>
        <p:spPr>
          <a:xfrm>
            <a:off x="1266739" y="2676087"/>
            <a:ext cx="7365533" cy="2062103"/>
          </a:xfrm>
          <a:prstGeom prst="rect">
            <a:avLst/>
          </a:prstGeom>
          <a:noFill/>
        </p:spPr>
        <p:txBody>
          <a:bodyPr wrap="square" rtlCol="0">
            <a:spAutoFit/>
          </a:bodyPr>
          <a:lstStyle/>
          <a:p>
            <a:r>
              <a:rPr lang="en-US" sz="3200" dirty="0"/>
              <a:t>If </a:t>
            </a:r>
            <a:r>
              <a:rPr lang="en-US" sz="3200" b="1" u="sng" dirty="0"/>
              <a:t>your sins </a:t>
            </a:r>
            <a:r>
              <a:rPr lang="en-US" sz="3200" b="1" dirty="0"/>
              <a:t>were forgiven </a:t>
            </a:r>
            <a:r>
              <a:rPr lang="en-US" sz="3200" dirty="0"/>
              <a:t>on the basis of </a:t>
            </a:r>
            <a:r>
              <a:rPr lang="en-US" sz="3200" b="1" dirty="0">
                <a:solidFill>
                  <a:srgbClr val="0070C0"/>
                </a:solidFill>
              </a:rPr>
              <a:t>how much you love and how much you demonstrate your love for Christ</a:t>
            </a:r>
            <a:r>
              <a:rPr lang="en-US" sz="3200" dirty="0"/>
              <a:t>, how many unforgiven sins would you have?</a:t>
            </a:r>
          </a:p>
        </p:txBody>
      </p:sp>
      <p:sp>
        <p:nvSpPr>
          <p:cNvPr id="11" name="TextBox 10">
            <a:extLst>
              <a:ext uri="{FF2B5EF4-FFF2-40B4-BE49-F238E27FC236}">
                <a16:creationId xmlns:a16="http://schemas.microsoft.com/office/drawing/2014/main" id="{81E6EA64-C318-0DCF-D8FA-0556AF74A4F0}"/>
              </a:ext>
            </a:extLst>
          </p:cNvPr>
          <p:cNvSpPr txBox="1"/>
          <p:nvPr/>
        </p:nvSpPr>
        <p:spPr>
          <a:xfrm>
            <a:off x="1333848" y="4989522"/>
            <a:ext cx="7508147" cy="1384995"/>
          </a:xfrm>
          <a:prstGeom prst="rect">
            <a:avLst/>
          </a:prstGeom>
          <a:noFill/>
        </p:spPr>
        <p:txBody>
          <a:bodyPr wrap="square">
            <a:spAutoFit/>
          </a:bodyPr>
          <a:lstStyle/>
          <a:p>
            <a:pPr algn="ct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her sins, which are many</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are forgiven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for she loved much</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But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to whom little is forgiven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srgbClr val="FF0000"/>
                </a:solidFill>
                <a:effectLst/>
                <a:uLnTx/>
                <a:uFillTx/>
                <a:latin typeface="Calibri" panose="020F0502020204030204"/>
                <a:ea typeface="+mn-ea"/>
                <a:cs typeface="+mn-cs"/>
              </a:rPr>
              <a:t>the same loves little</a:t>
            </a:r>
            <a:endParaRPr lang="en-US" b="1" u="sng" dirty="0">
              <a:solidFill>
                <a:srgbClr val="FF0000"/>
              </a:solidFill>
            </a:endParaRPr>
          </a:p>
        </p:txBody>
      </p:sp>
      <p:sp>
        <p:nvSpPr>
          <p:cNvPr id="12" name="Rectangle 11">
            <a:extLst>
              <a:ext uri="{FF2B5EF4-FFF2-40B4-BE49-F238E27FC236}">
                <a16:creationId xmlns:a16="http://schemas.microsoft.com/office/drawing/2014/main" id="{E7209961-05B1-8B7E-9D1B-B552B8F14DE3}"/>
              </a:ext>
            </a:extLst>
          </p:cNvPr>
          <p:cNvSpPr/>
          <p:nvPr/>
        </p:nvSpPr>
        <p:spPr>
          <a:xfrm>
            <a:off x="1132514" y="2583809"/>
            <a:ext cx="7642370" cy="2197916"/>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8806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F86C-DD55-3377-9F05-6F498B38350C}"/>
              </a:ext>
            </a:extLst>
          </p:cNvPr>
          <p:cNvSpPr/>
          <p:nvPr/>
        </p:nvSpPr>
        <p:spPr>
          <a:xfrm>
            <a:off x="0" y="0"/>
            <a:ext cx="855677" cy="6858000"/>
          </a:xfrm>
          <a:prstGeom prst="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09A8EDE-AD51-341A-5DA9-578B628186AF}"/>
              </a:ext>
            </a:extLst>
          </p:cNvPr>
          <p:cNvSpPr/>
          <p:nvPr/>
        </p:nvSpPr>
        <p:spPr>
          <a:xfrm>
            <a:off x="0" y="0"/>
            <a:ext cx="9144000" cy="13002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5FD543D-5F38-BC77-B1C0-94E95ABADDC6}"/>
              </a:ext>
            </a:extLst>
          </p:cNvPr>
          <p:cNvSpPr txBox="1"/>
          <p:nvPr/>
        </p:nvSpPr>
        <p:spPr>
          <a:xfrm>
            <a:off x="-13281" y="-16778"/>
            <a:ext cx="9157281" cy="1754326"/>
          </a:xfrm>
          <a:prstGeom prst="rect">
            <a:avLst/>
          </a:prstGeom>
          <a:solidFill>
            <a:schemeClr val="accent5">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Are you a New Testament Christian?</a:t>
            </a:r>
          </a:p>
        </p:txBody>
      </p:sp>
      <p:sp>
        <p:nvSpPr>
          <p:cNvPr id="5" name="Rectangle 3" descr="Rectangle: Click to edit Master text styles&#10;Second level&#10;Third level&#10;Fourth level&#10;Fifth level">
            <a:extLst>
              <a:ext uri="{FF2B5EF4-FFF2-40B4-BE49-F238E27FC236}">
                <a16:creationId xmlns:a16="http://schemas.microsoft.com/office/drawing/2014/main" id="{D0B57229-4B70-A0A7-3E79-C275ACFCE8EC}"/>
              </a:ext>
            </a:extLst>
          </p:cNvPr>
          <p:cNvSpPr txBox="1">
            <a:spLocks noChangeArrowheads="1"/>
          </p:cNvSpPr>
          <p:nvPr/>
        </p:nvSpPr>
        <p:spPr>
          <a:xfrm>
            <a:off x="855677" y="2169355"/>
            <a:ext cx="6484938" cy="2905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Hear</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a:t>
            </a:r>
            <a:r>
              <a:rPr kumimoji="0" lang="en-US" sz="3200" b="0" i="0" u="none" strike="noStrike" kern="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(Rom.10:14)</a:t>
            </a:r>
          </a:p>
        </p:txBody>
      </p:sp>
      <p:sp>
        <p:nvSpPr>
          <p:cNvPr id="6" name="Rectangle 3" descr="Rectangle: Click to edit Master text styles&#10;Second level&#10;Third level&#10;Fourth level&#10;Fifth level">
            <a:extLst>
              <a:ext uri="{FF2B5EF4-FFF2-40B4-BE49-F238E27FC236}">
                <a16:creationId xmlns:a16="http://schemas.microsoft.com/office/drawing/2014/main" id="{8D768C23-8C44-E143-4AC6-B52FF28E7369}"/>
              </a:ext>
            </a:extLst>
          </p:cNvPr>
          <p:cNvSpPr txBox="1">
            <a:spLocks noChangeArrowheads="1"/>
          </p:cNvSpPr>
          <p:nvPr/>
        </p:nvSpPr>
        <p:spPr>
          <a:xfrm>
            <a:off x="852181" y="2673073"/>
            <a:ext cx="7654256" cy="32146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Believe</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the Gospel </a:t>
            </a:r>
            <a:r>
              <a:rPr kumimoji="0" lang="en-US" sz="3200" b="0" i="0" u="none" strike="noStrike" kern="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(Heb. 11:6)</a:t>
            </a:r>
          </a:p>
        </p:txBody>
      </p:sp>
      <p:sp>
        <p:nvSpPr>
          <p:cNvPr id="7" name="Rectangle 3" descr="Rectangle: Click to edit Master text styles&#10;Second level&#10;Third level&#10;Fourth level&#10;Fifth level">
            <a:extLst>
              <a:ext uri="{FF2B5EF4-FFF2-40B4-BE49-F238E27FC236}">
                <a16:creationId xmlns:a16="http://schemas.microsoft.com/office/drawing/2014/main" id="{2F6B1EC9-4087-55C2-C6EE-83FCB36377F7}"/>
              </a:ext>
            </a:extLst>
          </p:cNvPr>
          <p:cNvSpPr txBox="1">
            <a:spLocks noChangeArrowheads="1"/>
          </p:cNvSpPr>
          <p:nvPr/>
        </p:nvSpPr>
        <p:spPr>
          <a:xfrm>
            <a:off x="852632" y="3134366"/>
            <a:ext cx="6484938" cy="33575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Repent</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of Sins </a:t>
            </a:r>
            <a:r>
              <a:rPr kumimoji="0" lang="en-US" sz="3200" b="0" i="0" u="none" strike="noStrike" kern="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(Acts 3:19)</a:t>
            </a: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8" name="Rectangle 3" descr="Rectangle: Click to edit Master text styles&#10;Second level&#10;Third level&#10;Fourth level&#10;Fifth level">
            <a:extLst>
              <a:ext uri="{FF2B5EF4-FFF2-40B4-BE49-F238E27FC236}">
                <a16:creationId xmlns:a16="http://schemas.microsoft.com/office/drawing/2014/main" id="{C8450CA4-B06E-A0E9-26FC-F35D2D522886}"/>
              </a:ext>
            </a:extLst>
          </p:cNvPr>
          <p:cNvSpPr txBox="1">
            <a:spLocks noChangeArrowheads="1"/>
          </p:cNvSpPr>
          <p:nvPr/>
        </p:nvSpPr>
        <p:spPr>
          <a:xfrm>
            <a:off x="860570" y="3664345"/>
            <a:ext cx="6484938" cy="30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Confess</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Christ </a:t>
            </a:r>
            <a:r>
              <a:rPr kumimoji="0" lang="en-US" sz="3200" b="0" i="0" u="none" strike="noStrike" kern="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(Rom.10:9)</a:t>
            </a:r>
          </a:p>
        </p:txBody>
      </p:sp>
      <p:sp>
        <p:nvSpPr>
          <p:cNvPr id="9" name="Rectangle 3" descr="Rectangle: Click to edit Master text styles&#10;Second level&#10;Third level&#10;Fourth level&#10;Fifth level">
            <a:extLst>
              <a:ext uri="{FF2B5EF4-FFF2-40B4-BE49-F238E27FC236}">
                <a16:creationId xmlns:a16="http://schemas.microsoft.com/office/drawing/2014/main" id="{309E2ED0-949E-5D3C-EA52-EE0EB9D4BC57}"/>
              </a:ext>
            </a:extLst>
          </p:cNvPr>
          <p:cNvSpPr txBox="1">
            <a:spLocks noChangeArrowheads="1"/>
          </p:cNvSpPr>
          <p:nvPr/>
        </p:nvSpPr>
        <p:spPr>
          <a:xfrm>
            <a:off x="868958" y="4755343"/>
            <a:ext cx="7203141" cy="44291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0" fontAlgn="base" latinLnBrk="0" hangingPunct="0">
              <a:lnSpc>
                <a:spcPct val="80000"/>
              </a:lnSpc>
              <a:spcBef>
                <a:spcPct val="20000"/>
              </a:spcBef>
              <a:spcAft>
                <a:spcPct val="0"/>
              </a:spcAft>
              <a:buClrTx/>
              <a:buSzTx/>
              <a:buFontTx/>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Serve</a:t>
            </a:r>
            <a:r>
              <a:rPr kumimoji="0" lang="en-US" sz="3200" b="0" i="0" u="none" strike="noStrike" kern="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 our Lord the rest of                   our lives </a:t>
            </a:r>
            <a:r>
              <a:rPr kumimoji="0" lang="en-US" sz="3200" b="0" i="0" u="none" strike="noStrike" kern="0" cap="none" spc="0" normalizeH="0" baseline="0" noProof="0" dirty="0">
                <a:ln>
                  <a:noFill/>
                </a:ln>
                <a:solidFill>
                  <a:srgbClr val="FF0000"/>
                </a:solidFill>
                <a:effectLst/>
                <a:uLnTx/>
                <a:uFillTx/>
                <a:latin typeface="Calibri" panose="020F0502020204030204"/>
                <a:ea typeface="+mn-ea"/>
                <a:cs typeface="Calibri" panose="020F0502020204030204" pitchFamily="34" charset="0"/>
              </a:rPr>
              <a:t>(Rev.2:10)</a:t>
            </a:r>
          </a:p>
          <a:p>
            <a:pPr marL="0" marR="0" lvl="0" indent="0" algn="l" defTabSz="914400" rtl="0" eaLnBrk="0" fontAlgn="base" latinLnBrk="0" hangingPunct="0">
              <a:lnSpc>
                <a:spcPct val="8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09600" marR="0" lvl="0" indent="-609600" algn="l" defTabSz="914400" rtl="0" eaLnBrk="0" fontAlgn="base" latinLnBrk="0" hangingPunct="0">
              <a:lnSpc>
                <a:spcPct val="8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rgbClr val="000000"/>
              </a:solidFill>
              <a:effectLst/>
              <a:uLnTx/>
              <a:uFillTx/>
              <a:latin typeface="Times New Roman"/>
              <a:ea typeface="+mn-ea"/>
              <a:cs typeface="+mn-cs"/>
            </a:endParaRPr>
          </a:p>
        </p:txBody>
      </p:sp>
      <p:sp>
        <p:nvSpPr>
          <p:cNvPr id="11" name="Footer Placeholder 6">
            <a:extLst>
              <a:ext uri="{FF2B5EF4-FFF2-40B4-BE49-F238E27FC236}">
                <a16:creationId xmlns:a16="http://schemas.microsoft.com/office/drawing/2014/main" id="{BF53A270-D48A-6124-41D8-253FA79A4CFB}"/>
              </a:ext>
            </a:extLst>
          </p:cNvPr>
          <p:cNvSpPr>
            <a:spLocks noGrp="1"/>
          </p:cNvSpPr>
          <p:nvPr>
            <p:ph type="ftr" sz="quarter" idx="11"/>
          </p:nvPr>
        </p:nvSpPr>
        <p:spPr>
          <a:xfrm>
            <a:off x="3028950" y="6356351"/>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 hastings  newlebanoncoc.com</a:t>
            </a:r>
          </a:p>
        </p:txBody>
      </p:sp>
      <p:pic>
        <p:nvPicPr>
          <p:cNvPr id="12" name="Picture 11">
            <a:extLst>
              <a:ext uri="{FF2B5EF4-FFF2-40B4-BE49-F238E27FC236}">
                <a16:creationId xmlns:a16="http://schemas.microsoft.com/office/drawing/2014/main" id="{E93FF168-90A2-9A3B-7539-245FDB8C1B98}"/>
              </a:ext>
            </a:extLst>
          </p:cNvPr>
          <p:cNvPicPr>
            <a:picLocks noChangeAspect="1"/>
          </p:cNvPicPr>
          <p:nvPr/>
        </p:nvPicPr>
        <p:blipFill rotWithShape="1">
          <a:blip r:embed="rId2"/>
          <a:srcRect l="29450" t="28022" r="48257" b="40173"/>
          <a:stretch/>
        </p:blipFill>
        <p:spPr>
          <a:xfrm>
            <a:off x="6505137" y="4810706"/>
            <a:ext cx="2403971" cy="1929114"/>
          </a:xfrm>
          <a:prstGeom prst="rect">
            <a:avLst/>
          </a:prstGeom>
        </p:spPr>
      </p:pic>
      <p:sp>
        <p:nvSpPr>
          <p:cNvPr id="13" name="TextBox 12">
            <a:extLst>
              <a:ext uri="{FF2B5EF4-FFF2-40B4-BE49-F238E27FC236}">
                <a16:creationId xmlns:a16="http://schemas.microsoft.com/office/drawing/2014/main" id="{34AC9591-630B-6A47-852A-2400CA6D685B}"/>
              </a:ext>
            </a:extLst>
          </p:cNvPr>
          <p:cNvSpPr txBox="1"/>
          <p:nvPr/>
        </p:nvSpPr>
        <p:spPr>
          <a:xfrm>
            <a:off x="931178" y="4139925"/>
            <a:ext cx="6904139" cy="58477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Be Baptized </a:t>
            </a: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Into Christ </a:t>
            </a:r>
            <a:r>
              <a:rPr kumimoji="0" lang="en-US" sz="32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 Cor.12:13)</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002A88-97AA-39EB-7DF7-507832ECFCA8}"/>
              </a:ext>
            </a:extLst>
          </p:cNvPr>
          <p:cNvSpPr txBox="1"/>
          <p:nvPr/>
        </p:nvSpPr>
        <p:spPr>
          <a:xfrm>
            <a:off x="868958" y="5922630"/>
            <a:ext cx="569962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You Must Be Born Again. John 3:1-7</a:t>
            </a:r>
          </a:p>
        </p:txBody>
      </p:sp>
      <p:sp>
        <p:nvSpPr>
          <p:cNvPr id="10" name="Rectangle 9">
            <a:extLst>
              <a:ext uri="{FF2B5EF4-FFF2-40B4-BE49-F238E27FC236}">
                <a16:creationId xmlns:a16="http://schemas.microsoft.com/office/drawing/2014/main" id="{33C73CA6-A7CD-645B-9567-74FB6EBC60D9}"/>
              </a:ext>
            </a:extLst>
          </p:cNvPr>
          <p:cNvSpPr/>
          <p:nvPr/>
        </p:nvSpPr>
        <p:spPr>
          <a:xfrm>
            <a:off x="6488359" y="4792362"/>
            <a:ext cx="2403971" cy="1929114"/>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51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sheila\Desktop\POWER POINTS\BIBLE STUDY\ULTIMATE Royality Free\3-Jesus\10 Gethsemane\06 MINISTRY\Jesus w Disciples\147408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777" l="0" r="100000">
                        <a14:foregroundMark x1="48038" y1="47210" x2="43885" y2="53125"/>
                        <a14:foregroundMark x1="71077" y1="41629" x2="22231" y2="92578"/>
                        <a14:foregroundMark x1="35538" y1="40904" x2="41038" y2="48605"/>
                        <a14:foregroundMark x1="31769" y1="40904" x2="31769" y2="50614"/>
                        <a14:foregroundMark x1="18846" y1="84319" x2="30154" y2="71429"/>
                        <a14:foregroundMark x1="19538" y1="89174" x2="19115" y2="93471"/>
                        <a14:foregroundMark x1="63000" y1="41295" x2="65154" y2="46819"/>
                        <a14:foregroundMark x1="65269" y1="40737" x2="61769" y2="43583"/>
                        <a14:foregroundMark x1="61231" y1="45759" x2="59769" y2="47712"/>
                        <a14:foregroundMark x1="81962" y1="97991" x2="73885" y2="91685"/>
                        <a14:foregroundMark x1="29288" y1="96943" x2="69822" y2="61884"/>
                        <a14:foregroundMark x1="77179" y1="47598" x2="68416" y2="95508"/>
                        <a14:foregroundMark x1="90253" y1="97130" x2="75539" y2="44292"/>
                        <a14:foregroundMark x1="39456" y1="43731" x2="41003" y2="47224"/>
                        <a14:foregroundMark x1="87910" y1="79726" x2="99203" y2="79351"/>
                        <a14:foregroundMark x1="28163" y1="46538" x2="29569" y2="50905"/>
                        <a14:foregroundMark x1="70993" y1="41485" x2="69306" y2="40923"/>
                        <a14:foregroundMark x1="68791" y1="40923" x2="67807" y2="42608"/>
                        <a14:foregroundMark x1="18229" y1="87523" x2="10872" y2="84529"/>
                        <a14:backgroundMark x1="33269" y1="39844" x2="5538" y2="2344"/>
                        <a14:backgroundMark x1="20885" y1="49330" x2="2846" y2="44475"/>
                        <a14:backgroundMark x1="16154" y1="69252" x2="16154" y2="69252"/>
                        <a14:backgroundMark x1="14808" y1="74107" x2="2692" y2="82924"/>
                        <a14:backgroundMark x1="38769" y1="38560" x2="26385" y2="1060"/>
                        <a14:backgroundMark x1="28069" y1="50218" x2="22774" y2="37056"/>
                        <a14:backgroundMark x1="47142" y1="1560" x2="40019" y2="37367"/>
                        <a14:backgroundMark x1="47001" y1="44479" x2="43346" y2="20898"/>
                        <a14:backgroundMark x1="41706" y1="51903" x2="45455" y2="44479"/>
                        <a14:backgroundMark x1="86785" y1="78977" x2="97376" y2="63568"/>
                        <a14:backgroundMark x1="87067" y1="79351" x2="90394" y2="78977"/>
                        <a14:backgroundMark x1="59185" y1="47037" x2="56795" y2="27012"/>
                        <a14:backgroundMark x1="67807" y1="39239" x2="92830" y2="6800"/>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10912" r="8471"/>
          <a:stretch/>
        </p:blipFill>
        <p:spPr bwMode="auto">
          <a:xfrm flipH="1">
            <a:off x="463378" y="228600"/>
            <a:ext cx="7156622" cy="6657974"/>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17"/>
          <p:cNvSpPr/>
          <p:nvPr/>
        </p:nvSpPr>
        <p:spPr>
          <a:xfrm>
            <a:off x="762000" y="762000"/>
            <a:ext cx="5867400" cy="1492716"/>
          </a:xfrm>
          <a:prstGeom prst="rect">
            <a:avLst/>
          </a:prstGeom>
          <a:noFill/>
          <a:ln w="3810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36</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one of the Pharisees desired him that he would eat with him. And he went into the Pharisee’s house, and sat down to meat.”</a:t>
            </a:r>
          </a:p>
        </p:txBody>
      </p:sp>
    </p:spTree>
    <p:extLst>
      <p:ext uri="{BB962C8B-B14F-4D97-AF65-F5344CB8AC3E}">
        <p14:creationId xmlns:p14="http://schemas.microsoft.com/office/powerpoint/2010/main" val="193590233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sheila\Desktop\POWER POINTS\BIBLE STUDY\ULTIMATE Royality Free\3-Jesus\10 Gethsemane\06 MINISTRY\Jesus w Disciples\147408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777" l="0" r="100000">
                        <a14:foregroundMark x1="48038" y1="47210" x2="43885" y2="53125"/>
                        <a14:foregroundMark x1="71077" y1="41629" x2="22231" y2="92578"/>
                        <a14:foregroundMark x1="35538" y1="40904" x2="41038" y2="48605"/>
                        <a14:foregroundMark x1="31769" y1="40904" x2="31769" y2="50614"/>
                        <a14:foregroundMark x1="18846" y1="84319" x2="30154" y2="71429"/>
                        <a14:foregroundMark x1="19538" y1="89174" x2="19115" y2="93471"/>
                        <a14:foregroundMark x1="63000" y1="41295" x2="65154" y2="46819"/>
                        <a14:foregroundMark x1="65269" y1="40737" x2="61769" y2="43583"/>
                        <a14:foregroundMark x1="61231" y1="45759" x2="59769" y2="47712"/>
                        <a14:foregroundMark x1="81962" y1="97991" x2="73885" y2="91685"/>
                        <a14:foregroundMark x1="29288" y1="96943" x2="69822" y2="61884"/>
                        <a14:foregroundMark x1="77179" y1="47598" x2="68416" y2="95508"/>
                        <a14:foregroundMark x1="90253" y1="97130" x2="75539" y2="44292"/>
                        <a14:foregroundMark x1="39456" y1="43731" x2="41003" y2="47224"/>
                        <a14:foregroundMark x1="87910" y1="79726" x2="99203" y2="79351"/>
                        <a14:foregroundMark x1="28163" y1="46538" x2="29569" y2="50905"/>
                        <a14:backgroundMark x1="33269" y1="39844" x2="5538" y2="2344"/>
                        <a14:backgroundMark x1="20885" y1="49330" x2="2846" y2="44475"/>
                        <a14:backgroundMark x1="16154" y1="69252" x2="16154" y2="69252"/>
                        <a14:backgroundMark x1="14808" y1="74107" x2="2692" y2="82924"/>
                        <a14:backgroundMark x1="38769" y1="38560" x2="26385" y2="1060"/>
                        <a14:backgroundMark x1="28069" y1="50218" x2="22774" y2="37056"/>
                        <a14:backgroundMark x1="47142" y1="1560" x2="40019" y2="37367"/>
                        <a14:backgroundMark x1="47001" y1="44479" x2="43346" y2="20898"/>
                        <a14:backgroundMark x1="41706" y1="51903" x2="45455" y2="44479"/>
                        <a14:backgroundMark x1="86785" y1="78977" x2="97376" y2="63568"/>
                        <a14:backgroundMark x1="87067" y1="79351" x2="90394" y2="78977"/>
                        <a14:backgroundMark x1="59044" y1="47785" x2="56935" y2="27012"/>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10912" r="8471"/>
          <a:stretch/>
        </p:blipFill>
        <p:spPr bwMode="auto">
          <a:xfrm flipH="1">
            <a:off x="463378" y="228600"/>
            <a:ext cx="7156622" cy="665797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62000" y="762000"/>
            <a:ext cx="5181600"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37</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behold, a woman in the city, which was a sinner, when she knew that Jesus sat at meat in the Pharisee’s house, brought an alabaster box of ointment,”</a:t>
            </a:r>
          </a:p>
        </p:txBody>
      </p:sp>
      <p:sp>
        <p:nvSpPr>
          <p:cNvPr id="8" name="Frame 7"/>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descr="C:\Users\sheila\Desktop\POWER POINTS\BIBLE STUDY\ULTIMATE Royality Free\3-Jesus\10 Gethsemane\06 MINISTRY\Women anoint Jesus\Greek and Roman alabaster boxes 1366A-42-Luk 7_37.jpg"/>
          <p:cNvPicPr>
            <a:picLocks noChangeAspect="1" noChangeArrowheads="1"/>
          </p:cNvPicPr>
          <p:nvPr/>
        </p:nvPicPr>
        <p:blipFill rotWithShape="1">
          <a:blip r:embed="rId4" cstate="print">
            <a:duotone>
              <a:prstClr val="black"/>
              <a:srgbClr val="FFFF00">
                <a:tint val="45000"/>
                <a:satMod val="400000"/>
              </a:srgbClr>
            </a:duotone>
            <a:extLst>
              <a:ext uri="{BEBA8EAE-BF5A-486C-A8C5-ECC9F3942E4B}">
                <a14:imgProps xmlns:a14="http://schemas.microsoft.com/office/drawing/2010/main">
                  <a14:imgLayer r:embed="rId5">
                    <a14:imgEffect>
                      <a14:backgroundRemoval t="343" b="28343" l="36803" r="73234"/>
                    </a14:imgEffect>
                    <a14:imgEffect>
                      <a14:artisticCrisscrossEtching/>
                    </a14:imgEffect>
                    <a14:imgEffect>
                      <a14:sharpenSoften amount="25000"/>
                    </a14:imgEffect>
                    <a14:imgEffect>
                      <a14:colorTemperature colorTemp="3500"/>
                    </a14:imgEffect>
                    <a14:imgEffect>
                      <a14:brightnessContrast bright="40000"/>
                    </a14:imgEffect>
                  </a14:imgLayer>
                </a14:imgProps>
              </a:ext>
              <a:ext uri="{28A0092B-C50C-407E-A947-70E740481C1C}">
                <a14:useLocalDpi xmlns:a14="http://schemas.microsoft.com/office/drawing/2010/main" val="0"/>
              </a:ext>
            </a:extLst>
          </a:blip>
          <a:srcRect l="36794" r="26720" b="71148"/>
          <a:stretch/>
        </p:blipFill>
        <p:spPr bwMode="auto">
          <a:xfrm>
            <a:off x="6172200" y="2514600"/>
            <a:ext cx="546083" cy="4686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sheila\Desktop\POWER POINTS\BIBLE STUDY\ULTIMATE Royality Free\3-Jesus\10 Gethsemane\06 MINISTRY\Jesus w Disciples\1474082.jpg"/>
          <p:cNvPicPr>
            <a:picLocks noChangeAspect="1" noChangeArrowheads="1"/>
          </p:cNvPicPr>
          <p:nvPr/>
        </p:nvPicPr>
        <p:blipFill rotWithShape="1">
          <a:blip r:embed="rId6" cstate="print">
            <a:extLst>
              <a:ext uri="{BEBA8EAE-BF5A-486C-A8C5-ECC9F3942E4B}">
                <a14:imgProps xmlns:a14="http://schemas.microsoft.com/office/drawing/2010/main">
                  <a14:imgLayer r:embed="rId3">
                    <a14:imgEffect>
                      <a14:backgroundRemoval t="125" b="99813" l="141" r="99859">
                        <a14:foregroundMark x1="89597" y1="6862" x2="86973" y2="80724"/>
                        <a14:foregroundMark x1="95033" y1="49532" x2="91565" y2="19651"/>
                        <a14:foregroundMark x1="77085" y1="42670" x2="87113" y2="15908"/>
                        <a14:foregroundMark x1="77788" y1="17592" x2="81396" y2="19651"/>
                        <a14:foregroundMark x1="85286" y1="9046" x2="86973" y2="15908"/>
                        <a14:foregroundMark x1="86692" y1="5926" x2="87816" y2="12040"/>
                        <a14:foregroundMark x1="84302" y1="12414" x2="88191" y2="16095"/>
                        <a14:foregroundMark x1="84302" y1="12227" x2="86410" y2="16656"/>
                        <a14:foregroundMark x1="93908" y1="49906" x2="93346" y2="48035"/>
                        <a14:foregroundMark x1="77085" y1="27823" x2="75539" y2="36369"/>
                        <a14:foregroundMark x1="78351" y1="25577" x2="79147" y2="30193"/>
                        <a14:foregroundMark x1="80272" y1="50468" x2="80131" y2="39863"/>
                        <a14:foregroundMark x1="91753" y1="18840" x2="93814" y2="22333"/>
                        <a14:backgroundMark x1="91846" y1="17966" x2="99485" y2="686"/>
                        <a14:backgroundMark x1="84302" y1="16843" x2="80131" y2="1248"/>
                        <a14:backgroundMark x1="79569" y1="22770" x2="54827" y2="30006"/>
                        <a14:backgroundMark x1="80131" y1="43419" x2="67198" y2="76045"/>
                        <a14:backgroundMark x1="74414" y1="35434" x2="33505" y2="49158"/>
                        <a14:backgroundMark x1="94189" y1="31316" x2="98360" y2="30942"/>
                        <a14:backgroundMark x1="95033" y1="36744" x2="97563" y2="35995"/>
                        <a14:backgroundMark x1="91565" y1="37991" x2="93065" y2="45041"/>
                        <a14:backgroundMark x1="92268" y1="48784" x2="96298" y2="71616"/>
                        <a14:backgroundMark x1="92127" y1="19089" x2="94658" y2="22707"/>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73181" t="-1" r="1" b="48958"/>
          <a:stretch/>
        </p:blipFill>
        <p:spPr bwMode="auto">
          <a:xfrm>
            <a:off x="5562184" y="1143000"/>
            <a:ext cx="3683326" cy="52578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Freeform 1"/>
          <p:cNvSpPr/>
          <p:nvPr/>
        </p:nvSpPr>
        <p:spPr>
          <a:xfrm>
            <a:off x="5844746" y="3793524"/>
            <a:ext cx="667265" cy="2693773"/>
          </a:xfrm>
          <a:custGeom>
            <a:avLst/>
            <a:gdLst>
              <a:gd name="connsiteX0" fmla="*/ 444843 w 667265"/>
              <a:gd name="connsiteY0" fmla="*/ 0 h 2693773"/>
              <a:gd name="connsiteX1" fmla="*/ 395416 w 667265"/>
              <a:gd name="connsiteY1" fmla="*/ 98854 h 2693773"/>
              <a:gd name="connsiteX2" fmla="*/ 308919 w 667265"/>
              <a:gd name="connsiteY2" fmla="*/ 123568 h 2693773"/>
              <a:gd name="connsiteX3" fmla="*/ 271849 w 667265"/>
              <a:gd name="connsiteY3" fmla="*/ 135925 h 2693773"/>
              <a:gd name="connsiteX4" fmla="*/ 197708 w 667265"/>
              <a:gd name="connsiteY4" fmla="*/ 197708 h 2693773"/>
              <a:gd name="connsiteX5" fmla="*/ 148281 w 667265"/>
              <a:gd name="connsiteY5" fmla="*/ 271849 h 2693773"/>
              <a:gd name="connsiteX6" fmla="*/ 123568 w 667265"/>
              <a:gd name="connsiteY6" fmla="*/ 308919 h 2693773"/>
              <a:gd name="connsiteX7" fmla="*/ 98854 w 667265"/>
              <a:gd name="connsiteY7" fmla="*/ 383060 h 2693773"/>
              <a:gd name="connsiteX8" fmla="*/ 86497 w 667265"/>
              <a:gd name="connsiteY8" fmla="*/ 420130 h 2693773"/>
              <a:gd name="connsiteX9" fmla="*/ 74140 w 667265"/>
              <a:gd name="connsiteY9" fmla="*/ 457200 h 2693773"/>
              <a:gd name="connsiteX10" fmla="*/ 61784 w 667265"/>
              <a:gd name="connsiteY10" fmla="*/ 556054 h 2693773"/>
              <a:gd name="connsiteX11" fmla="*/ 37070 w 667265"/>
              <a:gd name="connsiteY11" fmla="*/ 753762 h 2693773"/>
              <a:gd name="connsiteX12" fmla="*/ 24713 w 667265"/>
              <a:gd name="connsiteY12" fmla="*/ 790833 h 2693773"/>
              <a:gd name="connsiteX13" fmla="*/ 0 w 667265"/>
              <a:gd name="connsiteY13" fmla="*/ 988541 h 2693773"/>
              <a:gd name="connsiteX14" fmla="*/ 12357 w 667265"/>
              <a:gd name="connsiteY14" fmla="*/ 1309817 h 2693773"/>
              <a:gd name="connsiteX15" fmla="*/ 24713 w 667265"/>
              <a:gd name="connsiteY15" fmla="*/ 1371600 h 2693773"/>
              <a:gd name="connsiteX16" fmla="*/ 49427 w 667265"/>
              <a:gd name="connsiteY16" fmla="*/ 1445741 h 2693773"/>
              <a:gd name="connsiteX17" fmla="*/ 61784 w 667265"/>
              <a:gd name="connsiteY17" fmla="*/ 1507525 h 2693773"/>
              <a:gd name="connsiteX18" fmla="*/ 74140 w 667265"/>
              <a:gd name="connsiteY18" fmla="*/ 1544595 h 2693773"/>
              <a:gd name="connsiteX19" fmla="*/ 111211 w 667265"/>
              <a:gd name="connsiteY19" fmla="*/ 1556952 h 2693773"/>
              <a:gd name="connsiteX20" fmla="*/ 135924 w 667265"/>
              <a:gd name="connsiteY20" fmla="*/ 1594022 h 2693773"/>
              <a:gd name="connsiteX21" fmla="*/ 160638 w 667265"/>
              <a:gd name="connsiteY21" fmla="*/ 1692876 h 2693773"/>
              <a:gd name="connsiteX22" fmla="*/ 197708 w 667265"/>
              <a:gd name="connsiteY22" fmla="*/ 1717590 h 2693773"/>
              <a:gd name="connsiteX23" fmla="*/ 234778 w 667265"/>
              <a:gd name="connsiteY23" fmla="*/ 1754660 h 2693773"/>
              <a:gd name="connsiteX24" fmla="*/ 308919 w 667265"/>
              <a:gd name="connsiteY24" fmla="*/ 1804087 h 2693773"/>
              <a:gd name="connsiteX25" fmla="*/ 432486 w 667265"/>
              <a:gd name="connsiteY25" fmla="*/ 1791730 h 2693773"/>
              <a:gd name="connsiteX26" fmla="*/ 494270 w 667265"/>
              <a:gd name="connsiteY26" fmla="*/ 1779373 h 2693773"/>
              <a:gd name="connsiteX27" fmla="*/ 580768 w 667265"/>
              <a:gd name="connsiteY27" fmla="*/ 1754660 h 2693773"/>
              <a:gd name="connsiteX28" fmla="*/ 654908 w 667265"/>
              <a:gd name="connsiteY28" fmla="*/ 1717590 h 2693773"/>
              <a:gd name="connsiteX29" fmla="*/ 667265 w 667265"/>
              <a:gd name="connsiteY29" fmla="*/ 1754660 h 2693773"/>
              <a:gd name="connsiteX30" fmla="*/ 654908 w 667265"/>
              <a:gd name="connsiteY30" fmla="*/ 1865871 h 2693773"/>
              <a:gd name="connsiteX31" fmla="*/ 630195 w 667265"/>
              <a:gd name="connsiteY31" fmla="*/ 1977081 h 2693773"/>
              <a:gd name="connsiteX32" fmla="*/ 617838 w 667265"/>
              <a:gd name="connsiteY32" fmla="*/ 2051222 h 2693773"/>
              <a:gd name="connsiteX33" fmla="*/ 605481 w 667265"/>
              <a:gd name="connsiteY33" fmla="*/ 2088292 h 2693773"/>
              <a:gd name="connsiteX34" fmla="*/ 580768 w 667265"/>
              <a:gd name="connsiteY34" fmla="*/ 2224217 h 2693773"/>
              <a:gd name="connsiteX35" fmla="*/ 568411 w 667265"/>
              <a:gd name="connsiteY35" fmla="*/ 2261287 h 2693773"/>
              <a:gd name="connsiteX36" fmla="*/ 531340 w 667265"/>
              <a:gd name="connsiteY36" fmla="*/ 2384854 h 2693773"/>
              <a:gd name="connsiteX37" fmla="*/ 518984 w 667265"/>
              <a:gd name="connsiteY37" fmla="*/ 2421925 h 2693773"/>
              <a:gd name="connsiteX38" fmla="*/ 506627 w 667265"/>
              <a:gd name="connsiteY38" fmla="*/ 2458995 h 2693773"/>
              <a:gd name="connsiteX39" fmla="*/ 506627 w 667265"/>
              <a:gd name="connsiteY39" fmla="*/ 2693773 h 269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7265" h="2693773">
                <a:moveTo>
                  <a:pt x="444843" y="0"/>
                </a:moveTo>
                <a:cubicBezTo>
                  <a:pt x="437379" y="18661"/>
                  <a:pt x="417193" y="81433"/>
                  <a:pt x="395416" y="98854"/>
                </a:cubicBezTo>
                <a:cubicBezTo>
                  <a:pt x="387186" y="105438"/>
                  <a:pt x="312373" y="122581"/>
                  <a:pt x="308919" y="123568"/>
                </a:cubicBezTo>
                <a:cubicBezTo>
                  <a:pt x="296395" y="127146"/>
                  <a:pt x="283499" y="130100"/>
                  <a:pt x="271849" y="135925"/>
                </a:cubicBezTo>
                <a:cubicBezTo>
                  <a:pt x="245885" y="148907"/>
                  <a:pt x="215100" y="175346"/>
                  <a:pt x="197708" y="197708"/>
                </a:cubicBezTo>
                <a:cubicBezTo>
                  <a:pt x="179473" y="221153"/>
                  <a:pt x="164757" y="247135"/>
                  <a:pt x="148281" y="271849"/>
                </a:cubicBezTo>
                <a:cubicBezTo>
                  <a:pt x="140043" y="284206"/>
                  <a:pt x="128264" y="294830"/>
                  <a:pt x="123568" y="308919"/>
                </a:cubicBezTo>
                <a:lnTo>
                  <a:pt x="98854" y="383060"/>
                </a:lnTo>
                <a:lnTo>
                  <a:pt x="86497" y="420130"/>
                </a:lnTo>
                <a:lnTo>
                  <a:pt x="74140" y="457200"/>
                </a:lnTo>
                <a:cubicBezTo>
                  <a:pt x="70021" y="490151"/>
                  <a:pt x="65451" y="523049"/>
                  <a:pt x="61784" y="556054"/>
                </a:cubicBezTo>
                <a:cubicBezTo>
                  <a:pt x="54188" y="624423"/>
                  <a:pt x="51842" y="687288"/>
                  <a:pt x="37070" y="753762"/>
                </a:cubicBezTo>
                <a:cubicBezTo>
                  <a:pt x="34244" y="766477"/>
                  <a:pt x="28832" y="778476"/>
                  <a:pt x="24713" y="790833"/>
                </a:cubicBezTo>
                <a:cubicBezTo>
                  <a:pt x="14540" y="851874"/>
                  <a:pt x="0" y="929148"/>
                  <a:pt x="0" y="988541"/>
                </a:cubicBezTo>
                <a:cubicBezTo>
                  <a:pt x="0" y="1095712"/>
                  <a:pt x="5457" y="1202868"/>
                  <a:pt x="12357" y="1309817"/>
                </a:cubicBezTo>
                <a:cubicBezTo>
                  <a:pt x="13709" y="1330776"/>
                  <a:pt x="19187" y="1351338"/>
                  <a:pt x="24713" y="1371600"/>
                </a:cubicBezTo>
                <a:cubicBezTo>
                  <a:pt x="31567" y="1396733"/>
                  <a:pt x="44318" y="1420196"/>
                  <a:pt x="49427" y="1445741"/>
                </a:cubicBezTo>
                <a:cubicBezTo>
                  <a:pt x="53546" y="1466336"/>
                  <a:pt x="56690" y="1487150"/>
                  <a:pt x="61784" y="1507525"/>
                </a:cubicBezTo>
                <a:cubicBezTo>
                  <a:pt x="64943" y="1520161"/>
                  <a:pt x="64930" y="1535385"/>
                  <a:pt x="74140" y="1544595"/>
                </a:cubicBezTo>
                <a:cubicBezTo>
                  <a:pt x="83350" y="1553805"/>
                  <a:pt x="98854" y="1552833"/>
                  <a:pt x="111211" y="1556952"/>
                </a:cubicBezTo>
                <a:cubicBezTo>
                  <a:pt x="119449" y="1569309"/>
                  <a:pt x="130710" y="1580117"/>
                  <a:pt x="135924" y="1594022"/>
                </a:cubicBezTo>
                <a:cubicBezTo>
                  <a:pt x="137553" y="1598367"/>
                  <a:pt x="149876" y="1679424"/>
                  <a:pt x="160638" y="1692876"/>
                </a:cubicBezTo>
                <a:cubicBezTo>
                  <a:pt x="169915" y="1704473"/>
                  <a:pt x="186299" y="1708083"/>
                  <a:pt x="197708" y="1717590"/>
                </a:cubicBezTo>
                <a:cubicBezTo>
                  <a:pt x="211133" y="1728777"/>
                  <a:pt x="220984" y="1743931"/>
                  <a:pt x="234778" y="1754660"/>
                </a:cubicBezTo>
                <a:cubicBezTo>
                  <a:pt x="258223" y="1772895"/>
                  <a:pt x="308919" y="1804087"/>
                  <a:pt x="308919" y="1804087"/>
                </a:cubicBezTo>
                <a:cubicBezTo>
                  <a:pt x="350108" y="1799968"/>
                  <a:pt x="391455" y="1797201"/>
                  <a:pt x="432486" y="1791730"/>
                </a:cubicBezTo>
                <a:cubicBezTo>
                  <a:pt x="453304" y="1788954"/>
                  <a:pt x="473768" y="1783929"/>
                  <a:pt x="494270" y="1779373"/>
                </a:cubicBezTo>
                <a:cubicBezTo>
                  <a:pt x="540824" y="1769028"/>
                  <a:pt x="539481" y="1768422"/>
                  <a:pt x="580768" y="1754660"/>
                </a:cubicBezTo>
                <a:cubicBezTo>
                  <a:pt x="587012" y="1750497"/>
                  <a:pt x="640290" y="1710281"/>
                  <a:pt x="654908" y="1717590"/>
                </a:cubicBezTo>
                <a:cubicBezTo>
                  <a:pt x="666558" y="1723415"/>
                  <a:pt x="663146" y="1742303"/>
                  <a:pt x="667265" y="1754660"/>
                </a:cubicBezTo>
                <a:cubicBezTo>
                  <a:pt x="663146" y="1791730"/>
                  <a:pt x="660183" y="1828947"/>
                  <a:pt x="654908" y="1865871"/>
                </a:cubicBezTo>
                <a:cubicBezTo>
                  <a:pt x="644120" y="1941384"/>
                  <a:pt x="643682" y="1909643"/>
                  <a:pt x="630195" y="1977081"/>
                </a:cubicBezTo>
                <a:cubicBezTo>
                  <a:pt x="625282" y="2001649"/>
                  <a:pt x="623273" y="2026764"/>
                  <a:pt x="617838" y="2051222"/>
                </a:cubicBezTo>
                <a:cubicBezTo>
                  <a:pt x="615012" y="2063937"/>
                  <a:pt x="608640" y="2075656"/>
                  <a:pt x="605481" y="2088292"/>
                </a:cubicBezTo>
                <a:cubicBezTo>
                  <a:pt x="582990" y="2178255"/>
                  <a:pt x="602804" y="2125052"/>
                  <a:pt x="580768" y="2224217"/>
                </a:cubicBezTo>
                <a:cubicBezTo>
                  <a:pt x="577943" y="2236932"/>
                  <a:pt x="571989" y="2248763"/>
                  <a:pt x="568411" y="2261287"/>
                </a:cubicBezTo>
                <a:cubicBezTo>
                  <a:pt x="531052" y="2392039"/>
                  <a:pt x="590084" y="2208622"/>
                  <a:pt x="531340" y="2384854"/>
                </a:cubicBezTo>
                <a:lnTo>
                  <a:pt x="518984" y="2421925"/>
                </a:lnTo>
                <a:cubicBezTo>
                  <a:pt x="514865" y="2434282"/>
                  <a:pt x="506627" y="2445970"/>
                  <a:pt x="506627" y="2458995"/>
                </a:cubicBezTo>
                <a:lnTo>
                  <a:pt x="506627" y="2693773"/>
                </a:lnTo>
              </a:path>
            </a:pathLst>
          </a:cu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reeform 2"/>
          <p:cNvSpPr/>
          <p:nvPr/>
        </p:nvSpPr>
        <p:spPr>
          <a:xfrm>
            <a:off x="6166022" y="2891481"/>
            <a:ext cx="383206" cy="667265"/>
          </a:xfrm>
          <a:custGeom>
            <a:avLst/>
            <a:gdLst>
              <a:gd name="connsiteX0" fmla="*/ 0 w 383206"/>
              <a:gd name="connsiteY0" fmla="*/ 0 h 667265"/>
              <a:gd name="connsiteX1" fmla="*/ 24713 w 383206"/>
              <a:gd name="connsiteY1" fmla="*/ 98854 h 667265"/>
              <a:gd name="connsiteX2" fmla="*/ 74140 w 383206"/>
              <a:gd name="connsiteY2" fmla="*/ 172995 h 667265"/>
              <a:gd name="connsiteX3" fmla="*/ 98854 w 383206"/>
              <a:gd name="connsiteY3" fmla="*/ 210065 h 667265"/>
              <a:gd name="connsiteX4" fmla="*/ 135924 w 383206"/>
              <a:gd name="connsiteY4" fmla="*/ 222422 h 667265"/>
              <a:gd name="connsiteX5" fmla="*/ 172994 w 383206"/>
              <a:gd name="connsiteY5" fmla="*/ 247135 h 667265"/>
              <a:gd name="connsiteX6" fmla="*/ 234778 w 383206"/>
              <a:gd name="connsiteY6" fmla="*/ 259492 h 667265"/>
              <a:gd name="connsiteX7" fmla="*/ 271848 w 383206"/>
              <a:gd name="connsiteY7" fmla="*/ 271849 h 667265"/>
              <a:gd name="connsiteX8" fmla="*/ 296562 w 383206"/>
              <a:gd name="connsiteY8" fmla="*/ 308919 h 667265"/>
              <a:gd name="connsiteX9" fmla="*/ 333632 w 383206"/>
              <a:gd name="connsiteY9" fmla="*/ 321276 h 667265"/>
              <a:gd name="connsiteX10" fmla="*/ 345989 w 383206"/>
              <a:gd name="connsiteY10" fmla="*/ 407773 h 667265"/>
              <a:gd name="connsiteX11" fmla="*/ 358346 w 383206"/>
              <a:gd name="connsiteY11" fmla="*/ 469557 h 667265"/>
              <a:gd name="connsiteX12" fmla="*/ 370702 w 383206"/>
              <a:gd name="connsiteY12" fmla="*/ 568411 h 667265"/>
              <a:gd name="connsiteX13" fmla="*/ 383059 w 383206"/>
              <a:gd name="connsiteY13" fmla="*/ 667265 h 6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06" h="667265">
                <a:moveTo>
                  <a:pt x="0" y="0"/>
                </a:moveTo>
                <a:cubicBezTo>
                  <a:pt x="3424" y="17122"/>
                  <a:pt x="12838" y="77478"/>
                  <a:pt x="24713" y="98854"/>
                </a:cubicBezTo>
                <a:cubicBezTo>
                  <a:pt x="39138" y="124818"/>
                  <a:pt x="57664" y="148281"/>
                  <a:pt x="74140" y="172995"/>
                </a:cubicBezTo>
                <a:cubicBezTo>
                  <a:pt x="82378" y="185352"/>
                  <a:pt x="84765" y="205369"/>
                  <a:pt x="98854" y="210065"/>
                </a:cubicBezTo>
                <a:cubicBezTo>
                  <a:pt x="111211" y="214184"/>
                  <a:pt x="124274" y="216597"/>
                  <a:pt x="135924" y="222422"/>
                </a:cubicBezTo>
                <a:cubicBezTo>
                  <a:pt x="149207" y="229063"/>
                  <a:pt x="159089" y="241921"/>
                  <a:pt x="172994" y="247135"/>
                </a:cubicBezTo>
                <a:cubicBezTo>
                  <a:pt x="192659" y="254509"/>
                  <a:pt x="214403" y="254398"/>
                  <a:pt x="234778" y="259492"/>
                </a:cubicBezTo>
                <a:cubicBezTo>
                  <a:pt x="247414" y="262651"/>
                  <a:pt x="259491" y="267730"/>
                  <a:pt x="271848" y="271849"/>
                </a:cubicBezTo>
                <a:cubicBezTo>
                  <a:pt x="280086" y="284206"/>
                  <a:pt x="284965" y="299642"/>
                  <a:pt x="296562" y="308919"/>
                </a:cubicBezTo>
                <a:cubicBezTo>
                  <a:pt x="306733" y="317056"/>
                  <a:pt x="327807" y="309626"/>
                  <a:pt x="333632" y="321276"/>
                </a:cubicBezTo>
                <a:cubicBezTo>
                  <a:pt x="346657" y="347326"/>
                  <a:pt x="341201" y="379044"/>
                  <a:pt x="345989" y="407773"/>
                </a:cubicBezTo>
                <a:cubicBezTo>
                  <a:pt x="349442" y="428490"/>
                  <a:pt x="355152" y="448799"/>
                  <a:pt x="358346" y="469557"/>
                </a:cubicBezTo>
                <a:cubicBezTo>
                  <a:pt x="363395" y="502379"/>
                  <a:pt x="365653" y="535589"/>
                  <a:pt x="370702" y="568411"/>
                </a:cubicBezTo>
                <a:cubicBezTo>
                  <a:pt x="385482" y="664486"/>
                  <a:pt x="383059" y="596147"/>
                  <a:pt x="383059" y="667265"/>
                </a:cubicBezTo>
              </a:path>
            </a:pathLst>
          </a:custGeom>
          <a:noFill/>
          <a:ln>
            <a:solidFill>
              <a:srgbClr val="0D0D0D">
                <a:alpha val="6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descr="C:\Users\sheila\Desktop\POWER POINTS\BIBLE STUDY\ULTIMATE Royality Free\3-Jesus\10 Gethsemane\06 MINISTRY\Women anoint Jesus\Greek and Roman alabaster boxes 1366A-42-Luk 7_37.jpg"/>
          <p:cNvPicPr>
            <a:picLocks noChangeAspect="1" noChangeArrowheads="1"/>
          </p:cNvPicPr>
          <p:nvPr/>
        </p:nvPicPr>
        <p:blipFill rotWithShape="1">
          <a:blip r:embed="rId7" cstate="print">
            <a:duotone>
              <a:prstClr val="black"/>
              <a:srgbClr val="FFFF00">
                <a:tint val="45000"/>
                <a:satMod val="400000"/>
              </a:srgbClr>
            </a:duotone>
            <a:extLst>
              <a:ext uri="{BEBA8EAE-BF5A-486C-A8C5-ECC9F3942E4B}">
                <a14:imgProps xmlns:a14="http://schemas.microsoft.com/office/drawing/2010/main">
                  <a14:imgLayer r:embed="rId8">
                    <a14:imgEffect>
                      <a14:backgroundRemoval t="343" b="28343" l="36803" r="73234"/>
                    </a14:imgEffect>
                    <a14:imgEffect>
                      <a14:artisticCrisscrossEtching/>
                    </a14:imgEffect>
                    <a14:imgEffect>
                      <a14:sharpenSoften amount="25000"/>
                    </a14:imgEffect>
                    <a14:imgEffect>
                      <a14:colorTemperature colorTemp="3500"/>
                    </a14:imgEffect>
                    <a14:imgEffect>
                      <a14:brightnessContrast bright="40000"/>
                    </a14:imgEffect>
                  </a14:imgLayer>
                </a14:imgProps>
              </a:ext>
              <a:ext uri="{28A0092B-C50C-407E-A947-70E740481C1C}">
                <a14:useLocalDpi xmlns:a14="http://schemas.microsoft.com/office/drawing/2010/main" val="0"/>
              </a:ext>
            </a:extLst>
          </a:blip>
          <a:srcRect l="36794" r="26720" b="71148"/>
          <a:stretch/>
        </p:blipFill>
        <p:spPr bwMode="auto">
          <a:xfrm>
            <a:off x="5943600" y="2514600"/>
            <a:ext cx="990600" cy="468629"/>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0719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descr="C:\Users\sheila\Desktop\POWER POINTS\BIBLE STUDY\ULTIMATE Royality Free\3-Jesus\10 Gethsemane\06 MINISTRY\Jesus w Disciples\147408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50" b="99938" l="1593" r="99438">
                        <a14:foregroundMark x1="75023" y1="44666" x2="84489" y2="71179"/>
                        <a14:foregroundMark x1="85942" y1="75234" x2="35614" y2="53337"/>
                        <a14:foregroundMark x1="98266" y1="92888" x2="46111" y2="65627"/>
                        <a14:foregroundMark x1="98782" y1="78790" x2="87160" y2="83593"/>
                        <a14:foregroundMark x1="30881" y1="97130" x2="12371" y2="82283"/>
                        <a14:foregroundMark x1="70291" y1="41110" x2="69119" y2="40736"/>
                        <a14:foregroundMark x1="11324" y1="25702" x2="16362" y2="20150"/>
                        <a14:foregroundMark x1="37138" y1="29632" x2="29603" y2="29632"/>
                        <a14:foregroundMark x1="37405" y1="40736" x2="31609" y2="42795"/>
                        <a14:foregroundMark x1="39813" y1="44666" x2="40883" y2="50218"/>
                        <a14:foregroundMark x1="46679" y1="46663" x2="43379" y2="57829"/>
                        <a14:foregroundMark x1="65136" y1="41110" x2="63130" y2="41298"/>
                        <a14:foregroundMark x1="61123" y1="44978" x2="59563" y2="47973"/>
                        <a14:backgroundMark x1="76382" y1="40362" x2="81490" y2="1747"/>
                        <a14:backgroundMark x1="88379" y1="81784" x2="98126" y2="624"/>
                        <a14:backgroundMark x1="93908" y1="75795" x2="97704" y2="44105"/>
                        <a14:backgroundMark x1="67619" y1="40923" x2="67619" y2="40923"/>
                        <a14:backgroundMark x1="67245" y1="39800" x2="66026" y2="62"/>
                        <a14:backgroundMark x1="64574" y1="40175" x2="64339" y2="437"/>
                        <a14:backgroundMark x1="90066" y1="80848" x2="98219" y2="76669"/>
                        <a14:backgroundMark x1="27597" y1="40549" x2="51850" y2="29445"/>
                        <a14:backgroundMark x1="59296" y1="47973" x2="57022" y2="5864"/>
                        <a14:backgroundMark x1="42443" y1="52402" x2="44583" y2="37243"/>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10912" b="3099"/>
          <a:stretch/>
        </p:blipFill>
        <p:spPr bwMode="auto">
          <a:xfrm flipH="1">
            <a:off x="381000" y="228600"/>
            <a:ext cx="8305800" cy="6451600"/>
          </a:xfrm>
          <a:prstGeom prst="rect">
            <a:avLst/>
          </a:prstGeom>
          <a:noFill/>
          <a:extLst>
            <a:ext uri="{909E8E84-426E-40DD-AFC4-6F175D3DCCD1}">
              <a14:hiddenFill xmlns:a14="http://schemas.microsoft.com/office/drawing/2010/main">
                <a:solidFill>
                  <a:srgbClr val="FFFFFF"/>
                </a:solidFill>
              </a14:hiddenFill>
            </a:ext>
          </a:extLst>
        </p:spPr>
      </p:pic>
      <p:sp>
        <p:nvSpPr>
          <p:cNvPr id="8" name="Frame 7"/>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02" l="347" r="99307">
                        <a14:backgroundMark x1="31023" y1="43281" x2="1733" y2="65020"/>
                        <a14:backgroundMark x1="30503" y1="49012" x2="32582" y2="35178"/>
                        <a14:backgroundMark x1="34315" y1="38933" x2="35529" y2="32609"/>
                        <a14:backgroundMark x1="5026" y1="69960" x2="0" y2="76877"/>
                        <a14:backgroundMark x1="31025" y1="57184" x2="19945" y2="88506"/>
                        <a14:backgroundMark x1="21607" y1="61207" x2="6648" y2="92529"/>
                        <a14:backgroundMark x1="31025" y1="95402" x2="13296" y2="94253"/>
                        <a14:backgroundMark x1="65928" y1="90517" x2="60942" y2="98276"/>
                        <a14:backgroundMark x1="55956" y1="85632" x2="60111" y2="95402"/>
                        <a14:backgroundMark x1="50139" y1="78736" x2="51801" y2="95402"/>
                      </a14:backgroundRemoval>
                    </a14:imgEffect>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7232"/>
          <a:stretch/>
        </p:blipFill>
        <p:spPr bwMode="auto">
          <a:xfrm flipH="1">
            <a:off x="7010402" y="609600"/>
            <a:ext cx="1371598" cy="126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C:\Users\sheila\Desktop\POWER POINTS\BIBLE STUDY\ULTIMATE Royality Free\3-Jesus\10 Gethsemane\06 MINISTRY\Women anoint Jesus\Greek and Roman alabaster boxes 1366A-42-Luk 7_37.jpg"/>
          <p:cNvPicPr>
            <a:picLocks noChangeAspect="1" noChangeArrowheads="1"/>
          </p:cNvPicPr>
          <p:nvPr/>
        </p:nvPicPr>
        <p:blipFill rotWithShape="1">
          <a:blip r:embed="rId6" cstate="print">
            <a:duotone>
              <a:prstClr val="black"/>
              <a:srgbClr val="FFFF00">
                <a:tint val="45000"/>
                <a:satMod val="400000"/>
              </a:srgbClr>
            </a:duotone>
            <a:extLst>
              <a:ext uri="{BEBA8EAE-BF5A-486C-A8C5-ECC9F3942E4B}">
                <a14:imgProps xmlns:a14="http://schemas.microsoft.com/office/drawing/2010/main">
                  <a14:imgLayer r:embed="rId7">
                    <a14:imgEffect>
                      <a14:backgroundRemoval t="343" b="28343" l="36803" r="73234"/>
                    </a14:imgEffect>
                    <a14:imgEffect>
                      <a14:artisticCrisscrossEtching/>
                    </a14:imgEffect>
                    <a14:imgEffect>
                      <a14:sharpenSoften amount="25000"/>
                    </a14:imgEffect>
                    <a14:imgEffect>
                      <a14:colorTemperature colorTemp="3500"/>
                    </a14:imgEffect>
                    <a14:imgEffect>
                      <a14:brightnessContrast bright="40000"/>
                    </a14:imgEffect>
                  </a14:imgLayer>
                </a14:imgProps>
              </a:ext>
              <a:ext uri="{28A0092B-C50C-407E-A947-70E740481C1C}">
                <a14:useLocalDpi xmlns:a14="http://schemas.microsoft.com/office/drawing/2010/main" val="0"/>
              </a:ext>
            </a:extLst>
          </a:blip>
          <a:srcRect l="36794" r="26720" b="71148"/>
          <a:stretch/>
        </p:blipFill>
        <p:spPr bwMode="auto">
          <a:xfrm>
            <a:off x="5791200" y="1741171"/>
            <a:ext cx="990600" cy="4686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9802" l="347" r="99307">
                        <a14:backgroundMark x1="31023" y1="43281" x2="1733" y2="65020"/>
                        <a14:backgroundMark x1="30503" y1="49012" x2="32582" y2="35178"/>
                        <a14:backgroundMark x1="34315" y1="38933" x2="35529" y2="32609"/>
                        <a14:backgroundMark x1="5026" y1="69960" x2="0" y2="76877"/>
                        <a14:backgroundMark x1="31025" y1="57184" x2="19945" y2="88506"/>
                        <a14:backgroundMark x1="21607" y1="61207" x2="6648" y2="92529"/>
                        <a14:backgroundMark x1="31025" y1="95402" x2="13296" y2="94253"/>
                        <a14:backgroundMark x1="65928" y1="90517" x2="60942" y2="98276"/>
                        <a14:backgroundMark x1="55956" y1="85632" x2="60111" y2="95402"/>
                        <a14:backgroundMark x1="50139" y1="78736" x2="51801" y2="95402"/>
                      </a14:backgroundRemoval>
                    </a14:imgEffect>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36867" t="37962" r="53255"/>
          <a:stretch/>
        </p:blipFill>
        <p:spPr bwMode="auto">
          <a:xfrm flipH="1">
            <a:off x="7239000" y="1606868"/>
            <a:ext cx="146050" cy="78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9802" l="347" r="99307">
                        <a14:backgroundMark x1="31023" y1="43281" x2="1733" y2="65020"/>
                        <a14:backgroundMark x1="30503" y1="49012" x2="32582" y2="35178"/>
                        <a14:backgroundMark x1="34315" y1="38933" x2="35529" y2="32609"/>
                        <a14:backgroundMark x1="5026" y1="69960" x2="0" y2="76877"/>
                        <a14:backgroundMark x1="31025" y1="57184" x2="19945" y2="88506"/>
                        <a14:backgroundMark x1="21607" y1="61207" x2="6648" y2="92529"/>
                        <a14:backgroundMark x1="31025" y1="95402" x2="13296" y2="94253"/>
                        <a14:backgroundMark x1="65928" y1="90517" x2="60942" y2="98276"/>
                        <a14:backgroundMark x1="55956" y1="85632" x2="60111" y2="95402"/>
                        <a14:backgroundMark x1="50139" y1="78736" x2="51801" y2="95402"/>
                      </a14:backgroundRemoval>
                    </a14:imgEffect>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36867" t="37962" r="53255"/>
          <a:stretch/>
        </p:blipFill>
        <p:spPr bwMode="auto">
          <a:xfrm flipH="1">
            <a:off x="7162800" y="1600200"/>
            <a:ext cx="146050" cy="78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9802" l="347" r="99307">
                        <a14:backgroundMark x1="31023" y1="43281" x2="1733" y2="65020"/>
                        <a14:backgroundMark x1="30503" y1="49012" x2="32582" y2="35178"/>
                        <a14:backgroundMark x1="34315" y1="38933" x2="35529" y2="32609"/>
                        <a14:backgroundMark x1="5026" y1="69960" x2="0" y2="76877"/>
                        <a14:backgroundMark x1="31025" y1="57184" x2="19945" y2="88506"/>
                        <a14:backgroundMark x1="21607" y1="61207" x2="6648" y2="92529"/>
                        <a14:backgroundMark x1="31025" y1="95402" x2="13296" y2="94253"/>
                        <a14:backgroundMark x1="65928" y1="90517" x2="60942" y2="98276"/>
                        <a14:backgroundMark x1="55956" y1="85632" x2="60111" y2="95402"/>
                        <a14:backgroundMark x1="50139" y1="78736" x2="51801" y2="95402"/>
                      </a14:backgroundRemoval>
                    </a14:imgEffect>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36867" t="37962" r="53255"/>
          <a:stretch/>
        </p:blipFill>
        <p:spPr bwMode="auto">
          <a:xfrm flipH="1">
            <a:off x="7848600" y="1600200"/>
            <a:ext cx="146050" cy="78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609601" y="531435"/>
            <a:ext cx="2971799" cy="3354765"/>
          </a:xfrm>
          <a:prstGeom prst="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38</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stood at his feet behind him weeping, and began to wash his feet with tears, and did wipe them with the hairs of her head, and kissed his feet, and anointed them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with the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ointment.”</a:t>
            </a:r>
          </a:p>
        </p:txBody>
      </p:sp>
    </p:spTree>
    <p:extLst>
      <p:ext uri="{BB962C8B-B14F-4D97-AF65-F5344CB8AC3E}">
        <p14:creationId xmlns:p14="http://schemas.microsoft.com/office/powerpoint/2010/main" val="42040118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990600"/>
            <a:ext cx="3056238" cy="47089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39</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Now when the Pharisee which had bidden him saw it, he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spake</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within himself, saying, This man,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if he were a prophet,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would have known who and what manner of woman this is that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toucheth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him: for she is a sinner.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40</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Jesus answering said unto him, Simon, I have somewhat to say unto thee. And he saith, Master, say on.”</a:t>
            </a:r>
          </a:p>
        </p:txBody>
      </p:sp>
      <p:pic>
        <p:nvPicPr>
          <p:cNvPr id="20482" name="Picture 2" descr="C:\Users\sheila\Desktop\POWER POINTS\BIBLE STUDY\ULTIMATE Royality Free\2-Bible Pics-Nt\Phar &amp; Scribes\1474110.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604" b="98853" l="543" r="99750">
                        <a14:foregroundMark x1="32721" y1="28804" x2="40025" y2="47162"/>
                        <a14:foregroundMark x1="38815" y1="26389" x2="39190" y2="49638"/>
                        <a14:foregroundMark x1="43239" y1="30314" x2="39691" y2="35930"/>
                        <a14:foregroundMark x1="32972" y1="28442" x2="38022" y2="26691"/>
                        <a14:foregroundMark x1="32095" y1="30918" x2="33765" y2="33756"/>
                        <a14:backgroundMark x1="34432" y1="38345" x2="19533" y2="30556"/>
                        <a14:backgroundMark x1="41528" y1="38345" x2="59975" y2="34722"/>
                        <a14:backgroundMark x1="22245" y1="42029" x2="7012" y2="35930"/>
                        <a14:backgroundMark x1="48497" y1="52053" x2="72830" y2="40580"/>
                        <a14:backgroundMark x1="27087" y1="45652" x2="24165" y2="44505"/>
                        <a14:backgroundMark x1="25584" y1="54469" x2="24290" y2="54287"/>
                        <a14:backgroundMark x1="24958" y1="55737" x2="24165" y2="56763"/>
                        <a14:backgroundMark x1="33097" y1="27838" x2="35017" y2="26147"/>
                        <a14:backgroundMark x1="39482" y1="25423" x2="44449" y2="29469"/>
                        <a14:backgroundMark x1="35100" y1="26449" x2="39149" y2="25543"/>
                        <a14:backgroundMark x1="32930" y1="28261" x2="31260" y2="30133"/>
                        <a14:backgroundMark x1="41194" y1="36232" x2="44992" y2="30978"/>
                      </a14:backgroundRemoval>
                    </a14:imgEffect>
                    <a14:imgEffect>
                      <a14:sharpenSoften amount="25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23816" t="22458" r="52369" b="38127"/>
          <a:stretch/>
        </p:blipFill>
        <p:spPr bwMode="auto">
          <a:xfrm>
            <a:off x="3490640" y="457200"/>
            <a:ext cx="5196159"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Frame 5"/>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8220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3636" b="98182" l="51848" r="66631">
                        <a14:foregroundMark x1="63778" y1="87945" x2="57712" y2="95257"/>
                        <a14:foregroundMark x1="58406" y1="86561" x2="65858" y2="85968"/>
                        <a14:foregroundMark x1="56326" y1="87945" x2="56326" y2="93874"/>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50000" t="81818" r="31521"/>
          <a:stretch/>
        </p:blipFill>
        <p:spPr bwMode="auto">
          <a:xfrm flipH="1">
            <a:off x="5910511" y="3342114"/>
            <a:ext cx="337889" cy="22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02" l="347" r="99307">
                        <a14:backgroundMark x1="44541" y1="91897" x2="1560" y2="16798"/>
                        <a14:backgroundMark x1="23397" y1="68972" x2="7106" y2="86759"/>
                        <a14:backgroundMark x1="16118" y1="58300" x2="6412" y2="74308"/>
                        <a14:backgroundMark x1="7972" y1="94664" x2="37088" y2="85771"/>
                        <a14:backgroundMark x1="36395" y1="95455" x2="27383" y2="95455"/>
                        <a14:backgroundMark x1="49913" y1="64229" x2="56326" y2="96838"/>
                        <a14:backgroundMark x1="31196" y1="42095" x2="37782" y2="77470"/>
                        <a14:backgroundMark x1="23917" y1="42885" x2="32062" y2="36759"/>
                        <a14:backgroundMark x1="37782" y1="33202" x2="37782" y2="57905"/>
                        <a14:backgroundMark x1="36049" y1="28854" x2="37782" y2="55336"/>
                        <a14:backgroundMark x1="91161" y1="76482" x2="74177" y2="95059"/>
                        <a14:backgroundMark x1="40901" y1="67787" x2="40901" y2="67787"/>
                        <a14:backgroundMark x1="41768" y1="69565" x2="49047" y2="97826"/>
                      </a14:backgroundRemoval>
                    </a14:imgEffect>
                    <a14:imgEffect>
                      <a14:sharpenSoften amount="25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40000"/>
          <a:stretch/>
        </p:blipFill>
        <p:spPr bwMode="auto">
          <a:xfrm flipH="1">
            <a:off x="5562600" y="1828800"/>
            <a:ext cx="1047330" cy="160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5800" y="1295400"/>
            <a:ext cx="2760112" cy="40934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41</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There was a certain creditor which had two debtors: the one owed five hundred pence, and the other fifty.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42</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when they had nothing to pay, he frankly forgave them both. Tell me therefore, which of them will love him most?”</a:t>
            </a:r>
          </a:p>
        </p:txBody>
      </p:sp>
      <p:sp>
        <p:nvSpPr>
          <p:cNvPr id="6" name="Rectangle 5"/>
          <p:cNvSpPr/>
          <p:nvPr/>
        </p:nvSpPr>
        <p:spPr>
          <a:xfrm>
            <a:off x="545484" y="841459"/>
            <a:ext cx="2912512" cy="5178341"/>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43</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Simon answered and said, I suppose that he, to whom he forgave most. And he said unto him, Thou hast rightly judged.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44</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he turned to the woman, and said unto Simon,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Seest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thou this woman? I entered into thine house, thou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gavest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me no water for my feet: but she hath washed my feet with tears, and wiped them with the hairs of her head.”</a:t>
            </a:r>
          </a:p>
        </p:txBody>
      </p:sp>
      <p:sp>
        <p:nvSpPr>
          <p:cNvPr id="7" name="Rectangle 6"/>
          <p:cNvSpPr/>
          <p:nvPr/>
        </p:nvSpPr>
        <p:spPr>
          <a:xfrm>
            <a:off x="533400" y="704704"/>
            <a:ext cx="2912512" cy="5486117"/>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45</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Thou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gavest</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me no kiss: but this woman since the time I came in hath not ceased to kiss my feet.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46</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My head with oil thou didst not anoint: but this woman hath anointed my feet with ointment.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47</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Wherefore I say unto thee, Her sins, which are many, are forgiven; for she loved much: but to whom little is forgiven, the same loveth little.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48</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he said unto her, Thy sins are forgiven.”</a:t>
            </a:r>
          </a:p>
        </p:txBody>
      </p:sp>
      <p:pic>
        <p:nvPicPr>
          <p:cNvPr id="11"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83636" b="98182" l="51848" r="66631">
                        <a14:foregroundMark x1="63778" y1="87945" x2="57712" y2="95257"/>
                        <a14:foregroundMark x1="58406" y1="86561" x2="65858" y2="85968"/>
                        <a14:foregroundMark x1="56326" y1="87945" x2="56326" y2="93874"/>
                      </a14:backgroundRemoval>
                    </a14:imgEffect>
                    <a14:imgEffect>
                      <a14:sharpenSoften amount="25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50000" t="81818" r="31521"/>
          <a:stretch/>
        </p:blipFill>
        <p:spPr bwMode="auto">
          <a:xfrm flipH="1">
            <a:off x="5986710" y="3422650"/>
            <a:ext cx="337889" cy="38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83636" b="98182" l="51848" r="66631">
                        <a14:foregroundMark x1="63778" y1="87945" x2="57712" y2="95257"/>
                        <a14:foregroundMark x1="58406" y1="86561" x2="65858" y2="85968"/>
                        <a14:foregroundMark x1="56326" y1="87945" x2="56326" y2="93874"/>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50000" t="81818" r="31521"/>
          <a:stretch/>
        </p:blipFill>
        <p:spPr bwMode="auto">
          <a:xfrm flipH="1">
            <a:off x="5562600" y="2971800"/>
            <a:ext cx="609600" cy="824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reeform 17"/>
          <p:cNvSpPr/>
          <p:nvPr/>
        </p:nvSpPr>
        <p:spPr>
          <a:xfrm>
            <a:off x="6243870" y="3237470"/>
            <a:ext cx="45719" cy="308919"/>
          </a:xfrm>
          <a:custGeom>
            <a:avLst/>
            <a:gdLst>
              <a:gd name="connsiteX0" fmla="*/ 0 w 37070"/>
              <a:gd name="connsiteY0" fmla="*/ 0 h 222421"/>
              <a:gd name="connsiteX1" fmla="*/ 12357 w 37070"/>
              <a:gd name="connsiteY1" fmla="*/ 61783 h 222421"/>
              <a:gd name="connsiteX2" fmla="*/ 37070 w 37070"/>
              <a:gd name="connsiteY2" fmla="*/ 135924 h 222421"/>
              <a:gd name="connsiteX3" fmla="*/ 12357 w 37070"/>
              <a:gd name="connsiteY3" fmla="*/ 222421 h 222421"/>
            </a:gdLst>
            <a:ahLst/>
            <a:cxnLst>
              <a:cxn ang="0">
                <a:pos x="connsiteX0" y="connsiteY0"/>
              </a:cxn>
              <a:cxn ang="0">
                <a:pos x="connsiteX1" y="connsiteY1"/>
              </a:cxn>
              <a:cxn ang="0">
                <a:pos x="connsiteX2" y="connsiteY2"/>
              </a:cxn>
              <a:cxn ang="0">
                <a:pos x="connsiteX3" y="connsiteY3"/>
              </a:cxn>
            </a:cxnLst>
            <a:rect l="l" t="t" r="r" b="b"/>
            <a:pathLst>
              <a:path w="37070" h="222421">
                <a:moveTo>
                  <a:pt x="0" y="0"/>
                </a:moveTo>
                <a:cubicBezTo>
                  <a:pt x="4119" y="20594"/>
                  <a:pt x="6831" y="41521"/>
                  <a:pt x="12357" y="61783"/>
                </a:cubicBezTo>
                <a:cubicBezTo>
                  <a:pt x="19211" y="86916"/>
                  <a:pt x="37070" y="135924"/>
                  <a:pt x="37070" y="135924"/>
                </a:cubicBezTo>
                <a:cubicBezTo>
                  <a:pt x="22907" y="206739"/>
                  <a:pt x="34105" y="178923"/>
                  <a:pt x="12357" y="222421"/>
                </a:cubicBezTo>
              </a:path>
            </a:pathLst>
          </a:custGeom>
          <a:noFill/>
          <a:ln w="76200">
            <a:solidFill>
              <a:srgbClr val="0000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Freeform 18"/>
          <p:cNvSpPr/>
          <p:nvPr/>
        </p:nvSpPr>
        <p:spPr>
          <a:xfrm>
            <a:off x="6252519" y="3274541"/>
            <a:ext cx="86497" cy="49427"/>
          </a:xfrm>
          <a:custGeom>
            <a:avLst/>
            <a:gdLst>
              <a:gd name="connsiteX0" fmla="*/ 0 w 86497"/>
              <a:gd name="connsiteY0" fmla="*/ 49427 h 49427"/>
              <a:gd name="connsiteX1" fmla="*/ 86497 w 86497"/>
              <a:gd name="connsiteY1" fmla="*/ 0 h 49427"/>
            </a:gdLst>
            <a:ahLst/>
            <a:cxnLst>
              <a:cxn ang="0">
                <a:pos x="connsiteX0" y="connsiteY0"/>
              </a:cxn>
              <a:cxn ang="0">
                <a:pos x="connsiteX1" y="connsiteY1"/>
              </a:cxn>
            </a:cxnLst>
            <a:rect l="l" t="t" r="r" b="b"/>
            <a:pathLst>
              <a:path w="86497" h="49427">
                <a:moveTo>
                  <a:pt x="0" y="49427"/>
                </a:moveTo>
                <a:cubicBezTo>
                  <a:pt x="69681" y="7617"/>
                  <a:pt x="40302" y="23097"/>
                  <a:pt x="86497" y="0"/>
                </a:cubicBezTo>
              </a:path>
            </a:pathLst>
          </a:custGeom>
          <a:noFill/>
          <a:ln w="57150">
            <a:solidFill>
              <a:srgbClr val="000000">
                <a:alpha val="8588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83636" b="98182" l="51848" r="66631">
                        <a14:foregroundMark x1="63778" y1="87945" x2="57712" y2="95257"/>
                        <a14:foregroundMark x1="58406" y1="86561" x2="65858" y2="85968"/>
                        <a14:foregroundMark x1="56326" y1="87945" x2="56326" y2="93874"/>
                      </a14:backgroundRemoval>
                    </a14:imgEffect>
                    <a14:imgEffect>
                      <a14:sharpenSoften amount="25000"/>
                    </a14:imgEffect>
                    <a14:imgEffect>
                      <a14:saturation sat="0"/>
                    </a14:imgEffect>
                  </a14:imgLayer>
                </a14:imgProps>
              </a:ext>
              <a:ext uri="{28A0092B-C50C-407E-A947-70E740481C1C}">
                <a14:useLocalDpi xmlns:a14="http://schemas.microsoft.com/office/drawing/2010/main" val="0"/>
              </a:ext>
            </a:extLst>
          </a:blip>
          <a:srcRect l="50000" t="81818" r="31521"/>
          <a:stretch/>
        </p:blipFill>
        <p:spPr bwMode="auto">
          <a:xfrm flipH="1">
            <a:off x="5869458" y="3090904"/>
            <a:ext cx="740471" cy="100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0"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68" b="99497" l="190" r="99241">
                        <a14:foregroundMark x1="71727" y1="31993" x2="42884" y2="88107"/>
                        <a14:foregroundMark x1="93738" y1="52931" x2="98482" y2="68174"/>
                        <a14:foregroundMark x1="2277" y1="47739" x2="17457" y2="92462"/>
                        <a14:foregroundMark x1="43454" y1="44891" x2="48197" y2="51256"/>
                      </a14:backgroundRemoval>
                    </a14:imgEffect>
                  </a14:imgLayer>
                </a14:imgProps>
              </a:ext>
              <a:ext uri="{28A0092B-C50C-407E-A947-70E740481C1C}">
                <a14:useLocalDpi xmlns:a14="http://schemas.microsoft.com/office/drawing/2010/main" val="0"/>
              </a:ext>
            </a:extLst>
          </a:blip>
          <a:srcRect t="10218"/>
          <a:stretch/>
        </p:blipFill>
        <p:spPr bwMode="auto">
          <a:xfrm>
            <a:off x="3457996" y="982448"/>
            <a:ext cx="5228804" cy="541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9802" l="347" r="99307">
                        <a14:backgroundMark x1="31023" y1="43281" x2="1733" y2="65020"/>
                        <a14:backgroundMark x1="30503" y1="49012" x2="32582" y2="35178"/>
                        <a14:backgroundMark x1="34315" y1="38933" x2="35529" y2="32609"/>
                        <a14:backgroundMark x1="5026" y1="69960" x2="0" y2="76877"/>
                      </a14:backgroundRemoval>
                    </a14:imgEffect>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7232"/>
          <a:stretch/>
        </p:blipFill>
        <p:spPr bwMode="auto">
          <a:xfrm flipH="1">
            <a:off x="3289554" y="686083"/>
            <a:ext cx="5480471" cy="5708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4023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 decel="100000"/>
                                        <p:tgtEl>
                                          <p:spTgt spid="2"/>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2"/>
                                        </p:tgtEl>
                                        <p:attrNameLst>
                                          <p:attrName>ppt_y</p:attrName>
                                        </p:attrNameLst>
                                      </p:cBhvr>
                                      <p:tavLst>
                                        <p:tav tm="0">
                                          <p:val>
                                            <p:strVal val="ppt_y"/>
                                          </p:val>
                                        </p:tav>
                                        <p:tav tm="100000">
                                          <p:val>
                                            <p:strVal val="ppt_y+1"/>
                                          </p:val>
                                        </p:tav>
                                      </p:tavLst>
                                    </p:anim>
                                    <p:set>
                                      <p:cBhvr>
                                        <p:cTn id="10" dur="1" fill="hold">
                                          <p:stCondLst>
                                            <p:cond delay="999"/>
                                          </p:stCondLst>
                                        </p:cTn>
                                        <p:tgtEl>
                                          <p:spTgt spid="2"/>
                                        </p:tgtEl>
                                        <p:attrNameLst>
                                          <p:attrName>style.visibility</p:attrName>
                                        </p:attrNameLst>
                                      </p:cBhvr>
                                      <p:to>
                                        <p:strVal val="hidden"/>
                                      </p:to>
                                    </p:se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xit" presetSubtype="0" fill="hold" grpId="1" nodeType="clickEffect">
                                  <p:stCondLst>
                                    <p:cond delay="0"/>
                                  </p:stCondLst>
                                  <p:childTnLst>
                                    <p:animEffect transition="out" filter="fade">
                                      <p:cBhvr>
                                        <p:cTn id="19" dur="1000"/>
                                        <p:tgtEl>
                                          <p:spTgt spid="6"/>
                                        </p:tgtEl>
                                      </p:cBhvr>
                                    </p:animEffect>
                                    <p:anim calcmode="lin" valueType="num">
                                      <p:cBhvr>
                                        <p:cTn id="20" dur="1000"/>
                                        <p:tgtEl>
                                          <p:spTgt spid="6"/>
                                        </p:tgtEl>
                                        <p:attrNameLst>
                                          <p:attrName>ppt_x</p:attrName>
                                        </p:attrNameLst>
                                      </p:cBhvr>
                                      <p:tavLst>
                                        <p:tav tm="0">
                                          <p:val>
                                            <p:strVal val="ppt_x"/>
                                          </p:val>
                                        </p:tav>
                                        <p:tav tm="100000">
                                          <p:val>
                                            <p:strVal val="ppt_x"/>
                                          </p:val>
                                        </p:tav>
                                      </p:tavLst>
                                    </p:anim>
                                    <p:anim calcmode="lin" valueType="num">
                                      <p:cBhvr>
                                        <p:cTn id="21" dur="100" decel="100000"/>
                                        <p:tgtEl>
                                          <p:spTgt spid="6"/>
                                        </p:tgtEl>
                                        <p:attrNameLst>
                                          <p:attrName>ppt_y</p:attrName>
                                        </p:attrNameLst>
                                      </p:cBhvr>
                                      <p:tavLst>
                                        <p:tav tm="0">
                                          <p:val>
                                            <p:strVal val="ppt_y"/>
                                          </p:val>
                                        </p:tav>
                                        <p:tav tm="100000">
                                          <p:val>
                                            <p:strVal val="ppt_y-.03"/>
                                          </p:val>
                                        </p:tav>
                                      </p:tavLst>
                                    </p:anim>
                                    <p:anim calcmode="lin" valueType="num">
                                      <p:cBhvr>
                                        <p:cTn id="22" dur="900" accel="100000">
                                          <p:stCondLst>
                                            <p:cond delay="100"/>
                                          </p:stCondLst>
                                        </p:cTn>
                                        <p:tgtEl>
                                          <p:spTgt spid="6"/>
                                        </p:tgtEl>
                                        <p:attrNameLst>
                                          <p:attrName>ppt_y</p:attrName>
                                        </p:attrNameLst>
                                      </p:cBhvr>
                                      <p:tavLst>
                                        <p:tav tm="0">
                                          <p:val>
                                            <p:strVal val="ppt_y"/>
                                          </p:val>
                                        </p:tav>
                                        <p:tav tm="100000">
                                          <p:val>
                                            <p:strVal val="ppt_y+1"/>
                                          </p:val>
                                        </p:tav>
                                      </p:tavLst>
                                    </p:anim>
                                    <p:set>
                                      <p:cBhvr>
                                        <p:cTn id="23" dur="1" fill="hold">
                                          <p:stCondLst>
                                            <p:cond delay="999"/>
                                          </p:stCondLst>
                                        </p:cTn>
                                        <p:tgtEl>
                                          <p:spTgt spid="6"/>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par>
                          <p:cTn id="32" fill="hold">
                            <p:stCondLst>
                              <p:cond delay="2000"/>
                            </p:stCondLst>
                            <p:childTnLst>
                              <p:par>
                                <p:cTn id="33" presetID="10" presetClass="exit" presetSubtype="0" fill="hold" nodeType="afterEffect">
                                  <p:stCondLst>
                                    <p:cond delay="0"/>
                                  </p:stCondLst>
                                  <p:childTnLst>
                                    <p:animEffect transition="out" filter="fade">
                                      <p:cBhvr>
                                        <p:cTn id="34" dur="500"/>
                                        <p:tgtEl>
                                          <p:spTgt spid="22530"/>
                                        </p:tgtEl>
                                      </p:cBhvr>
                                    </p:animEffect>
                                    <p:set>
                                      <p:cBhvr>
                                        <p:cTn id="35" dur="1" fill="hold">
                                          <p:stCondLst>
                                            <p:cond delay="499"/>
                                          </p:stCondLst>
                                        </p:cTn>
                                        <p:tgtEl>
                                          <p:spTgt spid="225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6" grpI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295400"/>
            <a:ext cx="2760112" cy="307776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Luke 7</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49</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they that sat at meat with him began to say within themselves, Who is this that </a:t>
            </a:r>
            <a:r>
              <a:rPr kumimoji="0" lang="en-US"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forgiveth</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sins also?  </a:t>
            </a:r>
            <a:r>
              <a:rPr kumimoji="0" lang="en-US" sz="2000" b="0" i="0" u="none"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50</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And he said to the woman, Thy faith hath saved thee; go in peace.” </a:t>
            </a:r>
          </a:p>
        </p:txBody>
      </p:sp>
      <p:pic>
        <p:nvPicPr>
          <p:cNvPr id="1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99802" l="347" r="99307">
                        <a14:backgroundMark x1="31023" y1="43281" x2="1733" y2="65020"/>
                        <a14:backgroundMark x1="30503" y1="49012" x2="32582" y2="35178"/>
                        <a14:backgroundMark x1="34315" y1="38933" x2="35529" y2="32609"/>
                        <a14:backgroundMark x1="5026" y1="69960" x2="0" y2="76877"/>
                      </a14:backgroundRemoval>
                    </a14:imgEffect>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l="7232"/>
          <a:stretch/>
        </p:blipFill>
        <p:spPr bwMode="auto">
          <a:xfrm flipH="1">
            <a:off x="3289554" y="686083"/>
            <a:ext cx="5480471" cy="5708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rame 4"/>
          <p:cNvSpPr/>
          <p:nvPr/>
        </p:nvSpPr>
        <p:spPr>
          <a:xfrm>
            <a:off x="0" y="0"/>
            <a:ext cx="9144000" cy="6858000"/>
          </a:xfrm>
          <a:prstGeom prst="frame">
            <a:avLst>
              <a:gd name="adj1" fmla="val 7130"/>
            </a:avLst>
          </a:prstGeom>
          <a:solidFill>
            <a:srgbClr val="00B0F0"/>
          </a:solidFill>
          <a:ln>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4672464"/>
      </p:ext>
    </p:extLst>
  </p:cSld>
  <p:clrMapOvr>
    <a:masterClrMapping/>
  </p:clrMapOvr>
  <p:transition>
    <p:fade/>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TotalTime>
  <Words>2896</Words>
  <Application>Microsoft Office PowerPoint</Application>
  <PresentationFormat>On-screen Show (4:3)</PresentationFormat>
  <Paragraphs>200</Paragraphs>
  <Slides>31</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Arial Black</vt:lpstr>
      <vt:lpstr>Arial Unicode MS</vt:lpstr>
      <vt:lpstr>Calibri</vt:lpstr>
      <vt:lpstr>Calibri Light</vt:lpstr>
      <vt:lpstr>Ink Free</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New Lebanon church of Christ</dc:creator>
  <cp:lastModifiedBy>New Lebanon church of Christ</cp:lastModifiedBy>
  <cp:revision>15</cp:revision>
  <dcterms:created xsi:type="dcterms:W3CDTF">2024-02-17T15:26:41Z</dcterms:created>
  <dcterms:modified xsi:type="dcterms:W3CDTF">2024-02-25T11:20:36Z</dcterms:modified>
</cp:coreProperties>
</file>