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888" r:id="rId4"/>
    <p:sldId id="555" r:id="rId5"/>
    <p:sldId id="556" r:id="rId6"/>
    <p:sldId id="1412" r:id="rId7"/>
    <p:sldId id="891" r:id="rId8"/>
    <p:sldId id="860" r:id="rId9"/>
    <p:sldId id="1411" r:id="rId10"/>
    <p:sldId id="1410" r:id="rId11"/>
    <p:sldId id="858" r:id="rId12"/>
    <p:sldId id="861" r:id="rId13"/>
    <p:sldId id="866" r:id="rId14"/>
    <p:sldId id="867" r:id="rId15"/>
    <p:sldId id="297" r:id="rId16"/>
    <p:sldId id="892" r:id="rId17"/>
    <p:sldId id="869" r:id="rId18"/>
    <p:sldId id="868" r:id="rId19"/>
    <p:sldId id="281" r:id="rId20"/>
    <p:sldId id="305" r:id="rId21"/>
    <p:sldId id="870" r:id="rId22"/>
    <p:sldId id="871" r:id="rId23"/>
    <p:sldId id="872" r:id="rId24"/>
    <p:sldId id="303" r:id="rId25"/>
    <p:sldId id="874" r:id="rId26"/>
    <p:sldId id="875" r:id="rId27"/>
    <p:sldId id="876" r:id="rId28"/>
    <p:sldId id="877" r:id="rId29"/>
    <p:sldId id="873" r:id="rId30"/>
    <p:sldId id="261" r:id="rId31"/>
    <p:sldId id="887" r:id="rId32"/>
    <p:sldId id="85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t07W+XULo1nyHxwrmUgvw==" hashData="Z7lg4pTD6gKZrRScMQHeGBaqwpYGuIgLFaH12B570nbiNyo7dr9Mweo3kJ27mUJuNNMhHfOXoMLu68/W7QHcx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sorterViewPr>
    <p:cViewPr varScale="1">
      <p:scale>
        <a:sx n="100" d="100"/>
        <a:sy n="100" d="100"/>
      </p:scale>
      <p:origin x="0" y="-19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7349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2906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1408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41D29B-FC47-4F9E-88AA-0A89DF4B57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661371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7D6C00-C5C0-4B5A-BFAE-628CC6544B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106097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52EBC1-6995-48E1-BC90-79B1D87F4E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787103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A0290A-F407-4DA0-9E47-9DA50515DC0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43127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A847AD3-F7E2-476C-A226-810FE9AAFE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815620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3546A9-0752-4C2F-B409-6E4A4E5CF2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772903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6B0D7D-CA25-4B49-8730-8C197096C5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03709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84F753-A041-4A3D-A4C3-8B667F3C4B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96203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33574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1FCB53-1BDD-4D6D-950E-3686962FDA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46858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EA4BF8-C73B-4839-8970-E9904C902F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83293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C0DB09-0C98-4629-A804-2C843BA53C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43725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587054-67AB-4060-9022-8753FBA6D1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05707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9443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1321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6491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481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9575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03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1063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2/11/2024</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51010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0273F33-ADBE-49C1-82B7-C75ED08DC16A}"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493930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ref.ly/logosres/ws-c02a5df2b39a454791fdd8b7ff1121ce?ref=Bible.2Ti2.15&amp;off=1093&amp;ctx=him.%E2%80%9D+(James+1%3a12.)%0a~a+workman+that+need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ref.ly/logosres/ws-f9fe1c8b307e4e6d9f90620fdd70167b?ref=Bible.2Ti2.15&amp;off=0&amp;ctx=anded+not+to+do+it!%0a~2+Tim+2%3a15+Give+dili"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ref.ly/logosres/ws-c02a5df2b39a454791fdd8b7ff1121ce?ref=Bible.2Ti2.15&amp;off=0&amp;ctx=t+work+for+Christ.%5d%0a~15+Give+diligence+to"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ref.ly/logosres/ws-c02a5df2b39a454791fdd8b7ff1121ce?ref=Bible.2Ti2.15&amp;off=0&amp;ctx=t+work+for+Christ.%5d%0a~15+Give+diligence+to"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50A27D01-D427-CBAB-A60C-E969A7D79B56}"/>
              </a:ext>
            </a:extLst>
          </p:cNvPr>
          <p:cNvSpPr txBox="1"/>
          <p:nvPr/>
        </p:nvSpPr>
        <p:spPr>
          <a:xfrm>
            <a:off x="1048624" y="914401"/>
            <a:ext cx="8095373" cy="5355312"/>
          </a:xfrm>
          <a:prstGeom prst="rect">
            <a:avLst/>
          </a:prstGeom>
          <a:noFill/>
        </p:spPr>
        <p:txBody>
          <a:bodyPr wrap="square">
            <a:spAutoFit/>
          </a:bodyPr>
          <a:lstStyle/>
          <a:p>
            <a:pPr marR="3600" rtl="0"/>
            <a:r>
              <a:rPr lang="en-US" sz="2800" b="1" dirty="0">
                <a:solidFill>
                  <a:srgbClr val="0070C0"/>
                </a:solidFill>
              </a:rPr>
              <a:t>2 Tim 2:16 </a:t>
            </a:r>
            <a:r>
              <a:rPr lang="en-US" sz="2800" dirty="0">
                <a:solidFill>
                  <a:srgbClr val="0070C0"/>
                </a:solidFill>
              </a:rPr>
              <a:t>But shun </a:t>
            </a:r>
            <a:r>
              <a:rPr lang="en-US" sz="2800" dirty="0">
                <a:solidFill>
                  <a:srgbClr val="0070C0"/>
                </a:solidFill>
                <a:latin typeface="Arial Black" panose="020B0A04020102020204" pitchFamily="34" charset="0"/>
              </a:rPr>
              <a:t>profane babblings</a:t>
            </a:r>
            <a:r>
              <a:rPr lang="en-US" sz="2800" dirty="0">
                <a:solidFill>
                  <a:srgbClr val="0070C0"/>
                </a:solidFill>
              </a:rPr>
              <a:t>: for they will proceed further in ungodliness,</a:t>
            </a:r>
          </a:p>
          <a:p>
            <a:pPr marR="3600" rtl="0"/>
            <a:endParaRPr lang="en-US" sz="2600" dirty="0"/>
          </a:p>
          <a:p>
            <a:pPr rtl="0"/>
            <a:r>
              <a:rPr lang="en-US" sz="2600" b="1" u="sng" dirty="0"/>
              <a:t>Shun</a:t>
            </a:r>
            <a:r>
              <a:rPr lang="en-US" sz="2600" dirty="0"/>
              <a:t> … “This is means literally to make a circuit so as to avoid.”</a:t>
            </a:r>
          </a:p>
          <a:p>
            <a:pPr rtl="0"/>
            <a:endParaRPr lang="en-US" sz="2600" dirty="0"/>
          </a:p>
          <a:p>
            <a:pPr rtl="0"/>
            <a:r>
              <a:rPr lang="en-US" sz="2600" b="1" u="sng" dirty="0"/>
              <a:t>Profane babblings </a:t>
            </a:r>
            <a:r>
              <a:rPr lang="en-US" sz="2600" dirty="0"/>
              <a:t>… This refers especially to the striving about words to no profit, mentioned above. There are many religious discussions which fall squarely into this category.</a:t>
            </a:r>
          </a:p>
          <a:p>
            <a:pPr rtl="0"/>
            <a:endParaRPr lang="en-US" sz="2600" dirty="0"/>
          </a:p>
          <a:p>
            <a:pPr rtl="0"/>
            <a:r>
              <a:rPr lang="en-US" sz="2600" dirty="0"/>
              <a:t>They will proceed further … The end result of such disputations is not righteousness, but ungodliness.</a:t>
            </a:r>
          </a:p>
        </p:txBody>
      </p:sp>
    </p:spTree>
    <p:extLst>
      <p:ext uri="{BB962C8B-B14F-4D97-AF65-F5344CB8AC3E}">
        <p14:creationId xmlns:p14="http://schemas.microsoft.com/office/powerpoint/2010/main" val="382659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BF8932A9-CD0E-17E1-FD7A-7D50961E1B16}"/>
              </a:ext>
            </a:extLst>
          </p:cNvPr>
          <p:cNvSpPr txBox="1"/>
          <p:nvPr/>
        </p:nvSpPr>
        <p:spPr>
          <a:xfrm>
            <a:off x="1073791" y="1124125"/>
            <a:ext cx="7977930" cy="5170646"/>
          </a:xfrm>
          <a:prstGeom prst="rect">
            <a:avLst/>
          </a:prstGeom>
          <a:noFill/>
        </p:spPr>
        <p:txBody>
          <a:bodyPr wrap="square">
            <a:spAutoFit/>
          </a:bodyPr>
          <a:lstStyle/>
          <a:p>
            <a:r>
              <a:rPr lang="en-US" sz="3200" dirty="0"/>
              <a:t>…a workman that needs not to be ashamed,—</a:t>
            </a:r>
          </a:p>
          <a:p>
            <a:endParaRPr lang="en-US" sz="2800" dirty="0"/>
          </a:p>
          <a:p>
            <a:r>
              <a:rPr lang="en-US" sz="2800" dirty="0"/>
              <a:t>This indicates that </a:t>
            </a:r>
            <a:r>
              <a:rPr lang="en-US" sz="2800" u="sng" dirty="0"/>
              <a:t>ceaseless,</a:t>
            </a:r>
            <a:r>
              <a:rPr lang="en-US" sz="2800" dirty="0"/>
              <a:t> </a:t>
            </a:r>
            <a:r>
              <a:rPr lang="en-US" sz="2800" u="sng" dirty="0"/>
              <a:t>serious</a:t>
            </a:r>
            <a:r>
              <a:rPr lang="en-US" sz="2800" dirty="0"/>
              <a:t>, </a:t>
            </a:r>
            <a:r>
              <a:rPr lang="en-US" sz="2800" u="sng" dirty="0"/>
              <a:t>earnest zeal</a:t>
            </a:r>
            <a:r>
              <a:rPr lang="en-US" sz="2800" dirty="0"/>
              <a:t>, which was one of his chief characteristic traits. And certainly if the standard is to be reached, an abundance of zeal will be required. </a:t>
            </a:r>
          </a:p>
          <a:p>
            <a:endParaRPr lang="en-US" sz="2800" dirty="0"/>
          </a:p>
          <a:p>
            <a:r>
              <a:rPr lang="en-US" sz="2800" dirty="0"/>
              <a:t>The goal is that of presenting himself to God in such a way as to receive his approval without fear of incurring the reproach of being a workman who fell short of his responsibility.</a:t>
            </a:r>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168001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8457BCC9-96E3-4AE9-410E-B042EDB0E1AE}"/>
              </a:ext>
            </a:extLst>
          </p:cNvPr>
          <p:cNvSpPr txBox="1"/>
          <p:nvPr/>
        </p:nvSpPr>
        <p:spPr>
          <a:xfrm>
            <a:off x="1057013" y="832579"/>
            <a:ext cx="7516535" cy="5878532"/>
          </a:xfrm>
          <a:prstGeom prst="rect">
            <a:avLst/>
          </a:prstGeom>
          <a:noFill/>
        </p:spPr>
        <p:txBody>
          <a:bodyPr wrap="square">
            <a:spAutoFit/>
          </a:bodyPr>
          <a:lstStyle/>
          <a:p>
            <a:pPr marL="0" marR="0">
              <a:spcBef>
                <a:spcPts val="0"/>
              </a:spcBef>
              <a:spcAft>
                <a:spcPts val="0"/>
              </a:spcAft>
            </a:pPr>
            <a:r>
              <a:rPr lang="en-US" sz="2000" b="1" dirty="0">
                <a:solidFill>
                  <a:srgbClr val="0070C0"/>
                </a:solidFill>
                <a:effectLst/>
                <a:ea typeface="Calibri" panose="020F0502020204030204" pitchFamily="34" charset="0"/>
                <a:cs typeface="Arial" panose="020B0604020202020204" pitchFamily="34" charset="0"/>
              </a:rPr>
              <a:t>2Tim 2:15 </a:t>
            </a:r>
            <a:r>
              <a:rPr lang="en-US" sz="2000" b="1" u="sng" dirty="0">
                <a:solidFill>
                  <a:srgbClr val="0070C0"/>
                </a:solidFill>
                <a:effectLst/>
                <a:ea typeface="Calibri" panose="020F0502020204030204" pitchFamily="34" charset="0"/>
                <a:cs typeface="Times New Roman" panose="02020603050405020304" pitchFamily="18" charset="0"/>
              </a:rPr>
              <a:t>Study</a:t>
            </a:r>
            <a:r>
              <a:rPr lang="en-US" sz="2000" dirty="0">
                <a:solidFill>
                  <a:srgbClr val="0070C0"/>
                </a:solidFill>
                <a:effectLst/>
                <a:ea typeface="Calibri" panose="020F0502020204030204" pitchFamily="34" charset="0"/>
                <a:cs typeface="Times New Roman" panose="02020603050405020304" pitchFamily="18" charset="0"/>
              </a:rPr>
              <a:t> to show thyself approved unto God, a workman that </a:t>
            </a:r>
            <a:r>
              <a:rPr lang="en-US" sz="2000" dirty="0" err="1">
                <a:solidFill>
                  <a:srgbClr val="0070C0"/>
                </a:solidFill>
                <a:effectLst/>
                <a:ea typeface="Calibri" panose="020F0502020204030204" pitchFamily="34" charset="0"/>
                <a:cs typeface="Times New Roman" panose="02020603050405020304" pitchFamily="18" charset="0"/>
              </a:rPr>
              <a:t>needeth</a:t>
            </a:r>
            <a:r>
              <a:rPr lang="en-US" sz="2000" dirty="0">
                <a:solidFill>
                  <a:srgbClr val="0070C0"/>
                </a:solidFill>
                <a:effectLst/>
                <a:ea typeface="Calibri" panose="020F0502020204030204" pitchFamily="34" charset="0"/>
                <a:cs typeface="Times New Roman" panose="02020603050405020304" pitchFamily="18" charset="0"/>
              </a:rPr>
              <a:t> not to be ashamed, rightly dividing the word of truth.16 But shun profane and vain babblings: for they will increase unto more ungodliness</a:t>
            </a:r>
            <a:r>
              <a:rPr lang="en-US" sz="2000" dirty="0">
                <a:solidFill>
                  <a:srgbClr val="0070C0"/>
                </a:solidFill>
                <a:ea typeface="Calibri" panose="020F0502020204030204" pitchFamily="34" charset="0"/>
                <a:cs typeface="Times New Roman" panose="02020603050405020304" pitchFamily="18" charset="0"/>
              </a:rPr>
              <a:t>.</a:t>
            </a:r>
            <a:endParaRPr lang="en-US" sz="2000" dirty="0">
              <a:solidFill>
                <a:srgbClr val="0070C0"/>
              </a:solidFill>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Arial Black" panose="020B0A04020102020204" pitchFamily="34"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Why is this important? </a:t>
            </a:r>
            <a:r>
              <a:rPr lang="en-US" sz="2400" b="1" dirty="0">
                <a:effectLst/>
                <a:latin typeface="Arial" panose="020B0604020202020204" pitchFamily="34" charset="0"/>
                <a:ea typeface="Calibri" panose="020F0502020204030204" pitchFamily="34" charset="0"/>
                <a:cs typeface="Times New Roman" panose="02020603050405020304" pitchFamily="18" charset="0"/>
              </a:rPr>
              <a:t>We will be judged by God’s word.</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Attitude is important.</a:t>
            </a: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To </a:t>
            </a:r>
            <a:r>
              <a:rPr lang="en-US" sz="28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Know</a:t>
            </a: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Love,</a:t>
            </a: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and </a:t>
            </a:r>
            <a:r>
              <a:rPr lang="en-US" sz="28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Enjoy God more fully</a:t>
            </a: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will lead to greater obedience.</a:t>
            </a:r>
            <a:endPar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Read the bible as if you were reading a letter addressed to you from someone that loves you very, very, very much. You Are!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Read the Bible as if you have discovered a treasure. You have.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023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A78165A5-F0B7-D6D7-7206-4EC198911432}"/>
              </a:ext>
            </a:extLst>
          </p:cNvPr>
          <p:cNvSpPr txBox="1"/>
          <p:nvPr/>
        </p:nvSpPr>
        <p:spPr>
          <a:xfrm>
            <a:off x="1048623" y="964734"/>
            <a:ext cx="7550091" cy="5421997"/>
          </a:xfrm>
          <a:prstGeom prst="rect">
            <a:avLst/>
          </a:prstGeom>
          <a:noFill/>
        </p:spPr>
        <p:txBody>
          <a:bodyPr wrap="square">
            <a:spAutoFit/>
          </a:bodyPr>
          <a:lstStyle/>
          <a:p>
            <a:pPr marL="45720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1:1 </a:t>
            </a:r>
            <a:r>
              <a:rPr lang="en-US" sz="2200" dirty="0">
                <a:effectLst/>
                <a:latin typeface="Calibri" panose="020F0502020204030204" pitchFamily="34" charset="0"/>
                <a:ea typeface="Calibri" panose="020F0502020204030204" pitchFamily="34" charset="0"/>
                <a:cs typeface="Calibri" panose="020F0502020204030204" pitchFamily="34" charset="0"/>
              </a:rPr>
              <a:t>In the beginning God created the heavens and the earth. 2 The earth was without form, and void; and darkness was on the face of the deep. And the Spirit of God was hovering over the face of the waters. 3 Then God said, "Let there be light"; and there was light. 4 And God saw the light, that it was good; and God divided the light from the darkness. 5 God called the light Day, and the darkness He called Night. So the evening and the morning were the first day.  6 Then God said, "Let there be a firmament in the midst of the waters, and let it divide the waters from the waters.“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We see from the very beginning of the bible that </a:t>
            </a:r>
            <a:r>
              <a:rPr lang="en-US" sz="2800" u="sng" dirty="0">
                <a:effectLst/>
                <a:latin typeface="Calibri" panose="020F0502020204030204" pitchFamily="34" charset="0"/>
                <a:ea typeface="Calibri" panose="020F0502020204030204" pitchFamily="34" charset="0"/>
                <a:cs typeface="Calibri" panose="020F0502020204030204" pitchFamily="34" charset="0"/>
              </a:rPr>
              <a:t>God is a God of order and logic</a:t>
            </a:r>
            <a:r>
              <a:rPr lang="en-US" sz="2800" dirty="0">
                <a:effectLst/>
                <a:latin typeface="Calibri" panose="020F0502020204030204" pitchFamily="34" charset="0"/>
                <a:ea typeface="Calibri" panose="020F0502020204030204" pitchFamily="34" charset="0"/>
                <a:cs typeface="Calibri" panose="020F0502020204030204" pitchFamily="34" charset="0"/>
              </a:rPr>
              <a:t>. We should use those same qualities (order and logic) in studying His word.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D3D181B-9AB6-5A21-B1BD-94CB1DF8A1A2}"/>
              </a:ext>
            </a:extLst>
          </p:cNvPr>
          <p:cNvSpPr/>
          <p:nvPr/>
        </p:nvSpPr>
        <p:spPr>
          <a:xfrm>
            <a:off x="1333850" y="1015068"/>
            <a:ext cx="7264866" cy="3523376"/>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06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a:extLst>
              <a:ext uri="{FF2B5EF4-FFF2-40B4-BE49-F238E27FC236}">
                <a16:creationId xmlns:a16="http://schemas.microsoft.com/office/drawing/2014/main" id="{4830B366-6E4E-B184-E190-7DC3CCD1C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306" y="73404"/>
            <a:ext cx="6713290" cy="671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46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2AE225-DBD3-60EE-7659-CCB0242FF3BF}"/>
              </a:ext>
            </a:extLst>
          </p:cNvPr>
          <p:cNvSpPr txBox="1"/>
          <p:nvPr/>
        </p:nvSpPr>
        <p:spPr>
          <a:xfrm>
            <a:off x="453007" y="889233"/>
            <a:ext cx="8481268" cy="6186309"/>
          </a:xfrm>
          <a:prstGeom prst="rect">
            <a:avLst/>
          </a:prstGeom>
          <a:noFill/>
        </p:spPr>
        <p:txBody>
          <a:bodyPr wrap="square">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5. Foster a </a:t>
            </a:r>
            <a:r>
              <a:rPr lang="en-US"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respectful and inclusive environment</a:t>
            </a:r>
            <a:r>
              <a:rPr lang="en-US" dirty="0">
                <a:effectLst/>
                <a:latin typeface="Calibri" panose="020F0502020204030204" pitchFamily="34" charset="0"/>
                <a:ea typeface="Calibri" panose="020F0502020204030204" pitchFamily="34" charset="0"/>
                <a:cs typeface="Times New Roman" panose="02020603050405020304" pitchFamily="18" charset="0"/>
              </a:rPr>
              <a:t>: Emphasize the importance of maintaining a </a:t>
            </a:r>
            <a:r>
              <a:rPr lang="en-US"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respectful and inclusive environment </a:t>
            </a:r>
            <a:r>
              <a:rPr lang="en-US" dirty="0">
                <a:effectLst/>
                <a:latin typeface="Calibri" panose="020F0502020204030204" pitchFamily="34" charset="0"/>
                <a:ea typeface="Calibri" panose="020F0502020204030204" pitchFamily="34" charset="0"/>
                <a:cs typeface="Times New Roman" panose="02020603050405020304" pitchFamily="18" charset="0"/>
              </a:rPr>
              <a:t>within the study group. Encourage </a:t>
            </a:r>
            <a:r>
              <a:rPr lang="en-US"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open-mindedness</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active listening</a:t>
            </a:r>
            <a:r>
              <a:rPr lang="en-US" dirty="0">
                <a:effectLst/>
                <a:latin typeface="Calibri" panose="020F0502020204030204" pitchFamily="34" charset="0"/>
                <a:ea typeface="Calibri" panose="020F0502020204030204" pitchFamily="34" charset="0"/>
                <a:cs typeface="Times New Roman" panose="02020603050405020304" pitchFamily="18" charset="0"/>
              </a:rPr>
              <a:t>, and constructive dialogue among members to ensure </a:t>
            </a:r>
            <a:r>
              <a:rPr lang="en-US"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everyone feels comfortable sharing their perspectives</a:t>
            </a:r>
            <a:r>
              <a:rPr lang="en-US" dirty="0">
                <a:effectLst/>
                <a:latin typeface="Calibri" panose="020F0502020204030204" pitchFamily="34" charset="0"/>
                <a:ea typeface="Calibri" panose="020F0502020204030204" pitchFamily="34" charset="0"/>
                <a:cs typeface="Times New Roman" panose="02020603050405020304" pitchFamily="18" charset="0"/>
              </a:rPr>
              <a:t>.</a:t>
            </a:r>
            <a:br>
              <a:rPr lang="en-US" dirty="0">
                <a:effectLst/>
                <a:latin typeface="Calibri" panose="020F0502020204030204" pitchFamily="34" charset="0"/>
                <a:ea typeface="Calibri" panose="020F0502020204030204" pitchFamily="34" charset="0"/>
                <a:cs typeface="Times New Roman" panose="02020603050405020304" pitchFamily="18" charset="0"/>
              </a:rPr>
            </a:b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6. </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Provide study materials</a:t>
            </a:r>
            <a:r>
              <a:rPr lang="en-US" dirty="0">
                <a:effectLst/>
                <a:latin typeface="Calibri" panose="020F0502020204030204" pitchFamily="34" charset="0"/>
                <a:ea typeface="Calibri" panose="020F0502020204030204" pitchFamily="34" charset="0"/>
                <a:cs typeface="Times New Roman" panose="02020603050405020304" pitchFamily="18" charset="0"/>
              </a:rPr>
              <a:t>: Prepare study materials or suggested readings related to specific topics or passages. This will help guide the discussions and ensure everyone is on the same page.</a:t>
            </a:r>
            <a:br>
              <a:rPr lang="en-US" dirty="0">
                <a:effectLst/>
                <a:latin typeface="Calibri" panose="020F0502020204030204" pitchFamily="34" charset="0"/>
                <a:ea typeface="Calibri" panose="020F0502020204030204" pitchFamily="34" charset="0"/>
                <a:cs typeface="Times New Roman" panose="02020603050405020304" pitchFamily="18" charset="0"/>
              </a:rPr>
            </a:b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7. Encourage participation and engagement: Actively engage members in the study sessions by encouraging their participation, </a:t>
            </a:r>
            <a:r>
              <a:rPr lang="en-US"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asking thought-provoking questions</a:t>
            </a:r>
            <a:r>
              <a:rPr lang="en-US" dirty="0">
                <a:effectLst/>
                <a:latin typeface="Calibri" panose="020F0502020204030204" pitchFamily="34" charset="0"/>
                <a:ea typeface="Calibri" panose="020F0502020204030204" pitchFamily="34" charset="0"/>
                <a:cs typeface="Times New Roman" panose="02020603050405020304" pitchFamily="18" charset="0"/>
              </a:rPr>
              <a:t>, and facilitating discussions. Create an atmosphere where people feel comfortable sharing their thoughts and seeking guidance.</a:t>
            </a:r>
            <a:br>
              <a:rPr lang="en-US" dirty="0">
                <a:effectLst/>
                <a:latin typeface="Calibri" panose="020F0502020204030204" pitchFamily="34" charset="0"/>
                <a:ea typeface="Calibri" panose="020F0502020204030204" pitchFamily="34" charset="0"/>
                <a:cs typeface="Times New Roman" panose="02020603050405020304" pitchFamily="18" charset="0"/>
              </a:rPr>
            </a:b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Remember, </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studying the Bible is a personal journey for each individual, so it's important to respect diverse interpretations and perspectives. By fostering an environment of open-mindedness and collaboration, your study group can provide a valuable space for individuals to explore biblical teachings and find practical solutions to their daily challenges.</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Will be studying on the biblical structure of a family</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being said apart as a people</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264A27EC-91BE-C7E0-9D14-84C7C26B3889}"/>
              </a:ext>
            </a:extLst>
          </p:cNvPr>
          <p:cNvSpPr txBox="1"/>
          <p:nvPr/>
        </p:nvSpPr>
        <p:spPr>
          <a:xfrm>
            <a:off x="0" y="209725"/>
            <a:ext cx="9144000" cy="584775"/>
          </a:xfrm>
          <a:prstGeom prst="rect">
            <a:avLst/>
          </a:prstGeom>
          <a:noFill/>
        </p:spPr>
        <p:txBody>
          <a:bodyPr wrap="square" rtlCol="0">
            <a:spAutoFit/>
          </a:bodyPr>
          <a:lstStyle/>
          <a:p>
            <a:pPr algn="ctr"/>
            <a:r>
              <a:rPr lang="en-US" sz="3200" dirty="0"/>
              <a:t>Bible study post found on Craigslist</a:t>
            </a:r>
          </a:p>
        </p:txBody>
      </p:sp>
    </p:spTree>
    <p:extLst>
      <p:ext uri="{BB962C8B-B14F-4D97-AF65-F5344CB8AC3E}">
        <p14:creationId xmlns:p14="http://schemas.microsoft.com/office/powerpoint/2010/main" val="156799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575A56B0-729C-8BCC-FC78-8D3E7378F94D}"/>
              </a:ext>
            </a:extLst>
          </p:cNvPr>
          <p:cNvSpPr txBox="1"/>
          <p:nvPr/>
        </p:nvSpPr>
        <p:spPr>
          <a:xfrm>
            <a:off x="973123" y="2357307"/>
            <a:ext cx="8028264" cy="3240439"/>
          </a:xfrm>
          <a:prstGeom prst="rect">
            <a:avLst/>
          </a:prstGeom>
          <a:noFill/>
        </p:spPr>
        <p:txBody>
          <a:bodyPr wrap="square">
            <a:spAutoFit/>
          </a:bodyPr>
          <a:lstStyle/>
          <a:p>
            <a:pPr marR="0" lvl="0">
              <a:lnSpc>
                <a:spcPct val="115000"/>
              </a:lnSpc>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Study the </a:t>
            </a:r>
            <a:r>
              <a:rPr lang="en-US" sz="3600" i="1" u="sng" dirty="0">
                <a:effectLst/>
                <a:latin typeface="Calibri" panose="020F0502020204030204" pitchFamily="34" charset="0"/>
                <a:ea typeface="Calibri" panose="020F0502020204030204" pitchFamily="34" charset="0"/>
                <a:cs typeface="Calibri" panose="020F0502020204030204" pitchFamily="34" charset="0"/>
              </a:rPr>
              <a:t>Content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Content is the truth on the subject matter.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The bible cannot mean something it does not say.</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68DB4D4-DCDD-0C08-8B0B-E096F4356A0A}"/>
              </a:ext>
            </a:extLst>
          </p:cNvPr>
          <p:cNvSpPr txBox="1"/>
          <p:nvPr/>
        </p:nvSpPr>
        <p:spPr>
          <a:xfrm>
            <a:off x="855679" y="920006"/>
            <a:ext cx="8288319" cy="1329146"/>
          </a:xfrm>
          <a:prstGeom prst="rect">
            <a:avLst/>
          </a:prstGeom>
          <a:noFill/>
        </p:spPr>
        <p:txBody>
          <a:bodyPr wrap="square">
            <a:spAutoFit/>
          </a:bodyPr>
          <a:lstStyle/>
          <a:p>
            <a:pPr marR="0" lvl="0" algn="ctr" defTabSz="914400" rtl="0" eaLnBrk="1" fontAlgn="auto" latinLnBrk="0" hangingPunct="1">
              <a:lnSpc>
                <a:spcPct val="115000"/>
              </a:lnSpc>
              <a:spcBef>
                <a:spcPts val="0"/>
              </a:spcBef>
              <a:spcAft>
                <a:spcPts val="0"/>
              </a:spcAft>
              <a:buClrTx/>
              <a:buSzTx/>
              <a:tabLst/>
              <a:defRPr/>
            </a:pPr>
            <a:r>
              <a:rPr kumimoji="0" lang="en-US" sz="3600" b="0" u="none"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1. Study the </a:t>
            </a:r>
            <a:r>
              <a:rPr kumimoji="0" lang="en-US" sz="3600" b="0" u="sng"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Content</a:t>
            </a:r>
          </a:p>
          <a:p>
            <a:pPr marL="742950" marR="0" lvl="0" indent="-742950" algn="ctr" defTabSz="914400" rtl="0" eaLnBrk="1" fontAlgn="auto" latinLnBrk="0" hangingPunct="1">
              <a:lnSpc>
                <a:spcPct val="115000"/>
              </a:lnSpc>
              <a:spcBef>
                <a:spcPts val="0"/>
              </a:spcBef>
              <a:spcAft>
                <a:spcPts val="0"/>
              </a:spcAft>
              <a:buClrTx/>
              <a:buSzTx/>
              <a:buAutoNum type="arabicPeriod"/>
              <a:tabLst/>
              <a:defRPr/>
            </a:pPr>
            <a:endParaRPr kumimoji="0" lang="en-US" sz="3600" b="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Close-up of a persons hands measuring a wooden plank">
            <a:extLst>
              <a:ext uri="{FF2B5EF4-FFF2-40B4-BE49-F238E27FC236}">
                <a16:creationId xmlns:a16="http://schemas.microsoft.com/office/drawing/2014/main" id="{5D86D766-823F-E60E-6D54-D132CDA89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652" y="5156513"/>
            <a:ext cx="2385176" cy="15891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2034563-C66D-4CC4-548F-810E9882D3EC}"/>
              </a:ext>
            </a:extLst>
          </p:cNvPr>
          <p:cNvSpPr txBox="1"/>
          <p:nvPr/>
        </p:nvSpPr>
        <p:spPr>
          <a:xfrm>
            <a:off x="0" y="1508540"/>
            <a:ext cx="9144000" cy="461665"/>
          </a:xfrm>
          <a:prstGeom prst="rect">
            <a:avLst/>
          </a:prstGeom>
          <a:noFill/>
        </p:spPr>
        <p:txBody>
          <a:bodyPr wrap="square">
            <a:spAutoFit/>
          </a:bodyPr>
          <a:lstStyle/>
          <a:p>
            <a:pPr algn="ctr"/>
            <a:r>
              <a:rPr kumimoji="0" lang="en-US" sz="2400" i="0" u="sng" strike="noStrike" kern="1200" cap="none" spc="0" normalizeH="0" baseline="0" noProof="0" dirty="0">
                <a:ln>
                  <a:noFill/>
                </a:ln>
                <a:solidFill>
                  <a:prstClr val="black"/>
                </a:solidFill>
                <a:effectLst/>
                <a:uLnTx/>
                <a:uFillTx/>
                <a:latin typeface="Calibri" panose="020F0502020204030204"/>
                <a:ea typeface="+mn-ea"/>
                <a:cs typeface="+mn-cs"/>
              </a:rPr>
              <a:t>a workman that needs not to be ashamed   </a:t>
            </a:r>
            <a:endParaRPr lang="en-US" sz="2400" u="sng" dirty="0"/>
          </a:p>
        </p:txBody>
      </p:sp>
    </p:spTree>
    <p:extLst>
      <p:ext uri="{BB962C8B-B14F-4D97-AF65-F5344CB8AC3E}">
        <p14:creationId xmlns:p14="http://schemas.microsoft.com/office/powerpoint/2010/main" val="228683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616D2CEF-2DF5-8DB0-C37B-EBCCED841896}"/>
              </a:ext>
            </a:extLst>
          </p:cNvPr>
          <p:cNvSpPr txBox="1"/>
          <p:nvPr/>
        </p:nvSpPr>
        <p:spPr>
          <a:xfrm>
            <a:off x="989901" y="1975525"/>
            <a:ext cx="7852095" cy="4171014"/>
          </a:xfrm>
          <a:prstGeom prst="rect">
            <a:avLst/>
          </a:prstGeom>
          <a:noFill/>
        </p:spPr>
        <p:txBody>
          <a:bodyPr wrap="square">
            <a:spAutoFit/>
          </a:bodyPr>
          <a:lstStyle/>
          <a:p>
            <a:pPr marR="0" lvl="0">
              <a:lnSpc>
                <a:spcPct val="115000"/>
              </a:lnSpc>
              <a:spcBef>
                <a:spcPts val="0"/>
              </a:spcBef>
              <a:spcAft>
                <a:spcPts val="0"/>
              </a:spcAft>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Example -Saved by faith alone.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2Peter 3:15 </a:t>
            </a:r>
            <a:r>
              <a:rPr lang="en-US" sz="2600" dirty="0">
                <a:effectLst/>
                <a:latin typeface="Calibri" panose="020F0502020204030204" pitchFamily="34" charset="0"/>
                <a:ea typeface="Calibri" panose="020F0502020204030204" pitchFamily="34" charset="0"/>
                <a:cs typeface="Calibri" panose="020F0502020204030204" pitchFamily="34" charset="0"/>
              </a:rPr>
              <a:t>and consider that the longsuffering of our Lord is salvation--as also our beloved brother Paul, according to the wisdom given to him, has written to you, 16 as also in all his epistles, speaking in them of these things, in which are </a:t>
            </a:r>
            <a:r>
              <a:rPr lang="en-US" sz="2600" u="sng" dirty="0">
                <a:effectLst/>
                <a:latin typeface="Calibri" panose="020F0502020204030204" pitchFamily="34" charset="0"/>
                <a:ea typeface="Calibri" panose="020F0502020204030204" pitchFamily="34" charset="0"/>
                <a:cs typeface="Calibri" panose="020F0502020204030204" pitchFamily="34" charset="0"/>
              </a:rPr>
              <a:t>some</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u="sng" dirty="0">
                <a:effectLst/>
                <a:latin typeface="Calibri" panose="020F0502020204030204" pitchFamily="34" charset="0"/>
                <a:ea typeface="Calibri" panose="020F0502020204030204" pitchFamily="34" charset="0"/>
                <a:cs typeface="Calibri" panose="020F0502020204030204" pitchFamily="34" charset="0"/>
              </a:rPr>
              <a:t>things hard to understand, which untaught and unstable</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u="sng" dirty="0">
                <a:effectLst/>
                <a:latin typeface="Calibri" panose="020F0502020204030204" pitchFamily="34" charset="0"/>
                <a:ea typeface="Calibri" panose="020F0502020204030204" pitchFamily="34" charset="0"/>
                <a:cs typeface="Calibri" panose="020F0502020204030204" pitchFamily="34" charset="0"/>
              </a:rPr>
              <a:t>people twist to their own destruction</a:t>
            </a:r>
            <a:r>
              <a:rPr lang="en-US" sz="2600" dirty="0">
                <a:effectLst/>
                <a:latin typeface="Calibri" panose="020F0502020204030204" pitchFamily="34" charset="0"/>
                <a:ea typeface="Calibri" panose="020F0502020204030204" pitchFamily="34" charset="0"/>
                <a:cs typeface="Calibri" panose="020F0502020204030204" pitchFamily="34" charset="0"/>
              </a:rPr>
              <a:t>, as they do also the rest of the Scriptures. </a:t>
            </a:r>
            <a:r>
              <a:rPr lang="en-US" sz="2600" b="1" dirty="0">
                <a:effectLst/>
                <a:latin typeface="Calibri" panose="020F0502020204030204" pitchFamily="34" charset="0"/>
                <a:ea typeface="Calibri" panose="020F0502020204030204" pitchFamily="34" charset="0"/>
                <a:cs typeface="Calibri" panose="020F0502020204030204" pitchFamily="34" charset="0"/>
              </a:rPr>
              <a:t>(WARNING)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3C69350-6B68-70E4-4AFA-BE07E95A0C29}"/>
              </a:ext>
            </a:extLst>
          </p:cNvPr>
          <p:cNvSpPr txBox="1"/>
          <p:nvPr/>
        </p:nvSpPr>
        <p:spPr>
          <a:xfrm>
            <a:off x="855679" y="920006"/>
            <a:ext cx="8288319" cy="708656"/>
          </a:xfrm>
          <a:prstGeom prst="rect">
            <a:avLst/>
          </a:prstGeom>
          <a:noFill/>
        </p:spPr>
        <p:txBody>
          <a:bodyPr wrap="square">
            <a:spAutoFit/>
          </a:bodyPr>
          <a:lstStyle/>
          <a:p>
            <a:pPr marR="0" lvl="0" algn="ctr" defTabSz="914400" rtl="0" eaLnBrk="1" fontAlgn="auto" latinLnBrk="0" hangingPunct="1">
              <a:lnSpc>
                <a:spcPct val="115000"/>
              </a:lnSpc>
              <a:spcBef>
                <a:spcPts val="0"/>
              </a:spcBef>
              <a:spcAft>
                <a:spcPts val="0"/>
              </a:spcAft>
              <a:buClrTx/>
              <a:buSzTx/>
              <a:tabLst/>
              <a:defRPr/>
            </a:pPr>
            <a:r>
              <a:rPr kumimoji="0" lang="en-US" sz="3600" b="0" u="none"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1. Study the </a:t>
            </a:r>
            <a:r>
              <a:rPr kumimoji="0" lang="en-US" sz="3600" b="0" u="sng"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Content</a:t>
            </a:r>
            <a:endParaRPr kumimoji="0" lang="en-US" sz="3600" b="0" u="none"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
        <p:nvSpPr>
          <p:cNvPr id="9" name="TextBox 8">
            <a:extLst>
              <a:ext uri="{FF2B5EF4-FFF2-40B4-BE49-F238E27FC236}">
                <a16:creationId xmlns:a16="http://schemas.microsoft.com/office/drawing/2014/main" id="{8E50905C-0843-4221-7333-327CCC432409}"/>
              </a:ext>
            </a:extLst>
          </p:cNvPr>
          <p:cNvSpPr txBox="1"/>
          <p:nvPr/>
        </p:nvSpPr>
        <p:spPr>
          <a:xfrm>
            <a:off x="687899" y="1513860"/>
            <a:ext cx="8288319" cy="461665"/>
          </a:xfrm>
          <a:prstGeom prst="rect">
            <a:avLst/>
          </a:prstGeom>
          <a:noFill/>
        </p:spPr>
        <p:txBody>
          <a:bodyPr wrap="square">
            <a:spAutoFit/>
          </a:bodyPr>
          <a:lstStyle/>
          <a:p>
            <a:pPr algn="ctr"/>
            <a:r>
              <a:rPr kumimoji="0" lang="en-US" sz="2400" i="0" u="sng" strike="noStrike" kern="1200" cap="none" spc="0" normalizeH="0" baseline="0" noProof="0" dirty="0">
                <a:ln>
                  <a:noFill/>
                </a:ln>
                <a:solidFill>
                  <a:prstClr val="black"/>
                </a:solidFill>
                <a:effectLst/>
                <a:uLnTx/>
                <a:uFillTx/>
                <a:latin typeface="Calibri" panose="020F0502020204030204"/>
                <a:ea typeface="+mn-ea"/>
                <a:cs typeface="+mn-cs"/>
              </a:rPr>
              <a:t>a workman that needs not to be ashamed</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400" dirty="0"/>
          </a:p>
        </p:txBody>
      </p:sp>
      <p:pic>
        <p:nvPicPr>
          <p:cNvPr id="10" name="Picture 2" descr="tape measuring tool for woodworking">
            <a:extLst>
              <a:ext uri="{FF2B5EF4-FFF2-40B4-BE49-F238E27FC236}">
                <a16:creationId xmlns:a16="http://schemas.microsoft.com/office/drawing/2014/main" id="{45E14E7C-4168-6CA6-53A2-BE7002472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088" y="5641396"/>
            <a:ext cx="1728130" cy="1080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04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669" y="232131"/>
            <a:ext cx="8023410" cy="2215991"/>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000" b="1" i="0" u="sng"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Eph.2:8,9</a:t>
            </a: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For by grace you have been saved through faith, and that not of yourselves; it is </a:t>
            </a:r>
            <a:r>
              <a:rPr kumimoji="0" lang="en-US" sz="3000" b="0"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the gift of God</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9 not of works, lest anyone should boast.</a:t>
            </a: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82706" y="2649542"/>
            <a:ext cx="8328212"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Times New Roman"/>
                <a:ea typeface="+mn-ea"/>
                <a:cs typeface="+mn-cs"/>
              </a:rPr>
              <a:t>Acts 19:1</a:t>
            </a:r>
            <a:r>
              <a:rPr kumimoji="0" lang="en-US" sz="3200" b="1" i="0" u="none" strike="noStrike" kern="1200" cap="none" spc="0" normalizeH="0" baseline="0" noProof="0" dirty="0">
                <a:ln>
                  <a:noFill/>
                </a:ln>
                <a:solidFill>
                  <a:srgbClr val="0070C0"/>
                </a:solidFill>
                <a:effectLst/>
                <a:uLnTx/>
                <a:uFillTx/>
                <a:latin typeface="Times New Roman"/>
                <a:ea typeface="+mn-ea"/>
                <a:cs typeface="+mn-cs"/>
              </a:rPr>
              <a:t>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And it happened, while Apollos was at Corinth, that Paul, having passed through the upper regions, </a:t>
            </a:r>
            <a:r>
              <a:rPr kumimoji="0" lang="en-US" sz="2800" b="0" i="0" u="sng" strike="noStrike" kern="1200" cap="none" spc="0" normalizeH="0" baseline="0" noProof="0" dirty="0">
                <a:ln>
                  <a:noFill/>
                </a:ln>
                <a:solidFill>
                  <a:srgbClr val="FF0000"/>
                </a:solidFill>
                <a:effectLst/>
                <a:uLnTx/>
                <a:uFillTx/>
                <a:latin typeface="Times New Roman"/>
                <a:ea typeface="+mn-ea"/>
                <a:cs typeface="+mn-cs"/>
              </a:rPr>
              <a:t>came to Ephesus. And finding some disciples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t>
            </a:r>
          </a:p>
        </p:txBody>
      </p:sp>
      <p:sp>
        <p:nvSpPr>
          <p:cNvPr id="4" name="Rectangle 3"/>
          <p:cNvSpPr/>
          <p:nvPr/>
        </p:nvSpPr>
        <p:spPr>
          <a:xfrm>
            <a:off x="699246" y="4303984"/>
            <a:ext cx="8014448" cy="243143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Times New Roman"/>
                <a:ea typeface="+mn-ea"/>
                <a:cs typeface="+mn-cs"/>
              </a:rPr>
              <a:t>Acts 19:5  </a:t>
            </a:r>
            <a:r>
              <a:rPr kumimoji="0" lang="en-US" sz="3000" b="0" i="0" u="none" strike="noStrike" kern="1200" cap="none" spc="0" normalizeH="0" baseline="0" noProof="0" dirty="0">
                <a:ln>
                  <a:noFill/>
                </a:ln>
                <a:solidFill>
                  <a:srgbClr val="000000"/>
                </a:solidFill>
                <a:effectLst/>
                <a:uLnTx/>
                <a:uFillTx/>
                <a:latin typeface="Times New Roman"/>
                <a:ea typeface="+mn-ea"/>
                <a:cs typeface="+mn-cs"/>
              </a:rPr>
              <a:t>When they heard this,                        they were baptized in the name of the Lord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Times New Roman"/>
                <a:ea typeface="+mn-ea"/>
                <a:cs typeface="+mn-cs"/>
              </a:rPr>
              <a:t> 6 And when Paul had laid hands on them, the Holy Spirit came upon them, and they spoke with tongues and prophesied.</a:t>
            </a:r>
          </a:p>
        </p:txBody>
      </p:sp>
      <p:sp>
        <p:nvSpPr>
          <p:cNvPr id="5" name="Freeform 4"/>
          <p:cNvSpPr/>
          <p:nvPr/>
        </p:nvSpPr>
        <p:spPr>
          <a:xfrm>
            <a:off x="3182444" y="206188"/>
            <a:ext cx="5441603" cy="708212"/>
          </a:xfrm>
          <a:custGeom>
            <a:avLst/>
            <a:gdLst>
              <a:gd name="connsiteX0" fmla="*/ 1048897 w 5441603"/>
              <a:gd name="connsiteY0" fmla="*/ 44824 h 708212"/>
              <a:gd name="connsiteX1" fmla="*/ 932356 w 5441603"/>
              <a:gd name="connsiteY1" fmla="*/ 62753 h 708212"/>
              <a:gd name="connsiteX2" fmla="*/ 833744 w 5441603"/>
              <a:gd name="connsiteY2" fmla="*/ 71718 h 708212"/>
              <a:gd name="connsiteX3" fmla="*/ 295862 w 5441603"/>
              <a:gd name="connsiteY3" fmla="*/ 80683 h 708212"/>
              <a:gd name="connsiteX4" fmla="*/ 152427 w 5441603"/>
              <a:gd name="connsiteY4" fmla="*/ 98612 h 708212"/>
              <a:gd name="connsiteX5" fmla="*/ 80709 w 5441603"/>
              <a:gd name="connsiteY5" fmla="*/ 116541 h 708212"/>
              <a:gd name="connsiteX6" fmla="*/ 44850 w 5441603"/>
              <a:gd name="connsiteY6" fmla="*/ 152400 h 708212"/>
              <a:gd name="connsiteX7" fmla="*/ 17956 w 5441603"/>
              <a:gd name="connsiteY7" fmla="*/ 197224 h 708212"/>
              <a:gd name="connsiteX8" fmla="*/ 17956 w 5441603"/>
              <a:gd name="connsiteY8" fmla="*/ 421341 h 708212"/>
              <a:gd name="connsiteX9" fmla="*/ 44850 w 5441603"/>
              <a:gd name="connsiteY9" fmla="*/ 502024 h 708212"/>
              <a:gd name="connsiteX10" fmla="*/ 71744 w 5441603"/>
              <a:gd name="connsiteY10" fmla="*/ 600636 h 708212"/>
              <a:gd name="connsiteX11" fmla="*/ 98638 w 5441603"/>
              <a:gd name="connsiteY11" fmla="*/ 654424 h 708212"/>
              <a:gd name="connsiteX12" fmla="*/ 125532 w 5441603"/>
              <a:gd name="connsiteY12" fmla="*/ 663388 h 708212"/>
              <a:gd name="connsiteX13" fmla="*/ 197250 w 5441603"/>
              <a:gd name="connsiteY13" fmla="*/ 699247 h 708212"/>
              <a:gd name="connsiteX14" fmla="*/ 224144 w 5441603"/>
              <a:gd name="connsiteY14" fmla="*/ 708212 h 708212"/>
              <a:gd name="connsiteX15" fmla="*/ 600662 w 5441603"/>
              <a:gd name="connsiteY15" fmla="*/ 699247 h 708212"/>
              <a:gd name="connsiteX16" fmla="*/ 869603 w 5441603"/>
              <a:gd name="connsiteY16" fmla="*/ 672353 h 708212"/>
              <a:gd name="connsiteX17" fmla="*/ 986144 w 5441603"/>
              <a:gd name="connsiteY17" fmla="*/ 663388 h 708212"/>
              <a:gd name="connsiteX18" fmla="*/ 1120615 w 5441603"/>
              <a:gd name="connsiteY18" fmla="*/ 645459 h 708212"/>
              <a:gd name="connsiteX19" fmla="*/ 1219227 w 5441603"/>
              <a:gd name="connsiteY19" fmla="*/ 627530 h 708212"/>
              <a:gd name="connsiteX20" fmla="*/ 1344732 w 5441603"/>
              <a:gd name="connsiteY20" fmla="*/ 618565 h 708212"/>
              <a:gd name="connsiteX21" fmla="*/ 2546003 w 5441603"/>
              <a:gd name="connsiteY21" fmla="*/ 636494 h 708212"/>
              <a:gd name="connsiteX22" fmla="*/ 2644615 w 5441603"/>
              <a:gd name="connsiteY22" fmla="*/ 645459 h 708212"/>
              <a:gd name="connsiteX23" fmla="*/ 2814944 w 5441603"/>
              <a:gd name="connsiteY23" fmla="*/ 654424 h 708212"/>
              <a:gd name="connsiteX24" fmla="*/ 3550050 w 5441603"/>
              <a:gd name="connsiteY24" fmla="*/ 645459 h 708212"/>
              <a:gd name="connsiteX25" fmla="*/ 3621768 w 5441603"/>
              <a:gd name="connsiteY25" fmla="*/ 636494 h 708212"/>
              <a:gd name="connsiteX26" fmla="*/ 5074050 w 5441603"/>
              <a:gd name="connsiteY26" fmla="*/ 609600 h 708212"/>
              <a:gd name="connsiteX27" fmla="*/ 5100944 w 5441603"/>
              <a:gd name="connsiteY27" fmla="*/ 600636 h 708212"/>
              <a:gd name="connsiteX28" fmla="*/ 5226450 w 5441603"/>
              <a:gd name="connsiteY28" fmla="*/ 582706 h 708212"/>
              <a:gd name="connsiteX29" fmla="*/ 5289203 w 5441603"/>
              <a:gd name="connsiteY29" fmla="*/ 573741 h 708212"/>
              <a:gd name="connsiteX30" fmla="*/ 5387815 w 5441603"/>
              <a:gd name="connsiteY30" fmla="*/ 546847 h 708212"/>
              <a:gd name="connsiteX31" fmla="*/ 5414709 w 5441603"/>
              <a:gd name="connsiteY31" fmla="*/ 466165 h 708212"/>
              <a:gd name="connsiteX32" fmla="*/ 5423674 w 5441603"/>
              <a:gd name="connsiteY32" fmla="*/ 439271 h 708212"/>
              <a:gd name="connsiteX33" fmla="*/ 5441603 w 5441603"/>
              <a:gd name="connsiteY33" fmla="*/ 376518 h 708212"/>
              <a:gd name="connsiteX34" fmla="*/ 5432638 w 5441603"/>
              <a:gd name="connsiteY34" fmla="*/ 224118 h 708212"/>
              <a:gd name="connsiteX35" fmla="*/ 5423674 w 5441603"/>
              <a:gd name="connsiteY35" fmla="*/ 197224 h 708212"/>
              <a:gd name="connsiteX36" fmla="*/ 5405744 w 5441603"/>
              <a:gd name="connsiteY36" fmla="*/ 179294 h 708212"/>
              <a:gd name="connsiteX37" fmla="*/ 5378850 w 5441603"/>
              <a:gd name="connsiteY37" fmla="*/ 170330 h 708212"/>
              <a:gd name="connsiteX38" fmla="*/ 5360921 w 5441603"/>
              <a:gd name="connsiteY38" fmla="*/ 152400 h 708212"/>
              <a:gd name="connsiteX39" fmla="*/ 5334027 w 5441603"/>
              <a:gd name="connsiteY39" fmla="*/ 143436 h 708212"/>
              <a:gd name="connsiteX40" fmla="*/ 5244380 w 5441603"/>
              <a:gd name="connsiteY40" fmla="*/ 125506 h 708212"/>
              <a:gd name="connsiteX41" fmla="*/ 5208521 w 5441603"/>
              <a:gd name="connsiteY41" fmla="*/ 116541 h 708212"/>
              <a:gd name="connsiteX42" fmla="*/ 5136803 w 5441603"/>
              <a:gd name="connsiteY42" fmla="*/ 107577 h 708212"/>
              <a:gd name="connsiteX43" fmla="*/ 4957509 w 5441603"/>
              <a:gd name="connsiteY43" fmla="*/ 89647 h 708212"/>
              <a:gd name="connsiteX44" fmla="*/ 4634780 w 5441603"/>
              <a:gd name="connsiteY44" fmla="*/ 71718 h 708212"/>
              <a:gd name="connsiteX45" fmla="*/ 3218356 w 5441603"/>
              <a:gd name="connsiteY45" fmla="*/ 62753 h 708212"/>
              <a:gd name="connsiteX46" fmla="*/ 2994238 w 5441603"/>
              <a:gd name="connsiteY46" fmla="*/ 53788 h 708212"/>
              <a:gd name="connsiteX47" fmla="*/ 2958380 w 5441603"/>
              <a:gd name="connsiteY47" fmla="*/ 44824 h 708212"/>
              <a:gd name="connsiteX48" fmla="*/ 2770121 w 5441603"/>
              <a:gd name="connsiteY48" fmla="*/ 26894 h 708212"/>
              <a:gd name="connsiteX49" fmla="*/ 2599791 w 5441603"/>
              <a:gd name="connsiteY49" fmla="*/ 17930 h 708212"/>
              <a:gd name="connsiteX50" fmla="*/ 2501180 w 5441603"/>
              <a:gd name="connsiteY50" fmla="*/ 8965 h 708212"/>
              <a:gd name="connsiteX51" fmla="*/ 2339815 w 5441603"/>
              <a:gd name="connsiteY51" fmla="*/ 0 h 708212"/>
              <a:gd name="connsiteX52" fmla="*/ 1891580 w 5441603"/>
              <a:gd name="connsiteY52" fmla="*/ 8965 h 708212"/>
              <a:gd name="connsiteX53" fmla="*/ 1810897 w 5441603"/>
              <a:gd name="connsiteY53" fmla="*/ 17930 h 708212"/>
              <a:gd name="connsiteX54" fmla="*/ 1497132 w 5441603"/>
              <a:gd name="connsiteY54" fmla="*/ 44824 h 708212"/>
              <a:gd name="connsiteX55" fmla="*/ 1452309 w 5441603"/>
              <a:gd name="connsiteY55" fmla="*/ 53788 h 708212"/>
              <a:gd name="connsiteX56" fmla="*/ 1308874 w 5441603"/>
              <a:gd name="connsiteY56" fmla="*/ 71718 h 708212"/>
              <a:gd name="connsiteX57" fmla="*/ 1246121 w 5441603"/>
              <a:gd name="connsiteY57" fmla="*/ 80683 h 708212"/>
              <a:gd name="connsiteX58" fmla="*/ 1048897 w 5441603"/>
              <a:gd name="connsiteY58" fmla="*/ 44824 h 70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441603" h="708212">
                <a:moveTo>
                  <a:pt x="1048897" y="44824"/>
                </a:moveTo>
                <a:cubicBezTo>
                  <a:pt x="1013971" y="50645"/>
                  <a:pt x="966947" y="58909"/>
                  <a:pt x="932356" y="62753"/>
                </a:cubicBezTo>
                <a:cubicBezTo>
                  <a:pt x="899552" y="66398"/>
                  <a:pt x="866737" y="70789"/>
                  <a:pt x="833744" y="71718"/>
                </a:cubicBezTo>
                <a:cubicBezTo>
                  <a:pt x="654496" y="76767"/>
                  <a:pt x="475156" y="77695"/>
                  <a:pt x="295862" y="80683"/>
                </a:cubicBezTo>
                <a:cubicBezTo>
                  <a:pt x="267880" y="83792"/>
                  <a:pt x="184416" y="92214"/>
                  <a:pt x="152427" y="98612"/>
                </a:cubicBezTo>
                <a:cubicBezTo>
                  <a:pt x="128264" y="103445"/>
                  <a:pt x="80709" y="116541"/>
                  <a:pt x="80709" y="116541"/>
                </a:cubicBezTo>
                <a:cubicBezTo>
                  <a:pt x="68756" y="128494"/>
                  <a:pt x="50196" y="136363"/>
                  <a:pt x="44850" y="152400"/>
                </a:cubicBezTo>
                <a:cubicBezTo>
                  <a:pt x="33212" y="187312"/>
                  <a:pt x="42567" y="172612"/>
                  <a:pt x="17956" y="197224"/>
                </a:cubicBezTo>
                <a:cubicBezTo>
                  <a:pt x="-10435" y="282394"/>
                  <a:pt x="-1086" y="243619"/>
                  <a:pt x="17956" y="421341"/>
                </a:cubicBezTo>
                <a:cubicBezTo>
                  <a:pt x="22095" y="459972"/>
                  <a:pt x="38297" y="469262"/>
                  <a:pt x="44850" y="502024"/>
                </a:cubicBezTo>
                <a:cubicBezTo>
                  <a:pt x="57521" y="565376"/>
                  <a:pt x="48998" y="532396"/>
                  <a:pt x="71744" y="600636"/>
                </a:cubicBezTo>
                <a:cubicBezTo>
                  <a:pt x="77649" y="618351"/>
                  <a:pt x="82841" y="641787"/>
                  <a:pt x="98638" y="654424"/>
                </a:cubicBezTo>
                <a:cubicBezTo>
                  <a:pt x="106017" y="660327"/>
                  <a:pt x="116567" y="660400"/>
                  <a:pt x="125532" y="663388"/>
                </a:cubicBezTo>
                <a:cubicBezTo>
                  <a:pt x="156826" y="694682"/>
                  <a:pt x="135443" y="678645"/>
                  <a:pt x="197250" y="699247"/>
                </a:cubicBezTo>
                <a:lnTo>
                  <a:pt x="224144" y="708212"/>
                </a:lnTo>
                <a:cubicBezTo>
                  <a:pt x="349650" y="705224"/>
                  <a:pt x="475254" y="705035"/>
                  <a:pt x="600662" y="699247"/>
                </a:cubicBezTo>
                <a:cubicBezTo>
                  <a:pt x="996260" y="680989"/>
                  <a:pt x="686989" y="690615"/>
                  <a:pt x="869603" y="672353"/>
                </a:cubicBezTo>
                <a:cubicBezTo>
                  <a:pt x="908371" y="668476"/>
                  <a:pt x="947297" y="666376"/>
                  <a:pt x="986144" y="663388"/>
                </a:cubicBezTo>
                <a:cubicBezTo>
                  <a:pt x="1155133" y="635225"/>
                  <a:pt x="890101" y="678391"/>
                  <a:pt x="1120615" y="645459"/>
                </a:cubicBezTo>
                <a:cubicBezTo>
                  <a:pt x="1177080" y="637392"/>
                  <a:pt x="1157783" y="633674"/>
                  <a:pt x="1219227" y="627530"/>
                </a:cubicBezTo>
                <a:cubicBezTo>
                  <a:pt x="1260960" y="623357"/>
                  <a:pt x="1302897" y="621553"/>
                  <a:pt x="1344732" y="618565"/>
                </a:cubicBezTo>
                <a:cubicBezTo>
                  <a:pt x="1572730" y="620779"/>
                  <a:pt x="2197745" y="619911"/>
                  <a:pt x="2546003" y="636494"/>
                </a:cubicBezTo>
                <a:cubicBezTo>
                  <a:pt x="2578972" y="638064"/>
                  <a:pt x="2611682" y="643263"/>
                  <a:pt x="2644615" y="645459"/>
                </a:cubicBezTo>
                <a:cubicBezTo>
                  <a:pt x="2701344" y="649241"/>
                  <a:pt x="2758168" y="651436"/>
                  <a:pt x="2814944" y="654424"/>
                </a:cubicBezTo>
                <a:lnTo>
                  <a:pt x="3550050" y="645459"/>
                </a:lnTo>
                <a:cubicBezTo>
                  <a:pt x="3574136" y="644924"/>
                  <a:pt x="3597687" y="637216"/>
                  <a:pt x="3621768" y="636494"/>
                </a:cubicBezTo>
                <a:cubicBezTo>
                  <a:pt x="4112111" y="621784"/>
                  <a:pt x="4585088" y="616585"/>
                  <a:pt x="5074050" y="609600"/>
                </a:cubicBezTo>
                <a:cubicBezTo>
                  <a:pt x="5083015" y="606612"/>
                  <a:pt x="5091719" y="602686"/>
                  <a:pt x="5100944" y="600636"/>
                </a:cubicBezTo>
                <a:cubicBezTo>
                  <a:pt x="5136380" y="592761"/>
                  <a:pt x="5192518" y="587230"/>
                  <a:pt x="5226450" y="582706"/>
                </a:cubicBezTo>
                <a:cubicBezTo>
                  <a:pt x="5247395" y="579913"/>
                  <a:pt x="5268483" y="577885"/>
                  <a:pt x="5289203" y="573741"/>
                </a:cubicBezTo>
                <a:cubicBezTo>
                  <a:pt x="5339763" y="563629"/>
                  <a:pt x="5349173" y="559728"/>
                  <a:pt x="5387815" y="546847"/>
                </a:cubicBezTo>
                <a:lnTo>
                  <a:pt x="5414709" y="466165"/>
                </a:lnTo>
                <a:cubicBezTo>
                  <a:pt x="5417697" y="457200"/>
                  <a:pt x="5421382" y="448439"/>
                  <a:pt x="5423674" y="439271"/>
                </a:cubicBezTo>
                <a:cubicBezTo>
                  <a:pt x="5434930" y="394244"/>
                  <a:pt x="5428742" y="415101"/>
                  <a:pt x="5441603" y="376518"/>
                </a:cubicBezTo>
                <a:cubicBezTo>
                  <a:pt x="5438615" y="325718"/>
                  <a:pt x="5437701" y="274753"/>
                  <a:pt x="5432638" y="224118"/>
                </a:cubicBezTo>
                <a:cubicBezTo>
                  <a:pt x="5431698" y="214715"/>
                  <a:pt x="5428536" y="205327"/>
                  <a:pt x="5423674" y="197224"/>
                </a:cubicBezTo>
                <a:cubicBezTo>
                  <a:pt x="5419325" y="189976"/>
                  <a:pt x="5412992" y="183643"/>
                  <a:pt x="5405744" y="179294"/>
                </a:cubicBezTo>
                <a:cubicBezTo>
                  <a:pt x="5397641" y="174432"/>
                  <a:pt x="5387815" y="173318"/>
                  <a:pt x="5378850" y="170330"/>
                </a:cubicBezTo>
                <a:cubicBezTo>
                  <a:pt x="5372874" y="164353"/>
                  <a:pt x="5368169" y="156749"/>
                  <a:pt x="5360921" y="152400"/>
                </a:cubicBezTo>
                <a:cubicBezTo>
                  <a:pt x="5352818" y="147538"/>
                  <a:pt x="5343235" y="145561"/>
                  <a:pt x="5334027" y="143436"/>
                </a:cubicBezTo>
                <a:cubicBezTo>
                  <a:pt x="5304333" y="136584"/>
                  <a:pt x="5273944" y="132897"/>
                  <a:pt x="5244380" y="125506"/>
                </a:cubicBezTo>
                <a:cubicBezTo>
                  <a:pt x="5232427" y="122518"/>
                  <a:pt x="5220674" y="118566"/>
                  <a:pt x="5208521" y="116541"/>
                </a:cubicBezTo>
                <a:cubicBezTo>
                  <a:pt x="5184757" y="112580"/>
                  <a:pt x="5160730" y="110392"/>
                  <a:pt x="5136803" y="107577"/>
                </a:cubicBezTo>
                <a:cubicBezTo>
                  <a:pt x="5012305" y="92930"/>
                  <a:pt x="5096501" y="103546"/>
                  <a:pt x="4957509" y="89647"/>
                </a:cubicBezTo>
                <a:cubicBezTo>
                  <a:pt x="4803066" y="74203"/>
                  <a:pt x="4884524" y="74418"/>
                  <a:pt x="4634780" y="71718"/>
                </a:cubicBezTo>
                <a:lnTo>
                  <a:pt x="3218356" y="62753"/>
                </a:lnTo>
                <a:cubicBezTo>
                  <a:pt x="3143650" y="59765"/>
                  <a:pt x="3068827" y="58932"/>
                  <a:pt x="2994238" y="53788"/>
                </a:cubicBezTo>
                <a:cubicBezTo>
                  <a:pt x="2981947" y="52940"/>
                  <a:pt x="2970613" y="46292"/>
                  <a:pt x="2958380" y="44824"/>
                </a:cubicBezTo>
                <a:cubicBezTo>
                  <a:pt x="2895792" y="37313"/>
                  <a:pt x="2833071" y="30207"/>
                  <a:pt x="2770121" y="26894"/>
                </a:cubicBezTo>
                <a:lnTo>
                  <a:pt x="2599791" y="17930"/>
                </a:lnTo>
                <a:cubicBezTo>
                  <a:pt x="2566858" y="15735"/>
                  <a:pt x="2534108" y="11236"/>
                  <a:pt x="2501180" y="8965"/>
                </a:cubicBezTo>
                <a:cubicBezTo>
                  <a:pt x="2447436" y="5258"/>
                  <a:pt x="2393603" y="2988"/>
                  <a:pt x="2339815" y="0"/>
                </a:cubicBezTo>
                <a:lnTo>
                  <a:pt x="1891580" y="8965"/>
                </a:lnTo>
                <a:cubicBezTo>
                  <a:pt x="1864536" y="9882"/>
                  <a:pt x="1837863" y="15683"/>
                  <a:pt x="1810897" y="17930"/>
                </a:cubicBezTo>
                <a:cubicBezTo>
                  <a:pt x="1732307" y="24479"/>
                  <a:pt x="1566285" y="30994"/>
                  <a:pt x="1497132" y="44824"/>
                </a:cubicBezTo>
                <a:cubicBezTo>
                  <a:pt x="1482191" y="47812"/>
                  <a:pt x="1467339" y="51283"/>
                  <a:pt x="1452309" y="53788"/>
                </a:cubicBezTo>
                <a:cubicBezTo>
                  <a:pt x="1387455" y="64597"/>
                  <a:pt x="1378943" y="62959"/>
                  <a:pt x="1308874" y="71718"/>
                </a:cubicBezTo>
                <a:cubicBezTo>
                  <a:pt x="1287907" y="74339"/>
                  <a:pt x="1267039" y="77695"/>
                  <a:pt x="1246121" y="80683"/>
                </a:cubicBezTo>
                <a:lnTo>
                  <a:pt x="1048897" y="44824"/>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Freeform 5"/>
          <p:cNvSpPr/>
          <p:nvPr/>
        </p:nvSpPr>
        <p:spPr>
          <a:xfrm>
            <a:off x="555812" y="4715435"/>
            <a:ext cx="8157882" cy="681318"/>
          </a:xfrm>
          <a:custGeom>
            <a:avLst/>
            <a:gdLst>
              <a:gd name="connsiteX0" fmla="*/ 6418729 w 8157882"/>
              <a:gd name="connsiteY0" fmla="*/ 80683 h 681318"/>
              <a:gd name="connsiteX1" fmla="*/ 5665694 w 8157882"/>
              <a:gd name="connsiteY1" fmla="*/ 98612 h 681318"/>
              <a:gd name="connsiteX2" fmla="*/ 5531223 w 8157882"/>
              <a:gd name="connsiteY2" fmla="*/ 107577 h 681318"/>
              <a:gd name="connsiteX3" fmla="*/ 5351929 w 8157882"/>
              <a:gd name="connsiteY3" fmla="*/ 125506 h 681318"/>
              <a:gd name="connsiteX4" fmla="*/ 5325035 w 8157882"/>
              <a:gd name="connsiteY4" fmla="*/ 134471 h 681318"/>
              <a:gd name="connsiteX5" fmla="*/ 5181600 w 8157882"/>
              <a:gd name="connsiteY5" fmla="*/ 152400 h 681318"/>
              <a:gd name="connsiteX6" fmla="*/ 3469341 w 8157882"/>
              <a:gd name="connsiteY6" fmla="*/ 161365 h 681318"/>
              <a:gd name="connsiteX7" fmla="*/ 1981200 w 8157882"/>
              <a:gd name="connsiteY7" fmla="*/ 170330 h 681318"/>
              <a:gd name="connsiteX8" fmla="*/ 1891553 w 8157882"/>
              <a:gd name="connsiteY8" fmla="*/ 179294 h 681318"/>
              <a:gd name="connsiteX9" fmla="*/ 1783976 w 8157882"/>
              <a:gd name="connsiteY9" fmla="*/ 188259 h 681318"/>
              <a:gd name="connsiteX10" fmla="*/ 1586753 w 8157882"/>
              <a:gd name="connsiteY10" fmla="*/ 206189 h 681318"/>
              <a:gd name="connsiteX11" fmla="*/ 277906 w 8157882"/>
              <a:gd name="connsiteY11" fmla="*/ 224118 h 681318"/>
              <a:gd name="connsiteX12" fmla="*/ 116541 w 8157882"/>
              <a:gd name="connsiteY12" fmla="*/ 242047 h 681318"/>
              <a:gd name="connsiteX13" fmla="*/ 89647 w 8157882"/>
              <a:gd name="connsiteY13" fmla="*/ 251012 h 681318"/>
              <a:gd name="connsiteX14" fmla="*/ 26894 w 8157882"/>
              <a:gd name="connsiteY14" fmla="*/ 304800 h 681318"/>
              <a:gd name="connsiteX15" fmla="*/ 8964 w 8157882"/>
              <a:gd name="connsiteY15" fmla="*/ 358589 h 681318"/>
              <a:gd name="connsiteX16" fmla="*/ 0 w 8157882"/>
              <a:gd name="connsiteY16" fmla="*/ 385483 h 681318"/>
              <a:gd name="connsiteX17" fmla="*/ 8964 w 8157882"/>
              <a:gd name="connsiteY17" fmla="*/ 537883 h 681318"/>
              <a:gd name="connsiteX18" fmla="*/ 17929 w 8157882"/>
              <a:gd name="connsiteY18" fmla="*/ 564777 h 681318"/>
              <a:gd name="connsiteX19" fmla="*/ 53788 w 8157882"/>
              <a:gd name="connsiteY19" fmla="*/ 600636 h 681318"/>
              <a:gd name="connsiteX20" fmla="*/ 107576 w 8157882"/>
              <a:gd name="connsiteY20" fmla="*/ 636494 h 681318"/>
              <a:gd name="connsiteX21" fmla="*/ 188259 w 8157882"/>
              <a:gd name="connsiteY21" fmla="*/ 663389 h 681318"/>
              <a:gd name="connsiteX22" fmla="*/ 215153 w 8157882"/>
              <a:gd name="connsiteY22" fmla="*/ 672353 h 681318"/>
              <a:gd name="connsiteX23" fmla="*/ 242047 w 8157882"/>
              <a:gd name="connsiteY23" fmla="*/ 681318 h 681318"/>
              <a:gd name="connsiteX24" fmla="*/ 555812 w 8157882"/>
              <a:gd name="connsiteY24" fmla="*/ 663389 h 681318"/>
              <a:gd name="connsiteX25" fmla="*/ 690282 w 8157882"/>
              <a:gd name="connsiteY25" fmla="*/ 636494 h 681318"/>
              <a:gd name="connsiteX26" fmla="*/ 788894 w 8157882"/>
              <a:gd name="connsiteY26" fmla="*/ 609600 h 681318"/>
              <a:gd name="connsiteX27" fmla="*/ 869576 w 8157882"/>
              <a:gd name="connsiteY27" fmla="*/ 600636 h 681318"/>
              <a:gd name="connsiteX28" fmla="*/ 914400 w 8157882"/>
              <a:gd name="connsiteY28" fmla="*/ 591671 h 681318"/>
              <a:gd name="connsiteX29" fmla="*/ 1004047 w 8157882"/>
              <a:gd name="connsiteY29" fmla="*/ 582706 h 681318"/>
              <a:gd name="connsiteX30" fmla="*/ 1882588 w 8157882"/>
              <a:gd name="connsiteY30" fmla="*/ 591671 h 681318"/>
              <a:gd name="connsiteX31" fmla="*/ 2250141 w 8157882"/>
              <a:gd name="connsiteY31" fmla="*/ 600636 h 681318"/>
              <a:gd name="connsiteX32" fmla="*/ 2877670 w 8157882"/>
              <a:gd name="connsiteY32" fmla="*/ 609600 h 681318"/>
              <a:gd name="connsiteX33" fmla="*/ 3164541 w 8157882"/>
              <a:gd name="connsiteY33" fmla="*/ 600636 h 681318"/>
              <a:gd name="connsiteX34" fmla="*/ 3209364 w 8157882"/>
              <a:gd name="connsiteY34" fmla="*/ 591671 h 681318"/>
              <a:gd name="connsiteX35" fmla="*/ 3290047 w 8157882"/>
              <a:gd name="connsiteY35" fmla="*/ 582706 h 681318"/>
              <a:gd name="connsiteX36" fmla="*/ 3666564 w 8157882"/>
              <a:gd name="connsiteY36" fmla="*/ 591671 h 681318"/>
              <a:gd name="connsiteX37" fmla="*/ 3702423 w 8157882"/>
              <a:gd name="connsiteY37" fmla="*/ 600636 h 681318"/>
              <a:gd name="connsiteX38" fmla="*/ 3801035 w 8157882"/>
              <a:gd name="connsiteY38" fmla="*/ 609600 h 681318"/>
              <a:gd name="connsiteX39" fmla="*/ 4114800 w 8157882"/>
              <a:gd name="connsiteY39" fmla="*/ 600636 h 681318"/>
              <a:gd name="connsiteX40" fmla="*/ 4724400 w 8157882"/>
              <a:gd name="connsiteY40" fmla="*/ 618565 h 681318"/>
              <a:gd name="connsiteX41" fmla="*/ 5100917 w 8157882"/>
              <a:gd name="connsiteY41" fmla="*/ 609600 h 681318"/>
              <a:gd name="connsiteX42" fmla="*/ 5701553 w 8157882"/>
              <a:gd name="connsiteY42" fmla="*/ 600636 h 681318"/>
              <a:gd name="connsiteX43" fmla="*/ 5791200 w 8157882"/>
              <a:gd name="connsiteY43" fmla="*/ 591671 h 681318"/>
              <a:gd name="connsiteX44" fmla="*/ 5970494 w 8157882"/>
              <a:gd name="connsiteY44" fmla="*/ 582706 h 681318"/>
              <a:gd name="connsiteX45" fmla="*/ 6920753 w 8157882"/>
              <a:gd name="connsiteY45" fmla="*/ 591671 h 681318"/>
              <a:gd name="connsiteX46" fmla="*/ 6983506 w 8157882"/>
              <a:gd name="connsiteY46" fmla="*/ 600636 h 681318"/>
              <a:gd name="connsiteX47" fmla="*/ 7333129 w 8157882"/>
              <a:gd name="connsiteY47" fmla="*/ 627530 h 681318"/>
              <a:gd name="connsiteX48" fmla="*/ 7377953 w 8157882"/>
              <a:gd name="connsiteY48" fmla="*/ 636494 h 681318"/>
              <a:gd name="connsiteX49" fmla="*/ 7494494 w 8157882"/>
              <a:gd name="connsiteY49" fmla="*/ 654424 h 681318"/>
              <a:gd name="connsiteX50" fmla="*/ 7673788 w 8157882"/>
              <a:gd name="connsiteY50" fmla="*/ 663389 h 681318"/>
              <a:gd name="connsiteX51" fmla="*/ 7906870 w 8157882"/>
              <a:gd name="connsiteY51" fmla="*/ 654424 h 681318"/>
              <a:gd name="connsiteX52" fmla="*/ 7987553 w 8157882"/>
              <a:gd name="connsiteY52" fmla="*/ 636494 h 681318"/>
              <a:gd name="connsiteX53" fmla="*/ 8041341 w 8157882"/>
              <a:gd name="connsiteY53" fmla="*/ 618565 h 681318"/>
              <a:gd name="connsiteX54" fmla="*/ 8050306 w 8157882"/>
              <a:gd name="connsiteY54" fmla="*/ 591671 h 681318"/>
              <a:gd name="connsiteX55" fmla="*/ 8068235 w 8157882"/>
              <a:gd name="connsiteY55" fmla="*/ 573741 h 681318"/>
              <a:gd name="connsiteX56" fmla="*/ 8086164 w 8157882"/>
              <a:gd name="connsiteY56" fmla="*/ 546847 h 681318"/>
              <a:gd name="connsiteX57" fmla="*/ 8104094 w 8157882"/>
              <a:gd name="connsiteY57" fmla="*/ 528918 h 681318"/>
              <a:gd name="connsiteX58" fmla="*/ 8130988 w 8157882"/>
              <a:gd name="connsiteY58" fmla="*/ 475130 h 681318"/>
              <a:gd name="connsiteX59" fmla="*/ 8148917 w 8157882"/>
              <a:gd name="connsiteY59" fmla="*/ 457200 h 681318"/>
              <a:gd name="connsiteX60" fmla="*/ 8157882 w 8157882"/>
              <a:gd name="connsiteY60" fmla="*/ 421341 h 681318"/>
              <a:gd name="connsiteX61" fmla="*/ 8130988 w 8157882"/>
              <a:gd name="connsiteY61" fmla="*/ 259977 h 681318"/>
              <a:gd name="connsiteX62" fmla="*/ 8104094 w 8157882"/>
              <a:gd name="connsiteY62" fmla="*/ 215153 h 681318"/>
              <a:gd name="connsiteX63" fmla="*/ 8068235 w 8157882"/>
              <a:gd name="connsiteY63" fmla="*/ 179294 h 681318"/>
              <a:gd name="connsiteX64" fmla="*/ 8050306 w 8157882"/>
              <a:gd name="connsiteY64" fmla="*/ 152400 h 681318"/>
              <a:gd name="connsiteX65" fmla="*/ 7987553 w 8157882"/>
              <a:gd name="connsiteY65" fmla="*/ 107577 h 681318"/>
              <a:gd name="connsiteX66" fmla="*/ 7942729 w 8157882"/>
              <a:gd name="connsiteY66" fmla="*/ 71718 h 681318"/>
              <a:gd name="connsiteX67" fmla="*/ 7888941 w 8157882"/>
              <a:gd name="connsiteY67" fmla="*/ 53789 h 681318"/>
              <a:gd name="connsiteX68" fmla="*/ 7817223 w 8157882"/>
              <a:gd name="connsiteY68" fmla="*/ 26894 h 681318"/>
              <a:gd name="connsiteX69" fmla="*/ 7772400 w 8157882"/>
              <a:gd name="connsiteY69" fmla="*/ 17930 h 681318"/>
              <a:gd name="connsiteX70" fmla="*/ 7664823 w 8157882"/>
              <a:gd name="connsiteY70" fmla="*/ 0 h 681318"/>
              <a:gd name="connsiteX71" fmla="*/ 6956612 w 8157882"/>
              <a:gd name="connsiteY71" fmla="*/ 17930 h 681318"/>
              <a:gd name="connsiteX72" fmla="*/ 6849035 w 8157882"/>
              <a:gd name="connsiteY72" fmla="*/ 26894 h 681318"/>
              <a:gd name="connsiteX73" fmla="*/ 6732494 w 8157882"/>
              <a:gd name="connsiteY73" fmla="*/ 44824 h 681318"/>
              <a:gd name="connsiteX74" fmla="*/ 6678706 w 8157882"/>
              <a:gd name="connsiteY74" fmla="*/ 53789 h 681318"/>
              <a:gd name="connsiteX75" fmla="*/ 6553200 w 8157882"/>
              <a:gd name="connsiteY75" fmla="*/ 71718 h 681318"/>
              <a:gd name="connsiteX76" fmla="*/ 6454588 w 8157882"/>
              <a:gd name="connsiteY76" fmla="*/ 98612 h 681318"/>
              <a:gd name="connsiteX77" fmla="*/ 6418729 w 8157882"/>
              <a:gd name="connsiteY77" fmla="*/ 80683 h 68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157882" h="681318">
                <a:moveTo>
                  <a:pt x="6418729" y="80683"/>
                </a:moveTo>
                <a:cubicBezTo>
                  <a:pt x="6287247" y="80683"/>
                  <a:pt x="6428518" y="82028"/>
                  <a:pt x="5665694" y="98612"/>
                </a:cubicBezTo>
                <a:cubicBezTo>
                  <a:pt x="5620781" y="99588"/>
                  <a:pt x="5575982" y="103741"/>
                  <a:pt x="5531223" y="107577"/>
                </a:cubicBezTo>
                <a:cubicBezTo>
                  <a:pt x="5471380" y="112706"/>
                  <a:pt x="5351929" y="125506"/>
                  <a:pt x="5351929" y="125506"/>
                </a:cubicBezTo>
                <a:cubicBezTo>
                  <a:pt x="5342964" y="128494"/>
                  <a:pt x="5334202" y="132179"/>
                  <a:pt x="5325035" y="134471"/>
                </a:cubicBezTo>
                <a:cubicBezTo>
                  <a:pt x="5281641" y="145320"/>
                  <a:pt x="5222181" y="151998"/>
                  <a:pt x="5181600" y="152400"/>
                </a:cubicBezTo>
                <a:lnTo>
                  <a:pt x="3469341" y="161365"/>
                </a:lnTo>
                <a:lnTo>
                  <a:pt x="1981200" y="170330"/>
                </a:lnTo>
                <a:lnTo>
                  <a:pt x="1891553" y="179294"/>
                </a:lnTo>
                <a:cubicBezTo>
                  <a:pt x="1855717" y="182552"/>
                  <a:pt x="1819739" y="184285"/>
                  <a:pt x="1783976" y="188259"/>
                </a:cubicBezTo>
                <a:cubicBezTo>
                  <a:pt x="1634525" y="204865"/>
                  <a:pt x="1875914" y="196709"/>
                  <a:pt x="1586753" y="206189"/>
                </a:cubicBezTo>
                <a:cubicBezTo>
                  <a:pt x="1207156" y="218635"/>
                  <a:pt x="587267" y="221055"/>
                  <a:pt x="277906" y="224118"/>
                </a:cubicBezTo>
                <a:cubicBezTo>
                  <a:pt x="236346" y="227896"/>
                  <a:pt x="161973" y="232961"/>
                  <a:pt x="116541" y="242047"/>
                </a:cubicBezTo>
                <a:cubicBezTo>
                  <a:pt x="107275" y="243900"/>
                  <a:pt x="98612" y="248024"/>
                  <a:pt x="89647" y="251012"/>
                </a:cubicBezTo>
                <a:cubicBezTo>
                  <a:pt x="46170" y="294489"/>
                  <a:pt x="67853" y="277494"/>
                  <a:pt x="26894" y="304800"/>
                </a:cubicBezTo>
                <a:lnTo>
                  <a:pt x="8964" y="358589"/>
                </a:lnTo>
                <a:lnTo>
                  <a:pt x="0" y="385483"/>
                </a:lnTo>
                <a:cubicBezTo>
                  <a:pt x="2988" y="436283"/>
                  <a:pt x="3901" y="487248"/>
                  <a:pt x="8964" y="537883"/>
                </a:cubicBezTo>
                <a:cubicBezTo>
                  <a:pt x="9904" y="547286"/>
                  <a:pt x="12436" y="557088"/>
                  <a:pt x="17929" y="564777"/>
                </a:cubicBezTo>
                <a:cubicBezTo>
                  <a:pt x="27754" y="578532"/>
                  <a:pt x="39723" y="591259"/>
                  <a:pt x="53788" y="600636"/>
                </a:cubicBezTo>
                <a:cubicBezTo>
                  <a:pt x="71717" y="612589"/>
                  <a:pt x="87134" y="629680"/>
                  <a:pt x="107576" y="636494"/>
                </a:cubicBezTo>
                <a:lnTo>
                  <a:pt x="188259" y="663389"/>
                </a:lnTo>
                <a:lnTo>
                  <a:pt x="215153" y="672353"/>
                </a:lnTo>
                <a:lnTo>
                  <a:pt x="242047" y="681318"/>
                </a:lnTo>
                <a:cubicBezTo>
                  <a:pt x="460454" y="673517"/>
                  <a:pt x="423734" y="683708"/>
                  <a:pt x="555812" y="663389"/>
                </a:cubicBezTo>
                <a:cubicBezTo>
                  <a:pt x="600838" y="656462"/>
                  <a:pt x="646395" y="649033"/>
                  <a:pt x="690282" y="636494"/>
                </a:cubicBezTo>
                <a:cubicBezTo>
                  <a:pt x="729583" y="625265"/>
                  <a:pt x="736617" y="615408"/>
                  <a:pt x="788894" y="609600"/>
                </a:cubicBezTo>
                <a:cubicBezTo>
                  <a:pt x="815788" y="606612"/>
                  <a:pt x="842788" y="604463"/>
                  <a:pt x="869576" y="600636"/>
                </a:cubicBezTo>
                <a:cubicBezTo>
                  <a:pt x="884660" y="598481"/>
                  <a:pt x="899296" y="593685"/>
                  <a:pt x="914400" y="591671"/>
                </a:cubicBezTo>
                <a:cubicBezTo>
                  <a:pt x="944168" y="587702"/>
                  <a:pt x="974165" y="585694"/>
                  <a:pt x="1004047" y="582706"/>
                </a:cubicBezTo>
                <a:lnTo>
                  <a:pt x="1882588" y="591671"/>
                </a:lnTo>
                <a:cubicBezTo>
                  <a:pt x="2005129" y="593434"/>
                  <a:pt x="2127607" y="598428"/>
                  <a:pt x="2250141" y="600636"/>
                </a:cubicBezTo>
                <a:lnTo>
                  <a:pt x="2877670" y="609600"/>
                </a:lnTo>
                <a:cubicBezTo>
                  <a:pt x="2973294" y="606612"/>
                  <a:pt x="3069010" y="605800"/>
                  <a:pt x="3164541" y="600636"/>
                </a:cubicBezTo>
                <a:cubicBezTo>
                  <a:pt x="3179756" y="599814"/>
                  <a:pt x="3194280" y="593826"/>
                  <a:pt x="3209364" y="591671"/>
                </a:cubicBezTo>
                <a:cubicBezTo>
                  <a:pt x="3236152" y="587844"/>
                  <a:pt x="3263153" y="585694"/>
                  <a:pt x="3290047" y="582706"/>
                </a:cubicBezTo>
                <a:lnTo>
                  <a:pt x="3666564" y="591671"/>
                </a:lnTo>
                <a:cubicBezTo>
                  <a:pt x="3678873" y="592206"/>
                  <a:pt x="3690210" y="599008"/>
                  <a:pt x="3702423" y="600636"/>
                </a:cubicBezTo>
                <a:cubicBezTo>
                  <a:pt x="3735140" y="604998"/>
                  <a:pt x="3768164" y="606612"/>
                  <a:pt x="3801035" y="609600"/>
                </a:cubicBezTo>
                <a:cubicBezTo>
                  <a:pt x="3905623" y="606612"/>
                  <a:pt x="4010169" y="600636"/>
                  <a:pt x="4114800" y="600636"/>
                </a:cubicBezTo>
                <a:cubicBezTo>
                  <a:pt x="4537527" y="600636"/>
                  <a:pt x="4474817" y="597766"/>
                  <a:pt x="4724400" y="618565"/>
                </a:cubicBezTo>
                <a:lnTo>
                  <a:pt x="5100917" y="609600"/>
                </a:lnTo>
                <a:lnTo>
                  <a:pt x="5701553" y="600636"/>
                </a:lnTo>
                <a:cubicBezTo>
                  <a:pt x="5731574" y="599856"/>
                  <a:pt x="5761235" y="593669"/>
                  <a:pt x="5791200" y="591671"/>
                </a:cubicBezTo>
                <a:cubicBezTo>
                  <a:pt x="5850907" y="587690"/>
                  <a:pt x="5910729" y="585694"/>
                  <a:pt x="5970494" y="582706"/>
                </a:cubicBezTo>
                <a:lnTo>
                  <a:pt x="6920753" y="591671"/>
                </a:lnTo>
                <a:cubicBezTo>
                  <a:pt x="6941880" y="592045"/>
                  <a:pt x="6962449" y="598881"/>
                  <a:pt x="6983506" y="600636"/>
                </a:cubicBezTo>
                <a:cubicBezTo>
                  <a:pt x="7017281" y="603451"/>
                  <a:pt x="7245611" y="615861"/>
                  <a:pt x="7333129" y="627530"/>
                </a:cubicBezTo>
                <a:cubicBezTo>
                  <a:pt x="7348233" y="629544"/>
                  <a:pt x="7362962" y="633768"/>
                  <a:pt x="7377953" y="636494"/>
                </a:cubicBezTo>
                <a:cubicBezTo>
                  <a:pt x="7397748" y="640093"/>
                  <a:pt x="7477493" y="653165"/>
                  <a:pt x="7494494" y="654424"/>
                </a:cubicBezTo>
                <a:cubicBezTo>
                  <a:pt x="7554170" y="658845"/>
                  <a:pt x="7614023" y="660401"/>
                  <a:pt x="7673788" y="663389"/>
                </a:cubicBezTo>
                <a:cubicBezTo>
                  <a:pt x="7751482" y="660401"/>
                  <a:pt x="7829280" y="659430"/>
                  <a:pt x="7906870" y="654424"/>
                </a:cubicBezTo>
                <a:cubicBezTo>
                  <a:pt x="7917739" y="653723"/>
                  <a:pt x="7974137" y="640519"/>
                  <a:pt x="7987553" y="636494"/>
                </a:cubicBezTo>
                <a:cubicBezTo>
                  <a:pt x="8005655" y="631063"/>
                  <a:pt x="8041341" y="618565"/>
                  <a:pt x="8041341" y="618565"/>
                </a:cubicBezTo>
                <a:cubicBezTo>
                  <a:pt x="8044329" y="609600"/>
                  <a:pt x="8045444" y="599774"/>
                  <a:pt x="8050306" y="591671"/>
                </a:cubicBezTo>
                <a:cubicBezTo>
                  <a:pt x="8054654" y="584423"/>
                  <a:pt x="8062955" y="580341"/>
                  <a:pt x="8068235" y="573741"/>
                </a:cubicBezTo>
                <a:cubicBezTo>
                  <a:pt x="8074965" y="565328"/>
                  <a:pt x="8079433" y="555260"/>
                  <a:pt x="8086164" y="546847"/>
                </a:cubicBezTo>
                <a:cubicBezTo>
                  <a:pt x="8091444" y="540247"/>
                  <a:pt x="8098814" y="535518"/>
                  <a:pt x="8104094" y="528918"/>
                </a:cubicBezTo>
                <a:cubicBezTo>
                  <a:pt x="8158492" y="460922"/>
                  <a:pt x="8091228" y="541398"/>
                  <a:pt x="8130988" y="475130"/>
                </a:cubicBezTo>
                <a:cubicBezTo>
                  <a:pt x="8135336" y="467882"/>
                  <a:pt x="8142941" y="463177"/>
                  <a:pt x="8148917" y="457200"/>
                </a:cubicBezTo>
                <a:cubicBezTo>
                  <a:pt x="8151905" y="445247"/>
                  <a:pt x="8157882" y="433662"/>
                  <a:pt x="8157882" y="421341"/>
                </a:cubicBezTo>
                <a:cubicBezTo>
                  <a:pt x="8157882" y="326538"/>
                  <a:pt x="8154763" y="331301"/>
                  <a:pt x="8130988" y="259977"/>
                </a:cubicBezTo>
                <a:cubicBezTo>
                  <a:pt x="8119351" y="225065"/>
                  <a:pt x="8128704" y="239764"/>
                  <a:pt x="8104094" y="215153"/>
                </a:cubicBezTo>
                <a:cubicBezTo>
                  <a:pt x="8084534" y="156475"/>
                  <a:pt x="8111700" y="214067"/>
                  <a:pt x="8068235" y="179294"/>
                </a:cubicBezTo>
                <a:cubicBezTo>
                  <a:pt x="8059822" y="172563"/>
                  <a:pt x="8057318" y="160580"/>
                  <a:pt x="8050306" y="152400"/>
                </a:cubicBezTo>
                <a:cubicBezTo>
                  <a:pt x="8016273" y="112695"/>
                  <a:pt x="8025728" y="120301"/>
                  <a:pt x="7987553" y="107577"/>
                </a:cubicBezTo>
                <a:cubicBezTo>
                  <a:pt x="7972650" y="92674"/>
                  <a:pt x="7963086" y="80765"/>
                  <a:pt x="7942729" y="71718"/>
                </a:cubicBezTo>
                <a:cubicBezTo>
                  <a:pt x="7925459" y="64042"/>
                  <a:pt x="7888941" y="53789"/>
                  <a:pt x="7888941" y="53789"/>
                </a:cubicBezTo>
                <a:cubicBezTo>
                  <a:pt x="7857625" y="22471"/>
                  <a:pt x="7880499" y="38398"/>
                  <a:pt x="7817223" y="26894"/>
                </a:cubicBezTo>
                <a:cubicBezTo>
                  <a:pt x="7802232" y="24168"/>
                  <a:pt x="7787430" y="20435"/>
                  <a:pt x="7772400" y="17930"/>
                </a:cubicBezTo>
                <a:cubicBezTo>
                  <a:pt x="7638995" y="-4304"/>
                  <a:pt x="7770437" y="21123"/>
                  <a:pt x="7664823" y="0"/>
                </a:cubicBezTo>
                <a:cubicBezTo>
                  <a:pt x="7380639" y="4900"/>
                  <a:pt x="7209803" y="2585"/>
                  <a:pt x="6956612" y="17930"/>
                </a:cubicBezTo>
                <a:cubicBezTo>
                  <a:pt x="6920695" y="20107"/>
                  <a:pt x="6884894" y="23906"/>
                  <a:pt x="6849035" y="26894"/>
                </a:cubicBezTo>
                <a:cubicBezTo>
                  <a:pt x="6714867" y="49256"/>
                  <a:pt x="6882452" y="21753"/>
                  <a:pt x="6732494" y="44824"/>
                </a:cubicBezTo>
                <a:cubicBezTo>
                  <a:pt x="6714529" y="47588"/>
                  <a:pt x="6696682" y="51093"/>
                  <a:pt x="6678706" y="53789"/>
                </a:cubicBezTo>
                <a:lnTo>
                  <a:pt x="6553200" y="71718"/>
                </a:lnTo>
                <a:cubicBezTo>
                  <a:pt x="6516391" y="83987"/>
                  <a:pt x="6492600" y="94388"/>
                  <a:pt x="6454588" y="98612"/>
                </a:cubicBezTo>
                <a:cubicBezTo>
                  <a:pt x="6442708" y="99932"/>
                  <a:pt x="6550211" y="80683"/>
                  <a:pt x="6418729" y="80683"/>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Curved Left Arrow 6"/>
          <p:cNvSpPr/>
          <p:nvPr/>
        </p:nvSpPr>
        <p:spPr>
          <a:xfrm rot="21393486">
            <a:off x="8271611" y="679635"/>
            <a:ext cx="731520" cy="4538184"/>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6883315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5758B-FE0A-4A50-A9D5-831F1914F0DC}"/>
              </a:ext>
            </a:extLst>
          </p:cNvPr>
          <p:cNvSpPr txBox="1"/>
          <p:nvPr/>
        </p:nvSpPr>
        <p:spPr>
          <a:xfrm>
            <a:off x="292100" y="195883"/>
            <a:ext cx="8445500"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Acts 16:15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And when she </a:t>
            </a: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and her household</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were baptized, she begged us, saying, "If you have judged me to be faithful to the Lord, come to my house and stay." So she persuaded us.</a:t>
            </a:r>
          </a:p>
        </p:txBody>
      </p:sp>
      <p:sp>
        <p:nvSpPr>
          <p:cNvPr id="3" name="TextBox 2">
            <a:extLst>
              <a:ext uri="{FF2B5EF4-FFF2-40B4-BE49-F238E27FC236}">
                <a16:creationId xmlns:a16="http://schemas.microsoft.com/office/drawing/2014/main" id="{9874F460-DDDF-40D6-A184-650B5788C166}"/>
              </a:ext>
            </a:extLst>
          </p:cNvPr>
          <p:cNvSpPr txBox="1"/>
          <p:nvPr/>
        </p:nvSpPr>
        <p:spPr>
          <a:xfrm>
            <a:off x="201478" y="3510371"/>
            <a:ext cx="8779789" cy="29546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Can a baby believe?  </a:t>
            </a:r>
            <a:r>
              <a:rPr kumimoji="0" lang="en-US" sz="2400" b="0" i="0" u="sng" strike="noStrike" kern="1200" cap="none" spc="0" normalizeH="0" baseline="0" noProof="0" dirty="0">
                <a:ln>
                  <a:noFill/>
                </a:ln>
                <a:solidFill>
                  <a:srgbClr val="0070C0"/>
                </a:solidFill>
                <a:effectLst/>
                <a:uLnTx/>
                <a:uFillTx/>
                <a:latin typeface="Arial Black" panose="020B0A04020102020204" pitchFamily="34" charset="0"/>
                <a:ea typeface="+mn-ea"/>
                <a:cs typeface="+mn-cs"/>
              </a:rPr>
              <a:t>Mark 16:16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Can a baby repent ??</a:t>
            </a:r>
            <a:r>
              <a:rPr kumimoji="0" lang="en-US" sz="2800" b="0" i="0" u="sng" strike="noStrike" kern="1200" cap="none" spc="0" normalizeH="0" baseline="0" noProof="0" dirty="0">
                <a:ln>
                  <a:noFill/>
                </a:ln>
                <a:solidFill>
                  <a:srgbClr val="0070C0"/>
                </a:solidFill>
                <a:effectLst/>
                <a:uLnTx/>
                <a:uFillTx/>
                <a:latin typeface="Arial Black" panose="020B0A04020102020204" pitchFamily="34" charset="0"/>
                <a:ea typeface="+mn-ea"/>
                <a:cs typeface="+mn-cs"/>
              </a:rPr>
              <a:t> </a:t>
            </a:r>
            <a:r>
              <a:rPr kumimoji="0" lang="en-US" sz="2400" b="0" i="0" u="sng" strike="noStrike" kern="1200" cap="none" spc="0" normalizeH="0" baseline="0" noProof="0" dirty="0">
                <a:ln>
                  <a:noFill/>
                </a:ln>
                <a:solidFill>
                  <a:srgbClr val="0070C0"/>
                </a:solidFill>
                <a:effectLst/>
                <a:uLnTx/>
                <a:uFillTx/>
                <a:latin typeface="Arial Black" panose="020B0A04020102020204" pitchFamily="34" charset="0"/>
                <a:ea typeface="+mn-ea"/>
                <a:cs typeface="+mn-cs"/>
              </a:rPr>
              <a:t>Acts 2:38</a:t>
            </a:r>
            <a:endPar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Can a baby be taught to observe all things??? </a:t>
            </a:r>
            <a:r>
              <a:rPr kumimoji="0" lang="en-US" sz="2400" b="0" i="0" u="sng" strike="noStrike" kern="1200" cap="none" spc="0" normalizeH="0" baseline="0" noProof="0" dirty="0">
                <a:ln>
                  <a:noFill/>
                </a:ln>
                <a:solidFill>
                  <a:srgbClr val="0070C0"/>
                </a:solidFill>
                <a:effectLst/>
                <a:uLnTx/>
                <a:uFillTx/>
                <a:latin typeface="Arial Black" panose="020B0A04020102020204" pitchFamily="34" charset="0"/>
                <a:ea typeface="+mn-ea"/>
                <a:cs typeface="+mn-cs"/>
              </a:rPr>
              <a:t>Matt.28:20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Is a baby baptized by immersion ???? </a:t>
            </a:r>
            <a:r>
              <a:rPr kumimoji="0" lang="en-US" sz="2400" b="0" i="0" u="sng" strike="noStrike" kern="1200" cap="none" spc="0" normalizeH="0" baseline="0" noProof="0" dirty="0">
                <a:ln>
                  <a:noFill/>
                </a:ln>
                <a:solidFill>
                  <a:srgbClr val="0070C0"/>
                </a:solidFill>
                <a:effectLst/>
                <a:uLnTx/>
                <a:uFillTx/>
                <a:latin typeface="Arial Black" panose="020B0A04020102020204" pitchFamily="34" charset="0"/>
                <a:ea typeface="+mn-ea"/>
                <a:cs typeface="+mn-cs"/>
              </a:rPr>
              <a:t>Acts 8:38-39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Does a baby have sin ????? </a:t>
            </a:r>
            <a:r>
              <a:rPr kumimoji="0" lang="en-US" sz="2400" b="0" i="0" u="sng" strike="noStrike" kern="1200" cap="none" spc="0" normalizeH="0" baseline="0" noProof="0" dirty="0">
                <a:ln>
                  <a:noFill/>
                </a:ln>
                <a:solidFill>
                  <a:srgbClr val="0070C0"/>
                </a:solidFill>
                <a:effectLst/>
                <a:uLnTx/>
                <a:uFillTx/>
                <a:latin typeface="Arial Black" panose="020B0A04020102020204" pitchFamily="34" charset="0"/>
                <a:ea typeface="+mn-ea"/>
                <a:cs typeface="+mn-cs"/>
              </a:rPr>
              <a:t>Ezekiel 18:20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Is infant baptism in the name of Jesus????? </a:t>
            </a:r>
            <a:r>
              <a:rPr kumimoji="0" lang="en-US" sz="2400" b="0" i="0" u="sng" strike="noStrike" kern="1200" cap="none" spc="0" normalizeH="0" baseline="0" noProof="0" dirty="0">
                <a:ln>
                  <a:noFill/>
                </a:ln>
                <a:solidFill>
                  <a:srgbClr val="0070C0"/>
                </a:solidFill>
                <a:effectLst/>
                <a:uLnTx/>
                <a:uFillTx/>
                <a:latin typeface="Arial Black" panose="020B0A04020102020204" pitchFamily="34" charset="0"/>
                <a:ea typeface="+mn-ea"/>
                <a:cs typeface="+mn-cs"/>
              </a:rPr>
              <a:t>Col.3:17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48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259A0ADE-278C-CDAB-6E7C-5277E409A597}"/>
              </a:ext>
            </a:extLst>
          </p:cNvPr>
          <p:cNvSpPr txBox="1"/>
          <p:nvPr/>
        </p:nvSpPr>
        <p:spPr>
          <a:xfrm>
            <a:off x="1694576" y="1149292"/>
            <a:ext cx="7491369" cy="3139321"/>
          </a:xfrm>
          <a:prstGeom prst="rect">
            <a:avLst/>
          </a:prstGeom>
          <a:noFill/>
        </p:spPr>
        <p:txBody>
          <a:bodyPr wrap="square">
            <a:spAutoFit/>
          </a:bodyPr>
          <a:lstStyle/>
          <a:p>
            <a:r>
              <a:rPr lang="en-US" sz="3600" b="1" dirty="0">
                <a:solidFill>
                  <a:srgbClr val="0070C0"/>
                </a:solidFill>
              </a:rPr>
              <a:t>2Tim. 2:15 </a:t>
            </a:r>
            <a:r>
              <a:rPr lang="en-US" sz="3600" dirty="0"/>
              <a:t>Study to show thyself approved unto God,</a:t>
            </a:r>
          </a:p>
          <a:p>
            <a:endParaRPr lang="en-US" sz="900" dirty="0"/>
          </a:p>
          <a:p>
            <a:r>
              <a:rPr lang="en-US" sz="3600" b="1" dirty="0"/>
              <a:t>a workman that needs not to be ashamed</a:t>
            </a:r>
            <a:r>
              <a:rPr lang="en-US" sz="3600" dirty="0"/>
              <a:t>, </a:t>
            </a:r>
          </a:p>
          <a:p>
            <a:endParaRPr lang="en-US" sz="900" dirty="0"/>
          </a:p>
          <a:p>
            <a:r>
              <a:rPr lang="en-US" sz="3600" dirty="0"/>
              <a:t>rightly dividing the word of truth.</a:t>
            </a:r>
          </a:p>
        </p:txBody>
      </p:sp>
      <p:pic>
        <p:nvPicPr>
          <p:cNvPr id="8" name="Picture 2" descr="Carpenter Working with Lumber">
            <a:extLst>
              <a:ext uri="{FF2B5EF4-FFF2-40B4-BE49-F238E27FC236}">
                <a16:creationId xmlns:a16="http://schemas.microsoft.com/office/drawing/2014/main" id="{CE87DCA7-E13D-8EF8-95AC-4E98585FA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64281" y="4580389"/>
            <a:ext cx="3551930" cy="17759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8A4C939-3230-37BD-6C8C-9B7520AFE852}"/>
              </a:ext>
            </a:extLst>
          </p:cNvPr>
          <p:cNvSpPr/>
          <p:nvPr/>
        </p:nvSpPr>
        <p:spPr>
          <a:xfrm>
            <a:off x="1510018" y="1140903"/>
            <a:ext cx="7004808" cy="3145871"/>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CFF662-FDA0-4B55-AB13-2D41E96A7364}"/>
              </a:ext>
            </a:extLst>
          </p:cNvPr>
          <p:cNvSpPr/>
          <p:nvPr/>
        </p:nvSpPr>
        <p:spPr>
          <a:xfrm>
            <a:off x="2764281" y="4578550"/>
            <a:ext cx="3551930" cy="1775965"/>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17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AC9D65CC-34F9-31CE-147D-EEDFA8706CCF}"/>
              </a:ext>
            </a:extLst>
          </p:cNvPr>
          <p:cNvSpPr txBox="1"/>
          <p:nvPr/>
        </p:nvSpPr>
        <p:spPr>
          <a:xfrm>
            <a:off x="1610687" y="1140902"/>
            <a:ext cx="7801761" cy="4843955"/>
          </a:xfrm>
          <a:prstGeom prst="rect">
            <a:avLst/>
          </a:prstGeom>
          <a:noFill/>
        </p:spPr>
        <p:txBody>
          <a:bodyPr wrap="square">
            <a:spAutoFit/>
          </a:bodyPr>
          <a:lstStyle/>
          <a:p>
            <a:pPr marR="0" lvl="0">
              <a:lnSpc>
                <a:spcPct val="115000"/>
              </a:lnSpc>
              <a:spcBef>
                <a:spcPts val="0"/>
              </a:spcBef>
              <a:spcAft>
                <a:spcPts val="0"/>
              </a:spcAft>
            </a:pPr>
            <a:endParaRPr lang="en-US" sz="2800" i="1" u="sng" dirty="0">
              <a:effectLst/>
              <a:latin typeface="Calibri" panose="020F0502020204030204" pitchFamily="34" charset="0"/>
              <a:ea typeface="Calibri" panose="020F0502020204030204" pitchFamily="34" charset="0"/>
              <a:cs typeface="Calibri" panose="020F0502020204030204" pitchFamily="34" charset="0"/>
            </a:endParaRPr>
          </a:p>
          <a:p>
            <a:pPr marR="0" lvl="0">
              <a:lnSpc>
                <a:spcPct val="115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Know keynote word of book.    </a:t>
            </a:r>
            <a:r>
              <a:rPr lang="en-US" sz="3600" dirty="0">
                <a:effectLst/>
                <a:latin typeface="Calibri" panose="020F0502020204030204" pitchFamily="34" charset="0"/>
                <a:ea typeface="Calibri" panose="020F0502020204030204" pitchFamily="34" charset="0"/>
                <a:cs typeface="Calibri" panose="020F0502020204030204" pitchFamily="34" charset="0"/>
              </a:rPr>
              <a:t>(Summary of the book)</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R="0" lvl="0">
              <a:lnSpc>
                <a:spcPct val="115000"/>
              </a:lnSpc>
              <a:spcBef>
                <a:spcPts val="0"/>
              </a:spcBef>
              <a:spcAft>
                <a:spcPts val="0"/>
              </a:spcAft>
            </a:pP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Look for Key words in book.</a:t>
            </a:r>
          </a:p>
          <a:p>
            <a:pPr marL="457200" marR="0" lvl="0" indent="-457200">
              <a:lnSpc>
                <a:spcPct val="115000"/>
              </a:lnSpc>
              <a:spcBef>
                <a:spcPts val="0"/>
              </a:spcBef>
              <a:spcAft>
                <a:spcPts val="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Luke – Son of man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John – Believe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100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Revelation - overcome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2F0C21E-8560-C0C3-6079-0C8CA83A8FE7}"/>
              </a:ext>
            </a:extLst>
          </p:cNvPr>
          <p:cNvSpPr txBox="1"/>
          <p:nvPr/>
        </p:nvSpPr>
        <p:spPr>
          <a:xfrm>
            <a:off x="855679" y="920252"/>
            <a:ext cx="8288319" cy="708656"/>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0" u="none"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2. Study for </a:t>
            </a:r>
            <a:r>
              <a:rPr kumimoji="0" lang="en-US" sz="3600" b="0" u="sng"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key words</a:t>
            </a:r>
          </a:p>
        </p:txBody>
      </p:sp>
      <p:sp>
        <p:nvSpPr>
          <p:cNvPr id="10" name="TextBox 9">
            <a:extLst>
              <a:ext uri="{FF2B5EF4-FFF2-40B4-BE49-F238E27FC236}">
                <a16:creationId xmlns:a16="http://schemas.microsoft.com/office/drawing/2014/main" id="{F64431A2-E79D-1897-D4F8-E8763B9625DE}"/>
              </a:ext>
            </a:extLst>
          </p:cNvPr>
          <p:cNvSpPr txBox="1"/>
          <p:nvPr/>
        </p:nvSpPr>
        <p:spPr>
          <a:xfrm>
            <a:off x="687899" y="1513860"/>
            <a:ext cx="8288319" cy="461665"/>
          </a:xfrm>
          <a:prstGeom prst="rect">
            <a:avLst/>
          </a:prstGeom>
          <a:noFill/>
        </p:spPr>
        <p:txBody>
          <a:bodyPr wrap="square">
            <a:spAutoFit/>
          </a:bodyPr>
          <a:lstStyle/>
          <a:p>
            <a:pPr algn="ctr"/>
            <a:r>
              <a:rPr kumimoji="0" lang="en-US" sz="2400" i="0" u="sng" strike="noStrike" kern="1200" cap="none" spc="0" normalizeH="0" baseline="0" noProof="0" dirty="0">
                <a:ln>
                  <a:noFill/>
                </a:ln>
                <a:solidFill>
                  <a:prstClr val="black"/>
                </a:solidFill>
                <a:effectLst/>
                <a:uLnTx/>
                <a:uFillTx/>
                <a:latin typeface="Calibri" panose="020F0502020204030204"/>
                <a:ea typeface="+mn-ea"/>
                <a:cs typeface="+mn-cs"/>
              </a:rPr>
              <a:t>a workman that needs not to be ashamed</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400" dirty="0"/>
          </a:p>
        </p:txBody>
      </p:sp>
      <p:pic>
        <p:nvPicPr>
          <p:cNvPr id="11" name="Picture 10" descr="Harry was Carpenter and Joiner in 1901 and recorded as a Carpenter in ... Workshop Cabinets, Garage Workshop, Tool Cabinets, Sam Maloof, Joiner, European Vintage, Tool Storage">
            <a:extLst>
              <a:ext uri="{FF2B5EF4-FFF2-40B4-BE49-F238E27FC236}">
                <a16:creationId xmlns:a16="http://schemas.microsoft.com/office/drawing/2014/main" id="{89E45673-63CE-BF48-BE9C-7E57F09B1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630" y="5033395"/>
            <a:ext cx="2524509" cy="168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439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EB2DF4EE-E06B-CDF6-93F7-4033AC22E63B}"/>
              </a:ext>
            </a:extLst>
          </p:cNvPr>
          <p:cNvSpPr txBox="1"/>
          <p:nvPr/>
        </p:nvSpPr>
        <p:spPr>
          <a:xfrm>
            <a:off x="1384183" y="2213771"/>
            <a:ext cx="7424257" cy="4031873"/>
          </a:xfrm>
          <a:prstGeom prst="rect">
            <a:avLst/>
          </a:prstGeom>
          <a:noFill/>
        </p:spPr>
        <p:txBody>
          <a:bodyPr wrap="square">
            <a:spAutoFit/>
          </a:bodyPr>
          <a:lstStyle/>
          <a:p>
            <a:pPr marR="0" lvl="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Look for “</a:t>
            </a:r>
            <a:r>
              <a:rPr lang="en-US" sz="3200" u="sng" dirty="0">
                <a:effectLst/>
                <a:latin typeface="Calibri" panose="020F0502020204030204" pitchFamily="34" charset="0"/>
                <a:ea typeface="Calibri" panose="020F0502020204030204" pitchFamily="34" charset="0"/>
                <a:cs typeface="Calibri" panose="020F0502020204030204" pitchFamily="34" charset="0"/>
              </a:rPr>
              <a:t>hinge words</a:t>
            </a:r>
            <a:r>
              <a:rPr lang="en-US" sz="3200" dirty="0">
                <a:effectLst/>
                <a:latin typeface="Calibri" panose="020F0502020204030204" pitchFamily="34" charset="0"/>
                <a:ea typeface="Calibri" panose="020F0502020204030204" pitchFamily="34" charset="0"/>
                <a:cs typeface="Calibri" panose="020F0502020204030204" pitchFamily="34" charset="0"/>
              </a:rPr>
              <a:t>” (something small that controls something large).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1. for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2. 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3. and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4. if</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5. except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6. therefore, </a:t>
            </a:r>
            <a:r>
              <a:rPr lang="en-US" sz="3200" dirty="0" err="1">
                <a:effectLst/>
                <a:latin typeface="Calibri" panose="020F0502020204030204" pitchFamily="34" charset="0"/>
                <a:ea typeface="Calibri" panose="020F0502020204030204" pitchFamily="34" charset="0"/>
                <a:cs typeface="Calibri" panose="020F0502020204030204" pitchFamily="34" charset="0"/>
              </a:rPr>
              <a:t>etc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E38CE94-0988-36E9-9429-7069A91800A7}"/>
              </a:ext>
            </a:extLst>
          </p:cNvPr>
          <p:cNvSpPr txBox="1"/>
          <p:nvPr/>
        </p:nvSpPr>
        <p:spPr>
          <a:xfrm>
            <a:off x="855679" y="920252"/>
            <a:ext cx="8288319" cy="708656"/>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0" u="none"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2. Study for </a:t>
            </a:r>
            <a:r>
              <a:rPr kumimoji="0" lang="en-US" sz="3600" b="0" u="sng"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key words</a:t>
            </a:r>
          </a:p>
        </p:txBody>
      </p:sp>
      <p:sp>
        <p:nvSpPr>
          <p:cNvPr id="9" name="TextBox 8">
            <a:extLst>
              <a:ext uri="{FF2B5EF4-FFF2-40B4-BE49-F238E27FC236}">
                <a16:creationId xmlns:a16="http://schemas.microsoft.com/office/drawing/2014/main" id="{FB3DC485-D560-0C92-0D4B-57C5F9063C66}"/>
              </a:ext>
            </a:extLst>
          </p:cNvPr>
          <p:cNvSpPr txBox="1"/>
          <p:nvPr/>
        </p:nvSpPr>
        <p:spPr>
          <a:xfrm>
            <a:off x="687899" y="1513860"/>
            <a:ext cx="8288319" cy="461665"/>
          </a:xfrm>
          <a:prstGeom prst="rect">
            <a:avLst/>
          </a:prstGeom>
          <a:noFill/>
        </p:spPr>
        <p:txBody>
          <a:bodyPr wrap="square">
            <a:spAutoFit/>
          </a:bodyPr>
          <a:lstStyle/>
          <a:p>
            <a:pPr algn="ctr"/>
            <a:r>
              <a:rPr kumimoji="0" lang="en-US" sz="2400" i="0" u="sng" strike="noStrike" kern="1200" cap="none" spc="0" normalizeH="0" baseline="0" noProof="0" dirty="0">
                <a:ln>
                  <a:noFill/>
                </a:ln>
                <a:solidFill>
                  <a:prstClr val="black"/>
                </a:solidFill>
                <a:effectLst/>
                <a:uLnTx/>
                <a:uFillTx/>
                <a:latin typeface="Calibri" panose="020F0502020204030204"/>
                <a:ea typeface="+mn-ea"/>
                <a:cs typeface="+mn-cs"/>
              </a:rPr>
              <a:t>a workman that needs not to be ashamed</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400" dirty="0"/>
          </a:p>
        </p:txBody>
      </p:sp>
      <p:pic>
        <p:nvPicPr>
          <p:cNvPr id="10" name="Picture 2" descr="Carpenter Square Carpenter using carpenter's square and pencil to mark molding to be cut. carpenter building house stock pictures, royalty-free photos &amp; images">
            <a:extLst>
              <a:ext uri="{FF2B5EF4-FFF2-40B4-BE49-F238E27FC236}">
                <a16:creationId xmlns:a16="http://schemas.microsoft.com/office/drawing/2014/main" id="{314DE71C-13BC-D3BA-8196-881DDD947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424" y="3429000"/>
            <a:ext cx="3715794" cy="247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05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7A9FCB10-C55B-C27E-1C9A-BD8D20A6F240}"/>
              </a:ext>
            </a:extLst>
          </p:cNvPr>
          <p:cNvSpPr txBox="1"/>
          <p:nvPr/>
        </p:nvSpPr>
        <p:spPr>
          <a:xfrm>
            <a:off x="1216404" y="1513860"/>
            <a:ext cx="7180976" cy="5058977"/>
          </a:xfrm>
          <a:prstGeom prst="rect">
            <a:avLst/>
          </a:prstGeom>
          <a:noFill/>
        </p:spPr>
        <p:txBody>
          <a:bodyPr wrap="square">
            <a:spAutoFit/>
          </a:bodyPr>
          <a:lstStyle/>
          <a:p>
            <a:pPr marR="0" lvl="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Time, Place, Audience, of verse or letter.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How does that letter fit into the Bible?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O.T. / 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Consider the Audience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Jew?</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Gentile?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Apostle?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Someone outside the family of God?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Individual?</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Church?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E562EC3-AD4E-29BC-EDF1-0997FDEF7EC8}"/>
              </a:ext>
            </a:extLst>
          </p:cNvPr>
          <p:cNvSpPr txBox="1"/>
          <p:nvPr/>
        </p:nvSpPr>
        <p:spPr>
          <a:xfrm>
            <a:off x="855679" y="928150"/>
            <a:ext cx="8288319" cy="708656"/>
          </a:xfrm>
          <a:prstGeom prst="rect">
            <a:avLst/>
          </a:prstGeom>
          <a:noFill/>
        </p:spPr>
        <p:txBody>
          <a:bodyPr wrap="square">
            <a:spAutoFit/>
          </a:bodyPr>
          <a:lstStyle/>
          <a:p>
            <a:pPr marR="0" lvl="0" algn="ctr" defTabSz="914400" rtl="0" eaLnBrk="1" fontAlgn="auto" latinLnBrk="0" hangingPunct="1">
              <a:lnSpc>
                <a:spcPct val="115000"/>
              </a:lnSpc>
              <a:spcBef>
                <a:spcPts val="0"/>
              </a:spcBef>
              <a:spcAft>
                <a:spcPts val="0"/>
              </a:spcAft>
              <a:buClrTx/>
              <a:buSzTx/>
              <a:tabLst/>
              <a:defRPr/>
            </a:pPr>
            <a:r>
              <a:rPr kumimoji="0" lang="en-US" sz="3600" b="0" u="none"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3.Study </a:t>
            </a:r>
            <a:r>
              <a:rPr kumimoji="0" lang="en-US" sz="3600" b="0" u="sng"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Context</a:t>
            </a:r>
            <a:endParaRPr kumimoji="0" lang="en-US" sz="3600" b="0" u="none"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
        <p:nvSpPr>
          <p:cNvPr id="10" name="TextBox 9">
            <a:extLst>
              <a:ext uri="{FF2B5EF4-FFF2-40B4-BE49-F238E27FC236}">
                <a16:creationId xmlns:a16="http://schemas.microsoft.com/office/drawing/2014/main" id="{4323F011-C121-F0CD-1BB6-63CF35DBA531}"/>
              </a:ext>
            </a:extLst>
          </p:cNvPr>
          <p:cNvSpPr txBox="1"/>
          <p:nvPr/>
        </p:nvSpPr>
        <p:spPr>
          <a:xfrm>
            <a:off x="687899" y="1513860"/>
            <a:ext cx="8288319" cy="461665"/>
          </a:xfrm>
          <a:prstGeom prst="rect">
            <a:avLst/>
          </a:prstGeom>
          <a:noFill/>
        </p:spPr>
        <p:txBody>
          <a:bodyPr wrap="square">
            <a:spAutoFit/>
          </a:bodyPr>
          <a:lstStyle/>
          <a:p>
            <a:pPr algn="ctr"/>
            <a:r>
              <a:rPr kumimoji="0" lang="en-US" sz="2400" i="0" u="sng" strike="noStrike" kern="1200" cap="none" spc="0" normalizeH="0" baseline="0" noProof="0" dirty="0">
                <a:ln>
                  <a:noFill/>
                </a:ln>
                <a:solidFill>
                  <a:prstClr val="black"/>
                </a:solidFill>
                <a:effectLst/>
                <a:uLnTx/>
                <a:uFillTx/>
                <a:latin typeface="Calibri" panose="020F0502020204030204"/>
                <a:ea typeface="+mn-ea"/>
                <a:cs typeface="+mn-cs"/>
              </a:rPr>
              <a:t>a workman that needs not to be ashamed</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400" dirty="0"/>
          </a:p>
        </p:txBody>
      </p:sp>
      <p:pic>
        <p:nvPicPr>
          <p:cNvPr id="11" name="Picture 2" descr="carpentry">
            <a:extLst>
              <a:ext uri="{FF2B5EF4-FFF2-40B4-BE49-F238E27FC236}">
                <a16:creationId xmlns:a16="http://schemas.microsoft.com/office/drawing/2014/main" id="{74FE41B2-D811-AB3B-1AE6-9C8B3C9E2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8780" y="3133245"/>
            <a:ext cx="2930093" cy="195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6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53244"/>
          <a:stretch/>
        </p:blipFill>
        <p:spPr>
          <a:xfrm>
            <a:off x="139604" y="1535833"/>
            <a:ext cx="9004395" cy="3157548"/>
          </a:xfrm>
          <a:prstGeom prst="rect">
            <a:avLst/>
          </a:prstGeom>
        </p:spPr>
      </p:pic>
    </p:spTree>
    <p:extLst>
      <p:ext uri="{BB962C8B-B14F-4D97-AF65-F5344CB8AC3E}">
        <p14:creationId xmlns:p14="http://schemas.microsoft.com/office/powerpoint/2010/main" val="2927731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AF5BBBC1-636F-8E16-1259-CA3EF549035E}"/>
              </a:ext>
            </a:extLst>
          </p:cNvPr>
          <p:cNvSpPr txBox="1"/>
          <p:nvPr/>
        </p:nvSpPr>
        <p:spPr>
          <a:xfrm>
            <a:off x="1065401" y="2256639"/>
            <a:ext cx="7139031" cy="3913892"/>
          </a:xfrm>
          <a:prstGeom prst="rect">
            <a:avLst/>
          </a:prstGeom>
          <a:noFill/>
        </p:spPr>
        <p:txBody>
          <a:bodyPr wrap="square">
            <a:spAutoFit/>
          </a:bodyPr>
          <a:lstStyle/>
          <a:p>
            <a:pPr marR="0" lvl="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Study ALL Comparable verses on subject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Compare with all other passages on subject, or in the letter.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 119:160 </a:t>
            </a:r>
            <a:r>
              <a:rPr lang="en-US" sz="2400" dirty="0">
                <a:effectLst/>
                <a:latin typeface="Calibri" panose="020F0502020204030204" pitchFamily="34" charset="0"/>
                <a:ea typeface="Calibri" panose="020F0502020204030204" pitchFamily="34" charset="0"/>
                <a:cs typeface="Calibri" panose="020F0502020204030204" pitchFamily="34" charset="0"/>
              </a:rPr>
              <a:t>The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entirety</a:t>
            </a:r>
            <a:r>
              <a:rPr lang="en-US" sz="2400" dirty="0">
                <a:effectLst/>
                <a:latin typeface="Calibri" panose="020F0502020204030204" pitchFamily="34" charset="0"/>
                <a:ea typeface="Calibri" panose="020F0502020204030204" pitchFamily="34" charset="0"/>
                <a:cs typeface="Calibri" panose="020F0502020204030204" pitchFamily="34" charset="0"/>
              </a:rPr>
              <a:t> of Your word is truth, And every one of Your righteous judgments endures forever. </a:t>
            </a:r>
            <a:r>
              <a:rPr lang="en-US" sz="2400" u="sng" dirty="0">
                <a:effectLst/>
                <a:latin typeface="Calibri" panose="020F0502020204030204" pitchFamily="34" charset="0"/>
                <a:ea typeface="Calibri" panose="020F0502020204030204" pitchFamily="34" charset="0"/>
                <a:cs typeface="Calibri" panose="020F0502020204030204" pitchFamily="34" charset="0"/>
              </a:rPr>
              <a:t>NKJV</a:t>
            </a:r>
            <a:endParaRPr lang="en-US" sz="2400" u="sng"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sum of Thy word</a:t>
            </a:r>
            <a:r>
              <a:rPr lang="en-US" sz="2400" dirty="0">
                <a:effectLst/>
                <a:latin typeface="Calibri" panose="020F0502020204030204" pitchFamily="34" charset="0"/>
                <a:ea typeface="Calibri" panose="020F0502020204030204" pitchFamily="34" charset="0"/>
                <a:cs typeface="Calibri" panose="020F0502020204030204" pitchFamily="34" charset="0"/>
              </a:rPr>
              <a:t> is truth, And every </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one of Thy righteous ordinances is                     everlasting. </a:t>
            </a:r>
            <a:r>
              <a:rPr lang="en-US" sz="2400" u="sng" dirty="0">
                <a:effectLst/>
                <a:latin typeface="Calibri" panose="020F0502020204030204" pitchFamily="34" charset="0"/>
                <a:ea typeface="Calibri" panose="020F0502020204030204" pitchFamily="34" charset="0"/>
                <a:cs typeface="Calibri" panose="020F0502020204030204" pitchFamily="34" charset="0"/>
              </a:rPr>
              <a:t>NASV</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7EBD12E-0803-C860-A4E4-578023184935}"/>
              </a:ext>
            </a:extLst>
          </p:cNvPr>
          <p:cNvSpPr txBox="1"/>
          <p:nvPr/>
        </p:nvSpPr>
        <p:spPr>
          <a:xfrm>
            <a:off x="855679" y="918958"/>
            <a:ext cx="8288321" cy="623056"/>
          </a:xfrm>
          <a:prstGeom prst="rect">
            <a:avLst/>
          </a:prstGeom>
          <a:noFill/>
        </p:spPr>
        <p:txBody>
          <a:bodyPr wrap="square">
            <a:spAutoFit/>
          </a:bodyPr>
          <a:lstStyle/>
          <a:p>
            <a:pPr marR="0" lvl="0" algn="ctr" defTabSz="914400" rtl="0" eaLnBrk="1" fontAlgn="auto" latinLnBrk="0" hangingPunct="1">
              <a:lnSpc>
                <a:spcPct val="115000"/>
              </a:lnSpc>
              <a:spcBef>
                <a:spcPts val="0"/>
              </a:spcBef>
              <a:spcAft>
                <a:spcPts val="0"/>
              </a:spcAft>
              <a:buClrTx/>
              <a:buSzTx/>
              <a:tabLst/>
              <a:defRPr/>
            </a:pPr>
            <a:r>
              <a:rPr kumimoji="0" lang="en-US" sz="3100" b="0" i="0" u="none"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4. Study ALL Comparable verses on subject</a:t>
            </a:r>
          </a:p>
        </p:txBody>
      </p:sp>
      <p:sp>
        <p:nvSpPr>
          <p:cNvPr id="10" name="TextBox 9">
            <a:extLst>
              <a:ext uri="{FF2B5EF4-FFF2-40B4-BE49-F238E27FC236}">
                <a16:creationId xmlns:a16="http://schemas.microsoft.com/office/drawing/2014/main" id="{A1EDC57C-4F1D-EBBC-7390-B63AD35E3398}"/>
              </a:ext>
            </a:extLst>
          </p:cNvPr>
          <p:cNvSpPr txBox="1"/>
          <p:nvPr/>
        </p:nvSpPr>
        <p:spPr>
          <a:xfrm>
            <a:off x="759204" y="1407955"/>
            <a:ext cx="8288319" cy="461665"/>
          </a:xfrm>
          <a:prstGeom prst="rect">
            <a:avLst/>
          </a:prstGeom>
          <a:noFill/>
        </p:spPr>
        <p:txBody>
          <a:bodyPr wrap="square">
            <a:spAutoFit/>
          </a:bodyPr>
          <a:lstStyle/>
          <a:p>
            <a:pPr algn="ctr"/>
            <a:r>
              <a:rPr kumimoji="0" lang="en-US" sz="2400" i="0" u="sng" strike="noStrike" kern="1200" cap="none" spc="0" normalizeH="0" baseline="0" noProof="0" dirty="0">
                <a:ln>
                  <a:noFill/>
                </a:ln>
                <a:solidFill>
                  <a:prstClr val="black"/>
                </a:solidFill>
                <a:effectLst/>
                <a:uLnTx/>
                <a:uFillTx/>
                <a:latin typeface="Calibri" panose="020F0502020204030204"/>
                <a:ea typeface="+mn-ea"/>
                <a:cs typeface="+mn-cs"/>
              </a:rPr>
              <a:t>a workman that needs not to be ashamed</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400" dirty="0"/>
          </a:p>
        </p:txBody>
      </p:sp>
      <p:pic>
        <p:nvPicPr>
          <p:cNvPr id="11" name="Picture 2" descr="tape measuring tool for woodworking">
            <a:extLst>
              <a:ext uri="{FF2B5EF4-FFF2-40B4-BE49-F238E27FC236}">
                <a16:creationId xmlns:a16="http://schemas.microsoft.com/office/drawing/2014/main" id="{EF690FB9-98ED-C042-F6D1-F91D356E1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347" y="5184396"/>
            <a:ext cx="2459331" cy="153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68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879A1D2A-7D6C-BA03-2D6C-45035A3C5F7E}"/>
              </a:ext>
            </a:extLst>
          </p:cNvPr>
          <p:cNvSpPr txBox="1"/>
          <p:nvPr/>
        </p:nvSpPr>
        <p:spPr>
          <a:xfrm>
            <a:off x="1208016" y="2412081"/>
            <a:ext cx="7457812" cy="2540824"/>
          </a:xfrm>
          <a:prstGeom prst="rect">
            <a:avLst/>
          </a:prstGeom>
          <a:noFill/>
        </p:spPr>
        <p:txBody>
          <a:bodyPr wrap="square">
            <a:spAutoFit/>
          </a:bodyPr>
          <a:lstStyle/>
          <a:p>
            <a:pPr marL="342900" marR="0" lvl="0" indent="-342900">
              <a:lnSpc>
                <a:spcPct val="115000"/>
              </a:lnSpc>
              <a:spcBef>
                <a:spcPts val="0"/>
              </a:spcBef>
              <a:spcAft>
                <a:spcPts val="0"/>
              </a:spcAft>
              <a:buFont typeface="+mj-lt"/>
              <a:buAutoNum type="alphaUcPeriod"/>
            </a:pPr>
            <a:r>
              <a:rPr lang="en-US" sz="2800" b="1" u="sng" dirty="0">
                <a:effectLst/>
                <a:latin typeface="Calibri" panose="020F0502020204030204" pitchFamily="34" charset="0"/>
                <a:ea typeface="Calibri" panose="020F0502020204030204" pitchFamily="34" charset="0"/>
                <a:cs typeface="Calibri" panose="020F0502020204030204" pitchFamily="34" charset="0"/>
              </a:rPr>
              <a:t>We learn and draw conclusions from the Whole to the Part.</a:t>
            </a:r>
            <a:r>
              <a:rPr lang="en-US" sz="2800" dirty="0">
                <a:effectLst/>
                <a:latin typeface="Calibri" panose="020F0502020204030204" pitchFamily="34" charset="0"/>
                <a:ea typeface="Calibri" panose="020F0502020204030204" pitchFamily="34" charset="0"/>
                <a:cs typeface="Calibri" panose="020F0502020204030204" pitchFamily="34" charset="0"/>
              </a:rPr>
              <a:t> Not from individual parts.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Plan of salvation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Marriage law</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100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Phrases: “in the Spirit,”   in spirit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AA55CBB-B7A2-9689-5358-72222BCC759B}"/>
              </a:ext>
            </a:extLst>
          </p:cNvPr>
          <p:cNvSpPr txBox="1"/>
          <p:nvPr/>
        </p:nvSpPr>
        <p:spPr>
          <a:xfrm>
            <a:off x="855679" y="918958"/>
            <a:ext cx="8288321" cy="623056"/>
          </a:xfrm>
          <a:prstGeom prst="rect">
            <a:avLst/>
          </a:prstGeom>
          <a:noFill/>
        </p:spPr>
        <p:txBody>
          <a:bodyPr wrap="square">
            <a:spAutoFit/>
          </a:bodyPr>
          <a:lstStyle/>
          <a:p>
            <a:pPr marR="0" lvl="0" algn="ctr" defTabSz="914400" rtl="0" eaLnBrk="1" fontAlgn="auto" latinLnBrk="0" hangingPunct="1">
              <a:lnSpc>
                <a:spcPct val="115000"/>
              </a:lnSpc>
              <a:spcBef>
                <a:spcPts val="0"/>
              </a:spcBef>
              <a:spcAft>
                <a:spcPts val="0"/>
              </a:spcAft>
              <a:buClrTx/>
              <a:buSzTx/>
              <a:tabLst/>
              <a:defRPr/>
            </a:pPr>
            <a:r>
              <a:rPr kumimoji="0" lang="en-US" sz="3100" b="0" i="0" u="none"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4. Study ALL Comparable verses on subject</a:t>
            </a:r>
          </a:p>
        </p:txBody>
      </p:sp>
      <p:sp>
        <p:nvSpPr>
          <p:cNvPr id="9" name="TextBox 8">
            <a:extLst>
              <a:ext uri="{FF2B5EF4-FFF2-40B4-BE49-F238E27FC236}">
                <a16:creationId xmlns:a16="http://schemas.microsoft.com/office/drawing/2014/main" id="{9DB86D51-85C7-E988-A455-329E5D943EA1}"/>
              </a:ext>
            </a:extLst>
          </p:cNvPr>
          <p:cNvSpPr txBox="1"/>
          <p:nvPr/>
        </p:nvSpPr>
        <p:spPr>
          <a:xfrm>
            <a:off x="687899" y="1513860"/>
            <a:ext cx="8288319" cy="461665"/>
          </a:xfrm>
          <a:prstGeom prst="rect">
            <a:avLst/>
          </a:prstGeom>
          <a:noFill/>
        </p:spPr>
        <p:txBody>
          <a:bodyPr wrap="square">
            <a:spAutoFit/>
          </a:bodyPr>
          <a:lstStyle/>
          <a:p>
            <a:pPr algn="ctr"/>
            <a:r>
              <a:rPr kumimoji="0" lang="en-US" sz="2400" i="0" u="sng" strike="noStrike" kern="1200" cap="none" spc="0" normalizeH="0" baseline="0" noProof="0" dirty="0">
                <a:ln>
                  <a:noFill/>
                </a:ln>
                <a:solidFill>
                  <a:prstClr val="black"/>
                </a:solidFill>
                <a:effectLst/>
                <a:uLnTx/>
                <a:uFillTx/>
                <a:latin typeface="Calibri" panose="020F0502020204030204"/>
                <a:ea typeface="+mn-ea"/>
                <a:cs typeface="+mn-cs"/>
              </a:rPr>
              <a:t>a workman that needs not to be ashamed</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400" dirty="0"/>
          </a:p>
        </p:txBody>
      </p:sp>
      <p:pic>
        <p:nvPicPr>
          <p:cNvPr id="10" name="Picture 2" descr="carpentry">
            <a:extLst>
              <a:ext uri="{FF2B5EF4-FFF2-40B4-BE49-F238E27FC236}">
                <a16:creationId xmlns:a16="http://schemas.microsoft.com/office/drawing/2014/main" id="{C5B32118-1DAF-8C54-6996-98DE1B2AE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743" y="4932869"/>
            <a:ext cx="2684475" cy="178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364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21503E32-94E9-16A9-EA93-2AF369071427}"/>
              </a:ext>
            </a:extLst>
          </p:cNvPr>
          <p:cNvSpPr txBox="1"/>
          <p:nvPr/>
        </p:nvSpPr>
        <p:spPr>
          <a:xfrm>
            <a:off x="1216405" y="2049228"/>
            <a:ext cx="7340366" cy="4376583"/>
          </a:xfrm>
          <a:prstGeom prst="rect">
            <a:avLst/>
          </a:prstGeom>
          <a:noFill/>
        </p:spPr>
        <p:txBody>
          <a:bodyPr wrap="square">
            <a:spAutoFit/>
          </a:bodyPr>
          <a:lstStyle/>
          <a:p>
            <a:pPr marR="0" lvl="0">
              <a:lnSpc>
                <a:spcPct val="115000"/>
              </a:lnSpc>
              <a:spcBef>
                <a:spcPts val="0"/>
              </a:spcBef>
              <a:spcAft>
                <a:spcPts val="0"/>
              </a:spcAft>
            </a:pPr>
            <a:r>
              <a:rPr lang="en-US" sz="2400" dirty="0">
                <a:effectLst/>
                <a:latin typeface="Arial Black" panose="020B0A04020102020204" pitchFamily="34" charset="0"/>
                <a:ea typeface="Calibri" panose="020F0502020204030204" pitchFamily="34" charset="0"/>
                <a:cs typeface="Calibri" panose="020F0502020204030204" pitchFamily="34" charset="0"/>
              </a:rPr>
              <a:t>Consultation</a:t>
            </a:r>
            <a:endParaRPr lang="en-US" sz="24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Calibri" panose="020F0502020204030204" pitchFamily="34" charset="0"/>
              </a:rPr>
              <a:t>Seek expert study.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Bible dictionary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Concordance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Commentaries, cautiously - and recognize author’s background.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Do not study commentaries for things the bible does not mention. </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mj-lt"/>
              <a:buAutoNum type="alphaLcPeriod"/>
            </a:pPr>
            <a:r>
              <a:rPr lang="en-US" sz="2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Example: </a:t>
            </a:r>
            <a:r>
              <a:rPr lang="en-US" sz="2400" b="1" dirty="0">
                <a:effectLst/>
                <a:latin typeface="Calibri" panose="020F0502020204030204" pitchFamily="34" charset="0"/>
                <a:ea typeface="Calibri" panose="020F0502020204030204" pitchFamily="34" charset="0"/>
                <a:cs typeface="Calibri" panose="020F0502020204030204" pitchFamily="34" charset="0"/>
              </a:rPr>
              <a:t>Peter’s wife</a:t>
            </a:r>
            <a:r>
              <a:rPr lang="en-US" sz="2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Tim. 2:16 </a:t>
            </a:r>
            <a:r>
              <a:rPr lang="en-US" sz="2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But shun profane and vain babblings: for they will increase unto more ungodliness. (KJV)</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9AE8A1A-C5A7-EE64-97AC-0790183FF88D}"/>
              </a:ext>
            </a:extLst>
          </p:cNvPr>
          <p:cNvSpPr txBox="1"/>
          <p:nvPr/>
        </p:nvSpPr>
        <p:spPr>
          <a:xfrm>
            <a:off x="855679" y="920006"/>
            <a:ext cx="8288319" cy="708656"/>
          </a:xfrm>
          <a:prstGeom prst="rect">
            <a:avLst/>
          </a:prstGeom>
          <a:noFill/>
        </p:spPr>
        <p:txBody>
          <a:bodyPr wrap="square">
            <a:spAutoFit/>
          </a:bodyPr>
          <a:lstStyle/>
          <a:p>
            <a:pPr marR="0" lvl="0" algn="ctr" defTabSz="914400" rtl="0" eaLnBrk="1" fontAlgn="auto" latinLnBrk="0" hangingPunct="1">
              <a:lnSpc>
                <a:spcPct val="115000"/>
              </a:lnSpc>
              <a:spcBef>
                <a:spcPts val="0"/>
              </a:spcBef>
              <a:spcAft>
                <a:spcPts val="0"/>
              </a:spcAft>
              <a:buClrTx/>
              <a:buSzTx/>
              <a:tabLst/>
              <a:defRPr/>
            </a:pPr>
            <a:r>
              <a:rPr kumimoji="0" lang="en-US" sz="3600" b="0" i="0" u="none"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4. Consultation</a:t>
            </a:r>
          </a:p>
        </p:txBody>
      </p:sp>
      <p:sp>
        <p:nvSpPr>
          <p:cNvPr id="10" name="TextBox 9">
            <a:extLst>
              <a:ext uri="{FF2B5EF4-FFF2-40B4-BE49-F238E27FC236}">
                <a16:creationId xmlns:a16="http://schemas.microsoft.com/office/drawing/2014/main" id="{3733BE6B-8CA5-534A-09B8-8564147CE296}"/>
              </a:ext>
            </a:extLst>
          </p:cNvPr>
          <p:cNvSpPr txBox="1"/>
          <p:nvPr/>
        </p:nvSpPr>
        <p:spPr>
          <a:xfrm>
            <a:off x="687899" y="1513860"/>
            <a:ext cx="8288319" cy="461665"/>
          </a:xfrm>
          <a:prstGeom prst="rect">
            <a:avLst/>
          </a:prstGeom>
          <a:noFill/>
        </p:spPr>
        <p:txBody>
          <a:bodyPr wrap="square">
            <a:spAutoFit/>
          </a:bodyPr>
          <a:lstStyle/>
          <a:p>
            <a:pPr algn="ctr"/>
            <a:r>
              <a:rPr kumimoji="0" lang="en-US" sz="2400" i="0" u="sng" strike="noStrike" kern="1200" cap="none" spc="0" normalizeH="0" baseline="0" noProof="0" dirty="0">
                <a:ln>
                  <a:noFill/>
                </a:ln>
                <a:solidFill>
                  <a:prstClr val="black"/>
                </a:solidFill>
                <a:effectLst/>
                <a:uLnTx/>
                <a:uFillTx/>
                <a:latin typeface="Calibri" panose="020F0502020204030204"/>
                <a:ea typeface="+mn-ea"/>
                <a:cs typeface="+mn-cs"/>
              </a:rPr>
              <a:t>a workman that needs not to be ashamed</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400" dirty="0"/>
          </a:p>
        </p:txBody>
      </p:sp>
      <p:pic>
        <p:nvPicPr>
          <p:cNvPr id="11" name="Picture 2" descr="Construction Worker Using Drill On House Build Construction Worker Using Drill On House Build carpenter building house stock pictures, royalty-free photos &amp; images">
            <a:extLst>
              <a:ext uri="{FF2B5EF4-FFF2-40B4-BE49-F238E27FC236}">
                <a16:creationId xmlns:a16="http://schemas.microsoft.com/office/drawing/2014/main" id="{5A9F01BC-9130-95A6-89A9-B613B9F46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470" y="1943371"/>
            <a:ext cx="2756952" cy="183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690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62B672F4-199C-A5BE-CD6E-5483EF27C692}"/>
              </a:ext>
            </a:extLst>
          </p:cNvPr>
          <p:cNvSpPr txBox="1"/>
          <p:nvPr/>
        </p:nvSpPr>
        <p:spPr>
          <a:xfrm>
            <a:off x="1149292" y="1166070"/>
            <a:ext cx="7491369" cy="5126660"/>
          </a:xfrm>
          <a:prstGeom prst="rect">
            <a:avLst/>
          </a:prstGeom>
          <a:noFill/>
        </p:spPr>
        <p:txBody>
          <a:bodyPr wrap="square">
            <a:spAutoFit/>
          </a:bodyPr>
          <a:lstStyle/>
          <a:p>
            <a:pPr marR="0" lvl="0">
              <a:lnSpc>
                <a:spcPct val="115000"/>
              </a:lnSpc>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600" u="sng" dirty="0">
                <a:effectLst/>
                <a:latin typeface="Calibri" panose="020F0502020204030204" pitchFamily="34" charset="0"/>
                <a:ea typeface="Calibri" panose="020F0502020204030204" pitchFamily="34" charset="0"/>
                <a:cs typeface="Calibri" panose="020F0502020204030204" pitchFamily="34" charset="0"/>
              </a:rPr>
              <a:t>To not make application </a:t>
            </a:r>
            <a:r>
              <a:rPr lang="en-US" sz="2600" b="1" i="1" u="sng" dirty="0">
                <a:effectLst/>
                <a:latin typeface="Calibri" panose="020F0502020204030204" pitchFamily="34" charset="0"/>
                <a:ea typeface="Calibri" panose="020F0502020204030204" pitchFamily="34" charset="0"/>
                <a:cs typeface="Calibri" panose="020F0502020204030204" pitchFamily="34" charset="0"/>
              </a:rPr>
              <a:t>is spiritual abortion !!!</a:t>
            </a:r>
            <a:endParaRPr lang="en-US" sz="2600" u="sng"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Steps, Observation, interpretation, application.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Observation = excavation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Interpretation = laying foundation and building on it.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Application = house is built and we are living in it.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 119:97-98 </a:t>
            </a:r>
            <a:r>
              <a:rPr lang="en-US" sz="2600" dirty="0">
                <a:effectLst/>
                <a:latin typeface="Calibri" panose="020F0502020204030204" pitchFamily="34" charset="0"/>
                <a:ea typeface="Calibri" panose="020F0502020204030204" pitchFamily="34" charset="0"/>
                <a:cs typeface="Calibri" panose="020F0502020204030204" pitchFamily="34" charset="0"/>
              </a:rPr>
              <a:t>Oh, how I love Your law! It is my meditation all the day. 98 You, through Your commandments, make me wiser than my               enemies; For they are ever with me.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DE949D4-3480-365B-A02D-D3EF815A31F0}"/>
              </a:ext>
            </a:extLst>
          </p:cNvPr>
          <p:cNvSpPr txBox="1"/>
          <p:nvPr/>
        </p:nvSpPr>
        <p:spPr>
          <a:xfrm>
            <a:off x="855679" y="911265"/>
            <a:ext cx="8288319" cy="708656"/>
          </a:xfrm>
          <a:prstGeom prst="rect">
            <a:avLst/>
          </a:prstGeom>
          <a:noFill/>
        </p:spPr>
        <p:txBody>
          <a:bodyPr wrap="square">
            <a:spAutoFit/>
          </a:bodyPr>
          <a:lstStyle/>
          <a:p>
            <a:pPr marR="0" lvl="0" algn="ctr" defTabSz="914400" rtl="0" eaLnBrk="1" fontAlgn="auto" latinLnBrk="0" hangingPunct="1">
              <a:lnSpc>
                <a:spcPct val="115000"/>
              </a:lnSpc>
              <a:spcBef>
                <a:spcPts val="0"/>
              </a:spcBef>
              <a:spcAft>
                <a:spcPts val="0"/>
              </a:spcAft>
              <a:buClrTx/>
              <a:buSzTx/>
              <a:tabLst/>
              <a:defRPr/>
            </a:pPr>
            <a:r>
              <a:rPr kumimoji="0" lang="en-US" sz="3600" b="0" i="0" u="none" strike="noStrike" kern="1200" cap="none" spc="0" normalizeH="0" baseline="0" noProof="0" dirty="0">
                <a:ln>
                  <a:noFill/>
                </a:ln>
                <a:solidFill>
                  <a:srgbClr val="FF0000"/>
                </a:solidFill>
                <a:effectLst/>
                <a:uLnTx/>
                <a:uFillTx/>
                <a:latin typeface="Aharoni" panose="02010803020104030203" pitchFamily="2" charset="-79"/>
                <a:ea typeface="Calibri" panose="020F0502020204030204" pitchFamily="34" charset="0"/>
                <a:cs typeface="Aharoni" panose="02010803020104030203" pitchFamily="2" charset="-79"/>
              </a:rPr>
              <a:t>5. Application</a:t>
            </a:r>
          </a:p>
        </p:txBody>
      </p:sp>
      <p:sp>
        <p:nvSpPr>
          <p:cNvPr id="10" name="TextBox 9">
            <a:extLst>
              <a:ext uri="{FF2B5EF4-FFF2-40B4-BE49-F238E27FC236}">
                <a16:creationId xmlns:a16="http://schemas.microsoft.com/office/drawing/2014/main" id="{FAE66FAF-A5F6-D091-5B17-81486CB95EBC}"/>
              </a:ext>
            </a:extLst>
          </p:cNvPr>
          <p:cNvSpPr txBox="1"/>
          <p:nvPr/>
        </p:nvSpPr>
        <p:spPr>
          <a:xfrm>
            <a:off x="687899" y="1513860"/>
            <a:ext cx="8288319" cy="461665"/>
          </a:xfrm>
          <a:prstGeom prst="rect">
            <a:avLst/>
          </a:prstGeom>
          <a:noFill/>
        </p:spPr>
        <p:txBody>
          <a:bodyPr wrap="square">
            <a:spAutoFit/>
          </a:bodyPr>
          <a:lstStyle/>
          <a:p>
            <a:pPr algn="ctr"/>
            <a:r>
              <a:rPr kumimoji="0" lang="en-US" sz="2400" i="0" u="sng" strike="noStrike" kern="1200" cap="none" spc="0" normalizeH="0" baseline="0" noProof="0" dirty="0">
                <a:ln>
                  <a:noFill/>
                </a:ln>
                <a:solidFill>
                  <a:prstClr val="black"/>
                </a:solidFill>
                <a:effectLst/>
                <a:uLnTx/>
                <a:uFillTx/>
                <a:latin typeface="Calibri" panose="020F0502020204030204"/>
                <a:ea typeface="+mn-ea"/>
                <a:cs typeface="+mn-cs"/>
              </a:rPr>
              <a:t>a workman that needs not to be ashamed, </a:t>
            </a:r>
            <a:endParaRPr lang="en-US" sz="2400" u="sng" dirty="0"/>
          </a:p>
        </p:txBody>
      </p:sp>
      <p:pic>
        <p:nvPicPr>
          <p:cNvPr id="11" name="Picture 2" descr="Stronghold Master Carpenter Case">
            <a:extLst>
              <a:ext uri="{FF2B5EF4-FFF2-40B4-BE49-F238E27FC236}">
                <a16:creationId xmlns:a16="http://schemas.microsoft.com/office/drawing/2014/main" id="{A4C8C9F3-5FA1-67B3-2CD6-2EF4EC0B5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410" y="5266341"/>
            <a:ext cx="1455137" cy="145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14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19E481D3-E58D-8F47-2C75-93BC6901C31C}"/>
              </a:ext>
            </a:extLst>
          </p:cNvPr>
          <p:cNvSpPr txBox="1"/>
          <p:nvPr/>
        </p:nvSpPr>
        <p:spPr>
          <a:xfrm>
            <a:off x="1199626" y="562062"/>
            <a:ext cx="7432646" cy="5698611"/>
          </a:xfrm>
          <a:prstGeom prst="rect">
            <a:avLst/>
          </a:prstGeom>
          <a:noFill/>
        </p:spPr>
        <p:txBody>
          <a:bodyPr wrap="square">
            <a:spAutoFit/>
          </a:bodyPr>
          <a:lstStyle/>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To show our self approved unto God, a workman that needs not to be ashamed, we must rightly divide the word of truth. </a:t>
            </a:r>
          </a:p>
          <a:p>
            <a:pPr marL="0" marR="0">
              <a:spcBef>
                <a:spcPts val="0"/>
              </a:spcBef>
              <a:spcAft>
                <a:spcPts val="0"/>
              </a:spcAft>
            </a:pP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We must: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Calibri" panose="020F0502020204030204" pitchFamily="34" charset="0"/>
              </a:rPr>
              <a:t>Study the </a:t>
            </a:r>
            <a:r>
              <a:rPr lang="en-US" sz="2800" b="1" u="sng" dirty="0">
                <a:effectLst/>
                <a:latin typeface="Calibri" panose="020F0502020204030204" pitchFamily="34" charset="0"/>
                <a:ea typeface="Calibri" panose="020F0502020204030204" pitchFamily="34" charset="0"/>
                <a:cs typeface="Calibri" panose="020F0502020204030204" pitchFamily="34" charset="0"/>
              </a:rPr>
              <a:t>CONTENT</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Calibri" panose="020F0502020204030204" pitchFamily="34" charset="0"/>
              </a:rPr>
              <a:t>Study the </a:t>
            </a:r>
            <a:r>
              <a:rPr lang="en-US" sz="2800" b="1" u="sng" dirty="0">
                <a:effectLst/>
                <a:latin typeface="Calibri" panose="020F0502020204030204" pitchFamily="34" charset="0"/>
                <a:ea typeface="Calibri" panose="020F0502020204030204" pitchFamily="34" charset="0"/>
                <a:cs typeface="Calibri" panose="020F0502020204030204" pitchFamily="34" charset="0"/>
              </a:rPr>
              <a:t>KEY WORDS</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Calibri" panose="020F0502020204030204" pitchFamily="34" charset="0"/>
              </a:rPr>
              <a:t>Study the </a:t>
            </a:r>
            <a:r>
              <a:rPr lang="en-US" sz="2800" b="1" u="sng" dirty="0">
                <a:effectLst/>
                <a:latin typeface="Calibri" panose="020F0502020204030204" pitchFamily="34" charset="0"/>
                <a:ea typeface="Calibri" panose="020F0502020204030204" pitchFamily="34" charset="0"/>
                <a:cs typeface="Calibri" panose="020F0502020204030204" pitchFamily="34" charset="0"/>
              </a:rPr>
              <a:t>CONTEXT</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Calibri" panose="020F0502020204030204" pitchFamily="34" charset="0"/>
              </a:rPr>
              <a:t>Study all verses on the subject and </a:t>
            </a:r>
            <a:r>
              <a:rPr lang="en-US" sz="2800" b="1" u="sng" dirty="0">
                <a:effectLst/>
                <a:latin typeface="Calibri" panose="020F0502020204030204" pitchFamily="34" charset="0"/>
                <a:ea typeface="Calibri" panose="020F0502020204030204" pitchFamily="34" charset="0"/>
                <a:cs typeface="Calibri" panose="020F0502020204030204" pitchFamily="34" charset="0"/>
              </a:rPr>
              <a:t>COMPARE</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b="1" u="sng" dirty="0">
                <a:effectLst/>
                <a:latin typeface="Calibri" panose="020F0502020204030204" pitchFamily="34" charset="0"/>
                <a:ea typeface="Calibri" panose="020F0502020204030204" pitchFamily="34" charset="0"/>
                <a:cs typeface="Calibri" panose="020F0502020204030204" pitchFamily="34" charset="0"/>
              </a:rPr>
              <a:t>CONSULT</a:t>
            </a:r>
            <a:r>
              <a:rPr lang="en-US" sz="2800" dirty="0">
                <a:effectLst/>
                <a:latin typeface="Calibri" panose="020F0502020204030204" pitchFamily="34" charset="0"/>
                <a:ea typeface="Calibri" panose="020F0502020204030204" pitchFamily="34" charset="0"/>
                <a:cs typeface="Calibri" panose="020F0502020204030204" pitchFamily="34" charset="0"/>
              </a:rPr>
              <a:t> Bible scholars for their knowledge.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sz="2800" dirty="0">
                <a:effectLst/>
                <a:latin typeface="Calibri" panose="020F0502020204030204" pitchFamily="34" charset="0"/>
                <a:ea typeface="Calibri" panose="020F0502020204030204" pitchFamily="34" charset="0"/>
                <a:cs typeface="Calibri" panose="020F0502020204030204" pitchFamily="34" charset="0"/>
              </a:rPr>
              <a:t>Must, Must, Must, Make </a:t>
            </a:r>
            <a:r>
              <a:rPr lang="en-US" sz="2800" b="1" u="sng" dirty="0">
                <a:effectLst/>
                <a:latin typeface="Calibri" panose="020F0502020204030204" pitchFamily="34" charset="0"/>
                <a:ea typeface="Calibri" panose="020F0502020204030204" pitchFamily="34" charset="0"/>
                <a:cs typeface="Calibri" panose="020F0502020204030204" pitchFamily="34" charset="0"/>
              </a:rPr>
              <a:t>APPLICATION.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4749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1 person and text that says 'The Bible is inerrant- meaning that when something conflicts with the Bible, we can confidently say that it is never the Bible that is wrong. 1:1 Answers INGENESIS IN GEN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410" y="71983"/>
            <a:ext cx="6723100" cy="672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988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52135F83-BE41-6F09-8313-6D66AE0ADF09}"/>
              </a:ext>
            </a:extLst>
          </p:cNvPr>
          <p:cNvSpPr txBox="1"/>
          <p:nvPr/>
        </p:nvSpPr>
        <p:spPr>
          <a:xfrm>
            <a:off x="1149292" y="1023457"/>
            <a:ext cx="7743037" cy="5447645"/>
          </a:xfrm>
          <a:prstGeom prst="rect">
            <a:avLst/>
          </a:prstGeom>
          <a:noFill/>
        </p:spPr>
        <p:txBody>
          <a:bodyPr wrap="square">
            <a:spAutoFit/>
          </a:bodyPr>
          <a:lstStyle/>
          <a:p>
            <a:pPr marR="3600" rtl="0"/>
            <a:r>
              <a:rPr lang="en-US" sz="2800" b="1" dirty="0">
                <a:solidFill>
                  <a:srgbClr val="0070C0"/>
                </a:solidFill>
              </a:rPr>
              <a:t>2 Tim 2:15 </a:t>
            </a:r>
            <a:r>
              <a:rPr lang="en-US" sz="2800" dirty="0"/>
              <a:t>Give diligence to present thyself approved unto God, a workman that needs not to be ashamed, handling aright the word of truth.</a:t>
            </a:r>
          </a:p>
          <a:p>
            <a:pPr marR="3600" rtl="0"/>
            <a:endParaRPr lang="en-US" sz="2400" dirty="0"/>
          </a:p>
          <a:p>
            <a:pPr rtl="0"/>
            <a:r>
              <a:rPr lang="en-US" sz="2400" dirty="0"/>
              <a:t>Practically all of the exegesis one encounters on this verse regards the Greek words here rendered “</a:t>
            </a:r>
            <a:r>
              <a:rPr lang="en-US" sz="2600" b="1" dirty="0"/>
              <a:t>handling aright,” and in the KJV, “rightly dividing” the word of truth. </a:t>
            </a:r>
          </a:p>
          <a:p>
            <a:pPr rtl="0"/>
            <a:endParaRPr lang="en-US" sz="2600" b="1" dirty="0"/>
          </a:p>
          <a:p>
            <a:pPr rtl="0"/>
            <a:r>
              <a:rPr lang="en-US" sz="2400" dirty="0"/>
              <a:t>The words have the following basic meaning:</a:t>
            </a:r>
          </a:p>
          <a:p>
            <a:pPr marR="3600" rtl="0"/>
            <a:r>
              <a:rPr lang="en-US" sz="2400" b="1" dirty="0">
                <a:solidFill>
                  <a:srgbClr val="FF0000"/>
                </a:solidFill>
              </a:rPr>
              <a:t>The compound verb (rightly dividing) means to “cut straight.” </a:t>
            </a:r>
            <a:r>
              <a:rPr lang="en-US" sz="2400" dirty="0"/>
              <a:t>Vincent defines the word, “</a:t>
            </a:r>
            <a:r>
              <a:rPr lang="en-US" sz="2400" b="1" dirty="0">
                <a:solidFill>
                  <a:srgbClr val="0070C0"/>
                </a:solidFill>
              </a:rPr>
              <a:t>to hold a straight course” (as plowing a straight furrow)</a:t>
            </a:r>
            <a:r>
              <a:rPr lang="en-US" sz="2400" dirty="0"/>
              <a:t>; and the Greeks used the word for “</a:t>
            </a:r>
            <a:r>
              <a:rPr lang="en-US" sz="2400" b="1" dirty="0"/>
              <a:t>expound soundly</a:t>
            </a:r>
            <a:r>
              <a:rPr lang="en-US" sz="2400" dirty="0"/>
              <a:t>.”</a:t>
            </a:r>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1563031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259A0ADE-278C-CDAB-6E7C-5277E409A597}"/>
              </a:ext>
            </a:extLst>
          </p:cNvPr>
          <p:cNvSpPr txBox="1"/>
          <p:nvPr/>
        </p:nvSpPr>
        <p:spPr>
          <a:xfrm>
            <a:off x="1694576" y="1149292"/>
            <a:ext cx="7491369" cy="3139321"/>
          </a:xfrm>
          <a:prstGeom prst="rect">
            <a:avLst/>
          </a:prstGeom>
          <a:noFill/>
        </p:spPr>
        <p:txBody>
          <a:bodyPr wrap="square">
            <a:spAutoFit/>
          </a:bodyPr>
          <a:lstStyle/>
          <a:p>
            <a:r>
              <a:rPr lang="en-US" sz="3600" b="1" dirty="0">
                <a:solidFill>
                  <a:srgbClr val="0070C0"/>
                </a:solidFill>
              </a:rPr>
              <a:t>2Tim. 2:15 </a:t>
            </a:r>
            <a:r>
              <a:rPr lang="en-US" sz="3600" dirty="0"/>
              <a:t>Study to show thyself approved unto God,</a:t>
            </a:r>
          </a:p>
          <a:p>
            <a:endParaRPr lang="en-US" sz="900" dirty="0"/>
          </a:p>
          <a:p>
            <a:r>
              <a:rPr lang="en-US" sz="3600" b="1" dirty="0"/>
              <a:t>a workman that needs not to be ashamed</a:t>
            </a:r>
            <a:r>
              <a:rPr lang="en-US" sz="3600" dirty="0"/>
              <a:t>, </a:t>
            </a:r>
          </a:p>
          <a:p>
            <a:endParaRPr lang="en-US" sz="900" dirty="0"/>
          </a:p>
          <a:p>
            <a:r>
              <a:rPr lang="en-US" sz="3600" dirty="0"/>
              <a:t>rightly dividing the word of truth.</a:t>
            </a:r>
          </a:p>
        </p:txBody>
      </p:sp>
      <p:pic>
        <p:nvPicPr>
          <p:cNvPr id="8" name="Picture 2" descr="Carpenter Working with Lumber">
            <a:extLst>
              <a:ext uri="{FF2B5EF4-FFF2-40B4-BE49-F238E27FC236}">
                <a16:creationId xmlns:a16="http://schemas.microsoft.com/office/drawing/2014/main" id="{CE87DCA7-E13D-8EF8-95AC-4E98585FA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64281" y="4580389"/>
            <a:ext cx="3551930" cy="17759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8A4C939-3230-37BD-6C8C-9B7520AFE852}"/>
              </a:ext>
            </a:extLst>
          </p:cNvPr>
          <p:cNvSpPr/>
          <p:nvPr/>
        </p:nvSpPr>
        <p:spPr>
          <a:xfrm>
            <a:off x="1510018" y="1140903"/>
            <a:ext cx="7004808" cy="3145871"/>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CFF662-FDA0-4B55-AB13-2D41E96A7364}"/>
              </a:ext>
            </a:extLst>
          </p:cNvPr>
          <p:cNvSpPr/>
          <p:nvPr/>
        </p:nvSpPr>
        <p:spPr>
          <a:xfrm>
            <a:off x="2764281" y="4578550"/>
            <a:ext cx="3551930" cy="1775965"/>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228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pic>
        <p:nvPicPr>
          <p:cNvPr id="12" name="Picture 11">
            <a:extLst>
              <a:ext uri="{FF2B5EF4-FFF2-40B4-BE49-F238E27FC236}">
                <a16:creationId xmlns:a16="http://schemas.microsoft.com/office/drawing/2014/main" id="{E93FF168-90A2-9A3B-7539-245FDB8C1B98}"/>
              </a:ext>
            </a:extLst>
          </p:cNvPr>
          <p:cNvPicPr>
            <a:picLocks noChangeAspect="1"/>
          </p:cNvPicPr>
          <p:nvPr/>
        </p:nvPicPr>
        <p:blipFill rotWithShape="1">
          <a:blip r:embed="rId2"/>
          <a:srcRect l="29450" t="28022" r="48257" b="40173"/>
          <a:stretch/>
        </p:blipFill>
        <p:spPr>
          <a:xfrm>
            <a:off x="6505137" y="4810706"/>
            <a:ext cx="2403971" cy="1929114"/>
          </a:xfrm>
          <a:prstGeom prst="rect">
            <a:avLst/>
          </a:prstGeom>
        </p:spPr>
      </p:pic>
      <p:sp>
        <p:nvSpPr>
          <p:cNvPr id="13" name="TextBox 12">
            <a:extLst>
              <a:ext uri="{FF2B5EF4-FFF2-40B4-BE49-F238E27FC236}">
                <a16:creationId xmlns:a16="http://schemas.microsoft.com/office/drawing/2014/main" id="{34AC9591-630B-6A47-852A-2400CA6D685B}"/>
              </a:ext>
            </a:extLst>
          </p:cNvPr>
          <p:cNvSpPr txBox="1"/>
          <p:nvPr/>
        </p:nvSpPr>
        <p:spPr>
          <a:xfrm>
            <a:off x="931178"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a:t>
            </a:r>
            <a:r>
              <a:rPr kumimoji="0" lang="en-US" sz="32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 Cor.12:13)</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02A88-97AA-39EB-7DF7-507832ECFCA8}"/>
              </a:ext>
            </a:extLst>
          </p:cNvPr>
          <p:cNvSpPr txBox="1"/>
          <p:nvPr/>
        </p:nvSpPr>
        <p:spPr>
          <a:xfrm>
            <a:off x="868958" y="5922630"/>
            <a:ext cx="569962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You Must Be Born Again. John 3:1-7</a:t>
            </a:r>
          </a:p>
        </p:txBody>
      </p:sp>
    </p:spTree>
    <p:extLst>
      <p:ext uri="{BB962C8B-B14F-4D97-AF65-F5344CB8AC3E}">
        <p14:creationId xmlns:p14="http://schemas.microsoft.com/office/powerpoint/2010/main" val="2247514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E1AB0171-3255-D133-A161-5FEB6ACFEB04}"/>
              </a:ext>
            </a:extLst>
          </p:cNvPr>
          <p:cNvSpPr txBox="1"/>
          <p:nvPr/>
        </p:nvSpPr>
        <p:spPr>
          <a:xfrm>
            <a:off x="1208016" y="1227608"/>
            <a:ext cx="7415867" cy="5262979"/>
          </a:xfrm>
          <a:prstGeom prst="rect">
            <a:avLst/>
          </a:prstGeom>
          <a:noFill/>
        </p:spPr>
        <p:txBody>
          <a:bodyPr wrap="square">
            <a:spAutoFit/>
          </a:bodyPr>
          <a:lstStyle/>
          <a:p>
            <a:r>
              <a:rPr lang="en-US" sz="2800" dirty="0"/>
              <a:t>The old expositors understood this as a reference to making </a:t>
            </a:r>
            <a:r>
              <a:rPr lang="en-US" sz="2800" u="sng" dirty="0"/>
              <a:t>the proper division between the law and the gospel</a:t>
            </a:r>
            <a:r>
              <a:rPr lang="en-US" sz="2800" dirty="0"/>
              <a:t>, between the </a:t>
            </a:r>
            <a:r>
              <a:rPr lang="en-US" sz="2800" u="sng" dirty="0"/>
              <a:t>Old Testament and the New Testament. </a:t>
            </a:r>
          </a:p>
          <a:p>
            <a:endParaRPr lang="en-US" sz="2800" dirty="0"/>
          </a:p>
          <a:p>
            <a:r>
              <a:rPr lang="en-US" sz="2800" dirty="0"/>
              <a:t>In view of the basic meaning of the words here rendered “handling aright,” there is absolutely nothing wrong with such an </a:t>
            </a:r>
            <a:r>
              <a:rPr lang="en-US" sz="2800" b="1" u="sng" dirty="0">
                <a:latin typeface="Arial Black" panose="020B0A04020102020204" pitchFamily="34" charset="0"/>
              </a:rPr>
              <a:t>exegesis</a:t>
            </a:r>
            <a:r>
              <a:rPr lang="en-US" sz="2800" dirty="0"/>
              <a:t>. Certainly no preacher can “</a:t>
            </a:r>
            <a:r>
              <a:rPr lang="en-US" sz="2800" u="sng" dirty="0"/>
              <a:t>cut it straight</a:t>
            </a:r>
            <a:r>
              <a:rPr lang="en-US" sz="2800" dirty="0"/>
              <a:t>,” “</a:t>
            </a:r>
            <a:r>
              <a:rPr lang="en-US" sz="2800" u="sng" dirty="0"/>
              <a:t>tell it like it is</a:t>
            </a:r>
            <a:r>
              <a:rPr lang="en-US" sz="2800" dirty="0"/>
              <a:t>,” or employ “sound exegesis,” without making these very distinctions clear in his preaching. </a:t>
            </a:r>
            <a:endParaRPr lang="en-US" sz="2800" baseline="30000" dirty="0"/>
          </a:p>
        </p:txBody>
      </p:sp>
    </p:spTree>
    <p:extLst>
      <p:ext uri="{BB962C8B-B14F-4D97-AF65-F5344CB8AC3E}">
        <p14:creationId xmlns:p14="http://schemas.microsoft.com/office/powerpoint/2010/main" val="74524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C3A4F9-009F-E750-22AC-E10FF75FFF05}"/>
              </a:ext>
            </a:extLst>
          </p:cNvPr>
          <p:cNvPicPr>
            <a:picLocks noChangeAspect="1"/>
          </p:cNvPicPr>
          <p:nvPr/>
        </p:nvPicPr>
        <p:blipFill rotWithShape="1">
          <a:blip r:embed="rId2"/>
          <a:srcRect l="27248" t="50000" r="35229" b="29083"/>
          <a:stretch/>
        </p:blipFill>
        <p:spPr>
          <a:xfrm>
            <a:off x="-43336" y="1644243"/>
            <a:ext cx="9122842" cy="2860646"/>
          </a:xfrm>
          <a:prstGeom prst="rect">
            <a:avLst/>
          </a:prstGeom>
        </p:spPr>
      </p:pic>
      <p:sp>
        <p:nvSpPr>
          <p:cNvPr id="4" name="Rectangle 3">
            <a:extLst>
              <a:ext uri="{FF2B5EF4-FFF2-40B4-BE49-F238E27FC236}">
                <a16:creationId xmlns:a16="http://schemas.microsoft.com/office/drawing/2014/main" id="{C9834004-D1E4-3D71-6E8D-B0968BA41776}"/>
              </a:ext>
            </a:extLst>
          </p:cNvPr>
          <p:cNvSpPr/>
          <p:nvPr/>
        </p:nvSpPr>
        <p:spPr>
          <a:xfrm>
            <a:off x="520117" y="1979802"/>
            <a:ext cx="1652632" cy="4530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39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T - BIBLICAL EXEGESIS PowerPoint Presentation, free download - ID:2733576">
            <a:extLst>
              <a:ext uri="{FF2B5EF4-FFF2-40B4-BE49-F238E27FC236}">
                <a16:creationId xmlns:a16="http://schemas.microsoft.com/office/drawing/2014/main" id="{2479059A-ECEB-7618-1D2D-4F3BBA927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265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392235F9-B030-13DB-7CE7-D444EE4093E5}"/>
              </a:ext>
            </a:extLst>
          </p:cNvPr>
          <p:cNvSpPr txBox="1"/>
          <p:nvPr/>
        </p:nvSpPr>
        <p:spPr>
          <a:xfrm>
            <a:off x="1317072" y="1009117"/>
            <a:ext cx="7524924" cy="5355312"/>
          </a:xfrm>
          <a:prstGeom prst="rect">
            <a:avLst/>
          </a:prstGeom>
          <a:noFill/>
        </p:spPr>
        <p:txBody>
          <a:bodyPr wrap="square">
            <a:spAutoFit/>
          </a:bodyPr>
          <a:lstStyle/>
          <a:p>
            <a:r>
              <a:rPr lang="en-US" sz="2800" b="1" dirty="0">
                <a:solidFill>
                  <a:srgbClr val="0070C0"/>
                </a:solidFill>
              </a:rPr>
              <a:t>15 Give diligence to present thyself approved unto God,—</a:t>
            </a:r>
          </a:p>
          <a:p>
            <a:r>
              <a:rPr lang="en-US" sz="2600" dirty="0"/>
              <a:t>The </a:t>
            </a:r>
            <a:r>
              <a:rPr lang="en-US" sz="2600" u="sng" dirty="0"/>
              <a:t>study of the word of God that he might understand and obey it was the way to show himself approved of God</a:t>
            </a:r>
            <a:r>
              <a:rPr lang="en-US" sz="2600" dirty="0"/>
              <a:t>. When God approved he would be with and bless and strengthen him.</a:t>
            </a:r>
          </a:p>
          <a:p>
            <a:endParaRPr lang="en-US" sz="2600" dirty="0"/>
          </a:p>
          <a:p>
            <a:r>
              <a:rPr lang="en-US" sz="2600" dirty="0"/>
              <a:t>Jesus Christ was the specially appointed of God who was approved because it was his meat to do his Father’s will. </a:t>
            </a:r>
            <a:r>
              <a:rPr lang="en-US" sz="2600" u="sng" dirty="0"/>
              <a:t>All who, like Jesus, have no other will except the will of the Father, are approved of God. If you stand approved of God</a:t>
            </a:r>
            <a:r>
              <a:rPr lang="en-US" sz="2600" dirty="0"/>
              <a:t>, you will have no cause of shame, no matter who disapproves. </a:t>
            </a:r>
            <a:endParaRPr lang="en-US" sz="2600" b="0" i="0" u="none" strike="noStrike" baseline="0" dirty="0">
              <a:solidFill>
                <a:srgbClr val="0000FF"/>
              </a:solidFill>
              <a:hlinkClick r:id="rId2"/>
            </a:endParaRPr>
          </a:p>
        </p:txBody>
      </p:sp>
    </p:spTree>
    <p:extLst>
      <p:ext uri="{BB962C8B-B14F-4D97-AF65-F5344CB8AC3E}">
        <p14:creationId xmlns:p14="http://schemas.microsoft.com/office/powerpoint/2010/main" val="74594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A8269-6FD5-7473-A2A2-8BFE50FCB8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EB7770-C970-B5D4-95A6-75BD61D27993}"/>
              </a:ext>
            </a:extLst>
          </p:cNvPr>
          <p:cNvSpPr/>
          <p:nvPr/>
        </p:nvSpPr>
        <p:spPr>
          <a:xfrm>
            <a:off x="2"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ED0D246B-BCE3-A84D-4CF6-28EB7A5A3CBB}"/>
              </a:ext>
            </a:extLst>
          </p:cNvPr>
          <p:cNvSpPr/>
          <p:nvPr/>
        </p:nvSpPr>
        <p:spPr>
          <a:xfrm>
            <a:off x="0" y="2"/>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A18FD245-E3DA-D216-7E4A-4C63214F909C}"/>
              </a:ext>
            </a:extLst>
          </p:cNvPr>
          <p:cNvSpPr txBox="1"/>
          <p:nvPr/>
        </p:nvSpPr>
        <p:spPr>
          <a:xfrm>
            <a:off x="1" y="58723"/>
            <a:ext cx="9143999" cy="584775"/>
          </a:xfrm>
          <a:prstGeom prst="rect">
            <a:avLst/>
          </a:prstGeom>
          <a:noFill/>
        </p:spPr>
        <p:txBody>
          <a:bodyPr wrap="square" rtlCol="0">
            <a:spAutoFit/>
          </a:bodyPr>
          <a:lstStyle/>
          <a:p>
            <a:pPr algn="ctr" defTabSz="457200"/>
            <a:r>
              <a:rPr lang="en-US" sz="3200" dirty="0">
                <a:solidFill>
                  <a:prstClr val="white"/>
                </a:solidFill>
                <a:latin typeface="Calibri" panose="020F0502020204030204"/>
              </a:rPr>
              <a:t>Study To Show Thyself Approved.   2 Tim.2:15</a:t>
            </a:r>
          </a:p>
        </p:txBody>
      </p:sp>
      <p:sp>
        <p:nvSpPr>
          <p:cNvPr id="5" name="Footer Placeholder 4">
            <a:extLst>
              <a:ext uri="{FF2B5EF4-FFF2-40B4-BE49-F238E27FC236}">
                <a16:creationId xmlns:a16="http://schemas.microsoft.com/office/drawing/2014/main" id="{BC5A5CF4-DFBE-28C8-EA72-41CB1A99D81F}"/>
              </a:ext>
            </a:extLst>
          </p:cNvPr>
          <p:cNvSpPr>
            <a:spLocks noGrp="1"/>
          </p:cNvSpPr>
          <p:nvPr>
            <p:ph type="ftr" sz="quarter" idx="11"/>
          </p:nvPr>
        </p:nvSpPr>
        <p:spPr/>
        <p:txBody>
          <a:bodyPr/>
          <a:lstStyle/>
          <a:p>
            <a:pPr defTabSz="457200"/>
            <a:r>
              <a:rPr lang="en-US" sz="1600" dirty="0">
                <a:solidFill>
                  <a:prstClr val="black">
                    <a:tint val="75000"/>
                  </a:prstClr>
                </a:solidFill>
                <a:latin typeface="Calibri" panose="020F0502020204030204"/>
              </a:rPr>
              <a:t>b hastings   newlebanoncoc.com</a:t>
            </a:r>
          </a:p>
        </p:txBody>
      </p:sp>
      <p:sp>
        <p:nvSpPr>
          <p:cNvPr id="7" name="TextBox 6">
            <a:extLst>
              <a:ext uri="{FF2B5EF4-FFF2-40B4-BE49-F238E27FC236}">
                <a16:creationId xmlns:a16="http://schemas.microsoft.com/office/drawing/2014/main" id="{D2FFD414-14A7-7AEC-4366-479F912CDF4D}"/>
              </a:ext>
            </a:extLst>
          </p:cNvPr>
          <p:cNvSpPr txBox="1"/>
          <p:nvPr/>
        </p:nvSpPr>
        <p:spPr>
          <a:xfrm>
            <a:off x="1124125" y="763399"/>
            <a:ext cx="7793372" cy="6093976"/>
          </a:xfrm>
          <a:prstGeom prst="rect">
            <a:avLst/>
          </a:prstGeom>
          <a:noFill/>
        </p:spPr>
        <p:txBody>
          <a:bodyPr wrap="square">
            <a:spAutoFit/>
          </a:bodyPr>
          <a:lstStyle/>
          <a:p>
            <a:r>
              <a:rPr lang="en-US" sz="2600" dirty="0"/>
              <a:t>David says: “Oh that my ways were established to observe thy statutes! </a:t>
            </a:r>
            <a:r>
              <a:rPr lang="en-US" sz="2600" u="sng" dirty="0"/>
              <a:t>Then shall I not be put to shame</a:t>
            </a:r>
            <a:r>
              <a:rPr lang="en-US" sz="2600" dirty="0"/>
              <a:t>, when I have respect unto all thy commandments.” </a:t>
            </a:r>
            <a:r>
              <a:rPr lang="en-US" sz="2600" b="1" dirty="0">
                <a:solidFill>
                  <a:srgbClr val="0070C0"/>
                </a:solidFill>
              </a:rPr>
              <a:t>(Psalm 119:5, 6.)</a:t>
            </a:r>
          </a:p>
          <a:p>
            <a:endParaRPr lang="en-US" sz="2600" b="1" dirty="0">
              <a:solidFill>
                <a:srgbClr val="0070C0"/>
              </a:solidFill>
            </a:endParaRPr>
          </a:p>
          <a:p>
            <a:r>
              <a:rPr lang="en-US" sz="2600" dirty="0"/>
              <a:t>If we will learn and keep the commandments of God, we will never have cause for shame. Being approved implies being tried and proved as precious metals are proved before they are accepted as genuine. </a:t>
            </a:r>
          </a:p>
          <a:p>
            <a:endParaRPr lang="en-US" sz="2600" dirty="0"/>
          </a:p>
          <a:p>
            <a:r>
              <a:rPr lang="en-US" sz="2800" dirty="0">
                <a:solidFill>
                  <a:srgbClr val="0070C0"/>
                </a:solidFill>
              </a:rPr>
              <a:t>“Blessed is the man that endures temptation; for when he hath been approved, he shall receive the crown of life, which the Lord promised to them that love him.” </a:t>
            </a:r>
            <a:r>
              <a:rPr lang="en-US" sz="2800" b="1" dirty="0">
                <a:solidFill>
                  <a:srgbClr val="0070C0"/>
                </a:solidFill>
              </a:rPr>
              <a:t>(James 1:12.)</a:t>
            </a:r>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23135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81101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891</TotalTime>
  <Words>2414</Words>
  <Application>Microsoft Office PowerPoint</Application>
  <PresentationFormat>On-screen Show (4:3)</PresentationFormat>
  <Paragraphs>206</Paragraphs>
  <Slides>31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Aharoni</vt:lpstr>
      <vt:lpstr>Arial</vt:lpstr>
      <vt:lpstr>Arial Black</vt:lpstr>
      <vt:lpstr>Arial Unicode MS</vt:lpstr>
      <vt:lpstr>Calibri</vt:lpstr>
      <vt:lpstr>Calibri Light</vt:lpstr>
      <vt:lpstr>Ink Free</vt:lpstr>
      <vt:lpstr>Times New Roman</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11</cp:revision>
  <dcterms:created xsi:type="dcterms:W3CDTF">2024-01-31T09:44:37Z</dcterms:created>
  <dcterms:modified xsi:type="dcterms:W3CDTF">2024-02-11T11:23:14Z</dcterms:modified>
</cp:coreProperties>
</file>