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893" r:id="rId3"/>
    <p:sldId id="856" r:id="rId4"/>
    <p:sldId id="889" r:id="rId5"/>
    <p:sldId id="854" r:id="rId6"/>
    <p:sldId id="858" r:id="rId7"/>
    <p:sldId id="859" r:id="rId8"/>
    <p:sldId id="855" r:id="rId9"/>
    <p:sldId id="258" r:id="rId10"/>
    <p:sldId id="857" r:id="rId11"/>
    <p:sldId id="861" r:id="rId12"/>
    <p:sldId id="259" r:id="rId13"/>
    <p:sldId id="862" r:id="rId14"/>
    <p:sldId id="260" r:id="rId15"/>
    <p:sldId id="863" r:id="rId16"/>
    <p:sldId id="860" r:id="rId17"/>
    <p:sldId id="865" r:id="rId18"/>
    <p:sldId id="866" r:id="rId19"/>
    <p:sldId id="261" r:id="rId20"/>
    <p:sldId id="864" r:id="rId21"/>
    <p:sldId id="868" r:id="rId22"/>
    <p:sldId id="867" r:id="rId23"/>
    <p:sldId id="870" r:id="rId24"/>
    <p:sldId id="869" r:id="rId25"/>
    <p:sldId id="262" r:id="rId26"/>
    <p:sldId id="872" r:id="rId27"/>
    <p:sldId id="871" r:id="rId28"/>
    <p:sldId id="873" r:id="rId29"/>
    <p:sldId id="874" r:id="rId30"/>
    <p:sldId id="887" r:id="rId31"/>
    <p:sldId id="876" r:id="rId32"/>
    <p:sldId id="263" r:id="rId33"/>
    <p:sldId id="877" r:id="rId34"/>
    <p:sldId id="878" r:id="rId35"/>
    <p:sldId id="879" r:id="rId36"/>
    <p:sldId id="875" r:id="rId37"/>
    <p:sldId id="880" r:id="rId38"/>
    <p:sldId id="264" r:id="rId39"/>
    <p:sldId id="881" r:id="rId40"/>
    <p:sldId id="883" r:id="rId41"/>
    <p:sldId id="265" r:id="rId42"/>
    <p:sldId id="884" r:id="rId43"/>
    <p:sldId id="882" r:id="rId44"/>
    <p:sldId id="885" r:id="rId45"/>
    <p:sldId id="895" r:id="rId46"/>
    <p:sldId id="89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M5D0gOE0PiMVLJ8JAektQ==" hashData="UODDzm5fu/ZoMP1q6sa+HDjSS/WhVZOXYrvwFAEr8F9JepCyBxVg+86zqTCJBmV25xlDOxLBzkYKg9X4y8Rsb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1823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92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1006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6AF3-2238-4B6C-9E5B-C938EEC2D8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9CBA3BB-FC3C-4B26-93DE-CE8E25BBC74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F7EDB50-20BB-4F03-BDC7-57FF9C89FE73}"/>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F06A0D2E-0046-45FB-8E73-47E6187A2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7DBE4-F830-4CA7-BDF5-C3299963FC1D}"/>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2243592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FC7E-4574-4D50-91D2-BD89100A3C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DC110-6073-45A8-8324-1CDAA328EE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8FCB8-4B82-4669-845D-13714BB92D95}"/>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318AFF4B-47E9-4C23-9C4C-2148EBD70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6E16C-14EE-4863-A1B4-8C3AEF88A8F5}"/>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2904055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29090-660B-453F-81A7-627221B3AFD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EB6300-EF98-47AD-B05A-BEAA41493A8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59037B-7FC4-4CFD-BCF7-C0A84D51EA0A}"/>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478040AD-9377-479C-A3E7-D1C692BF7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A9846-3763-4C4D-A383-92530B90FAAB}"/>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102995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DE7E-8DC6-4A70-9A4C-FBAAA7D5A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45DC1-A7C7-453A-9DAD-21F6C44BFF9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02618-2C9A-45E6-9C85-BCAC5E7551A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DFECEE-4F99-4C16-9A9E-BC6D2ADF6117}"/>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6" name="Footer Placeholder 5">
            <a:extLst>
              <a:ext uri="{FF2B5EF4-FFF2-40B4-BE49-F238E27FC236}">
                <a16:creationId xmlns:a16="http://schemas.microsoft.com/office/drawing/2014/main" id="{83F01A84-082C-408A-A791-1C16DD8E3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308CB-D123-465E-9571-1EFD0DF4EF74}"/>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405586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215B1-76FA-4E6C-B7CA-4401E72201E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05A5E8-413B-45E7-83BE-840626B1A7E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2B79340-B31F-404F-A05B-CFD73FFCFDA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E1B106-6053-4291-A5BA-A8F502951F6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DC9B9BC-744D-4110-BBC0-56A1D7A4981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EB325-3A7D-4EFB-B7D5-2126A8B2C935}"/>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8" name="Footer Placeholder 7">
            <a:extLst>
              <a:ext uri="{FF2B5EF4-FFF2-40B4-BE49-F238E27FC236}">
                <a16:creationId xmlns:a16="http://schemas.microsoft.com/office/drawing/2014/main" id="{A2EA8517-56BA-4F42-BC94-C39FC497E4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1AA812-A120-4900-8F8D-EC475AE6B5E5}"/>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213608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13C2-D55B-4227-A909-B5C13640FD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02AF59-01B8-4D96-9762-A74574623023}"/>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4" name="Footer Placeholder 3">
            <a:extLst>
              <a:ext uri="{FF2B5EF4-FFF2-40B4-BE49-F238E27FC236}">
                <a16:creationId xmlns:a16="http://schemas.microsoft.com/office/drawing/2014/main" id="{5F8C704B-5F19-41F5-B67A-3A6F603CFD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C499BB-4E1F-43E1-9DA3-3BACABF4F0DA}"/>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4207616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72AC8-F79B-4675-8CB2-E68083B46E68}"/>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3" name="Footer Placeholder 2">
            <a:extLst>
              <a:ext uri="{FF2B5EF4-FFF2-40B4-BE49-F238E27FC236}">
                <a16:creationId xmlns:a16="http://schemas.microsoft.com/office/drawing/2014/main" id="{E693BE84-0697-4FB9-AD44-13E8326F5C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1910D-E0FF-47CC-99EA-356C5F54FB80}"/>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2624754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C8EC-B89F-4389-898D-7AD526928AC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8F20E38-0F88-43FE-A1EF-B637249D59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C67605-FFC7-48DB-BF63-002386C638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E02311A-3F0D-4C6C-BAAE-7EACE583A801}"/>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6" name="Footer Placeholder 5">
            <a:extLst>
              <a:ext uri="{FF2B5EF4-FFF2-40B4-BE49-F238E27FC236}">
                <a16:creationId xmlns:a16="http://schemas.microsoft.com/office/drawing/2014/main" id="{134C3A62-B425-48AF-B57E-C0D274C20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7AF9F-0938-40EC-9E64-D9C6D24AAC6A}"/>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338750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4081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6EE1-4AD5-4554-91BC-4C3F92C19B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DFCCB5-DDF3-420E-B6C5-50826BCED5F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EB72D40-4B25-4859-AFB4-794FB7DCCE3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35BAB8D-0DC5-4FFE-95DA-2692C3C13B7B}"/>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6" name="Footer Placeholder 5">
            <a:extLst>
              <a:ext uri="{FF2B5EF4-FFF2-40B4-BE49-F238E27FC236}">
                <a16:creationId xmlns:a16="http://schemas.microsoft.com/office/drawing/2014/main" id="{F57175D5-95C8-41BF-BE1E-B4962BCEA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C83C2F-3AE3-4B46-B167-E598954CFA43}"/>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2876602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35F3-5C76-44AB-B0EB-F22977E8E5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2AE339-8CF0-4947-96FC-43DA7F1A17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0A323-D443-42C0-996B-52E2D10C02F2}"/>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C8C02BC7-B203-41C9-B408-D34B6028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A8392-C396-4D1A-BBC6-A7212D6C502E}"/>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3174768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D861DA-4A38-4297-8FC1-74EDDB52A4C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A2920D-5A3A-4C6D-9228-ECA01147256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B6FFA-E963-4B7D-962C-42A703E25AD6}"/>
              </a:ext>
            </a:extLst>
          </p:cNvPr>
          <p:cNvSpPr>
            <a:spLocks noGrp="1"/>
          </p:cNvSpPr>
          <p:nvPr>
            <p:ph type="dt" sz="half" idx="10"/>
          </p:nvPr>
        </p:nvSpPr>
        <p:spPr/>
        <p:txBody>
          <a:body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1A11308B-5769-43BB-A76E-ADDDC5F4C5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60B55-95EF-4BD3-91F1-4807B00424DD}"/>
              </a:ext>
            </a:extLst>
          </p:cNvPr>
          <p:cNvSpPr>
            <a:spLocks noGrp="1"/>
          </p:cNvSpPr>
          <p:nvPr>
            <p:ph type="sldNum" sz="quarter" idx="12"/>
          </p:nvPr>
        </p:nvSpPr>
        <p:spPr/>
        <p:txBody>
          <a:bodyPr/>
          <a:lstStyle/>
          <a:p>
            <a:fld id="{FE6E7733-97BE-4F68-958A-779CEFD9DCA8}" type="slidenum">
              <a:rPr lang="en-US" smtClean="0"/>
              <a:t>‹#›</a:t>
            </a:fld>
            <a:endParaRPr lang="en-US"/>
          </a:p>
        </p:txBody>
      </p:sp>
    </p:spTree>
    <p:extLst>
      <p:ext uri="{BB962C8B-B14F-4D97-AF65-F5344CB8AC3E}">
        <p14:creationId xmlns:p14="http://schemas.microsoft.com/office/powerpoint/2010/main" val="119534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7706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678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9594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0643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8188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3135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3304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2/4/2024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874195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C7820-6953-4170-B5AA-2FE278B1138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634125-EB91-4346-BA54-B3780B1061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11EE1C-4FCB-444D-A8A7-AE29EB7A0C7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F47843-2D79-438D-8B90-CA8612005716}" type="datetimeFigureOut">
              <a:rPr lang="en-US" smtClean="0"/>
              <a:t>2/4/2024</a:t>
            </a:fld>
            <a:endParaRPr lang="en-US"/>
          </a:p>
        </p:txBody>
      </p:sp>
      <p:sp>
        <p:nvSpPr>
          <p:cNvPr id="5" name="Footer Placeholder 4">
            <a:extLst>
              <a:ext uri="{FF2B5EF4-FFF2-40B4-BE49-F238E27FC236}">
                <a16:creationId xmlns:a16="http://schemas.microsoft.com/office/drawing/2014/main" id="{0366E176-C4D3-4037-B89F-13F0A67E62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47A6E-CE71-4B65-AD38-88FAC734CD9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6E7733-97BE-4F68-958A-779CEFD9DCA8}" type="slidenum">
              <a:rPr lang="en-US" smtClean="0"/>
              <a:t>‹#›</a:t>
            </a:fld>
            <a:endParaRPr lang="en-US"/>
          </a:p>
        </p:txBody>
      </p:sp>
    </p:spTree>
    <p:extLst>
      <p:ext uri="{BB962C8B-B14F-4D97-AF65-F5344CB8AC3E}">
        <p14:creationId xmlns:p14="http://schemas.microsoft.com/office/powerpoint/2010/main" val="875818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967A9F95-8E52-7178-3A7A-6EC2B745D299}"/>
              </a:ext>
            </a:extLst>
          </p:cNvPr>
          <p:cNvSpPr txBox="1"/>
          <p:nvPr/>
        </p:nvSpPr>
        <p:spPr>
          <a:xfrm>
            <a:off x="461394" y="1132514"/>
            <a:ext cx="8053432" cy="4652556"/>
          </a:xfrm>
          <a:prstGeom prst="rect">
            <a:avLst/>
          </a:prstGeom>
          <a:noFill/>
        </p:spPr>
        <p:txBody>
          <a:bodyPr wrap="square">
            <a:spAutoFit/>
          </a:bodyPr>
          <a:lstStyle/>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After years of patient waiting, Isaac, the child of promise, is born.</a:t>
            </a:r>
          </a:p>
          <a:p>
            <a:pPr marL="0" marR="0">
              <a:spcBef>
                <a:spcPts val="0"/>
              </a:spcBef>
              <a:spcAft>
                <a:spcPts val="1000"/>
              </a:spcAft>
            </a:pPr>
            <a:r>
              <a:rPr lang="en-US" sz="3600" b="1" u="sng" dirty="0">
                <a:effectLst/>
                <a:ea typeface="Calibri" panose="020F0502020204030204" pitchFamily="34" charset="0"/>
                <a:cs typeface="Times New Roman" panose="02020603050405020304" pitchFamily="18" charset="0"/>
              </a:rPr>
              <a:t>But then</a:t>
            </a:r>
            <a:r>
              <a:rPr lang="en-US" sz="3600" u="sng" dirty="0">
                <a:effectLst/>
                <a:ea typeface="Calibri" panose="020F0502020204030204" pitchFamily="34" charset="0"/>
                <a:cs typeface="Times New Roman" panose="02020603050405020304" pitchFamily="18" charset="0"/>
              </a:rPr>
              <a:t>, Abraham is commanded to offer up Isaac as a sacrifice</a:t>
            </a:r>
            <a:r>
              <a:rPr lang="en-US" sz="3600" dirty="0">
                <a:effectLst/>
                <a:ea typeface="Calibri" panose="020F0502020204030204" pitchFamily="34" charset="0"/>
                <a:cs typeface="Times New Roman" panose="02020603050405020304" pitchFamily="18" charset="0"/>
              </a:rPr>
              <a:t>. And we ask again: </a:t>
            </a:r>
            <a:r>
              <a:rPr lang="en-US" sz="3600" b="1" u="sng" dirty="0">
                <a:solidFill>
                  <a:srgbClr val="FF0000"/>
                </a:solidFill>
                <a:effectLst/>
                <a:ea typeface="Calibri" panose="020F0502020204030204" pitchFamily="34" charset="0"/>
                <a:cs typeface="Times New Roman" panose="02020603050405020304" pitchFamily="18" charset="0"/>
              </a:rPr>
              <a:t>What is now to become of the promise to Abraham </a:t>
            </a:r>
            <a:r>
              <a:rPr lang="en-US" sz="3600" b="1" dirty="0">
                <a:solidFill>
                  <a:srgbClr val="FF0000"/>
                </a:solidFill>
                <a:effectLst/>
                <a:ea typeface="Calibri" panose="020F0502020204030204" pitchFamily="34" charset="0"/>
                <a:cs typeface="Times New Roman" panose="02020603050405020304" pitchFamily="18" charset="0"/>
              </a:rPr>
              <a:t>concerning the promised blessing of the world through his heir?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Doesn’t it look like a failure?</a:t>
            </a:r>
          </a:p>
        </p:txBody>
      </p:sp>
    </p:spTree>
    <p:extLst>
      <p:ext uri="{BB962C8B-B14F-4D97-AF65-F5344CB8AC3E}">
        <p14:creationId xmlns:p14="http://schemas.microsoft.com/office/powerpoint/2010/main" val="206901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2A1A6-018A-48BE-9D5B-6EAF40EB014D}"/>
              </a:ext>
            </a:extLst>
          </p:cNvPr>
          <p:cNvSpPr txBox="1"/>
          <p:nvPr/>
        </p:nvSpPr>
        <p:spPr>
          <a:xfrm>
            <a:off x="365760" y="368231"/>
            <a:ext cx="8236132" cy="1754326"/>
          </a:xfrm>
          <a:prstGeom prst="rect">
            <a:avLst/>
          </a:prstGeom>
          <a:noFill/>
        </p:spPr>
        <p:txBody>
          <a:bodyPr wrap="square" rtlCol="0">
            <a:spAutoFit/>
          </a:bodyPr>
          <a:lstStyle/>
          <a:p>
            <a:pPr defTabSz="685800"/>
            <a:r>
              <a:rPr lang="en-US" sz="3600" dirty="0">
                <a:solidFill>
                  <a:prstClr val="white"/>
                </a:solidFill>
                <a:latin typeface="Calibri" panose="020F0502020204030204"/>
              </a:rPr>
              <a:t>2. Promise made to Abraham he would be father of many nations. </a:t>
            </a:r>
          </a:p>
          <a:p>
            <a:pPr defTabSz="685800"/>
            <a:r>
              <a:rPr lang="en-US" sz="3600" dirty="0">
                <a:solidFill>
                  <a:prstClr val="white"/>
                </a:solidFill>
                <a:latin typeface="Calibri" panose="020F0502020204030204"/>
              </a:rPr>
              <a:t>God commands him to sacrifice his son</a:t>
            </a:r>
          </a:p>
        </p:txBody>
      </p:sp>
      <p:pic>
        <p:nvPicPr>
          <p:cNvPr id="3" name="Picture 2">
            <a:extLst>
              <a:ext uri="{FF2B5EF4-FFF2-40B4-BE49-F238E27FC236}">
                <a16:creationId xmlns:a16="http://schemas.microsoft.com/office/drawing/2014/main" id="{16335E63-56C2-42AE-87F0-8EB0918FBCEC}"/>
              </a:ext>
            </a:extLst>
          </p:cNvPr>
          <p:cNvPicPr>
            <a:picLocks noChangeAspect="1"/>
          </p:cNvPicPr>
          <p:nvPr/>
        </p:nvPicPr>
        <p:blipFill>
          <a:blip r:embed="rId2"/>
          <a:stretch>
            <a:fillRect/>
          </a:stretch>
        </p:blipFill>
        <p:spPr>
          <a:xfrm>
            <a:off x="5316583" y="3008882"/>
            <a:ext cx="3285309" cy="2289761"/>
          </a:xfrm>
          <a:prstGeom prst="rect">
            <a:avLst/>
          </a:prstGeom>
        </p:spPr>
      </p:pic>
      <p:pic>
        <p:nvPicPr>
          <p:cNvPr id="4" name="Picture 3">
            <a:extLst>
              <a:ext uri="{FF2B5EF4-FFF2-40B4-BE49-F238E27FC236}">
                <a16:creationId xmlns:a16="http://schemas.microsoft.com/office/drawing/2014/main" id="{8A31566B-2C09-4BEC-B054-403F51A40EBB}"/>
              </a:ext>
            </a:extLst>
          </p:cNvPr>
          <p:cNvPicPr>
            <a:picLocks noChangeAspect="1"/>
          </p:cNvPicPr>
          <p:nvPr/>
        </p:nvPicPr>
        <p:blipFill>
          <a:blip r:embed="rId3"/>
          <a:stretch>
            <a:fillRect/>
          </a:stretch>
        </p:blipFill>
        <p:spPr>
          <a:xfrm>
            <a:off x="735362" y="2921596"/>
            <a:ext cx="4023575" cy="2886477"/>
          </a:xfrm>
          <a:prstGeom prst="rect">
            <a:avLst/>
          </a:prstGeom>
        </p:spPr>
      </p:pic>
      <p:sp>
        <p:nvSpPr>
          <p:cNvPr id="5" name="TextBox 4">
            <a:extLst>
              <a:ext uri="{FF2B5EF4-FFF2-40B4-BE49-F238E27FC236}">
                <a16:creationId xmlns:a16="http://schemas.microsoft.com/office/drawing/2014/main" id="{9AF1010C-335E-4C01-9424-0883248E3BF4}"/>
              </a:ext>
            </a:extLst>
          </p:cNvPr>
          <p:cNvSpPr txBox="1"/>
          <p:nvPr/>
        </p:nvSpPr>
        <p:spPr>
          <a:xfrm>
            <a:off x="5205548" y="4841425"/>
            <a:ext cx="3762104" cy="923330"/>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a:t>
            </a:r>
          </a:p>
          <a:p>
            <a:pPr algn="ctr" defTabSz="685800"/>
            <a:r>
              <a:rPr lang="en-US" sz="2700" dirty="0">
                <a:solidFill>
                  <a:prstClr val="white"/>
                </a:solidFill>
                <a:latin typeface="Calibri" panose="020F0502020204030204"/>
              </a:rPr>
              <a:t>the end of the story?</a:t>
            </a:r>
          </a:p>
        </p:txBody>
      </p:sp>
    </p:spTree>
    <p:extLst>
      <p:ext uri="{BB962C8B-B14F-4D97-AF65-F5344CB8AC3E}">
        <p14:creationId xmlns:p14="http://schemas.microsoft.com/office/powerpoint/2010/main" val="54237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3F11BF16-A9C7-715E-6774-B2EAC42B5B49}"/>
              </a:ext>
            </a:extLst>
          </p:cNvPr>
          <p:cNvSpPr txBox="1"/>
          <p:nvPr/>
        </p:nvSpPr>
        <p:spPr>
          <a:xfrm>
            <a:off x="595618" y="1040235"/>
            <a:ext cx="7868874" cy="4847481"/>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At the critical moment an angel calls to Abraham to stay his hand. The test is made and God </a:t>
            </a:r>
            <a:r>
              <a:rPr lang="en-US" sz="2800" b="1" u="sng" dirty="0">
                <a:effectLst/>
                <a:ea typeface="Calibri" panose="020F0502020204030204" pitchFamily="34" charset="0"/>
                <a:cs typeface="Times New Roman" panose="02020603050405020304" pitchFamily="18" charset="0"/>
              </a:rPr>
              <a:t>receives the offering in life of the victim instead of its death</a:t>
            </a:r>
            <a:r>
              <a:rPr lang="en-US" sz="28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Rom. 12:1-2 </a:t>
            </a:r>
            <a:r>
              <a:rPr lang="en-US" sz="2800" b="1" dirty="0">
                <a:solidFill>
                  <a:srgbClr val="0070C0"/>
                </a:solidFill>
                <a:effectLst/>
                <a:ea typeface="Calibri" panose="020F0502020204030204" pitchFamily="34" charset="0"/>
                <a:cs typeface="Times New Roman" panose="02020603050405020304" pitchFamily="18" charset="0"/>
              </a:rPr>
              <a:t>(a living sacrifice)</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In this great test, Abraham understood it was </a:t>
            </a:r>
            <a:r>
              <a:rPr lang="en-US" sz="2800" u="sng" dirty="0">
                <a:effectLst/>
                <a:ea typeface="Calibri" panose="020F0502020204030204" pitchFamily="34" charset="0"/>
                <a:cs typeface="Times New Roman" panose="02020603050405020304" pitchFamily="18" charset="0"/>
              </a:rPr>
              <a:t>God’s business to command and his business to do</a:t>
            </a:r>
            <a:r>
              <a:rPr lang="en-US" sz="2800" dirty="0">
                <a:effectLst/>
                <a:ea typeface="Calibri" panose="020F0502020204030204" pitchFamily="34" charset="0"/>
                <a:cs typeface="Times New Roman" panose="02020603050405020304" pitchFamily="18" charset="0"/>
              </a:rPr>
              <a:t>. God would in some way accomplish His purpose as He had said.  </a:t>
            </a:r>
          </a:p>
          <a:p>
            <a:pPr marL="0" marR="0">
              <a:spcBef>
                <a:spcPts val="0"/>
              </a:spcBef>
              <a:spcAft>
                <a:spcPts val="1000"/>
              </a:spcAft>
            </a:pPr>
            <a:r>
              <a:rPr lang="en-US" sz="2800" b="1" dirty="0">
                <a:solidFill>
                  <a:srgbClr val="FF0000"/>
                </a:solidFill>
                <a:effectLst/>
                <a:ea typeface="Calibri" panose="020F0502020204030204" pitchFamily="34" charset="0"/>
                <a:cs typeface="Times New Roman" panose="02020603050405020304" pitchFamily="18" charset="0"/>
              </a:rPr>
              <a:t>Do we understand today what is God’s business and what is our business???</a:t>
            </a:r>
          </a:p>
        </p:txBody>
      </p:sp>
    </p:spTree>
    <p:extLst>
      <p:ext uri="{BB962C8B-B14F-4D97-AF65-F5344CB8AC3E}">
        <p14:creationId xmlns:p14="http://schemas.microsoft.com/office/powerpoint/2010/main" val="373351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076226-7ACD-4A9D-842B-08377038E75E}"/>
              </a:ext>
            </a:extLst>
          </p:cNvPr>
          <p:cNvSpPr txBox="1"/>
          <p:nvPr/>
        </p:nvSpPr>
        <p:spPr>
          <a:xfrm>
            <a:off x="555172" y="373924"/>
            <a:ext cx="7844246" cy="1200329"/>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3. Isaac is spared. God tells Abraham his descendants will be slaves for 400 years. </a:t>
            </a:r>
          </a:p>
        </p:txBody>
      </p:sp>
      <p:pic>
        <p:nvPicPr>
          <p:cNvPr id="3" name="Picture 2">
            <a:extLst>
              <a:ext uri="{FF2B5EF4-FFF2-40B4-BE49-F238E27FC236}">
                <a16:creationId xmlns:a16="http://schemas.microsoft.com/office/drawing/2014/main" id="{73FE13A3-94C5-4805-84BF-9902F971AB39}"/>
              </a:ext>
            </a:extLst>
          </p:cNvPr>
          <p:cNvPicPr>
            <a:picLocks noChangeAspect="1"/>
          </p:cNvPicPr>
          <p:nvPr/>
        </p:nvPicPr>
        <p:blipFill>
          <a:blip r:embed="rId2"/>
          <a:stretch>
            <a:fillRect/>
          </a:stretch>
        </p:blipFill>
        <p:spPr>
          <a:xfrm>
            <a:off x="5186363" y="2393157"/>
            <a:ext cx="3537086" cy="2450306"/>
          </a:xfrm>
          <a:prstGeom prst="rect">
            <a:avLst/>
          </a:prstGeom>
        </p:spPr>
      </p:pic>
      <p:pic>
        <p:nvPicPr>
          <p:cNvPr id="4" name="Picture 3">
            <a:extLst>
              <a:ext uri="{FF2B5EF4-FFF2-40B4-BE49-F238E27FC236}">
                <a16:creationId xmlns:a16="http://schemas.microsoft.com/office/drawing/2014/main" id="{0C8110B6-7A9E-4AB3-9166-F583EF7201F3}"/>
              </a:ext>
            </a:extLst>
          </p:cNvPr>
          <p:cNvPicPr>
            <a:picLocks noChangeAspect="1"/>
          </p:cNvPicPr>
          <p:nvPr/>
        </p:nvPicPr>
        <p:blipFill rotWithShape="1">
          <a:blip r:embed="rId3"/>
          <a:srcRect l="15427" t="2460" r="10967" b="-1"/>
          <a:stretch/>
        </p:blipFill>
        <p:spPr>
          <a:xfrm>
            <a:off x="744583" y="2528887"/>
            <a:ext cx="4147630" cy="3336131"/>
          </a:xfrm>
          <a:prstGeom prst="rect">
            <a:avLst/>
          </a:prstGeom>
        </p:spPr>
      </p:pic>
      <p:sp>
        <p:nvSpPr>
          <p:cNvPr id="5" name="TextBox 4">
            <a:extLst>
              <a:ext uri="{FF2B5EF4-FFF2-40B4-BE49-F238E27FC236}">
                <a16:creationId xmlns:a16="http://schemas.microsoft.com/office/drawing/2014/main" id="{F531599D-4698-4BFB-BF9C-58B225EC6F3C}"/>
              </a:ext>
            </a:extLst>
          </p:cNvPr>
          <p:cNvSpPr txBox="1"/>
          <p:nvPr/>
        </p:nvSpPr>
        <p:spPr>
          <a:xfrm>
            <a:off x="5186363" y="5072062"/>
            <a:ext cx="3764756" cy="923330"/>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the </a:t>
            </a:r>
          </a:p>
          <a:p>
            <a:pPr algn="ctr" defTabSz="685800"/>
            <a:r>
              <a:rPr lang="en-US" sz="2700" dirty="0">
                <a:solidFill>
                  <a:prstClr val="white"/>
                </a:solidFill>
                <a:latin typeface="Calibri" panose="020F0502020204030204"/>
              </a:rPr>
              <a:t>end of the story?</a:t>
            </a:r>
          </a:p>
        </p:txBody>
      </p:sp>
    </p:spTree>
    <p:extLst>
      <p:ext uri="{BB962C8B-B14F-4D97-AF65-F5344CB8AC3E}">
        <p14:creationId xmlns:p14="http://schemas.microsoft.com/office/powerpoint/2010/main" val="3968042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2B2BCCD8-7442-214D-5A36-4750FBEFA373}"/>
              </a:ext>
            </a:extLst>
          </p:cNvPr>
          <p:cNvSpPr txBox="1"/>
          <p:nvPr/>
        </p:nvSpPr>
        <p:spPr>
          <a:xfrm>
            <a:off x="352337" y="872455"/>
            <a:ext cx="8514825" cy="4560223"/>
          </a:xfrm>
          <a:prstGeom prst="rect">
            <a:avLst/>
          </a:prstGeom>
          <a:noFill/>
        </p:spPr>
        <p:txBody>
          <a:bodyPr wrap="square">
            <a:spAutoFit/>
          </a:bodyPr>
          <a:lstStyle/>
          <a:p>
            <a:pPr marL="0" marR="0">
              <a:spcBef>
                <a:spcPts val="0"/>
              </a:spcBef>
              <a:spcAft>
                <a:spcPts val="1000"/>
              </a:spcAft>
            </a:pPr>
            <a:endParaRPr lang="en-US" sz="3000" b="1" u="sng" dirty="0">
              <a:solidFill>
                <a:srgbClr val="0070C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600" b="1" u="sng" dirty="0">
                <a:solidFill>
                  <a:srgbClr val="0070C0"/>
                </a:solidFill>
                <a:effectLst/>
                <a:ea typeface="Calibri" panose="020F0502020204030204" pitchFamily="34" charset="0"/>
                <a:cs typeface="Times New Roman" panose="02020603050405020304" pitchFamily="18" charset="0"/>
              </a:rPr>
              <a:t>(Gen.15:13)</a:t>
            </a:r>
            <a:r>
              <a:rPr lang="en-US" sz="3600" b="1" dirty="0">
                <a:solidFill>
                  <a:srgbClr val="0070C0"/>
                </a:solidFill>
                <a:effectLst/>
                <a:ea typeface="Calibri" panose="020F0502020204030204" pitchFamily="34" charset="0"/>
                <a:cs typeface="Times New Roman" panose="02020603050405020304" pitchFamily="18" charset="0"/>
              </a:rPr>
              <a:t> </a:t>
            </a:r>
            <a:r>
              <a:rPr lang="en-US" sz="3600" dirty="0">
                <a:effectLst/>
                <a:ea typeface="Calibri" panose="020F0502020204030204" pitchFamily="34" charset="0"/>
                <a:cs typeface="Times New Roman" panose="02020603050405020304" pitchFamily="18" charset="0"/>
              </a:rPr>
              <a:t>And he said unto Abram, know of a surety that thy seed </a:t>
            </a:r>
            <a:r>
              <a:rPr lang="en-US" sz="3600" u="sng" dirty="0">
                <a:effectLst/>
                <a:ea typeface="Calibri" panose="020F0502020204030204" pitchFamily="34" charset="0"/>
                <a:cs typeface="Times New Roman" panose="02020603050405020304" pitchFamily="18" charset="0"/>
              </a:rPr>
              <a:t>shall be a stranger in a land </a:t>
            </a:r>
            <a:r>
              <a:rPr lang="en-US" sz="3600" dirty="0">
                <a:effectLst/>
                <a:ea typeface="Calibri" panose="020F0502020204030204" pitchFamily="34" charset="0"/>
                <a:cs typeface="Times New Roman" panose="02020603050405020304" pitchFamily="18" charset="0"/>
              </a:rPr>
              <a:t>that is not theirs, and </a:t>
            </a:r>
            <a:r>
              <a:rPr lang="en-US" sz="3600" u="sng" dirty="0">
                <a:effectLst/>
                <a:ea typeface="Calibri" panose="020F0502020204030204" pitchFamily="34" charset="0"/>
                <a:cs typeface="Times New Roman" panose="02020603050405020304" pitchFamily="18" charset="0"/>
              </a:rPr>
              <a:t>shall serve them</a:t>
            </a:r>
            <a:r>
              <a:rPr lang="en-US" sz="3600" dirty="0">
                <a:effectLst/>
                <a:ea typeface="Calibri" panose="020F0502020204030204" pitchFamily="34" charset="0"/>
                <a:cs typeface="Times New Roman" panose="02020603050405020304" pitchFamily="18" charset="0"/>
              </a:rPr>
              <a:t>; and </a:t>
            </a:r>
            <a:r>
              <a:rPr lang="en-US" sz="3600" u="sng" dirty="0">
                <a:effectLst/>
                <a:ea typeface="Calibri" panose="020F0502020204030204" pitchFamily="34" charset="0"/>
                <a:cs typeface="Times New Roman" panose="02020603050405020304" pitchFamily="18" charset="0"/>
              </a:rPr>
              <a:t>they shall afflict them</a:t>
            </a:r>
            <a:r>
              <a:rPr lang="en-US" sz="3600" dirty="0">
                <a:effectLst/>
                <a:ea typeface="Calibri" panose="020F0502020204030204" pitchFamily="34" charset="0"/>
                <a:cs typeface="Times New Roman" panose="02020603050405020304" pitchFamily="18" charset="0"/>
              </a:rPr>
              <a:t> </a:t>
            </a:r>
            <a:r>
              <a:rPr lang="en-US" sz="3600" dirty="0">
                <a:effectLst/>
                <a:latin typeface="Arial Black" panose="020B0A04020102020204" pitchFamily="34" charset="0"/>
                <a:ea typeface="Calibri" panose="020F0502020204030204" pitchFamily="34" charset="0"/>
                <a:cs typeface="Times New Roman" panose="02020603050405020304" pitchFamily="18" charset="0"/>
              </a:rPr>
              <a:t>400 years</a:t>
            </a:r>
            <a:r>
              <a:rPr lang="en-US" sz="3600" dirty="0">
                <a:effectLst/>
                <a:ea typeface="Calibri" panose="020F0502020204030204" pitchFamily="34" charset="0"/>
                <a:cs typeface="Times New Roman" panose="02020603050405020304" pitchFamily="18" charset="0"/>
              </a:rPr>
              <a:t>; and also, that nation, whom they shall serve, will I judge: </a:t>
            </a:r>
            <a:r>
              <a:rPr lang="en-US" sz="3600" b="1" dirty="0">
                <a:solidFill>
                  <a:srgbClr val="FF0000"/>
                </a:solidFill>
                <a:effectLst/>
                <a:ea typeface="Calibri" panose="020F0502020204030204" pitchFamily="34" charset="0"/>
                <a:cs typeface="Times New Roman" panose="02020603050405020304" pitchFamily="18" charset="0"/>
              </a:rPr>
              <a:t>and afterward shall they come out with great substance.</a:t>
            </a:r>
          </a:p>
        </p:txBody>
      </p:sp>
    </p:spTree>
    <p:extLst>
      <p:ext uri="{BB962C8B-B14F-4D97-AF65-F5344CB8AC3E}">
        <p14:creationId xmlns:p14="http://schemas.microsoft.com/office/powerpoint/2010/main" val="104101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BDF43C1B-E4BB-76C4-EB0F-7A29A2DBF349}"/>
              </a:ext>
            </a:extLst>
          </p:cNvPr>
          <p:cNvSpPr txBox="1"/>
          <p:nvPr/>
        </p:nvSpPr>
        <p:spPr>
          <a:xfrm>
            <a:off x="595618" y="897623"/>
            <a:ext cx="7927597" cy="5311390"/>
          </a:xfrm>
          <a:prstGeom prst="rect">
            <a:avLst/>
          </a:prstGeom>
          <a:noFill/>
        </p:spPr>
        <p:txBody>
          <a:bodyPr wrap="square">
            <a:spAutoFit/>
          </a:bodyPr>
          <a:lstStyle/>
          <a:p>
            <a:pPr marL="0" marR="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(Gen.17:1)</a:t>
            </a:r>
            <a:r>
              <a:rPr lang="en-US" sz="3200" dirty="0">
                <a:solidFill>
                  <a:srgbClr val="0070C0"/>
                </a:solidFill>
                <a:effectLst/>
                <a:ea typeface="Calibri" panose="020F0502020204030204" pitchFamily="34" charset="0"/>
                <a:cs typeface="Times New Roman" panose="02020603050405020304" pitchFamily="18" charset="0"/>
              </a:rPr>
              <a:t>  </a:t>
            </a:r>
            <a:r>
              <a:rPr lang="en-US" sz="2200" dirty="0">
                <a:effectLst/>
                <a:ea typeface="Calibri" panose="020F0502020204030204" pitchFamily="34" charset="0"/>
                <a:cs typeface="Times New Roman" panose="02020603050405020304" pitchFamily="18" charset="0"/>
              </a:rPr>
              <a:t>And when Abram was ninety years old and nine, the LORD appeared to Abram, and said unto him, I am the Almighty God; walk before me, and be thou perfect. </a:t>
            </a:r>
            <a:r>
              <a:rPr lang="en-US" sz="2200" b="1" dirty="0">
                <a:solidFill>
                  <a:srgbClr val="0070C0"/>
                </a:solidFill>
                <a:effectLst/>
                <a:ea typeface="Calibri" panose="020F0502020204030204" pitchFamily="34" charset="0"/>
                <a:cs typeface="Times New Roman" panose="02020603050405020304" pitchFamily="18" charset="0"/>
              </a:rPr>
              <a:t>2</a:t>
            </a:r>
            <a:r>
              <a:rPr lang="en-US" sz="2200" dirty="0">
                <a:effectLst/>
                <a:ea typeface="Calibri" panose="020F0502020204030204" pitchFamily="34" charset="0"/>
                <a:cs typeface="Times New Roman" panose="02020603050405020304" pitchFamily="18" charset="0"/>
              </a:rPr>
              <a:t> And I will make my covenant between me and thee, and will multiply thee exceedingly.</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3</a:t>
            </a:r>
            <a:r>
              <a:rPr lang="en-US" sz="2200" dirty="0">
                <a:effectLst/>
                <a:ea typeface="Calibri" panose="020F0502020204030204" pitchFamily="34" charset="0"/>
                <a:cs typeface="Times New Roman" panose="02020603050405020304" pitchFamily="18" charset="0"/>
              </a:rPr>
              <a:t> And Abram fell on his face: and God talked with him, saying,</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4</a:t>
            </a:r>
            <a:r>
              <a:rPr lang="en-US" sz="2200" dirty="0">
                <a:effectLst/>
                <a:ea typeface="Calibri" panose="020F0502020204030204" pitchFamily="34" charset="0"/>
                <a:cs typeface="Times New Roman" panose="02020603050405020304" pitchFamily="18" charset="0"/>
              </a:rPr>
              <a:t> As for me, behold, my covenant is with thee, and thou shalt be a father of many nations.</a:t>
            </a:r>
          </a:p>
          <a:p>
            <a:pPr marL="0" marR="0">
              <a:spcBef>
                <a:spcPts val="0"/>
              </a:spcBef>
              <a:spcAft>
                <a:spcPts val="1000"/>
              </a:spcAft>
            </a:pPr>
            <a:r>
              <a:rPr lang="en-US" sz="2200" b="1" dirty="0">
                <a:solidFill>
                  <a:srgbClr val="0070C0"/>
                </a:solidFill>
                <a:effectLst/>
                <a:ea typeface="Calibri" panose="020F0502020204030204" pitchFamily="34" charset="0"/>
                <a:cs typeface="Times New Roman" panose="02020603050405020304" pitchFamily="18" charset="0"/>
              </a:rPr>
              <a:t>5</a:t>
            </a:r>
            <a:r>
              <a:rPr lang="en-US" sz="2200" dirty="0">
                <a:effectLst/>
                <a:ea typeface="Calibri" panose="020F0502020204030204" pitchFamily="34" charset="0"/>
                <a:cs typeface="Times New Roman" panose="02020603050405020304" pitchFamily="18" charset="0"/>
              </a:rPr>
              <a:t> Neither shall thy name any more be called Abram, but thy name shall be Abraham; for a father of many nations have I made thee.</a:t>
            </a:r>
          </a:p>
          <a:p>
            <a:pPr marL="0" marR="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(Gen. 17:6)</a:t>
            </a:r>
            <a:r>
              <a:rPr lang="en-US" sz="3200" dirty="0">
                <a:solidFill>
                  <a:srgbClr val="0070C0"/>
                </a:solidFill>
                <a:effectLst/>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And I will make thee </a:t>
            </a:r>
            <a:r>
              <a:rPr lang="en-US" sz="2800" b="1" u="sng" dirty="0">
                <a:effectLst/>
                <a:ea typeface="Calibri" panose="020F0502020204030204" pitchFamily="34" charset="0"/>
                <a:cs typeface="Times New Roman" panose="02020603050405020304" pitchFamily="18" charset="0"/>
              </a:rPr>
              <a:t>exceedingly fruitful</a:t>
            </a:r>
            <a:r>
              <a:rPr lang="en-US" sz="2800" b="1" dirty="0">
                <a:effectLst/>
                <a:ea typeface="Calibri" panose="020F0502020204030204" pitchFamily="34" charset="0"/>
                <a:cs typeface="Times New Roman" panose="02020603050405020304" pitchFamily="18" charset="0"/>
              </a:rPr>
              <a:t>, and </a:t>
            </a:r>
            <a:r>
              <a:rPr lang="en-US" sz="2800" b="1" u="sng" dirty="0">
                <a:effectLst/>
                <a:ea typeface="Calibri" panose="020F0502020204030204" pitchFamily="34" charset="0"/>
                <a:cs typeface="Times New Roman" panose="02020603050405020304" pitchFamily="18" charset="0"/>
              </a:rPr>
              <a:t>I will make nations of thee</a:t>
            </a:r>
            <a:r>
              <a:rPr lang="en-US" sz="2800" b="1" dirty="0">
                <a:effectLst/>
                <a:ea typeface="Calibri" panose="020F0502020204030204" pitchFamily="34" charset="0"/>
                <a:cs typeface="Times New Roman" panose="02020603050405020304" pitchFamily="18" charset="0"/>
              </a:rPr>
              <a:t>, and </a:t>
            </a:r>
            <a:r>
              <a:rPr lang="en-US" sz="2800" b="1" u="sng" dirty="0">
                <a:effectLst/>
                <a:ea typeface="Calibri" panose="020F0502020204030204" pitchFamily="34" charset="0"/>
                <a:cs typeface="Times New Roman" panose="02020603050405020304" pitchFamily="18" charset="0"/>
              </a:rPr>
              <a:t>kings shall come out of thee</a:t>
            </a:r>
            <a:r>
              <a:rPr lang="en-US" sz="2800" b="1"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4384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27B33579-4334-832F-AB7C-DC1A83F40524}"/>
              </a:ext>
            </a:extLst>
          </p:cNvPr>
          <p:cNvSpPr txBox="1"/>
          <p:nvPr/>
        </p:nvSpPr>
        <p:spPr>
          <a:xfrm>
            <a:off x="478173" y="771819"/>
            <a:ext cx="8254766" cy="5180905"/>
          </a:xfrm>
          <a:prstGeom prst="rect">
            <a:avLst/>
          </a:prstGeom>
          <a:noFill/>
        </p:spPr>
        <p:txBody>
          <a:bodyPr wrap="square">
            <a:spAutoFit/>
          </a:bodyPr>
          <a:lstStyle/>
          <a:p>
            <a:pPr marL="0" marR="0">
              <a:spcBef>
                <a:spcPts val="0"/>
              </a:spcBef>
              <a:spcAft>
                <a:spcPts val="0"/>
              </a:spcAft>
            </a:pPr>
            <a:r>
              <a:rPr lang="en-US" sz="2300" dirty="0">
                <a:effectLst/>
                <a:ea typeface="Calibri" panose="020F0502020204030204" pitchFamily="34" charset="0"/>
                <a:cs typeface="Times New Roman" panose="02020603050405020304" pitchFamily="18" charset="0"/>
              </a:rPr>
              <a:t>... Almost impossible from a human point of view. Not that Abraham's seed would in time be in bondage as slaves in a foreign land, </a:t>
            </a:r>
            <a:r>
              <a:rPr lang="en-US" sz="2800" b="1" u="sng" dirty="0">
                <a:effectLst/>
                <a:ea typeface="Calibri" panose="020F0502020204030204" pitchFamily="34" charset="0"/>
                <a:cs typeface="Times New Roman" panose="02020603050405020304" pitchFamily="18" charset="0"/>
              </a:rPr>
              <a:t>but after hard servitude for four centuries they would come out freemen with "great</a:t>
            </a:r>
            <a:r>
              <a:rPr lang="en-US" sz="2800" dirty="0">
                <a:effectLst/>
                <a:ea typeface="Calibri" panose="020F0502020204030204" pitchFamily="34" charset="0"/>
                <a:cs typeface="Times New Roman" panose="02020603050405020304" pitchFamily="18" charset="0"/>
              </a:rPr>
              <a:t> </a:t>
            </a:r>
            <a:r>
              <a:rPr lang="en-US" sz="2800" b="1" u="sng" dirty="0">
                <a:effectLst/>
                <a:ea typeface="Calibri" panose="020F0502020204030204" pitchFamily="34" charset="0"/>
                <a:cs typeface="Times New Roman" panose="02020603050405020304" pitchFamily="18" charset="0"/>
              </a:rPr>
              <a:t>substance.</a:t>
            </a:r>
            <a:r>
              <a:rPr lang="en-US" sz="28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600" b="1" dirty="0">
                <a:effectLst/>
                <a:ea typeface="Calibri" panose="020F0502020204030204" pitchFamily="34" charset="0"/>
                <a:cs typeface="Times New Roman" panose="02020603050405020304" pitchFamily="18" charset="0"/>
              </a:rPr>
              <a:t>kings coming out from a race of slaves??? Sounds unreasonable. </a:t>
            </a:r>
          </a:p>
          <a:p>
            <a:pPr marL="0" marR="0">
              <a:spcBef>
                <a:spcPts val="0"/>
              </a:spcBef>
              <a:spcAft>
                <a:spcPts val="1000"/>
              </a:spcAft>
            </a:pPr>
            <a:r>
              <a:rPr lang="en-US" sz="2300" dirty="0">
                <a:solidFill>
                  <a:srgbClr val="0070C0"/>
                </a:solidFill>
                <a:effectLst/>
                <a:ea typeface="Calibri" panose="020F0502020204030204" pitchFamily="34" charset="0"/>
                <a:cs typeface="Times New Roman" panose="02020603050405020304" pitchFamily="18" charset="0"/>
              </a:rPr>
              <a:t>Well…Who would lead the heirs out of bondage? </a:t>
            </a:r>
            <a:r>
              <a:rPr lang="en-US" sz="2300" b="1" dirty="0">
                <a:solidFill>
                  <a:srgbClr val="0070C0"/>
                </a:solidFill>
                <a:effectLst/>
                <a:ea typeface="Calibri" panose="020F0502020204030204" pitchFamily="34" charset="0"/>
                <a:cs typeface="Times New Roman" panose="02020603050405020304" pitchFamily="18" charset="0"/>
              </a:rPr>
              <a:t>Moses</a:t>
            </a:r>
          </a:p>
          <a:p>
            <a:pPr marL="0" marR="0">
              <a:spcBef>
                <a:spcPts val="0"/>
              </a:spcBef>
              <a:spcAft>
                <a:spcPts val="0"/>
              </a:spcAft>
            </a:pPr>
            <a:r>
              <a:rPr lang="en-US" sz="2300" dirty="0">
                <a:solidFill>
                  <a:srgbClr val="0070C0"/>
                </a:solidFill>
                <a:effectLst/>
                <a:ea typeface="Calibri" panose="020F0502020204030204" pitchFamily="34" charset="0"/>
                <a:cs typeface="Times New Roman" panose="02020603050405020304" pitchFamily="18" charset="0"/>
              </a:rPr>
              <a:t>And What a huge job! No wonder that Moses was afraid and tried to excuse himself. </a:t>
            </a:r>
          </a:p>
          <a:p>
            <a:pPr marL="0" marR="0">
              <a:spcBef>
                <a:spcPts val="0"/>
              </a:spcBef>
              <a:spcAft>
                <a:spcPts val="0"/>
              </a:spcAft>
            </a:pPr>
            <a:r>
              <a:rPr lang="en-US" sz="2300" b="1" dirty="0">
                <a:solidFill>
                  <a:srgbClr val="0070C0"/>
                </a:solidFill>
                <a:effectLst/>
                <a:ea typeface="Calibri" panose="020F0502020204030204" pitchFamily="34" charset="0"/>
                <a:cs typeface="Times New Roman" panose="02020603050405020304" pitchFamily="18" charset="0"/>
              </a:rPr>
              <a:t>However, God did not accept his excuses…just as he will not accept our excuses. </a:t>
            </a:r>
            <a:r>
              <a:rPr lang="en-US" sz="2400" dirty="0">
                <a:effectLst/>
                <a:ea typeface="Calibri" panose="020F0502020204030204" pitchFamily="34" charset="0"/>
                <a:cs typeface="Times New Roman" panose="02020603050405020304" pitchFamily="18" charset="0"/>
              </a:rPr>
              <a:t>Moses </a:t>
            </a:r>
            <a:r>
              <a:rPr lang="en-US" sz="2400" u="sng" dirty="0">
                <a:effectLst/>
                <a:ea typeface="Calibri" panose="020F0502020204030204" pitchFamily="34" charset="0"/>
                <a:cs typeface="Times New Roman" panose="02020603050405020304" pitchFamily="18" charset="0"/>
              </a:rPr>
              <a:t>must surrender to the purpose of God in making him a typical representative of the promised seed.</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17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7C34A19D-E36C-2E0A-0624-6EB5EC9004BF}"/>
              </a:ext>
            </a:extLst>
          </p:cNvPr>
          <p:cNvSpPr txBox="1"/>
          <p:nvPr/>
        </p:nvSpPr>
        <p:spPr>
          <a:xfrm>
            <a:off x="528506" y="939567"/>
            <a:ext cx="8086988" cy="5139869"/>
          </a:xfrm>
          <a:prstGeom prst="rect">
            <a:avLst/>
          </a:prstGeom>
          <a:noFill/>
        </p:spPr>
        <p:txBody>
          <a:bodyPr wrap="square">
            <a:spAutoFit/>
          </a:bodyPr>
          <a:lstStyle/>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Pharaoh must now be made acquainted with God as the </a:t>
            </a:r>
            <a:r>
              <a:rPr lang="en-US" sz="3000" u="sng" dirty="0">
                <a:effectLst/>
                <a:latin typeface="Aharoni" panose="02010803020104030203" pitchFamily="2" charset="-79"/>
                <a:ea typeface="Calibri" panose="020F0502020204030204" pitchFamily="34" charset="0"/>
                <a:cs typeface="Aharoni" panose="02010803020104030203" pitchFamily="2" charset="-79"/>
              </a:rPr>
              <a:t>I Am</a:t>
            </a:r>
            <a:r>
              <a:rPr lang="en-US" sz="3000" dirty="0">
                <a:effectLst/>
                <a:ea typeface="Calibri" panose="020F0502020204030204" pitchFamily="34" charset="0"/>
                <a:cs typeface="Times New Roman" panose="02020603050405020304" pitchFamily="18" charset="0"/>
              </a:rPr>
              <a:t>, and His power made known to the king of Egypt in such a way as would convince the king of the superiority of the </a:t>
            </a:r>
            <a:r>
              <a:rPr lang="en-US" sz="3000" dirty="0">
                <a:effectLst/>
                <a:latin typeface="Aharoni" panose="02010803020104030203" pitchFamily="2" charset="-79"/>
                <a:ea typeface="Calibri" panose="020F0502020204030204" pitchFamily="34" charset="0"/>
                <a:cs typeface="Aharoni" panose="02010803020104030203" pitchFamily="2" charset="-79"/>
              </a:rPr>
              <a:t>I Am </a:t>
            </a:r>
            <a:r>
              <a:rPr lang="en-US" sz="3000" dirty="0">
                <a:effectLst/>
                <a:ea typeface="Calibri" panose="020F0502020204030204" pitchFamily="34" charset="0"/>
                <a:cs typeface="Times New Roman" panose="02020603050405020304" pitchFamily="18" charset="0"/>
              </a:rPr>
              <a:t>over all the gods of Egypt.</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000" u="sng" dirty="0">
                <a:effectLst/>
                <a:ea typeface="Calibri" panose="020F0502020204030204" pitchFamily="34" charset="0"/>
                <a:cs typeface="Times New Roman" panose="02020603050405020304" pitchFamily="18" charset="0"/>
              </a:rPr>
              <a:t>The plagues came upon the land of Egypt ending with death to the first born</a:t>
            </a:r>
            <a:r>
              <a:rPr lang="en-US" sz="3000" dirty="0">
                <a:effectLst/>
                <a:ea typeface="Calibri" panose="020F0502020204030204" pitchFamily="34" charset="0"/>
                <a:cs typeface="Times New Roman" panose="02020603050405020304" pitchFamily="18" charset="0"/>
              </a:rPr>
              <a:t>. The Israelites were thrown out by the edict of the king, but then he changed his mind, he mobilized his army in pursuit while the Israelites were encamped by the sea.</a:t>
            </a:r>
          </a:p>
        </p:txBody>
      </p:sp>
    </p:spTree>
    <p:extLst>
      <p:ext uri="{BB962C8B-B14F-4D97-AF65-F5344CB8AC3E}">
        <p14:creationId xmlns:p14="http://schemas.microsoft.com/office/powerpoint/2010/main" val="80749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AF2958-F5C3-4852-B091-6532472FF3E9}"/>
              </a:ext>
            </a:extLst>
          </p:cNvPr>
          <p:cNvSpPr txBox="1"/>
          <p:nvPr/>
        </p:nvSpPr>
        <p:spPr>
          <a:xfrm>
            <a:off x="267789" y="369173"/>
            <a:ext cx="8510452" cy="2308324"/>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4. Moses delivers the heirs of promise. But they become trapped by the Red Sea when Pharoah is following with his army to destroy them.</a:t>
            </a:r>
          </a:p>
        </p:txBody>
      </p:sp>
      <p:pic>
        <p:nvPicPr>
          <p:cNvPr id="3" name="Picture 2">
            <a:extLst>
              <a:ext uri="{FF2B5EF4-FFF2-40B4-BE49-F238E27FC236}">
                <a16:creationId xmlns:a16="http://schemas.microsoft.com/office/drawing/2014/main" id="{6EF86266-22E9-46E9-BD0F-C827A6DCE085}"/>
              </a:ext>
            </a:extLst>
          </p:cNvPr>
          <p:cNvPicPr>
            <a:picLocks noChangeAspect="1"/>
          </p:cNvPicPr>
          <p:nvPr/>
        </p:nvPicPr>
        <p:blipFill>
          <a:blip r:embed="rId2"/>
          <a:stretch>
            <a:fillRect/>
          </a:stretch>
        </p:blipFill>
        <p:spPr>
          <a:xfrm>
            <a:off x="3629025" y="2771775"/>
            <a:ext cx="1885950" cy="1314450"/>
          </a:xfrm>
          <a:prstGeom prst="rect">
            <a:avLst/>
          </a:prstGeom>
        </p:spPr>
      </p:pic>
      <p:pic>
        <p:nvPicPr>
          <p:cNvPr id="4" name="Picture 3">
            <a:extLst>
              <a:ext uri="{FF2B5EF4-FFF2-40B4-BE49-F238E27FC236}">
                <a16:creationId xmlns:a16="http://schemas.microsoft.com/office/drawing/2014/main" id="{005F9D2A-3E6A-4460-9BBD-9A40CBFFCB05}"/>
              </a:ext>
            </a:extLst>
          </p:cNvPr>
          <p:cNvPicPr>
            <a:picLocks noChangeAspect="1"/>
          </p:cNvPicPr>
          <p:nvPr/>
        </p:nvPicPr>
        <p:blipFill>
          <a:blip r:embed="rId3"/>
          <a:stretch>
            <a:fillRect/>
          </a:stretch>
        </p:blipFill>
        <p:spPr>
          <a:xfrm>
            <a:off x="1507331" y="2943225"/>
            <a:ext cx="3931920" cy="2948940"/>
          </a:xfrm>
          <a:prstGeom prst="rect">
            <a:avLst/>
          </a:prstGeom>
        </p:spPr>
      </p:pic>
      <p:pic>
        <p:nvPicPr>
          <p:cNvPr id="5" name="Picture 4">
            <a:extLst>
              <a:ext uri="{FF2B5EF4-FFF2-40B4-BE49-F238E27FC236}">
                <a16:creationId xmlns:a16="http://schemas.microsoft.com/office/drawing/2014/main" id="{2B89F716-E5F8-422C-896F-C58D3FD24B14}"/>
              </a:ext>
            </a:extLst>
          </p:cNvPr>
          <p:cNvPicPr>
            <a:picLocks noChangeAspect="1"/>
          </p:cNvPicPr>
          <p:nvPr/>
        </p:nvPicPr>
        <p:blipFill>
          <a:blip r:embed="rId4"/>
          <a:stretch>
            <a:fillRect/>
          </a:stretch>
        </p:blipFill>
        <p:spPr>
          <a:xfrm>
            <a:off x="5604966" y="2710804"/>
            <a:ext cx="3539035" cy="2450804"/>
          </a:xfrm>
          <a:prstGeom prst="rect">
            <a:avLst/>
          </a:prstGeom>
        </p:spPr>
      </p:pic>
      <p:sp>
        <p:nvSpPr>
          <p:cNvPr id="6" name="TextBox 5">
            <a:extLst>
              <a:ext uri="{FF2B5EF4-FFF2-40B4-BE49-F238E27FC236}">
                <a16:creationId xmlns:a16="http://schemas.microsoft.com/office/drawing/2014/main" id="{1F1896DA-8AAA-48A1-9BCA-FA24849581F0}"/>
              </a:ext>
            </a:extLst>
          </p:cNvPr>
          <p:cNvSpPr txBox="1"/>
          <p:nvPr/>
        </p:nvSpPr>
        <p:spPr>
          <a:xfrm>
            <a:off x="5604966" y="5014912"/>
            <a:ext cx="3410447" cy="923330"/>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the </a:t>
            </a:r>
          </a:p>
          <a:p>
            <a:pPr algn="ctr" defTabSz="685800"/>
            <a:r>
              <a:rPr lang="en-US" sz="2700" dirty="0">
                <a:solidFill>
                  <a:prstClr val="white"/>
                </a:solidFill>
                <a:latin typeface="Calibri" panose="020F0502020204030204"/>
              </a:rPr>
              <a:t>end of the story?</a:t>
            </a:r>
          </a:p>
        </p:txBody>
      </p:sp>
    </p:spTree>
    <p:extLst>
      <p:ext uri="{BB962C8B-B14F-4D97-AF65-F5344CB8AC3E}">
        <p14:creationId xmlns:p14="http://schemas.microsoft.com/office/powerpoint/2010/main" val="295939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BF9E4269-0E0B-BFED-15D9-51AB98FAE83E}"/>
              </a:ext>
            </a:extLst>
          </p:cNvPr>
          <p:cNvSpPr txBox="1"/>
          <p:nvPr/>
        </p:nvSpPr>
        <p:spPr>
          <a:xfrm>
            <a:off x="394284" y="771819"/>
            <a:ext cx="8179266" cy="5324535"/>
          </a:xfrm>
          <a:prstGeom prst="rect">
            <a:avLst/>
          </a:prstGeom>
          <a:noFill/>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Again, things seem impossible. Will the purpose of God fail here, and God's purpose as made known to Abraham come to an end?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solidFill>
                  <a:srgbClr val="FF0000"/>
                </a:solidFill>
                <a:effectLst/>
                <a:ea typeface="Calibri" panose="020F0502020204030204" pitchFamily="34" charset="0"/>
                <a:cs typeface="Times New Roman" panose="02020603050405020304" pitchFamily="18" charset="0"/>
              </a:rPr>
              <a:t>Moses, in obedience to the command of God, stretches his rod over the waters and they stand up as a heap, making a pathway through which the once enslaved children of Abraham cross over and are liberated forever from their former bondage in Egypt.</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And as Paul said: "Were all baptized unto Moses in the cloud and in the sea." </a:t>
            </a: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1 Cor. 10:2</a:t>
            </a:r>
            <a:r>
              <a:rPr lang="en-US" sz="3200" b="1" dirty="0">
                <a:solidFill>
                  <a:srgbClr val="0070C0"/>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35556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263B84FD-7858-6F36-8EAE-FEC44BF07C77}"/>
              </a:ext>
            </a:extLst>
          </p:cNvPr>
          <p:cNvSpPr txBox="1"/>
          <p:nvPr/>
        </p:nvSpPr>
        <p:spPr>
          <a:xfrm>
            <a:off x="528506" y="981512"/>
            <a:ext cx="8162488" cy="5016758"/>
          </a:xfrm>
          <a:prstGeom prst="rect">
            <a:avLst/>
          </a:prstGeom>
          <a:noFill/>
        </p:spPr>
        <p:txBody>
          <a:bodyPr wrap="square">
            <a:spAutoFit/>
          </a:bodyPr>
          <a:lstStyle/>
          <a:p>
            <a:r>
              <a:rPr lang="en-US" sz="3200" b="1" dirty="0">
                <a:solidFill>
                  <a:srgbClr val="0070C0"/>
                </a:solidFill>
              </a:rPr>
              <a:t>Isaiah 14:24 </a:t>
            </a:r>
            <a:r>
              <a:rPr lang="en-US" sz="2400" dirty="0"/>
              <a:t>The LORD of hosts has sworn, saying, "Surely, as I have thought, so it shall come to pass, And as I have purposed, so it shall stand:</a:t>
            </a:r>
          </a:p>
          <a:p>
            <a:r>
              <a:rPr lang="en-US" sz="2400" b="1" dirty="0">
                <a:solidFill>
                  <a:srgbClr val="0070C0"/>
                </a:solidFill>
              </a:rPr>
              <a:t>25</a:t>
            </a:r>
            <a:r>
              <a:rPr lang="en-US" sz="2400" dirty="0"/>
              <a:t> That I will break the Assyrian in My land, And on My mountains tread him underfoot. Then his yoke shall be removed from them, And his burden removed from their shoulders.</a:t>
            </a:r>
          </a:p>
          <a:p>
            <a:r>
              <a:rPr lang="en-US" sz="2800" b="1" dirty="0">
                <a:solidFill>
                  <a:srgbClr val="0070C0"/>
                </a:solidFill>
              </a:rPr>
              <a:t>26</a:t>
            </a:r>
            <a:r>
              <a:rPr lang="en-US" sz="2800" dirty="0">
                <a:solidFill>
                  <a:srgbClr val="0070C0"/>
                </a:solidFill>
              </a:rPr>
              <a:t> This is the purpose that is purposed against the whole earth, And this is the hand that is stretched out over all the nations.</a:t>
            </a:r>
          </a:p>
          <a:p>
            <a:r>
              <a:rPr lang="en-US" sz="2800" b="1" dirty="0">
                <a:solidFill>
                  <a:srgbClr val="0070C0"/>
                </a:solidFill>
              </a:rPr>
              <a:t>27</a:t>
            </a:r>
            <a:r>
              <a:rPr lang="en-US" sz="2800" dirty="0">
                <a:solidFill>
                  <a:srgbClr val="0070C0"/>
                </a:solidFill>
              </a:rPr>
              <a:t> </a:t>
            </a:r>
            <a:r>
              <a:rPr lang="en-US" sz="2800" b="1" dirty="0">
                <a:solidFill>
                  <a:srgbClr val="0070C0"/>
                </a:solidFill>
              </a:rPr>
              <a:t>For the LORD of hosts has purposed</a:t>
            </a:r>
            <a:r>
              <a:rPr lang="en-US" sz="2800" dirty="0">
                <a:solidFill>
                  <a:srgbClr val="0070C0"/>
                </a:solidFill>
              </a:rPr>
              <a:t>, And who will annul it? His hand is stretched out, And who will turn it back?"</a:t>
            </a:r>
          </a:p>
        </p:txBody>
      </p:sp>
    </p:spTree>
    <p:extLst>
      <p:ext uri="{BB962C8B-B14F-4D97-AF65-F5344CB8AC3E}">
        <p14:creationId xmlns:p14="http://schemas.microsoft.com/office/powerpoint/2010/main" val="1404725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4C0E9823-8F94-AD83-26B3-25F37B655A91}"/>
              </a:ext>
            </a:extLst>
          </p:cNvPr>
          <p:cNvSpPr txBox="1"/>
          <p:nvPr/>
        </p:nvSpPr>
        <p:spPr>
          <a:xfrm>
            <a:off x="453006" y="981512"/>
            <a:ext cx="8523214" cy="4621778"/>
          </a:xfrm>
          <a:prstGeom prst="rect">
            <a:avLst/>
          </a:prstGeom>
          <a:noFill/>
        </p:spPr>
        <p:txBody>
          <a:bodyPr wrap="square">
            <a:spAutoFit/>
          </a:bodyPr>
          <a:lstStyle/>
          <a:p>
            <a:pPr marL="0" marR="0">
              <a:spcBef>
                <a:spcPts val="0"/>
              </a:spcBef>
              <a:spcAft>
                <a:spcPts val="1000"/>
              </a:spcAft>
            </a:pPr>
            <a:r>
              <a:rPr lang="en-US" sz="2600" dirty="0">
                <a:effectLst/>
                <a:ea typeface="Calibri" panose="020F0502020204030204" pitchFamily="34" charset="0"/>
                <a:cs typeface="Times New Roman" panose="02020603050405020304" pitchFamily="18" charset="0"/>
              </a:rPr>
              <a:t>But now being released from Pharaoh, the redeemed encounter </a:t>
            </a:r>
            <a:r>
              <a:rPr lang="en-US" sz="2600" b="1" u="sng" dirty="0">
                <a:effectLst/>
                <a:ea typeface="Calibri" panose="020F0502020204030204" pitchFamily="34" charset="0"/>
                <a:cs typeface="Times New Roman" panose="02020603050405020304" pitchFamily="18" charset="0"/>
              </a:rPr>
              <a:t>another enemy,</a:t>
            </a:r>
            <a:r>
              <a:rPr lang="en-US" sz="2600" dirty="0">
                <a:effectLst/>
                <a:ea typeface="Calibri" panose="020F0502020204030204" pitchFamily="34" charset="0"/>
                <a:cs typeface="Times New Roman" panose="02020603050405020304" pitchFamily="18" charset="0"/>
              </a:rPr>
              <a:t> and another test is before the children of Abraham. </a:t>
            </a:r>
            <a:r>
              <a:rPr lang="en-US" sz="2600" b="1" u="sng" dirty="0">
                <a:effectLst/>
                <a:ea typeface="Calibri" panose="020F0502020204030204" pitchFamily="34" charset="0"/>
                <a:cs typeface="Times New Roman" panose="02020603050405020304" pitchFamily="18" charset="0"/>
              </a:rPr>
              <a:t>The Amalekites</a:t>
            </a:r>
            <a:r>
              <a:rPr lang="en-US" sz="2600" b="1" dirty="0">
                <a:effectLst/>
                <a:ea typeface="Calibri" panose="020F0502020204030204" pitchFamily="34" charset="0"/>
                <a:cs typeface="Times New Roman" panose="02020603050405020304" pitchFamily="18" charset="0"/>
              </a:rPr>
              <a:t>, the descendants of Esau, </a:t>
            </a:r>
            <a:r>
              <a:rPr lang="en-US" sz="2600" dirty="0">
                <a:effectLst/>
                <a:ea typeface="Calibri" panose="020F0502020204030204" pitchFamily="34" charset="0"/>
                <a:cs typeface="Times New Roman" panose="02020603050405020304" pitchFamily="18" charset="0"/>
              </a:rPr>
              <a:t>now seek to contest the will of the Almighty, and to frustrate the eternal purpose made to Abraham, to Isaac and to Jacob. </a:t>
            </a:r>
          </a:p>
          <a:p>
            <a:pPr marL="0" marR="0">
              <a:spcBef>
                <a:spcPts val="0"/>
              </a:spcBef>
              <a:spcAft>
                <a:spcPts val="1000"/>
              </a:spcAft>
            </a:pPr>
            <a:r>
              <a:rPr lang="en-US" sz="2600" b="1" dirty="0">
                <a:effectLst/>
                <a:ea typeface="Calibri" panose="020F0502020204030204" pitchFamily="34" charset="0"/>
                <a:cs typeface="Times New Roman" panose="02020603050405020304" pitchFamily="18" charset="0"/>
              </a:rPr>
              <a:t>The descendants of the two brothers now form in lines of battle in deadly conflict.  </a:t>
            </a:r>
            <a:r>
              <a:rPr lang="en-US" sz="2600" dirty="0">
                <a:effectLst/>
                <a:ea typeface="Calibri" panose="020F0502020204030204" pitchFamily="34" charset="0"/>
                <a:cs typeface="Times New Roman" panose="02020603050405020304" pitchFamily="18" charset="0"/>
              </a:rPr>
              <a:t>Will God's purpose fail at last? The test comes, and victory comes to the </a:t>
            </a:r>
            <a:r>
              <a:rPr lang="en-US" sz="2600" u="sng" dirty="0">
                <a:effectLst/>
                <a:ea typeface="Calibri" panose="020F0502020204030204" pitchFamily="34" charset="0"/>
                <a:cs typeface="Times New Roman" panose="02020603050405020304" pitchFamily="18" charset="0"/>
              </a:rPr>
              <a:t>heirs of promise</a:t>
            </a:r>
            <a:r>
              <a:rPr lang="en-US" sz="2600" dirty="0">
                <a:effectLst/>
                <a:ea typeface="Calibri" panose="020F0502020204030204" pitchFamily="34" charset="0"/>
                <a:cs typeface="Times New Roman" panose="02020603050405020304" pitchFamily="18" charset="0"/>
              </a:rPr>
              <a:t>, Israel is preserved, and God, </a:t>
            </a:r>
            <a:r>
              <a:rPr lang="en-US" sz="2600" u="sng" dirty="0">
                <a:effectLst/>
                <a:ea typeface="Calibri" panose="020F0502020204030204" pitchFamily="34" charset="0"/>
                <a:cs typeface="Times New Roman" panose="02020603050405020304" pitchFamily="18" charset="0"/>
              </a:rPr>
              <a:t>remembering their rebellion, caused their destruction </a:t>
            </a:r>
            <a:r>
              <a:rPr lang="en-US" sz="2600" b="1" u="sng" dirty="0">
                <a:effectLst/>
                <a:ea typeface="Calibri" panose="020F0502020204030204" pitchFamily="34" charset="0"/>
                <a:cs typeface="Times New Roman" panose="02020603050405020304" pitchFamily="18" charset="0"/>
              </a:rPr>
              <a:t>400 years later</a:t>
            </a:r>
            <a:r>
              <a:rPr lang="en-US" sz="2600" u="sng" dirty="0">
                <a:effectLst/>
                <a:ea typeface="Calibri" panose="020F0502020204030204" pitchFamily="34" charset="0"/>
                <a:cs typeface="Times New Roman" panose="02020603050405020304" pitchFamily="18" charset="0"/>
              </a:rPr>
              <a:t>, in the days of Samuel.</a:t>
            </a:r>
            <a:endParaRPr lang="en-US"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15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413F5832-A69A-747F-FCC6-C7986760441F}"/>
              </a:ext>
            </a:extLst>
          </p:cNvPr>
          <p:cNvSpPr txBox="1"/>
          <p:nvPr/>
        </p:nvSpPr>
        <p:spPr>
          <a:xfrm>
            <a:off x="209725" y="1140903"/>
            <a:ext cx="8581937" cy="4770537"/>
          </a:xfrm>
          <a:prstGeom prst="rect">
            <a:avLst/>
          </a:prstGeom>
          <a:noFill/>
        </p:spPr>
        <p:txBody>
          <a:bodyPr wrap="square">
            <a:spAutoFit/>
          </a:bodyPr>
          <a:lstStyle/>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Definitely, God had a purpose in bringing to pass His sworn covenant with Abraham. </a:t>
            </a:r>
            <a:r>
              <a:rPr lang="en-US" sz="3000" b="1" u="sng" dirty="0">
                <a:effectLst/>
                <a:latin typeface="Aharoni" panose="02010803020104030203" pitchFamily="2" charset="-79"/>
                <a:ea typeface="Calibri" panose="020F0502020204030204" pitchFamily="34" charset="0"/>
                <a:cs typeface="Aharoni" panose="02010803020104030203" pitchFamily="2" charset="-79"/>
              </a:rPr>
              <a:t>At every angle there was a test of faith</a:t>
            </a:r>
            <a:r>
              <a:rPr lang="en-US" sz="3000" dirty="0">
                <a:effectLst/>
                <a:ea typeface="Calibri" panose="020F0502020204030204" pitchFamily="34" charset="0"/>
                <a:cs typeface="Times New Roman" panose="02020603050405020304" pitchFamily="18" charset="0"/>
              </a:rPr>
              <a:t> throughout the whole procedure unto the end.</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And we see God’s designs were being accomplished in the development of the </a:t>
            </a:r>
            <a:r>
              <a:rPr lang="en-US" sz="3200" dirty="0">
                <a:effectLst/>
                <a:ea typeface="Calibri" panose="020F0502020204030204" pitchFamily="34" charset="0"/>
                <a:cs typeface="Times New Roman" panose="02020603050405020304" pitchFamily="18" charset="0"/>
              </a:rPr>
              <a:t>"</a:t>
            </a:r>
            <a:r>
              <a:rPr lang="en-US" sz="3200" u="sng" dirty="0">
                <a:effectLst/>
                <a:latin typeface="Aharoni" panose="02010803020104030203" pitchFamily="2" charset="-79"/>
                <a:ea typeface="Calibri" panose="020F0502020204030204" pitchFamily="34" charset="0"/>
                <a:cs typeface="Aharoni" panose="02010803020104030203" pitchFamily="2" charset="-79"/>
              </a:rPr>
              <a:t>mystery</a:t>
            </a:r>
            <a:r>
              <a:rPr lang="en-US" sz="3200" u="sng" dirty="0">
                <a:effectLst/>
                <a:ea typeface="Calibri" panose="020F0502020204030204" pitchFamily="34" charset="0"/>
                <a:cs typeface="Times New Roman" panose="02020603050405020304" pitchFamily="18" charset="0"/>
              </a:rPr>
              <a:t> </a:t>
            </a:r>
            <a:r>
              <a:rPr lang="en-US" sz="3200" u="sng" dirty="0">
                <a:effectLst/>
                <a:latin typeface="Aharoni" panose="02010803020104030203" pitchFamily="2" charset="-79"/>
                <a:ea typeface="Calibri" panose="020F0502020204030204" pitchFamily="34" charset="0"/>
                <a:cs typeface="Aharoni" panose="02010803020104030203" pitchFamily="2" charset="-79"/>
              </a:rPr>
              <a:t>hid for ages</a:t>
            </a:r>
            <a:r>
              <a:rPr lang="en-US" sz="3200" dirty="0">
                <a:effectLst/>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and was not fully understood by the men of the old testament, but was revealed in its fullness by the chosen apostles of our Lord. </a:t>
            </a:r>
          </a:p>
        </p:txBody>
      </p:sp>
    </p:spTree>
    <p:extLst>
      <p:ext uri="{BB962C8B-B14F-4D97-AF65-F5344CB8AC3E}">
        <p14:creationId xmlns:p14="http://schemas.microsoft.com/office/powerpoint/2010/main" val="165827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895DF472-A1A1-BC3F-34A2-17B792D86F5F}"/>
              </a:ext>
            </a:extLst>
          </p:cNvPr>
          <p:cNvSpPr txBox="1"/>
          <p:nvPr/>
        </p:nvSpPr>
        <p:spPr>
          <a:xfrm>
            <a:off x="444617" y="872455"/>
            <a:ext cx="8070209" cy="5262979"/>
          </a:xfrm>
          <a:prstGeom prst="rect">
            <a:avLst/>
          </a:prstGeom>
          <a:noFill/>
        </p:spPr>
        <p:txBody>
          <a:bodyPr wrap="square">
            <a:spAutoFit/>
          </a:bodyPr>
          <a:lstStyle/>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(Eph.1:8) </a:t>
            </a:r>
            <a:r>
              <a:rPr lang="en-US" sz="2400" dirty="0">
                <a:effectLst/>
                <a:ea typeface="Calibri" panose="020F0502020204030204" pitchFamily="34" charset="0"/>
                <a:cs typeface="Times New Roman" panose="02020603050405020304" pitchFamily="18" charset="0"/>
              </a:rPr>
              <a:t>which He made to abound toward us in all wisdom and prudence,</a:t>
            </a:r>
          </a:p>
          <a:p>
            <a:pPr marL="0" marR="0">
              <a:spcBef>
                <a:spcPts val="0"/>
              </a:spcBef>
              <a:spcAft>
                <a:spcPts val="0"/>
              </a:spcAft>
            </a:pPr>
            <a:r>
              <a:rPr lang="en-US" sz="2800" b="1" dirty="0">
                <a:solidFill>
                  <a:srgbClr val="0070C0"/>
                </a:solidFill>
                <a:effectLst/>
                <a:ea typeface="Calibri" panose="020F0502020204030204" pitchFamily="34" charset="0"/>
                <a:cs typeface="Times New Roman" panose="02020603050405020304" pitchFamily="18" charset="0"/>
              </a:rPr>
              <a:t>9</a:t>
            </a:r>
            <a:r>
              <a:rPr lang="en-US" sz="2800" dirty="0">
                <a:effectLst/>
                <a:ea typeface="Calibri" panose="020F0502020204030204" pitchFamily="34" charset="0"/>
                <a:cs typeface="Times New Roman" panose="02020603050405020304" pitchFamily="18" charset="0"/>
              </a:rPr>
              <a:t> </a:t>
            </a:r>
            <a:r>
              <a:rPr lang="en-US" sz="2800" b="1" dirty="0">
                <a:effectLst/>
                <a:ea typeface="Calibri" panose="020F0502020204030204" pitchFamily="34" charset="0"/>
                <a:cs typeface="Times New Roman" panose="02020603050405020304" pitchFamily="18" charset="0"/>
              </a:rPr>
              <a:t>having </a:t>
            </a:r>
            <a:r>
              <a:rPr lang="en-US" sz="2800" b="1" u="sng" dirty="0">
                <a:effectLst/>
                <a:ea typeface="Calibri" panose="020F0502020204030204" pitchFamily="34" charset="0"/>
                <a:cs typeface="Times New Roman" panose="02020603050405020304" pitchFamily="18" charset="0"/>
              </a:rPr>
              <a:t>made known to us the mystery of His will,</a:t>
            </a:r>
            <a:r>
              <a:rPr lang="en-US" sz="2800" b="1" dirty="0">
                <a:effectLst/>
                <a:ea typeface="Calibri" panose="020F0502020204030204" pitchFamily="34" charset="0"/>
                <a:cs typeface="Times New Roman" panose="02020603050405020304" pitchFamily="18" charset="0"/>
              </a:rPr>
              <a:t> according to His good pleasure which He purposed in Himself,</a:t>
            </a:r>
            <a:r>
              <a:rPr lang="en-US" sz="2800" b="1" dirty="0">
                <a:solidFill>
                  <a:srgbClr val="0070C0"/>
                </a:solidFill>
                <a:effectLst/>
                <a:ea typeface="Calibri" panose="020F0502020204030204" pitchFamily="34" charset="0"/>
                <a:cs typeface="Times New Roman" panose="02020603050405020304" pitchFamily="18" charset="0"/>
              </a:rPr>
              <a:t>10</a:t>
            </a:r>
            <a:r>
              <a:rPr lang="en-US" sz="2800" b="1" dirty="0">
                <a:effectLst/>
                <a:ea typeface="Calibri" panose="020F0502020204030204" pitchFamily="34" charset="0"/>
                <a:cs typeface="Times New Roman" panose="02020603050405020304" pitchFamily="18" charset="0"/>
              </a:rPr>
              <a:t> that in the dispensation of the fullness of the times He might gather together in one all things in Christ, both which are in heaven and which are on earth--in Him.</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b="1" dirty="0">
                <a:solidFill>
                  <a:srgbClr val="0070C0"/>
                </a:solidFill>
                <a:effectLst/>
                <a:ea typeface="Calibri" panose="020F0502020204030204" pitchFamily="34" charset="0"/>
                <a:cs typeface="Times New Roman" panose="02020603050405020304" pitchFamily="18" charset="0"/>
              </a:rPr>
              <a:t>11</a:t>
            </a:r>
            <a:r>
              <a:rPr lang="en-US" sz="2400" dirty="0">
                <a:effectLst/>
                <a:ea typeface="Calibri" panose="020F0502020204030204" pitchFamily="34" charset="0"/>
                <a:cs typeface="Times New Roman" panose="02020603050405020304" pitchFamily="18" charset="0"/>
              </a:rPr>
              <a:t> In Him also we have obtained an inheritance, being predestined according to the purpose of Him who works all things according to the counsel of His will, </a:t>
            </a:r>
            <a:r>
              <a:rPr lang="en-US" sz="2400" b="1" dirty="0">
                <a:solidFill>
                  <a:srgbClr val="0070C0"/>
                </a:solidFill>
                <a:effectLst/>
                <a:ea typeface="Calibri" panose="020F0502020204030204" pitchFamily="34" charset="0"/>
                <a:cs typeface="Times New Roman" panose="02020603050405020304" pitchFamily="18" charset="0"/>
              </a:rPr>
              <a:t>12</a:t>
            </a:r>
            <a:r>
              <a:rPr lang="en-US" sz="2400" dirty="0">
                <a:effectLst/>
                <a:ea typeface="Calibri" panose="020F0502020204030204" pitchFamily="34" charset="0"/>
                <a:cs typeface="Times New Roman" panose="02020603050405020304" pitchFamily="18" charset="0"/>
              </a:rPr>
              <a:t> that we who first trusted in Christ should be to the praise of His glory.</a:t>
            </a:r>
          </a:p>
        </p:txBody>
      </p:sp>
    </p:spTree>
    <p:extLst>
      <p:ext uri="{BB962C8B-B14F-4D97-AF65-F5344CB8AC3E}">
        <p14:creationId xmlns:p14="http://schemas.microsoft.com/office/powerpoint/2010/main" val="336701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513C6832-B9C2-620E-FB78-0E974B098181}"/>
              </a:ext>
            </a:extLst>
          </p:cNvPr>
          <p:cNvSpPr txBox="1"/>
          <p:nvPr/>
        </p:nvSpPr>
        <p:spPr>
          <a:xfrm>
            <a:off x="595618" y="872455"/>
            <a:ext cx="7961153" cy="5206554"/>
          </a:xfrm>
          <a:prstGeom prst="rect">
            <a:avLst/>
          </a:prstGeom>
          <a:noFill/>
        </p:spPr>
        <p:txBody>
          <a:bodyPr wrap="square">
            <a:spAutoFit/>
          </a:bodyPr>
          <a:lstStyle/>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When we understand this, there is a beauty and power far surpassing the power of mankind. </a:t>
            </a:r>
          </a:p>
          <a:p>
            <a:pPr marL="0" marR="0">
              <a:spcBef>
                <a:spcPts val="0"/>
              </a:spcBef>
              <a:spcAft>
                <a:spcPts val="1000"/>
              </a:spcAft>
            </a:pPr>
            <a:r>
              <a:rPr lang="en-US" sz="36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600" b="1" dirty="0">
                <a:solidFill>
                  <a:srgbClr val="FF0000"/>
                </a:solidFill>
                <a:effectLst/>
                <a:ea typeface="Calibri" panose="020F0502020204030204" pitchFamily="34" charset="0"/>
                <a:cs typeface="Times New Roman" panose="02020603050405020304" pitchFamily="18" charset="0"/>
              </a:rPr>
              <a:t>God’s providence with the Israelites, is a </a:t>
            </a:r>
            <a:r>
              <a:rPr lang="en-US" sz="3600" b="1" u="sng" dirty="0">
                <a:solidFill>
                  <a:srgbClr val="FF0000"/>
                </a:solidFill>
                <a:effectLst/>
                <a:ea typeface="Calibri" panose="020F0502020204030204" pitchFamily="34" charset="0"/>
                <a:cs typeface="Times New Roman" panose="02020603050405020304" pitchFamily="18" charset="0"/>
              </a:rPr>
              <a:t>foreshadow</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u="sng" dirty="0">
                <a:solidFill>
                  <a:srgbClr val="FF0000"/>
                </a:solidFill>
                <a:effectLst/>
                <a:ea typeface="Calibri" panose="020F0502020204030204" pitchFamily="34" charset="0"/>
                <a:cs typeface="Times New Roman" panose="02020603050405020304" pitchFamily="18" charset="0"/>
              </a:rPr>
              <a:t>a type</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u="sng" dirty="0">
                <a:solidFill>
                  <a:srgbClr val="FF0000"/>
                </a:solidFill>
                <a:effectLst/>
                <a:ea typeface="Calibri" panose="020F0502020204030204" pitchFamily="34" charset="0"/>
                <a:cs typeface="Times New Roman" panose="02020603050405020304" pitchFamily="18" charset="0"/>
              </a:rPr>
              <a:t>a model for us </a:t>
            </a:r>
            <a:r>
              <a:rPr lang="en-US" sz="3600" b="1" dirty="0">
                <a:solidFill>
                  <a:srgbClr val="FF0000"/>
                </a:solidFill>
                <a:effectLst/>
                <a:ea typeface="Calibri" panose="020F0502020204030204" pitchFamily="34" charset="0"/>
                <a:cs typeface="Times New Roman" panose="02020603050405020304" pitchFamily="18" charset="0"/>
              </a:rPr>
              <a:t>to accept in our lives. </a:t>
            </a:r>
            <a:r>
              <a:rPr lang="en-US" sz="3600" dirty="0">
                <a:effectLst/>
                <a:ea typeface="Calibri" panose="020F0502020204030204" pitchFamily="34" charset="0"/>
                <a:cs typeface="Times New Roman" panose="02020603050405020304" pitchFamily="18" charset="0"/>
              </a:rPr>
              <a:t>"Surely as I have thought, so shall it come to pass, and as I have purposed so shall it stand."</a:t>
            </a:r>
          </a:p>
        </p:txBody>
      </p:sp>
    </p:spTree>
    <p:extLst>
      <p:ext uri="{BB962C8B-B14F-4D97-AF65-F5344CB8AC3E}">
        <p14:creationId xmlns:p14="http://schemas.microsoft.com/office/powerpoint/2010/main" val="3209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F18B93-6A4F-46B9-94D9-514FEB2B5F2B}"/>
              </a:ext>
            </a:extLst>
          </p:cNvPr>
          <p:cNvSpPr txBox="1"/>
          <p:nvPr/>
        </p:nvSpPr>
        <p:spPr>
          <a:xfrm>
            <a:off x="398417" y="383862"/>
            <a:ext cx="8392886" cy="1200329"/>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5. The heirs of promise apostatize and are  in captivity again. A faithful few remain.</a:t>
            </a:r>
          </a:p>
        </p:txBody>
      </p:sp>
      <p:pic>
        <p:nvPicPr>
          <p:cNvPr id="3" name="Picture 2">
            <a:extLst>
              <a:ext uri="{FF2B5EF4-FFF2-40B4-BE49-F238E27FC236}">
                <a16:creationId xmlns:a16="http://schemas.microsoft.com/office/drawing/2014/main" id="{DFBBFCDB-4045-4370-A5F9-3F7163857DBC}"/>
              </a:ext>
            </a:extLst>
          </p:cNvPr>
          <p:cNvPicPr>
            <a:picLocks noChangeAspect="1"/>
          </p:cNvPicPr>
          <p:nvPr/>
        </p:nvPicPr>
        <p:blipFill>
          <a:blip r:embed="rId2"/>
          <a:stretch>
            <a:fillRect/>
          </a:stretch>
        </p:blipFill>
        <p:spPr>
          <a:xfrm>
            <a:off x="5897880" y="2557636"/>
            <a:ext cx="2603183" cy="2551574"/>
          </a:xfrm>
          <a:prstGeom prst="rect">
            <a:avLst/>
          </a:prstGeom>
        </p:spPr>
      </p:pic>
      <p:pic>
        <p:nvPicPr>
          <p:cNvPr id="4" name="Picture 3">
            <a:extLst>
              <a:ext uri="{FF2B5EF4-FFF2-40B4-BE49-F238E27FC236}">
                <a16:creationId xmlns:a16="http://schemas.microsoft.com/office/drawing/2014/main" id="{39B9E07A-46BC-40C5-B1B3-C1DC075E2BD5}"/>
              </a:ext>
            </a:extLst>
          </p:cNvPr>
          <p:cNvPicPr>
            <a:picLocks noChangeAspect="1"/>
          </p:cNvPicPr>
          <p:nvPr/>
        </p:nvPicPr>
        <p:blipFill>
          <a:blip r:embed="rId3"/>
          <a:stretch>
            <a:fillRect/>
          </a:stretch>
        </p:blipFill>
        <p:spPr>
          <a:xfrm>
            <a:off x="242888" y="2238105"/>
            <a:ext cx="5564981" cy="3600524"/>
          </a:xfrm>
          <a:prstGeom prst="rect">
            <a:avLst/>
          </a:prstGeom>
        </p:spPr>
      </p:pic>
      <p:sp>
        <p:nvSpPr>
          <p:cNvPr id="5" name="TextBox 4">
            <a:extLst>
              <a:ext uri="{FF2B5EF4-FFF2-40B4-BE49-F238E27FC236}">
                <a16:creationId xmlns:a16="http://schemas.microsoft.com/office/drawing/2014/main" id="{E11001BC-62A6-4C6F-80A7-ABF4A0CF1909}"/>
              </a:ext>
            </a:extLst>
          </p:cNvPr>
          <p:cNvSpPr txBox="1"/>
          <p:nvPr/>
        </p:nvSpPr>
        <p:spPr>
          <a:xfrm>
            <a:off x="5672138" y="4695487"/>
            <a:ext cx="3119165" cy="923330"/>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the </a:t>
            </a:r>
          </a:p>
          <a:p>
            <a:pPr algn="ctr" defTabSz="685800"/>
            <a:r>
              <a:rPr lang="en-US" sz="2700" dirty="0">
                <a:solidFill>
                  <a:prstClr val="white"/>
                </a:solidFill>
                <a:latin typeface="Calibri" panose="020F0502020204030204"/>
              </a:rPr>
              <a:t>end of the story?</a:t>
            </a:r>
          </a:p>
        </p:txBody>
      </p:sp>
    </p:spTree>
    <p:extLst>
      <p:ext uri="{BB962C8B-B14F-4D97-AF65-F5344CB8AC3E}">
        <p14:creationId xmlns:p14="http://schemas.microsoft.com/office/powerpoint/2010/main" val="198526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8D6DE27B-C8C5-F06A-8F86-9BF19BB7A346}"/>
              </a:ext>
            </a:extLst>
          </p:cNvPr>
          <p:cNvSpPr txBox="1"/>
          <p:nvPr/>
        </p:nvSpPr>
        <p:spPr>
          <a:xfrm>
            <a:off x="385895" y="771819"/>
            <a:ext cx="8481268" cy="5150128"/>
          </a:xfrm>
          <a:prstGeom prst="rect">
            <a:avLst/>
          </a:prstGeom>
          <a:noFill/>
        </p:spPr>
        <p:txBody>
          <a:bodyPr wrap="square">
            <a:spAutoFit/>
          </a:bodyPr>
          <a:lstStyle/>
          <a:p>
            <a:pPr marL="0" marR="0">
              <a:spcBef>
                <a:spcPts val="0"/>
              </a:spcBef>
              <a:spcAft>
                <a:spcPts val="1000"/>
              </a:spcAft>
            </a:pPr>
            <a:r>
              <a:rPr lang="en-US" sz="2400" b="1" u="sng" dirty="0">
                <a:effectLst/>
                <a:ea typeface="Calibri" panose="020F0502020204030204" pitchFamily="34" charset="0"/>
                <a:cs typeface="Times New Roman" panose="02020603050405020304" pitchFamily="18" charset="0"/>
              </a:rPr>
              <a:t>fast forward</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Throughout all the ups and downs through which Israel passed, and although the </a:t>
            </a:r>
            <a:r>
              <a:rPr lang="en-US" sz="2400" u="sng" dirty="0">
                <a:effectLst/>
                <a:ea typeface="Calibri" panose="020F0502020204030204" pitchFamily="34" charset="0"/>
                <a:cs typeface="Times New Roman" panose="02020603050405020304" pitchFamily="18" charset="0"/>
              </a:rPr>
              <a:t>ten tribes of Israel became absorbed and lost,</a:t>
            </a:r>
            <a:r>
              <a:rPr lang="en-US" sz="2400" dirty="0">
                <a:effectLst/>
                <a:ea typeface="Calibri" panose="020F0502020204030204" pitchFamily="34" charset="0"/>
                <a:cs typeface="Times New Roman" panose="02020603050405020304" pitchFamily="18" charset="0"/>
              </a:rPr>
              <a:t> yet God miraculously preserved the remnant of Judah for a light, and the promise of God to Abraham and to His seed stands sure and abiding and </a:t>
            </a:r>
            <a:r>
              <a:rPr lang="en-US" sz="2400" b="1" dirty="0">
                <a:solidFill>
                  <a:srgbClr val="FF0000"/>
                </a:solidFill>
                <a:effectLst/>
                <a:ea typeface="Calibri" panose="020F0502020204030204" pitchFamily="34" charset="0"/>
                <a:cs typeface="Times New Roman" panose="02020603050405020304" pitchFamily="18" charset="0"/>
              </a:rPr>
              <a:t>the scarlet thread of prophecy of a deliverer through Judah.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Consider when Isaiah gave his prophecy, </a:t>
            </a:r>
            <a:r>
              <a:rPr lang="en-US" sz="2400" u="sng" dirty="0">
                <a:effectLst/>
                <a:ea typeface="Calibri" panose="020F0502020204030204" pitchFamily="34" charset="0"/>
                <a:cs typeface="Times New Roman" panose="02020603050405020304" pitchFamily="18" charset="0"/>
              </a:rPr>
              <a:t>Israel had existed a separate and distinct nation for a period of </a:t>
            </a:r>
            <a:r>
              <a:rPr lang="en-US" sz="2400" b="1" u="sng" dirty="0">
                <a:solidFill>
                  <a:srgbClr val="FF0000"/>
                </a:solidFill>
                <a:effectLst/>
                <a:ea typeface="Calibri" panose="020F0502020204030204" pitchFamily="34" charset="0"/>
                <a:cs typeface="Times New Roman" panose="02020603050405020304" pitchFamily="18" charset="0"/>
              </a:rPr>
              <a:t>800 years</a:t>
            </a:r>
            <a:r>
              <a:rPr lang="en-US" sz="2400" dirty="0">
                <a:effectLst/>
                <a:ea typeface="Calibri" panose="020F0502020204030204" pitchFamily="34" charset="0"/>
                <a:cs typeface="Times New Roman" panose="02020603050405020304" pitchFamily="18" charset="0"/>
              </a:rPr>
              <a:t>, yet they had been </a:t>
            </a:r>
            <a:r>
              <a:rPr lang="en-US" sz="2400" u="sng" dirty="0">
                <a:effectLst/>
                <a:ea typeface="Calibri" panose="020F0502020204030204" pitchFamily="34" charset="0"/>
                <a:cs typeface="Times New Roman" panose="02020603050405020304" pitchFamily="18" charset="0"/>
              </a:rPr>
              <a:t>enslaved by surrounding nations to such an extent that it would seem impossible from a strictly human standpoint for the promise to Abraham regarding this people ever to materialize</a:t>
            </a:r>
            <a:r>
              <a:rPr lang="en-US" sz="24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34958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1A366D43-6C2E-0E0F-12F7-1699787187BD}"/>
              </a:ext>
            </a:extLst>
          </p:cNvPr>
          <p:cNvSpPr txBox="1"/>
          <p:nvPr/>
        </p:nvSpPr>
        <p:spPr>
          <a:xfrm>
            <a:off x="360727" y="1115736"/>
            <a:ext cx="8783272" cy="4632037"/>
          </a:xfrm>
          <a:prstGeom prst="rect">
            <a:avLst/>
          </a:prstGeom>
          <a:noFill/>
        </p:spPr>
        <p:txBody>
          <a:bodyPr wrap="square">
            <a:spAutoFit/>
          </a:bodyPr>
          <a:lstStyle/>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But the Ten tribes of Israel could be lost forever -      </a:t>
            </a:r>
            <a:r>
              <a:rPr lang="en-US" sz="3000" b="1" u="sng" dirty="0">
                <a:effectLst/>
                <a:ea typeface="Calibri" panose="020F0502020204030204" pitchFamily="34" charset="0"/>
                <a:cs typeface="Times New Roman" panose="02020603050405020304" pitchFamily="18" charset="0"/>
              </a:rPr>
              <a:t> yet for a remnant, the tribe of Judah</a:t>
            </a:r>
            <a:r>
              <a:rPr lang="en-US" sz="3000" b="1" dirty="0">
                <a:effectLst/>
                <a:ea typeface="Calibri" panose="020F0502020204030204" pitchFamily="34" charset="0"/>
                <a:cs typeface="Times New Roman" panose="02020603050405020304" pitchFamily="18" charset="0"/>
              </a:rPr>
              <a:t> </a:t>
            </a:r>
            <a:r>
              <a:rPr lang="en-US" sz="3000" dirty="0">
                <a:effectLst/>
                <a:ea typeface="Calibri" panose="020F0502020204030204" pitchFamily="34" charset="0"/>
                <a:cs typeface="Times New Roman" panose="02020603050405020304" pitchFamily="18" charset="0"/>
              </a:rPr>
              <a:t>that contained the world's savior would be preserved,</a:t>
            </a:r>
          </a:p>
          <a:p>
            <a:pPr marL="0" marR="0">
              <a:spcBef>
                <a:spcPts val="0"/>
              </a:spcBef>
              <a:spcAft>
                <a:spcPts val="1000"/>
              </a:spcAft>
            </a:pPr>
            <a:r>
              <a:rPr lang="en-US" sz="3000" u="sng" dirty="0">
                <a:effectLst/>
                <a:ea typeface="Calibri" panose="020F0502020204030204" pitchFamily="34" charset="0"/>
                <a:cs typeface="Times New Roman" panose="02020603050405020304" pitchFamily="18" charset="0"/>
              </a:rPr>
              <a:t>miraculously carried as it were on eagles’ wings</a:t>
            </a:r>
            <a:r>
              <a:rPr lang="en-US" sz="3000" dirty="0">
                <a:effectLst/>
                <a:ea typeface="Calibri" panose="020F0502020204030204" pitchFamily="34" charset="0"/>
                <a:cs typeface="Times New Roman" panose="02020603050405020304" pitchFamily="18" charset="0"/>
              </a:rPr>
              <a:t>, that the solemn promise of God might stand.</a:t>
            </a:r>
          </a:p>
          <a:p>
            <a:pPr marL="0" marR="0">
              <a:spcBef>
                <a:spcPts val="0"/>
              </a:spcBef>
              <a:spcAft>
                <a:spcPts val="1000"/>
              </a:spcAft>
            </a:pPr>
            <a:endParaRPr lang="en-US" sz="30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Jesus Christ, we know, is the center of all prophecies in relation to God's eternal purpose, made known to the apostles of our Lord and revealed to us in the gospel.</a:t>
            </a:r>
          </a:p>
        </p:txBody>
      </p:sp>
    </p:spTree>
    <p:extLst>
      <p:ext uri="{BB962C8B-B14F-4D97-AF65-F5344CB8AC3E}">
        <p14:creationId xmlns:p14="http://schemas.microsoft.com/office/powerpoint/2010/main" val="2272626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049E4932-612C-5A15-1E9D-C633595EC1E7}"/>
              </a:ext>
            </a:extLst>
          </p:cNvPr>
          <p:cNvSpPr txBox="1"/>
          <p:nvPr/>
        </p:nvSpPr>
        <p:spPr>
          <a:xfrm>
            <a:off x="562064" y="872487"/>
            <a:ext cx="8170876" cy="5150128"/>
          </a:xfrm>
          <a:prstGeom prst="rect">
            <a:avLst/>
          </a:prstGeom>
          <a:noFill/>
        </p:spPr>
        <p:txBody>
          <a:bodyPr wrap="square">
            <a:spAutoFit/>
          </a:bodyPr>
          <a:lstStyle/>
          <a:p>
            <a:pPr marL="0" marR="0">
              <a:spcBef>
                <a:spcPts val="0"/>
              </a:spcBef>
              <a:spcAft>
                <a:spcPts val="1000"/>
              </a:spcAft>
            </a:pPr>
            <a:r>
              <a:rPr lang="en-US" sz="2400" b="1" dirty="0">
                <a:effectLst/>
                <a:ea typeface="Calibri" panose="020F0502020204030204" pitchFamily="34" charset="0"/>
                <a:cs typeface="Times New Roman" panose="02020603050405020304" pitchFamily="18" charset="0"/>
              </a:rPr>
              <a:t>All of these events are bound together by the scarlet thread</a:t>
            </a:r>
            <a:r>
              <a:rPr lang="en-US" sz="2400" dirty="0">
                <a:effectLst/>
                <a:ea typeface="Calibri" panose="020F0502020204030204" pitchFamily="34" charset="0"/>
                <a:cs typeface="Times New Roman" panose="02020603050405020304" pitchFamily="18" charset="0"/>
              </a:rPr>
              <a:t>, fastened at </a:t>
            </a:r>
            <a:r>
              <a:rPr lang="en-US" sz="2400" u="sng" dirty="0">
                <a:effectLst/>
                <a:ea typeface="Calibri" panose="020F0502020204030204" pitchFamily="34" charset="0"/>
                <a:cs typeface="Times New Roman" panose="02020603050405020304" pitchFamily="18" charset="0"/>
              </a:rPr>
              <a:t>the starting  point in the eternal purpose</a:t>
            </a:r>
            <a:r>
              <a:rPr lang="en-US" sz="2400" dirty="0">
                <a:effectLst/>
                <a:ea typeface="Calibri" panose="020F0502020204030204" pitchFamily="34" charset="0"/>
                <a:cs typeface="Times New Roman" panose="02020603050405020304" pitchFamily="18" charset="0"/>
              </a:rPr>
              <a:t>, "</a:t>
            </a:r>
            <a:r>
              <a:rPr lang="en-US" sz="2400" u="sng" dirty="0">
                <a:effectLst/>
                <a:ea typeface="Calibri" panose="020F0502020204030204" pitchFamily="34" charset="0"/>
                <a:cs typeface="Times New Roman" panose="02020603050405020304" pitchFamily="18" charset="0"/>
              </a:rPr>
              <a:t>kept secret</a:t>
            </a:r>
            <a:r>
              <a:rPr lang="en-US" sz="2400" dirty="0">
                <a:effectLst/>
                <a:ea typeface="Calibri" panose="020F0502020204030204" pitchFamily="34" charset="0"/>
                <a:cs typeface="Times New Roman" panose="02020603050405020304" pitchFamily="18" charset="0"/>
              </a:rPr>
              <a:t>," and was the </a:t>
            </a:r>
            <a:r>
              <a:rPr lang="en-US" sz="2400" b="1" u="sng" dirty="0">
                <a:effectLst/>
                <a:ea typeface="Calibri" panose="020F0502020204030204" pitchFamily="34" charset="0"/>
                <a:cs typeface="Times New Roman" panose="02020603050405020304" pitchFamily="18" charset="0"/>
              </a:rPr>
              <a:t>hidden mystery in the mind of God</a:t>
            </a:r>
            <a:r>
              <a:rPr lang="en-US" sz="2400" dirty="0">
                <a:effectLst/>
                <a:ea typeface="Calibri" panose="020F0502020204030204" pitchFamily="34" charset="0"/>
                <a:cs typeface="Times New Roman" panose="02020603050405020304" pitchFamily="18" charset="0"/>
              </a:rPr>
              <a:t>, reaching over ages, and coming to </a:t>
            </a:r>
            <a:r>
              <a:rPr lang="en-US" sz="2400" u="sng" dirty="0">
                <a:effectLst/>
                <a:ea typeface="Calibri" panose="020F0502020204030204" pitchFamily="34" charset="0"/>
                <a:cs typeface="Times New Roman" panose="02020603050405020304" pitchFamily="18" charset="0"/>
              </a:rPr>
              <a:t>completion in the earthly birth of Jesus the Christ</a:t>
            </a:r>
            <a:r>
              <a:rPr lang="en-US" sz="2400" dirty="0">
                <a:effectLst/>
                <a:ea typeface="Calibri" panose="020F0502020204030204" pitchFamily="34" charset="0"/>
                <a:cs typeface="Times New Roman" panose="02020603050405020304" pitchFamily="18" charset="0"/>
              </a:rPr>
              <a:t>, the </a:t>
            </a:r>
            <a:r>
              <a:rPr lang="en-US" sz="2400" u="sng" dirty="0">
                <a:effectLst/>
                <a:ea typeface="Calibri" panose="020F0502020204030204" pitchFamily="34" charset="0"/>
                <a:cs typeface="Times New Roman" panose="02020603050405020304" pitchFamily="18" charset="0"/>
              </a:rPr>
              <a:t>beginning and the end</a:t>
            </a:r>
            <a:r>
              <a:rPr lang="en-US" sz="2400" dirty="0">
                <a:effectLst/>
                <a:ea typeface="Calibri" panose="020F0502020204030204" pitchFamily="34" charset="0"/>
                <a:cs typeface="Times New Roman" panose="02020603050405020304" pitchFamily="18" charset="0"/>
              </a:rPr>
              <a:t>, </a:t>
            </a:r>
            <a:r>
              <a:rPr lang="en-US" sz="2400" u="sng" dirty="0">
                <a:effectLst/>
                <a:ea typeface="Calibri" panose="020F0502020204030204" pitchFamily="34" charset="0"/>
                <a:cs typeface="Times New Roman" panose="02020603050405020304" pitchFamily="18" charset="0"/>
              </a:rPr>
              <a:t>the first and the last</a:t>
            </a:r>
            <a:r>
              <a:rPr lang="en-US" sz="2400" dirty="0">
                <a:effectLst/>
                <a:ea typeface="Calibri" panose="020F0502020204030204" pitchFamily="34" charset="0"/>
                <a:cs typeface="Times New Roman" panose="02020603050405020304" pitchFamily="18" charset="0"/>
              </a:rPr>
              <a:t>, </a:t>
            </a:r>
            <a:r>
              <a:rPr lang="en-US" sz="2400" u="sng" dirty="0">
                <a:effectLst/>
                <a:ea typeface="Calibri" panose="020F0502020204030204" pitchFamily="34" charset="0"/>
                <a:cs typeface="Times New Roman" panose="02020603050405020304" pitchFamily="18" charset="0"/>
              </a:rPr>
              <a:t>the alpha and omega</a:t>
            </a:r>
            <a:r>
              <a:rPr lang="en-US" sz="24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2400" b="1" dirty="0">
                <a:solidFill>
                  <a:srgbClr val="FF0000"/>
                </a:solidFill>
                <a:effectLst/>
                <a:ea typeface="Calibri" panose="020F0502020204030204" pitchFamily="34" charset="0"/>
                <a:cs typeface="Times New Roman" panose="02020603050405020304" pitchFamily="18" charset="0"/>
              </a:rPr>
              <a:t>The testimony of Stephen the first martyr</a:t>
            </a:r>
            <a:r>
              <a:rPr lang="en-US" sz="2000" dirty="0">
                <a:solidFill>
                  <a:srgbClr val="FF0000"/>
                </a:solidFill>
                <a:effectLst/>
                <a:ea typeface="Calibri" panose="020F0502020204030204" pitchFamily="34" charset="0"/>
                <a:cs typeface="Times New Roman" panose="02020603050405020304" pitchFamily="18" charset="0"/>
              </a:rPr>
              <a:t> that suffered for the testimony of God, bears witness to the fulfillment of the promise in speaking of David the son of Jesse says: "Of this man's seed hath God according to His promise raised unto Israel a Savior, Jesus." </a:t>
            </a:r>
            <a:r>
              <a:rPr lang="en-US" sz="3200"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Acts 13: 23</a:t>
            </a:r>
            <a:r>
              <a:rPr lang="en-US" sz="3200" dirty="0">
                <a:solidFill>
                  <a:srgbClr val="0070C0"/>
                </a:solidFill>
                <a:effectLst/>
                <a:ea typeface="Calibri" panose="020F0502020204030204" pitchFamily="34" charset="0"/>
                <a:cs typeface="Times New Roman" panose="02020603050405020304" pitchFamily="18" charset="0"/>
              </a:rPr>
              <a:t>.)</a:t>
            </a:r>
          </a:p>
          <a:p>
            <a:pPr marL="0" marR="0">
              <a:spcBef>
                <a:spcPts val="0"/>
              </a:spcBef>
              <a:spcAft>
                <a:spcPts val="1000"/>
              </a:spcAft>
            </a:pPr>
            <a:r>
              <a:rPr lang="en-US" sz="2000" dirty="0">
                <a:solidFill>
                  <a:srgbClr val="0070C0"/>
                </a:solidFill>
                <a:effectLst/>
                <a:ea typeface="Calibri" panose="020F0502020204030204" pitchFamily="34" charset="0"/>
                <a:cs typeface="Times New Roman" panose="02020603050405020304" pitchFamily="18" charset="0"/>
              </a:rPr>
              <a:t> Of this historic fact David prophesied seven hundred years before saying, "The Lord hath sworn in truth unto David; He will not turn from it; of the fruit of thy body will I set upon thy throne." </a:t>
            </a:r>
            <a:r>
              <a:rPr lang="en-US" sz="3200" b="1" dirty="0">
                <a:solidFill>
                  <a:srgbClr val="0070C0"/>
                </a:solidFill>
                <a:effectLst/>
                <a:ea typeface="Calibri" panose="020F0502020204030204" pitchFamily="34" charset="0"/>
                <a:cs typeface="Times New Roman" panose="02020603050405020304" pitchFamily="18" charset="0"/>
              </a:rPr>
              <a:t>(Psalms 132: 10-11.) </a:t>
            </a:r>
          </a:p>
        </p:txBody>
      </p:sp>
    </p:spTree>
    <p:extLst>
      <p:ext uri="{BB962C8B-B14F-4D97-AF65-F5344CB8AC3E}">
        <p14:creationId xmlns:p14="http://schemas.microsoft.com/office/powerpoint/2010/main" val="90489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B396F0C6-2521-8A6E-D0F9-E6E6F2925D1F}"/>
              </a:ext>
            </a:extLst>
          </p:cNvPr>
          <p:cNvSpPr txBox="1"/>
          <p:nvPr/>
        </p:nvSpPr>
        <p:spPr>
          <a:xfrm>
            <a:off x="587229" y="1124126"/>
            <a:ext cx="8070210" cy="4780796"/>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And It was because of God’s compassion that this rebellious people were not completely destroyed.</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(Lam. 3:22.) </a:t>
            </a:r>
            <a:r>
              <a:rPr lang="en-US" sz="3200" dirty="0">
                <a:effectLst/>
                <a:ea typeface="Calibri" panose="020F0502020204030204" pitchFamily="34" charset="0"/>
                <a:cs typeface="Times New Roman" panose="02020603050405020304" pitchFamily="18" charset="0"/>
              </a:rPr>
              <a:t>Through the LORD'S mercies we are not consumed, Because His compassions fail not. </a:t>
            </a:r>
          </a:p>
          <a:p>
            <a:pPr marL="0" marR="0">
              <a:spcBef>
                <a:spcPts val="0"/>
              </a:spcBef>
              <a:spcAft>
                <a:spcPts val="1000"/>
              </a:spcAft>
            </a:pPr>
            <a:r>
              <a:rPr lang="en-US" sz="3200" b="1" dirty="0">
                <a:effectLst/>
                <a:ea typeface="Calibri" panose="020F0502020204030204" pitchFamily="34" charset="0"/>
                <a:cs typeface="Times New Roman" panose="02020603050405020304" pitchFamily="18" charset="0"/>
              </a:rPr>
              <a:t>700 years before the Messiah came</a:t>
            </a:r>
            <a:r>
              <a:rPr lang="en-US" sz="3200" dirty="0">
                <a:effectLst/>
                <a:ea typeface="Calibri" panose="020F0502020204030204" pitchFamily="34" charset="0"/>
                <a:cs typeface="Times New Roman" panose="02020603050405020304" pitchFamily="18" charset="0"/>
              </a:rPr>
              <a:t>, Isaiah catches a view of the long expected one and speaks: </a:t>
            </a:r>
          </a:p>
        </p:txBody>
      </p:sp>
      <p:sp>
        <p:nvSpPr>
          <p:cNvPr id="7" name="Arrow: Right 6">
            <a:extLst>
              <a:ext uri="{FF2B5EF4-FFF2-40B4-BE49-F238E27FC236}">
                <a16:creationId xmlns:a16="http://schemas.microsoft.com/office/drawing/2014/main" id="{5C9278FC-28FB-6EA4-7312-A581A31A0702}"/>
              </a:ext>
            </a:extLst>
          </p:cNvPr>
          <p:cNvSpPr/>
          <p:nvPr/>
        </p:nvSpPr>
        <p:spPr>
          <a:xfrm>
            <a:off x="2038524" y="5479504"/>
            <a:ext cx="978408" cy="3394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10EFF7F-7EB3-587C-C521-BC7250FDB31E}"/>
              </a:ext>
            </a:extLst>
          </p:cNvPr>
          <p:cNvSpPr/>
          <p:nvPr/>
        </p:nvSpPr>
        <p:spPr>
          <a:xfrm>
            <a:off x="293615" y="2718033"/>
            <a:ext cx="8481269" cy="156035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59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CE7F79F4-4B3F-A100-77E5-C24FF13CB3BF}"/>
              </a:ext>
            </a:extLst>
          </p:cNvPr>
          <p:cNvSpPr txBox="1"/>
          <p:nvPr/>
        </p:nvSpPr>
        <p:spPr>
          <a:xfrm>
            <a:off x="427840" y="1182880"/>
            <a:ext cx="8246376" cy="4508927"/>
          </a:xfrm>
          <a:prstGeom prst="rect">
            <a:avLst/>
          </a:prstGeom>
          <a:noFill/>
        </p:spPr>
        <p:txBody>
          <a:bodyPr wrap="square">
            <a:spAutoFit/>
          </a:bodyPr>
          <a:lstStyle/>
          <a:p>
            <a:pPr marL="0" marR="0">
              <a:spcBef>
                <a:spcPts val="0"/>
              </a:spcBef>
              <a:spcAft>
                <a:spcPts val="1000"/>
              </a:spcAft>
            </a:pPr>
            <a:r>
              <a:rPr lang="en-US" sz="3200" b="1" u="sng" dirty="0">
                <a:solidFill>
                  <a:srgbClr val="0070C0"/>
                </a:solidFill>
                <a:effectLst/>
                <a:ea typeface="Calibri" panose="020F0502020204030204" pitchFamily="34" charset="0"/>
                <a:cs typeface="Times New Roman" panose="02020603050405020304" pitchFamily="18" charset="0"/>
              </a:rPr>
              <a:t>(Isa. 42:1)</a:t>
            </a:r>
            <a:r>
              <a:rPr lang="en-US" sz="3200" b="1" dirty="0">
                <a:solidFill>
                  <a:srgbClr val="0070C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"Behold! My Servant whom I uphold, My Elect One in whom My soul delights! I have put My Spirit upon Him; He will bring forth justice to the Gentiles.</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2</a:t>
            </a:r>
            <a:r>
              <a:rPr lang="en-US" sz="2400" dirty="0">
                <a:effectLst/>
                <a:ea typeface="Calibri" panose="020F0502020204030204" pitchFamily="34" charset="0"/>
                <a:cs typeface="Times New Roman" panose="02020603050405020304" pitchFamily="18" charset="0"/>
              </a:rPr>
              <a:t> He will not cry out, nor raise His voice, nor cause His voice to be heard in the street.</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3</a:t>
            </a:r>
            <a:r>
              <a:rPr lang="en-US" sz="2400" dirty="0">
                <a:effectLst/>
                <a:ea typeface="Calibri" panose="020F0502020204030204" pitchFamily="34" charset="0"/>
                <a:cs typeface="Times New Roman" panose="02020603050405020304" pitchFamily="18" charset="0"/>
              </a:rPr>
              <a:t> A bruised reed He will not break, and smoking flax He will not quench; He will bring forth justice for truth.</a:t>
            </a:r>
          </a:p>
          <a:p>
            <a:pPr marL="0" marR="0">
              <a:spcBef>
                <a:spcPts val="0"/>
              </a:spcBef>
              <a:spcAft>
                <a:spcPts val="1000"/>
              </a:spcAft>
            </a:pPr>
            <a:r>
              <a:rPr lang="en-US" sz="2400" b="1" dirty="0">
                <a:solidFill>
                  <a:srgbClr val="0070C0"/>
                </a:solidFill>
                <a:effectLst/>
                <a:ea typeface="Calibri" panose="020F0502020204030204" pitchFamily="34" charset="0"/>
                <a:cs typeface="Times New Roman" panose="02020603050405020304" pitchFamily="18" charset="0"/>
              </a:rPr>
              <a:t>4</a:t>
            </a:r>
            <a:r>
              <a:rPr lang="en-US" sz="2400" dirty="0">
                <a:effectLst/>
                <a:ea typeface="Calibri" panose="020F0502020204030204" pitchFamily="34" charset="0"/>
                <a:cs typeface="Times New Roman" panose="02020603050405020304" pitchFamily="18" charset="0"/>
              </a:rPr>
              <a:t> He will not fail nor be discouraged, Till He has established justice in the earth; And the coastlands shall wait for His law."</a:t>
            </a:r>
            <a:r>
              <a:rPr lang="en-US" sz="2600" dirty="0">
                <a:effectLst/>
                <a:ea typeface="Calibri" panose="020F0502020204030204" pitchFamily="34" charset="0"/>
                <a:cs typeface="Times New Roman" panose="02020603050405020304" pitchFamily="18" charset="0"/>
              </a:rPr>
              <a:t> </a:t>
            </a:r>
          </a:p>
        </p:txBody>
      </p:sp>
      <p:sp>
        <p:nvSpPr>
          <p:cNvPr id="7" name="Arrow: Right 6">
            <a:extLst>
              <a:ext uri="{FF2B5EF4-FFF2-40B4-BE49-F238E27FC236}">
                <a16:creationId xmlns:a16="http://schemas.microsoft.com/office/drawing/2014/main" id="{D46E5944-BE6D-ACE4-3350-DBA14E9BF69A}"/>
              </a:ext>
            </a:extLst>
          </p:cNvPr>
          <p:cNvSpPr/>
          <p:nvPr/>
        </p:nvSpPr>
        <p:spPr>
          <a:xfrm>
            <a:off x="7679030" y="5729597"/>
            <a:ext cx="978408" cy="3394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75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9D978-70F8-497C-BAE9-DF86B67942B1}"/>
              </a:ext>
            </a:extLst>
          </p:cNvPr>
          <p:cNvSpPr txBox="1"/>
          <p:nvPr/>
        </p:nvSpPr>
        <p:spPr>
          <a:xfrm>
            <a:off x="250032" y="371540"/>
            <a:ext cx="8643938" cy="923330"/>
          </a:xfrm>
          <a:prstGeom prst="rect">
            <a:avLst/>
          </a:prstGeom>
          <a:noFill/>
        </p:spPr>
        <p:txBody>
          <a:bodyPr wrap="square" rtlCol="0">
            <a:spAutoFit/>
          </a:bodyPr>
          <a:lstStyle/>
          <a:p>
            <a:pPr defTabSz="685800"/>
            <a:r>
              <a:rPr lang="en-US" sz="5400" b="1" dirty="0">
                <a:solidFill>
                  <a:prstClr val="white"/>
                </a:solidFill>
                <a:latin typeface="Times New Roman" panose="02020603050405020304" pitchFamily="18" charset="0"/>
                <a:cs typeface="Times New Roman" panose="02020603050405020304" pitchFamily="18" charset="0"/>
              </a:rPr>
              <a:t>The Eternal Purpose Of God</a:t>
            </a:r>
          </a:p>
        </p:txBody>
      </p:sp>
      <p:pic>
        <p:nvPicPr>
          <p:cNvPr id="2" name="Picture 1">
            <a:extLst>
              <a:ext uri="{FF2B5EF4-FFF2-40B4-BE49-F238E27FC236}">
                <a16:creationId xmlns:a16="http://schemas.microsoft.com/office/drawing/2014/main" id="{F9D5753A-A403-48FF-8785-BD07E4F858A2}"/>
              </a:ext>
            </a:extLst>
          </p:cNvPr>
          <p:cNvPicPr>
            <a:picLocks noChangeAspect="1"/>
          </p:cNvPicPr>
          <p:nvPr/>
        </p:nvPicPr>
        <p:blipFill>
          <a:blip r:embed="rId2"/>
          <a:stretch>
            <a:fillRect/>
          </a:stretch>
        </p:blipFill>
        <p:spPr>
          <a:xfrm>
            <a:off x="505651" y="1872449"/>
            <a:ext cx="6639543" cy="3593307"/>
          </a:xfrm>
          <a:prstGeom prst="rect">
            <a:avLst/>
          </a:prstGeom>
        </p:spPr>
      </p:pic>
      <p:pic>
        <p:nvPicPr>
          <p:cNvPr id="4" name="Picture 3">
            <a:extLst>
              <a:ext uri="{FF2B5EF4-FFF2-40B4-BE49-F238E27FC236}">
                <a16:creationId xmlns:a16="http://schemas.microsoft.com/office/drawing/2014/main" id="{CCE11217-1DC1-4F0C-AAB8-3052B8C3EBC9}"/>
              </a:ext>
            </a:extLst>
          </p:cNvPr>
          <p:cNvPicPr>
            <a:picLocks noChangeAspect="1"/>
          </p:cNvPicPr>
          <p:nvPr/>
        </p:nvPicPr>
        <p:blipFill>
          <a:blip r:embed="rId3"/>
          <a:stretch>
            <a:fillRect/>
          </a:stretch>
        </p:blipFill>
        <p:spPr>
          <a:xfrm>
            <a:off x="7145194" y="4377760"/>
            <a:ext cx="1885950" cy="1314450"/>
          </a:xfrm>
          <a:prstGeom prst="rect">
            <a:avLst/>
          </a:prstGeom>
        </p:spPr>
      </p:pic>
      <p:sp>
        <p:nvSpPr>
          <p:cNvPr id="5" name="TextBox 4">
            <a:extLst>
              <a:ext uri="{FF2B5EF4-FFF2-40B4-BE49-F238E27FC236}">
                <a16:creationId xmlns:a16="http://schemas.microsoft.com/office/drawing/2014/main" id="{BAA65A86-02A4-A66D-A01C-C8E6430743D4}"/>
              </a:ext>
            </a:extLst>
          </p:cNvPr>
          <p:cNvSpPr txBox="1"/>
          <p:nvPr/>
        </p:nvSpPr>
        <p:spPr>
          <a:xfrm>
            <a:off x="0" y="5763237"/>
            <a:ext cx="9143999" cy="830997"/>
          </a:xfrm>
          <a:prstGeom prst="rect">
            <a:avLst/>
          </a:prstGeom>
          <a:noFill/>
        </p:spPr>
        <p:txBody>
          <a:bodyPr wrap="square" rtlCol="0">
            <a:spAutoFit/>
          </a:bodyPr>
          <a:lstStyle/>
          <a:p>
            <a:pPr algn="ctr"/>
            <a:r>
              <a:rPr lang="en-US" sz="4800" dirty="0">
                <a:solidFill>
                  <a:schemeClr val="bg1"/>
                </a:solidFill>
              </a:rPr>
              <a:t>Ephesians 3:10-11</a:t>
            </a:r>
          </a:p>
        </p:txBody>
      </p:sp>
    </p:spTree>
    <p:extLst>
      <p:ext uri="{BB962C8B-B14F-4D97-AF65-F5344CB8AC3E}">
        <p14:creationId xmlns:p14="http://schemas.microsoft.com/office/powerpoint/2010/main" val="544333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CE7F79F4-4B3F-A100-77E5-C24FF13CB3BF}"/>
              </a:ext>
            </a:extLst>
          </p:cNvPr>
          <p:cNvSpPr txBox="1"/>
          <p:nvPr/>
        </p:nvSpPr>
        <p:spPr>
          <a:xfrm>
            <a:off x="528507" y="956346"/>
            <a:ext cx="8128932" cy="4878259"/>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5</a:t>
            </a:r>
            <a:r>
              <a:rPr lang="en-US" sz="2600" dirty="0">
                <a:effectLst/>
                <a:ea typeface="Calibri" panose="020F0502020204030204" pitchFamily="34" charset="0"/>
                <a:cs typeface="Times New Roman" panose="02020603050405020304" pitchFamily="18" charset="0"/>
              </a:rPr>
              <a:t> Thus says God the LORD, who created the heavens and stretched them out, who spread forth the earth and that which comes from it, who gives breath to the people on it, and spirit to those who walk on it:</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6</a:t>
            </a:r>
            <a:r>
              <a:rPr lang="en-US" sz="2600" dirty="0">
                <a:effectLst/>
                <a:ea typeface="Calibri" panose="020F0502020204030204" pitchFamily="34" charset="0"/>
                <a:cs typeface="Times New Roman" panose="02020603050405020304" pitchFamily="18" charset="0"/>
              </a:rPr>
              <a:t> "I, the LORD, have called You in righteousness, and will hold Your hand; I will keep You and give You as a covenant to the people, As a light to the Gentiles,</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7</a:t>
            </a:r>
            <a:r>
              <a:rPr lang="en-US" sz="2600" dirty="0">
                <a:effectLst/>
                <a:ea typeface="Calibri" panose="020F0502020204030204" pitchFamily="34" charset="0"/>
                <a:cs typeface="Times New Roman" panose="02020603050405020304" pitchFamily="18" charset="0"/>
              </a:rPr>
              <a:t> To open blind eyes, to bring out prisoners from the prison, those who sit in darkness from the prison house.</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8</a:t>
            </a:r>
            <a:r>
              <a:rPr lang="en-US" sz="2600" dirty="0">
                <a:effectLst/>
                <a:ea typeface="Calibri" panose="020F0502020204030204" pitchFamily="34" charset="0"/>
                <a:cs typeface="Times New Roman" panose="02020603050405020304" pitchFamily="18" charset="0"/>
              </a:rPr>
              <a:t> I am the LORD, that is My name; And My glory I will not give to another, Nor My praise to carved images.</a:t>
            </a:r>
          </a:p>
        </p:txBody>
      </p:sp>
    </p:spTree>
    <p:extLst>
      <p:ext uri="{BB962C8B-B14F-4D97-AF65-F5344CB8AC3E}">
        <p14:creationId xmlns:p14="http://schemas.microsoft.com/office/powerpoint/2010/main" val="1776186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D07E07-E503-4B60-96A1-8982E8429C18}"/>
              </a:ext>
            </a:extLst>
          </p:cNvPr>
          <p:cNvSpPr txBox="1"/>
          <p:nvPr/>
        </p:nvSpPr>
        <p:spPr>
          <a:xfrm>
            <a:off x="300446" y="383991"/>
            <a:ext cx="8118566" cy="1200329"/>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6. The Messiah is born. King Herod tries to kill him.</a:t>
            </a:r>
          </a:p>
        </p:txBody>
      </p:sp>
      <p:pic>
        <p:nvPicPr>
          <p:cNvPr id="3" name="Picture 2">
            <a:extLst>
              <a:ext uri="{FF2B5EF4-FFF2-40B4-BE49-F238E27FC236}">
                <a16:creationId xmlns:a16="http://schemas.microsoft.com/office/drawing/2014/main" id="{C7510609-DEC5-4C02-84AD-BA4E3C8ECDC5}"/>
              </a:ext>
            </a:extLst>
          </p:cNvPr>
          <p:cNvPicPr>
            <a:picLocks noChangeAspect="1"/>
          </p:cNvPicPr>
          <p:nvPr/>
        </p:nvPicPr>
        <p:blipFill>
          <a:blip r:embed="rId2"/>
          <a:stretch>
            <a:fillRect/>
          </a:stretch>
        </p:blipFill>
        <p:spPr>
          <a:xfrm>
            <a:off x="4656909" y="1928405"/>
            <a:ext cx="4127863" cy="2958738"/>
          </a:xfrm>
          <a:prstGeom prst="rect">
            <a:avLst/>
          </a:prstGeom>
        </p:spPr>
      </p:pic>
      <p:pic>
        <p:nvPicPr>
          <p:cNvPr id="4" name="Picture 3">
            <a:extLst>
              <a:ext uri="{FF2B5EF4-FFF2-40B4-BE49-F238E27FC236}">
                <a16:creationId xmlns:a16="http://schemas.microsoft.com/office/drawing/2014/main" id="{A984BA59-66D5-41DE-93F6-0CA24777BC87}"/>
              </a:ext>
            </a:extLst>
          </p:cNvPr>
          <p:cNvPicPr>
            <a:picLocks noChangeAspect="1"/>
          </p:cNvPicPr>
          <p:nvPr/>
        </p:nvPicPr>
        <p:blipFill>
          <a:blip r:embed="rId3"/>
          <a:stretch>
            <a:fillRect/>
          </a:stretch>
        </p:blipFill>
        <p:spPr>
          <a:xfrm>
            <a:off x="-65314" y="1027068"/>
            <a:ext cx="4294415" cy="5173891"/>
          </a:xfrm>
          <a:prstGeom prst="rect">
            <a:avLst/>
          </a:prstGeom>
        </p:spPr>
      </p:pic>
      <p:sp>
        <p:nvSpPr>
          <p:cNvPr id="6" name="TextBox 5">
            <a:extLst>
              <a:ext uri="{FF2B5EF4-FFF2-40B4-BE49-F238E27FC236}">
                <a16:creationId xmlns:a16="http://schemas.microsoft.com/office/drawing/2014/main" id="{15F10D4F-CAD7-4061-8CDF-49300FA97E3C}"/>
              </a:ext>
            </a:extLst>
          </p:cNvPr>
          <p:cNvSpPr txBox="1"/>
          <p:nvPr/>
        </p:nvSpPr>
        <p:spPr>
          <a:xfrm>
            <a:off x="4656909" y="4887142"/>
            <a:ext cx="4127863" cy="923330"/>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the </a:t>
            </a:r>
          </a:p>
          <a:p>
            <a:pPr algn="ctr" defTabSz="685800"/>
            <a:r>
              <a:rPr lang="en-US" sz="2700" dirty="0">
                <a:solidFill>
                  <a:prstClr val="white"/>
                </a:solidFill>
                <a:latin typeface="Calibri" panose="020F0502020204030204"/>
              </a:rPr>
              <a:t>end of the story?</a:t>
            </a:r>
          </a:p>
        </p:txBody>
      </p:sp>
    </p:spTree>
    <p:extLst>
      <p:ext uri="{BB962C8B-B14F-4D97-AF65-F5344CB8AC3E}">
        <p14:creationId xmlns:p14="http://schemas.microsoft.com/office/powerpoint/2010/main" val="247458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ED8740A4-4593-1096-4F74-C4D3D431C02C}"/>
              </a:ext>
            </a:extLst>
          </p:cNvPr>
          <p:cNvSpPr txBox="1"/>
          <p:nvPr/>
        </p:nvSpPr>
        <p:spPr>
          <a:xfrm>
            <a:off x="528507" y="906011"/>
            <a:ext cx="7994708" cy="5016758"/>
          </a:xfrm>
          <a:prstGeom prst="rect">
            <a:avLst/>
          </a:prstGeom>
          <a:noFill/>
        </p:spPr>
        <p:txBody>
          <a:bodyPr wrap="square">
            <a:spAutoFit/>
          </a:bodyPr>
          <a:lstStyle/>
          <a:p>
            <a:pPr marL="0" marR="0">
              <a:spcBef>
                <a:spcPts val="0"/>
              </a:spcBef>
              <a:spcAft>
                <a:spcPts val="0"/>
              </a:spcAft>
            </a:pPr>
            <a:r>
              <a:rPr lang="en-US" sz="3200" b="1" u="sng" dirty="0">
                <a:effectLst/>
                <a:ea typeface="Calibri" panose="020F0502020204030204" pitchFamily="34" charset="0"/>
                <a:cs typeface="Times New Roman" panose="02020603050405020304" pitchFamily="18" charset="0"/>
              </a:rPr>
              <a:t>4,000 years has now come and passed into eternity, and a babe is born in Bethlehem</a:t>
            </a:r>
            <a:r>
              <a:rPr lang="en-US" sz="3200" dirty="0">
                <a:effectLst/>
                <a:ea typeface="Calibri" panose="020F0502020204030204" pitchFamily="34" charset="0"/>
                <a:cs typeface="Times New Roman" panose="02020603050405020304" pitchFamily="18" charset="0"/>
              </a:rPr>
              <a:t> </a:t>
            </a:r>
            <a:r>
              <a:rPr lang="en-US" sz="3200" u="sng" dirty="0">
                <a:effectLst/>
                <a:ea typeface="Calibri" panose="020F0502020204030204" pitchFamily="34" charset="0"/>
                <a:cs typeface="Times New Roman" panose="02020603050405020304" pitchFamily="18" charset="0"/>
              </a:rPr>
              <a:t>in</a:t>
            </a:r>
            <a:r>
              <a:rPr lang="en-US" sz="3200" b="1" u="sng" dirty="0">
                <a:effectLst/>
                <a:ea typeface="Calibri" panose="020F0502020204030204" pitchFamily="34" charset="0"/>
                <a:cs typeface="Times New Roman" panose="02020603050405020304" pitchFamily="18" charset="0"/>
              </a:rPr>
              <a:t> J</a:t>
            </a:r>
            <a:r>
              <a:rPr lang="en-US" sz="3200" u="sng" dirty="0">
                <a:effectLst/>
                <a:ea typeface="Calibri" panose="020F0502020204030204" pitchFamily="34" charset="0"/>
                <a:cs typeface="Times New Roman" panose="02020603050405020304" pitchFamily="18" charset="0"/>
              </a:rPr>
              <a:t>ud</a:t>
            </a:r>
            <a:r>
              <a:rPr lang="en-US" sz="3200" dirty="0">
                <a:effectLst/>
                <a:ea typeface="Calibri" panose="020F0502020204030204" pitchFamily="34" charset="0"/>
                <a:cs typeface="Times New Roman" panose="02020603050405020304" pitchFamily="18" charset="0"/>
              </a:rPr>
              <a:t>ea, foretold by the Prophet Micah </a:t>
            </a:r>
            <a:r>
              <a:rPr lang="en-US" sz="3200" b="1" dirty="0">
                <a:effectLst/>
                <a:ea typeface="Calibri" panose="020F0502020204030204" pitchFamily="34" charset="0"/>
                <a:cs typeface="Times New Roman" panose="02020603050405020304" pitchFamily="18" charset="0"/>
              </a:rPr>
              <a:t>700 </a:t>
            </a:r>
            <a:r>
              <a:rPr lang="en-US" sz="3200" dirty="0">
                <a:effectLst/>
                <a:ea typeface="Calibri" panose="020F0502020204030204" pitchFamily="34" charset="0"/>
                <a:cs typeface="Times New Roman" panose="02020603050405020304" pitchFamily="18" charset="0"/>
              </a:rPr>
              <a:t>hundred years before, in these words:</a:t>
            </a:r>
          </a:p>
          <a:p>
            <a:pPr marL="0" marR="0">
              <a:spcBef>
                <a:spcPts val="0"/>
              </a:spcBef>
              <a:spcAft>
                <a:spcPts val="0"/>
              </a:spcAft>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Calibri" panose="020F0502020204030204" pitchFamily="34" charset="0"/>
                <a:cs typeface="Times New Roman" panose="02020603050405020304" pitchFamily="18" charset="0"/>
              </a:rPr>
              <a:t>"But thou Bethlehem </a:t>
            </a:r>
            <a:r>
              <a:rPr lang="en-US" sz="3200" dirty="0" err="1">
                <a:effectLst/>
                <a:ea typeface="Calibri" panose="020F0502020204030204" pitchFamily="34" charset="0"/>
                <a:cs typeface="Times New Roman" panose="02020603050405020304" pitchFamily="18" charset="0"/>
              </a:rPr>
              <a:t>Ephratah</a:t>
            </a:r>
            <a:r>
              <a:rPr lang="en-US" sz="3200" dirty="0">
                <a:effectLst/>
                <a:ea typeface="Calibri" panose="020F0502020204030204" pitchFamily="34" charset="0"/>
                <a:cs typeface="Times New Roman" panose="02020603050405020304" pitchFamily="18" charset="0"/>
              </a:rPr>
              <a:t> though thou be little among the thousands of </a:t>
            </a:r>
            <a:r>
              <a:rPr lang="en-US" sz="3200" b="1" u="sng" dirty="0">
                <a:effectLst/>
                <a:ea typeface="Calibri" panose="020F0502020204030204" pitchFamily="34" charset="0"/>
                <a:cs typeface="Times New Roman" panose="02020603050405020304" pitchFamily="18" charset="0"/>
              </a:rPr>
              <a:t>Judah</a:t>
            </a:r>
            <a:r>
              <a:rPr lang="en-US" sz="3200" dirty="0">
                <a:effectLst/>
                <a:ea typeface="Calibri" panose="020F0502020204030204" pitchFamily="34" charset="0"/>
                <a:cs typeface="Times New Roman" panose="02020603050405020304" pitchFamily="18" charset="0"/>
              </a:rPr>
              <a:t> yet out of thee shall He come forth unto Me, that is to be ruler in Israel, whose goings forth have been of old from everlasting.</a:t>
            </a:r>
          </a:p>
        </p:txBody>
      </p:sp>
    </p:spTree>
    <p:extLst>
      <p:ext uri="{BB962C8B-B14F-4D97-AF65-F5344CB8AC3E}">
        <p14:creationId xmlns:p14="http://schemas.microsoft.com/office/powerpoint/2010/main" val="3818210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CB99AA7F-5C98-1C4C-BF7B-43462BDF4B9F}"/>
              </a:ext>
            </a:extLst>
          </p:cNvPr>
          <p:cNvSpPr txBox="1"/>
          <p:nvPr/>
        </p:nvSpPr>
        <p:spPr>
          <a:xfrm>
            <a:off x="494950" y="1090569"/>
            <a:ext cx="7977931" cy="4895945"/>
          </a:xfrm>
          <a:prstGeom prst="rect">
            <a:avLst/>
          </a:prstGeom>
          <a:noFill/>
        </p:spPr>
        <p:txBody>
          <a:bodyPr wrap="square">
            <a:spAutoFit/>
          </a:bodyPr>
          <a:lstStyle/>
          <a:p>
            <a:pPr marL="0" marR="0">
              <a:spcBef>
                <a:spcPts val="0"/>
              </a:spcBef>
              <a:spcAft>
                <a:spcPts val="0"/>
              </a:spcAft>
            </a:pPr>
            <a:r>
              <a:rPr lang="en-US" sz="3000" b="1" dirty="0">
                <a:effectLst/>
                <a:ea typeface="Calibri" panose="020F0502020204030204" pitchFamily="34" charset="0"/>
                <a:cs typeface="Times New Roman" panose="02020603050405020304" pitchFamily="18" charset="0"/>
              </a:rPr>
              <a:t>But </a:t>
            </a:r>
            <a:r>
              <a:rPr lang="en-US" sz="3000" b="1" dirty="0">
                <a:solidFill>
                  <a:srgbClr val="FF0000"/>
                </a:solidFill>
                <a:effectLst/>
                <a:ea typeface="Calibri" panose="020F0502020204030204" pitchFamily="34" charset="0"/>
                <a:cs typeface="Times New Roman" panose="02020603050405020304" pitchFamily="18" charset="0"/>
              </a:rPr>
              <a:t>why</a:t>
            </a:r>
            <a:r>
              <a:rPr lang="en-US" sz="3000" b="1" dirty="0">
                <a:effectLst/>
                <a:ea typeface="Calibri" panose="020F0502020204030204" pitchFamily="34" charset="0"/>
                <a:cs typeface="Times New Roman" panose="02020603050405020304" pitchFamily="18" charset="0"/>
              </a:rPr>
              <a:t> choose the unimportant town of Bethlehem, rather than Jerusalem</a:t>
            </a:r>
            <a:r>
              <a:rPr lang="en-US" sz="3000" dirty="0">
                <a:effectLst/>
                <a:ea typeface="Calibri" panose="020F0502020204030204" pitchFamily="34" charset="0"/>
                <a:cs typeface="Times New Roman" panose="02020603050405020304" pitchFamily="18" charset="0"/>
              </a:rPr>
              <a:t>, the capital city of the Jewish nation? — and </a:t>
            </a:r>
            <a:r>
              <a:rPr lang="en-US" sz="3000" b="1" dirty="0">
                <a:solidFill>
                  <a:srgbClr val="FF0000"/>
                </a:solidFill>
                <a:effectLst/>
                <a:ea typeface="Calibri" panose="020F0502020204030204" pitchFamily="34" charset="0"/>
                <a:cs typeface="Times New Roman" panose="02020603050405020304" pitchFamily="18" charset="0"/>
              </a:rPr>
              <a:t>why</a:t>
            </a:r>
            <a:r>
              <a:rPr lang="en-US" sz="3000" dirty="0">
                <a:effectLst/>
                <a:ea typeface="Calibri" panose="020F0502020204030204" pitchFamily="34" charset="0"/>
                <a:cs typeface="Times New Roman" panose="02020603050405020304" pitchFamily="18" charset="0"/>
              </a:rPr>
              <a:t> born of poor parents and whose shelter was in a manger, rather than in the surroundings in a king's palace?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But, The little town of Bethlehem was no obstacle in the way of furnishing the place of the Messiah's birth, but it was in exact order with the Divine plan of heaven.</a:t>
            </a:r>
          </a:p>
        </p:txBody>
      </p:sp>
    </p:spTree>
    <p:extLst>
      <p:ext uri="{BB962C8B-B14F-4D97-AF65-F5344CB8AC3E}">
        <p14:creationId xmlns:p14="http://schemas.microsoft.com/office/powerpoint/2010/main" val="2545460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108CF611-473F-469D-C585-EBDADE6910F5}"/>
              </a:ext>
            </a:extLst>
          </p:cNvPr>
          <p:cNvSpPr txBox="1"/>
          <p:nvPr/>
        </p:nvSpPr>
        <p:spPr>
          <a:xfrm>
            <a:off x="562063" y="1115737"/>
            <a:ext cx="8003098" cy="4832092"/>
          </a:xfrm>
          <a:prstGeom prst="rect">
            <a:avLst/>
          </a:prstGeom>
          <a:noFill/>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Among the scribes and wise men there was a belief that there was due some great person, and Herod the king, out of jealousy </a:t>
            </a:r>
            <a:r>
              <a:rPr lang="en-US" sz="2800" u="sng" dirty="0">
                <a:effectLst/>
                <a:ea typeface="Calibri" panose="020F0502020204030204" pitchFamily="34" charset="0"/>
                <a:cs typeface="Times New Roman" panose="02020603050405020304" pitchFamily="18" charset="0"/>
              </a:rPr>
              <a:t>ordered the death of innocent children, </a:t>
            </a:r>
            <a:r>
              <a:rPr lang="en-US" sz="2800" dirty="0">
                <a:effectLst/>
                <a:ea typeface="Calibri" panose="020F0502020204030204" pitchFamily="34" charset="0"/>
                <a:cs typeface="Times New Roman" panose="02020603050405020304" pitchFamily="18" charset="0"/>
              </a:rPr>
              <a:t>which caused </a:t>
            </a:r>
            <a:r>
              <a:rPr lang="en-US" sz="2800" u="sng" dirty="0">
                <a:effectLst/>
                <a:ea typeface="Calibri" panose="020F0502020204030204" pitchFamily="34" charset="0"/>
                <a:cs typeface="Times New Roman" panose="02020603050405020304" pitchFamily="18" charset="0"/>
              </a:rPr>
              <a:t>the flight into Egypt </a:t>
            </a:r>
            <a:r>
              <a:rPr lang="en-US" sz="2800" dirty="0">
                <a:effectLst/>
                <a:ea typeface="Calibri" panose="020F0502020204030204" pitchFamily="34" charset="0"/>
                <a:cs typeface="Times New Roman" panose="02020603050405020304" pitchFamily="18" charset="0"/>
              </a:rPr>
              <a:t>with the infant Jesus, which ended upon the death of Herod the king of Judea.</a:t>
            </a:r>
          </a:p>
          <a:p>
            <a:pPr marL="0" marR="0">
              <a:spcBef>
                <a:spcPts val="0"/>
              </a:spcBef>
              <a:spcAft>
                <a:spcPts val="0"/>
              </a:spcAft>
            </a:pPr>
            <a:r>
              <a:rPr lang="en-US" sz="2800" b="1" dirty="0">
                <a:solidFill>
                  <a:srgbClr val="FF0000"/>
                </a:solidFill>
                <a:effectLst/>
                <a:ea typeface="Calibri" panose="020F0502020204030204" pitchFamily="34" charset="0"/>
                <a:cs typeface="Times New Roman" panose="02020603050405020304" pitchFamily="18" charset="0"/>
              </a:rPr>
              <a:t>It will be seen that </a:t>
            </a:r>
            <a:r>
              <a:rPr lang="en-US" sz="28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the purpose of God </a:t>
            </a:r>
            <a:r>
              <a:rPr lang="en-US" sz="2800" b="1" dirty="0">
                <a:solidFill>
                  <a:srgbClr val="FF0000"/>
                </a:solidFill>
                <a:effectLst/>
                <a:ea typeface="Calibri" panose="020F0502020204030204" pitchFamily="34" charset="0"/>
                <a:cs typeface="Times New Roman" panose="02020603050405020304" pitchFamily="18" charset="0"/>
              </a:rPr>
              <a:t>respecting His chosen and foreordained people </a:t>
            </a:r>
            <a:r>
              <a:rPr lang="en-US" sz="2800" b="1" u="sng"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never</a:t>
            </a:r>
            <a:r>
              <a:rPr lang="en-US" sz="28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 one time failed</a:t>
            </a:r>
            <a:r>
              <a:rPr lang="en-US" sz="2800" b="1" dirty="0">
                <a:solidFill>
                  <a:srgbClr val="FF0000"/>
                </a:solidFill>
                <a:effectLst/>
                <a:ea typeface="Calibri" panose="020F0502020204030204" pitchFamily="34" charset="0"/>
                <a:cs typeface="Times New Roman" panose="02020603050405020304" pitchFamily="18" charset="0"/>
              </a:rPr>
              <a:t>. </a:t>
            </a:r>
            <a:r>
              <a:rPr lang="en-US" sz="2800" dirty="0">
                <a:effectLst/>
                <a:ea typeface="Calibri" panose="020F0502020204030204" pitchFamily="34" charset="0"/>
                <a:cs typeface="Times New Roman" panose="02020603050405020304" pitchFamily="18" charset="0"/>
              </a:rPr>
              <a:t>His oath to Abraham must be kept sacred and was fulfilled according to the letter  in every essential feature.</a:t>
            </a:r>
          </a:p>
        </p:txBody>
      </p:sp>
    </p:spTree>
    <p:extLst>
      <p:ext uri="{BB962C8B-B14F-4D97-AF65-F5344CB8AC3E}">
        <p14:creationId xmlns:p14="http://schemas.microsoft.com/office/powerpoint/2010/main" val="3112292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783601D7-44BC-CBD1-7FD1-B7685C7C53E0}"/>
              </a:ext>
            </a:extLst>
          </p:cNvPr>
          <p:cNvSpPr txBox="1"/>
          <p:nvPr/>
        </p:nvSpPr>
        <p:spPr>
          <a:xfrm>
            <a:off x="461394" y="804860"/>
            <a:ext cx="8120544" cy="5298886"/>
          </a:xfrm>
          <a:prstGeom prst="rect">
            <a:avLst/>
          </a:prstGeom>
          <a:noFill/>
        </p:spPr>
        <p:txBody>
          <a:bodyPr wrap="square">
            <a:spAutoFit/>
          </a:bodyPr>
          <a:lstStyle/>
          <a:p>
            <a:pPr marL="0" marR="0">
              <a:spcBef>
                <a:spcPts val="0"/>
              </a:spcBef>
              <a:spcAft>
                <a:spcPts val="1000"/>
              </a:spcAft>
            </a:pPr>
            <a:r>
              <a:rPr lang="en-US" sz="3000" b="1" dirty="0">
                <a:solidFill>
                  <a:srgbClr val="FF0000"/>
                </a:solidFill>
                <a:effectLst/>
                <a:ea typeface="Calibri" panose="020F0502020204030204" pitchFamily="34" charset="0"/>
                <a:cs typeface="Times New Roman" panose="02020603050405020304" pitchFamily="18" charset="0"/>
              </a:rPr>
              <a:t>Back to where we started…</a:t>
            </a: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Here is the beginning of the promise to Adam, that </a:t>
            </a:r>
            <a:r>
              <a:rPr lang="en-US" sz="3000" b="1" dirty="0">
                <a:effectLst/>
                <a:ea typeface="Calibri" panose="020F0502020204030204" pitchFamily="34" charset="0"/>
                <a:cs typeface="Times New Roman" panose="02020603050405020304" pitchFamily="18" charset="0"/>
              </a:rPr>
              <a:t>the seed of the woman should bruise the serpent's head,</a:t>
            </a:r>
            <a:r>
              <a:rPr lang="en-US" sz="3000" dirty="0">
                <a:effectLst/>
                <a:ea typeface="Calibri" panose="020F0502020204030204" pitchFamily="34" charset="0"/>
                <a:cs typeface="Times New Roman" panose="02020603050405020304" pitchFamily="18" charset="0"/>
              </a:rPr>
              <a:t>  verified when after his baptism, Jesus was owned as: </a:t>
            </a:r>
            <a:r>
              <a:rPr lang="en-US" sz="3000" b="1" dirty="0">
                <a:solidFill>
                  <a:srgbClr val="FF0000"/>
                </a:solidFill>
                <a:effectLst/>
                <a:ea typeface="Calibri" panose="020F0502020204030204" pitchFamily="34" charset="0"/>
                <a:cs typeface="Times New Roman" panose="02020603050405020304" pitchFamily="18" charset="0"/>
              </a:rPr>
              <a:t>"This is my Son in whom I am well pleased" </a:t>
            </a:r>
          </a:p>
          <a:p>
            <a:pPr marL="0" marR="0">
              <a:spcBef>
                <a:spcPts val="0"/>
              </a:spcBef>
              <a:spcAft>
                <a:spcPts val="0"/>
              </a:spcAft>
            </a:pPr>
            <a:endParaRPr lang="en-US" sz="3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000" dirty="0">
                <a:effectLst/>
                <a:ea typeface="Calibri" panose="020F0502020204030204" pitchFamily="34" charset="0"/>
                <a:cs typeface="Times New Roman" panose="02020603050405020304" pitchFamily="18" charset="0"/>
              </a:rPr>
              <a:t>And Jesus the Christ did not take His disciples from the learned rabbis, the philosophers of the different schools, He chose plain ordinary men to be His witnesses to all classes of men. </a:t>
            </a:r>
          </a:p>
        </p:txBody>
      </p:sp>
    </p:spTree>
    <p:extLst>
      <p:ext uri="{BB962C8B-B14F-4D97-AF65-F5344CB8AC3E}">
        <p14:creationId xmlns:p14="http://schemas.microsoft.com/office/powerpoint/2010/main" val="3050370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2A4C1C60-9BE3-9214-AB63-018142C77938}"/>
              </a:ext>
            </a:extLst>
          </p:cNvPr>
          <p:cNvSpPr txBox="1"/>
          <p:nvPr/>
        </p:nvSpPr>
        <p:spPr>
          <a:xfrm>
            <a:off x="536895" y="1098958"/>
            <a:ext cx="8120544" cy="5140831"/>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Again, we follow the line of prophecy down the ages </a:t>
            </a:r>
            <a:r>
              <a:rPr lang="en-US" sz="3200" b="1" dirty="0">
                <a:effectLst/>
                <a:ea typeface="Calibri" panose="020F0502020204030204" pitchFamily="34" charset="0"/>
                <a:cs typeface="Times New Roman" panose="02020603050405020304" pitchFamily="18" charset="0"/>
              </a:rPr>
              <a:t>from Adam to Moses</a:t>
            </a:r>
            <a:r>
              <a:rPr lang="en-US" sz="3200" dirty="0">
                <a:effectLst/>
                <a:ea typeface="Calibri" panose="020F0502020204030204" pitchFamily="34" charset="0"/>
                <a:cs typeface="Times New Roman" panose="02020603050405020304" pitchFamily="18" charset="0"/>
              </a:rPr>
              <a:t>, a period of </a:t>
            </a:r>
            <a:r>
              <a:rPr lang="en-US" sz="3200" b="1" dirty="0">
                <a:effectLst/>
                <a:ea typeface="Calibri" panose="020F0502020204030204" pitchFamily="34" charset="0"/>
                <a:cs typeface="Times New Roman" panose="02020603050405020304" pitchFamily="18" charset="0"/>
              </a:rPr>
              <a:t>2,500</a:t>
            </a:r>
            <a:r>
              <a:rPr lang="en-US" sz="3200" dirty="0">
                <a:effectLst/>
                <a:ea typeface="Calibri" panose="020F0502020204030204" pitchFamily="34" charset="0"/>
                <a:cs typeface="Times New Roman" panose="02020603050405020304" pitchFamily="18" charset="0"/>
              </a:rPr>
              <a:t> years, and we hear Him saying: "A prophet shall arise of your brethren like unto Me, him ye shall hear.“</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This prophet was to be God's prophet, and to speak the words of God, and</a:t>
            </a:r>
            <a:r>
              <a:rPr lang="en-US" sz="3200" dirty="0">
                <a:solidFill>
                  <a:srgbClr val="FF000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all who would not hear that prophet would be destroyed.</a:t>
            </a:r>
            <a:r>
              <a:rPr lang="en-US" sz="3200" dirty="0">
                <a:solidFill>
                  <a:srgbClr val="FF0000"/>
                </a:solidFill>
                <a:effectLst/>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2165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C4A62-06E8-44AA-84FF-96355AA66691}"/>
              </a:ext>
            </a:extLst>
          </p:cNvPr>
          <p:cNvSpPr txBox="1"/>
          <p:nvPr/>
        </p:nvSpPr>
        <p:spPr>
          <a:xfrm>
            <a:off x="352697" y="364456"/>
            <a:ext cx="8386355" cy="1200329"/>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7. Later, Jesus the promised Messiah is crucified and buried.</a:t>
            </a:r>
          </a:p>
        </p:txBody>
      </p:sp>
      <p:pic>
        <p:nvPicPr>
          <p:cNvPr id="3" name="Picture 2">
            <a:extLst>
              <a:ext uri="{FF2B5EF4-FFF2-40B4-BE49-F238E27FC236}">
                <a16:creationId xmlns:a16="http://schemas.microsoft.com/office/drawing/2014/main" id="{641692F4-99B5-43F6-BD79-6C46A11FA9FF}"/>
              </a:ext>
            </a:extLst>
          </p:cNvPr>
          <p:cNvPicPr>
            <a:picLocks noChangeAspect="1"/>
          </p:cNvPicPr>
          <p:nvPr/>
        </p:nvPicPr>
        <p:blipFill>
          <a:blip r:embed="rId2"/>
          <a:stretch>
            <a:fillRect/>
          </a:stretch>
        </p:blipFill>
        <p:spPr>
          <a:xfrm>
            <a:off x="5608215" y="2207418"/>
            <a:ext cx="3536158" cy="2464594"/>
          </a:xfrm>
          <a:prstGeom prst="rect">
            <a:avLst/>
          </a:prstGeom>
        </p:spPr>
      </p:pic>
      <p:pic>
        <p:nvPicPr>
          <p:cNvPr id="4" name="Picture 3">
            <a:extLst>
              <a:ext uri="{FF2B5EF4-FFF2-40B4-BE49-F238E27FC236}">
                <a16:creationId xmlns:a16="http://schemas.microsoft.com/office/drawing/2014/main" id="{6CA42ED3-1E9E-456D-A967-03CEF14ADA4B}"/>
              </a:ext>
            </a:extLst>
          </p:cNvPr>
          <p:cNvPicPr>
            <a:picLocks noChangeAspect="1"/>
          </p:cNvPicPr>
          <p:nvPr/>
        </p:nvPicPr>
        <p:blipFill>
          <a:blip r:embed="rId3"/>
          <a:stretch>
            <a:fillRect/>
          </a:stretch>
        </p:blipFill>
        <p:spPr>
          <a:xfrm>
            <a:off x="352698" y="2483167"/>
            <a:ext cx="5219428" cy="3230200"/>
          </a:xfrm>
          <a:prstGeom prst="rect">
            <a:avLst/>
          </a:prstGeom>
        </p:spPr>
      </p:pic>
      <p:sp>
        <p:nvSpPr>
          <p:cNvPr id="5" name="Rectangle 4">
            <a:extLst>
              <a:ext uri="{FF2B5EF4-FFF2-40B4-BE49-F238E27FC236}">
                <a16:creationId xmlns:a16="http://schemas.microsoft.com/office/drawing/2014/main" id="{FB2A4B6B-A8F4-46ED-A01F-AC32ED17DC22}"/>
              </a:ext>
            </a:extLst>
          </p:cNvPr>
          <p:cNvSpPr/>
          <p:nvPr/>
        </p:nvSpPr>
        <p:spPr>
          <a:xfrm>
            <a:off x="4986338" y="4886839"/>
            <a:ext cx="4572000" cy="923330"/>
          </a:xfrm>
          <a:prstGeom prst="rect">
            <a:avLst/>
          </a:prstGeom>
        </p:spPr>
        <p:txBody>
          <a:bodyPr wrap="square">
            <a:spAutoFit/>
          </a:bodyPr>
          <a:lstStyle/>
          <a:p>
            <a:pPr algn="ctr" defTabSz="685800"/>
            <a:r>
              <a:rPr lang="en-US" sz="2700" dirty="0">
                <a:solidFill>
                  <a:prstClr val="white"/>
                </a:solidFill>
                <a:latin typeface="Calibri" panose="020F0502020204030204"/>
              </a:rPr>
              <a:t>Is this the </a:t>
            </a:r>
          </a:p>
          <a:p>
            <a:pPr algn="ctr" defTabSz="685800"/>
            <a:r>
              <a:rPr lang="en-US" sz="2700" dirty="0">
                <a:solidFill>
                  <a:prstClr val="white"/>
                </a:solidFill>
                <a:latin typeface="Calibri" panose="020F0502020204030204"/>
              </a:rPr>
              <a:t>end of the story?</a:t>
            </a:r>
          </a:p>
        </p:txBody>
      </p:sp>
    </p:spTree>
    <p:extLst>
      <p:ext uri="{BB962C8B-B14F-4D97-AF65-F5344CB8AC3E}">
        <p14:creationId xmlns:p14="http://schemas.microsoft.com/office/powerpoint/2010/main" val="1525871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FE0695DC-9C26-93C8-BC66-E4F69F0000FE}"/>
              </a:ext>
            </a:extLst>
          </p:cNvPr>
          <p:cNvSpPr txBox="1"/>
          <p:nvPr/>
        </p:nvSpPr>
        <p:spPr>
          <a:xfrm>
            <a:off x="654341" y="1149292"/>
            <a:ext cx="7835318" cy="4657685"/>
          </a:xfrm>
          <a:prstGeom prst="rect">
            <a:avLst/>
          </a:prstGeom>
          <a:noFill/>
        </p:spPr>
        <p:txBody>
          <a:bodyPr wrap="square">
            <a:spAutoFit/>
          </a:bodyPr>
          <a:lstStyle/>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We pass over the ministry of Christ during three and a half years, His mock trial and</a:t>
            </a:r>
            <a:r>
              <a:rPr lang="en-US" sz="2400" dirty="0">
                <a:solidFill>
                  <a:srgbClr val="FF000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being condemned by a mob of wicked men, His crucifixion with lawbreakers and burial. </a:t>
            </a: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To</a:t>
            </a:r>
            <a:r>
              <a:rPr lang="en-US" sz="2400" dirty="0">
                <a:solidFill>
                  <a:srgbClr val="FF000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prevent His body from being stolen, a Roman guard surrounded the grave of Jesus the</a:t>
            </a:r>
            <a:r>
              <a:rPr lang="en-US" sz="2400" dirty="0">
                <a:solidFill>
                  <a:srgbClr val="FF0000"/>
                </a:solidFill>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Christ. The enemies of Jesus now think here lies the deceiver claiming to be the Messiah, and the king of the Jews. </a:t>
            </a:r>
          </a:p>
          <a:p>
            <a:pPr marL="0" marR="0">
              <a:spcBef>
                <a:spcPts val="0"/>
              </a:spcBef>
              <a:spcAft>
                <a:spcPts val="1000"/>
              </a:spcAft>
            </a:pPr>
            <a:r>
              <a:rPr lang="en-US" sz="2800" b="1" dirty="0">
                <a:effectLst/>
                <a:ea typeface="Calibri" panose="020F0502020204030204" pitchFamily="34" charset="0"/>
                <a:cs typeface="Times New Roman" panose="02020603050405020304" pitchFamily="18" charset="0"/>
              </a:rPr>
              <a:t>And to His disciples </a:t>
            </a:r>
            <a:r>
              <a:rPr lang="en-US" sz="2800" b="1" u="sng" dirty="0">
                <a:effectLst/>
                <a:ea typeface="Calibri" panose="020F0502020204030204" pitchFamily="34" charset="0"/>
                <a:cs typeface="Times New Roman" panose="02020603050405020304" pitchFamily="18" charset="0"/>
              </a:rPr>
              <a:t>all now seems to be lost </a:t>
            </a:r>
            <a:r>
              <a:rPr lang="en-US" sz="2800" b="1" dirty="0">
                <a:effectLst/>
                <a:ea typeface="Calibri" panose="020F0502020204030204" pitchFamily="34" charset="0"/>
                <a:cs typeface="Times New Roman" panose="02020603050405020304" pitchFamily="18" charset="0"/>
              </a:rPr>
              <a:t>….but we thought that He was our Messiah, and was sent to redeem Israel, but now He has passed under the power of death, and our hope vanished…..</a:t>
            </a:r>
          </a:p>
        </p:txBody>
      </p:sp>
    </p:spTree>
    <p:extLst>
      <p:ext uri="{BB962C8B-B14F-4D97-AF65-F5344CB8AC3E}">
        <p14:creationId xmlns:p14="http://schemas.microsoft.com/office/powerpoint/2010/main" val="305140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B55137FE-958D-BBC1-3A09-02B861B31BA2}"/>
              </a:ext>
            </a:extLst>
          </p:cNvPr>
          <p:cNvSpPr txBox="1"/>
          <p:nvPr/>
        </p:nvSpPr>
        <p:spPr>
          <a:xfrm>
            <a:off x="444616" y="880844"/>
            <a:ext cx="8481269" cy="5321167"/>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Now at this critical moment we ask, </a:t>
            </a:r>
            <a:r>
              <a:rPr lang="en-US" sz="3200" u="sng" dirty="0">
                <a:effectLst/>
                <a:ea typeface="Calibri" panose="020F0502020204030204" pitchFamily="34" charset="0"/>
                <a:cs typeface="Times New Roman" panose="02020603050405020304" pitchFamily="18" charset="0"/>
              </a:rPr>
              <a:t>what now has become of the sworn</a:t>
            </a:r>
            <a:r>
              <a:rPr lang="en-US" sz="3200" dirty="0">
                <a:effectLst/>
                <a:ea typeface="Calibri" panose="020F0502020204030204" pitchFamily="34" charset="0"/>
                <a:cs typeface="Times New Roman" panose="02020603050405020304" pitchFamily="18" charset="0"/>
              </a:rPr>
              <a:t> </a:t>
            </a:r>
            <a:r>
              <a:rPr lang="en-US" sz="3200" u="sng" dirty="0">
                <a:effectLst/>
                <a:ea typeface="Calibri" panose="020F0502020204030204" pitchFamily="34" charset="0"/>
                <a:cs typeface="Times New Roman" panose="02020603050405020304" pitchFamily="18" charset="0"/>
              </a:rPr>
              <a:t>promise of Almighty God respecting the covenant to Abraham</a:t>
            </a:r>
            <a:r>
              <a:rPr lang="en-US" sz="3200" dirty="0">
                <a:effectLst/>
                <a:ea typeface="Calibri" panose="020F0502020204030204" pitchFamily="34" charset="0"/>
                <a:cs typeface="Times New Roman" panose="02020603050405020304" pitchFamily="18" charset="0"/>
              </a:rPr>
              <a:t>, and His seed, with the Son of God lying under the power of death. </a:t>
            </a: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After </a:t>
            </a:r>
            <a:r>
              <a:rPr lang="en-US" sz="3200" b="1" dirty="0">
                <a:solidFill>
                  <a:srgbClr val="FF0000"/>
                </a:solidFill>
                <a:effectLst/>
                <a:ea typeface="Calibri" panose="020F0502020204030204" pitchFamily="34" charset="0"/>
                <a:cs typeface="Times New Roman" panose="02020603050405020304" pitchFamily="18" charset="0"/>
              </a:rPr>
              <a:t>4,000 years </a:t>
            </a:r>
            <a:r>
              <a:rPr lang="en-US" sz="3200" dirty="0">
                <a:effectLst/>
                <a:ea typeface="Calibri" panose="020F0502020204030204" pitchFamily="34" charset="0"/>
                <a:cs typeface="Times New Roman" panose="02020603050405020304" pitchFamily="18" charset="0"/>
              </a:rPr>
              <a:t>of promise, types and shadows, and after </a:t>
            </a:r>
            <a:r>
              <a:rPr lang="en-US" sz="3200" b="1" dirty="0">
                <a:solidFill>
                  <a:srgbClr val="FF0000"/>
                </a:solidFill>
                <a:effectLst/>
                <a:ea typeface="Calibri" panose="020F0502020204030204" pitchFamily="34" charset="0"/>
                <a:cs typeface="Times New Roman" panose="02020603050405020304" pitchFamily="18" charset="0"/>
              </a:rPr>
              <a:t>1,500 years </a:t>
            </a:r>
            <a:r>
              <a:rPr lang="en-US" sz="3200" dirty="0">
                <a:effectLst/>
                <a:ea typeface="Calibri" panose="020F0502020204030204" pitchFamily="34" charset="0"/>
                <a:cs typeface="Times New Roman" panose="02020603050405020304" pitchFamily="18" charset="0"/>
              </a:rPr>
              <a:t>preparing a people according to promise for the reception of the world's Savior, </a:t>
            </a:r>
            <a:r>
              <a:rPr lang="en-US" sz="3200" b="1" u="sng" dirty="0">
                <a:effectLst/>
                <a:ea typeface="Calibri" panose="020F0502020204030204" pitchFamily="34" charset="0"/>
                <a:cs typeface="Times New Roman" panose="02020603050405020304" pitchFamily="18" charset="0"/>
              </a:rPr>
              <a:t>He is now dead, and lying in a grave!!! </a:t>
            </a:r>
          </a:p>
        </p:txBody>
      </p:sp>
    </p:spTree>
    <p:extLst>
      <p:ext uri="{BB962C8B-B14F-4D97-AF65-F5344CB8AC3E}">
        <p14:creationId xmlns:p14="http://schemas.microsoft.com/office/powerpoint/2010/main" val="168398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318A3CDB-D58A-94C3-7C3E-B063FED97711}"/>
              </a:ext>
            </a:extLst>
          </p:cNvPr>
          <p:cNvSpPr txBox="1"/>
          <p:nvPr/>
        </p:nvSpPr>
        <p:spPr>
          <a:xfrm>
            <a:off x="444617" y="914400"/>
            <a:ext cx="8699381" cy="5155257"/>
          </a:xfrm>
          <a:prstGeom prst="rect">
            <a:avLst/>
          </a:prstGeom>
          <a:noFill/>
        </p:spPr>
        <p:txBody>
          <a:bodyPr wrap="square">
            <a:spAutoFit/>
          </a:bodyPr>
          <a:lstStyle/>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a:t>
            </a:r>
            <a:r>
              <a:rPr lang="en-US" sz="3200" b="1" u="sng" dirty="0">
                <a:solidFill>
                  <a:srgbClr val="0070C0"/>
                </a:solidFill>
                <a:effectLst/>
                <a:ea typeface="Calibri" panose="020F0502020204030204" pitchFamily="34" charset="0"/>
                <a:cs typeface="Times New Roman" panose="02020603050405020304" pitchFamily="18" charset="0"/>
              </a:rPr>
              <a:t>Eph. 3:10</a:t>
            </a:r>
            <a:r>
              <a:rPr lang="en-US" sz="3200" b="1" dirty="0">
                <a:solidFill>
                  <a:srgbClr val="0070C0"/>
                </a:solidFill>
                <a:effectLst/>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to the intent that now the manifold wisdom of God might be made known by the church to the principalities and powers in the heavenly places,</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11</a:t>
            </a:r>
            <a:r>
              <a:rPr lang="en-US" sz="3200" b="1" dirty="0">
                <a:effectLst/>
                <a:ea typeface="Calibri" panose="020F0502020204030204" pitchFamily="34" charset="0"/>
                <a:cs typeface="Times New Roman" panose="02020603050405020304" pitchFamily="18" charset="0"/>
              </a:rPr>
              <a:t> according to the eternal purpose which He accomplished in Christ Jesus our Lord,</a:t>
            </a:r>
          </a:p>
          <a:p>
            <a:pPr marL="0" marR="0">
              <a:spcBef>
                <a:spcPts val="0"/>
              </a:spcBef>
              <a:spcAft>
                <a:spcPts val="1000"/>
              </a:spcAft>
            </a:pPr>
            <a:r>
              <a:rPr lang="en-US" sz="3200" b="1" dirty="0">
                <a:solidFill>
                  <a:srgbClr val="0070C0"/>
                </a:solidFill>
                <a:effectLst/>
                <a:ea typeface="Calibri" panose="020F0502020204030204" pitchFamily="34" charset="0"/>
                <a:cs typeface="Times New Roman" panose="02020603050405020304" pitchFamily="18" charset="0"/>
              </a:rPr>
              <a:t>12</a:t>
            </a:r>
            <a:r>
              <a:rPr lang="en-US" sz="3200" dirty="0">
                <a:effectLst/>
                <a:ea typeface="Calibri" panose="020F0502020204030204" pitchFamily="34" charset="0"/>
                <a:cs typeface="Times New Roman" panose="02020603050405020304" pitchFamily="18" charset="0"/>
              </a:rPr>
              <a:t> in whom we have boldness and access with confidence through faith in Him.</a:t>
            </a:r>
          </a:p>
          <a:p>
            <a:pPr marL="0" marR="0">
              <a:spcBef>
                <a:spcPts val="0"/>
              </a:spcBef>
              <a:spcAft>
                <a:spcPts val="1000"/>
              </a:spcAft>
            </a:pPr>
            <a:r>
              <a:rPr lang="en-US" sz="2400" dirty="0">
                <a:solidFill>
                  <a:srgbClr val="0070C0"/>
                </a:solidFill>
                <a:effectLst/>
                <a:ea typeface="Calibri" panose="020F0502020204030204" pitchFamily="34" charset="0"/>
                <a:cs typeface="Times New Roman" panose="02020603050405020304" pitchFamily="18" charset="0"/>
              </a:rPr>
              <a:t>Let’s look back in history in the Bible, concerning </a:t>
            </a:r>
            <a:r>
              <a:rPr lang="en-US" sz="2400" u="sng" dirty="0">
                <a:solidFill>
                  <a:srgbClr val="0070C0"/>
                </a:solidFill>
                <a:effectLst/>
                <a:ea typeface="Calibri" panose="020F0502020204030204" pitchFamily="34" charset="0"/>
                <a:cs typeface="Times New Roman" panose="02020603050405020304" pitchFamily="18" charset="0"/>
              </a:rPr>
              <a:t>the eternal purpose of God</a:t>
            </a:r>
            <a:r>
              <a:rPr lang="en-US" sz="2400" dirty="0">
                <a:solidFill>
                  <a:srgbClr val="0070C0"/>
                </a:solidFill>
                <a:effectLst/>
                <a:ea typeface="Calibri" panose="020F0502020204030204" pitchFamily="34" charset="0"/>
                <a:cs typeface="Times New Roman" panose="02020603050405020304" pitchFamily="18" charset="0"/>
              </a:rPr>
              <a:t>, and draw some lessons from it. </a:t>
            </a:r>
          </a:p>
        </p:txBody>
      </p:sp>
    </p:spTree>
    <p:extLst>
      <p:ext uri="{BB962C8B-B14F-4D97-AF65-F5344CB8AC3E}">
        <p14:creationId xmlns:p14="http://schemas.microsoft.com/office/powerpoint/2010/main" val="2947093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FED47E-6F82-4FBA-B98B-6783F3054623}"/>
              </a:ext>
            </a:extLst>
          </p:cNvPr>
          <p:cNvSpPr txBox="1"/>
          <p:nvPr/>
        </p:nvSpPr>
        <p:spPr>
          <a:xfrm>
            <a:off x="261258" y="371048"/>
            <a:ext cx="8634548" cy="1200329"/>
          </a:xfrm>
          <a:prstGeom prst="rect">
            <a:avLst/>
          </a:prstGeom>
          <a:noFill/>
        </p:spPr>
        <p:txBody>
          <a:bodyPr wrap="square" rtlCol="0">
            <a:spAutoFit/>
          </a:bodyPr>
          <a:lstStyle/>
          <a:p>
            <a:pPr defTabSz="685800"/>
            <a:r>
              <a:rPr lang="en-US" sz="3600" dirty="0">
                <a:solidFill>
                  <a:prstClr val="white"/>
                </a:solidFill>
                <a:latin typeface="Times New Roman" panose="02020603050405020304" pitchFamily="18" charset="0"/>
                <a:cs typeface="Times New Roman" panose="02020603050405020304" pitchFamily="18" charset="0"/>
              </a:rPr>
              <a:t>8. Jesus is victorious over death. Nothing can stop the promise of God</a:t>
            </a:r>
          </a:p>
        </p:txBody>
      </p:sp>
      <p:pic>
        <p:nvPicPr>
          <p:cNvPr id="3" name="Picture 2">
            <a:extLst>
              <a:ext uri="{FF2B5EF4-FFF2-40B4-BE49-F238E27FC236}">
                <a16:creationId xmlns:a16="http://schemas.microsoft.com/office/drawing/2014/main" id="{05446F89-51F9-4138-8521-BF8D4708DC3C}"/>
              </a:ext>
            </a:extLst>
          </p:cNvPr>
          <p:cNvPicPr>
            <a:picLocks noChangeAspect="1"/>
          </p:cNvPicPr>
          <p:nvPr/>
        </p:nvPicPr>
        <p:blipFill>
          <a:blip r:embed="rId2"/>
          <a:stretch>
            <a:fillRect/>
          </a:stretch>
        </p:blipFill>
        <p:spPr>
          <a:xfrm>
            <a:off x="4786623" y="2764631"/>
            <a:ext cx="4228790" cy="2947338"/>
          </a:xfrm>
          <a:prstGeom prst="rect">
            <a:avLst/>
          </a:prstGeom>
        </p:spPr>
      </p:pic>
      <p:pic>
        <p:nvPicPr>
          <p:cNvPr id="4" name="Picture 3">
            <a:extLst>
              <a:ext uri="{FF2B5EF4-FFF2-40B4-BE49-F238E27FC236}">
                <a16:creationId xmlns:a16="http://schemas.microsoft.com/office/drawing/2014/main" id="{C5C5B00F-F9F0-4155-818E-B3C23E6E0800}"/>
              </a:ext>
            </a:extLst>
          </p:cNvPr>
          <p:cNvPicPr>
            <a:picLocks noChangeAspect="1"/>
          </p:cNvPicPr>
          <p:nvPr/>
        </p:nvPicPr>
        <p:blipFill>
          <a:blip r:embed="rId3"/>
          <a:stretch>
            <a:fillRect/>
          </a:stretch>
        </p:blipFill>
        <p:spPr>
          <a:xfrm>
            <a:off x="400050" y="2478881"/>
            <a:ext cx="4386411" cy="3275409"/>
          </a:xfrm>
          <a:prstGeom prst="rect">
            <a:avLst/>
          </a:prstGeom>
        </p:spPr>
      </p:pic>
    </p:spTree>
    <p:extLst>
      <p:ext uri="{BB962C8B-B14F-4D97-AF65-F5344CB8AC3E}">
        <p14:creationId xmlns:p14="http://schemas.microsoft.com/office/powerpoint/2010/main" val="2700072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61AD7393-ABB8-6478-727B-6784AE59FF32}"/>
              </a:ext>
            </a:extLst>
          </p:cNvPr>
          <p:cNvSpPr txBox="1"/>
          <p:nvPr/>
        </p:nvSpPr>
        <p:spPr>
          <a:xfrm>
            <a:off x="385894" y="1065434"/>
            <a:ext cx="8531603" cy="4832092"/>
          </a:xfrm>
          <a:prstGeom prst="rect">
            <a:avLst/>
          </a:prstGeom>
          <a:noFill/>
        </p:spPr>
        <p:txBody>
          <a:bodyPr wrap="square">
            <a:spAutoFit/>
          </a:bodyPr>
          <a:lstStyle/>
          <a:p>
            <a:pPr marL="0" marR="0">
              <a:spcBef>
                <a:spcPts val="0"/>
              </a:spcBef>
              <a:spcAft>
                <a:spcPts val="0"/>
              </a:spcAft>
            </a:pPr>
            <a:r>
              <a:rPr lang="en-US" sz="2800" b="1" dirty="0">
                <a:effectLst/>
                <a:ea typeface="Calibri" panose="020F0502020204030204" pitchFamily="34" charset="0"/>
                <a:cs typeface="Times New Roman" panose="02020603050405020304" pitchFamily="18" charset="0"/>
              </a:rPr>
              <a:t>On the first day of the week, the friends of Jesus come to His grave only to find the grave empty. </a:t>
            </a:r>
          </a:p>
          <a:p>
            <a:pPr marL="0" marR="0">
              <a:spcBef>
                <a:spcPts val="0"/>
              </a:spcBef>
              <a:spcAft>
                <a:spcPts val="0"/>
              </a:spcAft>
            </a:pPr>
            <a:endParaRPr lang="en-US" sz="2800" b="1" dirty="0">
              <a:ea typeface="Calibri" panose="020F0502020204030204" pitchFamily="34" charset="0"/>
              <a:cs typeface="Times New Roman" panose="02020603050405020304" pitchFamily="18" charset="0"/>
            </a:endParaRP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glad news spreads amongst the disciples, but Thomas will not believe without convincing proof which afterward was furnished with the expression: my Lord and my God!</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And the declaration of the prophet stands: "</a:t>
            </a:r>
            <a:r>
              <a:rPr lang="en-US" sz="2800" b="1" dirty="0">
                <a:solidFill>
                  <a:srgbClr val="FF0000"/>
                </a:solidFill>
                <a:effectLst/>
                <a:ea typeface="Calibri" panose="020F0502020204030204" pitchFamily="34" charset="0"/>
                <a:cs typeface="Times New Roman" panose="02020603050405020304" pitchFamily="18" charset="0"/>
              </a:rPr>
              <a:t>Thou wilt not leave my soul in hades nor suffer thy holy one to see corruption,'' </a:t>
            </a:r>
            <a:r>
              <a:rPr lang="en-US" sz="2800" dirty="0">
                <a:effectLst/>
                <a:ea typeface="Calibri" panose="020F0502020204030204" pitchFamily="34" charset="0"/>
                <a:cs typeface="Times New Roman" panose="02020603050405020304" pitchFamily="18" charset="0"/>
              </a:rPr>
              <a:t>and too, the sworn oath to David that: "Of the fruit of Thy body will I set upon Thy throne."</a:t>
            </a:r>
          </a:p>
        </p:txBody>
      </p:sp>
    </p:spTree>
    <p:extLst>
      <p:ext uri="{BB962C8B-B14F-4D97-AF65-F5344CB8AC3E}">
        <p14:creationId xmlns:p14="http://schemas.microsoft.com/office/powerpoint/2010/main" val="1604307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E5DC4DF0-9A7A-5E57-D1B4-03FA51932DE1}"/>
              </a:ext>
            </a:extLst>
          </p:cNvPr>
          <p:cNvSpPr txBox="1"/>
          <p:nvPr/>
        </p:nvSpPr>
        <p:spPr>
          <a:xfrm>
            <a:off x="604007" y="1157682"/>
            <a:ext cx="7952764" cy="4647426"/>
          </a:xfrm>
          <a:prstGeom prst="rect">
            <a:avLst/>
          </a:prstGeom>
          <a:noFill/>
        </p:spPr>
        <p:txBody>
          <a:bodyPr wrap="square">
            <a:spAutoFit/>
          </a:bodyPr>
          <a:lstStyle/>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The mystery of the will of God was made known to the Apostle Paul which was purposed in Himself: </a:t>
            </a:r>
            <a:r>
              <a:rPr lang="en-US" sz="3200" b="1" dirty="0">
                <a:solidFill>
                  <a:srgbClr val="FF0000"/>
                </a:solidFill>
                <a:effectLst/>
                <a:ea typeface="Calibri" panose="020F0502020204030204" pitchFamily="34" charset="0"/>
                <a:cs typeface="Times New Roman" panose="02020603050405020304" pitchFamily="18" charset="0"/>
              </a:rPr>
              <a:t>"That in the dispensation of the fullness of time He might gather together in one all things in Christ, both which are in. heaven, and which are on earth even in Him."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Jesus is the only hope of the world.</a:t>
            </a:r>
          </a:p>
          <a:p>
            <a:pPr marL="0" marR="0">
              <a:spcBef>
                <a:spcPts val="0"/>
              </a:spcBef>
              <a:spcAft>
                <a:spcPts val="0"/>
              </a:spcAft>
            </a:pPr>
            <a:r>
              <a:rPr lang="en-US" sz="2800" dirty="0">
                <a:effectLst/>
                <a:ea typeface="Calibri" panose="020F0502020204030204" pitchFamily="34" charset="0"/>
                <a:cs typeface="Times New Roman" panose="02020603050405020304" pitchFamily="18" charset="0"/>
              </a:rPr>
              <a:t>Jesus is the answer to our problem in life….our sin problem</a:t>
            </a:r>
          </a:p>
        </p:txBody>
      </p:sp>
    </p:spTree>
    <p:extLst>
      <p:ext uri="{BB962C8B-B14F-4D97-AF65-F5344CB8AC3E}">
        <p14:creationId xmlns:p14="http://schemas.microsoft.com/office/powerpoint/2010/main" val="4246380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67E5BDBF-4286-7C22-479A-60C84AB1E29A}"/>
              </a:ext>
            </a:extLst>
          </p:cNvPr>
          <p:cNvSpPr txBox="1"/>
          <p:nvPr/>
        </p:nvSpPr>
        <p:spPr>
          <a:xfrm>
            <a:off x="650145" y="1188536"/>
            <a:ext cx="7843707" cy="4293483"/>
          </a:xfrm>
          <a:prstGeom prst="rect">
            <a:avLst/>
          </a:prstGeom>
          <a:noFill/>
        </p:spPr>
        <p:txBody>
          <a:bodyPr wrap="square">
            <a:spAutoFit/>
          </a:bodyPr>
          <a:lstStyle/>
          <a:p>
            <a:pPr marL="0" marR="0">
              <a:spcBef>
                <a:spcPts val="0"/>
              </a:spcBef>
              <a:spcAft>
                <a:spcPts val="1000"/>
              </a:spcAft>
            </a:pPr>
            <a:r>
              <a:rPr lang="en-US" sz="3200" b="1"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(Gal 4:4)</a:t>
            </a:r>
            <a:r>
              <a:rPr lang="en-US" sz="32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But when </a:t>
            </a:r>
            <a:r>
              <a:rPr lang="en-US" sz="2400" b="1" u="sng" dirty="0">
                <a:effectLst/>
                <a:latin typeface="Arial" panose="020B0604020202020204" pitchFamily="34" charset="0"/>
                <a:ea typeface="Calibri" panose="020F0502020204030204" pitchFamily="34" charset="0"/>
                <a:cs typeface="Times New Roman" panose="02020603050405020304" pitchFamily="18" charset="0"/>
              </a:rPr>
              <a:t>the fullness of the time had come</a:t>
            </a:r>
            <a:r>
              <a:rPr lang="en-US" sz="2400" u="sng" dirty="0">
                <a:effectLst/>
                <a:latin typeface="Arial" panose="020B060402020202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God sent forth His Son, born of a woman, born under the law,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5</a:t>
            </a:r>
            <a:r>
              <a:rPr lang="en-US" sz="2400" dirty="0">
                <a:effectLst/>
                <a:latin typeface="Arial" panose="020B0604020202020204" pitchFamily="34" charset="0"/>
                <a:ea typeface="Calibri" panose="020F0502020204030204" pitchFamily="34" charset="0"/>
                <a:cs typeface="Times New Roman" panose="02020603050405020304" pitchFamily="18" charset="0"/>
              </a:rPr>
              <a:t> to redeem those who were under the law, </a:t>
            </a:r>
            <a:r>
              <a:rPr lang="en-US" sz="2400" u="sng" dirty="0">
                <a:effectLst/>
                <a:latin typeface="Arial" panose="020B0604020202020204" pitchFamily="34" charset="0"/>
                <a:ea typeface="Calibri" panose="020F0502020204030204" pitchFamily="34" charset="0"/>
                <a:cs typeface="Times New Roman" panose="02020603050405020304" pitchFamily="18" charset="0"/>
              </a:rPr>
              <a:t>that we might receive the adoption as sons.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6</a:t>
            </a:r>
            <a:r>
              <a:rPr lang="en-US" sz="2400" dirty="0">
                <a:effectLst/>
                <a:latin typeface="Arial" panose="020B0604020202020204" pitchFamily="34" charset="0"/>
                <a:ea typeface="Calibri" panose="020F0502020204030204" pitchFamily="34" charset="0"/>
                <a:cs typeface="Times New Roman" panose="02020603050405020304" pitchFamily="18" charset="0"/>
              </a:rPr>
              <a:t> And because you are sons, God has sent forth the Spirit of His Son into your hearts, crying out, "Abba, Father!"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4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7</a:t>
            </a:r>
            <a:r>
              <a:rPr lang="en-US" sz="2400" dirty="0">
                <a:effectLst/>
                <a:latin typeface="Arial" panose="020B0604020202020204" pitchFamily="34" charset="0"/>
                <a:ea typeface="Calibri" panose="020F0502020204030204" pitchFamily="34" charset="0"/>
                <a:cs typeface="Times New Roman" panose="02020603050405020304" pitchFamily="18" charset="0"/>
              </a:rPr>
              <a:t> Therefore you are no longer a slave but a son, and if a son, then an heir of God through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59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God’s Eternal Purpose</a:t>
            </a:r>
          </a:p>
        </p:txBody>
      </p:sp>
      <p:sp>
        <p:nvSpPr>
          <p:cNvPr id="8" name="TextBox 7">
            <a:extLst>
              <a:ext uri="{FF2B5EF4-FFF2-40B4-BE49-F238E27FC236}">
                <a16:creationId xmlns:a16="http://schemas.microsoft.com/office/drawing/2014/main" id="{318A3CDB-D58A-94C3-7C3E-B063FED97711}"/>
              </a:ext>
            </a:extLst>
          </p:cNvPr>
          <p:cNvSpPr txBox="1"/>
          <p:nvPr/>
        </p:nvSpPr>
        <p:spPr>
          <a:xfrm>
            <a:off x="486561" y="1216405"/>
            <a:ext cx="8657437" cy="46012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a:t>
            </a:r>
            <a:r>
              <a:rPr kumimoji="0" lang="en-US" sz="2800" b="1" i="0" u="sng"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Eph. 3:10</a:t>
            </a:r>
            <a:r>
              <a:rPr kumimoji="0" lang="en-US" sz="2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to the intent that now the manifold wisdom of God might be made known by the church to the principalities and powers in the heavenly places,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11</a:t>
            </a:r>
            <a:r>
              <a:rPr kumimoji="0" lang="en-US" sz="36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according to the eternal purpose which He accomplished in Christ Jesus our Lord,</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12</a:t>
            </a: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in whom we have boldness and access with confidence through faith in Him.</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Let’s look back in history in the Bible, concerning the eternal purpose of God, and draw some lessons from it. </a:t>
            </a:r>
          </a:p>
        </p:txBody>
      </p:sp>
    </p:spTree>
    <p:extLst>
      <p:ext uri="{BB962C8B-B14F-4D97-AF65-F5344CB8AC3E}">
        <p14:creationId xmlns:p14="http://schemas.microsoft.com/office/powerpoint/2010/main" val="2729466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20804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6778"/>
            <a:ext cx="9143999"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Are you a New Testament Christian?</a:t>
            </a:r>
          </a:p>
        </p:txBody>
      </p:sp>
      <p:sp>
        <p:nvSpPr>
          <p:cNvPr id="5" name="Rectangle 3" descr="Rectangle: Click to edit Master text styles&#10;Second level&#10;Third level&#10;Fourth level&#10;Fifth level">
            <a:extLst>
              <a:ext uri="{FF2B5EF4-FFF2-40B4-BE49-F238E27FC236}">
                <a16:creationId xmlns:a16="http://schemas.microsoft.com/office/drawing/2014/main" id="{D0B57229-4B70-A0A7-3E79-C275ACFCE8EC}"/>
              </a:ext>
            </a:extLst>
          </p:cNvPr>
          <p:cNvSpPr txBox="1">
            <a:spLocks noChangeArrowheads="1"/>
          </p:cNvSpPr>
          <p:nvPr/>
        </p:nvSpPr>
        <p:spPr>
          <a:xfrm>
            <a:off x="855677" y="2169355"/>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Hear</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(Rom.10:14)</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8D768C23-8C44-E143-4AC6-B52FF28E7369}"/>
              </a:ext>
            </a:extLst>
          </p:cNvPr>
          <p:cNvSpPr txBox="1">
            <a:spLocks noChangeArrowheads="1"/>
          </p:cNvSpPr>
          <p:nvPr/>
        </p:nvSpPr>
        <p:spPr>
          <a:xfrm>
            <a:off x="852181" y="2673073"/>
            <a:ext cx="7654256"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Believe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the Gospel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(Heb. 11:6)</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F6B1EC9-4087-55C2-C6EE-83FCB36377F7}"/>
              </a:ext>
            </a:extLst>
          </p:cNvPr>
          <p:cNvSpPr txBox="1">
            <a:spLocks noChangeArrowheads="1"/>
          </p:cNvSpPr>
          <p:nvPr/>
        </p:nvSpPr>
        <p:spPr>
          <a:xfrm>
            <a:off x="852632" y="3134366"/>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Repent</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of Sins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8" name="Rectangle 3" descr="Rectangle: Click to edit Master text styles&#10;Second level&#10;Third level&#10;Fourth level&#10;Fifth level">
            <a:extLst>
              <a:ext uri="{FF2B5EF4-FFF2-40B4-BE49-F238E27FC236}">
                <a16:creationId xmlns:a16="http://schemas.microsoft.com/office/drawing/2014/main" id="{C8450CA4-B06E-A0E9-26FC-F35D2D522886}"/>
              </a:ext>
            </a:extLst>
          </p:cNvPr>
          <p:cNvSpPr txBox="1">
            <a:spLocks noChangeArrowheads="1"/>
          </p:cNvSpPr>
          <p:nvPr/>
        </p:nvSpPr>
        <p:spPr>
          <a:xfrm>
            <a:off x="860570" y="3664345"/>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Confess</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Christ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(Rom.10:9)</a:t>
            </a:r>
          </a:p>
        </p:txBody>
      </p:sp>
      <p:sp>
        <p:nvSpPr>
          <p:cNvPr id="9" name="Rectangle 3" descr="Rectangle: Click to edit Master text styles&#10;Second level&#10;Third level&#10;Fourth level&#10;Fifth level">
            <a:extLst>
              <a:ext uri="{FF2B5EF4-FFF2-40B4-BE49-F238E27FC236}">
                <a16:creationId xmlns:a16="http://schemas.microsoft.com/office/drawing/2014/main" id="{309E2ED0-949E-5D3C-EA52-EE0EB9D4BC57}"/>
              </a:ext>
            </a:extLst>
          </p:cNvPr>
          <p:cNvSpPr txBox="1">
            <a:spLocks noChangeArrowheads="1"/>
          </p:cNvSpPr>
          <p:nvPr/>
        </p:nvSpPr>
        <p:spPr>
          <a:xfrm>
            <a:off x="868958" y="4755343"/>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a:ea typeface="+mn-ea"/>
                <a:cs typeface="Calibri" panose="020F0502020204030204" pitchFamily="34" charset="0"/>
              </a:rPr>
              <a:t>Serve</a:t>
            </a:r>
            <a:r>
              <a:rPr kumimoji="0" lang="en-US" sz="3200" b="0" i="0" u="none" strike="noStrike" kern="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our Lord the rest of                   our lives </a:t>
            </a:r>
            <a:r>
              <a:rPr kumimoji="0" lang="en-US" sz="3200" b="0" i="0" u="none" strike="noStrike" kern="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(Rev.2:10)</a:t>
            </a:r>
          </a:p>
          <a:p>
            <a:pPr marL="0" marR="0" lvl="0" indent="0" algn="l" defTabSz="914400" rtl="0" eaLnBrk="0" fontAlgn="base" latinLnBrk="0" hangingPunct="0">
              <a:lnSpc>
                <a:spcPct val="8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1" name="Footer Placeholder 6">
            <a:extLst>
              <a:ext uri="{FF2B5EF4-FFF2-40B4-BE49-F238E27FC236}">
                <a16:creationId xmlns:a16="http://schemas.microsoft.com/office/drawing/2014/main" id="{BF53A270-D48A-6124-41D8-253FA79A4CFB}"/>
              </a:ext>
            </a:extLst>
          </p:cNvPr>
          <p:cNvSpPr>
            <a:spLocks noGrp="1"/>
          </p:cNvSpPr>
          <p:nvPr>
            <p:ph type="ftr" sz="quarter" idx="11"/>
          </p:nvPr>
        </p:nvSpPr>
        <p:spPr>
          <a:xfrm>
            <a:off x="3028950" y="6356351"/>
            <a:ext cx="30861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 hastings  newlebanoncoc.com</a:t>
            </a:r>
          </a:p>
        </p:txBody>
      </p:sp>
      <p:pic>
        <p:nvPicPr>
          <p:cNvPr id="12" name="Picture 11">
            <a:extLst>
              <a:ext uri="{FF2B5EF4-FFF2-40B4-BE49-F238E27FC236}">
                <a16:creationId xmlns:a16="http://schemas.microsoft.com/office/drawing/2014/main" id="{E93FF168-90A2-9A3B-7539-245FDB8C1B98}"/>
              </a:ext>
            </a:extLst>
          </p:cNvPr>
          <p:cNvPicPr>
            <a:picLocks noChangeAspect="1"/>
          </p:cNvPicPr>
          <p:nvPr/>
        </p:nvPicPr>
        <p:blipFill rotWithShape="1">
          <a:blip r:embed="rId2"/>
          <a:srcRect l="29450" t="28022" r="48257" b="40173"/>
          <a:stretch/>
        </p:blipFill>
        <p:spPr>
          <a:xfrm>
            <a:off x="6505137" y="4810706"/>
            <a:ext cx="2403971" cy="1929114"/>
          </a:xfrm>
          <a:prstGeom prst="rect">
            <a:avLst/>
          </a:prstGeom>
        </p:spPr>
      </p:pic>
      <p:sp>
        <p:nvSpPr>
          <p:cNvPr id="13" name="TextBox 12">
            <a:extLst>
              <a:ext uri="{FF2B5EF4-FFF2-40B4-BE49-F238E27FC236}">
                <a16:creationId xmlns:a16="http://schemas.microsoft.com/office/drawing/2014/main" id="{34AC9591-630B-6A47-852A-2400CA6D685B}"/>
              </a:ext>
            </a:extLst>
          </p:cNvPr>
          <p:cNvSpPr txBox="1"/>
          <p:nvPr/>
        </p:nvSpPr>
        <p:spPr>
          <a:xfrm>
            <a:off x="931178" y="4139925"/>
            <a:ext cx="6904139" cy="584775"/>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Be Baptized </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 Christ </a:t>
            </a:r>
            <a:r>
              <a:rPr kumimoji="0" lang="en-US" sz="3200" b="0"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(1 Cor.12:13)</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8002A88-97AA-39EB-7DF7-507832ECFCA8}"/>
              </a:ext>
            </a:extLst>
          </p:cNvPr>
          <p:cNvSpPr txBox="1"/>
          <p:nvPr/>
        </p:nvSpPr>
        <p:spPr>
          <a:xfrm>
            <a:off x="868958" y="5922630"/>
            <a:ext cx="569962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You Must Be Born Again. John 3:1-7</a:t>
            </a:r>
          </a:p>
        </p:txBody>
      </p:sp>
    </p:spTree>
    <p:extLst>
      <p:ext uri="{BB962C8B-B14F-4D97-AF65-F5344CB8AC3E}">
        <p14:creationId xmlns:p14="http://schemas.microsoft.com/office/powerpoint/2010/main" val="224751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03E5CCE1-7FF8-3673-4C47-AB9588ACDF60}"/>
              </a:ext>
            </a:extLst>
          </p:cNvPr>
          <p:cNvSpPr txBox="1"/>
          <p:nvPr/>
        </p:nvSpPr>
        <p:spPr>
          <a:xfrm>
            <a:off x="545283" y="1153464"/>
            <a:ext cx="8271546" cy="4878259"/>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Consider the text in Isaiah- "The Lord of hosts hath sworn." His word stands sure without the oath…. </a:t>
            </a:r>
          </a:p>
          <a:p>
            <a:pPr marL="0" marR="0">
              <a:spcBef>
                <a:spcPts val="0"/>
              </a:spcBef>
              <a:spcAft>
                <a:spcPts val="1000"/>
              </a:spcAft>
            </a:pPr>
            <a:r>
              <a:rPr lang="en-US" sz="2800" dirty="0">
                <a:solidFill>
                  <a:srgbClr val="FF0000"/>
                </a:solidFill>
                <a:effectLst/>
                <a:ea typeface="Calibri" panose="020F0502020204030204" pitchFamily="34" charset="0"/>
                <a:cs typeface="Times New Roman" panose="02020603050405020304" pitchFamily="18" charset="0"/>
              </a:rPr>
              <a:t>Men swear by the greater; and an oath for confirmation is the end of a matter. </a:t>
            </a:r>
          </a:p>
          <a:p>
            <a:pPr marL="0" marR="0">
              <a:spcBef>
                <a:spcPts val="0"/>
              </a:spcBef>
              <a:spcAft>
                <a:spcPts val="1000"/>
              </a:spcAft>
            </a:pPr>
            <a:r>
              <a:rPr lang="en-US" sz="2800" dirty="0">
                <a:solidFill>
                  <a:srgbClr val="0070C0"/>
                </a:solidFill>
                <a:effectLst/>
                <a:ea typeface="Calibri" panose="020F0502020204030204" pitchFamily="34" charset="0"/>
                <a:cs typeface="Times New Roman" panose="02020603050405020304" pitchFamily="18" charset="0"/>
              </a:rPr>
              <a:t>But God, willing to abundantly show unto the heirs of promise the immutability of His word, </a:t>
            </a:r>
            <a:r>
              <a:rPr lang="en-US" sz="2800" b="1" u="sng" dirty="0">
                <a:solidFill>
                  <a:srgbClr val="0070C0"/>
                </a:solidFill>
                <a:effectLst/>
                <a:ea typeface="Calibri" panose="020F0502020204030204" pitchFamily="34" charset="0"/>
                <a:cs typeface="Times New Roman" panose="02020603050405020304" pitchFamily="18" charset="0"/>
              </a:rPr>
              <a:t>he also</a:t>
            </a:r>
            <a:r>
              <a:rPr lang="en-US" sz="2800" dirty="0">
                <a:solidFill>
                  <a:srgbClr val="0070C0"/>
                </a:solidFill>
                <a:effectLst/>
                <a:ea typeface="Calibri" panose="020F0502020204030204" pitchFamily="34" charset="0"/>
                <a:cs typeface="Times New Roman" panose="02020603050405020304" pitchFamily="18" charset="0"/>
              </a:rPr>
              <a:t> confirmed it by oath." </a:t>
            </a:r>
          </a:p>
          <a:p>
            <a:pPr marL="0" marR="0">
              <a:spcBef>
                <a:spcPts val="0"/>
              </a:spcBef>
              <a:spcAft>
                <a:spcPts val="1000"/>
              </a:spcAft>
            </a:pPr>
            <a:r>
              <a:rPr lang="en-US" sz="3000" b="1" dirty="0">
                <a:effectLst/>
                <a:ea typeface="Calibri" panose="020F0502020204030204" pitchFamily="34" charset="0"/>
                <a:cs typeface="Times New Roman" panose="02020603050405020304" pitchFamily="18" charset="0"/>
              </a:rPr>
              <a:t>"For the Lord of hosts hath purposed and who shall disannul it? And His hand is stretched out and who shall turn it back?"</a:t>
            </a:r>
          </a:p>
        </p:txBody>
      </p:sp>
    </p:spTree>
    <p:extLst>
      <p:ext uri="{BB962C8B-B14F-4D97-AF65-F5344CB8AC3E}">
        <p14:creationId xmlns:p14="http://schemas.microsoft.com/office/powerpoint/2010/main" val="319193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395FCF8A-7F09-309A-F45A-A7182C86FA97}"/>
              </a:ext>
            </a:extLst>
          </p:cNvPr>
          <p:cNvSpPr txBox="1"/>
          <p:nvPr/>
        </p:nvSpPr>
        <p:spPr>
          <a:xfrm>
            <a:off x="528506" y="1031846"/>
            <a:ext cx="8095377" cy="4785926"/>
          </a:xfrm>
          <a:prstGeom prst="rect">
            <a:avLst/>
          </a:prstGeom>
          <a:noFill/>
        </p:spPr>
        <p:txBody>
          <a:bodyPr wrap="square">
            <a:spAutoFit/>
          </a:bodyPr>
          <a:lstStyle/>
          <a:p>
            <a:pPr marL="0" marR="0">
              <a:spcBef>
                <a:spcPts val="0"/>
              </a:spcBef>
              <a:spcAft>
                <a:spcPts val="1000"/>
              </a:spcAft>
            </a:pPr>
            <a:r>
              <a:rPr lang="en-US" sz="4400" dirty="0">
                <a:effectLst/>
                <a:ea typeface="Calibri" panose="020F0502020204030204" pitchFamily="34" charset="0"/>
                <a:cs typeface="Times New Roman" panose="02020603050405020304" pitchFamily="18" charset="0"/>
              </a:rPr>
              <a:t>Consider…His purpose was a </a:t>
            </a:r>
            <a:r>
              <a:rPr lang="en-US" sz="4400" b="1" dirty="0">
                <a:solidFill>
                  <a:srgbClr val="0070C0"/>
                </a:solidFill>
                <a:effectLst/>
                <a:ea typeface="Calibri" panose="020F0502020204030204" pitchFamily="34" charset="0"/>
                <a:cs typeface="Times New Roman" panose="02020603050405020304" pitchFamily="18" charset="0"/>
              </a:rPr>
              <a:t>mystery</a:t>
            </a:r>
            <a:r>
              <a:rPr lang="en-US" sz="4400" dirty="0">
                <a:effectLst/>
                <a:ea typeface="Calibri" panose="020F0502020204030204" pitchFamily="34" charset="0"/>
                <a:cs typeface="Times New Roman" panose="02020603050405020304" pitchFamily="18" charset="0"/>
              </a:rPr>
              <a:t> for thousands of years. </a:t>
            </a:r>
            <a:r>
              <a:rPr lang="en-US" sz="3200" dirty="0">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He started weaving a thread of his purpose all the way back at the beginning.</a:t>
            </a:r>
          </a:p>
          <a:p>
            <a:pPr marL="0" marR="0">
              <a:spcBef>
                <a:spcPts val="0"/>
              </a:spcBef>
              <a:spcAft>
                <a:spcPts val="1000"/>
              </a:spcAft>
            </a:pPr>
            <a:endParaRPr lang="en-US" sz="32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He had a </a:t>
            </a:r>
            <a:r>
              <a:rPr lang="en-US" sz="3200" u="sng" dirty="0">
                <a:effectLst/>
                <a:ea typeface="Calibri" panose="020F0502020204030204" pitchFamily="34" charset="0"/>
                <a:cs typeface="Times New Roman" panose="02020603050405020304" pitchFamily="18" charset="0"/>
              </a:rPr>
              <a:t>purpose before the foundation of the world</a:t>
            </a:r>
            <a:r>
              <a:rPr lang="en-US" sz="3200" u="sng" dirty="0">
                <a:ea typeface="Calibri" panose="020F0502020204030204" pitchFamily="34" charset="0"/>
                <a:cs typeface="Times New Roman" panose="02020603050405020304" pitchFamily="18" charset="0"/>
              </a:rPr>
              <a:t>.</a:t>
            </a:r>
            <a:r>
              <a:rPr lang="en-US" sz="3200" dirty="0">
                <a:effectLst/>
                <a:ea typeface="Calibri" panose="020F0502020204030204" pitchFamily="34" charset="0"/>
                <a:cs typeface="Times New Roman" panose="02020603050405020304" pitchFamily="18" charset="0"/>
              </a:rPr>
              <a:t> The purpose is first </a:t>
            </a:r>
            <a:r>
              <a:rPr lang="en-US" sz="3200" b="1" dirty="0">
                <a:effectLst/>
                <a:ea typeface="Calibri" panose="020F0502020204030204" pitchFamily="34" charset="0"/>
                <a:cs typeface="Times New Roman" panose="02020603050405020304" pitchFamily="18" charset="0"/>
              </a:rPr>
              <a:t>partially</a:t>
            </a:r>
            <a:r>
              <a:rPr lang="en-US" sz="3200" dirty="0">
                <a:effectLst/>
                <a:ea typeface="Calibri" panose="020F0502020204030204" pitchFamily="34" charset="0"/>
                <a:cs typeface="Times New Roman" panose="02020603050405020304" pitchFamily="18" charset="0"/>
              </a:rPr>
              <a:t> revealed in the garden.</a:t>
            </a:r>
          </a:p>
        </p:txBody>
      </p:sp>
    </p:spTree>
    <p:extLst>
      <p:ext uri="{BB962C8B-B14F-4D97-AF65-F5344CB8AC3E}">
        <p14:creationId xmlns:p14="http://schemas.microsoft.com/office/powerpoint/2010/main" val="329529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02E6BD16-0F57-FA95-2FEA-208291DC7E7A}"/>
              </a:ext>
            </a:extLst>
          </p:cNvPr>
          <p:cNvSpPr txBox="1"/>
          <p:nvPr/>
        </p:nvSpPr>
        <p:spPr>
          <a:xfrm>
            <a:off x="276837" y="1199626"/>
            <a:ext cx="8682605" cy="4539704"/>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God created Adam and Eve. – Then they sinned.</a:t>
            </a:r>
          </a:p>
          <a:p>
            <a:pPr marL="0" marR="0">
              <a:spcBef>
                <a:spcPts val="0"/>
              </a:spcBef>
              <a:spcAft>
                <a:spcPts val="1000"/>
              </a:spcAft>
            </a:pPr>
            <a:r>
              <a:rPr lang="en-US" sz="3200" b="1" dirty="0">
                <a:effectLst/>
                <a:ea typeface="Calibri" panose="020F0502020204030204" pitchFamily="34" charset="0"/>
                <a:cs typeface="Times New Roman" panose="02020603050405020304" pitchFamily="18" charset="0"/>
              </a:rPr>
              <a:t>Adam </a:t>
            </a:r>
            <a:r>
              <a:rPr lang="en-US" sz="3200" dirty="0">
                <a:effectLst/>
                <a:ea typeface="Calibri" panose="020F0502020204030204" pitchFamily="34" charset="0"/>
                <a:cs typeface="Times New Roman" panose="02020603050405020304" pitchFamily="18" charset="0"/>
              </a:rPr>
              <a:t>was not left alone and forever lost because of sin. There was a glimmer of light and a ray of hope in the promise,</a:t>
            </a:r>
            <a:endParaRPr lang="en-US" sz="2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FF0000"/>
                </a:solidFill>
                <a:effectLst/>
                <a:ea typeface="Calibri" panose="020F0502020204030204" pitchFamily="34" charset="0"/>
                <a:cs typeface="Times New Roman" panose="02020603050405020304" pitchFamily="18" charset="0"/>
              </a:rPr>
              <a:t>"The seed of the woman shall bruise the serpent's head." </a:t>
            </a:r>
          </a:p>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This seed of the woman was embodied in the promise of God, made to </a:t>
            </a:r>
            <a:r>
              <a:rPr lang="en-US" sz="2800" u="sng" dirty="0">
                <a:effectLst/>
                <a:ea typeface="Calibri" panose="020F0502020204030204" pitchFamily="34" charset="0"/>
                <a:cs typeface="Times New Roman" panose="02020603050405020304" pitchFamily="18" charset="0"/>
              </a:rPr>
              <a:t>Abraham </a:t>
            </a:r>
            <a:r>
              <a:rPr lang="en-US" sz="2800" dirty="0">
                <a:effectLst/>
                <a:ea typeface="Calibri" panose="020F0502020204030204" pitchFamily="34" charset="0"/>
                <a:cs typeface="Times New Roman" panose="02020603050405020304" pitchFamily="18" charset="0"/>
              </a:rPr>
              <a:t>over </a:t>
            </a:r>
            <a:r>
              <a:rPr lang="en-US" sz="2800" b="1" dirty="0">
                <a:effectLst/>
                <a:ea typeface="Calibri" panose="020F0502020204030204" pitchFamily="34" charset="0"/>
                <a:cs typeface="Times New Roman" panose="02020603050405020304" pitchFamily="18" charset="0"/>
              </a:rPr>
              <a:t>2,000 years later,</a:t>
            </a:r>
            <a:r>
              <a:rPr lang="en-US" sz="2800" dirty="0">
                <a:effectLst/>
                <a:ea typeface="Calibri" panose="020F0502020204030204" pitchFamily="34" charset="0"/>
                <a:cs typeface="Times New Roman" panose="02020603050405020304" pitchFamily="18" charset="0"/>
              </a:rPr>
              <a:t> and which Paul declares was Christ, and it was </a:t>
            </a:r>
            <a:r>
              <a:rPr lang="en-US" sz="2800" b="1" dirty="0">
                <a:effectLst/>
                <a:ea typeface="Calibri" panose="020F0502020204030204" pitchFamily="34" charset="0"/>
                <a:cs typeface="Times New Roman" panose="02020603050405020304" pitchFamily="18" charset="0"/>
              </a:rPr>
              <a:t>4,000 years</a:t>
            </a:r>
            <a:r>
              <a:rPr lang="en-US" sz="2800" dirty="0">
                <a:effectLst/>
                <a:ea typeface="Calibri" panose="020F0502020204030204" pitchFamily="34" charset="0"/>
                <a:cs typeface="Times New Roman" panose="02020603050405020304" pitchFamily="18" charset="0"/>
              </a:rPr>
              <a:t> to its ultimate fulfillment.</a:t>
            </a:r>
          </a:p>
        </p:txBody>
      </p:sp>
    </p:spTree>
    <p:extLst>
      <p:ext uri="{BB962C8B-B14F-4D97-AF65-F5344CB8AC3E}">
        <p14:creationId xmlns:p14="http://schemas.microsoft.com/office/powerpoint/2010/main" val="20383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260ED4-D4CA-4435-8669-197AEC0C9653}"/>
              </a:ext>
            </a:extLst>
          </p:cNvPr>
          <p:cNvSpPr txBox="1"/>
          <p:nvPr/>
        </p:nvSpPr>
        <p:spPr>
          <a:xfrm>
            <a:off x="594360" y="363375"/>
            <a:ext cx="7752806" cy="1477328"/>
          </a:xfrm>
          <a:prstGeom prst="rect">
            <a:avLst/>
          </a:prstGeom>
          <a:noFill/>
        </p:spPr>
        <p:txBody>
          <a:bodyPr wrap="square" rtlCol="0">
            <a:spAutoFit/>
          </a:bodyPr>
          <a:lstStyle/>
          <a:p>
            <a:pPr marL="257175" indent="-257175" defTabSz="685800">
              <a:buFontTx/>
              <a:buAutoNum type="arabicPeriod"/>
            </a:pPr>
            <a:r>
              <a:rPr lang="en-US" sz="4500" dirty="0">
                <a:solidFill>
                  <a:prstClr val="white"/>
                </a:solidFill>
                <a:latin typeface="Times New Roman" panose="02020603050405020304" pitchFamily="18" charset="0"/>
                <a:cs typeface="Times New Roman" panose="02020603050405020304" pitchFamily="18" charset="0"/>
              </a:rPr>
              <a:t>Creation of Adam and Eve.  Fall of mankind</a:t>
            </a:r>
          </a:p>
        </p:txBody>
      </p:sp>
      <p:pic>
        <p:nvPicPr>
          <p:cNvPr id="3" name="Picture 2">
            <a:extLst>
              <a:ext uri="{FF2B5EF4-FFF2-40B4-BE49-F238E27FC236}">
                <a16:creationId xmlns:a16="http://schemas.microsoft.com/office/drawing/2014/main" id="{DC90176D-58DC-49F7-8E76-F8475A08F0E9}"/>
              </a:ext>
            </a:extLst>
          </p:cNvPr>
          <p:cNvPicPr>
            <a:picLocks noChangeAspect="1"/>
          </p:cNvPicPr>
          <p:nvPr/>
        </p:nvPicPr>
        <p:blipFill>
          <a:blip r:embed="rId2"/>
          <a:stretch>
            <a:fillRect/>
          </a:stretch>
        </p:blipFill>
        <p:spPr>
          <a:xfrm>
            <a:off x="5909746" y="2621756"/>
            <a:ext cx="3141386" cy="2543175"/>
          </a:xfrm>
          <a:prstGeom prst="rect">
            <a:avLst/>
          </a:prstGeom>
        </p:spPr>
      </p:pic>
      <p:pic>
        <p:nvPicPr>
          <p:cNvPr id="4" name="Picture 3">
            <a:extLst>
              <a:ext uri="{FF2B5EF4-FFF2-40B4-BE49-F238E27FC236}">
                <a16:creationId xmlns:a16="http://schemas.microsoft.com/office/drawing/2014/main" id="{6DE74088-B6B4-449E-9675-69FFD9B1CF10}"/>
              </a:ext>
            </a:extLst>
          </p:cNvPr>
          <p:cNvPicPr>
            <a:picLocks noChangeAspect="1"/>
          </p:cNvPicPr>
          <p:nvPr/>
        </p:nvPicPr>
        <p:blipFill>
          <a:blip r:embed="rId3"/>
          <a:stretch>
            <a:fillRect/>
          </a:stretch>
        </p:blipFill>
        <p:spPr>
          <a:xfrm>
            <a:off x="796834" y="2633096"/>
            <a:ext cx="5046902" cy="3197233"/>
          </a:xfrm>
          <a:prstGeom prst="rect">
            <a:avLst/>
          </a:prstGeom>
        </p:spPr>
      </p:pic>
      <p:sp>
        <p:nvSpPr>
          <p:cNvPr id="5" name="TextBox 4">
            <a:extLst>
              <a:ext uri="{FF2B5EF4-FFF2-40B4-BE49-F238E27FC236}">
                <a16:creationId xmlns:a16="http://schemas.microsoft.com/office/drawing/2014/main" id="{E06FA2A1-1288-4913-AFDA-2EF33B981CC0}"/>
              </a:ext>
            </a:extLst>
          </p:cNvPr>
          <p:cNvSpPr txBox="1"/>
          <p:nvPr/>
        </p:nvSpPr>
        <p:spPr>
          <a:xfrm>
            <a:off x="5909746" y="4924080"/>
            <a:ext cx="3055661" cy="1338828"/>
          </a:xfrm>
          <a:prstGeom prst="rect">
            <a:avLst/>
          </a:prstGeom>
          <a:noFill/>
        </p:spPr>
        <p:txBody>
          <a:bodyPr wrap="square" rtlCol="0">
            <a:spAutoFit/>
          </a:bodyPr>
          <a:lstStyle/>
          <a:p>
            <a:pPr algn="ctr" defTabSz="685800"/>
            <a:r>
              <a:rPr lang="en-US" sz="2700" dirty="0">
                <a:solidFill>
                  <a:prstClr val="white"/>
                </a:solidFill>
                <a:latin typeface="Calibri" panose="020F0502020204030204"/>
              </a:rPr>
              <a:t>Is this </a:t>
            </a:r>
          </a:p>
          <a:p>
            <a:pPr algn="ctr" defTabSz="685800"/>
            <a:r>
              <a:rPr lang="en-US" sz="2700" dirty="0">
                <a:solidFill>
                  <a:prstClr val="white"/>
                </a:solidFill>
                <a:latin typeface="Calibri" panose="020F0502020204030204"/>
              </a:rPr>
              <a:t>the end of the story?</a:t>
            </a:r>
          </a:p>
        </p:txBody>
      </p:sp>
    </p:spTree>
    <p:extLst>
      <p:ext uri="{BB962C8B-B14F-4D97-AF65-F5344CB8AC3E}">
        <p14:creationId xmlns:p14="http://schemas.microsoft.com/office/powerpoint/2010/main" val="371291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C2DEF4-03B3-B35E-240C-1217D4CE36ED}"/>
              </a:ext>
            </a:extLst>
          </p:cNvPr>
          <p:cNvSpPr/>
          <p:nvPr/>
        </p:nvSpPr>
        <p:spPr>
          <a:xfrm>
            <a:off x="0" y="6249136"/>
            <a:ext cx="9144000" cy="60316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464029D-A21D-4C50-A585-8E6193834625}"/>
              </a:ext>
            </a:extLst>
          </p:cNvPr>
          <p:cNvSpPr/>
          <p:nvPr/>
        </p:nvSpPr>
        <p:spPr>
          <a:xfrm>
            <a:off x="1" y="0"/>
            <a:ext cx="9143999" cy="629174"/>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C66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99EE9CE-6996-BE4F-A400-EAF2F09C2083}"/>
              </a:ext>
            </a:extLst>
          </p:cNvPr>
          <p:cNvSpPr txBox="1"/>
          <p:nvPr/>
        </p:nvSpPr>
        <p:spPr>
          <a:xfrm>
            <a:off x="0" y="743564"/>
            <a:ext cx="9144000"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Title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C9C7BE0-9C87-01EE-47F9-10E6C06FF2F4}"/>
              </a:ext>
            </a:extLst>
          </p:cNvPr>
          <p:cNvSpPr txBox="1"/>
          <p:nvPr/>
        </p:nvSpPr>
        <p:spPr>
          <a:xfrm>
            <a:off x="1" y="6346233"/>
            <a:ext cx="9144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Aharoni" panose="02010803020104030203" pitchFamily="2" charset="-79"/>
              </a:rPr>
              <a:t>b hastings  newlebanoncoc.com</a:t>
            </a:r>
          </a:p>
        </p:txBody>
      </p:sp>
      <p:sp>
        <p:nvSpPr>
          <p:cNvPr id="6" name="TextBox 5">
            <a:extLst>
              <a:ext uri="{FF2B5EF4-FFF2-40B4-BE49-F238E27FC236}">
                <a16:creationId xmlns:a16="http://schemas.microsoft.com/office/drawing/2014/main" id="{BFFEEAC6-6E93-01C7-0DC5-6F7BB8F86939}"/>
              </a:ext>
            </a:extLst>
          </p:cNvPr>
          <p:cNvSpPr txBox="1"/>
          <p:nvPr/>
        </p:nvSpPr>
        <p:spPr>
          <a:xfrm>
            <a:off x="0" y="11098"/>
            <a:ext cx="9143999" cy="646331"/>
          </a:xfrm>
          <a:prstGeom prst="rect">
            <a:avLst/>
          </a:prstGeom>
          <a:noFill/>
        </p:spPr>
        <p:txBody>
          <a:bodyPr wrap="square" rtlCol="0">
            <a:spAutoFit/>
          </a:bodyPr>
          <a:lstStyle/>
          <a:p>
            <a:pPr algn="ctr"/>
            <a:r>
              <a:rPr lang="en-US" sz="3600" dirty="0">
                <a:solidFill>
                  <a:schemeClr val="bg1"/>
                </a:solidFill>
              </a:rPr>
              <a:t>God’s Eternal Purpose</a:t>
            </a:r>
          </a:p>
        </p:txBody>
      </p:sp>
      <p:sp>
        <p:nvSpPr>
          <p:cNvPr id="8" name="TextBox 7">
            <a:extLst>
              <a:ext uri="{FF2B5EF4-FFF2-40B4-BE49-F238E27FC236}">
                <a16:creationId xmlns:a16="http://schemas.microsoft.com/office/drawing/2014/main" id="{348B07BB-CAAA-0ED2-666C-3D078715F41F}"/>
              </a:ext>
            </a:extLst>
          </p:cNvPr>
          <p:cNvSpPr txBox="1"/>
          <p:nvPr/>
        </p:nvSpPr>
        <p:spPr>
          <a:xfrm>
            <a:off x="595618" y="838899"/>
            <a:ext cx="8145709" cy="5139869"/>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Next, consider the promise of God with reference to an heir and consider the advanced age of Abraham and that of his wife. From a human standpoint alone, it’s unreasonable! </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ea typeface="Calibri" panose="020F0502020204030204" pitchFamily="34" charset="0"/>
                <a:cs typeface="Times New Roman" panose="02020603050405020304" pitchFamily="18" charset="0"/>
              </a:rPr>
              <a:t>But not so with Abraham. </a:t>
            </a:r>
            <a:r>
              <a:rPr lang="en-US" sz="3200" b="1" u="sng" dirty="0">
                <a:solidFill>
                  <a:srgbClr val="0070C0"/>
                </a:solidFill>
                <a:effectLst/>
                <a:ea typeface="Calibri" panose="020F0502020204030204" pitchFamily="34" charset="0"/>
                <a:cs typeface="Times New Roman" panose="02020603050405020304" pitchFamily="18" charset="0"/>
              </a:rPr>
              <a:t>(Rom 4:18</a:t>
            </a:r>
            <a:r>
              <a:rPr lang="en-US" sz="3200" b="1" dirty="0">
                <a:solidFill>
                  <a:srgbClr val="0070C0"/>
                </a:solidFill>
                <a:effectLst/>
                <a:ea typeface="Calibri" panose="020F0502020204030204" pitchFamily="34" charset="0"/>
                <a:cs typeface="Times New Roman" panose="02020603050405020304" pitchFamily="18" charset="0"/>
              </a:rPr>
              <a:t>) </a:t>
            </a:r>
            <a:r>
              <a:rPr lang="en-US" sz="2800" b="1" dirty="0">
                <a:solidFill>
                  <a:srgbClr val="0070C0"/>
                </a:solidFill>
                <a:effectLst/>
                <a:ea typeface="Calibri" panose="020F0502020204030204" pitchFamily="34" charset="0"/>
                <a:cs typeface="Times New Roman" panose="02020603050405020304" pitchFamily="18" charset="0"/>
              </a:rPr>
              <a:t>Who against hope believed in hope, that he might become the father of many nations, according to that which was spoken, so shall thy seed be.</a:t>
            </a:r>
          </a:p>
          <a:p>
            <a:pPr marL="0" marR="0">
              <a:spcBef>
                <a:spcPts val="0"/>
              </a:spcBef>
              <a:spcAft>
                <a:spcPts val="0"/>
              </a:spcAft>
            </a:pP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2200" dirty="0">
                <a:effectLst/>
                <a:ea typeface="Calibri" panose="020F0502020204030204" pitchFamily="34" charset="0"/>
                <a:cs typeface="Times New Roman" panose="02020603050405020304" pitchFamily="18" charset="0"/>
              </a:rPr>
              <a:t>Abraham had faith that God was able to perform His will, regardless of physical infirmities,</a:t>
            </a:r>
            <a:r>
              <a:rPr lang="en-US" sz="2000" dirty="0">
                <a:effectLst/>
                <a:ea typeface="Calibri" panose="020F0502020204030204" pitchFamily="34" charset="0"/>
                <a:cs typeface="Times New Roman" panose="02020603050405020304" pitchFamily="18" charset="0"/>
              </a:rPr>
              <a:t> </a:t>
            </a:r>
          </a:p>
          <a:p>
            <a:pPr marL="0" marR="0">
              <a:spcBef>
                <a:spcPts val="0"/>
              </a:spcBef>
              <a:spcAft>
                <a:spcPts val="0"/>
              </a:spcAft>
            </a:pPr>
            <a:r>
              <a:rPr lang="en-US" sz="3200" b="1" u="sng" dirty="0">
                <a:solidFill>
                  <a:srgbClr val="0070C0"/>
                </a:solidFill>
                <a:effectLst/>
                <a:ea typeface="Calibri" panose="020F0502020204030204" pitchFamily="34" charset="0"/>
                <a:cs typeface="Times New Roman" panose="02020603050405020304" pitchFamily="18" charset="0"/>
              </a:rPr>
              <a:t>(Rom 4:20)</a:t>
            </a:r>
            <a:r>
              <a:rPr lang="en-US" sz="3200" b="1" dirty="0">
                <a:solidFill>
                  <a:srgbClr val="0070C0"/>
                </a:solidFill>
                <a:effectLst/>
                <a:ea typeface="Calibri" panose="020F0502020204030204" pitchFamily="34" charset="0"/>
                <a:cs typeface="Times New Roman" panose="02020603050405020304" pitchFamily="18" charset="0"/>
              </a:rPr>
              <a:t>  </a:t>
            </a:r>
            <a:r>
              <a:rPr lang="en-US" sz="2400" b="1" dirty="0">
                <a:solidFill>
                  <a:srgbClr val="0070C0"/>
                </a:solidFill>
                <a:effectLst/>
                <a:ea typeface="Calibri" panose="020F0502020204030204" pitchFamily="34" charset="0"/>
                <a:cs typeface="Times New Roman" panose="02020603050405020304" pitchFamily="18" charset="0"/>
              </a:rPr>
              <a:t>He staggered not at the promise of God through unbelief; but was strong in faith, giving glory to God;</a:t>
            </a:r>
          </a:p>
        </p:txBody>
      </p:sp>
    </p:spTree>
    <p:extLst>
      <p:ext uri="{BB962C8B-B14F-4D97-AF65-F5344CB8AC3E}">
        <p14:creationId xmlns:p14="http://schemas.microsoft.com/office/powerpoint/2010/main" val="394029914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3942</Words>
  <Application>Microsoft Office PowerPoint</Application>
  <PresentationFormat>On-screen Show (4:3)</PresentationFormat>
  <Paragraphs>267</Paragraphs>
  <Slides>45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Aharoni</vt:lpstr>
      <vt:lpstr>Arial</vt:lpstr>
      <vt:lpstr>Arial Black</vt:lpstr>
      <vt:lpstr>Arial Unicode MS</vt:lpstr>
      <vt:lpstr>Calibri</vt:lpstr>
      <vt:lpstr>Calibri Light</vt:lpstr>
      <vt:lpstr>Ink Free</vt:lpstr>
      <vt:lpstr>Times New Roman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2024-01-23T00:28:22Z</dcterms:created>
  <dcterms:modified xsi:type="dcterms:W3CDTF">2024-02-04T10:01:58Z</dcterms:modified>
</cp:coreProperties>
</file>