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4"/>
  </p:notesMasterIdLst>
  <p:sldIdLst>
    <p:sldId id="265" r:id="rId4"/>
    <p:sldId id="868" r:id="rId5"/>
    <p:sldId id="882" r:id="rId6"/>
    <p:sldId id="887" r:id="rId7"/>
    <p:sldId id="891" r:id="rId8"/>
    <p:sldId id="292" r:id="rId9"/>
    <p:sldId id="398" r:id="rId10"/>
    <p:sldId id="895" r:id="rId11"/>
    <p:sldId id="892" r:id="rId12"/>
    <p:sldId id="369" r:id="rId13"/>
    <p:sldId id="886" r:id="rId14"/>
    <p:sldId id="859" r:id="rId15"/>
    <p:sldId id="900" r:id="rId16"/>
    <p:sldId id="904" r:id="rId17"/>
    <p:sldId id="888" r:id="rId18"/>
    <p:sldId id="885" r:id="rId19"/>
    <p:sldId id="870" r:id="rId20"/>
    <p:sldId id="873" r:id="rId21"/>
    <p:sldId id="883" r:id="rId22"/>
    <p:sldId id="874" r:id="rId23"/>
    <p:sldId id="884" r:id="rId24"/>
    <p:sldId id="278" r:id="rId25"/>
    <p:sldId id="281" r:id="rId26"/>
    <p:sldId id="282" r:id="rId27"/>
    <p:sldId id="279" r:id="rId28"/>
    <p:sldId id="897" r:id="rId29"/>
    <p:sldId id="899" r:id="rId30"/>
    <p:sldId id="858" r:id="rId31"/>
    <p:sldId id="861" r:id="rId32"/>
    <p:sldId id="860" r:id="rId33"/>
    <p:sldId id="862" r:id="rId34"/>
    <p:sldId id="877" r:id="rId35"/>
    <p:sldId id="863" r:id="rId36"/>
    <p:sldId id="864" r:id="rId37"/>
    <p:sldId id="865" r:id="rId38"/>
    <p:sldId id="866" r:id="rId39"/>
    <p:sldId id="867" r:id="rId40"/>
    <p:sldId id="908" r:id="rId41"/>
    <p:sldId id="906" r:id="rId42"/>
    <p:sldId id="910"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ZEBIHTMrvoWpXmAfIKz5SA==" hashData="WmzmXQWWvAzzXidRwx8wkjnr03hYVKuavezFdDHbO2qoqwP+gb8J0peVhjfXTyqRM49YLl4VDs1pMD0qvbNFo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1506" y="13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DA7941-D922-4306-992F-BB45349B3679}" type="datetimeFigureOut">
              <a:rPr lang="en-US" smtClean="0"/>
              <a:t>2/18/2024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10B03C-5FD2-4307-A8F1-9695B96E8133}" type="slidenum">
              <a:rPr lang="en-US" smtClean="0"/>
              <a:t>‹#›</a:t>
            </a:fld>
            <a:endParaRPr lang="en-US"/>
          </a:p>
        </p:txBody>
      </p:sp>
    </p:spTree>
    <p:extLst>
      <p:ext uri="{BB962C8B-B14F-4D97-AF65-F5344CB8AC3E}">
        <p14:creationId xmlns:p14="http://schemas.microsoft.com/office/powerpoint/2010/main" val="1739814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tb032905914</a:t>
            </a:r>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F1D47F-27D1-41B5-B73C-DFC051FA5A10}"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8F750-8E21-D8D4-AF97-29552AAE6A31}"/>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4B754D54-FADE-717B-DE0C-65A25CD78A7D}"/>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id="{01E3368B-0A03-E4CE-2590-A5F9C0A3A370}"/>
              </a:ext>
            </a:extLst>
          </p:cNvPr>
          <p:cNvSpPr>
            <a:spLocks noGrp="1"/>
          </p:cNvSpPr>
          <p:nvPr>
            <p:ph type="body" idx="1"/>
          </p:nvPr>
        </p:nvSpPr>
        <p:spPr/>
        <p:txBody>
          <a:bodyPr/>
          <a:lstStyle/>
          <a:p>
            <a:pPr marL="228600" indent="-228600" eaLnBrk="1" hangingPunct="1"/>
            <a:r>
              <a:rPr lang="en-US" b="1" dirty="0">
                <a:ea typeface="ＭＳ Ｐゴシック" pitchFamily="34" charset="-128"/>
              </a:rPr>
              <a:t>Jordan River: Early History</a:t>
            </a:r>
          </a:p>
          <a:p>
            <a:pPr marL="228600" indent="-228600" eaLnBrk="1" hangingPunct="1">
              <a:buFontTx/>
              <a:buAutoNum type="arabicPeriod"/>
            </a:pPr>
            <a:r>
              <a:rPr lang="en-US" dirty="0">
                <a:ea typeface="ＭＳ Ｐゴシック" pitchFamily="34" charset="-128"/>
              </a:rPr>
              <a:t>Jacob crossed the Jordan River into Canaan (Gen 32:10).</a:t>
            </a:r>
          </a:p>
          <a:p>
            <a:pPr marL="228600" indent="-228600" eaLnBrk="1" hangingPunct="1">
              <a:buFontTx/>
              <a:buAutoNum type="arabicPeriod"/>
            </a:pPr>
            <a:r>
              <a:rPr lang="en-US" dirty="0">
                <a:ea typeface="ＭＳ Ｐゴシック" pitchFamily="34" charset="-128"/>
              </a:rPr>
              <a:t>The river parted when Joshua and the Israelites crossed it (Josh 3:1-17; 7:7; 24:11; Ps 114:3, 5), and twelve stones were erected to commemorate the event (Josh 4:1-24).</a:t>
            </a:r>
          </a:p>
          <a:p>
            <a:pPr marL="228600" indent="-228600" eaLnBrk="1" hangingPunct="1">
              <a:buFontTx/>
              <a:buAutoNum type="arabicPeriod"/>
            </a:pPr>
            <a:r>
              <a:rPr lang="en-US" dirty="0">
                <a:ea typeface="ＭＳ Ｐゴシック" pitchFamily="34" charset="-128"/>
              </a:rPr>
              <a:t>Ehud guarded the fords of the Jordan (</a:t>
            </a:r>
            <a:r>
              <a:rPr lang="en-US" dirty="0" err="1">
                <a:ea typeface="ＭＳ Ｐゴシック" pitchFamily="34" charset="-128"/>
              </a:rPr>
              <a:t>Judg</a:t>
            </a:r>
            <a:r>
              <a:rPr lang="en-US" dirty="0">
                <a:ea typeface="ＭＳ Ｐゴシック" pitchFamily="34" charset="-128"/>
              </a:rPr>
              <a:t> 3:28).</a:t>
            </a:r>
          </a:p>
          <a:p>
            <a:pPr marL="228600" indent="-228600" eaLnBrk="1" hangingPunct="1">
              <a:buFontTx/>
              <a:buAutoNum type="arabicPeriod"/>
            </a:pPr>
            <a:r>
              <a:rPr lang="en-US" dirty="0">
                <a:ea typeface="ＭＳ Ｐゴシック" pitchFamily="34" charset="-128"/>
              </a:rPr>
              <a:t>Gideon guarded the fords of the Jordan (</a:t>
            </a:r>
            <a:r>
              <a:rPr lang="en-US" dirty="0" err="1">
                <a:ea typeface="ＭＳ Ｐゴシック" pitchFamily="34" charset="-128"/>
              </a:rPr>
              <a:t>Judg</a:t>
            </a:r>
            <a:r>
              <a:rPr lang="en-US" dirty="0">
                <a:ea typeface="ＭＳ Ｐゴシック" pitchFamily="34" charset="-128"/>
              </a:rPr>
              <a:t> 7:24).</a:t>
            </a:r>
          </a:p>
          <a:p>
            <a:pPr marL="228600" indent="-228600" eaLnBrk="1" hangingPunct="1">
              <a:buFontTx/>
              <a:buAutoNum type="arabicPeriod"/>
            </a:pPr>
            <a:r>
              <a:rPr lang="en-US" dirty="0">
                <a:ea typeface="ＭＳ Ｐゴシック" pitchFamily="34" charset="-128"/>
              </a:rPr>
              <a:t>Jephthah guarded the fords of the Jordan against the </a:t>
            </a:r>
            <a:r>
              <a:rPr lang="en-US" dirty="0" err="1">
                <a:ea typeface="ＭＳ Ｐゴシック" pitchFamily="34" charset="-128"/>
              </a:rPr>
              <a:t>Ephraimites</a:t>
            </a:r>
            <a:r>
              <a:rPr lang="en-US" dirty="0">
                <a:ea typeface="ＭＳ Ｐゴシック" pitchFamily="34" charset="-128"/>
              </a:rPr>
              <a:t>, requiring them to say “Shibboleth” (</a:t>
            </a:r>
            <a:r>
              <a:rPr lang="en-US" dirty="0" err="1">
                <a:ea typeface="ＭＳ Ｐゴシック" pitchFamily="34" charset="-128"/>
              </a:rPr>
              <a:t>Judg</a:t>
            </a:r>
            <a:r>
              <a:rPr lang="en-US" dirty="0">
                <a:ea typeface="ＭＳ Ｐゴシック" pitchFamily="34" charset="-128"/>
              </a:rPr>
              <a:t> 12:5-6).</a:t>
            </a:r>
          </a:p>
          <a:p>
            <a:pPr marL="228600" indent="-228600"/>
            <a:endParaRPr lang="en-US" dirty="0">
              <a:ea typeface="ＭＳ Ｐゴシック" pitchFamily="34" charset="-128"/>
            </a:endParaRPr>
          </a:p>
          <a:p>
            <a:pPr marL="228600" indent="-228600"/>
            <a:r>
              <a:rPr lang="en-US" dirty="0">
                <a:ea typeface="ＭＳ Ｐゴシック" pitchFamily="34" charset="-128"/>
              </a:rPr>
              <a:t>tb022107166</a:t>
            </a:r>
          </a:p>
        </p:txBody>
      </p:sp>
      <p:sp>
        <p:nvSpPr>
          <p:cNvPr id="27651" name="Slide Number Placeholder 3">
            <a:extLst>
              <a:ext uri="{FF2B5EF4-FFF2-40B4-BE49-F238E27FC236}">
                <a16:creationId xmlns:a16="http://schemas.microsoft.com/office/drawing/2014/main" id="{90B1FC90-3EFD-A197-8175-710FC76C7F98}"/>
              </a:ext>
            </a:extLst>
          </p:cNvPr>
          <p:cNvSpPr>
            <a:spLocks noGrp="1"/>
          </p:cNvSpPr>
          <p:nvPr>
            <p:ph type="sldNum" sz="quarter" idx="5"/>
          </p:nvPr>
        </p:nvSpPr>
        <p:spPr>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9EFD58-FB9B-418B-8E76-533FE8584233}"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686052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p:txBody>
          <a:bodyPr/>
          <a:lstStyle/>
          <a:p>
            <a:pPr marL="228600" indent="-228600" eaLnBrk="1" hangingPunct="1"/>
            <a:r>
              <a:rPr lang="en-US" b="1" dirty="0">
                <a:ea typeface="ＭＳ Ｐゴシック" pitchFamily="34" charset="-128"/>
              </a:rPr>
              <a:t>Jordan River: Later History</a:t>
            </a:r>
          </a:p>
          <a:p>
            <a:pPr marL="228600" indent="-228600" eaLnBrk="1" hangingPunct="1">
              <a:buFontTx/>
              <a:buAutoNum type="arabicPeriod"/>
            </a:pPr>
            <a:r>
              <a:rPr lang="en-US" dirty="0">
                <a:ea typeface="ＭＳ Ｐゴシック" pitchFamily="34" charset="-128"/>
              </a:rPr>
              <a:t>Abner fled across the Jordan River from Joab (2 Sam 2:29).</a:t>
            </a:r>
          </a:p>
          <a:p>
            <a:pPr marL="228600" indent="-228600" eaLnBrk="1" hangingPunct="1">
              <a:buFontTx/>
              <a:buAutoNum type="arabicPeriod"/>
            </a:pPr>
            <a:r>
              <a:rPr lang="en-US" dirty="0">
                <a:ea typeface="ＭＳ Ｐゴシック" pitchFamily="34" charset="-128"/>
              </a:rPr>
              <a:t>David pursued the Arameans this way (2 Sam 10:17; 1 Chr 19:17).</a:t>
            </a:r>
          </a:p>
          <a:p>
            <a:pPr marL="228600" indent="-228600" eaLnBrk="1" hangingPunct="1">
              <a:buFontTx/>
              <a:buAutoNum type="arabicPeriod"/>
            </a:pPr>
            <a:r>
              <a:rPr lang="en-US" dirty="0">
                <a:ea typeface="ＭＳ Ｐゴシック" pitchFamily="34" charset="-128"/>
              </a:rPr>
              <a:t>David fled from Absalom across the river (2 Sam 17:16, 22; 1 Kgs 1:8) and apparently stopped here to refresh himself (2 Sam 16:14).</a:t>
            </a:r>
          </a:p>
          <a:p>
            <a:pPr marL="228600" indent="-228600" eaLnBrk="1" hangingPunct="1">
              <a:buFontTx/>
              <a:buAutoNum type="arabicPeriod"/>
            </a:pPr>
            <a:r>
              <a:rPr lang="en-US" dirty="0">
                <a:ea typeface="ＭＳ Ｐゴシック" pitchFamily="34" charset="-128"/>
              </a:rPr>
              <a:t>The Jordan River marked the limit of those who remained loyal to David after Sheba’s revolt (2 Sam 20:2).</a:t>
            </a:r>
          </a:p>
          <a:p>
            <a:pPr marL="228600" indent="-228600" eaLnBrk="1" hangingPunct="1">
              <a:buFontTx/>
              <a:buAutoNum type="arabicPeriod"/>
            </a:pPr>
            <a:r>
              <a:rPr lang="en-US" dirty="0">
                <a:ea typeface="ＭＳ Ｐゴシック" pitchFamily="34" charset="-128"/>
              </a:rPr>
              <a:t>Elijah and Elisha repeated Joshua’s feat when both split the waters of the Jordan (2 Kgs 2:6-8, 13-14).</a:t>
            </a:r>
          </a:p>
          <a:p>
            <a:pPr marL="228600" indent="-228600" eaLnBrk="1" hangingPunct="1">
              <a:buFontTx/>
              <a:buAutoNum type="arabicPeriod"/>
            </a:pPr>
            <a:r>
              <a:rPr lang="en-US" dirty="0">
                <a:ea typeface="ＭＳ Ｐゴシック" pitchFamily="34" charset="-128"/>
              </a:rPr>
              <a:t>Elisha made an </a:t>
            </a:r>
            <a:r>
              <a:rPr lang="en-US" dirty="0" err="1">
                <a:ea typeface="ＭＳ Ｐゴシック" pitchFamily="34" charset="-128"/>
              </a:rPr>
              <a:t>axehead</a:t>
            </a:r>
            <a:r>
              <a:rPr lang="en-US" dirty="0">
                <a:ea typeface="ＭＳ Ｐゴシック" pitchFamily="34" charset="-128"/>
              </a:rPr>
              <a:t> float after it had sunk in the Jordan River (2 Kgs 6:1-7).</a:t>
            </a:r>
          </a:p>
          <a:p>
            <a:pPr marL="228600" indent="-228600" eaLnBrk="1" hangingPunct="1">
              <a:buFontTx/>
              <a:buAutoNum type="arabicPeriod"/>
            </a:pPr>
            <a:r>
              <a:rPr lang="en-US" dirty="0" err="1">
                <a:ea typeface="ＭＳ Ｐゴシック" pitchFamily="34" charset="-128"/>
              </a:rPr>
              <a:t>Naaman</a:t>
            </a:r>
            <a:r>
              <a:rPr lang="en-US" dirty="0">
                <a:ea typeface="ＭＳ Ｐゴシック" pitchFamily="34" charset="-128"/>
              </a:rPr>
              <a:t> was healed of leprosy after following Elisha’s instructions to dip seven times in the waters of the Jordan River (2 Kgs 5:8-14).</a:t>
            </a:r>
          </a:p>
          <a:p>
            <a:pPr marL="228600" indent="-228600"/>
            <a:endParaRPr lang="en-US" dirty="0">
              <a:ea typeface="ＭＳ Ｐゴシック" pitchFamily="34" charset="-128"/>
            </a:endParaRPr>
          </a:p>
          <a:p>
            <a:pPr marL="228600" indent="-228600"/>
            <a:r>
              <a:rPr lang="en-US" dirty="0">
                <a:ea typeface="ＭＳ Ｐゴシック" pitchFamily="34" charset="-128"/>
              </a:rPr>
              <a:t>tb022107167</a:t>
            </a:r>
          </a:p>
        </p:txBody>
      </p:sp>
      <p:sp>
        <p:nvSpPr>
          <p:cNvPr id="29699" name="Slide Number Placeholder 3"/>
          <p:cNvSpPr>
            <a:spLocks noGrp="1"/>
          </p:cNvSpPr>
          <p:nvPr>
            <p:ph type="sldNum" sz="quarter" idx="5"/>
          </p:nvPr>
        </p:nvSpPr>
        <p:spPr>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8DD979-1D07-4BE7-8881-24ACF6B1A90C}"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510118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139784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452245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7700E65-BCF0-4DD5-A5F7-9FBF3E4AC29E}" type="datetimeFigureOut">
              <a:rPr lang="en-US"/>
              <a:pPr>
                <a:defRPr/>
              </a:pPr>
              <a:t>2/18/2024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5C6DD4-B441-485C-99D3-FA912CA6A68C}" type="slidenum">
              <a:rPr lang="en-US"/>
              <a:pPr>
                <a:defRPr/>
              </a:pPr>
              <a:t>‹#›</a:t>
            </a:fld>
            <a:endParaRPr lang="en-US"/>
          </a:p>
        </p:txBody>
      </p:sp>
    </p:spTree>
    <p:extLst>
      <p:ext uri="{BB962C8B-B14F-4D97-AF65-F5344CB8AC3E}">
        <p14:creationId xmlns:p14="http://schemas.microsoft.com/office/powerpoint/2010/main" val="1707097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E2DF306-A3E8-4E76-901D-4699B5CA376A}" type="datetimeFigureOut">
              <a:rPr lang="en-US"/>
              <a:pPr>
                <a:defRPr/>
              </a:pPr>
              <a:t>2/18/2024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904D86-EB33-4E2C-B862-117C288B402E}" type="slidenum">
              <a:rPr lang="en-US"/>
              <a:pPr>
                <a:defRPr/>
              </a:pPr>
              <a:t>‹#›</a:t>
            </a:fld>
            <a:endParaRPr lang="en-US"/>
          </a:p>
        </p:txBody>
      </p:sp>
    </p:spTree>
    <p:extLst>
      <p:ext uri="{BB962C8B-B14F-4D97-AF65-F5344CB8AC3E}">
        <p14:creationId xmlns:p14="http://schemas.microsoft.com/office/powerpoint/2010/main" val="2418179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1CB1936-4791-473C-87BE-1E85692251C0}" type="datetimeFigureOut">
              <a:rPr lang="en-US"/>
              <a:pPr>
                <a:defRPr/>
              </a:pPr>
              <a:t>2/18/2024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A03CE25-C5AA-484F-BBC6-5857143DD0C9}" type="slidenum">
              <a:rPr lang="en-US"/>
              <a:pPr>
                <a:defRPr/>
              </a:pPr>
              <a:t>‹#›</a:t>
            </a:fld>
            <a:endParaRPr lang="en-US"/>
          </a:p>
        </p:txBody>
      </p:sp>
    </p:spTree>
    <p:extLst>
      <p:ext uri="{BB962C8B-B14F-4D97-AF65-F5344CB8AC3E}">
        <p14:creationId xmlns:p14="http://schemas.microsoft.com/office/powerpoint/2010/main" val="3601189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B0B4443-7917-4566-8384-4A34A286C700}" type="datetimeFigureOut">
              <a:rPr lang="en-US"/>
              <a:pPr>
                <a:defRPr/>
              </a:pPr>
              <a:t>2/18/2024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CCCCA3-3F92-476E-8B3A-BCD7AF1DD356}" type="slidenum">
              <a:rPr lang="en-US"/>
              <a:pPr>
                <a:defRPr/>
              </a:pPr>
              <a:t>‹#›</a:t>
            </a:fld>
            <a:endParaRPr lang="en-US"/>
          </a:p>
        </p:txBody>
      </p:sp>
    </p:spTree>
    <p:extLst>
      <p:ext uri="{BB962C8B-B14F-4D97-AF65-F5344CB8AC3E}">
        <p14:creationId xmlns:p14="http://schemas.microsoft.com/office/powerpoint/2010/main" val="1704185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57CCD50-02F3-470C-A3C8-6CDC02780FA9}" type="datetimeFigureOut">
              <a:rPr lang="en-US"/>
              <a:pPr>
                <a:defRPr/>
              </a:pPr>
              <a:t>2/18/2024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CB805E3-B337-4AEF-A4CE-B6F1423F6C3F}" type="slidenum">
              <a:rPr lang="en-US"/>
              <a:pPr>
                <a:defRPr/>
              </a:pPr>
              <a:t>‹#›</a:t>
            </a:fld>
            <a:endParaRPr lang="en-US"/>
          </a:p>
        </p:txBody>
      </p:sp>
    </p:spTree>
    <p:extLst>
      <p:ext uri="{BB962C8B-B14F-4D97-AF65-F5344CB8AC3E}">
        <p14:creationId xmlns:p14="http://schemas.microsoft.com/office/powerpoint/2010/main" val="2877660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7F146CB-4721-4738-BF4F-A6C3F88F42A7}" type="datetimeFigureOut">
              <a:rPr lang="en-US"/>
              <a:pPr>
                <a:defRPr/>
              </a:pPr>
              <a:t>2/18/2024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76593DB-92CD-43BA-8506-FCFADBB1B1DC}" type="slidenum">
              <a:rPr lang="en-US"/>
              <a:pPr>
                <a:defRPr/>
              </a:pPr>
              <a:t>‹#›</a:t>
            </a:fld>
            <a:endParaRPr lang="en-US"/>
          </a:p>
        </p:txBody>
      </p:sp>
    </p:spTree>
    <p:extLst>
      <p:ext uri="{BB962C8B-B14F-4D97-AF65-F5344CB8AC3E}">
        <p14:creationId xmlns:p14="http://schemas.microsoft.com/office/powerpoint/2010/main" val="507782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DE5E563-17BA-47D2-A9BA-19BA1239DDDD}" type="datetimeFigureOut">
              <a:rPr lang="en-US"/>
              <a:pPr>
                <a:defRPr/>
              </a:pPr>
              <a:t>2/18/2024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AAE7359-347A-4DD2-8BBF-74CAFC1BB22A}" type="slidenum">
              <a:rPr lang="en-US"/>
              <a:pPr>
                <a:defRPr/>
              </a:pPr>
              <a:t>‹#›</a:t>
            </a:fld>
            <a:endParaRPr lang="en-US"/>
          </a:p>
        </p:txBody>
      </p:sp>
    </p:spTree>
    <p:extLst>
      <p:ext uri="{BB962C8B-B14F-4D97-AF65-F5344CB8AC3E}">
        <p14:creationId xmlns:p14="http://schemas.microsoft.com/office/powerpoint/2010/main" val="2283046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37FD9A2-5148-4628-8D50-138A77861CD4}" type="datetimeFigureOut">
              <a:rPr lang="en-US"/>
              <a:pPr>
                <a:defRPr/>
              </a:pPr>
              <a:t>2/18/2024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22BE4DF-2898-44FA-9820-B712443A0FB5}" type="slidenum">
              <a:rPr lang="en-US"/>
              <a:pPr>
                <a:defRPr/>
              </a:pPr>
              <a:t>‹#›</a:t>
            </a:fld>
            <a:endParaRPr lang="en-US"/>
          </a:p>
        </p:txBody>
      </p:sp>
    </p:spTree>
    <p:extLst>
      <p:ext uri="{BB962C8B-B14F-4D97-AF65-F5344CB8AC3E}">
        <p14:creationId xmlns:p14="http://schemas.microsoft.com/office/powerpoint/2010/main" val="2212835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004839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8C48D1-1FA2-4A2E-9619-BAF2AEDEFAE1}" type="datetimeFigureOut">
              <a:rPr lang="en-US"/>
              <a:pPr>
                <a:defRPr/>
              </a:pPr>
              <a:t>2/18/2024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4E6B7E5-0EB2-458A-BC5B-33B4C971B50B}" type="slidenum">
              <a:rPr lang="en-US"/>
              <a:pPr>
                <a:defRPr/>
              </a:pPr>
              <a:t>‹#›</a:t>
            </a:fld>
            <a:endParaRPr lang="en-US"/>
          </a:p>
        </p:txBody>
      </p:sp>
    </p:spTree>
    <p:extLst>
      <p:ext uri="{BB962C8B-B14F-4D97-AF65-F5344CB8AC3E}">
        <p14:creationId xmlns:p14="http://schemas.microsoft.com/office/powerpoint/2010/main" val="3942851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72FA7D9-FBF7-4748-8720-61AEC61BCF11}" type="datetimeFigureOut">
              <a:rPr lang="en-US"/>
              <a:pPr>
                <a:defRPr/>
              </a:pPr>
              <a:t>2/18/2024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014D5E-6D29-4ACA-8DEE-7CAF16CC8A05}" type="slidenum">
              <a:rPr lang="en-US"/>
              <a:pPr>
                <a:defRPr/>
              </a:pPr>
              <a:t>‹#›</a:t>
            </a:fld>
            <a:endParaRPr lang="en-US"/>
          </a:p>
        </p:txBody>
      </p:sp>
    </p:spTree>
    <p:extLst>
      <p:ext uri="{BB962C8B-B14F-4D97-AF65-F5344CB8AC3E}">
        <p14:creationId xmlns:p14="http://schemas.microsoft.com/office/powerpoint/2010/main" val="2965404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EAF7FB-AA3D-473A-B774-87A69CD0DE22}" type="datetimeFigureOut">
              <a:rPr lang="en-US"/>
              <a:pPr>
                <a:defRPr/>
              </a:pPr>
              <a:t>2/18/2024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D2F710-D59B-48B8-870C-48C8A006DFAE}" type="slidenum">
              <a:rPr lang="en-US"/>
              <a:pPr>
                <a:defRPr/>
              </a:pPr>
              <a:t>‹#›</a:t>
            </a:fld>
            <a:endParaRPr lang="en-US"/>
          </a:p>
        </p:txBody>
      </p:sp>
    </p:spTree>
    <p:extLst>
      <p:ext uri="{BB962C8B-B14F-4D97-AF65-F5344CB8AC3E}">
        <p14:creationId xmlns:p14="http://schemas.microsoft.com/office/powerpoint/2010/main" val="2568294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195"/>
              </a:schemeClr>
            </a:solidFill>
            <a:miter lim="800000"/>
            <a:headEnd/>
            <a:tailEnd/>
          </a:ln>
          <a:effectLst/>
        </p:spPr>
        <p:txBody>
          <a:bodyPr wrap="none" anchor="ctr"/>
          <a:lstStyle/>
          <a:p>
            <a:pPr algn="ctr">
              <a:defRPr/>
            </a:pPr>
            <a:endParaRPr lang="en-US" dirty="0">
              <a:latin typeface="Calibri" pitchFamily="34" charset="0"/>
              <a:cs typeface="+mn-cs"/>
            </a:endParaRPr>
          </a:p>
        </p:txBody>
      </p:sp>
      <p:sp>
        <p:nvSpPr>
          <p:cNvPr id="5" name="Rectangle 4"/>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p:spPr>
        <p:txBody>
          <a:bodyPr wrap="none" anchor="ctr"/>
          <a:lstStyle/>
          <a:p>
            <a:pPr algn="ctr">
              <a:defRPr/>
            </a:pPr>
            <a:endParaRPr lang="en-US" dirty="0">
              <a:latin typeface="Calibri" pitchFamily="34" charset="0"/>
              <a:cs typeface="+mn-cs"/>
            </a:endParaRPr>
          </a:p>
        </p:txBody>
      </p:sp>
      <p:sp>
        <p:nvSpPr>
          <p:cNvPr id="6" name="Freeform 5"/>
          <p:cNvSpPr>
            <a:spLocks/>
          </p:cNvSpPr>
          <p:nvPr/>
        </p:nvSpPr>
        <p:spPr bwMode="auto">
          <a:xfrm rot="5400000">
            <a:off x="1282700" y="1193800"/>
            <a:ext cx="466725" cy="466725"/>
          </a:xfrm>
          <a:custGeom>
            <a:avLst/>
            <a:gdLst>
              <a:gd name="T0" fmla="*/ 0 w 336"/>
              <a:gd name="T1" fmla="*/ 0 h 336"/>
              <a:gd name="T2" fmla="*/ 0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7" name="Freeform 6"/>
          <p:cNvSpPr>
            <a:spLocks/>
          </p:cNvSpPr>
          <p:nvPr/>
        </p:nvSpPr>
        <p:spPr bwMode="auto">
          <a:xfrm rot="5400000">
            <a:off x="1479550" y="1090613"/>
            <a:ext cx="1587" cy="331788"/>
          </a:xfrm>
          <a:custGeom>
            <a:avLst/>
            <a:gdLst>
              <a:gd name="T0" fmla="*/ 0 w 1"/>
              <a:gd name="T1" fmla="*/ 0 h 239"/>
              <a:gd name="T2" fmla="*/ 0 w 1"/>
              <a:gd name="T3" fmla="*/ 2147483647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9" name="Freeform 8"/>
          <p:cNvSpPr>
            <a:spLocks/>
          </p:cNvSpPr>
          <p:nvPr/>
        </p:nvSpPr>
        <p:spPr bwMode="auto">
          <a:xfrm rot="16200000" flipH="1">
            <a:off x="7413625" y="1193800"/>
            <a:ext cx="466725" cy="466725"/>
          </a:xfrm>
          <a:custGeom>
            <a:avLst/>
            <a:gdLst>
              <a:gd name="T0" fmla="*/ 0 w 336"/>
              <a:gd name="T1" fmla="*/ 0 h 336"/>
              <a:gd name="T2" fmla="*/ 0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0" name="Freeform 9"/>
          <p:cNvSpPr>
            <a:spLocks/>
          </p:cNvSpPr>
          <p:nvPr/>
        </p:nvSpPr>
        <p:spPr bwMode="auto">
          <a:xfrm rot="10800000">
            <a:off x="7818438" y="1225550"/>
            <a:ext cx="1587" cy="331788"/>
          </a:xfrm>
          <a:custGeom>
            <a:avLst/>
            <a:gdLst>
              <a:gd name="T0" fmla="*/ 0 w 1"/>
              <a:gd name="T1" fmla="*/ 0 h 239"/>
              <a:gd name="T2" fmla="*/ 0 w 1"/>
              <a:gd name="T3" fmla="*/ 2147483647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12" name="Freeform 11"/>
          <p:cNvSpPr>
            <a:spLocks/>
          </p:cNvSpPr>
          <p:nvPr/>
        </p:nvSpPr>
        <p:spPr bwMode="auto">
          <a:xfrm flipH="1">
            <a:off x="7434263" y="4752975"/>
            <a:ext cx="466725" cy="466725"/>
          </a:xfrm>
          <a:custGeom>
            <a:avLst/>
            <a:gdLst>
              <a:gd name="T0" fmla="*/ 0 w 336"/>
              <a:gd name="T1" fmla="*/ 0 h 336"/>
              <a:gd name="T2" fmla="*/ 0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3" name="Freeform 12"/>
          <p:cNvSpPr>
            <a:spLocks/>
          </p:cNvSpPr>
          <p:nvPr/>
        </p:nvSpPr>
        <p:spPr bwMode="auto">
          <a:xfrm rot="16200000">
            <a:off x="7705725" y="4989513"/>
            <a:ext cx="1587" cy="331788"/>
          </a:xfrm>
          <a:custGeom>
            <a:avLst/>
            <a:gdLst>
              <a:gd name="T0" fmla="*/ 0 w 1"/>
              <a:gd name="T1" fmla="*/ 0 h 239"/>
              <a:gd name="T2" fmla="*/ 0 w 1"/>
              <a:gd name="T3" fmla="*/ 2147483647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15" name="Freeform 14"/>
          <p:cNvSpPr>
            <a:spLocks/>
          </p:cNvSpPr>
          <p:nvPr/>
        </p:nvSpPr>
        <p:spPr bwMode="auto">
          <a:xfrm>
            <a:off x="1282700" y="4746625"/>
            <a:ext cx="466725" cy="466725"/>
          </a:xfrm>
          <a:custGeom>
            <a:avLst/>
            <a:gdLst>
              <a:gd name="T0" fmla="*/ 0 w 336"/>
              <a:gd name="T1" fmla="*/ 0 h 336"/>
              <a:gd name="T2" fmla="*/ 0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6" name="Freeform 15"/>
          <p:cNvSpPr>
            <a:spLocks/>
          </p:cNvSpPr>
          <p:nvPr/>
        </p:nvSpPr>
        <p:spPr bwMode="auto">
          <a:xfrm>
            <a:off x="1346200" y="4846638"/>
            <a:ext cx="1588" cy="331787"/>
          </a:xfrm>
          <a:custGeom>
            <a:avLst/>
            <a:gdLst>
              <a:gd name="T0" fmla="*/ 0 w 1"/>
              <a:gd name="T1" fmla="*/ 0 h 239"/>
              <a:gd name="T2" fmla="*/ 0 w 1"/>
              <a:gd name="T3" fmla="*/ 2147483647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3075" name="Rectangle 3"/>
          <p:cNvSpPr>
            <a:spLocks noGrp="1" noChangeArrowheads="1"/>
          </p:cNvSpPr>
          <p:nvPr>
            <p:ph type="ctrTitle"/>
          </p:nvPr>
        </p:nvSpPr>
        <p:spPr>
          <a:xfrm>
            <a:off x="1609725" y="1698625"/>
            <a:ext cx="5924550" cy="1704975"/>
          </a:xfrm>
        </p:spPr>
        <p:txBody>
          <a:bodyPr anchor="b"/>
          <a:lstStyle>
            <a:lvl1pPr>
              <a:lnSpc>
                <a:spcPct val="95000"/>
              </a:lnSpc>
              <a:defRPr/>
            </a:lvl1pPr>
          </a:lstStyle>
          <a:p>
            <a:pPr lvl="0"/>
            <a:r>
              <a:rPr lang="en-US" noProof="0"/>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pPr lvl="0"/>
            <a:r>
              <a:rPr lang="en-US" noProof="0"/>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p>
        </p:txBody>
      </p:sp>
      <p:sp>
        <p:nvSpPr>
          <p:cNvPr id="19" name="Rectangle 6"/>
          <p:cNvSpPr>
            <a:spLocks noGrp="1" noChangeArrowheads="1"/>
          </p:cNvSpPr>
          <p:nvPr>
            <p:ph type="ftr" sz="quarter" idx="11"/>
          </p:nvPr>
        </p:nvSpPr>
        <p:spPr/>
        <p:txBody>
          <a:bodyPr/>
          <a:lstStyle>
            <a:lvl1pPr>
              <a:defRPr/>
            </a:lvl1pPr>
          </a:lstStyle>
          <a:p>
            <a:pPr>
              <a:defRPr/>
            </a:pPr>
            <a:endParaRPr lang="en-US"/>
          </a:p>
        </p:txBody>
      </p:sp>
      <p:sp>
        <p:nvSpPr>
          <p:cNvPr id="20" name="Rectangle 7"/>
          <p:cNvSpPr>
            <a:spLocks noGrp="1" noChangeArrowheads="1"/>
          </p:cNvSpPr>
          <p:nvPr>
            <p:ph type="sldNum" sz="quarter" idx="12"/>
          </p:nvPr>
        </p:nvSpPr>
        <p:spPr/>
        <p:txBody>
          <a:bodyPr/>
          <a:lstStyle>
            <a:lvl1pPr>
              <a:defRPr/>
            </a:lvl1pPr>
          </a:lstStyle>
          <a:p>
            <a:pPr>
              <a:defRPr/>
            </a:pPr>
            <a:fld id="{57153E47-5C79-4867-B515-005EA25ADC4C}" type="slidenum">
              <a:rPr lang="en-US"/>
              <a:pPr>
                <a:defRPr/>
              </a:pPr>
              <a:t>‹#›</a:t>
            </a:fld>
            <a:endParaRPr lang="en-US"/>
          </a:p>
        </p:txBody>
      </p:sp>
    </p:spTree>
    <p:extLst>
      <p:ext uri="{BB962C8B-B14F-4D97-AF65-F5344CB8AC3E}">
        <p14:creationId xmlns:p14="http://schemas.microsoft.com/office/powerpoint/2010/main" val="345529417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6B0EB9-2E7C-48E0-9DB0-0C54FCBA57E0}" type="slidenum">
              <a:rPr lang="en-US"/>
              <a:pPr>
                <a:defRPr/>
              </a:pPr>
              <a:t>‹#›</a:t>
            </a:fld>
            <a:endParaRPr lang="en-US" dirty="0"/>
          </a:p>
        </p:txBody>
      </p:sp>
    </p:spTree>
    <p:extLst>
      <p:ext uri="{BB962C8B-B14F-4D97-AF65-F5344CB8AC3E}">
        <p14:creationId xmlns:p14="http://schemas.microsoft.com/office/powerpoint/2010/main" val="428615061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9B7957-0B10-49A7-BB49-68D0B6D9A979}" type="slidenum">
              <a:rPr lang="en-US"/>
              <a:pPr>
                <a:defRPr/>
              </a:pPr>
              <a:t>‹#›</a:t>
            </a:fld>
            <a:endParaRPr lang="en-US" dirty="0"/>
          </a:p>
        </p:txBody>
      </p:sp>
    </p:spTree>
    <p:extLst>
      <p:ext uri="{BB962C8B-B14F-4D97-AF65-F5344CB8AC3E}">
        <p14:creationId xmlns:p14="http://schemas.microsoft.com/office/powerpoint/2010/main" val="49435913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655285-9DA1-40A5-B1A9-87BD025D1819}" type="slidenum">
              <a:rPr lang="en-US"/>
              <a:pPr>
                <a:defRPr/>
              </a:pPr>
              <a:t>‹#›</a:t>
            </a:fld>
            <a:endParaRPr lang="en-US" dirty="0"/>
          </a:p>
        </p:txBody>
      </p:sp>
    </p:spTree>
    <p:extLst>
      <p:ext uri="{BB962C8B-B14F-4D97-AF65-F5344CB8AC3E}">
        <p14:creationId xmlns:p14="http://schemas.microsoft.com/office/powerpoint/2010/main" val="7549156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756D6E5-2BB6-4B2C-B28A-F459497A8EB2}" type="slidenum">
              <a:rPr lang="en-US"/>
              <a:pPr>
                <a:defRPr/>
              </a:pPr>
              <a:t>‹#›</a:t>
            </a:fld>
            <a:endParaRPr lang="en-US" dirty="0"/>
          </a:p>
        </p:txBody>
      </p:sp>
    </p:spTree>
    <p:extLst>
      <p:ext uri="{BB962C8B-B14F-4D97-AF65-F5344CB8AC3E}">
        <p14:creationId xmlns:p14="http://schemas.microsoft.com/office/powerpoint/2010/main" val="342693412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1541B96-2E88-4AC4-89CC-01D1BB5E15F1}" type="slidenum">
              <a:rPr lang="en-US"/>
              <a:pPr>
                <a:defRPr/>
              </a:pPr>
              <a:t>‹#›</a:t>
            </a:fld>
            <a:endParaRPr lang="en-US" dirty="0"/>
          </a:p>
        </p:txBody>
      </p:sp>
    </p:spTree>
    <p:extLst>
      <p:ext uri="{BB962C8B-B14F-4D97-AF65-F5344CB8AC3E}">
        <p14:creationId xmlns:p14="http://schemas.microsoft.com/office/powerpoint/2010/main" val="390571693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B137C8-4C54-4121-A32F-A095545C950C}" type="slidenum">
              <a:rPr lang="en-US"/>
              <a:pPr>
                <a:defRPr/>
              </a:pPr>
              <a:t>‹#›</a:t>
            </a:fld>
            <a:endParaRPr lang="en-US" dirty="0"/>
          </a:p>
        </p:txBody>
      </p:sp>
    </p:spTree>
    <p:extLst>
      <p:ext uri="{BB962C8B-B14F-4D97-AF65-F5344CB8AC3E}">
        <p14:creationId xmlns:p14="http://schemas.microsoft.com/office/powerpoint/2010/main" val="28342952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261408-B059-4BE3-9B18-E2EA024F5496}" type="datetimeFigureOut">
              <a:rPr lang="en-US" smtClean="0"/>
              <a:t>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904345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C2229E-ABB4-405B-B8BB-336ED1E013A3}" type="slidenum">
              <a:rPr lang="en-US"/>
              <a:pPr>
                <a:defRPr/>
              </a:pPr>
              <a:t>‹#›</a:t>
            </a:fld>
            <a:endParaRPr lang="en-US" dirty="0"/>
          </a:p>
        </p:txBody>
      </p:sp>
    </p:spTree>
    <p:extLst>
      <p:ext uri="{BB962C8B-B14F-4D97-AF65-F5344CB8AC3E}">
        <p14:creationId xmlns:p14="http://schemas.microsoft.com/office/powerpoint/2010/main" val="245518473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DA949C-EE1F-43E0-AE79-99931DD69022}" type="slidenum">
              <a:rPr lang="en-US"/>
              <a:pPr>
                <a:defRPr/>
              </a:pPr>
              <a:t>‹#›</a:t>
            </a:fld>
            <a:endParaRPr lang="en-US" dirty="0"/>
          </a:p>
        </p:txBody>
      </p:sp>
    </p:spTree>
    <p:extLst>
      <p:ext uri="{BB962C8B-B14F-4D97-AF65-F5344CB8AC3E}">
        <p14:creationId xmlns:p14="http://schemas.microsoft.com/office/powerpoint/2010/main" val="350078055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108283-3CB3-4D35-9659-819E231B7A4F}" type="slidenum">
              <a:rPr lang="en-US"/>
              <a:pPr>
                <a:defRPr/>
              </a:pPr>
              <a:t>‹#›</a:t>
            </a:fld>
            <a:endParaRPr lang="en-US" dirty="0"/>
          </a:p>
        </p:txBody>
      </p:sp>
    </p:spTree>
    <p:extLst>
      <p:ext uri="{BB962C8B-B14F-4D97-AF65-F5344CB8AC3E}">
        <p14:creationId xmlns:p14="http://schemas.microsoft.com/office/powerpoint/2010/main" val="263355570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8C2DEF-5DB1-4862-BA3A-1C17A1AFFA8F}" type="slidenum">
              <a:rPr lang="en-US"/>
              <a:pPr>
                <a:defRPr/>
              </a:pPr>
              <a:t>‹#›</a:t>
            </a:fld>
            <a:endParaRPr lang="en-US" dirty="0"/>
          </a:p>
        </p:txBody>
      </p:sp>
    </p:spTree>
    <p:extLst>
      <p:ext uri="{BB962C8B-B14F-4D97-AF65-F5344CB8AC3E}">
        <p14:creationId xmlns:p14="http://schemas.microsoft.com/office/powerpoint/2010/main" val="191238214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261408-B059-4BE3-9B18-E2EA024F5496}" type="datetimeFigureOut">
              <a:rPr lang="en-US" smtClean="0"/>
              <a:t>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4234076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261408-B059-4BE3-9B18-E2EA024F5496}" type="datetimeFigureOut">
              <a:rPr lang="en-US" smtClean="0"/>
              <a:t>2/18/2024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662245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261408-B059-4BE3-9B18-E2EA024F5496}" type="datetimeFigureOut">
              <a:rPr lang="en-US" smtClean="0"/>
              <a:t>2/18/2024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895855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261408-B059-4BE3-9B18-E2EA024F5496}" type="datetimeFigureOut">
              <a:rPr lang="en-US" smtClean="0"/>
              <a:t>2/18/2024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09613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786002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631794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61408-B059-4BE3-9B18-E2EA024F5496}" type="datetimeFigureOut">
              <a:rPr lang="en-US" smtClean="0"/>
              <a:t>2/18/2024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5853B-0D88-4491-8C47-0F7D0AB63E77}" type="slidenum">
              <a:rPr lang="en-US" smtClean="0"/>
              <a:t>‹#›</a:t>
            </a:fld>
            <a:endParaRPr lang="en-US" dirty="0"/>
          </a:p>
        </p:txBody>
      </p:sp>
    </p:spTree>
    <p:extLst>
      <p:ext uri="{BB962C8B-B14F-4D97-AF65-F5344CB8AC3E}">
        <p14:creationId xmlns:p14="http://schemas.microsoft.com/office/powerpoint/2010/main" val="28826427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7A57C7E1-643E-408E-99E2-08714D8B322A}" type="datetimeFigureOut">
              <a:rPr lang="en-US"/>
              <a:pPr>
                <a:defRPr/>
              </a:pPr>
              <a:t>2/18/2024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D9F4B564-E401-4D76-B97B-327A5E18BFBF}" type="slidenum">
              <a:rPr lang="en-US"/>
              <a:pPr>
                <a:defRPr/>
              </a:pPr>
              <a:t>‹#›</a:t>
            </a:fld>
            <a:endParaRPr lang="en-US"/>
          </a:p>
        </p:txBody>
      </p:sp>
    </p:spTree>
    <p:extLst>
      <p:ext uri="{BB962C8B-B14F-4D97-AF65-F5344CB8AC3E}">
        <p14:creationId xmlns:p14="http://schemas.microsoft.com/office/powerpoint/2010/main" val="34930221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888"/>
            <a:ext cx="777240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77900"/>
            <a:ext cx="7772400"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a:defRPr/>
            </a:pPr>
            <a:fld id="{C7B4887C-C8DD-4742-8F64-062D3B8B99BC}" type="slidenum">
              <a:rPr lang="en-US"/>
              <a:pPr>
                <a:defRPr/>
              </a:pPr>
              <a:t>‹#›</a:t>
            </a:fld>
            <a:endParaRPr lang="en-US" dirty="0"/>
          </a:p>
        </p:txBody>
      </p:sp>
      <p:sp>
        <p:nvSpPr>
          <p:cNvPr id="1031"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defRPr/>
            </a:pPr>
            <a:endParaRPr lang="en-US" dirty="0">
              <a:latin typeface="Calibri" pitchFamily="34" charset="0"/>
              <a:cs typeface="+mn-cs"/>
            </a:endParaRPr>
          </a:p>
        </p:txBody>
      </p:sp>
    </p:spTree>
    <p:extLst>
      <p:ext uri="{BB962C8B-B14F-4D97-AF65-F5344CB8AC3E}">
        <p14:creationId xmlns:p14="http://schemas.microsoft.com/office/powerpoint/2010/main" val="39701779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ref.ly/logosres/ws-f609cd90013f4409862b83e563c5e4be?ref=Bible.Lk6.46"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3112" t="21263" r="23729" b="49217"/>
          <a:stretch/>
        </p:blipFill>
        <p:spPr>
          <a:xfrm>
            <a:off x="0" y="3994733"/>
            <a:ext cx="9166033" cy="2863273"/>
          </a:xfrm>
          <a:prstGeom prst="rect">
            <a:avLst/>
          </a:prstGeom>
        </p:spPr>
      </p:pic>
      <p:sp>
        <p:nvSpPr>
          <p:cNvPr id="7" name="Rectangle 6"/>
          <p:cNvSpPr/>
          <p:nvPr/>
        </p:nvSpPr>
        <p:spPr>
          <a:xfrm>
            <a:off x="887505" y="1030940"/>
            <a:ext cx="7512423" cy="60150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2706" y="1021974"/>
            <a:ext cx="774550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New Lebanon  </a:t>
            </a:r>
            <a:r>
              <a:rPr kumimoji="0" lang="en-US" sz="3600" b="0" i="1"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Church of Christ</a:t>
            </a:r>
          </a:p>
        </p:txBody>
      </p:sp>
      <p:sp>
        <p:nvSpPr>
          <p:cNvPr id="3" name="TextBox 2"/>
          <p:cNvSpPr txBox="1"/>
          <p:nvPr/>
        </p:nvSpPr>
        <p:spPr>
          <a:xfrm>
            <a:off x="89647" y="54762"/>
            <a:ext cx="8857129"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Ink Free" panose="03080402000500000000" pitchFamily="66" charset="0"/>
                <a:ea typeface="+mn-ea"/>
                <a:cs typeface="+mn-cs"/>
              </a:rPr>
              <a:t>Welcome to our services</a:t>
            </a:r>
          </a:p>
        </p:txBody>
      </p:sp>
      <p:sp>
        <p:nvSpPr>
          <p:cNvPr id="10" name="TextBox 9"/>
          <p:cNvSpPr txBox="1"/>
          <p:nvPr/>
        </p:nvSpPr>
        <p:spPr>
          <a:xfrm>
            <a:off x="1" y="5648735"/>
            <a:ext cx="91440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Please Come Back Again</a:t>
            </a:r>
          </a:p>
        </p:txBody>
      </p:sp>
      <p:sp>
        <p:nvSpPr>
          <p:cNvPr id="4" name="TextBox 3"/>
          <p:cNvSpPr txBox="1"/>
          <p:nvPr/>
        </p:nvSpPr>
        <p:spPr>
          <a:xfrm>
            <a:off x="0" y="1891555"/>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Simply Christians.</a:t>
            </a:r>
          </a:p>
        </p:txBody>
      </p:sp>
      <p:sp>
        <p:nvSpPr>
          <p:cNvPr id="5" name="TextBox 4"/>
          <p:cNvSpPr txBox="1"/>
          <p:nvPr/>
        </p:nvSpPr>
        <p:spPr>
          <a:xfrm>
            <a:off x="0" y="2348652"/>
            <a:ext cx="916603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Our Emphasis is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Spiritual, Not Material or Social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p:cNvSpPr txBox="1"/>
          <p:nvPr/>
        </p:nvSpPr>
        <p:spPr>
          <a:xfrm>
            <a:off x="0" y="2820287"/>
            <a:ext cx="90812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striving to be The Same Church as Described in The New Testament.</a:t>
            </a:r>
          </a:p>
        </p:txBody>
      </p:sp>
    </p:spTree>
    <p:extLst>
      <p:ext uri="{BB962C8B-B14F-4D97-AF65-F5344CB8AC3E}">
        <p14:creationId xmlns:p14="http://schemas.microsoft.com/office/powerpoint/2010/main" val="186279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Group 3"/>
          <p:cNvGrpSpPr>
            <a:grpSpLocks noGrp="1" noUngrp="1" noChangeAspect="1"/>
          </p:cNvGrpSpPr>
          <p:nvPr/>
        </p:nvGrpSpPr>
        <p:grpSpPr bwMode="auto">
          <a:xfrm>
            <a:off x="0" y="0"/>
            <a:ext cx="9144000" cy="6564313"/>
            <a:chOff x="685800" y="828675"/>
            <a:chExt cx="7772400" cy="5580063"/>
          </a:xfrm>
        </p:grpSpPr>
        <p:pic>
          <p:nvPicPr>
            <p:cNvPr id="28674" name="Picture 1" descr="Jordan River exiting from Sea of Galilee, tb022107167dxo"/>
            <p:cNvPicPr>
              <a:picLocks noRot="1" noChangeAspect="1" noMove="1" noResize="1"/>
            </p:cNvPicPr>
            <p:nvPr isPhoto="1"/>
          </p:nvPicPr>
          <p:blipFill>
            <a:blip r:embed="rId3"/>
            <a:srcRect/>
            <a:stretch>
              <a:fillRect/>
            </a:stretch>
          </p:blipFill>
          <p:spPr bwMode="auto">
            <a:xfrm>
              <a:off x="685800" y="828675"/>
              <a:ext cx="7772400" cy="5199063"/>
            </a:xfrm>
            <a:prstGeom prst="rect">
              <a:avLst/>
            </a:prstGeom>
            <a:noFill/>
            <a:ln w="9525">
              <a:noFill/>
              <a:miter lim="800000"/>
              <a:headEnd/>
              <a:tailEnd/>
            </a:ln>
          </p:spPr>
        </p:pic>
        <p:sp>
          <p:nvSpPr>
            <p:cNvPr id="28675" name="Rectangle 2"/>
            <p:cNvSpPr>
              <a:spLocks noChangeArrowheads="1"/>
            </p:cNvSpPr>
            <p:nvPr/>
          </p:nvSpPr>
          <p:spPr bwMode="auto">
            <a:xfrm>
              <a:off x="685800" y="6065972"/>
              <a:ext cx="7772400" cy="342766"/>
            </a:xfrm>
            <a:prstGeom prst="rect">
              <a:avLst/>
            </a:prstGeom>
            <a:noFill/>
            <a:ln w="9525">
              <a:no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itchFamily="34" charset="0"/>
                  <a:ea typeface="+mn-ea"/>
                  <a:cs typeface="Arial" charset="0"/>
                </a:rPr>
                <a:t>Jordan River exiting from Sea of Galilee</a:t>
              </a:r>
            </a:p>
          </p:txBody>
        </p:sp>
      </p:grpSp>
      <p:sp>
        <p:nvSpPr>
          <p:cNvPr id="2" name="Arrow: Down 1">
            <a:extLst>
              <a:ext uri="{FF2B5EF4-FFF2-40B4-BE49-F238E27FC236}">
                <a16:creationId xmlns:a16="http://schemas.microsoft.com/office/drawing/2014/main" id="{A6A60358-7975-A649-3C26-C6FD7C7C586F}"/>
              </a:ext>
            </a:extLst>
          </p:cNvPr>
          <p:cNvSpPr/>
          <p:nvPr/>
        </p:nvSpPr>
        <p:spPr>
          <a:xfrm rot="2644468">
            <a:off x="8019875" y="1963023"/>
            <a:ext cx="484632" cy="978408"/>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00C2F-1A56-94B0-647D-7B03B259F7E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8DDB9F4-9991-217B-F453-22AB8BC54B97}"/>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2FD5379-B6D7-93FB-5ECA-B72204E0584E}"/>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F325EAC-689C-04B7-4AA0-F2858DD40E0E}"/>
              </a:ext>
            </a:extLst>
          </p:cNvPr>
          <p:cNvSpPr txBox="1"/>
          <p:nvPr/>
        </p:nvSpPr>
        <p:spPr>
          <a:xfrm>
            <a:off x="1" y="-16778"/>
            <a:ext cx="9143999" cy="1403269"/>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Digging Deep   </a:t>
            </a:r>
            <a:r>
              <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Luke 6:46-49</a:t>
            </a:r>
            <a:endParaRPr lang="en-US"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94DF30E-BAB7-9AC8-57E4-C3D204AC870E}"/>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92DBDD9E-F3A4-BFDF-BF75-F5392B4739C8}"/>
              </a:ext>
            </a:extLst>
          </p:cNvPr>
          <p:cNvSpPr txBox="1"/>
          <p:nvPr/>
        </p:nvSpPr>
        <p:spPr>
          <a:xfrm>
            <a:off x="1275126" y="1392573"/>
            <a:ext cx="7097087" cy="4626908"/>
          </a:xfrm>
          <a:prstGeom prst="rect">
            <a:avLst/>
          </a:prstGeom>
          <a:noFill/>
        </p:spPr>
        <p:txBody>
          <a:bodyPr wrap="square">
            <a:spAutoFit/>
          </a:bodyPr>
          <a:lstStyle/>
          <a:p>
            <a:pPr marL="0" marR="0">
              <a:spcBef>
                <a:spcPts val="0"/>
              </a:spcBef>
              <a:spcAft>
                <a:spcPts val="800"/>
              </a:spcAft>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Rocks in that country were common, and it was easy to build their houses with a solid foundation. This would be a relatable illustration for  a Jew to understand…and</a:t>
            </a:r>
          </a:p>
          <a:p>
            <a:pPr marL="0" marR="0">
              <a:spcBef>
                <a:spcPts val="0"/>
              </a:spcBef>
              <a:spcAft>
                <a:spcPts val="800"/>
              </a:spcAft>
            </a:pPr>
            <a:r>
              <a:rPr lang="en-US" sz="3600" kern="100" dirty="0">
                <a:latin typeface="Calibri" panose="020F0502020204030204" pitchFamily="34" charset="0"/>
                <a:ea typeface="Calibri" panose="020F0502020204030204" pitchFamily="34" charset="0"/>
                <a:cs typeface="Times New Roman" panose="02020603050405020304" pitchFamily="18" charset="0"/>
              </a:rPr>
              <a:t>a </a:t>
            </a: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the comparison to a soul and the tempests, and storms of life that beat around the soul.</a:t>
            </a:r>
          </a:p>
        </p:txBody>
      </p:sp>
    </p:spTree>
    <p:extLst>
      <p:ext uri="{BB962C8B-B14F-4D97-AF65-F5344CB8AC3E}">
        <p14:creationId xmlns:p14="http://schemas.microsoft.com/office/powerpoint/2010/main" val="1130255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C1648-5F73-BAA2-5090-692DFD8494D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A154CAD-7935-3422-F207-F3729D82E8E8}"/>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117EC58-EF06-4809-4904-4B07B6013481}"/>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2848218-5B5F-9135-F0EC-34C76C2906A7}"/>
              </a:ext>
            </a:extLst>
          </p:cNvPr>
          <p:cNvSpPr txBox="1"/>
          <p:nvPr/>
        </p:nvSpPr>
        <p:spPr>
          <a:xfrm>
            <a:off x="1" y="-16778"/>
            <a:ext cx="9143999" cy="1403269"/>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Digging Deep   </a:t>
            </a:r>
            <a:r>
              <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Luke 6:46-49</a:t>
            </a:r>
            <a:endParaRPr lang="en-US"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E042DC0-516F-0353-6BE9-317FD2C55A82}"/>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7C9F96AA-2B9B-6814-C3AE-9498587AE823}"/>
              </a:ext>
            </a:extLst>
          </p:cNvPr>
          <p:cNvSpPr txBox="1"/>
          <p:nvPr/>
        </p:nvSpPr>
        <p:spPr>
          <a:xfrm>
            <a:off x="1031846" y="4435874"/>
            <a:ext cx="7894040" cy="2041585"/>
          </a:xfrm>
          <a:prstGeom prst="rect">
            <a:avLst/>
          </a:prstGeom>
          <a:noFill/>
        </p:spPr>
        <p:txBody>
          <a:bodyPr wrap="square">
            <a:spAutoFit/>
          </a:bodyPr>
          <a:lstStyle/>
          <a:p>
            <a:pPr marL="0" marR="0">
              <a:spcBef>
                <a:spcPts val="0"/>
              </a:spcBef>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Everything in the way of these floods will be swept away. Even houses, and especially if they were built on sand. </a:t>
            </a: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The once quiet river would  shake the foundation,  the rapid flood would </a:t>
            </a:r>
            <a:r>
              <a:rPr lang="en-US" sz="2400" u="sng" kern="100" dirty="0">
                <a:effectLst/>
                <a:latin typeface="Calibri" panose="020F0502020204030204" pitchFamily="34" charset="0"/>
                <a:ea typeface="Calibri" panose="020F0502020204030204" pitchFamily="34" charset="0"/>
                <a:cs typeface="Times New Roman" panose="02020603050405020304" pitchFamily="18" charset="0"/>
              </a:rPr>
              <a:t>gradually wash away its base</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the house would </a:t>
            </a:r>
            <a:r>
              <a:rPr lang="en-US" sz="2400" u="sng" kern="100" dirty="0">
                <a:effectLst/>
                <a:latin typeface="Calibri" panose="020F0502020204030204" pitchFamily="34" charset="0"/>
                <a:ea typeface="Calibri" panose="020F0502020204030204" pitchFamily="34" charset="0"/>
                <a:cs typeface="Times New Roman" panose="02020603050405020304" pitchFamily="18" charset="0"/>
              </a:rPr>
              <a:t>totter and fall</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8" name="Picture 7">
            <a:extLst>
              <a:ext uri="{FF2B5EF4-FFF2-40B4-BE49-F238E27FC236}">
                <a16:creationId xmlns:a16="http://schemas.microsoft.com/office/drawing/2014/main" id="{B5CE91C0-0C7C-0B9F-AC06-5C99E63E904C}"/>
              </a:ext>
            </a:extLst>
          </p:cNvPr>
          <p:cNvPicPr>
            <a:picLocks noChangeAspect="1"/>
          </p:cNvPicPr>
          <p:nvPr/>
        </p:nvPicPr>
        <p:blipFill rotWithShape="1">
          <a:blip r:embed="rId2"/>
          <a:srcRect l="13119" t="39928" r="47615" b="14893"/>
          <a:stretch/>
        </p:blipFill>
        <p:spPr>
          <a:xfrm>
            <a:off x="2510167" y="926781"/>
            <a:ext cx="4937397" cy="3195464"/>
          </a:xfrm>
          <a:prstGeom prst="rect">
            <a:avLst/>
          </a:prstGeom>
        </p:spPr>
      </p:pic>
    </p:spTree>
    <p:extLst>
      <p:ext uri="{BB962C8B-B14F-4D97-AF65-F5344CB8AC3E}">
        <p14:creationId xmlns:p14="http://schemas.microsoft.com/office/powerpoint/2010/main" val="3759288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1F2FA-9CAF-CB62-1DFD-354AF97388D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71C8D80-CA1C-7384-5DE0-76FF0A951BB2}"/>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B103277-B26E-47AD-9713-A60544B30C17}"/>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EE047F0-A513-2448-82B2-B3F47595A559}"/>
              </a:ext>
            </a:extLst>
          </p:cNvPr>
          <p:cNvSpPr txBox="1"/>
          <p:nvPr/>
        </p:nvSpPr>
        <p:spPr>
          <a:xfrm>
            <a:off x="1" y="-16778"/>
            <a:ext cx="9143999" cy="1403269"/>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Digging Deep   </a:t>
            </a:r>
            <a:r>
              <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Luke 6:46-49</a:t>
            </a:r>
            <a:endParaRPr lang="en-US"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A5D4EE-99F0-EA41-5F86-74A55C2589E6}"/>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pic>
        <p:nvPicPr>
          <p:cNvPr id="8" name="Picture 7">
            <a:extLst>
              <a:ext uri="{FF2B5EF4-FFF2-40B4-BE49-F238E27FC236}">
                <a16:creationId xmlns:a16="http://schemas.microsoft.com/office/drawing/2014/main" id="{010225FD-2ABF-C39A-D44E-AF54C998AC63}"/>
              </a:ext>
            </a:extLst>
          </p:cNvPr>
          <p:cNvPicPr>
            <a:picLocks noChangeAspect="1"/>
          </p:cNvPicPr>
          <p:nvPr/>
        </p:nvPicPr>
        <p:blipFill rotWithShape="1">
          <a:blip r:embed="rId2"/>
          <a:srcRect l="13119" t="39928" r="47615" b="14893"/>
          <a:stretch/>
        </p:blipFill>
        <p:spPr>
          <a:xfrm>
            <a:off x="7491369" y="5807559"/>
            <a:ext cx="1593908" cy="1031571"/>
          </a:xfrm>
          <a:prstGeom prst="rect">
            <a:avLst/>
          </a:prstGeom>
        </p:spPr>
      </p:pic>
      <p:sp>
        <p:nvSpPr>
          <p:cNvPr id="10" name="TextBox 9">
            <a:extLst>
              <a:ext uri="{FF2B5EF4-FFF2-40B4-BE49-F238E27FC236}">
                <a16:creationId xmlns:a16="http://schemas.microsoft.com/office/drawing/2014/main" id="{12ECF577-6BBB-FC36-DE96-C03B60D3D480}"/>
              </a:ext>
            </a:extLst>
          </p:cNvPr>
          <p:cNvSpPr txBox="1"/>
          <p:nvPr/>
        </p:nvSpPr>
        <p:spPr>
          <a:xfrm>
            <a:off x="1375795" y="941384"/>
            <a:ext cx="6946084" cy="5324535"/>
          </a:xfrm>
          <a:prstGeom prst="rect">
            <a:avLst/>
          </a:prstGeom>
          <a:noFill/>
        </p:spPr>
        <p:txBody>
          <a:bodyPr wrap="square">
            <a:spAutoFit/>
          </a:bodyPr>
          <a:lstStyle/>
          <a:p>
            <a:pPr algn="l"/>
            <a:r>
              <a:rPr lang="en-US" sz="2000" b="1" i="0" dirty="0">
                <a:solidFill>
                  <a:srgbClr val="0070C0"/>
                </a:solidFill>
                <a:effectLst/>
                <a:latin typeface="Verdana" panose="020B0604030504040204" pitchFamily="34" charset="0"/>
              </a:rPr>
              <a:t>1 The wise man </a:t>
            </a:r>
            <a:r>
              <a:rPr lang="en-US" sz="2000" b="0" i="0" dirty="0">
                <a:effectLst/>
                <a:latin typeface="Verdana" panose="020B0604030504040204" pitchFamily="34" charset="0"/>
              </a:rPr>
              <a:t>built his house upon the rock.</a:t>
            </a:r>
            <a:br>
              <a:rPr lang="en-US" sz="2000" b="0" i="0" dirty="0">
                <a:effectLst/>
                <a:latin typeface="Verdana" panose="020B0604030504040204" pitchFamily="34" charset="0"/>
              </a:rPr>
            </a:br>
            <a:r>
              <a:rPr lang="en-US" sz="2000" b="1" i="0" dirty="0">
                <a:solidFill>
                  <a:srgbClr val="0070C0"/>
                </a:solidFill>
                <a:effectLst/>
                <a:latin typeface="Verdana" panose="020B0604030504040204" pitchFamily="34" charset="0"/>
              </a:rPr>
              <a:t>The wise man </a:t>
            </a:r>
            <a:r>
              <a:rPr lang="en-US" sz="2000" b="0" i="0" dirty="0">
                <a:effectLst/>
                <a:latin typeface="Verdana" panose="020B0604030504040204" pitchFamily="34" charset="0"/>
              </a:rPr>
              <a:t>built his house upon the rock.</a:t>
            </a:r>
            <a:br>
              <a:rPr lang="en-US" sz="2000" b="0" i="0" dirty="0">
                <a:effectLst/>
                <a:latin typeface="Verdana" panose="020B0604030504040204" pitchFamily="34" charset="0"/>
              </a:rPr>
            </a:br>
            <a:r>
              <a:rPr lang="en-US" sz="2000" b="1" i="0" dirty="0">
                <a:solidFill>
                  <a:srgbClr val="0070C0"/>
                </a:solidFill>
                <a:effectLst/>
                <a:latin typeface="Verdana" panose="020B0604030504040204" pitchFamily="34" charset="0"/>
              </a:rPr>
              <a:t>The wise man </a:t>
            </a:r>
            <a:r>
              <a:rPr lang="en-US" sz="2000" b="0" i="0" dirty="0">
                <a:effectLst/>
                <a:latin typeface="Verdana" panose="020B0604030504040204" pitchFamily="34" charset="0"/>
              </a:rPr>
              <a:t>built his house upon the rock.</a:t>
            </a:r>
            <a:br>
              <a:rPr lang="en-US" sz="2000" b="0" i="0" dirty="0">
                <a:effectLst/>
                <a:latin typeface="Verdana" panose="020B0604030504040204" pitchFamily="34" charset="0"/>
              </a:rPr>
            </a:br>
            <a:r>
              <a:rPr lang="en-US" sz="2000" b="0" i="0" dirty="0">
                <a:effectLst/>
                <a:latin typeface="Verdana" panose="020B0604030504040204" pitchFamily="34" charset="0"/>
              </a:rPr>
              <a:t>And the rains came tumbling down.</a:t>
            </a:r>
            <a:br>
              <a:rPr lang="en-US" sz="2000" b="0" i="0" dirty="0">
                <a:effectLst/>
                <a:latin typeface="Verdana" panose="020B0604030504040204" pitchFamily="34" charset="0"/>
              </a:rPr>
            </a:br>
            <a:r>
              <a:rPr lang="en-US" sz="2000" b="0" i="0" dirty="0">
                <a:effectLst/>
                <a:latin typeface="Verdana" panose="020B0604030504040204" pitchFamily="34" charset="0"/>
              </a:rPr>
              <a:t>The rains came down, and the floods came up.</a:t>
            </a:r>
            <a:br>
              <a:rPr lang="en-US" sz="2000" b="0" i="0" dirty="0">
                <a:effectLst/>
                <a:latin typeface="Verdana" panose="020B0604030504040204" pitchFamily="34" charset="0"/>
              </a:rPr>
            </a:br>
            <a:r>
              <a:rPr lang="en-US" sz="2000" b="0" i="0" dirty="0">
                <a:effectLst/>
                <a:latin typeface="Verdana" panose="020B0604030504040204" pitchFamily="34" charset="0"/>
              </a:rPr>
              <a:t>The rains came down, and the floods came up.</a:t>
            </a:r>
            <a:br>
              <a:rPr lang="en-US" sz="2000" b="0" i="0" dirty="0">
                <a:effectLst/>
                <a:latin typeface="Verdana" panose="020B0604030504040204" pitchFamily="34" charset="0"/>
              </a:rPr>
            </a:br>
            <a:r>
              <a:rPr lang="en-US" sz="2000" b="0" i="0" dirty="0">
                <a:effectLst/>
                <a:latin typeface="Verdana" panose="020B0604030504040204" pitchFamily="34" charset="0"/>
              </a:rPr>
              <a:t>The rains came down, and the floods came up.</a:t>
            </a:r>
            <a:br>
              <a:rPr lang="en-US" sz="2000" b="0" i="0" dirty="0">
                <a:effectLst/>
                <a:latin typeface="Verdana" panose="020B0604030504040204" pitchFamily="34" charset="0"/>
              </a:rPr>
            </a:br>
            <a:r>
              <a:rPr lang="en-US" sz="2000" b="1" i="0" dirty="0">
                <a:solidFill>
                  <a:srgbClr val="0070C0"/>
                </a:solidFill>
                <a:effectLst/>
                <a:latin typeface="Verdana" panose="020B0604030504040204" pitchFamily="34" charset="0"/>
              </a:rPr>
              <a:t>And the house on the rock stood firm.</a:t>
            </a:r>
            <a:br>
              <a:rPr lang="en-US" sz="2000" b="1" i="0" dirty="0">
                <a:solidFill>
                  <a:srgbClr val="0070C0"/>
                </a:solidFill>
                <a:effectLst/>
                <a:latin typeface="Verdana" panose="020B0604030504040204" pitchFamily="34" charset="0"/>
              </a:rPr>
            </a:br>
            <a:endParaRPr lang="en-US" sz="2000" b="1" i="0" dirty="0">
              <a:solidFill>
                <a:srgbClr val="0070C0"/>
              </a:solidFill>
              <a:effectLst/>
              <a:latin typeface="Verdana" panose="020B0604030504040204" pitchFamily="34" charset="0"/>
            </a:endParaRPr>
          </a:p>
          <a:p>
            <a:pPr algn="l"/>
            <a:r>
              <a:rPr lang="en-US" sz="2000" b="1" i="0" dirty="0">
                <a:solidFill>
                  <a:srgbClr val="FF0000"/>
                </a:solidFill>
                <a:effectLst/>
                <a:latin typeface="Verdana" panose="020B0604030504040204" pitchFamily="34" charset="0"/>
              </a:rPr>
              <a:t>2 The foolish man </a:t>
            </a:r>
            <a:r>
              <a:rPr lang="en-US" sz="2000" b="0" i="0" dirty="0">
                <a:effectLst/>
                <a:latin typeface="Verdana" panose="020B0604030504040204" pitchFamily="34" charset="0"/>
              </a:rPr>
              <a:t>built his house upon the sand.</a:t>
            </a:r>
            <a:br>
              <a:rPr lang="en-US" sz="2000" b="0" i="0" dirty="0">
                <a:effectLst/>
                <a:latin typeface="Verdana" panose="020B0604030504040204" pitchFamily="34" charset="0"/>
              </a:rPr>
            </a:br>
            <a:r>
              <a:rPr lang="en-US" sz="2000" b="1" i="0" dirty="0">
                <a:solidFill>
                  <a:srgbClr val="FF0000"/>
                </a:solidFill>
                <a:effectLst/>
                <a:latin typeface="Verdana" panose="020B0604030504040204" pitchFamily="34" charset="0"/>
              </a:rPr>
              <a:t>The foolish man </a:t>
            </a:r>
            <a:r>
              <a:rPr lang="en-US" sz="2000" b="0" i="0" dirty="0">
                <a:effectLst/>
                <a:latin typeface="Verdana" panose="020B0604030504040204" pitchFamily="34" charset="0"/>
              </a:rPr>
              <a:t>built his house upon the sand.</a:t>
            </a:r>
            <a:br>
              <a:rPr lang="en-US" sz="2000" b="0" i="0" dirty="0">
                <a:effectLst/>
                <a:latin typeface="Verdana" panose="020B0604030504040204" pitchFamily="34" charset="0"/>
              </a:rPr>
            </a:br>
            <a:r>
              <a:rPr lang="en-US" sz="2000" b="1" i="0" dirty="0">
                <a:solidFill>
                  <a:srgbClr val="FF0000"/>
                </a:solidFill>
                <a:effectLst/>
                <a:latin typeface="Verdana" panose="020B0604030504040204" pitchFamily="34" charset="0"/>
              </a:rPr>
              <a:t>The foolish man </a:t>
            </a:r>
            <a:r>
              <a:rPr lang="en-US" sz="2000" b="0" i="0" dirty="0">
                <a:effectLst/>
                <a:latin typeface="Verdana" panose="020B0604030504040204" pitchFamily="34" charset="0"/>
              </a:rPr>
              <a:t>built his house upon the sand.</a:t>
            </a:r>
            <a:br>
              <a:rPr lang="en-US" sz="2000" b="0" i="0" dirty="0">
                <a:effectLst/>
                <a:latin typeface="Verdana" panose="020B0604030504040204" pitchFamily="34" charset="0"/>
              </a:rPr>
            </a:br>
            <a:r>
              <a:rPr lang="en-US" sz="2000" b="0" i="0" dirty="0">
                <a:effectLst/>
                <a:latin typeface="Verdana" panose="020B0604030504040204" pitchFamily="34" charset="0"/>
              </a:rPr>
              <a:t>And the rains came tumbling down.</a:t>
            </a:r>
            <a:br>
              <a:rPr lang="en-US" sz="2000" b="0" i="0" dirty="0">
                <a:effectLst/>
                <a:latin typeface="Verdana" panose="020B0604030504040204" pitchFamily="34" charset="0"/>
              </a:rPr>
            </a:br>
            <a:r>
              <a:rPr lang="en-US" sz="2000" b="0" i="0" dirty="0">
                <a:effectLst/>
                <a:latin typeface="Verdana" panose="020B0604030504040204" pitchFamily="34" charset="0"/>
              </a:rPr>
              <a:t>The rains came down, and the floods came up.</a:t>
            </a:r>
            <a:br>
              <a:rPr lang="en-US" sz="2000" b="0" i="0" dirty="0">
                <a:effectLst/>
                <a:latin typeface="Verdana" panose="020B0604030504040204" pitchFamily="34" charset="0"/>
              </a:rPr>
            </a:br>
            <a:r>
              <a:rPr lang="en-US" sz="2000" b="0" i="0" dirty="0">
                <a:effectLst/>
                <a:latin typeface="Verdana" panose="020B0604030504040204" pitchFamily="34" charset="0"/>
              </a:rPr>
              <a:t>The rains came down, and the floods came up.</a:t>
            </a:r>
            <a:br>
              <a:rPr lang="en-US" sz="2000" b="0" i="0" dirty="0">
                <a:effectLst/>
                <a:latin typeface="Verdana" panose="020B0604030504040204" pitchFamily="34" charset="0"/>
              </a:rPr>
            </a:br>
            <a:r>
              <a:rPr lang="en-US" sz="2000" b="0" i="0" dirty="0">
                <a:effectLst/>
                <a:latin typeface="Verdana" panose="020B0604030504040204" pitchFamily="34" charset="0"/>
              </a:rPr>
              <a:t>The rains came down, and the floods came up.</a:t>
            </a:r>
            <a:br>
              <a:rPr lang="en-US" sz="2000" b="0" i="0" dirty="0">
                <a:effectLst/>
                <a:latin typeface="Verdana" panose="020B0604030504040204" pitchFamily="34" charset="0"/>
              </a:rPr>
            </a:br>
            <a:r>
              <a:rPr lang="en-US" sz="2000" b="1" i="0" dirty="0">
                <a:solidFill>
                  <a:srgbClr val="FF0000"/>
                </a:solidFill>
                <a:effectLst/>
                <a:latin typeface="Verdana" panose="020B0604030504040204" pitchFamily="34" charset="0"/>
              </a:rPr>
              <a:t>And the house on the sand fell down.</a:t>
            </a:r>
          </a:p>
        </p:txBody>
      </p:sp>
    </p:spTree>
    <p:extLst>
      <p:ext uri="{BB962C8B-B14F-4D97-AF65-F5344CB8AC3E}">
        <p14:creationId xmlns:p14="http://schemas.microsoft.com/office/powerpoint/2010/main" val="2822937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262CF-F724-58D8-CA63-6AB31284785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56D7C3D-2BA3-6922-B729-932404C3BCD5}"/>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BBBC545-CC71-A783-BE11-D3D5D6017C2A}"/>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8209D3B-9592-115F-097F-DBE8D39CDEEB}"/>
              </a:ext>
            </a:extLst>
          </p:cNvPr>
          <p:cNvSpPr txBox="1"/>
          <p:nvPr/>
        </p:nvSpPr>
        <p:spPr>
          <a:xfrm>
            <a:off x="1" y="-16778"/>
            <a:ext cx="9143999" cy="658835"/>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Digging Deep   </a:t>
            </a:r>
            <a:r>
              <a:rPr kumimoji="0" lang="en-US" sz="32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Luke 6:46-49</a:t>
            </a:r>
            <a:endParaRPr kumimoji="0" lang="en-US" sz="32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CD549B71-B7A0-B1C4-2040-1104D65BE2BE}"/>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12" name="TextBox 11">
            <a:extLst>
              <a:ext uri="{FF2B5EF4-FFF2-40B4-BE49-F238E27FC236}">
                <a16:creationId xmlns:a16="http://schemas.microsoft.com/office/drawing/2014/main" id="{843AB5E6-C337-6FA9-83E6-341AB769C099}"/>
              </a:ext>
            </a:extLst>
          </p:cNvPr>
          <p:cNvSpPr txBox="1"/>
          <p:nvPr/>
        </p:nvSpPr>
        <p:spPr>
          <a:xfrm>
            <a:off x="855677" y="828821"/>
            <a:ext cx="828832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The rains came down, and the floods came up.</a:t>
            </a:r>
            <a:b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4">
            <a:extLst>
              <a:ext uri="{FF2B5EF4-FFF2-40B4-BE49-F238E27FC236}">
                <a16:creationId xmlns:a16="http://schemas.microsoft.com/office/drawing/2014/main" id="{607C9800-E3FE-4721-E40A-73A1D1064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57936">
            <a:off x="6313067" y="1502423"/>
            <a:ext cx="2394853" cy="2455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5CE68A86-F727-2277-3D3B-B6E70C2712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15176" y="1557967"/>
            <a:ext cx="2565609" cy="26305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39165C5-F44B-4E9D-38E4-A985DE4D0B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77159" flipH="1">
            <a:off x="3585047" y="1408861"/>
            <a:ext cx="2111842" cy="23846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7C1B67C-AF79-D585-1FF6-38CE849675C4}"/>
              </a:ext>
            </a:extLst>
          </p:cNvPr>
          <p:cNvPicPr>
            <a:picLocks noChangeAspect="1"/>
          </p:cNvPicPr>
          <p:nvPr/>
        </p:nvPicPr>
        <p:blipFill rotWithShape="1">
          <a:blip r:embed="rId3"/>
          <a:srcRect l="13119" t="39928" r="47615" b="14893"/>
          <a:stretch/>
        </p:blipFill>
        <p:spPr>
          <a:xfrm>
            <a:off x="2977279" y="3479267"/>
            <a:ext cx="3327378" cy="2153466"/>
          </a:xfrm>
          <a:prstGeom prst="rect">
            <a:avLst/>
          </a:prstGeom>
        </p:spPr>
      </p:pic>
      <p:sp>
        <p:nvSpPr>
          <p:cNvPr id="17" name="TextBox 16">
            <a:extLst>
              <a:ext uri="{FF2B5EF4-FFF2-40B4-BE49-F238E27FC236}">
                <a16:creationId xmlns:a16="http://schemas.microsoft.com/office/drawing/2014/main" id="{8379FC04-E10C-1484-86D3-71267C29B99B}"/>
              </a:ext>
            </a:extLst>
          </p:cNvPr>
          <p:cNvSpPr txBox="1"/>
          <p:nvPr/>
        </p:nvSpPr>
        <p:spPr>
          <a:xfrm>
            <a:off x="1175513" y="1599406"/>
            <a:ext cx="203710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Lust of the eyes and flesh</a:t>
            </a:r>
          </a:p>
        </p:txBody>
      </p:sp>
      <p:sp>
        <p:nvSpPr>
          <p:cNvPr id="18" name="TextBox 17">
            <a:extLst>
              <a:ext uri="{FF2B5EF4-FFF2-40B4-BE49-F238E27FC236}">
                <a16:creationId xmlns:a16="http://schemas.microsoft.com/office/drawing/2014/main" id="{20E1958E-877B-2E03-D2AE-FABBA870E11F}"/>
              </a:ext>
            </a:extLst>
          </p:cNvPr>
          <p:cNvSpPr txBox="1"/>
          <p:nvPr/>
        </p:nvSpPr>
        <p:spPr>
          <a:xfrm>
            <a:off x="3920804" y="1535185"/>
            <a:ext cx="163070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Cares of the world</a:t>
            </a:r>
          </a:p>
        </p:txBody>
      </p:sp>
      <p:sp>
        <p:nvSpPr>
          <p:cNvPr id="19" name="TextBox 18">
            <a:extLst>
              <a:ext uri="{FF2B5EF4-FFF2-40B4-BE49-F238E27FC236}">
                <a16:creationId xmlns:a16="http://schemas.microsoft.com/office/drawing/2014/main" id="{DE961C64-02F1-527D-B3FC-8D84C7DF92BD}"/>
              </a:ext>
            </a:extLst>
          </p:cNvPr>
          <p:cNvSpPr txBox="1"/>
          <p:nvPr/>
        </p:nvSpPr>
        <p:spPr>
          <a:xfrm>
            <a:off x="6590437" y="1647722"/>
            <a:ext cx="191713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Pride of Life</a:t>
            </a:r>
          </a:p>
        </p:txBody>
      </p:sp>
      <p:sp>
        <p:nvSpPr>
          <p:cNvPr id="6" name="TextBox 5">
            <a:extLst>
              <a:ext uri="{FF2B5EF4-FFF2-40B4-BE49-F238E27FC236}">
                <a16:creationId xmlns:a16="http://schemas.microsoft.com/office/drawing/2014/main" id="{10E23DAE-7EFF-2D54-2AC3-5A13D13A0299}"/>
              </a:ext>
            </a:extLst>
          </p:cNvPr>
          <p:cNvSpPr txBox="1"/>
          <p:nvPr/>
        </p:nvSpPr>
        <p:spPr>
          <a:xfrm>
            <a:off x="855677" y="5746459"/>
            <a:ext cx="828832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Are You Building Your Life On The Rock?</a:t>
            </a:r>
          </a:p>
        </p:txBody>
      </p:sp>
      <p:sp>
        <p:nvSpPr>
          <p:cNvPr id="7" name="TextBox 6">
            <a:extLst>
              <a:ext uri="{FF2B5EF4-FFF2-40B4-BE49-F238E27FC236}">
                <a16:creationId xmlns:a16="http://schemas.microsoft.com/office/drawing/2014/main" id="{D8017111-4BC7-9512-2EED-DB7B5BDBE908}"/>
              </a:ext>
            </a:extLst>
          </p:cNvPr>
          <p:cNvSpPr txBox="1"/>
          <p:nvPr/>
        </p:nvSpPr>
        <p:spPr>
          <a:xfrm>
            <a:off x="1015176" y="4039108"/>
            <a:ext cx="1802604" cy="1384995"/>
          </a:xfrm>
          <a:prstGeom prst="rect">
            <a:avLst/>
          </a:prstGeom>
          <a:noFill/>
        </p:spPr>
        <p:txBody>
          <a:bodyPr wrap="square" rtlCol="0">
            <a:spAutoFit/>
          </a:bodyPr>
          <a:lstStyle/>
          <a:p>
            <a:pPr algn="ctr"/>
            <a:r>
              <a:rPr lang="en-US" sz="2800" dirty="0">
                <a:solidFill>
                  <a:srgbClr val="FF0000"/>
                </a:solidFill>
              </a:rPr>
              <a:t>Things we bring on ourself.</a:t>
            </a:r>
          </a:p>
        </p:txBody>
      </p:sp>
      <p:sp>
        <p:nvSpPr>
          <p:cNvPr id="9" name="TextBox 8">
            <a:extLst>
              <a:ext uri="{FF2B5EF4-FFF2-40B4-BE49-F238E27FC236}">
                <a16:creationId xmlns:a16="http://schemas.microsoft.com/office/drawing/2014/main" id="{5BCA91A8-AC8B-B5A8-4F0C-0D90A9FE0076}"/>
              </a:ext>
            </a:extLst>
          </p:cNvPr>
          <p:cNvSpPr txBox="1"/>
          <p:nvPr/>
        </p:nvSpPr>
        <p:spPr>
          <a:xfrm>
            <a:off x="6679149" y="3478443"/>
            <a:ext cx="1802604" cy="2246769"/>
          </a:xfrm>
          <a:prstGeom prst="rect">
            <a:avLst/>
          </a:prstGeom>
          <a:noFill/>
        </p:spPr>
        <p:txBody>
          <a:bodyPr wrap="square" rtlCol="0">
            <a:spAutoFit/>
          </a:bodyPr>
          <a:lstStyle/>
          <a:p>
            <a:pPr algn="ctr"/>
            <a:r>
              <a:rPr lang="en-US" sz="2800" dirty="0">
                <a:solidFill>
                  <a:srgbClr val="FF0000"/>
                </a:solidFill>
              </a:rPr>
              <a:t>Things we experience because we live in this world. </a:t>
            </a:r>
          </a:p>
        </p:txBody>
      </p:sp>
    </p:spTree>
    <p:extLst>
      <p:ext uri="{BB962C8B-B14F-4D97-AF65-F5344CB8AC3E}">
        <p14:creationId xmlns:p14="http://schemas.microsoft.com/office/powerpoint/2010/main" val="2133534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09B24-FC4B-AE5F-666A-86F84114712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CB011AE-2205-348A-4ABF-B428FF78D86D}"/>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AC628CA-874D-B807-3F59-37166ADB8BA9}"/>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F75EFEC-A41C-D677-D820-AF886539246A}"/>
              </a:ext>
            </a:extLst>
          </p:cNvPr>
          <p:cNvSpPr txBox="1"/>
          <p:nvPr/>
        </p:nvSpPr>
        <p:spPr>
          <a:xfrm>
            <a:off x="1" y="-16778"/>
            <a:ext cx="9143999" cy="1403269"/>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Digging Deep   </a:t>
            </a:r>
            <a:r>
              <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Luke 6:46-49</a:t>
            </a:r>
            <a:endParaRPr lang="en-US"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437F1E4-5089-58EB-850D-5E8DBE9E1A0E}"/>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FB8F3672-82BE-3839-47EA-486EF4035B83}"/>
              </a:ext>
            </a:extLst>
          </p:cNvPr>
          <p:cNvSpPr txBox="1"/>
          <p:nvPr/>
        </p:nvSpPr>
        <p:spPr>
          <a:xfrm>
            <a:off x="1300295" y="1077448"/>
            <a:ext cx="7315200" cy="5119350"/>
          </a:xfrm>
          <a:prstGeom prst="rect">
            <a:avLst/>
          </a:prstGeom>
          <a:noFill/>
        </p:spPr>
        <p:txBody>
          <a:bodyPr wrap="square">
            <a:spAutoFit/>
          </a:bodyPr>
          <a:lstStyle/>
          <a:p>
            <a:pPr marL="0" marR="0">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And when we think we are in safety, the flood can come and sweep us away.</a:t>
            </a:r>
          </a:p>
          <a:p>
            <a:pPr marL="0" marR="0">
              <a:spcBef>
                <a:spcPts val="0"/>
              </a:spcBef>
              <a:spcAft>
                <a:spcPts val="800"/>
              </a:spcAft>
            </a:pPr>
            <a:endParaRPr lang="en-US" sz="800" kern="1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In a moment</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u="sng" kern="100" dirty="0">
                <a:effectLst/>
                <a:latin typeface="Calibri" panose="020F0502020204030204" pitchFamily="34" charset="0"/>
                <a:ea typeface="Calibri" panose="020F0502020204030204" pitchFamily="34" charset="0"/>
                <a:cs typeface="Times New Roman" panose="02020603050405020304" pitchFamily="18" charset="0"/>
              </a:rPr>
              <a:t>health</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u="sng" kern="100" dirty="0">
                <a:effectLst/>
                <a:latin typeface="Calibri" panose="020F0502020204030204" pitchFamily="34" charset="0"/>
                <a:ea typeface="Calibri" panose="020F0502020204030204" pitchFamily="34" charset="0"/>
                <a:cs typeface="Times New Roman" panose="02020603050405020304" pitchFamily="18" charset="0"/>
              </a:rPr>
              <a:t>friends</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u="sng" kern="100" dirty="0">
                <a:effectLst/>
                <a:latin typeface="Calibri" panose="020F0502020204030204" pitchFamily="34" charset="0"/>
                <a:ea typeface="Calibri" panose="020F0502020204030204" pitchFamily="34" charset="0"/>
                <a:cs typeface="Times New Roman" panose="02020603050405020304" pitchFamily="18" charset="0"/>
              </a:rPr>
              <a:t>comforts</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may be gone. How important it is to have something that the storm cannot reach! Such is an </a:t>
            </a:r>
            <a:r>
              <a:rPr lang="en-US" sz="36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obedient relationship in Christ</a:t>
            </a:r>
            <a:r>
              <a:rPr lang="en-US" sz="36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Earthly disasters do not reach </a:t>
            </a:r>
            <a:r>
              <a:rPr lang="en-US" sz="36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 true disciple of Christ</a:t>
            </a: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The storms and tempests of life will beat harmlessly around us.</a:t>
            </a:r>
          </a:p>
        </p:txBody>
      </p:sp>
    </p:spTree>
    <p:extLst>
      <p:ext uri="{BB962C8B-B14F-4D97-AF65-F5344CB8AC3E}">
        <p14:creationId xmlns:p14="http://schemas.microsoft.com/office/powerpoint/2010/main" val="3731737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B334F-E761-804C-058C-985627C1421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BB2045D-BEEF-1812-E2A0-5C85F2985BF2}"/>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0FE194E-BBD3-9503-7E81-6BB658E6271E}"/>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047BC1B-390A-AD94-41DB-12368B151B79}"/>
              </a:ext>
            </a:extLst>
          </p:cNvPr>
          <p:cNvSpPr txBox="1"/>
          <p:nvPr/>
        </p:nvSpPr>
        <p:spPr>
          <a:xfrm>
            <a:off x="1" y="-16778"/>
            <a:ext cx="9143999" cy="1403269"/>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Digging Deep   </a:t>
            </a:r>
            <a:r>
              <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Luke 6:46-49</a:t>
            </a:r>
            <a:endParaRPr lang="en-US"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F09084-42CC-FAEB-65FA-80074C18282C}"/>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10" name="TextBox 9">
            <a:extLst>
              <a:ext uri="{FF2B5EF4-FFF2-40B4-BE49-F238E27FC236}">
                <a16:creationId xmlns:a16="http://schemas.microsoft.com/office/drawing/2014/main" id="{62E85241-CFCB-00B0-A02E-FCB821315CC4}"/>
              </a:ext>
            </a:extLst>
          </p:cNvPr>
          <p:cNvSpPr txBox="1"/>
          <p:nvPr/>
        </p:nvSpPr>
        <p:spPr>
          <a:xfrm>
            <a:off x="1166070" y="1065403"/>
            <a:ext cx="7701093" cy="5170646"/>
          </a:xfrm>
          <a:prstGeom prst="rect">
            <a:avLst/>
          </a:prstGeom>
          <a:noFill/>
        </p:spPr>
        <p:txBody>
          <a:bodyPr wrap="square">
            <a:spAutoFit/>
          </a:bodyPr>
          <a:lstStyle/>
          <a:p>
            <a:pPr marL="0" marR="0">
              <a:spcBef>
                <a:spcPts val="0"/>
              </a:spcBef>
              <a:spcAft>
                <a:spcPts val="800"/>
              </a:spcAft>
            </a:pPr>
            <a:r>
              <a:rPr lang="en-US" sz="2600" kern="100" dirty="0">
                <a:effectLst/>
                <a:latin typeface="Calibri" panose="020F0502020204030204" pitchFamily="34" charset="0"/>
                <a:ea typeface="Calibri" panose="020F0502020204030204" pitchFamily="34" charset="0"/>
                <a:cs typeface="Times New Roman" panose="02020603050405020304" pitchFamily="18" charset="0"/>
              </a:rPr>
              <a:t>There are three words here that characterize </a:t>
            </a:r>
            <a:r>
              <a:rPr lang="en-US" sz="26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 wise man in the eyes of Jesus Christ.</a:t>
            </a:r>
            <a:r>
              <a:rPr lang="en-US" sz="2600" kern="100" dirty="0">
                <a:effectLst/>
                <a:latin typeface="Calibri" panose="020F0502020204030204" pitchFamily="34" charset="0"/>
                <a:ea typeface="Calibri" panose="020F0502020204030204" pitchFamily="34" charset="0"/>
                <a:cs typeface="Times New Roman" panose="02020603050405020304" pitchFamily="18" charset="0"/>
              </a:rPr>
              <a:t>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"Whoever </a:t>
            </a:r>
            <a:r>
              <a:rPr kumimoji="0" lang="en-US" sz="2600" b="0" i="0" u="sng" strike="noStrike" kern="1200" cap="none" spc="0" normalizeH="0" baseline="0" noProof="0" dirty="0">
                <a:ln>
                  <a:noFill/>
                </a:ln>
                <a:solidFill>
                  <a:prstClr val="black"/>
                </a:solidFill>
                <a:effectLst/>
                <a:uLnTx/>
                <a:uFillTx/>
                <a:latin typeface="Arial Black" panose="020B0A04020102020204" pitchFamily="34" charset="0"/>
              </a:rPr>
              <a:t>comes</a:t>
            </a:r>
            <a:r>
              <a:rPr kumimoji="0" lang="en-US" sz="2600" b="0" i="0" u="none" strike="noStrike" kern="1200" cap="none" spc="0" normalizeH="0" baseline="0" noProof="0" dirty="0">
                <a:ln>
                  <a:noFill/>
                </a:ln>
                <a:solidFill>
                  <a:prstClr val="black"/>
                </a:solidFill>
                <a:effectLst/>
                <a:uLnTx/>
                <a:uFillTx/>
                <a:latin typeface="Arial Black" panose="020B0A04020102020204" pitchFamily="34" charset="0"/>
              </a:rPr>
              <a:t>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to Me, and </a:t>
            </a:r>
            <a:r>
              <a:rPr kumimoji="0" lang="en-US" sz="2600" b="0" i="0" u="sng" strike="noStrike" kern="1200" cap="none" spc="0" normalizeH="0" baseline="0" noProof="0" dirty="0">
                <a:ln>
                  <a:noFill/>
                </a:ln>
                <a:solidFill>
                  <a:prstClr val="black"/>
                </a:solidFill>
                <a:effectLst/>
                <a:uLnTx/>
                <a:uFillTx/>
                <a:latin typeface="Arial Black" panose="020B0A04020102020204" pitchFamily="34" charset="0"/>
              </a:rPr>
              <a:t>hears</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My sayings and </a:t>
            </a:r>
            <a:r>
              <a:rPr kumimoji="0" lang="en-US" sz="2600" b="0" i="0" u="sng" strike="noStrike" kern="1200" cap="none" spc="0" normalizeH="0" baseline="0" noProof="0" dirty="0">
                <a:ln>
                  <a:noFill/>
                </a:ln>
                <a:solidFill>
                  <a:prstClr val="black"/>
                </a:solidFill>
                <a:effectLst/>
                <a:uLnTx/>
                <a:uFillTx/>
                <a:latin typeface="Arial Black" panose="020B0A04020102020204" pitchFamily="34" charset="0"/>
              </a:rPr>
              <a:t>does</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them, </a:t>
            </a:r>
            <a:endParaRPr lang="en-US" sz="2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600" kern="100" dirty="0">
                <a:effectLst/>
                <a:latin typeface="Calibri" panose="020F0502020204030204" pitchFamily="34" charset="0"/>
                <a:ea typeface="Calibri" panose="020F0502020204030204" pitchFamily="34" charset="0"/>
                <a:cs typeface="Times New Roman" panose="02020603050405020304" pitchFamily="18" charset="0"/>
              </a:rPr>
              <a:t>To come to Jesus as a </a:t>
            </a:r>
            <a:r>
              <a:rPr lang="en-US" sz="2600" u="sng" kern="100" dirty="0">
                <a:effectLst/>
                <a:latin typeface="Calibri" panose="020F0502020204030204" pitchFamily="34" charset="0"/>
                <a:ea typeface="Calibri" panose="020F0502020204030204" pitchFamily="34" charset="0"/>
                <a:cs typeface="Times New Roman" panose="02020603050405020304" pitchFamily="18" charset="0"/>
              </a:rPr>
              <a:t>Savior</a:t>
            </a:r>
            <a:r>
              <a:rPr lang="en-US" sz="2600" kern="100" dirty="0">
                <a:effectLst/>
                <a:latin typeface="Calibri" panose="020F0502020204030204" pitchFamily="34" charset="0"/>
                <a:ea typeface="Calibri" panose="020F0502020204030204" pitchFamily="34" charset="0"/>
                <a:cs typeface="Times New Roman" panose="02020603050405020304" pitchFamily="18" charset="0"/>
              </a:rPr>
              <a:t>, to hear Him as a </a:t>
            </a:r>
            <a:r>
              <a:rPr lang="en-US" sz="2600" u="sng" kern="100" dirty="0">
                <a:effectLst/>
                <a:latin typeface="Calibri" panose="020F0502020204030204" pitchFamily="34" charset="0"/>
                <a:ea typeface="Calibri" panose="020F0502020204030204" pitchFamily="34" charset="0"/>
                <a:cs typeface="Times New Roman" panose="02020603050405020304" pitchFamily="18" charset="0"/>
              </a:rPr>
              <a:t>Teacher</a:t>
            </a:r>
            <a:r>
              <a:rPr lang="en-US" sz="2600" kern="100" dirty="0">
                <a:effectLst/>
                <a:latin typeface="Calibri" panose="020F0502020204030204" pitchFamily="34" charset="0"/>
                <a:ea typeface="Calibri" panose="020F0502020204030204" pitchFamily="34" charset="0"/>
                <a:cs typeface="Times New Roman" panose="02020603050405020304" pitchFamily="18" charset="0"/>
              </a:rPr>
              <a:t>, and to obey Him as a </a:t>
            </a:r>
            <a:r>
              <a:rPr lang="en-US" sz="2600" u="sng" kern="100" dirty="0">
                <a:effectLst/>
                <a:latin typeface="Calibri" panose="020F0502020204030204" pitchFamily="34" charset="0"/>
                <a:ea typeface="Calibri" panose="020F0502020204030204" pitchFamily="34" charset="0"/>
                <a:cs typeface="Times New Roman" panose="02020603050405020304" pitchFamily="18" charset="0"/>
              </a:rPr>
              <a:t>Master</a:t>
            </a:r>
            <a:r>
              <a:rPr lang="en-US" sz="2600" kern="100" dirty="0">
                <a:effectLst/>
                <a:latin typeface="Calibri" panose="020F0502020204030204" pitchFamily="34" charset="0"/>
                <a:ea typeface="Calibri" panose="020F0502020204030204" pitchFamily="34" charset="0"/>
                <a:cs typeface="Times New Roman" panose="02020603050405020304" pitchFamily="18" charset="0"/>
              </a:rPr>
              <a:t> is an evidence that we have been and are being taught of God and made wise in Christ. </a:t>
            </a:r>
          </a:p>
          <a:p>
            <a:pPr marL="0" marR="0">
              <a:spcBef>
                <a:spcPts val="0"/>
              </a:spcBef>
              <a:spcAft>
                <a:spcPts val="80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3000" b="1" kern="100" dirty="0">
                <a:effectLst/>
                <a:latin typeface="Calibri" panose="020F0502020204030204" pitchFamily="34" charset="0"/>
                <a:ea typeface="Calibri" panose="020F0502020204030204" pitchFamily="34" charset="0"/>
                <a:cs typeface="Times New Roman" panose="02020603050405020304" pitchFamily="18" charset="0"/>
              </a:rPr>
              <a:t>These two builders are representatives of two great classes or conditions of men</a:t>
            </a:r>
            <a:r>
              <a:rPr lang="en-US" sz="30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30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those who live by faith on the Son of God</a:t>
            </a:r>
            <a:r>
              <a:rPr lang="en-US" sz="3000" kern="100" dirty="0">
                <a:effectLst/>
                <a:latin typeface="Calibri" panose="020F0502020204030204" pitchFamily="34" charset="0"/>
                <a:ea typeface="Calibri" panose="020F0502020204030204" pitchFamily="34" charset="0"/>
                <a:cs typeface="Times New Roman" panose="02020603050405020304" pitchFamily="18" charset="0"/>
              </a:rPr>
              <a:t>, and those </a:t>
            </a:r>
            <a:r>
              <a:rPr lang="en-US" sz="30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who walk in the light of their own devising.</a:t>
            </a:r>
          </a:p>
        </p:txBody>
      </p:sp>
    </p:spTree>
    <p:extLst>
      <p:ext uri="{BB962C8B-B14F-4D97-AF65-F5344CB8AC3E}">
        <p14:creationId xmlns:p14="http://schemas.microsoft.com/office/powerpoint/2010/main" val="2150637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2BB92-03D1-EC3C-5115-B0D407BA448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B324462-547D-7748-64C2-9A7564D78D05}"/>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47E5723-7A5B-A936-E354-A33948579092}"/>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FD5121E-C565-2B1B-B7B8-C80F88C57A54}"/>
              </a:ext>
            </a:extLst>
          </p:cNvPr>
          <p:cNvSpPr txBox="1"/>
          <p:nvPr/>
        </p:nvSpPr>
        <p:spPr>
          <a:xfrm>
            <a:off x="1" y="-16778"/>
            <a:ext cx="9143999" cy="1403269"/>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Digging Deep   </a:t>
            </a:r>
            <a:r>
              <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Luke 6:46-49</a:t>
            </a:r>
            <a:endParaRPr lang="en-US"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A0AF5BD-D9D3-08A7-C7E7-6BEC6731D51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8" name="TextBox 7">
            <a:extLst>
              <a:ext uri="{FF2B5EF4-FFF2-40B4-BE49-F238E27FC236}">
                <a16:creationId xmlns:a16="http://schemas.microsoft.com/office/drawing/2014/main" id="{C77962EC-74A0-0793-0B3A-D1AAA4446790}"/>
              </a:ext>
            </a:extLst>
          </p:cNvPr>
          <p:cNvSpPr txBox="1"/>
          <p:nvPr/>
        </p:nvSpPr>
        <p:spPr>
          <a:xfrm>
            <a:off x="1149290" y="1233183"/>
            <a:ext cx="7642371" cy="5047536"/>
          </a:xfrm>
          <a:prstGeom prst="rect">
            <a:avLst/>
          </a:prstGeom>
          <a:noFill/>
        </p:spPr>
        <p:txBody>
          <a:bodyPr wrap="square">
            <a:spAutoFit/>
          </a:bodyPr>
          <a:lstStyle/>
          <a:p>
            <a:pPr marR="3600" rtl="0"/>
            <a:r>
              <a:rPr lang="en-US" sz="3600" b="1" dirty="0">
                <a:solidFill>
                  <a:srgbClr val="0070C0"/>
                </a:solidFill>
              </a:rPr>
              <a:t>Luke 6:46 </a:t>
            </a:r>
            <a:r>
              <a:rPr lang="en-US" sz="2200" dirty="0"/>
              <a:t>And why call                                                           me, Lord, Lord, and do not the</a:t>
            </a:r>
          </a:p>
          <a:p>
            <a:pPr marR="3600" rtl="0"/>
            <a:r>
              <a:rPr lang="en-US" sz="2200" dirty="0"/>
              <a:t>things which I say?</a:t>
            </a:r>
          </a:p>
          <a:p>
            <a:pPr marR="3600" rtl="0"/>
            <a:endParaRPr lang="en-US" sz="2200" dirty="0"/>
          </a:p>
          <a:p>
            <a:pPr rtl="0"/>
            <a:r>
              <a:rPr lang="en-US" sz="2200" dirty="0"/>
              <a:t>It is </a:t>
            </a:r>
            <a:r>
              <a:rPr lang="en-US" sz="2200" u="sng" dirty="0"/>
              <a:t>not in mere believing</a:t>
            </a:r>
            <a:r>
              <a:rPr lang="en-US" sz="2200" dirty="0"/>
              <a:t>, </a:t>
            </a:r>
            <a:r>
              <a:rPr lang="en-US" sz="2200" u="sng" dirty="0"/>
              <a:t>not in mere profession of faith</a:t>
            </a:r>
            <a:r>
              <a:rPr lang="en-US" sz="2200" dirty="0"/>
              <a:t>, </a:t>
            </a:r>
            <a:r>
              <a:rPr lang="en-US" sz="2200" u="sng" dirty="0"/>
              <a:t>not in the acknowledgment of Jesus as Lord</a:t>
            </a:r>
            <a:r>
              <a:rPr lang="en-US" sz="2200" dirty="0"/>
              <a:t>, that salvation is received </a:t>
            </a:r>
            <a:r>
              <a:rPr lang="en-US" sz="2200" b="1" dirty="0"/>
              <a:t>but it is through doing the things he commanded</a:t>
            </a:r>
            <a:r>
              <a:rPr lang="en-US" sz="2200" dirty="0"/>
              <a:t>. </a:t>
            </a:r>
          </a:p>
          <a:p>
            <a:pPr rtl="0"/>
            <a:r>
              <a:rPr lang="en-US" sz="2200" dirty="0"/>
              <a:t>This fundamental truth has been compromised and negated by religious error, but the scriptures cannot be broken. </a:t>
            </a:r>
          </a:p>
          <a:p>
            <a:pPr rtl="0"/>
            <a:endParaRPr lang="en-US" sz="2200" dirty="0"/>
          </a:p>
          <a:p>
            <a:pPr rtl="0"/>
            <a:r>
              <a:rPr lang="en-US" sz="2200" dirty="0"/>
              <a:t>There is no substitute for doing what Jesus commanded. Jesus said in the Sermon on the Mount, </a:t>
            </a:r>
            <a:r>
              <a:rPr lang="en-US" sz="2200" b="1" dirty="0">
                <a:solidFill>
                  <a:srgbClr val="0070C0"/>
                </a:solidFill>
              </a:rPr>
              <a:t>“Not everyone that saith unto me, Lord, Lord, shall enter the kingdom of heaven; but he that doeth the will of my Father who is in heaven” (Matt. 7:21).</a:t>
            </a:r>
          </a:p>
        </p:txBody>
      </p:sp>
      <p:pic>
        <p:nvPicPr>
          <p:cNvPr id="6" name="Picture 2" descr="Digging hole using a shovel at the garden">
            <a:extLst>
              <a:ext uri="{FF2B5EF4-FFF2-40B4-BE49-F238E27FC236}">
                <a16:creationId xmlns:a16="http://schemas.microsoft.com/office/drawing/2014/main" id="{D92CC4F9-3BA1-C8D5-0D23-DFDF6975C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901" y="1053932"/>
            <a:ext cx="2584703" cy="1722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114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1E8F6-DB5C-0B4E-B7FE-46BEB08C932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60911E5-B018-385A-9AF2-8251316760F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14DDB36-C6A5-8D5F-542E-D71D99F74E9E}"/>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D870206-2E8F-8687-3780-AFA1AA2518B0}"/>
              </a:ext>
            </a:extLst>
          </p:cNvPr>
          <p:cNvSpPr txBox="1"/>
          <p:nvPr/>
        </p:nvSpPr>
        <p:spPr>
          <a:xfrm>
            <a:off x="1" y="-16778"/>
            <a:ext cx="9143999" cy="1403269"/>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Digging Deep   </a:t>
            </a:r>
            <a:r>
              <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Luke 6:46-49</a:t>
            </a:r>
            <a:endParaRPr lang="en-US"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6095FCD-045E-9A6F-86B9-D6BAB6E0A971}"/>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7A3966EB-339E-6141-121E-9CBC80474940}"/>
              </a:ext>
            </a:extLst>
          </p:cNvPr>
          <p:cNvSpPr txBox="1"/>
          <p:nvPr/>
        </p:nvSpPr>
        <p:spPr>
          <a:xfrm>
            <a:off x="1233182" y="1115737"/>
            <a:ext cx="7633981" cy="5570756"/>
          </a:xfrm>
          <a:prstGeom prst="rect">
            <a:avLst/>
          </a:prstGeom>
          <a:noFill/>
        </p:spPr>
        <p:txBody>
          <a:bodyPr wrap="square">
            <a:spAutoFit/>
          </a:bodyPr>
          <a:lstStyle/>
          <a:p>
            <a:pPr rtl="0"/>
            <a:r>
              <a:rPr lang="en-US" sz="2400" b="1" dirty="0"/>
              <a:t>Why Do Your Call Me “Lord, Lord” but Do Not Obey Me?</a:t>
            </a:r>
          </a:p>
          <a:p>
            <a:pPr rtl="0"/>
            <a:r>
              <a:rPr lang="en-US" sz="2400" dirty="0"/>
              <a:t>This question is not merely a question, it is also an indictment, </a:t>
            </a:r>
            <a:r>
              <a:rPr lang="en-US" sz="2400" u="sng" dirty="0"/>
              <a:t>charging men with the inconsistency of disobeying him who they acknowledged as Lord</a:t>
            </a:r>
            <a:r>
              <a:rPr lang="en-US" sz="2400" dirty="0"/>
              <a:t>.</a:t>
            </a:r>
          </a:p>
          <a:p>
            <a:pPr rtl="0"/>
            <a:endParaRPr lang="en-US" sz="2400" dirty="0"/>
          </a:p>
          <a:p>
            <a:pPr rtl="0"/>
            <a:r>
              <a:rPr lang="en-US" sz="2400" dirty="0"/>
              <a:t>Jesus did not here charge his hearers with lack of faith, but with </a:t>
            </a:r>
            <a:r>
              <a:rPr lang="en-US" sz="2400" dirty="0">
                <a:latin typeface="Aharoni" panose="02010803020104030203" pitchFamily="2" charset="-79"/>
                <a:cs typeface="Aharoni" panose="02010803020104030203" pitchFamily="2" charset="-79"/>
              </a:rPr>
              <a:t>lack of action</a:t>
            </a:r>
            <a:r>
              <a:rPr lang="en-US" sz="2400" dirty="0"/>
              <a:t>, there being not the slightest suggestion that any of them were unbelievers. </a:t>
            </a:r>
          </a:p>
          <a:p>
            <a:pPr rtl="0"/>
            <a:endParaRPr lang="en-US" sz="2400" dirty="0"/>
          </a:p>
          <a:p>
            <a:pPr rtl="0"/>
            <a:r>
              <a:rPr lang="en-US" sz="2400" dirty="0"/>
              <a:t>“While </a:t>
            </a:r>
            <a:r>
              <a:rPr lang="en-US" sz="2400" u="sng" dirty="0"/>
              <a:t>unbelievers </a:t>
            </a:r>
            <a:r>
              <a:rPr lang="en-US" sz="2400" b="1" u="sng" dirty="0"/>
              <a:t>must</a:t>
            </a:r>
            <a:r>
              <a:rPr lang="en-US" sz="2400" u="sng" dirty="0"/>
              <a:t> be lost</a:t>
            </a:r>
            <a:r>
              <a:rPr lang="en-US" sz="2400" dirty="0"/>
              <a:t>, </a:t>
            </a:r>
            <a:r>
              <a:rPr lang="en-US" sz="2400" u="sng" dirty="0"/>
              <a:t>believers </a:t>
            </a:r>
            <a:r>
              <a:rPr lang="en-US" sz="2400" b="1" u="sng" dirty="0"/>
              <a:t>may</a:t>
            </a:r>
            <a:r>
              <a:rPr lang="en-US" sz="2400" u="sng" dirty="0"/>
              <a:t> be lost</a:t>
            </a:r>
            <a:r>
              <a:rPr lang="en-US" sz="2400" dirty="0"/>
              <a:t>.” </a:t>
            </a:r>
            <a:r>
              <a:rPr lang="en-US" sz="2400" b="1" dirty="0">
                <a:solidFill>
                  <a:srgbClr val="FF0000"/>
                </a:solidFill>
              </a:rPr>
              <a:t>Ours is a generation which has accepted “faith only” as the “open sesame” of the gate of heaven; but “faith only” was not enough for the first generation that ever tried it; and it is not enough today.</a:t>
            </a:r>
          </a:p>
          <a:p>
            <a:pPr lvl="1"/>
            <a:r>
              <a:rPr lang="en-US" sz="2000" dirty="0"/>
              <a:t> </a:t>
            </a:r>
            <a:endParaRPr lang="en-US" sz="2000" b="0" i="0" u="none" strike="noStrike" baseline="0" dirty="0">
              <a:solidFill>
                <a:srgbClr val="0000FF"/>
              </a:solidFill>
              <a:hlinkClick r:id="rId2"/>
            </a:endParaRPr>
          </a:p>
        </p:txBody>
      </p:sp>
    </p:spTree>
    <p:extLst>
      <p:ext uri="{BB962C8B-B14F-4D97-AF65-F5344CB8AC3E}">
        <p14:creationId xmlns:p14="http://schemas.microsoft.com/office/powerpoint/2010/main" val="67049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4843F-1650-C512-2646-138B8B88022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7F3A284-B528-270F-83A1-08CD8801A2B1}"/>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E32982E-47EC-0330-4EFB-7EF8EFF9DEDB}"/>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C636E8F-7CEF-9135-6538-61C1FCD8223E}"/>
              </a:ext>
            </a:extLst>
          </p:cNvPr>
          <p:cNvSpPr txBox="1"/>
          <p:nvPr/>
        </p:nvSpPr>
        <p:spPr>
          <a:xfrm>
            <a:off x="1" y="-16778"/>
            <a:ext cx="9143999" cy="1403269"/>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Digging Deep   </a:t>
            </a:r>
            <a:r>
              <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Luke 6:46-49</a:t>
            </a:r>
            <a:endParaRPr lang="en-US"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EB2FB1-3C9B-919C-B1BF-D3623FFEA858}"/>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BC6FD23C-317B-5DDF-9D75-1711F8322CDF}"/>
              </a:ext>
            </a:extLst>
          </p:cNvPr>
          <p:cNvSpPr txBox="1"/>
          <p:nvPr/>
        </p:nvSpPr>
        <p:spPr>
          <a:xfrm>
            <a:off x="1140903" y="1076633"/>
            <a:ext cx="7667537" cy="5139869"/>
          </a:xfrm>
          <a:prstGeom prst="rect">
            <a:avLst/>
          </a:prstGeom>
          <a:noFill/>
        </p:spPr>
        <p:txBody>
          <a:bodyPr wrap="square">
            <a:spAutoFit/>
          </a:bodyPr>
          <a:lstStyle/>
          <a:p>
            <a:pPr rtl="0"/>
            <a:r>
              <a:rPr lang="en-US" sz="2900" b="1" dirty="0"/>
              <a:t>But not only were they </a:t>
            </a:r>
            <a:r>
              <a:rPr lang="en-US" sz="2900" b="1" u="sng" dirty="0"/>
              <a:t>believers</a:t>
            </a:r>
            <a:r>
              <a:rPr lang="en-US" sz="2900" b="1" dirty="0"/>
              <a:t> and </a:t>
            </a:r>
            <a:r>
              <a:rPr lang="en-US" sz="2900" b="1" u="sng" dirty="0"/>
              <a:t>confessors</a:t>
            </a:r>
            <a:r>
              <a:rPr lang="en-US" sz="2900" b="1" dirty="0"/>
              <a:t>, </a:t>
            </a:r>
            <a:r>
              <a:rPr lang="en-US" sz="2900" b="1" u="sng" dirty="0"/>
              <a:t>they were also</a:t>
            </a:r>
            <a:r>
              <a:rPr lang="en-US" sz="2900" u="sng" dirty="0"/>
              <a:t> religious workers</a:t>
            </a:r>
            <a:r>
              <a:rPr lang="en-US" sz="2900" dirty="0"/>
              <a:t>, not idle in any sense, being, in fact, busy with many things. It was precisely this class of persons Jesus had in mind when he said:</a:t>
            </a:r>
          </a:p>
          <a:p>
            <a:pPr rtl="0"/>
            <a:endParaRPr lang="en-US" sz="900" dirty="0"/>
          </a:p>
          <a:p>
            <a:pPr marR="3600" rtl="0"/>
            <a:r>
              <a:rPr lang="en-US" sz="2900" dirty="0"/>
              <a:t>Many will say to me in that day, Lord, Lord, did we not prophesy by thy name, and by thy name cast out demons, and by thy name do many mighty works? And then I will profess unto them, I never knew you: depart from me, ye that work iniquity </a:t>
            </a:r>
            <a:r>
              <a:rPr lang="en-US" sz="2900" b="1" dirty="0">
                <a:solidFill>
                  <a:srgbClr val="0070C0"/>
                </a:solidFill>
              </a:rPr>
              <a:t>(Matt. 7:22, 23).</a:t>
            </a:r>
          </a:p>
        </p:txBody>
      </p:sp>
      <p:sp>
        <p:nvSpPr>
          <p:cNvPr id="6" name="Rectangle 5">
            <a:extLst>
              <a:ext uri="{FF2B5EF4-FFF2-40B4-BE49-F238E27FC236}">
                <a16:creationId xmlns:a16="http://schemas.microsoft.com/office/drawing/2014/main" id="{056B7D82-2527-5844-3C17-293F7AC0B6C0}"/>
              </a:ext>
            </a:extLst>
          </p:cNvPr>
          <p:cNvSpPr/>
          <p:nvPr/>
        </p:nvSpPr>
        <p:spPr>
          <a:xfrm>
            <a:off x="1031846" y="3473042"/>
            <a:ext cx="7885651" cy="276836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989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2F10B-A5B8-AA79-0C14-A01BD01BA7D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DB8CE26-3CC4-F4C6-571C-4E1E284560FF}"/>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30E5D91-66D3-09BF-F9B6-C045DF3DAB48}"/>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65E57C5-6416-CA06-31DE-2A59766BFAC0}"/>
              </a:ext>
            </a:extLst>
          </p:cNvPr>
          <p:cNvSpPr txBox="1"/>
          <p:nvPr/>
        </p:nvSpPr>
        <p:spPr>
          <a:xfrm>
            <a:off x="0" y="3040"/>
            <a:ext cx="9143999" cy="1280159"/>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Digging Deep   </a:t>
            </a:r>
            <a:r>
              <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Luke 6:46-49</a:t>
            </a:r>
            <a:endParaRPr lang="en-US"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A1BD61A-247A-7776-06ED-F41882BC039F}"/>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BF916E4E-E82A-B1A6-D41F-5A8FC5BA9ACE}"/>
              </a:ext>
            </a:extLst>
          </p:cNvPr>
          <p:cNvSpPr txBox="1"/>
          <p:nvPr/>
        </p:nvSpPr>
        <p:spPr>
          <a:xfrm>
            <a:off x="1610686" y="1599109"/>
            <a:ext cx="7264865" cy="3559949"/>
          </a:xfrm>
          <a:prstGeom prst="rect">
            <a:avLst/>
          </a:prstGeom>
          <a:noFill/>
        </p:spPr>
        <p:txBody>
          <a:bodyPr wrap="square">
            <a:spAutoFit/>
          </a:bodyPr>
          <a:lstStyle/>
          <a:p>
            <a:pPr marL="0" marR="0">
              <a:spcBef>
                <a:spcPts val="0"/>
              </a:spcBef>
              <a:spcAft>
                <a:spcPts val="800"/>
              </a:spcAft>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“My hope is built on nothing less</a:t>
            </a:r>
          </a:p>
          <a:p>
            <a:pPr marL="0" marR="0">
              <a:spcBef>
                <a:spcPts val="0"/>
              </a:spcBef>
              <a:spcAft>
                <a:spcPts val="800"/>
              </a:spcAft>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Than Jesus’ blood and righteousness,</a:t>
            </a:r>
          </a:p>
          <a:p>
            <a:pPr marL="0" marR="0">
              <a:spcBef>
                <a:spcPts val="0"/>
              </a:spcBef>
              <a:spcAft>
                <a:spcPts val="800"/>
              </a:spcAft>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I dare not trust the sweetest frame,</a:t>
            </a:r>
          </a:p>
          <a:p>
            <a:pPr marL="0" marR="0">
              <a:spcBef>
                <a:spcPts val="0"/>
              </a:spcBef>
              <a:spcAft>
                <a:spcPts val="800"/>
              </a:spcAft>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But wholly lean on Jesus’ Name,</a:t>
            </a:r>
          </a:p>
          <a:p>
            <a:pPr marL="0" marR="0">
              <a:spcBef>
                <a:spcPts val="0"/>
              </a:spcBef>
              <a:spcAft>
                <a:spcPts val="800"/>
              </a:spcAft>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On Christ the solid Rock I stand,</a:t>
            </a:r>
          </a:p>
          <a:p>
            <a:pPr marL="0" marR="0">
              <a:spcBef>
                <a:spcPts val="0"/>
              </a:spcBef>
              <a:spcAft>
                <a:spcPts val="800"/>
              </a:spcAft>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All other ground is sinking sand.”</a:t>
            </a:r>
          </a:p>
        </p:txBody>
      </p:sp>
    </p:spTree>
    <p:extLst>
      <p:ext uri="{BB962C8B-B14F-4D97-AF65-F5344CB8AC3E}">
        <p14:creationId xmlns:p14="http://schemas.microsoft.com/office/powerpoint/2010/main" val="1741854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EF5F7-5682-CE24-A22C-CBFE53C7180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284331F-955C-5A4B-027E-2670B357F353}"/>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CFADB15-8541-D7EA-74E9-131823F70355}"/>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F3158A7-0FB6-6BEA-EE6E-89B343AF2403}"/>
              </a:ext>
            </a:extLst>
          </p:cNvPr>
          <p:cNvSpPr txBox="1"/>
          <p:nvPr/>
        </p:nvSpPr>
        <p:spPr>
          <a:xfrm>
            <a:off x="1" y="-16778"/>
            <a:ext cx="9143999" cy="1403269"/>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Digging Deep   </a:t>
            </a:r>
            <a:r>
              <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Luke 6:46-49</a:t>
            </a:r>
            <a:endParaRPr lang="en-US"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22C523C-7582-1ED0-5745-455977153E44}"/>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C7B589C5-4641-BF31-2A54-5F1C3F7D8CB3}"/>
              </a:ext>
            </a:extLst>
          </p:cNvPr>
          <p:cNvSpPr txBox="1"/>
          <p:nvPr/>
        </p:nvSpPr>
        <p:spPr>
          <a:xfrm>
            <a:off x="1023457" y="1107347"/>
            <a:ext cx="7659149" cy="5078377"/>
          </a:xfrm>
          <a:prstGeom prst="rect">
            <a:avLst/>
          </a:prstGeom>
          <a:noFill/>
        </p:spPr>
        <p:txBody>
          <a:bodyPr wrap="square">
            <a:spAutoFit/>
          </a:bodyPr>
          <a:lstStyle/>
          <a:p>
            <a:pPr rtl="0"/>
            <a:r>
              <a:rPr lang="en-US" sz="3200" dirty="0"/>
              <a:t>From this it is clear that the people Jesus was talking about in this text were: </a:t>
            </a:r>
          </a:p>
          <a:p>
            <a:pPr marL="514350" indent="-514350" rtl="0">
              <a:buAutoNum type="arabicParenBoth"/>
            </a:pPr>
            <a:r>
              <a:rPr lang="en-US" sz="3200" dirty="0"/>
              <a:t>believers; </a:t>
            </a:r>
          </a:p>
          <a:p>
            <a:pPr marL="514350" indent="-514350" rtl="0">
              <a:buAutoNum type="arabicParenBoth"/>
            </a:pPr>
            <a:r>
              <a:rPr lang="en-US" sz="3200" dirty="0"/>
              <a:t>confessing believers; and</a:t>
            </a:r>
          </a:p>
          <a:p>
            <a:pPr marL="514350" indent="-514350" rtl="0">
              <a:buAutoNum type="arabicParenBoth"/>
            </a:pPr>
            <a:r>
              <a:rPr lang="en-US" sz="3200" dirty="0"/>
              <a:t>working believers. </a:t>
            </a:r>
          </a:p>
          <a:p>
            <a:pPr rtl="0"/>
            <a:endParaRPr lang="en-US" sz="3200" dirty="0"/>
          </a:p>
          <a:p>
            <a:pPr rtl="0"/>
            <a:r>
              <a:rPr lang="en-US" sz="3200" dirty="0"/>
              <a:t>What was</a:t>
            </a:r>
          </a:p>
          <a:p>
            <a:pPr rtl="0"/>
            <a:r>
              <a:rPr lang="en-US" sz="3200" dirty="0"/>
              <a:t>their fatal sin? </a:t>
            </a:r>
          </a:p>
          <a:p>
            <a:pPr rtl="0"/>
            <a:r>
              <a:rPr lang="en-US" sz="3200" b="1" dirty="0">
                <a:solidFill>
                  <a:srgbClr val="FF0000"/>
                </a:solidFill>
              </a:rPr>
              <a:t>They did not do</a:t>
            </a:r>
          </a:p>
          <a:p>
            <a:pPr rtl="0"/>
            <a:r>
              <a:rPr lang="en-US" sz="3200" b="1" dirty="0">
                <a:solidFill>
                  <a:srgbClr val="FF0000"/>
                </a:solidFill>
              </a:rPr>
              <a:t>the will of the Lord.</a:t>
            </a:r>
          </a:p>
        </p:txBody>
      </p:sp>
      <p:pic>
        <p:nvPicPr>
          <p:cNvPr id="6" name="Picture 2" descr="How can I make my house foundation stronger">
            <a:extLst>
              <a:ext uri="{FF2B5EF4-FFF2-40B4-BE49-F238E27FC236}">
                <a16:creationId xmlns:a16="http://schemas.microsoft.com/office/drawing/2014/main" id="{82989939-CCD6-0B15-FD1D-02CEB6CD14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0782" y="3271706"/>
            <a:ext cx="3804201" cy="29140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7C3F0E2-EB06-D2DF-F9BC-A945AEF5BF3F}"/>
              </a:ext>
            </a:extLst>
          </p:cNvPr>
          <p:cNvSpPr/>
          <p:nvPr/>
        </p:nvSpPr>
        <p:spPr>
          <a:xfrm>
            <a:off x="4890782" y="3271706"/>
            <a:ext cx="3804201" cy="2914018"/>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6264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59ACF-C7FA-56C1-F94A-6EC87329C60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6CAEB6B-00CD-0B5A-2A4D-B4F3DF7255A4}"/>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214BF21-B38B-E323-F264-0DD414ED96C0}"/>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82446CD-2851-CDEB-AB60-7CE7E60F6E8E}"/>
              </a:ext>
            </a:extLst>
          </p:cNvPr>
          <p:cNvSpPr txBox="1"/>
          <p:nvPr/>
        </p:nvSpPr>
        <p:spPr>
          <a:xfrm>
            <a:off x="1" y="-16778"/>
            <a:ext cx="9143999" cy="1403269"/>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Digging Deep   </a:t>
            </a:r>
            <a:r>
              <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Luke 6:46-49</a:t>
            </a:r>
            <a:endParaRPr lang="en-US"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6BD3752-423F-A537-01C2-C2C1F98F4B2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3C5BA6D0-67D2-5E6C-7D89-C9FC3E8BA2FE}"/>
              </a:ext>
            </a:extLst>
          </p:cNvPr>
          <p:cNvSpPr txBox="1"/>
          <p:nvPr/>
        </p:nvSpPr>
        <p:spPr>
          <a:xfrm>
            <a:off x="1098958" y="934074"/>
            <a:ext cx="7583648" cy="5262979"/>
          </a:xfrm>
          <a:prstGeom prst="rect">
            <a:avLst/>
          </a:prstGeom>
          <a:noFill/>
        </p:spPr>
        <p:txBody>
          <a:bodyPr wrap="square">
            <a:spAutoFit/>
          </a:bodyPr>
          <a:lstStyle/>
          <a:p>
            <a:pPr marL="514350" indent="-514350" rtl="0">
              <a:buAutoNum type="arabicParenBoth"/>
            </a:pPr>
            <a:r>
              <a:rPr lang="en-US" sz="2800" u="sng" dirty="0"/>
              <a:t>Some do not his will </a:t>
            </a:r>
            <a:r>
              <a:rPr lang="en-US" sz="2800" dirty="0"/>
              <a:t>because they are idle, doing nothing of any spiritual significance.</a:t>
            </a:r>
          </a:p>
          <a:p>
            <a:pPr marL="514350" indent="-514350" rtl="0">
              <a:buAutoNum type="arabicParenBoth"/>
            </a:pPr>
            <a:endParaRPr lang="en-US" sz="2800" dirty="0"/>
          </a:p>
          <a:p>
            <a:pPr marL="514350" indent="-514350" rtl="0">
              <a:buAutoNum type="arabicParenBoth"/>
            </a:pPr>
            <a:r>
              <a:rPr lang="en-US" sz="2800" u="sng" dirty="0"/>
              <a:t>Others do not his will </a:t>
            </a:r>
            <a:r>
              <a:rPr lang="en-US" sz="2800" dirty="0"/>
              <a:t>because they are doing their “</a:t>
            </a:r>
            <a:r>
              <a:rPr lang="en-US" sz="2800" u="sng" dirty="0"/>
              <a:t>own thing</a:t>
            </a:r>
            <a:r>
              <a:rPr lang="en-US" sz="2800" dirty="0"/>
              <a:t>.” “</a:t>
            </a:r>
            <a:r>
              <a:rPr lang="en-US" sz="2800" u="sng" dirty="0"/>
              <a:t>Walking after their own lusts</a:t>
            </a:r>
            <a:r>
              <a:rPr lang="en-US" sz="2800" dirty="0"/>
              <a:t> and denying the promise of his coming”  </a:t>
            </a:r>
            <a:r>
              <a:rPr lang="en-US" sz="2800" b="1" dirty="0">
                <a:solidFill>
                  <a:srgbClr val="0070C0"/>
                </a:solidFill>
              </a:rPr>
              <a:t>(2 Peter 3:3, 4).</a:t>
            </a:r>
          </a:p>
          <a:p>
            <a:pPr marL="514350" indent="-514350" rtl="0">
              <a:buAutoNum type="arabicParenBoth"/>
            </a:pPr>
            <a:endParaRPr lang="en-US" sz="2800" dirty="0"/>
          </a:p>
          <a:p>
            <a:pPr marL="514350" indent="-514350" rtl="0">
              <a:buAutoNum type="arabicParenBoth"/>
            </a:pPr>
            <a:r>
              <a:rPr lang="en-US" sz="2800" u="sng" dirty="0"/>
              <a:t>Multitudes do not his will </a:t>
            </a:r>
            <a:r>
              <a:rPr lang="en-US" sz="2800" dirty="0"/>
              <a:t>because they are </a:t>
            </a:r>
            <a:r>
              <a:rPr lang="en-US" sz="2800" b="1" dirty="0"/>
              <a:t>busy</a:t>
            </a:r>
            <a:r>
              <a:rPr lang="en-US" sz="2800" dirty="0"/>
              <a:t> obeying the commandments of men,” or as Jesus said, “teaching for doctrines the commandments of men” </a:t>
            </a:r>
            <a:r>
              <a:rPr lang="en-US" sz="2800" b="1" dirty="0">
                <a:solidFill>
                  <a:srgbClr val="0070C0"/>
                </a:solidFill>
              </a:rPr>
              <a:t>(Matt. 15:9).</a:t>
            </a:r>
          </a:p>
        </p:txBody>
      </p:sp>
    </p:spTree>
    <p:extLst>
      <p:ext uri="{BB962C8B-B14F-4D97-AF65-F5344CB8AC3E}">
        <p14:creationId xmlns:p14="http://schemas.microsoft.com/office/powerpoint/2010/main" val="488459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rioritize - Handwriting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9773"/>
            <a:ext cx="9222341" cy="61482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0459" y="4380614"/>
            <a:ext cx="609245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0" b="0" i="0" u="none" strike="noStrike" kern="1200" cap="none" spc="0" normalizeH="0" baseline="0" noProof="0" dirty="0">
                <a:ln>
                  <a:noFill/>
                </a:ln>
                <a:solidFill>
                  <a:srgbClr val="FF0000"/>
                </a:solidFill>
                <a:effectLst/>
                <a:uLnTx/>
                <a:uFillTx/>
                <a:latin typeface="Calibri" panose="020F0502020204030204"/>
                <a:ea typeface="+mn-ea"/>
                <a:cs typeface="+mn-cs"/>
              </a:rPr>
              <a:t>1. God</a:t>
            </a:r>
          </a:p>
        </p:txBody>
      </p:sp>
    </p:spTree>
    <p:extLst>
      <p:ext uri="{BB962C8B-B14F-4D97-AF65-F5344CB8AC3E}">
        <p14:creationId xmlns:p14="http://schemas.microsoft.com/office/powerpoint/2010/main" val="1917904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rioritize - Handwriting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8" y="0"/>
            <a:ext cx="9144001" cy="60818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2019" y="3306726"/>
            <a:ext cx="6868632" cy="35394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Deut. 6:5 "You shall </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love the LORD your God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with </a:t>
            </a:r>
            <a:r>
              <a:rPr kumimoji="0" lang="en-US" sz="2400" b="1" i="0" u="sng" strike="noStrike" kern="1200" cap="none" spc="0" normalizeH="0" baseline="0" noProof="0" dirty="0">
                <a:ln>
                  <a:noFill/>
                </a:ln>
                <a:solidFill>
                  <a:srgbClr val="0070C0"/>
                </a:solidFill>
                <a:effectLst/>
                <a:uLnTx/>
                <a:uFillTx/>
                <a:latin typeface="Calibri" panose="020F0502020204030204"/>
                <a:ea typeface="+mn-ea"/>
                <a:cs typeface="+mn-cs"/>
              </a:rPr>
              <a:t>all your heart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with </a:t>
            </a:r>
            <a:r>
              <a:rPr kumimoji="0" lang="en-US" sz="2400" b="1" i="0" u="sng" strike="noStrike" kern="1200" cap="none" spc="0" normalizeH="0" baseline="0" noProof="0" dirty="0">
                <a:ln>
                  <a:noFill/>
                </a:ln>
                <a:solidFill>
                  <a:srgbClr val="0070C0"/>
                </a:solidFill>
                <a:effectLst/>
                <a:uLnTx/>
                <a:uFillTx/>
                <a:latin typeface="Calibri" panose="020F0502020204030204"/>
                <a:ea typeface="+mn-ea"/>
                <a:cs typeface="+mn-cs"/>
              </a:rPr>
              <a:t>all your soul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with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Calibri" panose="020F0502020204030204"/>
                <a:ea typeface="+mn-ea"/>
                <a:cs typeface="+mn-cs"/>
              </a:rPr>
              <a:t>all your strength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6 "And these words which I command you today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shall be in your heart.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7 "You shall </a:t>
            </a:r>
            <a:r>
              <a:rPr kumimoji="0" lang="en-US" sz="2400" b="1" i="0" u="none" strike="noStrike" kern="1200" cap="none" spc="0" normalizeH="0" baseline="0" noProof="0" dirty="0">
                <a:ln>
                  <a:noFill/>
                </a:ln>
                <a:solidFill>
                  <a:srgbClr val="00B0F0"/>
                </a:solidFill>
                <a:effectLst/>
                <a:uLnTx/>
                <a:uFillTx/>
                <a:latin typeface="Calibri" panose="020F0502020204030204"/>
                <a:ea typeface="+mn-ea"/>
                <a:cs typeface="+mn-cs"/>
              </a:rPr>
              <a:t>teach them diligently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your children, and shall </a:t>
            </a:r>
            <a:r>
              <a:rPr kumimoji="0" lang="en-US" sz="2400" b="1" i="0" u="none" strike="noStrike" kern="1200" cap="none" spc="0" normalizeH="0" baseline="0" noProof="0" dirty="0">
                <a:ln>
                  <a:noFill/>
                </a:ln>
                <a:solidFill>
                  <a:srgbClr val="00B0F0"/>
                </a:solidFill>
                <a:effectLst/>
                <a:uLnTx/>
                <a:uFillTx/>
                <a:latin typeface="Calibri" panose="020F0502020204030204"/>
                <a:ea typeface="+mn-ea"/>
                <a:cs typeface="+mn-cs"/>
              </a:rPr>
              <a:t>talk of them when you sit in your house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when you </a:t>
            </a:r>
            <a:r>
              <a:rPr kumimoji="0" lang="en-US" sz="2400" b="1" i="0" u="none" strike="noStrike" kern="1200" cap="none" spc="0" normalizeH="0" baseline="0" noProof="0" dirty="0">
                <a:ln>
                  <a:noFill/>
                </a:ln>
                <a:solidFill>
                  <a:srgbClr val="00B0F0"/>
                </a:solidFill>
                <a:effectLst/>
                <a:uLnTx/>
                <a:uFillTx/>
                <a:latin typeface="Calibri" panose="020F0502020204030204"/>
                <a:ea typeface="+mn-ea"/>
                <a:cs typeface="+mn-cs"/>
              </a:rPr>
              <a:t>walk by the way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00B0F0"/>
                </a:solidFill>
                <a:effectLst/>
                <a:uLnTx/>
                <a:uFillTx/>
                <a:latin typeface="Calibri" panose="020F0502020204030204"/>
                <a:ea typeface="+mn-ea"/>
                <a:cs typeface="+mn-cs"/>
              </a:rPr>
              <a:t>when you lie down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400" b="1" i="0" u="none" strike="noStrike" kern="1200" cap="none" spc="0" normalizeH="0" baseline="0" noProof="0" dirty="0">
                <a:ln>
                  <a:noFill/>
                </a:ln>
                <a:solidFill>
                  <a:srgbClr val="00B0F0"/>
                </a:solidFill>
                <a:effectLst/>
                <a:uLnTx/>
                <a:uFillTx/>
                <a:latin typeface="Calibri" panose="020F0502020204030204"/>
                <a:ea typeface="+mn-ea"/>
                <a:cs typeface="+mn-cs"/>
              </a:rPr>
              <a:t>when you rise up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972727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363" y="457200"/>
            <a:ext cx="7570381"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Children (and grown-ups) can’t hear what you say, but they see what you do.</a:t>
            </a:r>
          </a:p>
        </p:txBody>
      </p:sp>
      <p:sp>
        <p:nvSpPr>
          <p:cNvPr id="3" name="TextBox 2"/>
          <p:cNvSpPr txBox="1"/>
          <p:nvPr/>
        </p:nvSpPr>
        <p:spPr>
          <a:xfrm>
            <a:off x="457200" y="1924492"/>
            <a:ext cx="771923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Calibri" panose="020F0502020204030204"/>
                <a:ea typeface="+mn-ea"/>
                <a:cs typeface="+mn-cs"/>
              </a:rPr>
              <a:t>“If you set the example, you don’t have to repeat the rule.”</a:t>
            </a:r>
          </a:p>
        </p:txBody>
      </p:sp>
      <p:sp>
        <p:nvSpPr>
          <p:cNvPr id="4" name="TextBox 3"/>
          <p:cNvSpPr txBox="1"/>
          <p:nvPr/>
        </p:nvSpPr>
        <p:spPr>
          <a:xfrm>
            <a:off x="510363" y="3934047"/>
            <a:ext cx="75703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Examples: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5" name="TextBox 4"/>
          <p:cNvSpPr txBox="1"/>
          <p:nvPr/>
        </p:nvSpPr>
        <p:spPr>
          <a:xfrm>
            <a:off x="2541183" y="3242928"/>
            <a:ext cx="4603896" cy="38164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Church attendance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Daily Bible reading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Daily personal prayer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Where we work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Where we vacation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Where we eat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Where we recreate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5"/>
          <p:cNvSpPr/>
          <p:nvPr/>
        </p:nvSpPr>
        <p:spPr>
          <a:xfrm>
            <a:off x="2339163" y="935665"/>
            <a:ext cx="6425255" cy="5879805"/>
          </a:xfrm>
          <a:custGeom>
            <a:avLst/>
            <a:gdLst>
              <a:gd name="connsiteX0" fmla="*/ 4401879 w 6425255"/>
              <a:gd name="connsiteY0" fmla="*/ 2604977 h 5879805"/>
              <a:gd name="connsiteX1" fmla="*/ 3615070 w 6425255"/>
              <a:gd name="connsiteY1" fmla="*/ 2275368 h 5879805"/>
              <a:gd name="connsiteX2" fmla="*/ 3583172 w 6425255"/>
              <a:gd name="connsiteY2" fmla="*/ 2264735 h 5879805"/>
              <a:gd name="connsiteX3" fmla="*/ 3444949 w 6425255"/>
              <a:gd name="connsiteY3" fmla="*/ 2254102 h 5879805"/>
              <a:gd name="connsiteX4" fmla="*/ 3125972 w 6425255"/>
              <a:gd name="connsiteY4" fmla="*/ 2232837 h 5879805"/>
              <a:gd name="connsiteX5" fmla="*/ 2913321 w 6425255"/>
              <a:gd name="connsiteY5" fmla="*/ 2211572 h 5879805"/>
              <a:gd name="connsiteX6" fmla="*/ 2424223 w 6425255"/>
              <a:gd name="connsiteY6" fmla="*/ 2222205 h 5879805"/>
              <a:gd name="connsiteX7" fmla="*/ 2275367 w 6425255"/>
              <a:gd name="connsiteY7" fmla="*/ 2232837 h 5879805"/>
              <a:gd name="connsiteX8" fmla="*/ 1275907 w 6425255"/>
              <a:gd name="connsiteY8" fmla="*/ 2243470 h 5879805"/>
              <a:gd name="connsiteX9" fmla="*/ 829339 w 6425255"/>
              <a:gd name="connsiteY9" fmla="*/ 2254102 h 5879805"/>
              <a:gd name="connsiteX10" fmla="*/ 744279 w 6425255"/>
              <a:gd name="connsiteY10" fmla="*/ 2264735 h 5879805"/>
              <a:gd name="connsiteX11" fmla="*/ 627321 w 6425255"/>
              <a:gd name="connsiteY11" fmla="*/ 2275368 h 5879805"/>
              <a:gd name="connsiteX12" fmla="*/ 574158 w 6425255"/>
              <a:gd name="connsiteY12" fmla="*/ 2286000 h 5879805"/>
              <a:gd name="connsiteX13" fmla="*/ 499730 w 6425255"/>
              <a:gd name="connsiteY13" fmla="*/ 2296633 h 5879805"/>
              <a:gd name="connsiteX14" fmla="*/ 425302 w 6425255"/>
              <a:gd name="connsiteY14" fmla="*/ 2317898 h 5879805"/>
              <a:gd name="connsiteX15" fmla="*/ 361507 w 6425255"/>
              <a:gd name="connsiteY15" fmla="*/ 2328530 h 5879805"/>
              <a:gd name="connsiteX16" fmla="*/ 287079 w 6425255"/>
              <a:gd name="connsiteY16" fmla="*/ 2349795 h 5879805"/>
              <a:gd name="connsiteX17" fmla="*/ 265814 w 6425255"/>
              <a:gd name="connsiteY17" fmla="*/ 2371061 h 5879805"/>
              <a:gd name="connsiteX18" fmla="*/ 233916 w 6425255"/>
              <a:gd name="connsiteY18" fmla="*/ 2392326 h 5879805"/>
              <a:gd name="connsiteX19" fmla="*/ 180753 w 6425255"/>
              <a:gd name="connsiteY19" fmla="*/ 2445488 h 5879805"/>
              <a:gd name="connsiteX20" fmla="*/ 159488 w 6425255"/>
              <a:gd name="connsiteY20" fmla="*/ 2509284 h 5879805"/>
              <a:gd name="connsiteX21" fmla="*/ 138223 w 6425255"/>
              <a:gd name="connsiteY21" fmla="*/ 2679405 h 5879805"/>
              <a:gd name="connsiteX22" fmla="*/ 127590 w 6425255"/>
              <a:gd name="connsiteY22" fmla="*/ 2753833 h 5879805"/>
              <a:gd name="connsiteX23" fmla="*/ 106325 w 6425255"/>
              <a:gd name="connsiteY23" fmla="*/ 2817628 h 5879805"/>
              <a:gd name="connsiteX24" fmla="*/ 95693 w 6425255"/>
              <a:gd name="connsiteY24" fmla="*/ 2860158 h 5879805"/>
              <a:gd name="connsiteX25" fmla="*/ 74428 w 6425255"/>
              <a:gd name="connsiteY25" fmla="*/ 2923954 h 5879805"/>
              <a:gd name="connsiteX26" fmla="*/ 63795 w 6425255"/>
              <a:gd name="connsiteY26" fmla="*/ 2955851 h 5879805"/>
              <a:gd name="connsiteX27" fmla="*/ 74428 w 6425255"/>
              <a:gd name="connsiteY27" fmla="*/ 3094075 h 5879805"/>
              <a:gd name="connsiteX28" fmla="*/ 95693 w 6425255"/>
              <a:gd name="connsiteY28" fmla="*/ 3157870 h 5879805"/>
              <a:gd name="connsiteX29" fmla="*/ 106325 w 6425255"/>
              <a:gd name="connsiteY29" fmla="*/ 3242930 h 5879805"/>
              <a:gd name="connsiteX30" fmla="*/ 116958 w 6425255"/>
              <a:gd name="connsiteY30" fmla="*/ 3274828 h 5879805"/>
              <a:gd name="connsiteX31" fmla="*/ 127590 w 6425255"/>
              <a:gd name="connsiteY31" fmla="*/ 3423684 h 5879805"/>
              <a:gd name="connsiteX32" fmla="*/ 95693 w 6425255"/>
              <a:gd name="connsiteY32" fmla="*/ 3668233 h 5879805"/>
              <a:gd name="connsiteX33" fmla="*/ 74428 w 6425255"/>
              <a:gd name="connsiteY33" fmla="*/ 3732028 h 5879805"/>
              <a:gd name="connsiteX34" fmla="*/ 63795 w 6425255"/>
              <a:gd name="connsiteY34" fmla="*/ 3763926 h 5879805"/>
              <a:gd name="connsiteX35" fmla="*/ 63795 w 6425255"/>
              <a:gd name="connsiteY35" fmla="*/ 4104168 h 5879805"/>
              <a:gd name="connsiteX36" fmla="*/ 53163 w 6425255"/>
              <a:gd name="connsiteY36" fmla="*/ 4476307 h 5879805"/>
              <a:gd name="connsiteX37" fmla="*/ 42530 w 6425255"/>
              <a:gd name="connsiteY37" fmla="*/ 4529470 h 5879805"/>
              <a:gd name="connsiteX38" fmla="*/ 31897 w 6425255"/>
              <a:gd name="connsiteY38" fmla="*/ 4635795 h 5879805"/>
              <a:gd name="connsiteX39" fmla="*/ 21265 w 6425255"/>
              <a:gd name="connsiteY39" fmla="*/ 4688958 h 5879805"/>
              <a:gd name="connsiteX40" fmla="*/ 0 w 6425255"/>
              <a:gd name="connsiteY40" fmla="*/ 4784651 h 5879805"/>
              <a:gd name="connsiteX41" fmla="*/ 10632 w 6425255"/>
              <a:gd name="connsiteY41" fmla="*/ 5156791 h 5879805"/>
              <a:gd name="connsiteX42" fmla="*/ 31897 w 6425255"/>
              <a:gd name="connsiteY42" fmla="*/ 5284382 h 5879805"/>
              <a:gd name="connsiteX43" fmla="*/ 53163 w 6425255"/>
              <a:gd name="connsiteY43" fmla="*/ 5358809 h 5879805"/>
              <a:gd name="connsiteX44" fmla="*/ 74428 w 6425255"/>
              <a:gd name="connsiteY44" fmla="*/ 5390707 h 5879805"/>
              <a:gd name="connsiteX45" fmla="*/ 95693 w 6425255"/>
              <a:gd name="connsiteY45" fmla="*/ 5465135 h 5879805"/>
              <a:gd name="connsiteX46" fmla="*/ 116958 w 6425255"/>
              <a:gd name="connsiteY46" fmla="*/ 5528930 h 5879805"/>
              <a:gd name="connsiteX47" fmla="*/ 138223 w 6425255"/>
              <a:gd name="connsiteY47" fmla="*/ 5592726 h 5879805"/>
              <a:gd name="connsiteX48" fmla="*/ 191386 w 6425255"/>
              <a:gd name="connsiteY48" fmla="*/ 5656521 h 5879805"/>
              <a:gd name="connsiteX49" fmla="*/ 212651 w 6425255"/>
              <a:gd name="connsiteY49" fmla="*/ 5688419 h 5879805"/>
              <a:gd name="connsiteX50" fmla="*/ 276446 w 6425255"/>
              <a:gd name="connsiteY50" fmla="*/ 5720316 h 5879805"/>
              <a:gd name="connsiteX51" fmla="*/ 350874 w 6425255"/>
              <a:gd name="connsiteY51" fmla="*/ 5752214 h 5879805"/>
              <a:gd name="connsiteX52" fmla="*/ 425302 w 6425255"/>
              <a:gd name="connsiteY52" fmla="*/ 5784112 h 5879805"/>
              <a:gd name="connsiteX53" fmla="*/ 489097 w 6425255"/>
              <a:gd name="connsiteY53" fmla="*/ 5794744 h 5879805"/>
              <a:gd name="connsiteX54" fmla="*/ 616688 w 6425255"/>
              <a:gd name="connsiteY54" fmla="*/ 5816009 h 5879805"/>
              <a:gd name="connsiteX55" fmla="*/ 1010093 w 6425255"/>
              <a:gd name="connsiteY55" fmla="*/ 5805377 h 5879805"/>
              <a:gd name="connsiteX56" fmla="*/ 1095153 w 6425255"/>
              <a:gd name="connsiteY56" fmla="*/ 5794744 h 5879805"/>
              <a:gd name="connsiteX57" fmla="*/ 1541721 w 6425255"/>
              <a:gd name="connsiteY57" fmla="*/ 5805377 h 5879805"/>
              <a:gd name="connsiteX58" fmla="*/ 1648046 w 6425255"/>
              <a:gd name="connsiteY58" fmla="*/ 5816009 h 5879805"/>
              <a:gd name="connsiteX59" fmla="*/ 1733107 w 6425255"/>
              <a:gd name="connsiteY59" fmla="*/ 5826642 h 5879805"/>
              <a:gd name="connsiteX60" fmla="*/ 1956390 w 6425255"/>
              <a:gd name="connsiteY60" fmla="*/ 5837275 h 5879805"/>
              <a:gd name="connsiteX61" fmla="*/ 2073349 w 6425255"/>
              <a:gd name="connsiteY61" fmla="*/ 5847907 h 5879805"/>
              <a:gd name="connsiteX62" fmla="*/ 2286000 w 6425255"/>
              <a:gd name="connsiteY62" fmla="*/ 5858540 h 5879805"/>
              <a:gd name="connsiteX63" fmla="*/ 2519916 w 6425255"/>
              <a:gd name="connsiteY63" fmla="*/ 5879805 h 5879805"/>
              <a:gd name="connsiteX64" fmla="*/ 2838893 w 6425255"/>
              <a:gd name="connsiteY64" fmla="*/ 5869172 h 5879805"/>
              <a:gd name="connsiteX65" fmla="*/ 2892056 w 6425255"/>
              <a:gd name="connsiteY65" fmla="*/ 5858540 h 5879805"/>
              <a:gd name="connsiteX66" fmla="*/ 2955851 w 6425255"/>
              <a:gd name="connsiteY66" fmla="*/ 5847907 h 5879805"/>
              <a:gd name="connsiteX67" fmla="*/ 2987749 w 6425255"/>
              <a:gd name="connsiteY67" fmla="*/ 5837275 h 5879805"/>
              <a:gd name="connsiteX68" fmla="*/ 3072809 w 6425255"/>
              <a:gd name="connsiteY68" fmla="*/ 5816009 h 5879805"/>
              <a:gd name="connsiteX69" fmla="*/ 3136604 w 6425255"/>
              <a:gd name="connsiteY69" fmla="*/ 5794744 h 5879805"/>
              <a:gd name="connsiteX70" fmla="*/ 3232297 w 6425255"/>
              <a:gd name="connsiteY70" fmla="*/ 5752214 h 5879805"/>
              <a:gd name="connsiteX71" fmla="*/ 3264195 w 6425255"/>
              <a:gd name="connsiteY71" fmla="*/ 5741582 h 5879805"/>
              <a:gd name="connsiteX72" fmla="*/ 3317358 w 6425255"/>
              <a:gd name="connsiteY72" fmla="*/ 5730949 h 5879805"/>
              <a:gd name="connsiteX73" fmla="*/ 3359888 w 6425255"/>
              <a:gd name="connsiteY73" fmla="*/ 5720316 h 5879805"/>
              <a:gd name="connsiteX74" fmla="*/ 3444949 w 6425255"/>
              <a:gd name="connsiteY74" fmla="*/ 5709684 h 5879805"/>
              <a:gd name="connsiteX75" fmla="*/ 3508744 w 6425255"/>
              <a:gd name="connsiteY75" fmla="*/ 5699051 h 5879805"/>
              <a:gd name="connsiteX76" fmla="*/ 3551274 w 6425255"/>
              <a:gd name="connsiteY76" fmla="*/ 5688419 h 5879805"/>
              <a:gd name="connsiteX77" fmla="*/ 3646967 w 6425255"/>
              <a:gd name="connsiteY77" fmla="*/ 5677786 h 5879805"/>
              <a:gd name="connsiteX78" fmla="*/ 3689497 w 6425255"/>
              <a:gd name="connsiteY78" fmla="*/ 5667154 h 5879805"/>
              <a:gd name="connsiteX79" fmla="*/ 3753293 w 6425255"/>
              <a:gd name="connsiteY79" fmla="*/ 5645888 h 5879805"/>
              <a:gd name="connsiteX80" fmla="*/ 3785190 w 6425255"/>
              <a:gd name="connsiteY80" fmla="*/ 5635256 h 5879805"/>
              <a:gd name="connsiteX81" fmla="*/ 3848986 w 6425255"/>
              <a:gd name="connsiteY81" fmla="*/ 5613991 h 5879805"/>
              <a:gd name="connsiteX82" fmla="*/ 3944679 w 6425255"/>
              <a:gd name="connsiteY82" fmla="*/ 5592726 h 5879805"/>
              <a:gd name="connsiteX83" fmla="*/ 3987209 w 6425255"/>
              <a:gd name="connsiteY83" fmla="*/ 5582093 h 5879805"/>
              <a:gd name="connsiteX84" fmla="*/ 4061637 w 6425255"/>
              <a:gd name="connsiteY84" fmla="*/ 5539563 h 5879805"/>
              <a:gd name="connsiteX85" fmla="*/ 4114800 w 6425255"/>
              <a:gd name="connsiteY85" fmla="*/ 5528930 h 5879805"/>
              <a:gd name="connsiteX86" fmla="*/ 4157330 w 6425255"/>
              <a:gd name="connsiteY86" fmla="*/ 5518298 h 5879805"/>
              <a:gd name="connsiteX87" fmla="*/ 4242390 w 6425255"/>
              <a:gd name="connsiteY87" fmla="*/ 5475768 h 5879805"/>
              <a:gd name="connsiteX88" fmla="*/ 4263656 w 6425255"/>
              <a:gd name="connsiteY88" fmla="*/ 5454502 h 5879805"/>
              <a:gd name="connsiteX89" fmla="*/ 4348716 w 6425255"/>
              <a:gd name="connsiteY89" fmla="*/ 5411972 h 5879805"/>
              <a:gd name="connsiteX90" fmla="*/ 4391246 w 6425255"/>
              <a:gd name="connsiteY90" fmla="*/ 5369442 h 5879805"/>
              <a:gd name="connsiteX91" fmla="*/ 4433777 w 6425255"/>
              <a:gd name="connsiteY91" fmla="*/ 5337544 h 5879805"/>
              <a:gd name="connsiteX92" fmla="*/ 4497572 w 6425255"/>
              <a:gd name="connsiteY92" fmla="*/ 5295014 h 5879805"/>
              <a:gd name="connsiteX93" fmla="*/ 4529470 w 6425255"/>
              <a:gd name="connsiteY93" fmla="*/ 5273749 h 5879805"/>
              <a:gd name="connsiteX94" fmla="*/ 4593265 w 6425255"/>
              <a:gd name="connsiteY94" fmla="*/ 5209954 h 5879805"/>
              <a:gd name="connsiteX95" fmla="*/ 4625163 w 6425255"/>
              <a:gd name="connsiteY95" fmla="*/ 5178056 h 5879805"/>
              <a:gd name="connsiteX96" fmla="*/ 4646428 w 6425255"/>
              <a:gd name="connsiteY96" fmla="*/ 5146158 h 5879805"/>
              <a:gd name="connsiteX97" fmla="*/ 4678325 w 6425255"/>
              <a:gd name="connsiteY97" fmla="*/ 5135526 h 5879805"/>
              <a:gd name="connsiteX98" fmla="*/ 4710223 w 6425255"/>
              <a:gd name="connsiteY98" fmla="*/ 5092995 h 5879805"/>
              <a:gd name="connsiteX99" fmla="*/ 4774018 w 6425255"/>
              <a:gd name="connsiteY99" fmla="*/ 5029200 h 5879805"/>
              <a:gd name="connsiteX100" fmla="*/ 4795284 w 6425255"/>
              <a:gd name="connsiteY100" fmla="*/ 5007935 h 5879805"/>
              <a:gd name="connsiteX101" fmla="*/ 4837814 w 6425255"/>
              <a:gd name="connsiteY101" fmla="*/ 4944140 h 5879805"/>
              <a:gd name="connsiteX102" fmla="*/ 4859079 w 6425255"/>
              <a:gd name="connsiteY102" fmla="*/ 4912242 h 5879805"/>
              <a:gd name="connsiteX103" fmla="*/ 4880344 w 6425255"/>
              <a:gd name="connsiteY103" fmla="*/ 4869712 h 5879805"/>
              <a:gd name="connsiteX104" fmla="*/ 4912242 w 6425255"/>
              <a:gd name="connsiteY104" fmla="*/ 4827182 h 5879805"/>
              <a:gd name="connsiteX105" fmla="*/ 4933507 w 6425255"/>
              <a:gd name="connsiteY105" fmla="*/ 4795284 h 5879805"/>
              <a:gd name="connsiteX106" fmla="*/ 4954772 w 6425255"/>
              <a:gd name="connsiteY106" fmla="*/ 4731488 h 5879805"/>
              <a:gd name="connsiteX107" fmla="*/ 4976037 w 6425255"/>
              <a:gd name="connsiteY107" fmla="*/ 4657061 h 5879805"/>
              <a:gd name="connsiteX108" fmla="*/ 4997302 w 6425255"/>
              <a:gd name="connsiteY108" fmla="*/ 4614530 h 5879805"/>
              <a:gd name="connsiteX109" fmla="*/ 5029200 w 6425255"/>
              <a:gd name="connsiteY109" fmla="*/ 4518837 h 5879805"/>
              <a:gd name="connsiteX110" fmla="*/ 5050465 w 6425255"/>
              <a:gd name="connsiteY110" fmla="*/ 4444409 h 5879805"/>
              <a:gd name="connsiteX111" fmla="*/ 5071730 w 6425255"/>
              <a:gd name="connsiteY111" fmla="*/ 4401879 h 5879805"/>
              <a:gd name="connsiteX112" fmla="*/ 5092995 w 6425255"/>
              <a:gd name="connsiteY112" fmla="*/ 4316819 h 5879805"/>
              <a:gd name="connsiteX113" fmla="*/ 5135525 w 6425255"/>
              <a:gd name="connsiteY113" fmla="*/ 4231758 h 5879805"/>
              <a:gd name="connsiteX114" fmla="*/ 5156790 w 6425255"/>
              <a:gd name="connsiteY114" fmla="*/ 4167963 h 5879805"/>
              <a:gd name="connsiteX115" fmla="*/ 5167423 w 6425255"/>
              <a:gd name="connsiteY115" fmla="*/ 4136065 h 5879805"/>
              <a:gd name="connsiteX116" fmla="*/ 5188688 w 6425255"/>
              <a:gd name="connsiteY116" fmla="*/ 4104168 h 5879805"/>
              <a:gd name="connsiteX117" fmla="*/ 5220586 w 6425255"/>
              <a:gd name="connsiteY117" fmla="*/ 4040372 h 5879805"/>
              <a:gd name="connsiteX118" fmla="*/ 5241851 w 6425255"/>
              <a:gd name="connsiteY118" fmla="*/ 3976577 h 5879805"/>
              <a:gd name="connsiteX119" fmla="*/ 5273749 w 6425255"/>
              <a:gd name="connsiteY119" fmla="*/ 3944679 h 5879805"/>
              <a:gd name="connsiteX120" fmla="*/ 5316279 w 6425255"/>
              <a:gd name="connsiteY120" fmla="*/ 3870251 h 5879805"/>
              <a:gd name="connsiteX121" fmla="*/ 5358809 w 6425255"/>
              <a:gd name="connsiteY121" fmla="*/ 3806456 h 5879805"/>
              <a:gd name="connsiteX122" fmla="*/ 5401339 w 6425255"/>
              <a:gd name="connsiteY122" fmla="*/ 3721395 h 5879805"/>
              <a:gd name="connsiteX123" fmla="*/ 5422604 w 6425255"/>
              <a:gd name="connsiteY123" fmla="*/ 3678865 h 5879805"/>
              <a:gd name="connsiteX124" fmla="*/ 5454502 w 6425255"/>
              <a:gd name="connsiteY124" fmla="*/ 3636335 h 5879805"/>
              <a:gd name="connsiteX125" fmla="*/ 5486400 w 6425255"/>
              <a:gd name="connsiteY125" fmla="*/ 3561907 h 5879805"/>
              <a:gd name="connsiteX126" fmla="*/ 5497032 w 6425255"/>
              <a:gd name="connsiteY126" fmla="*/ 3530009 h 5879805"/>
              <a:gd name="connsiteX127" fmla="*/ 5518297 w 6425255"/>
              <a:gd name="connsiteY127" fmla="*/ 3498112 h 5879805"/>
              <a:gd name="connsiteX128" fmla="*/ 5539563 w 6425255"/>
              <a:gd name="connsiteY128" fmla="*/ 3455582 h 5879805"/>
              <a:gd name="connsiteX129" fmla="*/ 5571460 w 6425255"/>
              <a:gd name="connsiteY129" fmla="*/ 3381154 h 5879805"/>
              <a:gd name="connsiteX130" fmla="*/ 5592725 w 6425255"/>
              <a:gd name="connsiteY130" fmla="*/ 3317358 h 5879805"/>
              <a:gd name="connsiteX131" fmla="*/ 5613990 w 6425255"/>
              <a:gd name="connsiteY131" fmla="*/ 3253563 h 5879805"/>
              <a:gd name="connsiteX132" fmla="*/ 5635256 w 6425255"/>
              <a:gd name="connsiteY132" fmla="*/ 3168502 h 5879805"/>
              <a:gd name="connsiteX133" fmla="*/ 5656521 w 6425255"/>
              <a:gd name="connsiteY133" fmla="*/ 3125972 h 5879805"/>
              <a:gd name="connsiteX134" fmla="*/ 5667153 w 6425255"/>
              <a:gd name="connsiteY134" fmla="*/ 3083442 h 5879805"/>
              <a:gd name="connsiteX135" fmla="*/ 5688418 w 6425255"/>
              <a:gd name="connsiteY135" fmla="*/ 3019647 h 5879805"/>
              <a:gd name="connsiteX136" fmla="*/ 5709684 w 6425255"/>
              <a:gd name="connsiteY136" fmla="*/ 2934586 h 5879805"/>
              <a:gd name="connsiteX137" fmla="*/ 5773479 w 6425255"/>
              <a:gd name="connsiteY137" fmla="*/ 2828261 h 5879805"/>
              <a:gd name="connsiteX138" fmla="*/ 5816009 w 6425255"/>
              <a:gd name="connsiteY138" fmla="*/ 2764465 h 5879805"/>
              <a:gd name="connsiteX139" fmla="*/ 5837274 w 6425255"/>
              <a:gd name="connsiteY139" fmla="*/ 2732568 h 5879805"/>
              <a:gd name="connsiteX140" fmla="*/ 5858539 w 6425255"/>
              <a:gd name="connsiteY140" fmla="*/ 2711302 h 5879805"/>
              <a:gd name="connsiteX141" fmla="*/ 5901070 w 6425255"/>
              <a:gd name="connsiteY141" fmla="*/ 2647507 h 5879805"/>
              <a:gd name="connsiteX142" fmla="*/ 5943600 w 6425255"/>
              <a:gd name="connsiteY142" fmla="*/ 2583712 h 5879805"/>
              <a:gd name="connsiteX143" fmla="*/ 5964865 w 6425255"/>
              <a:gd name="connsiteY143" fmla="*/ 2551814 h 5879805"/>
              <a:gd name="connsiteX144" fmla="*/ 6018028 w 6425255"/>
              <a:gd name="connsiteY144" fmla="*/ 2488019 h 5879805"/>
              <a:gd name="connsiteX145" fmla="*/ 6060558 w 6425255"/>
              <a:gd name="connsiteY145" fmla="*/ 2424223 h 5879805"/>
              <a:gd name="connsiteX146" fmla="*/ 6134986 w 6425255"/>
              <a:gd name="connsiteY146" fmla="*/ 2328530 h 5879805"/>
              <a:gd name="connsiteX147" fmla="*/ 6145618 w 6425255"/>
              <a:gd name="connsiteY147" fmla="*/ 2296633 h 5879805"/>
              <a:gd name="connsiteX148" fmla="*/ 6166884 w 6425255"/>
              <a:gd name="connsiteY148" fmla="*/ 2264735 h 5879805"/>
              <a:gd name="connsiteX149" fmla="*/ 6198781 w 6425255"/>
              <a:gd name="connsiteY149" fmla="*/ 2179675 h 5879805"/>
              <a:gd name="connsiteX150" fmla="*/ 6230679 w 6425255"/>
              <a:gd name="connsiteY150" fmla="*/ 2083982 h 5879805"/>
              <a:gd name="connsiteX151" fmla="*/ 6241311 w 6425255"/>
              <a:gd name="connsiteY151" fmla="*/ 2041451 h 5879805"/>
              <a:gd name="connsiteX152" fmla="*/ 6251944 w 6425255"/>
              <a:gd name="connsiteY152" fmla="*/ 2009554 h 5879805"/>
              <a:gd name="connsiteX153" fmla="*/ 6262577 w 6425255"/>
              <a:gd name="connsiteY153" fmla="*/ 1967023 h 5879805"/>
              <a:gd name="connsiteX154" fmla="*/ 6283842 w 6425255"/>
              <a:gd name="connsiteY154" fmla="*/ 1924493 h 5879805"/>
              <a:gd name="connsiteX155" fmla="*/ 6315739 w 6425255"/>
              <a:gd name="connsiteY155" fmla="*/ 1828800 h 5879805"/>
              <a:gd name="connsiteX156" fmla="*/ 6326372 w 6425255"/>
              <a:gd name="connsiteY156" fmla="*/ 1775637 h 5879805"/>
              <a:gd name="connsiteX157" fmla="*/ 6368902 w 6425255"/>
              <a:gd name="connsiteY157" fmla="*/ 1658679 h 5879805"/>
              <a:gd name="connsiteX158" fmla="*/ 6400800 w 6425255"/>
              <a:gd name="connsiteY158" fmla="*/ 1520456 h 5879805"/>
              <a:gd name="connsiteX159" fmla="*/ 6411432 w 6425255"/>
              <a:gd name="connsiteY159" fmla="*/ 1477926 h 5879805"/>
              <a:gd name="connsiteX160" fmla="*/ 6411432 w 6425255"/>
              <a:gd name="connsiteY160" fmla="*/ 1116419 h 5879805"/>
              <a:gd name="connsiteX161" fmla="*/ 6368902 w 6425255"/>
              <a:gd name="connsiteY161" fmla="*/ 925033 h 5879805"/>
              <a:gd name="connsiteX162" fmla="*/ 6337004 w 6425255"/>
              <a:gd name="connsiteY162" fmla="*/ 797442 h 5879805"/>
              <a:gd name="connsiteX163" fmla="*/ 6283842 w 6425255"/>
              <a:gd name="connsiteY163" fmla="*/ 659219 h 5879805"/>
              <a:gd name="connsiteX164" fmla="*/ 6241311 w 6425255"/>
              <a:gd name="connsiteY164" fmla="*/ 606056 h 5879805"/>
              <a:gd name="connsiteX165" fmla="*/ 6198781 w 6425255"/>
              <a:gd name="connsiteY165" fmla="*/ 574158 h 5879805"/>
              <a:gd name="connsiteX166" fmla="*/ 6177516 w 6425255"/>
              <a:gd name="connsiteY166" fmla="*/ 542261 h 5879805"/>
              <a:gd name="connsiteX167" fmla="*/ 6092456 w 6425255"/>
              <a:gd name="connsiteY167" fmla="*/ 467833 h 5879805"/>
              <a:gd name="connsiteX168" fmla="*/ 6071190 w 6425255"/>
              <a:gd name="connsiteY168" fmla="*/ 446568 h 5879805"/>
              <a:gd name="connsiteX169" fmla="*/ 5986130 w 6425255"/>
              <a:gd name="connsiteY169" fmla="*/ 414670 h 5879805"/>
              <a:gd name="connsiteX170" fmla="*/ 5943600 w 6425255"/>
              <a:gd name="connsiteY170" fmla="*/ 393405 h 5879805"/>
              <a:gd name="connsiteX171" fmla="*/ 5879804 w 6425255"/>
              <a:gd name="connsiteY171" fmla="*/ 372140 h 5879805"/>
              <a:gd name="connsiteX172" fmla="*/ 5847907 w 6425255"/>
              <a:gd name="connsiteY172" fmla="*/ 361507 h 5879805"/>
              <a:gd name="connsiteX173" fmla="*/ 5773479 w 6425255"/>
              <a:gd name="connsiteY173" fmla="*/ 308344 h 5879805"/>
              <a:gd name="connsiteX174" fmla="*/ 5709684 w 6425255"/>
              <a:gd name="connsiteY174" fmla="*/ 265814 h 5879805"/>
              <a:gd name="connsiteX175" fmla="*/ 5624623 w 6425255"/>
              <a:gd name="connsiteY175" fmla="*/ 244549 h 5879805"/>
              <a:gd name="connsiteX176" fmla="*/ 5550195 w 6425255"/>
              <a:gd name="connsiteY176" fmla="*/ 202019 h 5879805"/>
              <a:gd name="connsiteX177" fmla="*/ 5507665 w 6425255"/>
              <a:gd name="connsiteY177" fmla="*/ 191386 h 5879805"/>
              <a:gd name="connsiteX178" fmla="*/ 5433237 w 6425255"/>
              <a:gd name="connsiteY178" fmla="*/ 148856 h 5879805"/>
              <a:gd name="connsiteX179" fmla="*/ 5369442 w 6425255"/>
              <a:gd name="connsiteY179" fmla="*/ 127591 h 5879805"/>
              <a:gd name="connsiteX180" fmla="*/ 5305646 w 6425255"/>
              <a:gd name="connsiteY180" fmla="*/ 106326 h 5879805"/>
              <a:gd name="connsiteX181" fmla="*/ 5252484 w 6425255"/>
              <a:gd name="connsiteY181" fmla="*/ 95693 h 5879805"/>
              <a:gd name="connsiteX182" fmla="*/ 5295014 w 6425255"/>
              <a:gd name="connsiteY182" fmla="*/ 159488 h 5879805"/>
              <a:gd name="connsiteX183" fmla="*/ 5358809 w 6425255"/>
              <a:gd name="connsiteY183" fmla="*/ 255182 h 5879805"/>
              <a:gd name="connsiteX184" fmla="*/ 5380074 w 6425255"/>
              <a:gd name="connsiteY184" fmla="*/ 287079 h 5879805"/>
              <a:gd name="connsiteX185" fmla="*/ 5401339 w 6425255"/>
              <a:gd name="connsiteY185" fmla="*/ 350875 h 5879805"/>
              <a:gd name="connsiteX186" fmla="*/ 5390707 w 6425255"/>
              <a:gd name="connsiteY186" fmla="*/ 318977 h 5879805"/>
              <a:gd name="connsiteX187" fmla="*/ 5380074 w 6425255"/>
              <a:gd name="connsiteY187" fmla="*/ 287079 h 5879805"/>
              <a:gd name="connsiteX188" fmla="*/ 5326911 w 6425255"/>
              <a:gd name="connsiteY188" fmla="*/ 212651 h 5879805"/>
              <a:gd name="connsiteX189" fmla="*/ 5295014 w 6425255"/>
              <a:gd name="connsiteY189" fmla="*/ 180754 h 5879805"/>
              <a:gd name="connsiteX190" fmla="*/ 5273749 w 6425255"/>
              <a:gd name="connsiteY190" fmla="*/ 159488 h 5879805"/>
              <a:gd name="connsiteX191" fmla="*/ 5305646 w 6425255"/>
              <a:gd name="connsiteY191" fmla="*/ 127591 h 5879805"/>
              <a:gd name="connsiteX192" fmla="*/ 5369442 w 6425255"/>
              <a:gd name="connsiteY192" fmla="*/ 95693 h 5879805"/>
              <a:gd name="connsiteX193" fmla="*/ 5518297 w 6425255"/>
              <a:gd name="connsiteY193" fmla="*/ 74428 h 5879805"/>
              <a:gd name="connsiteX194" fmla="*/ 5539563 w 6425255"/>
              <a:gd name="connsiteY194" fmla="*/ 53163 h 5879805"/>
              <a:gd name="connsiteX195" fmla="*/ 5571460 w 6425255"/>
              <a:gd name="connsiteY195" fmla="*/ 31898 h 5879805"/>
              <a:gd name="connsiteX196" fmla="*/ 5571460 w 6425255"/>
              <a:gd name="connsiteY196" fmla="*/ 0 h 587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6425255" h="5879805">
                <a:moveTo>
                  <a:pt x="4401879" y="2604977"/>
                </a:moveTo>
                <a:cubicBezTo>
                  <a:pt x="3787731" y="2316703"/>
                  <a:pt x="4067936" y="2420932"/>
                  <a:pt x="3615070" y="2275368"/>
                </a:cubicBezTo>
                <a:cubicBezTo>
                  <a:pt x="3604400" y="2271938"/>
                  <a:pt x="3594347" y="2265595"/>
                  <a:pt x="3583172" y="2264735"/>
                </a:cubicBezTo>
                <a:lnTo>
                  <a:pt x="3444949" y="2254102"/>
                </a:lnTo>
                <a:cubicBezTo>
                  <a:pt x="3289469" y="2228190"/>
                  <a:pt x="3433130" y="2249440"/>
                  <a:pt x="3125972" y="2232837"/>
                </a:cubicBezTo>
                <a:cubicBezTo>
                  <a:pt x="3004783" y="2226286"/>
                  <a:pt x="3010706" y="2225485"/>
                  <a:pt x="2913321" y="2211572"/>
                </a:cubicBezTo>
                <a:lnTo>
                  <a:pt x="2424223" y="2222205"/>
                </a:lnTo>
                <a:cubicBezTo>
                  <a:pt x="2374506" y="2223862"/>
                  <a:pt x="2325104" y="2231916"/>
                  <a:pt x="2275367" y="2232837"/>
                </a:cubicBezTo>
                <a:lnTo>
                  <a:pt x="1275907" y="2243470"/>
                </a:lnTo>
                <a:lnTo>
                  <a:pt x="829339" y="2254102"/>
                </a:lnTo>
                <a:cubicBezTo>
                  <a:pt x="800788" y="2255244"/>
                  <a:pt x="772696" y="2261744"/>
                  <a:pt x="744279" y="2264735"/>
                </a:cubicBezTo>
                <a:cubicBezTo>
                  <a:pt x="705347" y="2268833"/>
                  <a:pt x="666307" y="2271824"/>
                  <a:pt x="627321" y="2275368"/>
                </a:cubicBezTo>
                <a:cubicBezTo>
                  <a:pt x="609600" y="2278912"/>
                  <a:pt x="591984" y="2283029"/>
                  <a:pt x="574158" y="2286000"/>
                </a:cubicBezTo>
                <a:cubicBezTo>
                  <a:pt x="549438" y="2290120"/>
                  <a:pt x="524387" y="2292150"/>
                  <a:pt x="499730" y="2296633"/>
                </a:cubicBezTo>
                <a:cubicBezTo>
                  <a:pt x="372337" y="2319795"/>
                  <a:pt x="527812" y="2295118"/>
                  <a:pt x="425302" y="2317898"/>
                </a:cubicBezTo>
                <a:cubicBezTo>
                  <a:pt x="404257" y="2322575"/>
                  <a:pt x="382647" y="2324302"/>
                  <a:pt x="361507" y="2328530"/>
                </a:cubicBezTo>
                <a:cubicBezTo>
                  <a:pt x="328138" y="2335204"/>
                  <a:pt x="317475" y="2339664"/>
                  <a:pt x="287079" y="2349795"/>
                </a:cubicBezTo>
                <a:cubicBezTo>
                  <a:pt x="279991" y="2356884"/>
                  <a:pt x="273642" y="2364799"/>
                  <a:pt x="265814" y="2371061"/>
                </a:cubicBezTo>
                <a:cubicBezTo>
                  <a:pt x="255835" y="2379044"/>
                  <a:pt x="242952" y="2383290"/>
                  <a:pt x="233916" y="2392326"/>
                </a:cubicBezTo>
                <a:cubicBezTo>
                  <a:pt x="163032" y="2463209"/>
                  <a:pt x="265815" y="2388781"/>
                  <a:pt x="180753" y="2445488"/>
                </a:cubicBezTo>
                <a:cubicBezTo>
                  <a:pt x="173665" y="2466753"/>
                  <a:pt x="161207" y="2486934"/>
                  <a:pt x="159488" y="2509284"/>
                </a:cubicBezTo>
                <a:cubicBezTo>
                  <a:pt x="147996" y="2658682"/>
                  <a:pt x="163469" y="2603668"/>
                  <a:pt x="138223" y="2679405"/>
                </a:cubicBezTo>
                <a:cubicBezTo>
                  <a:pt x="134679" y="2704214"/>
                  <a:pt x="133225" y="2729414"/>
                  <a:pt x="127590" y="2753833"/>
                </a:cubicBezTo>
                <a:cubicBezTo>
                  <a:pt x="122550" y="2775674"/>
                  <a:pt x="111761" y="2795882"/>
                  <a:pt x="106325" y="2817628"/>
                </a:cubicBezTo>
                <a:cubicBezTo>
                  <a:pt x="102781" y="2831805"/>
                  <a:pt x="99892" y="2846161"/>
                  <a:pt x="95693" y="2860158"/>
                </a:cubicBezTo>
                <a:cubicBezTo>
                  <a:pt x="89252" y="2881628"/>
                  <a:pt x="81517" y="2902689"/>
                  <a:pt x="74428" y="2923954"/>
                </a:cubicBezTo>
                <a:lnTo>
                  <a:pt x="63795" y="2955851"/>
                </a:lnTo>
                <a:cubicBezTo>
                  <a:pt x="67339" y="3001926"/>
                  <a:pt x="67221" y="3048430"/>
                  <a:pt x="74428" y="3094075"/>
                </a:cubicBezTo>
                <a:cubicBezTo>
                  <a:pt x="77924" y="3116216"/>
                  <a:pt x="95693" y="3157870"/>
                  <a:pt x="95693" y="3157870"/>
                </a:cubicBezTo>
                <a:cubicBezTo>
                  <a:pt x="99237" y="3186223"/>
                  <a:pt x="101214" y="3214817"/>
                  <a:pt x="106325" y="3242930"/>
                </a:cubicBezTo>
                <a:cubicBezTo>
                  <a:pt x="108330" y="3253957"/>
                  <a:pt x="115648" y="3263697"/>
                  <a:pt x="116958" y="3274828"/>
                </a:cubicBezTo>
                <a:cubicBezTo>
                  <a:pt x="122770" y="3324232"/>
                  <a:pt x="124046" y="3374065"/>
                  <a:pt x="127590" y="3423684"/>
                </a:cubicBezTo>
                <a:cubicBezTo>
                  <a:pt x="115642" y="3626804"/>
                  <a:pt x="136043" y="3547183"/>
                  <a:pt x="95693" y="3668233"/>
                </a:cubicBezTo>
                <a:lnTo>
                  <a:pt x="74428" y="3732028"/>
                </a:lnTo>
                <a:lnTo>
                  <a:pt x="63795" y="3763926"/>
                </a:lnTo>
                <a:cubicBezTo>
                  <a:pt x="39807" y="4003817"/>
                  <a:pt x="63795" y="3712171"/>
                  <a:pt x="63795" y="4104168"/>
                </a:cubicBezTo>
                <a:cubicBezTo>
                  <a:pt x="63795" y="4228265"/>
                  <a:pt x="59360" y="4352365"/>
                  <a:pt x="53163" y="4476307"/>
                </a:cubicBezTo>
                <a:cubicBezTo>
                  <a:pt x="52261" y="4494356"/>
                  <a:pt x="44919" y="4511557"/>
                  <a:pt x="42530" y="4529470"/>
                </a:cubicBezTo>
                <a:cubicBezTo>
                  <a:pt x="37822" y="4564776"/>
                  <a:pt x="36604" y="4600489"/>
                  <a:pt x="31897" y="4635795"/>
                </a:cubicBezTo>
                <a:cubicBezTo>
                  <a:pt x="29509" y="4653708"/>
                  <a:pt x="24498" y="4671178"/>
                  <a:pt x="21265" y="4688958"/>
                </a:cubicBezTo>
                <a:cubicBezTo>
                  <a:pt x="6296" y="4771291"/>
                  <a:pt x="18746" y="4728412"/>
                  <a:pt x="0" y="4784651"/>
                </a:cubicBezTo>
                <a:cubicBezTo>
                  <a:pt x="3544" y="4908698"/>
                  <a:pt x="4997" y="5032822"/>
                  <a:pt x="10632" y="5156791"/>
                </a:cubicBezTo>
                <a:cubicBezTo>
                  <a:pt x="15769" y="5269797"/>
                  <a:pt x="13468" y="5219881"/>
                  <a:pt x="31897" y="5284382"/>
                </a:cubicBezTo>
                <a:cubicBezTo>
                  <a:pt x="36440" y="5300282"/>
                  <a:pt x="44665" y="5341812"/>
                  <a:pt x="53163" y="5358809"/>
                </a:cubicBezTo>
                <a:cubicBezTo>
                  <a:pt x="58878" y="5370239"/>
                  <a:pt x="67340" y="5380074"/>
                  <a:pt x="74428" y="5390707"/>
                </a:cubicBezTo>
                <a:cubicBezTo>
                  <a:pt x="110172" y="5497945"/>
                  <a:pt x="55625" y="5331577"/>
                  <a:pt x="95693" y="5465135"/>
                </a:cubicBezTo>
                <a:cubicBezTo>
                  <a:pt x="102134" y="5486605"/>
                  <a:pt x="109870" y="5507665"/>
                  <a:pt x="116958" y="5528930"/>
                </a:cubicBezTo>
                <a:cubicBezTo>
                  <a:pt x="116960" y="5528935"/>
                  <a:pt x="138220" y="5592722"/>
                  <a:pt x="138223" y="5592726"/>
                </a:cubicBezTo>
                <a:cubicBezTo>
                  <a:pt x="191023" y="5671925"/>
                  <a:pt x="123159" y="5574648"/>
                  <a:pt x="191386" y="5656521"/>
                </a:cubicBezTo>
                <a:cubicBezTo>
                  <a:pt x="199567" y="5666338"/>
                  <a:pt x="203615" y="5679383"/>
                  <a:pt x="212651" y="5688419"/>
                </a:cubicBezTo>
                <a:cubicBezTo>
                  <a:pt x="233262" y="5709030"/>
                  <a:pt x="250503" y="5711669"/>
                  <a:pt x="276446" y="5720316"/>
                </a:cubicBezTo>
                <a:cubicBezTo>
                  <a:pt x="341088" y="5763412"/>
                  <a:pt x="272407" y="5722789"/>
                  <a:pt x="350874" y="5752214"/>
                </a:cubicBezTo>
                <a:cubicBezTo>
                  <a:pt x="398152" y="5769943"/>
                  <a:pt x="382098" y="5774511"/>
                  <a:pt x="425302" y="5784112"/>
                </a:cubicBezTo>
                <a:cubicBezTo>
                  <a:pt x="446347" y="5788789"/>
                  <a:pt x="467957" y="5790516"/>
                  <a:pt x="489097" y="5794744"/>
                </a:cubicBezTo>
                <a:cubicBezTo>
                  <a:pt x="606188" y="5818162"/>
                  <a:pt x="425541" y="5792117"/>
                  <a:pt x="616688" y="5816009"/>
                </a:cubicBezTo>
                <a:lnTo>
                  <a:pt x="1010093" y="5805377"/>
                </a:lnTo>
                <a:cubicBezTo>
                  <a:pt x="1038639" y="5804108"/>
                  <a:pt x="1066579" y="5794744"/>
                  <a:pt x="1095153" y="5794744"/>
                </a:cubicBezTo>
                <a:cubicBezTo>
                  <a:pt x="1244051" y="5794744"/>
                  <a:pt x="1392865" y="5801833"/>
                  <a:pt x="1541721" y="5805377"/>
                </a:cubicBezTo>
                <a:lnTo>
                  <a:pt x="1648046" y="5816009"/>
                </a:lnTo>
                <a:cubicBezTo>
                  <a:pt x="1676446" y="5819164"/>
                  <a:pt x="1704600" y="5824676"/>
                  <a:pt x="1733107" y="5826642"/>
                </a:cubicBezTo>
                <a:cubicBezTo>
                  <a:pt x="1807442" y="5831769"/>
                  <a:pt x="1882023" y="5832627"/>
                  <a:pt x="1956390" y="5837275"/>
                </a:cubicBezTo>
                <a:cubicBezTo>
                  <a:pt x="1995461" y="5839717"/>
                  <a:pt x="2034283" y="5845387"/>
                  <a:pt x="2073349" y="5847907"/>
                </a:cubicBezTo>
                <a:cubicBezTo>
                  <a:pt x="2144174" y="5852476"/>
                  <a:pt x="2215116" y="5854996"/>
                  <a:pt x="2286000" y="5858540"/>
                </a:cubicBezTo>
                <a:cubicBezTo>
                  <a:pt x="2372673" y="5870921"/>
                  <a:pt x="2421528" y="5879805"/>
                  <a:pt x="2519916" y="5879805"/>
                </a:cubicBezTo>
                <a:cubicBezTo>
                  <a:pt x="2626301" y="5879805"/>
                  <a:pt x="2732567" y="5872716"/>
                  <a:pt x="2838893" y="5869172"/>
                </a:cubicBezTo>
                <a:lnTo>
                  <a:pt x="2892056" y="5858540"/>
                </a:lnTo>
                <a:cubicBezTo>
                  <a:pt x="2913267" y="5854684"/>
                  <a:pt x="2934806" y="5852584"/>
                  <a:pt x="2955851" y="5847907"/>
                </a:cubicBezTo>
                <a:cubicBezTo>
                  <a:pt x="2966792" y="5845476"/>
                  <a:pt x="2976936" y="5840224"/>
                  <a:pt x="2987749" y="5837275"/>
                </a:cubicBezTo>
                <a:cubicBezTo>
                  <a:pt x="3015945" y="5829585"/>
                  <a:pt x="3045083" y="5825251"/>
                  <a:pt x="3072809" y="5816009"/>
                </a:cubicBezTo>
                <a:cubicBezTo>
                  <a:pt x="3094074" y="5808921"/>
                  <a:pt x="3117953" y="5807178"/>
                  <a:pt x="3136604" y="5794744"/>
                </a:cubicBezTo>
                <a:cubicBezTo>
                  <a:pt x="3187152" y="5761046"/>
                  <a:pt x="3156381" y="5777519"/>
                  <a:pt x="3232297" y="5752214"/>
                </a:cubicBezTo>
                <a:cubicBezTo>
                  <a:pt x="3242930" y="5748670"/>
                  <a:pt x="3253205" y="5743780"/>
                  <a:pt x="3264195" y="5741582"/>
                </a:cubicBezTo>
                <a:cubicBezTo>
                  <a:pt x="3281916" y="5738038"/>
                  <a:pt x="3299716" y="5734870"/>
                  <a:pt x="3317358" y="5730949"/>
                </a:cubicBezTo>
                <a:cubicBezTo>
                  <a:pt x="3331623" y="5727779"/>
                  <a:pt x="3345474" y="5722718"/>
                  <a:pt x="3359888" y="5720316"/>
                </a:cubicBezTo>
                <a:cubicBezTo>
                  <a:pt x="3388074" y="5715618"/>
                  <a:pt x="3416662" y="5713725"/>
                  <a:pt x="3444949" y="5709684"/>
                </a:cubicBezTo>
                <a:cubicBezTo>
                  <a:pt x="3466291" y="5706635"/>
                  <a:pt x="3487604" y="5703279"/>
                  <a:pt x="3508744" y="5699051"/>
                </a:cubicBezTo>
                <a:cubicBezTo>
                  <a:pt x="3523073" y="5696185"/>
                  <a:pt x="3536831" y="5690641"/>
                  <a:pt x="3551274" y="5688419"/>
                </a:cubicBezTo>
                <a:cubicBezTo>
                  <a:pt x="3582995" y="5683539"/>
                  <a:pt x="3615069" y="5681330"/>
                  <a:pt x="3646967" y="5677786"/>
                </a:cubicBezTo>
                <a:cubicBezTo>
                  <a:pt x="3661144" y="5674242"/>
                  <a:pt x="3675500" y="5671353"/>
                  <a:pt x="3689497" y="5667154"/>
                </a:cubicBezTo>
                <a:cubicBezTo>
                  <a:pt x="3710967" y="5660713"/>
                  <a:pt x="3732028" y="5652977"/>
                  <a:pt x="3753293" y="5645888"/>
                </a:cubicBezTo>
                <a:lnTo>
                  <a:pt x="3785190" y="5635256"/>
                </a:lnTo>
                <a:lnTo>
                  <a:pt x="3848986" y="5613991"/>
                </a:lnTo>
                <a:cubicBezTo>
                  <a:pt x="3952707" y="5588059"/>
                  <a:pt x="3823193" y="5619723"/>
                  <a:pt x="3944679" y="5592726"/>
                </a:cubicBezTo>
                <a:cubicBezTo>
                  <a:pt x="3958944" y="5589556"/>
                  <a:pt x="3973032" y="5585637"/>
                  <a:pt x="3987209" y="5582093"/>
                </a:cubicBezTo>
                <a:cubicBezTo>
                  <a:pt x="4010543" y="5566538"/>
                  <a:pt x="4034658" y="5548556"/>
                  <a:pt x="4061637" y="5539563"/>
                </a:cubicBezTo>
                <a:cubicBezTo>
                  <a:pt x="4078782" y="5533848"/>
                  <a:pt x="4097158" y="5532850"/>
                  <a:pt x="4114800" y="5528930"/>
                </a:cubicBezTo>
                <a:cubicBezTo>
                  <a:pt x="4129065" y="5525760"/>
                  <a:pt x="4143153" y="5521842"/>
                  <a:pt x="4157330" y="5518298"/>
                </a:cubicBezTo>
                <a:cubicBezTo>
                  <a:pt x="4185683" y="5504121"/>
                  <a:pt x="4219975" y="5498183"/>
                  <a:pt x="4242390" y="5475768"/>
                </a:cubicBezTo>
                <a:cubicBezTo>
                  <a:pt x="4249479" y="5468679"/>
                  <a:pt x="4255060" y="5459660"/>
                  <a:pt x="4263656" y="5454502"/>
                </a:cubicBezTo>
                <a:cubicBezTo>
                  <a:pt x="4358375" y="5397670"/>
                  <a:pt x="4206253" y="5522777"/>
                  <a:pt x="4348716" y="5411972"/>
                </a:cubicBezTo>
                <a:cubicBezTo>
                  <a:pt x="4364542" y="5399663"/>
                  <a:pt x="4376158" y="5382644"/>
                  <a:pt x="4391246" y="5369442"/>
                </a:cubicBezTo>
                <a:cubicBezTo>
                  <a:pt x="4404583" y="5357773"/>
                  <a:pt x="4419259" y="5347706"/>
                  <a:pt x="4433777" y="5337544"/>
                </a:cubicBezTo>
                <a:cubicBezTo>
                  <a:pt x="4454714" y="5322888"/>
                  <a:pt x="4476307" y="5309191"/>
                  <a:pt x="4497572" y="5295014"/>
                </a:cubicBezTo>
                <a:cubicBezTo>
                  <a:pt x="4508205" y="5287926"/>
                  <a:pt x="4520434" y="5282785"/>
                  <a:pt x="4529470" y="5273749"/>
                </a:cubicBezTo>
                <a:lnTo>
                  <a:pt x="4593265" y="5209954"/>
                </a:lnTo>
                <a:cubicBezTo>
                  <a:pt x="4603898" y="5199321"/>
                  <a:pt x="4616822" y="5190567"/>
                  <a:pt x="4625163" y="5178056"/>
                </a:cubicBezTo>
                <a:cubicBezTo>
                  <a:pt x="4632251" y="5167423"/>
                  <a:pt x="4636449" y="5154141"/>
                  <a:pt x="4646428" y="5146158"/>
                </a:cubicBezTo>
                <a:cubicBezTo>
                  <a:pt x="4655179" y="5139157"/>
                  <a:pt x="4667693" y="5139070"/>
                  <a:pt x="4678325" y="5135526"/>
                </a:cubicBezTo>
                <a:cubicBezTo>
                  <a:pt x="4688958" y="5121349"/>
                  <a:pt x="4698368" y="5106167"/>
                  <a:pt x="4710223" y="5092995"/>
                </a:cubicBezTo>
                <a:cubicBezTo>
                  <a:pt x="4730341" y="5070642"/>
                  <a:pt x="4752753" y="5050465"/>
                  <a:pt x="4774018" y="5029200"/>
                </a:cubicBezTo>
                <a:cubicBezTo>
                  <a:pt x="4781107" y="5022112"/>
                  <a:pt x="4789723" y="5016276"/>
                  <a:pt x="4795284" y="5007935"/>
                </a:cubicBezTo>
                <a:lnTo>
                  <a:pt x="4837814" y="4944140"/>
                </a:lnTo>
                <a:cubicBezTo>
                  <a:pt x="4844902" y="4933507"/>
                  <a:pt x="4853364" y="4923672"/>
                  <a:pt x="4859079" y="4912242"/>
                </a:cubicBezTo>
                <a:cubicBezTo>
                  <a:pt x="4866167" y="4898065"/>
                  <a:pt x="4871943" y="4883153"/>
                  <a:pt x="4880344" y="4869712"/>
                </a:cubicBezTo>
                <a:cubicBezTo>
                  <a:pt x="4889736" y="4854685"/>
                  <a:pt x="4901942" y="4841602"/>
                  <a:pt x="4912242" y="4827182"/>
                </a:cubicBezTo>
                <a:cubicBezTo>
                  <a:pt x="4919670" y="4816783"/>
                  <a:pt x="4926419" y="4805917"/>
                  <a:pt x="4933507" y="4795284"/>
                </a:cubicBezTo>
                <a:cubicBezTo>
                  <a:pt x="4940595" y="4774019"/>
                  <a:pt x="4948614" y="4753041"/>
                  <a:pt x="4954772" y="4731488"/>
                </a:cubicBezTo>
                <a:cubicBezTo>
                  <a:pt x="4961860" y="4706679"/>
                  <a:pt x="4967219" y="4681309"/>
                  <a:pt x="4976037" y="4657061"/>
                </a:cubicBezTo>
                <a:cubicBezTo>
                  <a:pt x="4981454" y="4642165"/>
                  <a:pt x="4990214" y="4628707"/>
                  <a:pt x="4997302" y="4614530"/>
                </a:cubicBezTo>
                <a:cubicBezTo>
                  <a:pt x="5020605" y="4498020"/>
                  <a:pt x="4991467" y="4619461"/>
                  <a:pt x="5029200" y="4518837"/>
                </a:cubicBezTo>
                <a:cubicBezTo>
                  <a:pt x="5056179" y="4446891"/>
                  <a:pt x="5024758" y="4504392"/>
                  <a:pt x="5050465" y="4444409"/>
                </a:cubicBezTo>
                <a:cubicBezTo>
                  <a:pt x="5056709" y="4429841"/>
                  <a:pt x="5066718" y="4416916"/>
                  <a:pt x="5071730" y="4401879"/>
                </a:cubicBezTo>
                <a:cubicBezTo>
                  <a:pt x="5080972" y="4374153"/>
                  <a:pt x="5079925" y="4342960"/>
                  <a:pt x="5092995" y="4316819"/>
                </a:cubicBezTo>
                <a:cubicBezTo>
                  <a:pt x="5107172" y="4288465"/>
                  <a:pt x="5125500" y="4261832"/>
                  <a:pt x="5135525" y="4231758"/>
                </a:cubicBezTo>
                <a:lnTo>
                  <a:pt x="5156790" y="4167963"/>
                </a:lnTo>
                <a:cubicBezTo>
                  <a:pt x="5160334" y="4157330"/>
                  <a:pt x="5161206" y="4145390"/>
                  <a:pt x="5167423" y="4136065"/>
                </a:cubicBezTo>
                <a:cubicBezTo>
                  <a:pt x="5174511" y="4125433"/>
                  <a:pt x="5182973" y="4115597"/>
                  <a:pt x="5188688" y="4104168"/>
                </a:cubicBezTo>
                <a:cubicBezTo>
                  <a:pt x="5232712" y="4016122"/>
                  <a:pt x="5159641" y="4131792"/>
                  <a:pt x="5220586" y="4040372"/>
                </a:cubicBezTo>
                <a:cubicBezTo>
                  <a:pt x="5227674" y="4019107"/>
                  <a:pt x="5226001" y="3992427"/>
                  <a:pt x="5241851" y="3976577"/>
                </a:cubicBezTo>
                <a:cubicBezTo>
                  <a:pt x="5252484" y="3965944"/>
                  <a:pt x="5264123" y="3956231"/>
                  <a:pt x="5273749" y="3944679"/>
                </a:cubicBezTo>
                <a:cubicBezTo>
                  <a:pt x="5300023" y="3913151"/>
                  <a:pt x="5293992" y="3907396"/>
                  <a:pt x="5316279" y="3870251"/>
                </a:cubicBezTo>
                <a:cubicBezTo>
                  <a:pt x="5329428" y="3848336"/>
                  <a:pt x="5347380" y="3829315"/>
                  <a:pt x="5358809" y="3806456"/>
                </a:cubicBezTo>
                <a:lnTo>
                  <a:pt x="5401339" y="3721395"/>
                </a:lnTo>
                <a:cubicBezTo>
                  <a:pt x="5408427" y="3707218"/>
                  <a:pt x="5413094" y="3691545"/>
                  <a:pt x="5422604" y="3678865"/>
                </a:cubicBezTo>
                <a:lnTo>
                  <a:pt x="5454502" y="3636335"/>
                </a:lnTo>
                <a:cubicBezTo>
                  <a:pt x="5479441" y="3561519"/>
                  <a:pt x="5446979" y="3653891"/>
                  <a:pt x="5486400" y="3561907"/>
                </a:cubicBezTo>
                <a:cubicBezTo>
                  <a:pt x="5490815" y="3551605"/>
                  <a:pt x="5492020" y="3540034"/>
                  <a:pt x="5497032" y="3530009"/>
                </a:cubicBezTo>
                <a:cubicBezTo>
                  <a:pt x="5502747" y="3518579"/>
                  <a:pt x="5511957" y="3509207"/>
                  <a:pt x="5518297" y="3498112"/>
                </a:cubicBezTo>
                <a:cubicBezTo>
                  <a:pt x="5526161" y="3484350"/>
                  <a:pt x="5532474" y="3469759"/>
                  <a:pt x="5539563" y="3455582"/>
                </a:cubicBezTo>
                <a:cubicBezTo>
                  <a:pt x="5567687" y="3343076"/>
                  <a:pt x="5529503" y="3475558"/>
                  <a:pt x="5571460" y="3381154"/>
                </a:cubicBezTo>
                <a:cubicBezTo>
                  <a:pt x="5580564" y="3360670"/>
                  <a:pt x="5585636" y="3338623"/>
                  <a:pt x="5592725" y="3317358"/>
                </a:cubicBezTo>
                <a:cubicBezTo>
                  <a:pt x="5592729" y="3317345"/>
                  <a:pt x="5613987" y="3253576"/>
                  <a:pt x="5613990" y="3253563"/>
                </a:cubicBezTo>
                <a:cubicBezTo>
                  <a:pt x="5620231" y="3222357"/>
                  <a:pt x="5622995" y="3197111"/>
                  <a:pt x="5635256" y="3168502"/>
                </a:cubicBezTo>
                <a:cubicBezTo>
                  <a:pt x="5641500" y="3153934"/>
                  <a:pt x="5649433" y="3140149"/>
                  <a:pt x="5656521" y="3125972"/>
                </a:cubicBezTo>
                <a:cubicBezTo>
                  <a:pt x="5660065" y="3111795"/>
                  <a:pt x="5662954" y="3097439"/>
                  <a:pt x="5667153" y="3083442"/>
                </a:cubicBezTo>
                <a:cubicBezTo>
                  <a:pt x="5673594" y="3061972"/>
                  <a:pt x="5682981" y="3041393"/>
                  <a:pt x="5688418" y="3019647"/>
                </a:cubicBezTo>
                <a:cubicBezTo>
                  <a:pt x="5695507" y="2991293"/>
                  <a:pt x="5700442" y="2962313"/>
                  <a:pt x="5709684" y="2934586"/>
                </a:cubicBezTo>
                <a:cubicBezTo>
                  <a:pt x="5720583" y="2901891"/>
                  <a:pt x="5757302" y="2852527"/>
                  <a:pt x="5773479" y="2828261"/>
                </a:cubicBezTo>
                <a:lnTo>
                  <a:pt x="5816009" y="2764465"/>
                </a:lnTo>
                <a:cubicBezTo>
                  <a:pt x="5823097" y="2753833"/>
                  <a:pt x="5828238" y="2741604"/>
                  <a:pt x="5837274" y="2732568"/>
                </a:cubicBezTo>
                <a:lnTo>
                  <a:pt x="5858539" y="2711302"/>
                </a:lnTo>
                <a:cubicBezTo>
                  <a:pt x="5878875" y="2650299"/>
                  <a:pt x="5854609" y="2707242"/>
                  <a:pt x="5901070" y="2647507"/>
                </a:cubicBezTo>
                <a:cubicBezTo>
                  <a:pt x="5916761" y="2627333"/>
                  <a:pt x="5929423" y="2604977"/>
                  <a:pt x="5943600" y="2583712"/>
                </a:cubicBezTo>
                <a:cubicBezTo>
                  <a:pt x="5950688" y="2573079"/>
                  <a:pt x="5955829" y="2560850"/>
                  <a:pt x="5964865" y="2551814"/>
                </a:cubicBezTo>
                <a:cubicBezTo>
                  <a:pt x="6005799" y="2510880"/>
                  <a:pt x="5988422" y="2532427"/>
                  <a:pt x="6018028" y="2488019"/>
                </a:cubicBezTo>
                <a:cubicBezTo>
                  <a:pt x="6038361" y="2427015"/>
                  <a:pt x="6014099" y="2483957"/>
                  <a:pt x="6060558" y="2424223"/>
                </a:cubicBezTo>
                <a:cubicBezTo>
                  <a:pt x="6149583" y="2309763"/>
                  <a:pt x="6062568" y="2400948"/>
                  <a:pt x="6134986" y="2328530"/>
                </a:cubicBezTo>
                <a:cubicBezTo>
                  <a:pt x="6138530" y="2317898"/>
                  <a:pt x="6140606" y="2306657"/>
                  <a:pt x="6145618" y="2296633"/>
                </a:cubicBezTo>
                <a:cubicBezTo>
                  <a:pt x="6151333" y="2285203"/>
                  <a:pt x="6162397" y="2276700"/>
                  <a:pt x="6166884" y="2264735"/>
                </a:cubicBezTo>
                <a:cubicBezTo>
                  <a:pt x="6206301" y="2159624"/>
                  <a:pt x="6148910" y="2254481"/>
                  <a:pt x="6198781" y="2179675"/>
                </a:cubicBezTo>
                <a:cubicBezTo>
                  <a:pt x="6222085" y="2063159"/>
                  <a:pt x="6192945" y="2184608"/>
                  <a:pt x="6230679" y="2083982"/>
                </a:cubicBezTo>
                <a:cubicBezTo>
                  <a:pt x="6235810" y="2070299"/>
                  <a:pt x="6237296" y="2055502"/>
                  <a:pt x="6241311" y="2041451"/>
                </a:cubicBezTo>
                <a:cubicBezTo>
                  <a:pt x="6244390" y="2030675"/>
                  <a:pt x="6248865" y="2020330"/>
                  <a:pt x="6251944" y="2009554"/>
                </a:cubicBezTo>
                <a:cubicBezTo>
                  <a:pt x="6255959" y="1995503"/>
                  <a:pt x="6257446" y="1980706"/>
                  <a:pt x="6262577" y="1967023"/>
                </a:cubicBezTo>
                <a:cubicBezTo>
                  <a:pt x="6268142" y="1952182"/>
                  <a:pt x="6276754" y="1938670"/>
                  <a:pt x="6283842" y="1924493"/>
                </a:cubicBezTo>
                <a:cubicBezTo>
                  <a:pt x="6314310" y="1772146"/>
                  <a:pt x="6271721" y="1960852"/>
                  <a:pt x="6315739" y="1828800"/>
                </a:cubicBezTo>
                <a:cubicBezTo>
                  <a:pt x="6321454" y="1811655"/>
                  <a:pt x="6321617" y="1793072"/>
                  <a:pt x="6326372" y="1775637"/>
                </a:cubicBezTo>
                <a:cubicBezTo>
                  <a:pt x="6372548" y="1606327"/>
                  <a:pt x="6323240" y="1807080"/>
                  <a:pt x="6368902" y="1658679"/>
                </a:cubicBezTo>
                <a:cubicBezTo>
                  <a:pt x="6389743" y="1590945"/>
                  <a:pt x="6387408" y="1580723"/>
                  <a:pt x="6400800" y="1520456"/>
                </a:cubicBezTo>
                <a:cubicBezTo>
                  <a:pt x="6403970" y="1506191"/>
                  <a:pt x="6407888" y="1492103"/>
                  <a:pt x="6411432" y="1477926"/>
                </a:cubicBezTo>
                <a:cubicBezTo>
                  <a:pt x="6429297" y="1317143"/>
                  <a:pt x="6430422" y="1350632"/>
                  <a:pt x="6411432" y="1116419"/>
                </a:cubicBezTo>
                <a:cubicBezTo>
                  <a:pt x="6389718" y="848617"/>
                  <a:pt x="6402119" y="1091129"/>
                  <a:pt x="6368902" y="925033"/>
                </a:cubicBezTo>
                <a:cubicBezTo>
                  <a:pt x="6356270" y="861871"/>
                  <a:pt x="6358866" y="867399"/>
                  <a:pt x="6337004" y="797442"/>
                </a:cubicBezTo>
                <a:cubicBezTo>
                  <a:pt x="6318461" y="738104"/>
                  <a:pt x="6311486" y="707596"/>
                  <a:pt x="6283842" y="659219"/>
                </a:cubicBezTo>
                <a:cubicBezTo>
                  <a:pt x="6271353" y="637364"/>
                  <a:pt x="6260366" y="621935"/>
                  <a:pt x="6241311" y="606056"/>
                </a:cubicBezTo>
                <a:cubicBezTo>
                  <a:pt x="6227697" y="594711"/>
                  <a:pt x="6211312" y="586689"/>
                  <a:pt x="6198781" y="574158"/>
                </a:cubicBezTo>
                <a:cubicBezTo>
                  <a:pt x="6189745" y="565122"/>
                  <a:pt x="6185931" y="551878"/>
                  <a:pt x="6177516" y="542261"/>
                </a:cubicBezTo>
                <a:cubicBezTo>
                  <a:pt x="6101006" y="454822"/>
                  <a:pt x="6152502" y="515870"/>
                  <a:pt x="6092456" y="467833"/>
                </a:cubicBezTo>
                <a:cubicBezTo>
                  <a:pt x="6084628" y="461571"/>
                  <a:pt x="6079894" y="451542"/>
                  <a:pt x="6071190" y="446568"/>
                </a:cubicBezTo>
                <a:cubicBezTo>
                  <a:pt x="6027119" y="421384"/>
                  <a:pt x="6024685" y="431193"/>
                  <a:pt x="5986130" y="414670"/>
                </a:cubicBezTo>
                <a:cubicBezTo>
                  <a:pt x="5971562" y="408426"/>
                  <a:pt x="5958316" y="399291"/>
                  <a:pt x="5943600" y="393405"/>
                </a:cubicBezTo>
                <a:cubicBezTo>
                  <a:pt x="5922788" y="385080"/>
                  <a:pt x="5901069" y="379229"/>
                  <a:pt x="5879804" y="372140"/>
                </a:cubicBezTo>
                <a:cubicBezTo>
                  <a:pt x="5869172" y="368596"/>
                  <a:pt x="5857232" y="367724"/>
                  <a:pt x="5847907" y="361507"/>
                </a:cubicBezTo>
                <a:cubicBezTo>
                  <a:pt x="5744221" y="292384"/>
                  <a:pt x="5905337" y="400645"/>
                  <a:pt x="5773479" y="308344"/>
                </a:cubicBezTo>
                <a:cubicBezTo>
                  <a:pt x="5752542" y="293688"/>
                  <a:pt x="5734745" y="270826"/>
                  <a:pt x="5709684" y="265814"/>
                </a:cubicBezTo>
                <a:cubicBezTo>
                  <a:pt x="5689458" y="261769"/>
                  <a:pt x="5646422" y="255449"/>
                  <a:pt x="5624623" y="244549"/>
                </a:cubicBezTo>
                <a:cubicBezTo>
                  <a:pt x="5562927" y="213701"/>
                  <a:pt x="5624756" y="229980"/>
                  <a:pt x="5550195" y="202019"/>
                </a:cubicBezTo>
                <a:cubicBezTo>
                  <a:pt x="5536512" y="196888"/>
                  <a:pt x="5521348" y="196517"/>
                  <a:pt x="5507665" y="191386"/>
                </a:cubicBezTo>
                <a:cubicBezTo>
                  <a:pt x="5371875" y="140464"/>
                  <a:pt x="5544297" y="198216"/>
                  <a:pt x="5433237" y="148856"/>
                </a:cubicBezTo>
                <a:cubicBezTo>
                  <a:pt x="5412754" y="139752"/>
                  <a:pt x="5390707" y="134679"/>
                  <a:pt x="5369442" y="127591"/>
                </a:cubicBezTo>
                <a:lnTo>
                  <a:pt x="5305646" y="106326"/>
                </a:lnTo>
                <a:lnTo>
                  <a:pt x="5252484" y="95693"/>
                </a:lnTo>
                <a:cubicBezTo>
                  <a:pt x="5272818" y="156698"/>
                  <a:pt x="5248554" y="99753"/>
                  <a:pt x="5295014" y="159488"/>
                </a:cubicBezTo>
                <a:lnTo>
                  <a:pt x="5358809" y="255182"/>
                </a:lnTo>
                <a:cubicBezTo>
                  <a:pt x="5365897" y="265814"/>
                  <a:pt x="5376033" y="274956"/>
                  <a:pt x="5380074" y="287079"/>
                </a:cubicBezTo>
                <a:lnTo>
                  <a:pt x="5401339" y="350875"/>
                </a:lnTo>
                <a:lnTo>
                  <a:pt x="5390707" y="318977"/>
                </a:lnTo>
                <a:lnTo>
                  <a:pt x="5380074" y="287079"/>
                </a:lnTo>
                <a:cubicBezTo>
                  <a:pt x="5363101" y="236161"/>
                  <a:pt x="5377368" y="263108"/>
                  <a:pt x="5326911" y="212651"/>
                </a:cubicBezTo>
                <a:lnTo>
                  <a:pt x="5295014" y="180754"/>
                </a:lnTo>
                <a:lnTo>
                  <a:pt x="5273749" y="159488"/>
                </a:lnTo>
                <a:cubicBezTo>
                  <a:pt x="5284381" y="148856"/>
                  <a:pt x="5294095" y="137217"/>
                  <a:pt x="5305646" y="127591"/>
                </a:cubicBezTo>
                <a:cubicBezTo>
                  <a:pt x="5324423" y="111944"/>
                  <a:pt x="5345108" y="99987"/>
                  <a:pt x="5369442" y="95693"/>
                </a:cubicBezTo>
                <a:cubicBezTo>
                  <a:pt x="5418801" y="86982"/>
                  <a:pt x="5518297" y="74428"/>
                  <a:pt x="5518297" y="74428"/>
                </a:cubicBezTo>
                <a:cubicBezTo>
                  <a:pt x="5525386" y="67340"/>
                  <a:pt x="5531735" y="59425"/>
                  <a:pt x="5539563" y="53163"/>
                </a:cubicBezTo>
                <a:cubicBezTo>
                  <a:pt x="5549541" y="45180"/>
                  <a:pt x="5564886" y="42856"/>
                  <a:pt x="5571460" y="31898"/>
                </a:cubicBezTo>
                <a:cubicBezTo>
                  <a:pt x="5576930" y="22781"/>
                  <a:pt x="5571460" y="10633"/>
                  <a:pt x="5571460"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6145617" y="3455579"/>
            <a:ext cx="2753833"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Deut.6:5</a:t>
            </a:r>
          </a:p>
        </p:txBody>
      </p:sp>
    </p:spTree>
    <p:extLst>
      <p:ext uri="{BB962C8B-B14F-4D97-AF65-F5344CB8AC3E}">
        <p14:creationId xmlns:p14="http://schemas.microsoft.com/office/powerpoint/2010/main" val="1162944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ioritize | Time Management | Get Stuff D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90463"/>
            <a:ext cx="9144001" cy="6096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066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13EB388-98D3-374F-657D-0CD6E21487C3}"/>
            </a:ext>
          </a:extLst>
        </p:cNvPr>
        <p:cNvGrpSpPr/>
        <p:nvPr/>
      </p:nvGrpSpPr>
      <p:grpSpPr>
        <a:xfrm>
          <a:off x="0" y="0"/>
          <a:ext cx="0" cy="0"/>
          <a:chOff x="0" y="0"/>
          <a:chExt cx="0" cy="0"/>
        </a:xfrm>
      </p:grpSpPr>
      <p:pic>
        <p:nvPicPr>
          <p:cNvPr id="1026" name="Picture 2" descr="bricklayer building a new brick wall">
            <a:extLst>
              <a:ext uri="{FF2B5EF4-FFF2-40B4-BE49-F238E27FC236}">
                <a16:creationId xmlns:a16="http://schemas.microsoft.com/office/drawing/2014/main" id="{0DFDFC1C-B160-8D30-EDF6-B4EDD4A48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119" y="503341"/>
            <a:ext cx="6555652" cy="44126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ricklayer building a new brick wall">
            <a:extLst>
              <a:ext uri="{FF2B5EF4-FFF2-40B4-BE49-F238E27FC236}">
                <a16:creationId xmlns:a16="http://schemas.microsoft.com/office/drawing/2014/main" id="{0C07780B-CC65-3F87-8BDE-F80A2AF3A4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0" t="63878" r="-1140"/>
          <a:stretch/>
        </p:blipFill>
        <p:spPr bwMode="auto">
          <a:xfrm flipV="1">
            <a:off x="1344508" y="4915948"/>
            <a:ext cx="6622764" cy="14773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8388DD1-8D55-45BE-23A7-F3CDB82753B8}"/>
              </a:ext>
            </a:extLst>
          </p:cNvPr>
          <p:cNvSpPr txBox="1"/>
          <p:nvPr/>
        </p:nvSpPr>
        <p:spPr>
          <a:xfrm>
            <a:off x="6073629" y="2340528"/>
            <a:ext cx="1736522" cy="830997"/>
          </a:xfrm>
          <a:prstGeom prst="rect">
            <a:avLst/>
          </a:prstGeom>
          <a:noFill/>
        </p:spPr>
        <p:txBody>
          <a:bodyPr wrap="square" rtlCol="0">
            <a:spAutoFit/>
          </a:bodyPr>
          <a:lstStyle/>
          <a:p>
            <a:r>
              <a:rPr lang="en-US" sz="4800" b="1" dirty="0">
                <a:ln w="12700">
                  <a:solidFill>
                    <a:schemeClr val="tx1"/>
                  </a:solidFill>
                </a:ln>
                <a:solidFill>
                  <a:schemeClr val="bg1"/>
                </a:solidFill>
              </a:rPr>
              <a:t>Love</a:t>
            </a:r>
          </a:p>
        </p:txBody>
      </p:sp>
      <p:sp>
        <p:nvSpPr>
          <p:cNvPr id="4" name="TextBox 3">
            <a:extLst>
              <a:ext uri="{FF2B5EF4-FFF2-40B4-BE49-F238E27FC236}">
                <a16:creationId xmlns:a16="http://schemas.microsoft.com/office/drawing/2014/main" id="{1EEAA8B7-9CB9-B38B-FAF6-49BA78515164}"/>
              </a:ext>
            </a:extLst>
          </p:cNvPr>
          <p:cNvSpPr txBox="1"/>
          <p:nvPr/>
        </p:nvSpPr>
        <p:spPr>
          <a:xfrm>
            <a:off x="1711354" y="3540154"/>
            <a:ext cx="2558642" cy="584775"/>
          </a:xfrm>
          <a:prstGeom prst="rect">
            <a:avLst/>
          </a:prstGeom>
          <a:noFill/>
        </p:spPr>
        <p:txBody>
          <a:bodyPr wrap="square" rtlCol="0">
            <a:spAutoFit/>
          </a:bodyPr>
          <a:lstStyle/>
          <a:p>
            <a:r>
              <a:rPr lang="en-US" sz="3200" dirty="0">
                <a:ln w="12700">
                  <a:solidFill>
                    <a:schemeClr val="tx1"/>
                  </a:solidFill>
                </a:ln>
                <a:solidFill>
                  <a:schemeClr val="bg1"/>
                </a:solidFill>
                <a:latin typeface="Arial Black" panose="020B0A04020102020204" pitchFamily="34" charset="0"/>
              </a:rPr>
              <a:t>godliness</a:t>
            </a:r>
          </a:p>
        </p:txBody>
      </p:sp>
      <p:sp>
        <p:nvSpPr>
          <p:cNvPr id="5" name="TextBox 4">
            <a:extLst>
              <a:ext uri="{FF2B5EF4-FFF2-40B4-BE49-F238E27FC236}">
                <a16:creationId xmlns:a16="http://schemas.microsoft.com/office/drawing/2014/main" id="{F6968060-F9F2-FFDB-3F12-2DE1E7CC5CE6}"/>
              </a:ext>
            </a:extLst>
          </p:cNvPr>
          <p:cNvSpPr txBox="1"/>
          <p:nvPr/>
        </p:nvSpPr>
        <p:spPr>
          <a:xfrm>
            <a:off x="4437776" y="3540154"/>
            <a:ext cx="3829230" cy="523220"/>
          </a:xfrm>
          <a:prstGeom prst="rect">
            <a:avLst/>
          </a:prstGeom>
          <a:noFill/>
        </p:spPr>
        <p:txBody>
          <a:bodyPr wrap="square" rtlCol="0">
            <a:spAutoFit/>
          </a:bodyPr>
          <a:lstStyle/>
          <a:p>
            <a:r>
              <a:rPr lang="en-US" sz="2800" b="1" dirty="0">
                <a:ln w="12700">
                  <a:solidFill>
                    <a:schemeClr val="tx1"/>
                  </a:solidFill>
                </a:ln>
                <a:solidFill>
                  <a:schemeClr val="bg1"/>
                </a:solidFill>
                <a:latin typeface="Aharoni" panose="02010803020104030203" pitchFamily="2" charset="-79"/>
                <a:cs typeface="Aharoni" panose="02010803020104030203" pitchFamily="2" charset="-79"/>
              </a:rPr>
              <a:t>Brotherly kindness</a:t>
            </a:r>
          </a:p>
        </p:txBody>
      </p:sp>
      <p:sp>
        <p:nvSpPr>
          <p:cNvPr id="6" name="TextBox 5">
            <a:extLst>
              <a:ext uri="{FF2B5EF4-FFF2-40B4-BE49-F238E27FC236}">
                <a16:creationId xmlns:a16="http://schemas.microsoft.com/office/drawing/2014/main" id="{2FF3559A-5F19-B627-528E-BCBAF2C37638}"/>
              </a:ext>
            </a:extLst>
          </p:cNvPr>
          <p:cNvSpPr txBox="1"/>
          <p:nvPr/>
        </p:nvSpPr>
        <p:spPr>
          <a:xfrm>
            <a:off x="2734810" y="4681057"/>
            <a:ext cx="2952925" cy="523220"/>
          </a:xfrm>
          <a:prstGeom prst="rect">
            <a:avLst/>
          </a:prstGeom>
          <a:noFill/>
        </p:spPr>
        <p:txBody>
          <a:bodyPr wrap="square" rtlCol="0">
            <a:spAutoFit/>
          </a:bodyPr>
          <a:lstStyle/>
          <a:p>
            <a:r>
              <a:rPr lang="en-US" sz="2800" dirty="0">
                <a:ln w="12700">
                  <a:solidFill>
                    <a:schemeClr val="tx1"/>
                  </a:solidFill>
                </a:ln>
                <a:solidFill>
                  <a:schemeClr val="bg1"/>
                </a:solidFill>
                <a:latin typeface="Arial Black" panose="020B0A04020102020204" pitchFamily="34" charset="0"/>
              </a:rPr>
              <a:t>perseverance</a:t>
            </a:r>
          </a:p>
        </p:txBody>
      </p:sp>
      <p:sp>
        <p:nvSpPr>
          <p:cNvPr id="7" name="TextBox 6">
            <a:extLst>
              <a:ext uri="{FF2B5EF4-FFF2-40B4-BE49-F238E27FC236}">
                <a16:creationId xmlns:a16="http://schemas.microsoft.com/office/drawing/2014/main" id="{9F685126-2EF9-088A-2CD6-2CFA86BA5D2D}"/>
              </a:ext>
            </a:extLst>
          </p:cNvPr>
          <p:cNvSpPr txBox="1"/>
          <p:nvPr/>
        </p:nvSpPr>
        <p:spPr>
          <a:xfrm>
            <a:off x="6191074" y="4286774"/>
            <a:ext cx="1451297" cy="707886"/>
          </a:xfrm>
          <a:prstGeom prst="rect">
            <a:avLst/>
          </a:prstGeom>
          <a:noFill/>
        </p:spPr>
        <p:txBody>
          <a:bodyPr wrap="square" rtlCol="0">
            <a:spAutoFit/>
          </a:bodyPr>
          <a:lstStyle/>
          <a:p>
            <a:r>
              <a:rPr lang="en-US" sz="4000" b="1" dirty="0">
                <a:ln w="12700">
                  <a:solidFill>
                    <a:schemeClr val="tx1"/>
                  </a:solidFill>
                </a:ln>
                <a:solidFill>
                  <a:schemeClr val="bg1"/>
                </a:solidFill>
              </a:rPr>
              <a:t>Self-</a:t>
            </a:r>
          </a:p>
        </p:txBody>
      </p:sp>
      <p:sp>
        <p:nvSpPr>
          <p:cNvPr id="8" name="TextBox 7">
            <a:extLst>
              <a:ext uri="{FF2B5EF4-FFF2-40B4-BE49-F238E27FC236}">
                <a16:creationId xmlns:a16="http://schemas.microsoft.com/office/drawing/2014/main" id="{6129DAEF-55F6-6893-85CC-CC264226E48A}"/>
              </a:ext>
            </a:extLst>
          </p:cNvPr>
          <p:cNvSpPr txBox="1"/>
          <p:nvPr/>
        </p:nvSpPr>
        <p:spPr>
          <a:xfrm>
            <a:off x="5941674" y="4672992"/>
            <a:ext cx="1866207" cy="769441"/>
          </a:xfrm>
          <a:prstGeom prst="rect">
            <a:avLst/>
          </a:prstGeom>
          <a:noFill/>
        </p:spPr>
        <p:txBody>
          <a:bodyPr wrap="square" rtlCol="0">
            <a:spAutoFit/>
          </a:bodyPr>
          <a:lstStyle/>
          <a:p>
            <a:r>
              <a:rPr lang="en-US" sz="4400" b="1" dirty="0">
                <a:ln w="12700">
                  <a:solidFill>
                    <a:schemeClr val="tx1"/>
                  </a:solidFill>
                </a:ln>
                <a:solidFill>
                  <a:schemeClr val="bg1"/>
                </a:solidFill>
              </a:rPr>
              <a:t>control</a:t>
            </a:r>
          </a:p>
        </p:txBody>
      </p:sp>
      <p:sp>
        <p:nvSpPr>
          <p:cNvPr id="9" name="TextBox 8">
            <a:extLst>
              <a:ext uri="{FF2B5EF4-FFF2-40B4-BE49-F238E27FC236}">
                <a16:creationId xmlns:a16="http://schemas.microsoft.com/office/drawing/2014/main" id="{13ECAC13-737F-9B09-184D-E647C2E92366}"/>
              </a:ext>
            </a:extLst>
          </p:cNvPr>
          <p:cNvSpPr txBox="1"/>
          <p:nvPr/>
        </p:nvSpPr>
        <p:spPr>
          <a:xfrm>
            <a:off x="1619075" y="5620624"/>
            <a:ext cx="6753139" cy="707886"/>
          </a:xfrm>
          <a:prstGeom prst="rect">
            <a:avLst/>
          </a:prstGeom>
          <a:noFill/>
        </p:spPr>
        <p:txBody>
          <a:bodyPr wrap="square" rtlCol="0">
            <a:spAutoFit/>
          </a:bodyPr>
          <a:lstStyle/>
          <a:p>
            <a:r>
              <a:rPr lang="en-US" sz="4000" dirty="0">
                <a:ln w="12700">
                  <a:solidFill>
                    <a:schemeClr val="tx1"/>
                  </a:solidFill>
                </a:ln>
                <a:solidFill>
                  <a:schemeClr val="bg1"/>
                </a:solidFill>
                <a:latin typeface="Aharoni" panose="02010803020104030203" pitchFamily="2" charset="-79"/>
                <a:cs typeface="Aharoni" panose="02010803020104030203" pitchFamily="2" charset="-79"/>
              </a:rPr>
              <a:t>Knowledge  virtue  faith</a:t>
            </a:r>
          </a:p>
        </p:txBody>
      </p:sp>
      <p:sp>
        <p:nvSpPr>
          <p:cNvPr id="10" name="TextBox 9">
            <a:extLst>
              <a:ext uri="{FF2B5EF4-FFF2-40B4-BE49-F238E27FC236}">
                <a16:creationId xmlns:a16="http://schemas.microsoft.com/office/drawing/2014/main" id="{A2D63718-5C70-8AD7-17C3-C623FED5BE2A}"/>
              </a:ext>
            </a:extLst>
          </p:cNvPr>
          <p:cNvSpPr txBox="1"/>
          <p:nvPr/>
        </p:nvSpPr>
        <p:spPr>
          <a:xfrm>
            <a:off x="0" y="25160"/>
            <a:ext cx="9144000" cy="461665"/>
          </a:xfrm>
          <a:prstGeom prst="rect">
            <a:avLst/>
          </a:prstGeom>
          <a:noFill/>
        </p:spPr>
        <p:txBody>
          <a:bodyPr wrap="square" rtlCol="0">
            <a:spAutoFit/>
          </a:bodyPr>
          <a:lstStyle/>
          <a:p>
            <a:pPr algn="ctr"/>
            <a:r>
              <a:rPr lang="en-US" sz="2400" dirty="0">
                <a:solidFill>
                  <a:schemeClr val="bg1"/>
                </a:solidFill>
              </a:rPr>
              <a:t>2 Peter 1:5-7</a:t>
            </a:r>
          </a:p>
        </p:txBody>
      </p:sp>
    </p:spTree>
    <p:extLst>
      <p:ext uri="{BB962C8B-B14F-4D97-AF65-F5344CB8AC3E}">
        <p14:creationId xmlns:p14="http://schemas.microsoft.com/office/powerpoint/2010/main" val="4068780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AB884A-97E0-9C17-2458-A174CB9B413A}"/>
              </a:ext>
            </a:extLst>
          </p:cNvPr>
          <p:cNvPicPr>
            <a:picLocks noChangeAspect="1"/>
          </p:cNvPicPr>
          <p:nvPr/>
        </p:nvPicPr>
        <p:blipFill>
          <a:blip r:embed="rId2"/>
          <a:stretch>
            <a:fillRect/>
          </a:stretch>
        </p:blipFill>
        <p:spPr>
          <a:xfrm>
            <a:off x="1126724" y="1873742"/>
            <a:ext cx="6645677" cy="4984258"/>
          </a:xfrm>
          <a:prstGeom prst="rect">
            <a:avLst/>
          </a:prstGeom>
        </p:spPr>
      </p:pic>
      <p:sp>
        <p:nvSpPr>
          <p:cNvPr id="3" name="TextBox 2">
            <a:extLst>
              <a:ext uri="{FF2B5EF4-FFF2-40B4-BE49-F238E27FC236}">
                <a16:creationId xmlns:a16="http://schemas.microsoft.com/office/drawing/2014/main" id="{3DC6A207-7ACC-99B4-BD3C-63DCDEF9535C}"/>
              </a:ext>
            </a:extLst>
          </p:cNvPr>
          <p:cNvSpPr txBox="1"/>
          <p:nvPr/>
        </p:nvSpPr>
        <p:spPr>
          <a:xfrm>
            <a:off x="1" y="201336"/>
            <a:ext cx="9144000" cy="1323439"/>
          </a:xfrm>
          <a:prstGeom prst="rect">
            <a:avLst/>
          </a:prstGeom>
          <a:noFill/>
        </p:spPr>
        <p:txBody>
          <a:bodyPr wrap="square" rtlCol="0">
            <a:spAutoFit/>
          </a:bodyPr>
          <a:lstStyle/>
          <a:p>
            <a:pPr algn="ctr"/>
            <a:r>
              <a:rPr lang="en-US" sz="4000" b="1" dirty="0">
                <a:solidFill>
                  <a:schemeClr val="bg1"/>
                </a:solidFill>
              </a:rPr>
              <a:t>What have you Built?   Today?</a:t>
            </a:r>
          </a:p>
          <a:p>
            <a:pPr algn="ctr"/>
            <a:r>
              <a:rPr lang="en-US" sz="4000" b="1" dirty="0">
                <a:solidFill>
                  <a:schemeClr val="bg1"/>
                </a:solidFill>
              </a:rPr>
              <a:t>Last week?   Last month?  Last year?</a:t>
            </a:r>
          </a:p>
        </p:txBody>
      </p:sp>
    </p:spTree>
    <p:extLst>
      <p:ext uri="{BB962C8B-B14F-4D97-AF65-F5344CB8AC3E}">
        <p14:creationId xmlns:p14="http://schemas.microsoft.com/office/powerpoint/2010/main" val="227519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20804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16778"/>
            <a:ext cx="9143999"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t>Are you a New Testament Christian?</a:t>
            </a:r>
          </a:p>
        </p:txBody>
      </p:sp>
      <p:sp>
        <p:nvSpPr>
          <p:cNvPr id="5" name="Rectangle 3" descr="Rectangle: Click to edit Master text styles&#10;Second level&#10;Third level&#10;Fourth level&#10;Fifth level">
            <a:extLst>
              <a:ext uri="{FF2B5EF4-FFF2-40B4-BE49-F238E27FC236}">
                <a16:creationId xmlns:a16="http://schemas.microsoft.com/office/drawing/2014/main" id="{D0B57229-4B70-A0A7-3E79-C275ACFCE8EC}"/>
              </a:ext>
            </a:extLst>
          </p:cNvPr>
          <p:cNvSpPr txBox="1">
            <a:spLocks noChangeArrowheads="1"/>
          </p:cNvSpPr>
          <p:nvPr/>
        </p:nvSpPr>
        <p:spPr>
          <a:xfrm>
            <a:off x="855677" y="2169355"/>
            <a:ext cx="6484938" cy="29051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200" b="1" i="0" u="none" strike="noStrike" kern="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Hear</a:t>
            </a:r>
            <a:r>
              <a:rPr kumimoji="0" lang="en-US" sz="3200" b="0" i="0" u="none" strike="noStrike" kern="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 the Gospel (Rom.10:14)</a:t>
            </a:r>
          </a:p>
        </p:txBody>
      </p:sp>
      <p:sp>
        <p:nvSpPr>
          <p:cNvPr id="6" name="Rectangle 3" descr="Rectangle: Click to edit Master text styles&#10;Second level&#10;Third level&#10;Fourth level&#10;Fifth level">
            <a:extLst>
              <a:ext uri="{FF2B5EF4-FFF2-40B4-BE49-F238E27FC236}">
                <a16:creationId xmlns:a16="http://schemas.microsoft.com/office/drawing/2014/main" id="{8D768C23-8C44-E143-4AC6-B52FF28E7369}"/>
              </a:ext>
            </a:extLst>
          </p:cNvPr>
          <p:cNvSpPr txBox="1">
            <a:spLocks noChangeArrowheads="1"/>
          </p:cNvSpPr>
          <p:nvPr/>
        </p:nvSpPr>
        <p:spPr>
          <a:xfrm>
            <a:off x="852181" y="2673073"/>
            <a:ext cx="7654256" cy="32146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200" b="1" i="0" u="none" strike="noStrike" kern="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Believe</a:t>
            </a:r>
            <a:r>
              <a:rPr kumimoji="0" lang="en-US" sz="3200" b="0" i="0" u="none" strike="noStrike" kern="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 the Gospel (Heb. 11:6)</a:t>
            </a:r>
          </a:p>
        </p:txBody>
      </p:sp>
      <p:sp>
        <p:nvSpPr>
          <p:cNvPr id="7" name="Rectangle 3" descr="Rectangle: Click to edit Master text styles&#10;Second level&#10;Third level&#10;Fourth level&#10;Fifth level">
            <a:extLst>
              <a:ext uri="{FF2B5EF4-FFF2-40B4-BE49-F238E27FC236}">
                <a16:creationId xmlns:a16="http://schemas.microsoft.com/office/drawing/2014/main" id="{2F6B1EC9-4087-55C2-C6EE-83FCB36377F7}"/>
              </a:ext>
            </a:extLst>
          </p:cNvPr>
          <p:cNvSpPr txBox="1">
            <a:spLocks noChangeArrowheads="1"/>
          </p:cNvSpPr>
          <p:nvPr/>
        </p:nvSpPr>
        <p:spPr>
          <a:xfrm>
            <a:off x="852632" y="3134366"/>
            <a:ext cx="6484938" cy="33575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200" b="1" i="0" u="none" strike="noStrike" kern="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Repent</a:t>
            </a:r>
            <a:r>
              <a:rPr kumimoji="0" lang="en-US" sz="3200" b="0" i="0" u="none" strike="noStrike" kern="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 of Sins (Acts 3:19)</a:t>
            </a:r>
          </a:p>
          <a:p>
            <a:pPr marL="609600" marR="0" lvl="0" indent="-609600" algn="l" defTabSz="914400" rtl="0" eaLnBrk="0" fontAlgn="base" latinLnBrk="0" hangingPunct="0">
              <a:lnSpc>
                <a:spcPct val="8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rgbClr val="000000"/>
              </a:solidFill>
              <a:effectLst/>
              <a:uLnTx/>
              <a:uFillTx/>
              <a:latin typeface="Times New Roman"/>
              <a:ea typeface="+mn-ea"/>
              <a:cs typeface="+mn-cs"/>
            </a:endParaRPr>
          </a:p>
        </p:txBody>
      </p:sp>
      <p:sp>
        <p:nvSpPr>
          <p:cNvPr id="8" name="Rectangle 3" descr="Rectangle: Click to edit Master text styles&#10;Second level&#10;Third level&#10;Fourth level&#10;Fifth level">
            <a:extLst>
              <a:ext uri="{FF2B5EF4-FFF2-40B4-BE49-F238E27FC236}">
                <a16:creationId xmlns:a16="http://schemas.microsoft.com/office/drawing/2014/main" id="{C8450CA4-B06E-A0E9-26FC-F35D2D522886}"/>
              </a:ext>
            </a:extLst>
          </p:cNvPr>
          <p:cNvSpPr txBox="1">
            <a:spLocks noChangeArrowheads="1"/>
          </p:cNvSpPr>
          <p:nvPr/>
        </p:nvSpPr>
        <p:spPr>
          <a:xfrm>
            <a:off x="860570" y="3664345"/>
            <a:ext cx="6484938" cy="304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200" b="1" i="0" u="none" strike="noStrike" kern="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Confess</a:t>
            </a:r>
            <a:r>
              <a:rPr kumimoji="0" lang="en-US" sz="3200" b="0" i="0" u="none" strike="noStrike" kern="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 Christ (Rom.10:9)</a:t>
            </a:r>
          </a:p>
        </p:txBody>
      </p:sp>
      <p:sp>
        <p:nvSpPr>
          <p:cNvPr id="9" name="Rectangle 3" descr="Rectangle: Click to edit Master text styles&#10;Second level&#10;Third level&#10;Fourth level&#10;Fifth level">
            <a:extLst>
              <a:ext uri="{FF2B5EF4-FFF2-40B4-BE49-F238E27FC236}">
                <a16:creationId xmlns:a16="http://schemas.microsoft.com/office/drawing/2014/main" id="{309E2ED0-949E-5D3C-EA52-EE0EB9D4BC57}"/>
              </a:ext>
            </a:extLst>
          </p:cNvPr>
          <p:cNvSpPr txBox="1">
            <a:spLocks noChangeArrowheads="1"/>
          </p:cNvSpPr>
          <p:nvPr/>
        </p:nvSpPr>
        <p:spPr>
          <a:xfrm>
            <a:off x="986404" y="4822455"/>
            <a:ext cx="7203141" cy="44291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80000"/>
              </a:lnSpc>
              <a:spcBef>
                <a:spcPct val="20000"/>
              </a:spcBef>
              <a:spcAft>
                <a:spcPct val="0"/>
              </a:spcAft>
              <a:buClrTx/>
              <a:buSzTx/>
              <a:buNone/>
              <a:tabLst/>
              <a:defRPr/>
            </a:pPr>
            <a:r>
              <a:rPr kumimoji="0" lang="en-US" sz="3600" b="1" i="0" u="none" strike="noStrike" kern="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Serve our Lord the rest                          of our lives (Rev.2:10)</a:t>
            </a:r>
          </a:p>
          <a:p>
            <a:pPr marL="0" marR="0" lvl="0" indent="0" algn="l" defTabSz="914400" rtl="0" eaLnBrk="0" fontAlgn="base" latinLnBrk="0" hangingPunct="0">
              <a:lnSpc>
                <a:spcPct val="80000"/>
              </a:lnSpc>
              <a:spcBef>
                <a:spcPct val="2000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09600" marR="0" lvl="0" indent="-609600" algn="l" defTabSz="914400" rtl="0" eaLnBrk="0" fontAlgn="base" latinLnBrk="0" hangingPunct="0">
              <a:lnSpc>
                <a:spcPct val="8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rgbClr val="000000"/>
              </a:solidFill>
              <a:effectLst/>
              <a:uLnTx/>
              <a:uFillTx/>
              <a:latin typeface="Times New Roman"/>
              <a:ea typeface="+mn-ea"/>
              <a:cs typeface="+mn-cs"/>
            </a:endParaRPr>
          </a:p>
        </p:txBody>
      </p:sp>
      <p:sp>
        <p:nvSpPr>
          <p:cNvPr id="11" name="Footer Placeholder 6">
            <a:extLst>
              <a:ext uri="{FF2B5EF4-FFF2-40B4-BE49-F238E27FC236}">
                <a16:creationId xmlns:a16="http://schemas.microsoft.com/office/drawing/2014/main" id="{BF53A270-D48A-6124-41D8-253FA79A4CFB}"/>
              </a:ext>
            </a:extLst>
          </p:cNvPr>
          <p:cNvSpPr>
            <a:spLocks noGrp="1"/>
          </p:cNvSpPr>
          <p:nvPr>
            <p:ph type="ftr" sz="quarter" idx="11"/>
          </p:nvPr>
        </p:nvSpPr>
        <p:spPr>
          <a:xfrm>
            <a:off x="3028950" y="6356351"/>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13" name="TextBox 12">
            <a:extLst>
              <a:ext uri="{FF2B5EF4-FFF2-40B4-BE49-F238E27FC236}">
                <a16:creationId xmlns:a16="http://schemas.microsoft.com/office/drawing/2014/main" id="{34AC9591-630B-6A47-852A-2400CA6D685B}"/>
              </a:ext>
            </a:extLst>
          </p:cNvPr>
          <p:cNvSpPr txBox="1"/>
          <p:nvPr/>
        </p:nvSpPr>
        <p:spPr>
          <a:xfrm>
            <a:off x="939567" y="4139925"/>
            <a:ext cx="6904139" cy="584775"/>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Be Baptized </a:t>
            </a:r>
            <a:r>
              <a:rPr kumimoji="0" lang="en-US" sz="32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Into Christ </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8002A88-97AA-39EB-7DF7-507832ECFCA8}"/>
              </a:ext>
            </a:extLst>
          </p:cNvPr>
          <p:cNvSpPr txBox="1"/>
          <p:nvPr/>
        </p:nvSpPr>
        <p:spPr>
          <a:xfrm>
            <a:off x="868958" y="5939408"/>
            <a:ext cx="827504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You Must Be Born Again. John 3:1-7</a:t>
            </a:r>
          </a:p>
        </p:txBody>
      </p:sp>
      <p:pic>
        <p:nvPicPr>
          <p:cNvPr id="10" name="Picture 9">
            <a:extLst>
              <a:ext uri="{FF2B5EF4-FFF2-40B4-BE49-F238E27FC236}">
                <a16:creationId xmlns:a16="http://schemas.microsoft.com/office/drawing/2014/main" id="{928851DE-C1E1-1C7D-11CD-CBDD351466D2}"/>
              </a:ext>
            </a:extLst>
          </p:cNvPr>
          <p:cNvPicPr>
            <a:picLocks noChangeAspect="1"/>
          </p:cNvPicPr>
          <p:nvPr/>
        </p:nvPicPr>
        <p:blipFill rotWithShape="1">
          <a:blip r:embed="rId2"/>
          <a:srcRect t="36906"/>
          <a:stretch/>
        </p:blipFill>
        <p:spPr>
          <a:xfrm>
            <a:off x="5588115" y="4780763"/>
            <a:ext cx="3178380" cy="1235180"/>
          </a:xfrm>
          <a:prstGeom prst="rect">
            <a:avLst/>
          </a:prstGeom>
        </p:spPr>
      </p:pic>
      <p:sp>
        <p:nvSpPr>
          <p:cNvPr id="12" name="TextBox 11">
            <a:extLst>
              <a:ext uri="{FF2B5EF4-FFF2-40B4-BE49-F238E27FC236}">
                <a16:creationId xmlns:a16="http://schemas.microsoft.com/office/drawing/2014/main" id="{EAC7946C-E430-3D72-FB95-2075DEE1351D}"/>
              </a:ext>
            </a:extLst>
          </p:cNvPr>
          <p:cNvSpPr txBox="1"/>
          <p:nvPr/>
        </p:nvSpPr>
        <p:spPr>
          <a:xfrm>
            <a:off x="6333688" y="3766657"/>
            <a:ext cx="2183685" cy="954107"/>
          </a:xfrm>
          <a:prstGeom prst="rect">
            <a:avLst/>
          </a:prstGeom>
          <a:noFill/>
        </p:spPr>
        <p:txBody>
          <a:bodyPr wrap="square" rtlCol="0">
            <a:spAutoFit/>
          </a:bodyPr>
          <a:lstStyle/>
          <a:p>
            <a:r>
              <a:rPr lang="en-US" sz="2800" dirty="0">
                <a:solidFill>
                  <a:srgbClr val="FF0000"/>
                </a:solidFill>
                <a:latin typeface="Arial Black" panose="020B0A04020102020204" pitchFamily="34" charset="0"/>
              </a:rPr>
              <a:t>Don’t stop here!</a:t>
            </a:r>
          </a:p>
        </p:txBody>
      </p:sp>
      <p:sp>
        <p:nvSpPr>
          <p:cNvPr id="15" name="Arrow: Right 14">
            <a:extLst>
              <a:ext uri="{FF2B5EF4-FFF2-40B4-BE49-F238E27FC236}">
                <a16:creationId xmlns:a16="http://schemas.microsoft.com/office/drawing/2014/main" id="{36FB710E-F2D5-47B8-58E4-06E7DFC05763}"/>
              </a:ext>
            </a:extLst>
          </p:cNvPr>
          <p:cNvSpPr/>
          <p:nvPr/>
        </p:nvSpPr>
        <p:spPr>
          <a:xfrm rot="21027202">
            <a:off x="5409110" y="4098278"/>
            <a:ext cx="978408" cy="48463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46352A7-B04B-F798-AB22-0A5733FDAA26}"/>
              </a:ext>
            </a:extLst>
          </p:cNvPr>
          <p:cNvSpPr/>
          <p:nvPr/>
        </p:nvSpPr>
        <p:spPr>
          <a:xfrm>
            <a:off x="1015068" y="4693093"/>
            <a:ext cx="4496499" cy="112624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197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65ECC-2172-8B77-D08C-B01C45C4423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F8BBFF9-3A5C-E3C6-D590-A47B6022A085}"/>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BB71BF5-B84D-3E8B-7187-FB1881FF03B0}"/>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9AB9AC3-8958-F4A5-C8DC-CBB94BFE7A56}"/>
              </a:ext>
            </a:extLst>
          </p:cNvPr>
          <p:cNvSpPr txBox="1"/>
          <p:nvPr/>
        </p:nvSpPr>
        <p:spPr>
          <a:xfrm>
            <a:off x="1" y="-16778"/>
            <a:ext cx="9143999" cy="658835"/>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Digging Deep   </a:t>
            </a:r>
            <a:r>
              <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Luke 6:46-49</a:t>
            </a:r>
            <a:endParaRPr lang="en-US"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2ECE0BD1-E5FA-767D-53E9-D1D5DD6AB96E}"/>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7A1DC65B-6F11-EE0A-10BA-CDC5A0D7FD34}"/>
              </a:ext>
            </a:extLst>
          </p:cNvPr>
          <p:cNvSpPr txBox="1"/>
          <p:nvPr/>
        </p:nvSpPr>
        <p:spPr>
          <a:xfrm>
            <a:off x="1367405" y="2114026"/>
            <a:ext cx="7357145" cy="3908762"/>
          </a:xfrm>
          <a:prstGeom prst="rect">
            <a:avLst/>
          </a:prstGeom>
          <a:noFill/>
        </p:spPr>
        <p:txBody>
          <a:bodyPr wrap="square">
            <a:spAutoFit/>
          </a:bodyPr>
          <a:lstStyle/>
          <a:p>
            <a:pPr marL="0" marR="0">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Our Lord says, “He is like a (wise) man which built an house, and dug deep, and laid the foundation on a rock” </a:t>
            </a:r>
            <a:r>
              <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(v. 48). </a:t>
            </a:r>
          </a:p>
          <a:p>
            <a:pPr marL="0" marR="0">
              <a:spcBef>
                <a:spcPts val="0"/>
              </a:spcBef>
              <a:spcAft>
                <a:spcPts val="800"/>
              </a:spcAft>
            </a:pPr>
            <a:r>
              <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He is like such a man—</a:t>
            </a:r>
          </a:p>
          <a:p>
            <a:pPr marL="0" marR="0">
              <a:spcBef>
                <a:spcPts val="0"/>
              </a:spcBef>
              <a:spcAft>
                <a:spcPts val="800"/>
              </a:spcAft>
            </a:pP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3200" b="1" u="sng"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 Because He Believed in the Rock</a:t>
            </a:r>
            <a:r>
              <a:rPr lang="en-US" sz="32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Jesus Christ is the Rock. “Apart from Me,” He says, “you can do nothing.” </a:t>
            </a:r>
          </a:p>
        </p:txBody>
      </p:sp>
      <p:sp>
        <p:nvSpPr>
          <p:cNvPr id="8" name="TextBox 7">
            <a:extLst>
              <a:ext uri="{FF2B5EF4-FFF2-40B4-BE49-F238E27FC236}">
                <a16:creationId xmlns:a16="http://schemas.microsoft.com/office/drawing/2014/main" id="{440AC165-1ADC-7A53-8181-3286A1DF6AFA}"/>
              </a:ext>
            </a:extLst>
          </p:cNvPr>
          <p:cNvSpPr txBox="1"/>
          <p:nvPr/>
        </p:nvSpPr>
        <p:spPr>
          <a:xfrm>
            <a:off x="855677" y="911214"/>
            <a:ext cx="8288323"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00" cap="none" spc="0" normalizeH="0" baseline="0" noProof="0" dirty="0">
                <a:ln>
                  <a:noFill/>
                </a:ln>
                <a:solidFill>
                  <a:schemeClr val="accent1">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1. The Wisdom of the Obedient</a:t>
            </a:r>
            <a:endParaRPr kumimoji="0" lang="en-US" sz="40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406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978E8-62AA-E398-07BF-BC5281E3BAE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6EF35AC-D1A1-728A-20A8-CD1369D344E4}"/>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9CFE59D-BEB4-5116-B549-97C0A44202A1}"/>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4E49A2B-C4F1-0174-6CAD-91E4B1FE1314}"/>
              </a:ext>
            </a:extLst>
          </p:cNvPr>
          <p:cNvSpPr txBox="1"/>
          <p:nvPr/>
        </p:nvSpPr>
        <p:spPr>
          <a:xfrm>
            <a:off x="1" y="-16778"/>
            <a:ext cx="9143999" cy="1403269"/>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Digging Deep   </a:t>
            </a:r>
            <a:r>
              <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Luke 6:46-49</a:t>
            </a:r>
            <a:endParaRPr lang="en-US"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B95374D-6173-BC5A-B613-C955FFCFC7D6}"/>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3A2BF3B6-C72E-CF01-CAA6-3D54ABAE7853}"/>
              </a:ext>
            </a:extLst>
          </p:cNvPr>
          <p:cNvSpPr txBox="1"/>
          <p:nvPr/>
        </p:nvSpPr>
        <p:spPr>
          <a:xfrm>
            <a:off x="1275127" y="1000886"/>
            <a:ext cx="7130642" cy="3046988"/>
          </a:xfrm>
          <a:prstGeom prst="rect">
            <a:avLst/>
          </a:prstGeom>
          <a:noFill/>
        </p:spPr>
        <p:txBody>
          <a:bodyPr wrap="square">
            <a:spAutoFit/>
          </a:bodyPr>
          <a:lstStyle/>
          <a:p>
            <a:r>
              <a:rPr lang="en-US" sz="3600" b="1" dirty="0">
                <a:solidFill>
                  <a:srgbClr val="0070C0"/>
                </a:solidFill>
              </a:rPr>
              <a:t>Luke 6:46 </a:t>
            </a:r>
            <a:r>
              <a:rPr lang="en-US" sz="2400" b="1" dirty="0"/>
              <a:t>"But why do you call Me 'Lord, Lord,' and do not do the things which I say?</a:t>
            </a:r>
          </a:p>
          <a:p>
            <a:r>
              <a:rPr lang="en-US" sz="2200" b="1" dirty="0">
                <a:solidFill>
                  <a:srgbClr val="0070C0"/>
                </a:solidFill>
              </a:rPr>
              <a:t>47</a:t>
            </a:r>
            <a:r>
              <a:rPr lang="en-US" sz="2200" dirty="0"/>
              <a:t> "Whoever comes to Me, and hears My sayings and does them, I will show you whom he is like:</a:t>
            </a:r>
          </a:p>
          <a:p>
            <a:r>
              <a:rPr lang="en-US" sz="2200" b="1" dirty="0">
                <a:solidFill>
                  <a:srgbClr val="0070C0"/>
                </a:solidFill>
              </a:rPr>
              <a:t>48</a:t>
            </a:r>
            <a:r>
              <a:rPr lang="en-US" sz="2200" dirty="0"/>
              <a:t> </a:t>
            </a:r>
            <a:r>
              <a:rPr lang="en-US" sz="2200" dirty="0">
                <a:solidFill>
                  <a:srgbClr val="FF0000"/>
                </a:solidFill>
              </a:rPr>
              <a:t>"</a:t>
            </a:r>
            <a:r>
              <a:rPr lang="en-US" sz="2200" b="1" u="sng" dirty="0">
                <a:solidFill>
                  <a:srgbClr val="FF0000"/>
                </a:solidFill>
              </a:rPr>
              <a:t>He is like a man building a house, who dug deep and laid the foundation on the rock</a:t>
            </a:r>
            <a:r>
              <a:rPr lang="en-US" sz="2200" dirty="0">
                <a:solidFill>
                  <a:srgbClr val="FF0000"/>
                </a:solidFill>
              </a:rPr>
              <a:t>. And when the flood arose, the stream beat vehemently against that house, and could not shake it, </a:t>
            </a:r>
            <a:r>
              <a:rPr lang="en-US" sz="2200" b="1" dirty="0">
                <a:solidFill>
                  <a:srgbClr val="FF0000"/>
                </a:solidFill>
              </a:rPr>
              <a:t>for it was founded on the rock.</a:t>
            </a:r>
          </a:p>
        </p:txBody>
      </p:sp>
      <p:pic>
        <p:nvPicPr>
          <p:cNvPr id="6" name="Picture 2" descr="foundation contractors CT - curtain foundation -">
            <a:extLst>
              <a:ext uri="{FF2B5EF4-FFF2-40B4-BE49-F238E27FC236}">
                <a16:creationId xmlns:a16="http://schemas.microsoft.com/office/drawing/2014/main" id="{B76F2A71-9CB5-B74D-87FF-CF1360C48A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5953" y="3994654"/>
            <a:ext cx="2597803" cy="22254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9D6242D-D579-416A-AFFA-69623EC851F9}"/>
              </a:ext>
            </a:extLst>
          </p:cNvPr>
          <p:cNvSpPr txBox="1"/>
          <p:nvPr/>
        </p:nvSpPr>
        <p:spPr>
          <a:xfrm>
            <a:off x="1325460" y="4034484"/>
            <a:ext cx="4580388"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70C0"/>
                </a:solidFill>
                <a:effectLst/>
                <a:uLnTx/>
                <a:uFillTx/>
                <a:latin typeface="Calibri" panose="020F0502020204030204"/>
                <a:ea typeface="+mn-ea"/>
                <a:cs typeface="+mn-cs"/>
              </a:rPr>
              <a:t>49</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"But he who heard and did nothing is like a man who built a house on the earth without a foundation, against which the stream beat vehemently; and immediately it fell. And the ruin of that house was great."</a:t>
            </a:r>
          </a:p>
        </p:txBody>
      </p:sp>
      <p:sp>
        <p:nvSpPr>
          <p:cNvPr id="11" name="Rectangle 10">
            <a:extLst>
              <a:ext uri="{FF2B5EF4-FFF2-40B4-BE49-F238E27FC236}">
                <a16:creationId xmlns:a16="http://schemas.microsoft.com/office/drawing/2014/main" id="{A4AC7D26-D0E8-B03E-AE56-9B7D27719B3E}"/>
              </a:ext>
            </a:extLst>
          </p:cNvPr>
          <p:cNvSpPr/>
          <p:nvPr/>
        </p:nvSpPr>
        <p:spPr>
          <a:xfrm>
            <a:off x="5955953" y="3994654"/>
            <a:ext cx="2597803" cy="2225406"/>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1724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5066F-8649-75F0-8740-E3B8057BB7C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656F90D-C6AE-19EC-6CCC-9F5FBFF77D7F}"/>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12C463C-917C-D750-47E2-5ABC4658E9B4}"/>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46023F6-E541-7408-F119-C21891CF8C65}"/>
              </a:ext>
            </a:extLst>
          </p:cNvPr>
          <p:cNvSpPr txBox="1"/>
          <p:nvPr/>
        </p:nvSpPr>
        <p:spPr>
          <a:xfrm>
            <a:off x="1" y="-16778"/>
            <a:ext cx="9143999" cy="658835"/>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Digging Deep   </a:t>
            </a:r>
            <a:r>
              <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Luke 6:46-49</a:t>
            </a:r>
            <a:endParaRPr lang="en-US"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E774DFA1-37FE-4384-7882-D99C2E8041FF}"/>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12779CBC-594D-A7F7-B3F9-5137A009DCFF}"/>
              </a:ext>
            </a:extLst>
          </p:cNvPr>
          <p:cNvSpPr txBox="1"/>
          <p:nvPr/>
        </p:nvSpPr>
        <p:spPr>
          <a:xfrm>
            <a:off x="1233181" y="1912690"/>
            <a:ext cx="7466203" cy="4885953"/>
          </a:xfrm>
          <a:prstGeom prst="rect">
            <a:avLst/>
          </a:prstGeom>
          <a:noFill/>
        </p:spPr>
        <p:txBody>
          <a:bodyPr wrap="square">
            <a:spAutoFit/>
          </a:bodyPr>
          <a:lstStyle/>
          <a:p>
            <a:pPr marL="0" marR="0">
              <a:spcBef>
                <a:spcPts val="0"/>
              </a:spcBef>
              <a:spcAft>
                <a:spcPts val="800"/>
              </a:spcAft>
            </a:pPr>
            <a:r>
              <a:rPr lang="en-US" sz="3200" b="1" u="sng"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 Because he spared no trouble to get at the rock.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“He dug deep.”</a:t>
            </a:r>
          </a:p>
          <a:p>
            <a:pPr marL="0" marR="0">
              <a:spcBef>
                <a:spcPts val="0"/>
              </a:spcBef>
              <a:spcAft>
                <a:spcPts val="800"/>
              </a:spcAft>
            </a:pP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There are obstructions that must be removed in digging the foundation - </a:t>
            </a:r>
            <a:r>
              <a:rPr lang="en-US" sz="2800" u="sng" kern="100" dirty="0">
                <a:effectLst/>
                <a:latin typeface="Calibri" panose="020F0502020204030204" pitchFamily="34" charset="0"/>
                <a:ea typeface="Calibri" panose="020F0502020204030204" pitchFamily="34" charset="0"/>
                <a:cs typeface="Times New Roman" panose="02020603050405020304" pitchFamily="18" charset="0"/>
              </a:rPr>
              <a:t>pride</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u="sng" kern="100" dirty="0">
                <a:effectLst/>
                <a:latin typeface="Calibri" panose="020F0502020204030204" pitchFamily="34" charset="0"/>
                <a:ea typeface="Calibri" panose="020F0502020204030204" pitchFamily="34" charset="0"/>
                <a:cs typeface="Times New Roman" panose="02020603050405020304" pitchFamily="18" charset="0"/>
              </a:rPr>
              <a:t>prejudice</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en-US" sz="2800" u="sng" kern="100" dirty="0">
                <a:effectLst/>
                <a:latin typeface="Calibri" panose="020F0502020204030204" pitchFamily="34" charset="0"/>
                <a:ea typeface="Calibri" panose="020F0502020204030204" pitchFamily="34" charset="0"/>
                <a:cs typeface="Times New Roman" panose="02020603050405020304" pitchFamily="18" charset="0"/>
              </a:rPr>
              <a:t>false teaching</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It is no loss of time for a man to examine himself and to dig deep down through everything until </a:t>
            </a:r>
            <a:r>
              <a:rPr lang="en-US" sz="2800" kern="100" dirty="0">
                <a:latin typeface="Calibri" panose="020F0502020204030204" pitchFamily="34" charset="0"/>
                <a:ea typeface="Calibri" panose="020F0502020204030204" pitchFamily="34" charset="0"/>
                <a:cs typeface="Times New Roman" panose="02020603050405020304" pitchFamily="18" charset="0"/>
              </a:rPr>
              <a:t>he reaches</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Christ. “Foreign matter” and obstructions must be removed so our foundation is sure.</a:t>
            </a:r>
          </a:p>
          <a:p>
            <a:pPr marL="0" marR="0">
              <a:lnSpc>
                <a:spcPct val="107000"/>
              </a:lnSpc>
              <a:spcBef>
                <a:spcPts val="0"/>
              </a:spcBef>
              <a:spcAft>
                <a:spcPts val="800"/>
              </a:spcAft>
            </a:pP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CAAA441-76C3-E4C9-A11E-9595F0AEF542}"/>
              </a:ext>
            </a:extLst>
          </p:cNvPr>
          <p:cNvSpPr txBox="1"/>
          <p:nvPr/>
        </p:nvSpPr>
        <p:spPr>
          <a:xfrm>
            <a:off x="855677" y="911214"/>
            <a:ext cx="8288323"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00" cap="none" spc="0" normalizeH="0" baseline="0" noProof="0" dirty="0">
                <a:ln>
                  <a:noFill/>
                </a:ln>
                <a:solidFill>
                  <a:schemeClr val="accent1">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1. The Wisdom of the Obedient</a:t>
            </a:r>
            <a:endParaRPr kumimoji="0" lang="en-US" sz="40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239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AE6C2-E653-495C-8552-A06BAD2B985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AC585D5-498D-DFD6-B528-2FFCF1A181C3}"/>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328C269-E390-D2A9-CF13-E79218D9B39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A9F1501-5C5C-5460-0F2C-7BE9B0B14ED8}"/>
              </a:ext>
            </a:extLst>
          </p:cNvPr>
          <p:cNvSpPr txBox="1"/>
          <p:nvPr/>
        </p:nvSpPr>
        <p:spPr>
          <a:xfrm>
            <a:off x="1" y="16778"/>
            <a:ext cx="9143999" cy="658835"/>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Digging Deep   </a:t>
            </a:r>
            <a:r>
              <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Luke 6:46-49</a:t>
            </a:r>
            <a:endParaRPr lang="en-US"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3AEF5FFF-5603-8C71-279B-8BD16C5EB1E6}"/>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A36BD0BD-3467-49F5-4089-1F8BCEB38880}"/>
              </a:ext>
            </a:extLst>
          </p:cNvPr>
          <p:cNvSpPr txBox="1"/>
          <p:nvPr/>
        </p:nvSpPr>
        <p:spPr>
          <a:xfrm>
            <a:off x="1015068" y="1803658"/>
            <a:ext cx="5293453" cy="4473019"/>
          </a:xfrm>
          <a:prstGeom prst="rect">
            <a:avLst/>
          </a:prstGeom>
          <a:noFill/>
        </p:spPr>
        <p:txBody>
          <a:bodyPr wrap="square">
            <a:spAutoFit/>
          </a:bodyPr>
          <a:lstStyle/>
          <a:p>
            <a:pPr marL="0" marR="0">
              <a:spcBef>
                <a:spcPts val="0"/>
              </a:spcBef>
              <a:spcAft>
                <a:spcPts val="800"/>
              </a:spcAft>
            </a:pPr>
            <a:r>
              <a:rPr lang="en-US" sz="3200" b="1" u="sng"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3. Because he built his house upon it after he found the rock</a:t>
            </a:r>
            <a:r>
              <a:rPr lang="en-US" sz="32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t>
            </a:r>
            <a:r>
              <a:rPr lang="en-US" sz="28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H</a:t>
            </a:r>
            <a:r>
              <a:rPr lang="en-US" sz="2600" kern="100" dirty="0">
                <a:effectLst/>
                <a:latin typeface="Calibri" panose="020F0502020204030204" pitchFamily="34" charset="0"/>
                <a:ea typeface="Calibri" panose="020F0502020204030204" pitchFamily="34" charset="0"/>
                <a:cs typeface="Times New Roman" panose="02020603050405020304" pitchFamily="18" charset="0"/>
              </a:rPr>
              <a:t>e was not satisfied with merely finding a good foundation, </a:t>
            </a:r>
            <a:r>
              <a:rPr lang="en-US" sz="2600" b="1" kern="100" dirty="0">
                <a:effectLst/>
                <a:latin typeface="Calibri" panose="020F0502020204030204" pitchFamily="34" charset="0"/>
                <a:ea typeface="Calibri" panose="020F0502020204030204" pitchFamily="34" charset="0"/>
                <a:cs typeface="Times New Roman" panose="02020603050405020304" pitchFamily="18" charset="0"/>
              </a:rPr>
              <a:t>he sought the rock for the purpose of building</a:t>
            </a:r>
            <a:r>
              <a:rPr lang="en-US" sz="2600" b="1" kern="100" dirty="0">
                <a:latin typeface="Calibri" panose="020F0502020204030204" pitchFamily="34" charset="0"/>
                <a:ea typeface="Calibri" panose="020F0502020204030204" pitchFamily="34" charset="0"/>
                <a:cs typeface="Times New Roman" panose="02020603050405020304" pitchFamily="18" charset="0"/>
              </a:rPr>
              <a:t> on.</a:t>
            </a:r>
            <a:r>
              <a:rPr lang="en-US" sz="2600" b="1"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800"/>
              </a:spcAft>
            </a:pPr>
            <a:r>
              <a:rPr lang="en-US" sz="2600" kern="100" dirty="0">
                <a:effectLst/>
                <a:latin typeface="Calibri" panose="020F0502020204030204" pitchFamily="34" charset="0"/>
                <a:ea typeface="Calibri" panose="020F0502020204030204" pitchFamily="34" charset="0"/>
                <a:cs typeface="Times New Roman" panose="02020603050405020304" pitchFamily="18" charset="0"/>
              </a:rPr>
              <a:t>There are some who seem satisfied in that they have found Christ and his promises - but they are indifferent to building </a:t>
            </a:r>
            <a:r>
              <a:rPr lang="en-US" sz="2600" kern="100" dirty="0">
                <a:latin typeface="Calibri" panose="020F0502020204030204" pitchFamily="34" charset="0"/>
                <a:ea typeface="Calibri" panose="020F0502020204030204" pitchFamily="34" charset="0"/>
                <a:cs typeface="Times New Roman" panose="02020603050405020304" pitchFamily="18" charset="0"/>
              </a:rPr>
              <a:t>once they found him.</a:t>
            </a:r>
            <a:r>
              <a:rPr lang="en-US" sz="26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8" name="TextBox 7">
            <a:extLst>
              <a:ext uri="{FF2B5EF4-FFF2-40B4-BE49-F238E27FC236}">
                <a16:creationId xmlns:a16="http://schemas.microsoft.com/office/drawing/2014/main" id="{AA0F4EF5-06E6-851F-FE57-38918666F7C2}"/>
              </a:ext>
            </a:extLst>
          </p:cNvPr>
          <p:cNvSpPr txBox="1"/>
          <p:nvPr/>
        </p:nvSpPr>
        <p:spPr>
          <a:xfrm>
            <a:off x="855677" y="911214"/>
            <a:ext cx="8288323"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00" cap="none" spc="0" normalizeH="0" baseline="0" noProof="0" dirty="0">
                <a:ln>
                  <a:noFill/>
                </a:ln>
                <a:solidFill>
                  <a:schemeClr val="accent1">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1. The Wisdom of the Obedient</a:t>
            </a:r>
            <a:endParaRPr kumimoji="0" lang="en-US" sz="40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endParaRPr>
          </a:p>
        </p:txBody>
      </p:sp>
      <p:pic>
        <p:nvPicPr>
          <p:cNvPr id="6" name="Picture 2" descr="Get a depth measurement">
            <a:extLst>
              <a:ext uri="{FF2B5EF4-FFF2-40B4-BE49-F238E27FC236}">
                <a16:creationId xmlns:a16="http://schemas.microsoft.com/office/drawing/2014/main" id="{44C5CEBD-C722-4B3A-1428-4D48FDC57E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6971" y="2326986"/>
            <a:ext cx="2573470" cy="3427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638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49C8A-B87A-1184-AB51-973E2101370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FF26099-29D9-C918-7FBF-72CE5C0FC808}"/>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E17170F-D461-BBF4-91E8-756373448863}"/>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6AA338E-3685-BC30-047C-A3D405641E02}"/>
              </a:ext>
            </a:extLst>
          </p:cNvPr>
          <p:cNvSpPr txBox="1"/>
          <p:nvPr/>
        </p:nvSpPr>
        <p:spPr>
          <a:xfrm>
            <a:off x="1" y="16778"/>
            <a:ext cx="9143999" cy="658835"/>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Digging Deep   </a:t>
            </a:r>
            <a:r>
              <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Luke 6:46-49</a:t>
            </a:r>
            <a:endParaRPr lang="en-US"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F40DC1FA-4EEF-BF2D-2FD3-4E65B91B848F}"/>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AE2F3561-4F62-C60E-5532-6776C6FCCC17}"/>
              </a:ext>
            </a:extLst>
          </p:cNvPr>
          <p:cNvSpPr txBox="1"/>
          <p:nvPr/>
        </p:nvSpPr>
        <p:spPr>
          <a:xfrm>
            <a:off x="1073791" y="2021772"/>
            <a:ext cx="7667537" cy="4513480"/>
          </a:xfrm>
          <a:prstGeom prst="rect">
            <a:avLst/>
          </a:prstGeom>
          <a:noFill/>
        </p:spPr>
        <p:txBody>
          <a:bodyPr wrap="square">
            <a:spAutoFit/>
          </a:bodyPr>
          <a:lstStyle/>
          <a:p>
            <a:pPr marL="0" marR="0">
              <a:spcBef>
                <a:spcPts val="0"/>
              </a:spcBef>
              <a:spcAft>
                <a:spcPts val="800"/>
              </a:spcAft>
            </a:pPr>
            <a:r>
              <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1Cor. 3:12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Now if anyone builds on this foundation with gold, silver, precious stones, wood, hay, straw, </a:t>
            </a:r>
            <a:r>
              <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13</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each one's work will become clear; for the Day will declare it, because it will be revealed by fire; and the fire will test each one's work, of what sort it is.</a:t>
            </a:r>
            <a:r>
              <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14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If anyone's work which he has built on it endures, he will receive a reward. </a:t>
            </a:r>
            <a:r>
              <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15</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If anyone's work is burned, he will suffer loss; but he himself will be saved, yet so as through fire.</a:t>
            </a:r>
          </a:p>
          <a:p>
            <a:pPr marL="0" marR="0">
              <a:lnSpc>
                <a:spcPct val="107000"/>
              </a:lnSpc>
              <a:spcBef>
                <a:spcPts val="0"/>
              </a:spcBef>
              <a:spcAft>
                <a:spcPts val="800"/>
              </a:spcAft>
            </a:pPr>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33479D4-AA42-4E6B-8601-60245709875F}"/>
              </a:ext>
            </a:extLst>
          </p:cNvPr>
          <p:cNvSpPr txBox="1"/>
          <p:nvPr/>
        </p:nvSpPr>
        <p:spPr>
          <a:xfrm>
            <a:off x="855677" y="911214"/>
            <a:ext cx="8288323"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00" cap="none" spc="0" normalizeH="0" baseline="0" noProof="0" dirty="0">
                <a:ln>
                  <a:noFill/>
                </a:ln>
                <a:solidFill>
                  <a:schemeClr val="accent1">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1. The Wisdom of the Obedient</a:t>
            </a:r>
            <a:endParaRPr kumimoji="0" lang="en-US" sz="40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AE58B02-5209-C3C5-D6C7-89574C063619}"/>
              </a:ext>
            </a:extLst>
          </p:cNvPr>
          <p:cNvSpPr/>
          <p:nvPr/>
        </p:nvSpPr>
        <p:spPr>
          <a:xfrm>
            <a:off x="1031846" y="2021772"/>
            <a:ext cx="7751427" cy="4068635"/>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2166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DA151-4A5F-9A24-E357-CD5FD039677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8508580-7C9D-66ED-A1B6-256538ED9E01}"/>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66976D2-6E5D-56B1-6FCD-1238CD0DE75A}"/>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0F06E19-7701-8F1D-5241-3D578FDBBD3D}"/>
              </a:ext>
            </a:extLst>
          </p:cNvPr>
          <p:cNvSpPr txBox="1"/>
          <p:nvPr/>
        </p:nvSpPr>
        <p:spPr>
          <a:xfrm>
            <a:off x="1" y="-16778"/>
            <a:ext cx="9143999" cy="658835"/>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Digging Deep   </a:t>
            </a:r>
            <a:r>
              <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Luke 6:46-49</a:t>
            </a:r>
            <a:endParaRPr lang="en-US"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29FB8E11-9900-E286-D1BC-445E1A0611F2}"/>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6A7CB49D-C86C-6674-5211-ABEF4EADF830}"/>
              </a:ext>
            </a:extLst>
          </p:cNvPr>
          <p:cNvSpPr txBox="1"/>
          <p:nvPr/>
        </p:nvSpPr>
        <p:spPr>
          <a:xfrm>
            <a:off x="1157680" y="2030136"/>
            <a:ext cx="7751427" cy="3994491"/>
          </a:xfrm>
          <a:prstGeom prst="rect">
            <a:avLst/>
          </a:prstGeom>
          <a:noFill/>
        </p:spPr>
        <p:txBody>
          <a:bodyPr wrap="square">
            <a:spAutoFit/>
          </a:bodyPr>
          <a:lstStyle/>
          <a:p>
            <a:pPr marL="0" marR="0">
              <a:lnSpc>
                <a:spcPct val="107000"/>
              </a:lnSpc>
              <a:spcBef>
                <a:spcPts val="0"/>
              </a:spcBef>
              <a:spcAft>
                <a:spcPts val="800"/>
              </a:spcAft>
            </a:pPr>
            <a:r>
              <a:rPr lang="en-US" sz="3200" b="1" u="sng"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4. Because He was not Disappointed with the Results</a:t>
            </a:r>
            <a:r>
              <a:rPr lang="en-US" sz="32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“The flood arose, the stream beat upon that house, and </a:t>
            </a:r>
            <a:r>
              <a:rPr lang="en-US" sz="2800" u="sng" kern="100" dirty="0">
                <a:effectLst/>
                <a:latin typeface="Calibri" panose="020F0502020204030204" pitchFamily="34" charset="0"/>
                <a:ea typeface="Calibri" panose="020F0502020204030204" pitchFamily="34" charset="0"/>
                <a:cs typeface="Times New Roman" panose="02020603050405020304" pitchFamily="18" charset="0"/>
              </a:rPr>
              <a:t>could not shake it, for it was founded upon a rock.”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The life that is built on Jesus Christ will be found </a:t>
            </a:r>
            <a:r>
              <a:rPr lang="en-US" sz="2800" u="sng" kern="100" dirty="0">
                <a:effectLst/>
                <a:latin typeface="Calibri" panose="020F0502020204030204" pitchFamily="34" charset="0"/>
                <a:ea typeface="Calibri" panose="020F0502020204030204" pitchFamily="34" charset="0"/>
                <a:cs typeface="Times New Roman" panose="02020603050405020304" pitchFamily="18" charset="0"/>
              </a:rPr>
              <a:t>as stable as the Eternal Throne</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“He is able to keep that which I have committed unto Him against that day.” </a:t>
            </a:r>
          </a:p>
          <a:p>
            <a:pPr marL="0" marR="0">
              <a:lnSpc>
                <a:spcPct val="107000"/>
              </a:lnSpc>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“The foundation of God stands sure” </a:t>
            </a:r>
            <a:r>
              <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 Tim. 2:19).</a:t>
            </a:r>
          </a:p>
        </p:txBody>
      </p:sp>
      <p:sp>
        <p:nvSpPr>
          <p:cNvPr id="11" name="TextBox 10">
            <a:extLst>
              <a:ext uri="{FF2B5EF4-FFF2-40B4-BE49-F238E27FC236}">
                <a16:creationId xmlns:a16="http://schemas.microsoft.com/office/drawing/2014/main" id="{F4770916-C58B-807D-98BF-C69ED410C215}"/>
              </a:ext>
            </a:extLst>
          </p:cNvPr>
          <p:cNvSpPr txBox="1"/>
          <p:nvPr/>
        </p:nvSpPr>
        <p:spPr>
          <a:xfrm>
            <a:off x="855677" y="911214"/>
            <a:ext cx="8288323"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00" cap="none" spc="0" normalizeH="0" baseline="0" noProof="0" dirty="0">
                <a:ln>
                  <a:noFill/>
                </a:ln>
                <a:solidFill>
                  <a:schemeClr val="accent1">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1. The Wisdom of the Obedient</a:t>
            </a:r>
            <a:endParaRPr kumimoji="0" lang="en-US" sz="40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428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0BCE5-BC07-F5A4-13E9-32AE217C88E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BB9C190-CDD1-9010-5375-4827EF96E5AA}"/>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2283067-99DB-819C-B980-15028F111F0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E2234C3-0497-E025-294F-C08AAE0247A9}"/>
              </a:ext>
            </a:extLst>
          </p:cNvPr>
          <p:cNvSpPr txBox="1"/>
          <p:nvPr/>
        </p:nvSpPr>
        <p:spPr>
          <a:xfrm>
            <a:off x="0" y="3040"/>
            <a:ext cx="9143999" cy="658835"/>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Digging Deep   </a:t>
            </a:r>
            <a:r>
              <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Luke 6:46-49</a:t>
            </a:r>
            <a:endParaRPr lang="en-US"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E4F8E770-EB31-DB3E-13C1-EFD295D7086C}"/>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29C7CBB5-F9BF-9AF1-BE22-8817846E3996}"/>
              </a:ext>
            </a:extLst>
          </p:cNvPr>
          <p:cNvSpPr txBox="1"/>
          <p:nvPr/>
        </p:nvSpPr>
        <p:spPr>
          <a:xfrm>
            <a:off x="1140904" y="1677798"/>
            <a:ext cx="7743038" cy="4637167"/>
          </a:xfrm>
          <a:prstGeom prst="rect">
            <a:avLst/>
          </a:prstGeom>
          <a:noFill/>
        </p:spPr>
        <p:txBody>
          <a:bodyPr wrap="square">
            <a:spAutoFit/>
          </a:bodyPr>
          <a:lstStyle/>
          <a:p>
            <a:pPr marL="0" marR="0">
              <a:spcBef>
                <a:spcPts val="0"/>
              </a:spcBef>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“He that </a:t>
            </a:r>
            <a:r>
              <a:rPr lang="en-US" sz="2400" i="1" kern="100" dirty="0">
                <a:effectLst/>
                <a:latin typeface="Calibri" panose="020F0502020204030204" pitchFamily="34" charset="0"/>
                <a:ea typeface="Calibri" panose="020F0502020204030204" pitchFamily="34" charset="0"/>
                <a:cs typeface="Times New Roman" panose="02020603050405020304" pitchFamily="18" charset="0"/>
              </a:rPr>
              <a:t>hears, and does not</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is like a man that without a foundation built an house” </a:t>
            </a:r>
            <a:r>
              <a:rPr lang="en-US" sz="24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(v. 49). </a:t>
            </a:r>
            <a:r>
              <a:rPr lang="en-US" sz="2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The foolishness of this man is seen in that—</a:t>
            </a:r>
          </a:p>
          <a:p>
            <a:pPr marL="0" marR="0">
              <a:spcBef>
                <a:spcPts val="0"/>
              </a:spcBef>
              <a:spcAft>
                <a:spcPts val="800"/>
              </a:spcAft>
            </a:pP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3200" b="1" u="sng"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 He Disregarded the Rock</a:t>
            </a:r>
            <a:r>
              <a:rPr lang="en-US" sz="32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He no doubt believed about the rock, but he imagined that he could get on equally well without it. He is a type of those who have been spoiled through false philosophy and vain deceit </a:t>
            </a:r>
            <a:r>
              <a:rPr lang="en-US" sz="24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(Col. 2:6–8).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“Woe unto them that are wise in their own eyes” </a:t>
            </a:r>
            <a:r>
              <a:rPr lang="en-US" sz="24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(Isa. 5:21).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The scribes and Pharisees went on with their building, although they had rejected “the Chief Corner Stone.” If we wish to end with Christ we must </a:t>
            </a:r>
            <a:r>
              <a:rPr lang="en-US" sz="2400" i="1" kern="100" dirty="0">
                <a:effectLst/>
                <a:latin typeface="Calibri" panose="020F0502020204030204" pitchFamily="34" charset="0"/>
                <a:ea typeface="Calibri" panose="020F0502020204030204" pitchFamily="34" charset="0"/>
                <a:cs typeface="Times New Roman" panose="02020603050405020304" pitchFamily="18" charset="0"/>
              </a:rPr>
              <a:t>begin</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with Him.</a:t>
            </a:r>
          </a:p>
        </p:txBody>
      </p:sp>
      <p:sp>
        <p:nvSpPr>
          <p:cNvPr id="8" name="TextBox 7">
            <a:extLst>
              <a:ext uri="{FF2B5EF4-FFF2-40B4-BE49-F238E27FC236}">
                <a16:creationId xmlns:a16="http://schemas.microsoft.com/office/drawing/2014/main" id="{1B6849C5-E29A-C02E-1A08-34A7A190F18D}"/>
              </a:ext>
            </a:extLst>
          </p:cNvPr>
          <p:cNvSpPr txBox="1"/>
          <p:nvPr/>
        </p:nvSpPr>
        <p:spPr>
          <a:xfrm>
            <a:off x="855677" y="905657"/>
            <a:ext cx="8288323"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en-US" sz="4000" b="1"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The Foolishness of the Disobedient</a:t>
            </a:r>
            <a:r>
              <a:rPr kumimoji="0" lang="en-US" sz="3200" b="0"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565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D3D63-36C3-EC04-E7DF-05FEDB4689F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B6E356D-FE97-CBC1-A01C-7702EEB96BA3}"/>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6174BA4-ECDB-1B66-B860-62700F8E2E02}"/>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78DE108-396C-0113-2AE9-65BA8E24F5E9}"/>
              </a:ext>
            </a:extLst>
          </p:cNvPr>
          <p:cNvSpPr txBox="1"/>
          <p:nvPr/>
        </p:nvSpPr>
        <p:spPr>
          <a:xfrm>
            <a:off x="0" y="3040"/>
            <a:ext cx="9143999" cy="658835"/>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Digging Deep   </a:t>
            </a:r>
            <a:r>
              <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Luke 6:46-49</a:t>
            </a:r>
            <a:endParaRPr lang="en-US"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65F371FC-7BF8-51B4-6ED7-05FB8FE2C823}"/>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A87FD01F-93FF-CCB8-EF12-CE83D6C4ABD1}"/>
              </a:ext>
            </a:extLst>
          </p:cNvPr>
          <p:cNvSpPr txBox="1"/>
          <p:nvPr/>
        </p:nvSpPr>
        <p:spPr>
          <a:xfrm>
            <a:off x="1182848" y="1853968"/>
            <a:ext cx="7633981" cy="4390946"/>
          </a:xfrm>
          <a:prstGeom prst="rect">
            <a:avLst/>
          </a:prstGeom>
          <a:noFill/>
        </p:spPr>
        <p:txBody>
          <a:bodyPr wrap="square">
            <a:spAutoFit/>
          </a:bodyPr>
          <a:lstStyle/>
          <a:p>
            <a:pPr marL="0" marR="0">
              <a:spcBef>
                <a:spcPts val="0"/>
              </a:spcBef>
              <a:spcAft>
                <a:spcPts val="800"/>
              </a:spcAft>
            </a:pPr>
            <a:r>
              <a:rPr lang="en-US" sz="3200" b="1" u="sng"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 He started Building too Soon</a:t>
            </a:r>
            <a:r>
              <a:rPr lang="en-US" sz="32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600" kern="100" dirty="0">
                <a:effectLst/>
                <a:latin typeface="Calibri" panose="020F0502020204030204" pitchFamily="34" charset="0"/>
                <a:ea typeface="Calibri" panose="020F0502020204030204" pitchFamily="34" charset="0"/>
                <a:cs typeface="Times New Roman" panose="02020603050405020304" pitchFamily="18" charset="0"/>
              </a:rPr>
              <a:t>He began to plant the stones of hope before he had found the rock of safety. What a picture of many modern religious builders! </a:t>
            </a:r>
          </a:p>
          <a:p>
            <a:pPr marL="0" marR="0">
              <a:spcBef>
                <a:spcPts val="0"/>
              </a:spcBef>
              <a:spcAft>
                <a:spcPts val="800"/>
              </a:spcAft>
            </a:pPr>
            <a:endParaRPr lang="en-US" sz="2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600" kern="100" dirty="0">
                <a:effectLst/>
                <a:latin typeface="Calibri" panose="020F0502020204030204" pitchFamily="34" charset="0"/>
                <a:ea typeface="Calibri" panose="020F0502020204030204" pitchFamily="34" charset="0"/>
                <a:cs typeface="Times New Roman" panose="02020603050405020304" pitchFamily="18" charset="0"/>
              </a:rPr>
              <a:t>They set to the raising of a strong and beautiful life before they have ever come into contact with the saving strength of Christ the Rock. </a:t>
            </a:r>
            <a:r>
              <a:rPr lang="en-US" sz="2600" b="1" kern="100" dirty="0">
                <a:effectLst/>
                <a:latin typeface="Calibri" panose="020F0502020204030204" pitchFamily="34" charset="0"/>
                <a:ea typeface="Calibri" panose="020F0502020204030204" pitchFamily="34" charset="0"/>
                <a:cs typeface="Times New Roman" panose="02020603050405020304" pitchFamily="18" charset="0"/>
              </a:rPr>
              <a:t>They begin building when they should be digging, they are so anxious for something pleasing to the eyes of men.</a:t>
            </a:r>
          </a:p>
        </p:txBody>
      </p:sp>
      <p:sp>
        <p:nvSpPr>
          <p:cNvPr id="8" name="TextBox 7">
            <a:extLst>
              <a:ext uri="{FF2B5EF4-FFF2-40B4-BE49-F238E27FC236}">
                <a16:creationId xmlns:a16="http://schemas.microsoft.com/office/drawing/2014/main" id="{032470EC-46BA-1341-28EE-95AEEC3F906D}"/>
              </a:ext>
            </a:extLst>
          </p:cNvPr>
          <p:cNvSpPr txBox="1"/>
          <p:nvPr/>
        </p:nvSpPr>
        <p:spPr>
          <a:xfrm>
            <a:off x="855677" y="905657"/>
            <a:ext cx="8288323"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en-US" sz="4000" b="1"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The Foolishness of the Disobedient</a:t>
            </a:r>
            <a:r>
              <a:rPr kumimoji="0" lang="en-US" sz="3200" b="0"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378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3B683-5D3D-47C9-C096-DA07DFF3263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4ED8B24-C7EE-F4C8-29DF-8E43692EE371}"/>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8B968A7-3226-9E6D-516C-F9DAAF3CFBD9}"/>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FD4C88F-F443-56E7-435D-2341E94204B8}"/>
              </a:ext>
            </a:extLst>
          </p:cNvPr>
          <p:cNvSpPr txBox="1"/>
          <p:nvPr/>
        </p:nvSpPr>
        <p:spPr>
          <a:xfrm>
            <a:off x="0" y="3040"/>
            <a:ext cx="9143999" cy="658835"/>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Digging Deep   </a:t>
            </a:r>
            <a:r>
              <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Luke 6:46-49</a:t>
            </a:r>
            <a:endParaRPr lang="en-US"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3FFEAE7E-D570-8FDB-B81A-75ADC3272263}"/>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95ACD7C2-7990-6BF7-D3B1-F10DAB326281}"/>
              </a:ext>
            </a:extLst>
          </p:cNvPr>
          <p:cNvSpPr txBox="1"/>
          <p:nvPr/>
        </p:nvSpPr>
        <p:spPr>
          <a:xfrm>
            <a:off x="1174459" y="1814525"/>
            <a:ext cx="7449424" cy="4667945"/>
          </a:xfrm>
          <a:prstGeom prst="rect">
            <a:avLst/>
          </a:prstGeom>
          <a:noFill/>
        </p:spPr>
        <p:txBody>
          <a:bodyPr wrap="square">
            <a:spAutoFit/>
          </a:bodyPr>
          <a:lstStyle/>
          <a:p>
            <a:pPr marL="0" marR="0">
              <a:spcBef>
                <a:spcPts val="0"/>
              </a:spcBef>
              <a:spcAft>
                <a:spcPts val="800"/>
              </a:spcAft>
            </a:pPr>
            <a:r>
              <a:rPr lang="en-US" sz="3200" b="1" u="sng"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3. He Built Without a Foundation</a:t>
            </a:r>
            <a:r>
              <a:rPr lang="en-US" sz="32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t>
            </a:r>
            <a:r>
              <a:rPr lang="en-US" sz="28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The loose sandy earth beside the rolling river was deceptive ground. </a:t>
            </a:r>
            <a:r>
              <a:rPr lang="en-US" sz="2800" u="sng" kern="100" dirty="0">
                <a:effectLst/>
                <a:latin typeface="Calibri" panose="020F0502020204030204" pitchFamily="34" charset="0"/>
                <a:ea typeface="Calibri" panose="020F0502020204030204" pitchFamily="34" charset="0"/>
                <a:cs typeface="Times New Roman" panose="02020603050405020304" pitchFamily="18" charset="0"/>
              </a:rPr>
              <a:t>He felt the need of a house of refuge for his soul, but he did not realize his absolute need of an infallible rock for his house</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800"/>
              </a:spcAft>
            </a:pP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We need salvation, but we need an Almighty Christ to save. “Other foundation can no man lay than that is laid, which is Jesus Christ”                   </a:t>
            </a:r>
            <a:r>
              <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 Cor. 3:11; Isa. 28:16).</a:t>
            </a:r>
          </a:p>
        </p:txBody>
      </p:sp>
      <p:sp>
        <p:nvSpPr>
          <p:cNvPr id="8" name="TextBox 7">
            <a:extLst>
              <a:ext uri="{FF2B5EF4-FFF2-40B4-BE49-F238E27FC236}">
                <a16:creationId xmlns:a16="http://schemas.microsoft.com/office/drawing/2014/main" id="{20821BB0-4D5A-C65F-B8BF-204FB1197F32}"/>
              </a:ext>
            </a:extLst>
          </p:cNvPr>
          <p:cNvSpPr txBox="1"/>
          <p:nvPr/>
        </p:nvSpPr>
        <p:spPr>
          <a:xfrm>
            <a:off x="855677" y="905657"/>
            <a:ext cx="8288323"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en-US" sz="4000" b="1"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The Foolishness of the Disobedient.</a:t>
            </a:r>
            <a:endParaRPr kumimoji="0" lang="en-US" sz="3200" b="1"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13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B406A-1542-3DB8-33B7-13F922EE914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5C64682-52C9-E913-9C3E-E31CB880ECED}"/>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FF998EA-1069-B773-C6C5-2EA56E5DAE22}"/>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55133A5-2A7B-C10D-7D80-34A18D1C88AC}"/>
              </a:ext>
            </a:extLst>
          </p:cNvPr>
          <p:cNvSpPr txBox="1"/>
          <p:nvPr/>
        </p:nvSpPr>
        <p:spPr>
          <a:xfrm>
            <a:off x="0" y="3040"/>
            <a:ext cx="9143999" cy="658835"/>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Digging Deep   </a:t>
            </a:r>
            <a:r>
              <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Luke 6:46-49</a:t>
            </a:r>
            <a:endParaRPr lang="en-US"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9067DB1A-26BA-CD25-DE58-294CDE5B07F7}"/>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28501BFC-1E95-D802-72EB-F2952802608F}"/>
              </a:ext>
            </a:extLst>
          </p:cNvPr>
          <p:cNvSpPr txBox="1"/>
          <p:nvPr/>
        </p:nvSpPr>
        <p:spPr>
          <a:xfrm>
            <a:off x="1233182" y="1613543"/>
            <a:ext cx="7474590" cy="4724370"/>
          </a:xfrm>
          <a:prstGeom prst="rect">
            <a:avLst/>
          </a:prstGeom>
          <a:noFill/>
        </p:spPr>
        <p:txBody>
          <a:bodyPr wrap="square">
            <a:spAutoFit/>
          </a:bodyPr>
          <a:lstStyle/>
          <a:p>
            <a:pPr marL="0" marR="0">
              <a:spcBef>
                <a:spcPts val="0"/>
              </a:spcBef>
              <a:spcAft>
                <a:spcPts val="800"/>
              </a:spcAft>
            </a:pPr>
            <a:r>
              <a:rPr lang="en-US" sz="3200" b="1" u="sng"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4. His Hopes were Suddenly Cut Off.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“The stream  beat strongly, the house fell, and the ruin of that house was great.” </a:t>
            </a:r>
          </a:p>
          <a:p>
            <a:pPr marL="0" marR="0">
              <a:spcBef>
                <a:spcPts val="0"/>
              </a:spcBef>
              <a:spcAft>
                <a:spcPts val="800"/>
              </a:spcAft>
            </a:pPr>
            <a:r>
              <a:rPr lang="en-US" sz="2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He did not perish because he was lazy or indifferent to his need of a shelter. He did his very best, but it was his best without the “</a:t>
            </a:r>
            <a:r>
              <a:rPr lang="en-US" sz="24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one thing needful</a:t>
            </a:r>
            <a:r>
              <a:rPr lang="en-US" sz="2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800"/>
              </a:spcAft>
            </a:pP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4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Your works may be many and beautiful, but if Jesus Christ is not at the foundation of all, “</a:t>
            </a:r>
            <a:r>
              <a:rPr lang="en-US" sz="2400" b="1" u="sng"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one thing thou lack</a:t>
            </a:r>
            <a:r>
              <a:rPr lang="en-US" sz="24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and the lack of this “one thing” renders useless and fruitless every other thing It is too late to build another house when the flood has come (Mal. 4:1; 2 Thess. 1:8).</a:t>
            </a:r>
          </a:p>
        </p:txBody>
      </p:sp>
      <p:sp>
        <p:nvSpPr>
          <p:cNvPr id="9" name="TextBox 8">
            <a:extLst>
              <a:ext uri="{FF2B5EF4-FFF2-40B4-BE49-F238E27FC236}">
                <a16:creationId xmlns:a16="http://schemas.microsoft.com/office/drawing/2014/main" id="{EEFC5E81-9C56-1E0E-72FF-7D3C6511D510}"/>
              </a:ext>
            </a:extLst>
          </p:cNvPr>
          <p:cNvSpPr txBox="1"/>
          <p:nvPr/>
        </p:nvSpPr>
        <p:spPr>
          <a:xfrm>
            <a:off x="855677" y="905657"/>
            <a:ext cx="8288323"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en-US" sz="4000" b="1"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The Foolishness of the Disobedient</a:t>
            </a:r>
            <a:r>
              <a:rPr kumimoji="0" lang="en-US" sz="3200" b="0"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15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06248A-F6F3-6946-D4F5-AEFE11B2CBA0}"/>
              </a:ext>
            </a:extLst>
          </p:cNvPr>
          <p:cNvPicPr>
            <a:picLocks noChangeAspect="1"/>
          </p:cNvPicPr>
          <p:nvPr/>
        </p:nvPicPr>
        <p:blipFill rotWithShape="1">
          <a:blip r:embed="rId2"/>
          <a:srcRect t="10897" r="729" b="50000"/>
          <a:stretch/>
        </p:blipFill>
        <p:spPr>
          <a:xfrm>
            <a:off x="0" y="3802229"/>
            <a:ext cx="9144000" cy="2026024"/>
          </a:xfrm>
          <a:prstGeom prst="rect">
            <a:avLst/>
          </a:prstGeom>
        </p:spPr>
      </p:pic>
      <p:sp>
        <p:nvSpPr>
          <p:cNvPr id="4" name="TextBox 3">
            <a:extLst>
              <a:ext uri="{FF2B5EF4-FFF2-40B4-BE49-F238E27FC236}">
                <a16:creationId xmlns:a16="http://schemas.microsoft.com/office/drawing/2014/main" id="{5B26883D-EF10-FEFE-823B-6461824D8804}"/>
              </a:ext>
            </a:extLst>
          </p:cNvPr>
          <p:cNvSpPr txBox="1"/>
          <p:nvPr/>
        </p:nvSpPr>
        <p:spPr>
          <a:xfrm>
            <a:off x="486561" y="813732"/>
            <a:ext cx="8137322" cy="2585323"/>
          </a:xfrm>
          <a:prstGeom prst="rect">
            <a:avLst/>
          </a:prstGeom>
          <a:noFill/>
        </p:spPr>
        <p:txBody>
          <a:bodyPr wrap="square">
            <a:spAutoFit/>
          </a:bodyPr>
          <a:lstStyle/>
          <a:p>
            <a:pPr algn="ctr"/>
            <a:r>
              <a:rPr lang="en-US" sz="3600" b="1" dirty="0">
                <a:solidFill>
                  <a:srgbClr val="0070C0"/>
                </a:solidFill>
              </a:rPr>
              <a:t>Psalm 32:6 </a:t>
            </a:r>
            <a:r>
              <a:rPr lang="en-US" sz="3600" dirty="0"/>
              <a:t>For this cause everyone who is godly shall pray to You In a time when You may be found; Surely in a flood of great waters they shall not come near him.</a:t>
            </a:r>
          </a:p>
          <a:p>
            <a:pPr algn="ctr"/>
            <a:r>
              <a:rPr lang="en-US" dirty="0"/>
              <a:t> </a:t>
            </a:r>
          </a:p>
        </p:txBody>
      </p:sp>
    </p:spTree>
    <p:extLst>
      <p:ext uri="{BB962C8B-B14F-4D97-AF65-F5344CB8AC3E}">
        <p14:creationId xmlns:p14="http://schemas.microsoft.com/office/powerpoint/2010/main" val="2048429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5D427-8BE7-2E55-476D-8203EA2E74B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F8A8550-A5A0-F011-8340-86384292FF47}"/>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A5F0478-0376-7B75-7B47-5A39AD912A50}"/>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34FFDC4-B854-8474-3B8F-AD6740304D66}"/>
              </a:ext>
            </a:extLst>
          </p:cNvPr>
          <p:cNvSpPr txBox="1"/>
          <p:nvPr/>
        </p:nvSpPr>
        <p:spPr>
          <a:xfrm>
            <a:off x="1" y="-16778"/>
            <a:ext cx="9143999" cy="658835"/>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Digging Deep   </a:t>
            </a:r>
            <a:r>
              <a:rPr kumimoji="0" lang="en-US" sz="32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Luke 6:46-49</a:t>
            </a:r>
            <a:endParaRPr kumimoji="0" lang="en-US" sz="32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894BED64-E16E-3386-1D27-150CEC502842}"/>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12" name="TextBox 11">
            <a:extLst>
              <a:ext uri="{FF2B5EF4-FFF2-40B4-BE49-F238E27FC236}">
                <a16:creationId xmlns:a16="http://schemas.microsoft.com/office/drawing/2014/main" id="{46F85EA4-D529-7A73-677E-6C03759ADE91}"/>
              </a:ext>
            </a:extLst>
          </p:cNvPr>
          <p:cNvSpPr txBox="1"/>
          <p:nvPr/>
        </p:nvSpPr>
        <p:spPr>
          <a:xfrm>
            <a:off x="855677" y="828821"/>
            <a:ext cx="828832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The rains came down, and the floods came up.</a:t>
            </a:r>
            <a:b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4">
            <a:extLst>
              <a:ext uri="{FF2B5EF4-FFF2-40B4-BE49-F238E27FC236}">
                <a16:creationId xmlns:a16="http://schemas.microsoft.com/office/drawing/2014/main" id="{A543F76E-73DB-AB1A-EB22-D6E099D19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57936">
            <a:off x="6313067" y="1502423"/>
            <a:ext cx="2394853" cy="2455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832F746-4C2B-D3F1-C210-37A07541D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15176" y="1557967"/>
            <a:ext cx="2565609" cy="26305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7C981B0F-25C7-4295-DC63-5E2B3C985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77159" flipH="1">
            <a:off x="3585047" y="1408861"/>
            <a:ext cx="2111842" cy="23846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FBA46C5-30B9-7D4C-92C5-F7B832C826A5}"/>
              </a:ext>
            </a:extLst>
          </p:cNvPr>
          <p:cNvPicPr>
            <a:picLocks noChangeAspect="1"/>
          </p:cNvPicPr>
          <p:nvPr/>
        </p:nvPicPr>
        <p:blipFill rotWithShape="1">
          <a:blip r:embed="rId3"/>
          <a:srcRect l="13119" t="39928" r="47615" b="14893"/>
          <a:stretch/>
        </p:blipFill>
        <p:spPr>
          <a:xfrm>
            <a:off x="2977279" y="3479267"/>
            <a:ext cx="3327378" cy="2153466"/>
          </a:xfrm>
          <a:prstGeom prst="rect">
            <a:avLst/>
          </a:prstGeom>
        </p:spPr>
      </p:pic>
      <p:sp>
        <p:nvSpPr>
          <p:cNvPr id="17" name="TextBox 16">
            <a:extLst>
              <a:ext uri="{FF2B5EF4-FFF2-40B4-BE49-F238E27FC236}">
                <a16:creationId xmlns:a16="http://schemas.microsoft.com/office/drawing/2014/main" id="{ED0F787F-B0DA-472E-82F2-C87642F08E02}"/>
              </a:ext>
            </a:extLst>
          </p:cNvPr>
          <p:cNvSpPr txBox="1"/>
          <p:nvPr/>
        </p:nvSpPr>
        <p:spPr>
          <a:xfrm>
            <a:off x="1175513" y="1599406"/>
            <a:ext cx="203710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Lust of the eyes and flesh</a:t>
            </a:r>
          </a:p>
        </p:txBody>
      </p:sp>
      <p:sp>
        <p:nvSpPr>
          <p:cNvPr id="18" name="TextBox 17">
            <a:extLst>
              <a:ext uri="{FF2B5EF4-FFF2-40B4-BE49-F238E27FC236}">
                <a16:creationId xmlns:a16="http://schemas.microsoft.com/office/drawing/2014/main" id="{068D2820-FF21-A4DF-407A-212CAB7EC25E}"/>
              </a:ext>
            </a:extLst>
          </p:cNvPr>
          <p:cNvSpPr txBox="1"/>
          <p:nvPr/>
        </p:nvSpPr>
        <p:spPr>
          <a:xfrm>
            <a:off x="3920804" y="1535185"/>
            <a:ext cx="163070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Cares of the world</a:t>
            </a:r>
          </a:p>
        </p:txBody>
      </p:sp>
      <p:sp>
        <p:nvSpPr>
          <p:cNvPr id="19" name="TextBox 18">
            <a:extLst>
              <a:ext uri="{FF2B5EF4-FFF2-40B4-BE49-F238E27FC236}">
                <a16:creationId xmlns:a16="http://schemas.microsoft.com/office/drawing/2014/main" id="{AE948DFE-6994-0624-2538-CDF7352CC96A}"/>
              </a:ext>
            </a:extLst>
          </p:cNvPr>
          <p:cNvSpPr txBox="1"/>
          <p:nvPr/>
        </p:nvSpPr>
        <p:spPr>
          <a:xfrm>
            <a:off x="6590437" y="1647722"/>
            <a:ext cx="191713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Pride of Life</a:t>
            </a:r>
          </a:p>
        </p:txBody>
      </p:sp>
      <p:sp>
        <p:nvSpPr>
          <p:cNvPr id="6" name="TextBox 5">
            <a:extLst>
              <a:ext uri="{FF2B5EF4-FFF2-40B4-BE49-F238E27FC236}">
                <a16:creationId xmlns:a16="http://schemas.microsoft.com/office/drawing/2014/main" id="{ED33F5CB-3ED3-CD50-B403-876F6978C6F2}"/>
              </a:ext>
            </a:extLst>
          </p:cNvPr>
          <p:cNvSpPr txBox="1"/>
          <p:nvPr/>
        </p:nvSpPr>
        <p:spPr>
          <a:xfrm>
            <a:off x="855677" y="5746459"/>
            <a:ext cx="828832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Are You Building Your Life On The Rock?</a:t>
            </a:r>
          </a:p>
        </p:txBody>
      </p:sp>
    </p:spTree>
    <p:extLst>
      <p:ext uri="{BB962C8B-B14F-4D97-AF65-F5344CB8AC3E}">
        <p14:creationId xmlns:p14="http://schemas.microsoft.com/office/powerpoint/2010/main" val="2888450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064DF-70C8-C7A5-AA33-AB00F3A4590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78ADD64-701F-BD0B-CD9F-E1580E0FCDE9}"/>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F5946D6-EA3C-9973-D3DE-D81707AAD3EE}"/>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54AA61F-DB51-4B38-F558-81ED70DECABB}"/>
              </a:ext>
            </a:extLst>
          </p:cNvPr>
          <p:cNvSpPr txBox="1"/>
          <p:nvPr/>
        </p:nvSpPr>
        <p:spPr>
          <a:xfrm>
            <a:off x="1" y="-16778"/>
            <a:ext cx="9143999" cy="1403269"/>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Digging Deep   </a:t>
            </a:r>
            <a:r>
              <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Luke 6:46-49</a:t>
            </a:r>
            <a:endParaRPr lang="en-US"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9645F9-8FB0-EBA3-1E71-8250A0B3E9AF}"/>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8B950371-AEBD-7A4B-2656-A224DA4DC189}"/>
              </a:ext>
            </a:extLst>
          </p:cNvPr>
          <p:cNvSpPr txBox="1"/>
          <p:nvPr/>
        </p:nvSpPr>
        <p:spPr>
          <a:xfrm>
            <a:off x="1258349" y="1199627"/>
            <a:ext cx="7491368" cy="4729500"/>
          </a:xfrm>
          <a:prstGeom prst="rect">
            <a:avLst/>
          </a:prstGeom>
          <a:noFill/>
        </p:spPr>
        <p:txBody>
          <a:bodyPr wrap="square">
            <a:spAutoFit/>
          </a:bodyPr>
          <a:lstStyle/>
          <a:p>
            <a:pPr marL="0" marR="0">
              <a:spcBef>
                <a:spcPts val="0"/>
              </a:spcBef>
              <a:spcAft>
                <a:spcPts val="800"/>
              </a:spcAft>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Jesus illustrates the benefit of obeying his words. </a:t>
            </a:r>
            <a:r>
              <a:rPr lang="en-US" sz="3200" u="sng" kern="100" dirty="0">
                <a:effectLst/>
                <a:latin typeface="Calibri" panose="020F0502020204030204" pitchFamily="34" charset="0"/>
                <a:ea typeface="Calibri" panose="020F0502020204030204" pitchFamily="34" charset="0"/>
                <a:cs typeface="Times New Roman" panose="02020603050405020304" pitchFamily="18" charset="0"/>
              </a:rPr>
              <a:t>It was not sufficient to hear </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them; </a:t>
            </a:r>
            <a:r>
              <a:rPr lang="en-US" sz="3200" b="1" u="sng" kern="100" dirty="0">
                <a:effectLst/>
                <a:latin typeface="Calibri" panose="020F0502020204030204" pitchFamily="34" charset="0"/>
                <a:ea typeface="Calibri" panose="020F0502020204030204" pitchFamily="34" charset="0"/>
                <a:cs typeface="Times New Roman" panose="02020603050405020304" pitchFamily="18" charset="0"/>
              </a:rPr>
              <a:t>they must be obeyed</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He compares the man who should hear and obey him to a man who built his house on a rock. </a:t>
            </a:r>
          </a:p>
          <a:p>
            <a:pPr marL="0" marR="0">
              <a:spcBef>
                <a:spcPts val="0"/>
              </a:spcBef>
              <a:spcAft>
                <a:spcPts val="800"/>
              </a:spcAft>
            </a:pP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Palestine was a land of hills and mountains. Like other countries of that description, it was subject to sudden and violent rains. </a:t>
            </a:r>
          </a:p>
        </p:txBody>
      </p:sp>
    </p:spTree>
    <p:extLst>
      <p:ext uri="{BB962C8B-B14F-4D97-AF65-F5344CB8AC3E}">
        <p14:creationId xmlns:p14="http://schemas.microsoft.com/office/powerpoint/2010/main" val="17258925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641DB-54EE-8BB0-C107-AF4E34A4BF1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992174F-813F-388A-6D55-095478BAD1EA}"/>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076A004-B8C9-F0A6-88E0-8A608041F622}"/>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CFB8AD8-ABC9-B969-DBC5-D378E5A1132D}"/>
              </a:ext>
            </a:extLst>
          </p:cNvPr>
          <p:cNvSpPr txBox="1"/>
          <p:nvPr/>
        </p:nvSpPr>
        <p:spPr>
          <a:xfrm>
            <a:off x="1" y="-16778"/>
            <a:ext cx="9143999" cy="658835"/>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Digging Deep   </a:t>
            </a:r>
            <a:r>
              <a:rPr kumimoji="0" lang="en-US" sz="32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Luke 6:46-49</a:t>
            </a:r>
            <a:endParaRPr kumimoji="0" lang="en-US" sz="32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9C7804FF-2E27-BE96-1774-269A6BFEF5E2}"/>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12" name="TextBox 11">
            <a:extLst>
              <a:ext uri="{FF2B5EF4-FFF2-40B4-BE49-F238E27FC236}">
                <a16:creationId xmlns:a16="http://schemas.microsoft.com/office/drawing/2014/main" id="{D7DBE0B0-8DA7-3B4E-8493-11844C41FD78}"/>
              </a:ext>
            </a:extLst>
          </p:cNvPr>
          <p:cNvSpPr txBox="1"/>
          <p:nvPr/>
        </p:nvSpPr>
        <p:spPr>
          <a:xfrm>
            <a:off x="855677" y="828821"/>
            <a:ext cx="828832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The rains came down, and the floods came up.</a:t>
            </a:r>
            <a:b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4">
            <a:extLst>
              <a:ext uri="{FF2B5EF4-FFF2-40B4-BE49-F238E27FC236}">
                <a16:creationId xmlns:a16="http://schemas.microsoft.com/office/drawing/2014/main" id="{86A32D3A-9772-4B0A-56E8-E2D333C16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57936">
            <a:off x="6313067" y="1502423"/>
            <a:ext cx="2394853" cy="2455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528AD98A-AD15-67B2-318E-6197E966B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15176" y="1557967"/>
            <a:ext cx="2565609" cy="26305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58088A8-D398-888E-D198-C53CDC4BC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77159" flipH="1">
            <a:off x="3585047" y="1408861"/>
            <a:ext cx="2111842" cy="23846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2669490-EE84-D65A-44BC-DA84312CF154}"/>
              </a:ext>
            </a:extLst>
          </p:cNvPr>
          <p:cNvPicPr>
            <a:picLocks noChangeAspect="1"/>
          </p:cNvPicPr>
          <p:nvPr/>
        </p:nvPicPr>
        <p:blipFill rotWithShape="1">
          <a:blip r:embed="rId3"/>
          <a:srcRect l="13119" t="39928" r="47615" b="14893"/>
          <a:stretch/>
        </p:blipFill>
        <p:spPr>
          <a:xfrm>
            <a:off x="2977279" y="3479267"/>
            <a:ext cx="3327378" cy="2153466"/>
          </a:xfrm>
          <a:prstGeom prst="rect">
            <a:avLst/>
          </a:prstGeom>
        </p:spPr>
      </p:pic>
      <p:sp>
        <p:nvSpPr>
          <p:cNvPr id="17" name="TextBox 16">
            <a:extLst>
              <a:ext uri="{FF2B5EF4-FFF2-40B4-BE49-F238E27FC236}">
                <a16:creationId xmlns:a16="http://schemas.microsoft.com/office/drawing/2014/main" id="{007A3571-A776-81B8-8118-52A52DA0A5B3}"/>
              </a:ext>
            </a:extLst>
          </p:cNvPr>
          <p:cNvSpPr txBox="1"/>
          <p:nvPr/>
        </p:nvSpPr>
        <p:spPr>
          <a:xfrm>
            <a:off x="1175513" y="1599406"/>
            <a:ext cx="203710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Lust of the eyes and flesh</a:t>
            </a:r>
          </a:p>
        </p:txBody>
      </p:sp>
      <p:sp>
        <p:nvSpPr>
          <p:cNvPr id="18" name="TextBox 17">
            <a:extLst>
              <a:ext uri="{FF2B5EF4-FFF2-40B4-BE49-F238E27FC236}">
                <a16:creationId xmlns:a16="http://schemas.microsoft.com/office/drawing/2014/main" id="{87AC1A41-C842-FD7E-166E-08BD09161290}"/>
              </a:ext>
            </a:extLst>
          </p:cNvPr>
          <p:cNvSpPr txBox="1"/>
          <p:nvPr/>
        </p:nvSpPr>
        <p:spPr>
          <a:xfrm>
            <a:off x="3920804" y="1535185"/>
            <a:ext cx="163070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Cares of the world</a:t>
            </a:r>
          </a:p>
        </p:txBody>
      </p:sp>
      <p:sp>
        <p:nvSpPr>
          <p:cNvPr id="19" name="TextBox 18">
            <a:extLst>
              <a:ext uri="{FF2B5EF4-FFF2-40B4-BE49-F238E27FC236}">
                <a16:creationId xmlns:a16="http://schemas.microsoft.com/office/drawing/2014/main" id="{14E095BB-8A61-BD61-EF53-869711441359}"/>
              </a:ext>
            </a:extLst>
          </p:cNvPr>
          <p:cNvSpPr txBox="1"/>
          <p:nvPr/>
        </p:nvSpPr>
        <p:spPr>
          <a:xfrm>
            <a:off x="6590437" y="1647722"/>
            <a:ext cx="191713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Pride of Life</a:t>
            </a:r>
          </a:p>
        </p:txBody>
      </p:sp>
      <p:sp>
        <p:nvSpPr>
          <p:cNvPr id="6" name="TextBox 5">
            <a:extLst>
              <a:ext uri="{FF2B5EF4-FFF2-40B4-BE49-F238E27FC236}">
                <a16:creationId xmlns:a16="http://schemas.microsoft.com/office/drawing/2014/main" id="{ADBDD4BE-8180-8E55-E936-59AC09EFCC36}"/>
              </a:ext>
            </a:extLst>
          </p:cNvPr>
          <p:cNvSpPr txBox="1"/>
          <p:nvPr/>
        </p:nvSpPr>
        <p:spPr>
          <a:xfrm>
            <a:off x="855677" y="5746459"/>
            <a:ext cx="828832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Are You Building Your Life On The Rock?</a:t>
            </a:r>
          </a:p>
        </p:txBody>
      </p:sp>
      <p:sp>
        <p:nvSpPr>
          <p:cNvPr id="7" name="TextBox 6">
            <a:extLst>
              <a:ext uri="{FF2B5EF4-FFF2-40B4-BE49-F238E27FC236}">
                <a16:creationId xmlns:a16="http://schemas.microsoft.com/office/drawing/2014/main" id="{B61307CB-42BA-C960-EB65-0B241F03276A}"/>
              </a:ext>
            </a:extLst>
          </p:cNvPr>
          <p:cNvSpPr txBox="1"/>
          <p:nvPr/>
        </p:nvSpPr>
        <p:spPr>
          <a:xfrm>
            <a:off x="1015176" y="4039108"/>
            <a:ext cx="180260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Things we bring on ourself.</a:t>
            </a:r>
          </a:p>
        </p:txBody>
      </p:sp>
      <p:sp>
        <p:nvSpPr>
          <p:cNvPr id="9" name="TextBox 8">
            <a:extLst>
              <a:ext uri="{FF2B5EF4-FFF2-40B4-BE49-F238E27FC236}">
                <a16:creationId xmlns:a16="http://schemas.microsoft.com/office/drawing/2014/main" id="{16E47ED5-D981-87A6-37C0-DB8B12370C3B}"/>
              </a:ext>
            </a:extLst>
          </p:cNvPr>
          <p:cNvSpPr txBox="1"/>
          <p:nvPr/>
        </p:nvSpPr>
        <p:spPr>
          <a:xfrm>
            <a:off x="6679149" y="3478443"/>
            <a:ext cx="1802604"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Things we experience because we live in this world. </a:t>
            </a:r>
          </a:p>
        </p:txBody>
      </p:sp>
    </p:spTree>
    <p:extLst>
      <p:ext uri="{BB962C8B-B14F-4D97-AF65-F5344CB8AC3E}">
        <p14:creationId xmlns:p14="http://schemas.microsoft.com/office/powerpoint/2010/main" val="2659748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716F0-7D5C-1DFE-DDD3-AC8A05DEB5D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9050C43-4ED9-1103-C378-49525F3B899F}"/>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9ECF7C6-8456-A071-B55B-A0E0FCC25ABE}"/>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1D654C0-B93A-321A-9AFF-017EE257A9F0}"/>
              </a:ext>
            </a:extLst>
          </p:cNvPr>
          <p:cNvSpPr txBox="1"/>
          <p:nvPr/>
        </p:nvSpPr>
        <p:spPr>
          <a:xfrm>
            <a:off x="1" y="-16778"/>
            <a:ext cx="9143999" cy="1403269"/>
          </a:xfrm>
          <a:prstGeom prst="rect">
            <a:avLst/>
          </a:prstGeom>
          <a:noFill/>
        </p:spPr>
        <p:txBody>
          <a:bodyPr wrap="square" rtlCol="0">
            <a:spAutoFit/>
          </a:bodyPr>
          <a:lstStyle/>
          <a:p>
            <a:pPr marL="0" marR="0" algn="ctr">
              <a:lnSpc>
                <a:spcPct val="107000"/>
              </a:lnSpc>
              <a:spcBef>
                <a:spcPts val="0"/>
              </a:spcBef>
              <a:spcAft>
                <a:spcPts val="800"/>
              </a:spcAft>
            </a:pPr>
            <a:r>
              <a:rPr lang="en-US" sz="3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Digging Deep   </a:t>
            </a:r>
            <a:r>
              <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Luke 6:46-49</a:t>
            </a:r>
            <a:endParaRPr lang="en-US"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3E45FAF-3452-1C60-C24F-A81B8BA623CE}"/>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0159B5B2-B489-7261-5914-BF30FE13EB2F}"/>
              </a:ext>
            </a:extLst>
          </p:cNvPr>
          <p:cNvSpPr txBox="1"/>
          <p:nvPr/>
        </p:nvSpPr>
        <p:spPr>
          <a:xfrm>
            <a:off x="1283516" y="1434519"/>
            <a:ext cx="7273255" cy="4360168"/>
          </a:xfrm>
          <a:prstGeom prst="rect">
            <a:avLst/>
          </a:prstGeom>
          <a:noFill/>
        </p:spPr>
        <p:txBody>
          <a:bodyPr wrap="square">
            <a:spAutoFit/>
          </a:bodyPr>
          <a:lstStyle/>
          <a:p>
            <a:pPr marL="0" marR="0">
              <a:spcBef>
                <a:spcPts val="0"/>
              </a:spcBef>
              <a:spcAft>
                <a:spcPts val="800"/>
              </a:spcAft>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The Jordan, the primary river, would flood every year, and became overwhelming and destructive in its flood season. </a:t>
            </a:r>
          </a:p>
          <a:p>
            <a:pPr marL="0" marR="0">
              <a:spcBef>
                <a:spcPts val="0"/>
              </a:spcBef>
              <a:spcAft>
                <a:spcPts val="80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The streams which ran among the hills, whose channels </a:t>
            </a:r>
            <a:r>
              <a:rPr lang="en-US" sz="3200" u="sng" kern="100" dirty="0">
                <a:effectLst/>
                <a:latin typeface="Calibri" panose="020F0502020204030204" pitchFamily="34" charset="0"/>
                <a:ea typeface="Calibri" panose="020F0502020204030204" pitchFamily="34" charset="0"/>
                <a:cs typeface="Times New Roman" panose="02020603050405020304" pitchFamily="18" charset="0"/>
              </a:rPr>
              <a:t>might have been dry during some months of the year</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3200" u="sng" kern="100" dirty="0">
                <a:effectLst/>
                <a:latin typeface="Calibri" panose="020F0502020204030204" pitchFamily="34" charset="0"/>
                <a:ea typeface="Calibri" panose="020F0502020204030204" pitchFamily="34" charset="0"/>
                <a:cs typeface="Times New Roman" panose="02020603050405020304" pitchFamily="18" charset="0"/>
              </a:rPr>
              <a:t>became suddenly swollen with the rain</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and would </a:t>
            </a:r>
            <a:r>
              <a:rPr lang="en-US" sz="3200" kern="100" dirty="0">
                <a:latin typeface="Calibri" panose="020F0502020204030204" pitchFamily="34" charset="0"/>
                <a:ea typeface="Calibri" panose="020F0502020204030204" pitchFamily="34" charset="0"/>
                <a:cs typeface="Times New Roman" panose="02020603050405020304" pitchFamily="18" charset="0"/>
              </a:rPr>
              <a:t>rush</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violently into the plains below. </a:t>
            </a:r>
          </a:p>
        </p:txBody>
      </p:sp>
    </p:spTree>
    <p:extLst>
      <p:ext uri="{BB962C8B-B14F-4D97-AF65-F5344CB8AC3E}">
        <p14:creationId xmlns:p14="http://schemas.microsoft.com/office/powerpoint/2010/main" val="517037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3" name="Group 3"/>
          <p:cNvGrpSpPr>
            <a:grpSpLocks noGrp="1" noUngrp="1" noChangeAspect="1"/>
          </p:cNvGrpSpPr>
          <p:nvPr/>
        </p:nvGrpSpPr>
        <p:grpSpPr bwMode="auto">
          <a:xfrm>
            <a:off x="0" y="0"/>
            <a:ext cx="9144000" cy="6529388"/>
            <a:chOff x="685800" y="844550"/>
            <a:chExt cx="7772400" cy="5549900"/>
          </a:xfrm>
        </p:grpSpPr>
        <p:pic>
          <p:nvPicPr>
            <p:cNvPr id="18434" name="Picture 1" descr="Jordan River north of Sea of Galilee, tb032905914ddd"/>
            <p:cNvPicPr>
              <a:picLocks noRot="1" noChangeAspect="1" noMove="1" noResize="1"/>
            </p:cNvPicPr>
            <p:nvPr isPhoto="1"/>
          </p:nvPicPr>
          <p:blipFill>
            <a:blip r:embed="rId3"/>
            <a:srcRect/>
            <a:stretch>
              <a:fillRect/>
            </a:stretch>
          </p:blipFill>
          <p:spPr bwMode="auto">
            <a:xfrm>
              <a:off x="685800" y="844550"/>
              <a:ext cx="7772400" cy="5168900"/>
            </a:xfrm>
            <a:prstGeom prst="rect">
              <a:avLst/>
            </a:prstGeom>
            <a:noFill/>
            <a:ln w="9525">
              <a:noFill/>
              <a:miter lim="800000"/>
              <a:headEnd/>
              <a:tailEnd/>
            </a:ln>
          </p:spPr>
        </p:pic>
        <p:sp>
          <p:nvSpPr>
            <p:cNvPr id="18435" name="Rectangle 2"/>
            <p:cNvSpPr>
              <a:spLocks noChangeArrowheads="1"/>
            </p:cNvSpPr>
            <p:nvPr/>
          </p:nvSpPr>
          <p:spPr bwMode="auto">
            <a:xfrm>
              <a:off x="685800" y="6051550"/>
              <a:ext cx="7772400" cy="3429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Calibri" pitchFamily="34" charset="0"/>
                  <a:ea typeface="+mn-ea"/>
                  <a:cs typeface="Arial" charset="0"/>
                </a:rPr>
                <a:t>Jordan River north of Sea of Galilee</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5EE1B-A467-5A00-B05F-87E96657657C}"/>
            </a:ext>
          </a:extLst>
        </p:cNvPr>
        <p:cNvGrpSpPr/>
        <p:nvPr/>
      </p:nvGrpSpPr>
      <p:grpSpPr>
        <a:xfrm>
          <a:off x="0" y="0"/>
          <a:ext cx="0" cy="0"/>
          <a:chOff x="0" y="0"/>
          <a:chExt cx="0" cy="0"/>
        </a:xfrm>
      </p:grpSpPr>
      <p:grpSp>
        <p:nvGrpSpPr>
          <p:cNvPr id="26625" name="Group 3">
            <a:extLst>
              <a:ext uri="{FF2B5EF4-FFF2-40B4-BE49-F238E27FC236}">
                <a16:creationId xmlns:a16="http://schemas.microsoft.com/office/drawing/2014/main" id="{CB050EFA-50B3-3B52-1A02-C2F11DCE4E22}"/>
              </a:ext>
            </a:extLst>
          </p:cNvPr>
          <p:cNvGrpSpPr>
            <a:grpSpLocks noGrp="1" noUngrp="1" noChangeAspect="1"/>
          </p:cNvGrpSpPr>
          <p:nvPr/>
        </p:nvGrpSpPr>
        <p:grpSpPr bwMode="auto">
          <a:xfrm>
            <a:off x="0" y="0"/>
            <a:ext cx="9144000" cy="6564313"/>
            <a:chOff x="685800" y="828675"/>
            <a:chExt cx="7772400" cy="5580063"/>
          </a:xfrm>
        </p:grpSpPr>
        <p:pic>
          <p:nvPicPr>
            <p:cNvPr id="26626" name="Picture 1" descr="Jordan River exiting from Sea of Galilee, tb022107166dxo">
              <a:extLst>
                <a:ext uri="{FF2B5EF4-FFF2-40B4-BE49-F238E27FC236}">
                  <a16:creationId xmlns:a16="http://schemas.microsoft.com/office/drawing/2014/main" id="{9768A664-936B-2C0E-B0C6-6F9CEF5766B8}"/>
                </a:ext>
              </a:extLst>
            </p:cNvPr>
            <p:cNvPicPr>
              <a:picLocks noRot="1" noChangeAspect="1" noMove="1" noResize="1"/>
            </p:cNvPicPr>
            <p:nvPr isPhoto="1"/>
          </p:nvPicPr>
          <p:blipFill>
            <a:blip r:embed="rId3"/>
            <a:srcRect/>
            <a:stretch>
              <a:fillRect/>
            </a:stretch>
          </p:blipFill>
          <p:spPr bwMode="auto">
            <a:xfrm>
              <a:off x="685800" y="828675"/>
              <a:ext cx="7772400" cy="5199063"/>
            </a:xfrm>
            <a:prstGeom prst="rect">
              <a:avLst/>
            </a:prstGeom>
            <a:noFill/>
            <a:ln w="9525">
              <a:noFill/>
              <a:miter lim="800000"/>
              <a:headEnd/>
              <a:tailEnd/>
            </a:ln>
          </p:spPr>
        </p:pic>
        <p:sp>
          <p:nvSpPr>
            <p:cNvPr id="26627" name="Rectangle 2">
              <a:extLst>
                <a:ext uri="{FF2B5EF4-FFF2-40B4-BE49-F238E27FC236}">
                  <a16:creationId xmlns:a16="http://schemas.microsoft.com/office/drawing/2014/main" id="{90C08E69-80B7-B629-2A27-3DA8403525B1}"/>
                </a:ext>
              </a:extLst>
            </p:cNvPr>
            <p:cNvSpPr>
              <a:spLocks noChangeArrowheads="1"/>
            </p:cNvSpPr>
            <p:nvPr/>
          </p:nvSpPr>
          <p:spPr bwMode="auto">
            <a:xfrm>
              <a:off x="685800" y="6065972"/>
              <a:ext cx="7772400" cy="342766"/>
            </a:xfrm>
            <a:prstGeom prst="rect">
              <a:avLst/>
            </a:prstGeom>
            <a:noFill/>
            <a:ln w="9525">
              <a:no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Calibri" pitchFamily="34" charset="0"/>
                  <a:ea typeface="+mn-ea"/>
                  <a:cs typeface="Arial" charset="0"/>
                </a:rPr>
                <a:t>Jordan River exiting from Sea of Galilee</a:t>
              </a:r>
            </a:p>
          </p:txBody>
        </p:sp>
      </p:grpSp>
    </p:spTree>
    <p:extLst>
      <p:ext uri="{BB962C8B-B14F-4D97-AF65-F5344CB8AC3E}">
        <p14:creationId xmlns:p14="http://schemas.microsoft.com/office/powerpoint/2010/main" val="128984341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ordan River dam">
            <a:extLst>
              <a:ext uri="{FF2B5EF4-FFF2-40B4-BE49-F238E27FC236}">
                <a16:creationId xmlns:a16="http://schemas.microsoft.com/office/drawing/2014/main" id="{A25089DC-0433-10FE-F2D3-909D82FB8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7045"/>
            <a:ext cx="9144000" cy="2992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29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8E06CF-1965-89E0-AC8D-B6769980512C}"/>
              </a:ext>
            </a:extLst>
          </p:cNvPr>
          <p:cNvPicPr>
            <a:picLocks noChangeAspect="1"/>
          </p:cNvPicPr>
          <p:nvPr/>
        </p:nvPicPr>
        <p:blipFill rotWithShape="1">
          <a:blip r:embed="rId2"/>
          <a:srcRect l="74862" t="17747" r="826" b="40989"/>
          <a:stretch/>
        </p:blipFill>
        <p:spPr>
          <a:xfrm>
            <a:off x="1124125" y="1"/>
            <a:ext cx="7234310" cy="6858000"/>
          </a:xfrm>
          <a:prstGeom prst="rect">
            <a:avLst/>
          </a:prstGeom>
        </p:spPr>
      </p:pic>
    </p:spTree>
    <p:extLst>
      <p:ext uri="{BB962C8B-B14F-4D97-AF65-F5344CB8AC3E}">
        <p14:creationId xmlns:p14="http://schemas.microsoft.com/office/powerpoint/2010/main" val="2028802490"/>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1095</TotalTime>
  <Words>3158</Words>
  <Application>Microsoft Office PowerPoint</Application>
  <PresentationFormat>On-screen Show (4:3)</PresentationFormat>
  <Paragraphs>237</Paragraphs>
  <Slides>40</Slides>
  <Notes>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40</vt:i4>
      </vt:variant>
    </vt:vector>
  </HeadingPairs>
  <TitlesOfParts>
    <vt:vector size="53" baseType="lpstr">
      <vt:lpstr>ＭＳ Ｐゴシック</vt:lpstr>
      <vt:lpstr>Aharoni</vt:lpstr>
      <vt:lpstr>Arial</vt:lpstr>
      <vt:lpstr>Arial Black</vt:lpstr>
      <vt:lpstr>Arial Unicode MS</vt:lpstr>
      <vt:lpstr>Calibri</vt:lpstr>
      <vt:lpstr>Calibri Light</vt:lpstr>
      <vt:lpstr>Ink Free</vt:lpstr>
      <vt:lpstr>Times New Roman</vt:lpstr>
      <vt:lpstr>Verdana</vt:lpstr>
      <vt:lpstr>1_Office Theme</vt:lpstr>
      <vt:lpstr>Office Theme</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New Lebanon church of Christ</dc:creator>
  <cp:lastModifiedBy>New Lebanon church of Christ</cp:lastModifiedBy>
  <cp:revision>11</cp:revision>
  <dcterms:created xsi:type="dcterms:W3CDTF">2024-02-12T11:35:04Z</dcterms:created>
  <dcterms:modified xsi:type="dcterms:W3CDTF">2024-02-18T11:08:37Z</dcterms:modified>
</cp:coreProperties>
</file>