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854" r:id="rId3"/>
    <p:sldId id="882" r:id="rId4"/>
    <p:sldId id="857" r:id="rId5"/>
    <p:sldId id="858" r:id="rId6"/>
    <p:sldId id="859" r:id="rId7"/>
    <p:sldId id="860" r:id="rId8"/>
    <p:sldId id="861" r:id="rId9"/>
    <p:sldId id="862" r:id="rId10"/>
    <p:sldId id="863" r:id="rId11"/>
    <p:sldId id="864" r:id="rId12"/>
    <p:sldId id="865" r:id="rId13"/>
    <p:sldId id="880" r:id="rId14"/>
    <p:sldId id="867" r:id="rId15"/>
    <p:sldId id="868" r:id="rId16"/>
    <p:sldId id="881" r:id="rId17"/>
    <p:sldId id="870" r:id="rId18"/>
    <p:sldId id="871" r:id="rId19"/>
    <p:sldId id="872" r:id="rId20"/>
    <p:sldId id="873" r:id="rId21"/>
    <p:sldId id="869" r:id="rId22"/>
    <p:sldId id="874" r:id="rId23"/>
    <p:sldId id="875" r:id="rId24"/>
    <p:sldId id="876" r:id="rId25"/>
    <p:sldId id="879" r:id="rId26"/>
    <p:sldId id="878" r:id="rId27"/>
    <p:sldId id="883" r:id="rId28"/>
    <p:sldId id="85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xpuFhe7C2AglXucqMUx3A==" hashData="/1kCh6ousJGrwwX2f/0in6ah3johvwdt4ywwYSltEjA+1pMrwbNA5UT9y5XndhfFZaNilDkSMEUjwYi4fdrQF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6031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4350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2536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6107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3915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5612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5512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404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9748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1020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6161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2/11/2024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850647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biblia.com/bible/nkjv/Jn%203.1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biblia.com/bible/nkjv/Mt%209.35-3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biblia.com/bible/nkjv/1Co%209.19-22" TargetMode="External"/><Relationship Id="rId2" Type="http://schemas.openxmlformats.org/officeDocument/2006/relationships/hyperlink" Target="http://biblia.com/bible/nkjv/Ro%2010.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biblia.com/bible/nkjv/Jn%204.23-2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biblia.com/bible/nkjv/Jn%2014.1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biblia.com/bible/nkjv/He%2010.24-2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biblia.com/bible/nkjv/Mt%206.6"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biblia.com/bible/nkjv/1Co%2014.26"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biblia.com/bible/nkjv/1Pe%204.8-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biblia.com/bible/nkjv/Mt%209.35-36"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biblia.com/bible/nkjv/Mt%2010.5-7" TargetMode="External"/><Relationship Id="rId2" Type="http://schemas.openxmlformats.org/officeDocument/2006/relationships/hyperlink" Target="http://biblia.com/bible/nkjv/Mt%2010.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biblia.com/bible/nkjv/Jn%201.45-46" TargetMode="External"/><Relationship Id="rId2" Type="http://schemas.openxmlformats.org/officeDocument/2006/relationships/hyperlink" Target="http://biblia.com/bible/nkjv/1Pe%203.15"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biblia.com/bible/nkjv/Ro%2010.14-1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biblia.com/bible/nkjv/Php%201.9"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biblia.com/bible/nkjv/Mt%2028.19-2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biblia.com/bible/nkjv/Mt%2011.28-3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biblia.com/bible/nkjv/2Pe%201.5-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biblia.com/bible/nkjv/1Jn%205.1" TargetMode="External"/><Relationship Id="rId2" Type="http://schemas.openxmlformats.org/officeDocument/2006/relationships/hyperlink" Target="http://biblia.com/bible/nkjv/Mt%2022.37"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biblia.com/bible/nkjv/Jn%2015.2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biblia.com/bible/nkjv/1Jn%203.14" TargetMode="External"/><Relationship Id="rId2" Type="http://schemas.openxmlformats.org/officeDocument/2006/relationships/hyperlink" Target="http://biblia.com/bible/nkjv/Jn%2013.34-3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00C9-83C7-1D9E-763C-EBDED6C3643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5D2FB75-B966-8597-2DC8-223E62152F92}"/>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C6F8A4F-6173-1662-B256-9A2EC8CFBCDA}"/>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6B57A7-F363-D1A1-24C3-EBCB4FF1958D}"/>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02050BE-FE3E-584A-661B-A5AEA2436F0C}"/>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4F547917-F1E9-7F04-0F3F-2CCCA334B258}"/>
              </a:ext>
            </a:extLst>
          </p:cNvPr>
          <p:cNvSpPr txBox="1"/>
          <p:nvPr/>
        </p:nvSpPr>
        <p:spPr>
          <a:xfrm>
            <a:off x="629174" y="1954637"/>
            <a:ext cx="7986320" cy="3262432"/>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God the Father certainly loved the lost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John 3:16</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God so loved the world, that He gave His only begotten Son, that whoever believes in Him should not perish, but have eternal life.</a:t>
            </a:r>
            <a:endParaRPr lang="en-US" sz="3200" dirty="0"/>
          </a:p>
        </p:txBody>
      </p:sp>
      <p:sp>
        <p:nvSpPr>
          <p:cNvPr id="9" name="TextBox 8">
            <a:extLst>
              <a:ext uri="{FF2B5EF4-FFF2-40B4-BE49-F238E27FC236}">
                <a16:creationId xmlns:a16="http://schemas.microsoft.com/office/drawing/2014/main" id="{F5027756-7B60-A254-40A3-F9B59A038F22}"/>
              </a:ext>
            </a:extLst>
          </p:cNvPr>
          <p:cNvSpPr txBox="1"/>
          <p:nvPr/>
        </p:nvSpPr>
        <p:spPr>
          <a:xfrm>
            <a:off x="0" y="844232"/>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3. What are we to love</a:t>
            </a:r>
            <a:r>
              <a:rPr kumimoji="0" lang="en-US" sz="3200" b="0" i="0" u="none" strike="noStrike" kern="1200" cap="none" spc="0" normalizeH="0" baseline="0" noProof="0" dirty="0">
                <a:ln>
                  <a:noFill/>
                </a:ln>
                <a:solidFill>
                  <a:srgbClr val="FF0000"/>
                </a:solidFill>
                <a:effectLst/>
                <a:uLnTx/>
                <a:uFillTx/>
                <a:latin typeface="Aharoni" panose="02010803020104030203" pitchFamily="2" charset="-79"/>
                <a:ea typeface="Times New Roman" panose="02020603050405020304" pitchFamily="18" charset="0"/>
                <a:cs typeface="Aharoni" panose="02010803020104030203" pitchFamily="2" charset="-79"/>
              </a:rPr>
              <a:t>?   </a:t>
            </a:r>
            <a:r>
              <a:rPr kumimoji="0" lang="en-US" sz="3600" b="1" i="0" u="none" strike="noStrike" kern="1200" cap="none" spc="0" normalizeH="0" baseline="0" noProof="0" dirty="0">
                <a:ln>
                  <a:noFill/>
                </a:ln>
                <a:solidFill>
                  <a:srgbClr val="FF0000"/>
                </a:solidFill>
                <a:effectLst/>
                <a:uLnTx/>
                <a:uFillTx/>
                <a:latin typeface="Aharoni" panose="02010803020104030203" pitchFamily="2" charset="-79"/>
                <a:ea typeface="Times New Roman" panose="02020603050405020304" pitchFamily="18" charset="0"/>
                <a:cs typeface="Aharoni" panose="02010803020104030203" pitchFamily="2" charset="-79"/>
              </a:rPr>
              <a:t>The Lost.</a:t>
            </a:r>
            <a:endParaRPr kumimoji="0" lang="en-US" sz="3600" b="1" i="0" u="none" strike="noStrike" kern="1200" cap="none" spc="0" normalizeH="0" baseline="0" noProof="0" dirty="0">
              <a:ln>
                <a:noFill/>
              </a:ln>
              <a:solidFill>
                <a:srgbClr val="FF0000"/>
              </a:solidFill>
              <a:effectLst/>
              <a:uLnTx/>
              <a:uFillTx/>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8391776C-5C68-0F61-3DEC-D905385778FE}"/>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355813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385C-F5C2-6A39-76E8-E704A97491E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4609AF9-C0BC-52AC-1B72-56770C5360C6}"/>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F3C9AE1-753D-E20E-A0F7-7ED9C29E0339}"/>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19EF13D-062E-1C57-88F4-75F32BE490EF}"/>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EA46A1F-25D4-6578-CA45-4BF6F268C19A}"/>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9C4D9C6-0C29-EAFD-65ED-8594169DDD57}"/>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The Three Loves Of A Disciple</a:t>
            </a:r>
          </a:p>
        </p:txBody>
      </p:sp>
      <p:sp>
        <p:nvSpPr>
          <p:cNvPr id="8" name="TextBox 7">
            <a:extLst>
              <a:ext uri="{FF2B5EF4-FFF2-40B4-BE49-F238E27FC236}">
                <a16:creationId xmlns:a16="http://schemas.microsoft.com/office/drawing/2014/main" id="{30F25476-F959-90E1-3A4E-796D2D56E36D}"/>
              </a:ext>
            </a:extLst>
          </p:cNvPr>
          <p:cNvSpPr txBox="1"/>
          <p:nvPr/>
        </p:nvSpPr>
        <p:spPr>
          <a:xfrm>
            <a:off x="511728" y="1501631"/>
            <a:ext cx="8229600" cy="4678204"/>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likewise loved the lost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Matt 9:35-38</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And Jesus was going about all the cities and the villages, teaching in their synagogues, and proclaiming the gospel of the kingdom, and healing every kind of disease and every kind of sickness. </a:t>
            </a:r>
            <a:r>
              <a:rPr lang="en-US"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36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And seeing the multitudes, He felt compassion for them, </a:t>
            </a:r>
            <a:r>
              <a:rPr lang="en-US" sz="2400" dirty="0">
                <a:effectLst/>
                <a:latin typeface="Calibri" panose="020F0502020204030204" pitchFamily="34" charset="0"/>
                <a:ea typeface="Times New Roman" panose="02020603050405020304" pitchFamily="18" charset="0"/>
                <a:cs typeface="Calibri" panose="020F0502020204030204" pitchFamily="34" charset="0"/>
              </a:rPr>
              <a:t>because they were distressed and downcast like sheep without a shepherd.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37</a:t>
            </a:r>
            <a:r>
              <a:rPr lang="en-US" sz="2400" dirty="0">
                <a:effectLst/>
                <a:latin typeface="Calibri" panose="020F0502020204030204" pitchFamily="34" charset="0"/>
                <a:ea typeface="Times New Roman" panose="02020603050405020304" pitchFamily="18" charset="0"/>
                <a:cs typeface="Calibri" panose="020F0502020204030204" pitchFamily="34" charset="0"/>
              </a:rPr>
              <a:t> Then He said to His disciples, "The harvest is plentiful, but the workers are few.</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38</a:t>
            </a:r>
            <a:r>
              <a:rPr lang="en-US" sz="2400" dirty="0">
                <a:effectLst/>
                <a:latin typeface="Calibri" panose="020F0502020204030204" pitchFamily="34" charset="0"/>
                <a:ea typeface="Times New Roman" panose="02020603050405020304" pitchFamily="18" charset="0"/>
                <a:cs typeface="Calibri" panose="020F0502020204030204" pitchFamily="34" charset="0"/>
              </a:rPr>
              <a:t> "Therefore beseech the Lord of the harvest to send out workers into His harvest."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C0136B-DCE6-0BF5-07C2-F6A54D246052}"/>
              </a:ext>
            </a:extLst>
          </p:cNvPr>
          <p:cNvSpPr txBox="1"/>
          <p:nvPr/>
        </p:nvSpPr>
        <p:spPr>
          <a:xfrm>
            <a:off x="0" y="844232"/>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3. What are we to love?   </a:t>
            </a:r>
            <a:r>
              <a:rPr kumimoji="0" lang="en-US" sz="3600" b="1" i="0" u="none" strike="noStrike" kern="1200" cap="none" spc="0" normalizeH="0" baseline="0" noProof="0" dirty="0">
                <a:ln>
                  <a:noFill/>
                </a:ln>
                <a:solidFill>
                  <a:srgbClr val="FF0000"/>
                </a:solidFill>
                <a:effectLst/>
                <a:uLnTx/>
                <a:uFillTx/>
                <a:latin typeface="Aharoni" panose="02010803020104030203" pitchFamily="2" charset="-79"/>
                <a:ea typeface="Times New Roman" panose="02020603050405020304" pitchFamily="18" charset="0"/>
                <a:cs typeface="Aharoni" panose="02010803020104030203" pitchFamily="2" charset="-79"/>
              </a:rPr>
              <a:t>The Lost.</a:t>
            </a:r>
            <a:endParaRPr kumimoji="0" lang="en-US" sz="3600" b="1" i="0" u="none" strike="noStrike" kern="1200" cap="none" spc="0" normalizeH="0" baseline="0" noProof="0" dirty="0">
              <a:ln>
                <a:noFill/>
              </a:ln>
              <a:solidFill>
                <a:srgbClr val="FF0000"/>
              </a:solidFill>
              <a:effectLst/>
              <a:uLnTx/>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8858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F09AA-7912-4559-F90B-442CFA59B19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A3E0417-FDEC-9E61-EB1D-2CB699EB6E39}"/>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2D2FE74-F856-E0AF-864E-5050B9552912}"/>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A1C3A7-3D29-4C64-9090-577CFC5C4D7E}"/>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20A2B39-E346-1A76-BEF8-24E3F506606F}"/>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993C4C1E-7A6F-C1E6-73C0-5DE530301327}"/>
              </a:ext>
            </a:extLst>
          </p:cNvPr>
          <p:cNvSpPr txBox="1"/>
          <p:nvPr/>
        </p:nvSpPr>
        <p:spPr>
          <a:xfrm>
            <a:off x="352339" y="1518409"/>
            <a:ext cx="8372212" cy="4708981"/>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Paul</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loved the lost - </a:t>
            </a: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Rom 10:1</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Brethren, my heart's desire and my prayer to God for them is for their salvation.</a:t>
            </a:r>
            <a:endPar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1Cor. 9:19-22</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though I am free from all men, I have made myself a slave to all, that I might win the more.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20</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to the Jews I became as a Jew, that I might win Jews; to those who are under the Law, as under the Law, though not being myself under the Law, that I might win those who are under the Law;</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21</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those who are without law, as without law, though not being without the law of God but under the law of Christ, that I might win those who are without law. </a:t>
            </a:r>
            <a:r>
              <a:rPr lang="en-US"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22</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the weak I became weak, that I might win the weak; I have become all things to all men, that I may by all means save some.</a:t>
            </a:r>
            <a:endParaRPr lang="en-US" sz="2000" dirty="0"/>
          </a:p>
        </p:txBody>
      </p:sp>
      <p:sp>
        <p:nvSpPr>
          <p:cNvPr id="7" name="TextBox 6">
            <a:extLst>
              <a:ext uri="{FF2B5EF4-FFF2-40B4-BE49-F238E27FC236}">
                <a16:creationId xmlns:a16="http://schemas.microsoft.com/office/drawing/2014/main" id="{7F31C7DC-582E-6306-BFA3-1A3ABA567410}"/>
              </a:ext>
            </a:extLst>
          </p:cNvPr>
          <p:cNvSpPr txBox="1"/>
          <p:nvPr/>
        </p:nvSpPr>
        <p:spPr>
          <a:xfrm>
            <a:off x="0" y="844232"/>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3. What are we to love?   </a:t>
            </a:r>
            <a:r>
              <a:rPr kumimoji="0" lang="en-US" sz="3600" b="1" i="0" u="none" strike="noStrike" kern="1200" cap="none" spc="0" normalizeH="0" baseline="0" noProof="0" dirty="0">
                <a:ln>
                  <a:noFill/>
                </a:ln>
                <a:solidFill>
                  <a:srgbClr val="FF0000"/>
                </a:solidFill>
                <a:effectLst/>
                <a:uLnTx/>
                <a:uFillTx/>
                <a:latin typeface="Aharoni" panose="02010803020104030203" pitchFamily="2" charset="-79"/>
                <a:ea typeface="Times New Roman" panose="02020603050405020304" pitchFamily="18" charset="0"/>
                <a:cs typeface="Aharoni" panose="02010803020104030203" pitchFamily="2" charset="-79"/>
              </a:rPr>
              <a:t>The Lost.</a:t>
            </a:r>
            <a:endParaRPr kumimoji="0" lang="en-US" sz="3600" b="1" i="0" u="none" strike="noStrike" kern="1200" cap="none" spc="0" normalizeH="0" baseline="0" noProof="0" dirty="0">
              <a:ln>
                <a:noFill/>
              </a:ln>
              <a:solidFill>
                <a:srgbClr val="FF0000"/>
              </a:solidFill>
              <a:effectLst/>
              <a:uLnTx/>
              <a:uFillTx/>
              <a:latin typeface="Aharoni" panose="02010803020104030203" pitchFamily="2" charset="-79"/>
              <a:cs typeface="Aharoni" panose="02010803020104030203" pitchFamily="2" charset="-79"/>
            </a:endParaRPr>
          </a:p>
        </p:txBody>
      </p:sp>
      <p:sp>
        <p:nvSpPr>
          <p:cNvPr id="9" name="TextBox 8">
            <a:extLst>
              <a:ext uri="{FF2B5EF4-FFF2-40B4-BE49-F238E27FC236}">
                <a16:creationId xmlns:a16="http://schemas.microsoft.com/office/drawing/2014/main" id="{C4B10D0C-6766-6B61-6369-94462FEF9B1D}"/>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163021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4BD29-344D-1C7F-535D-3F55E1C1B5A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A3302BD-56A0-EF94-52C5-608FB02A82A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FFE7B45-C584-E496-4A6D-1DA6E545AD3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FCAD111-5926-4B4D-0FF4-A2C78D0E80C1}"/>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DA17B4B-075C-CD79-EE57-385684F12CB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21698D65-CC54-26E5-1B03-D384CCEC29A4}"/>
              </a:ext>
            </a:extLst>
          </p:cNvPr>
          <p:cNvSpPr txBox="1"/>
          <p:nvPr/>
        </p:nvSpPr>
        <p:spPr>
          <a:xfrm>
            <a:off x="805343" y="1837190"/>
            <a:ext cx="7592037" cy="584775"/>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p>
        </p:txBody>
      </p:sp>
      <p:sp>
        <p:nvSpPr>
          <p:cNvPr id="7" name="TextBox 6">
            <a:extLst>
              <a:ext uri="{FF2B5EF4-FFF2-40B4-BE49-F238E27FC236}">
                <a16:creationId xmlns:a16="http://schemas.microsoft.com/office/drawing/2014/main" id="{A7F31CF5-57AF-F622-EFB9-B0EBC2AE5435}"/>
              </a:ext>
            </a:extLst>
          </p:cNvPr>
          <p:cNvSpPr txBox="1"/>
          <p:nvPr/>
        </p:nvSpPr>
        <p:spPr>
          <a:xfrm>
            <a:off x="0" y="2261973"/>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What are we to love?   </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CFDBF61-B78E-BACE-F065-69F5B4555D2A}"/>
              </a:ext>
            </a:extLst>
          </p:cNvPr>
          <p:cNvSpPr txBox="1"/>
          <p:nvPr/>
        </p:nvSpPr>
        <p:spPr>
          <a:xfrm>
            <a:off x="2587045" y="3052370"/>
            <a:ext cx="6014907" cy="2862322"/>
          </a:xfrm>
          <a:prstGeom prst="rect">
            <a:avLst/>
          </a:prstGeom>
          <a:noFill/>
        </p:spPr>
        <p:txBody>
          <a:bodyPr wrap="square" rtlCol="0">
            <a:spAutoFit/>
          </a:bodyPr>
          <a:lstStyle/>
          <a:p>
            <a:r>
              <a:rPr lang="en-US" sz="6000" dirty="0"/>
              <a:t>The Lord</a:t>
            </a:r>
          </a:p>
          <a:p>
            <a:r>
              <a:rPr lang="en-US" sz="6000" dirty="0"/>
              <a:t>The Brethren</a:t>
            </a:r>
          </a:p>
          <a:p>
            <a:r>
              <a:rPr lang="en-US" sz="6000" dirty="0"/>
              <a:t>The Lost</a:t>
            </a:r>
          </a:p>
        </p:txBody>
      </p:sp>
      <p:sp>
        <p:nvSpPr>
          <p:cNvPr id="10" name="TextBox 9">
            <a:extLst>
              <a:ext uri="{FF2B5EF4-FFF2-40B4-BE49-F238E27FC236}">
                <a16:creationId xmlns:a16="http://schemas.microsoft.com/office/drawing/2014/main" id="{6A41477F-4B80-5F09-33DC-88811FCE7DBE}"/>
              </a:ext>
            </a:extLst>
          </p:cNvPr>
          <p:cNvSpPr txBox="1"/>
          <p:nvPr/>
        </p:nvSpPr>
        <p:spPr>
          <a:xfrm>
            <a:off x="0" y="33556"/>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
        <p:nvSpPr>
          <p:cNvPr id="6" name="TextBox 5">
            <a:extLst>
              <a:ext uri="{FF2B5EF4-FFF2-40B4-BE49-F238E27FC236}">
                <a16:creationId xmlns:a16="http://schemas.microsoft.com/office/drawing/2014/main" id="{2F54516B-F446-AE06-B019-975367F944A6}"/>
              </a:ext>
            </a:extLst>
          </p:cNvPr>
          <p:cNvSpPr txBox="1"/>
          <p:nvPr/>
        </p:nvSpPr>
        <p:spPr>
          <a:xfrm>
            <a:off x="604008" y="953289"/>
            <a:ext cx="8716161" cy="1323439"/>
          </a:xfrm>
          <a:prstGeom prst="rect">
            <a:avLst/>
          </a:prstGeom>
          <a:noFill/>
        </p:spPr>
        <p:txBody>
          <a:bodyPr wrap="square" rtlCol="0">
            <a:spAutoFit/>
          </a:bodyPr>
          <a:lstStyle/>
          <a:p>
            <a:r>
              <a:rPr lang="en-US" sz="4400" b="1" dirty="0">
                <a:solidFill>
                  <a:srgbClr val="0070C0"/>
                </a:solidFill>
              </a:rPr>
              <a:t>Christ wants us to be His disciples.</a:t>
            </a:r>
          </a:p>
          <a:p>
            <a:r>
              <a:rPr lang="en-US" sz="3600" b="1" dirty="0">
                <a:solidFill>
                  <a:srgbClr val="FF0000"/>
                </a:solidFill>
              </a:rPr>
              <a:t>To be His disciples, we must LEARN to love.</a:t>
            </a:r>
          </a:p>
        </p:txBody>
      </p:sp>
    </p:spTree>
    <p:extLst>
      <p:ext uri="{BB962C8B-B14F-4D97-AF65-F5344CB8AC3E}">
        <p14:creationId xmlns:p14="http://schemas.microsoft.com/office/powerpoint/2010/main" val="202839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1807F-DB0D-E3C0-D67C-2BE58C506A3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4ADEFD3-8AF2-5ED9-7449-0D8B6ABF6720}"/>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4077CCE-D12D-6C39-0F6B-3514FE4A96E4}"/>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5D9980-CCF0-FD1C-35AC-CF6B679D6524}"/>
              </a:ext>
            </a:extLst>
          </p:cNvPr>
          <p:cNvSpPr txBox="1"/>
          <p:nvPr/>
        </p:nvSpPr>
        <p:spPr>
          <a:xfrm>
            <a:off x="0" y="810676"/>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2. How Do We</a:t>
            </a:r>
            <a:r>
              <a:rPr kumimoji="0" lang="en-US" sz="2800" b="1" i="0"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Demonstrate These Loves?</a:t>
            </a:r>
            <a:endParaRPr kumimoji="0" lang="en-US" sz="2800" b="1" i="0"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2FF276-8C9E-E97E-6344-2D4156CA428D}"/>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E9D40D13-3F53-96A6-7C4E-0732952A0343}"/>
              </a:ext>
            </a:extLst>
          </p:cNvPr>
          <p:cNvSpPr txBox="1"/>
          <p:nvPr/>
        </p:nvSpPr>
        <p:spPr>
          <a:xfrm>
            <a:off x="293616" y="763397"/>
            <a:ext cx="8632270" cy="5232202"/>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Through Worship...</a:t>
            </a:r>
            <a:endPar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is how we can best demonstrate our love for God</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Assuming that our worship is in harmony with what Jesus</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evealed</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it is in Spirit and truth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John 4:23-24</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worship that which you do not know; we worship that which we know, for salvation is from the Jews.</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23</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"But an hour is coming, and now is, when the true worshipers shall worship the Father in spirit and truth; for such people the Father seeks to be His worshipers.</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E900FAE-F93C-A0C0-D6FB-458A87F9A4D1}"/>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279016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B7914-FB89-DA3E-CBF4-096211EDF56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D74E064-1EAB-ABCD-4CD6-9ADDD5194734}"/>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B71568-3E6E-8E2D-0EA1-CE2CDAB9D7FB}"/>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7E6ADF1-E5BB-0FC7-89C7-C104C07A4E3B}"/>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0E2892B-6E85-1311-01ED-43E411561282}"/>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574F0FAD-C18D-5E15-5AC3-89473381273A}"/>
              </a:ext>
            </a:extLst>
          </p:cNvPr>
          <p:cNvSpPr txBox="1"/>
          <p:nvPr/>
        </p:nvSpPr>
        <p:spPr>
          <a:xfrm>
            <a:off x="251671" y="838899"/>
            <a:ext cx="8489658" cy="5509200"/>
          </a:xfrm>
          <a:prstGeom prst="rect">
            <a:avLst/>
          </a:prstGeom>
          <a:noFill/>
        </p:spPr>
        <p:txBody>
          <a:bodyPr wrap="square">
            <a:spAutoFit/>
          </a:bodyPr>
          <a:lstStyle/>
          <a:p>
            <a:pPr marR="0" lvl="0">
              <a:spcBef>
                <a:spcPts val="0"/>
              </a:spcBef>
              <a:spcAft>
                <a:spcPts val="0"/>
              </a:spcAft>
              <a:buClr>
                <a:srgbClr val="000000"/>
              </a:buClr>
              <a:buSzPts val="140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it includes keeping His commandments - </a:t>
            </a:r>
            <a:r>
              <a:rPr lang="en-US" sz="32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John 14:15</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love Me, you will keep My commandments.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66675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John 15:10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keep My commandments, you will abide in My love; just as I have kept My Father's commandments, and abide in His love.</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 are to worship God in two ways: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BDDCB98-541B-65A8-23A3-9A747A273223}"/>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194667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EDA6D-D52A-C777-E5D9-22E139B6978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224890-5FF2-2523-3B4F-EC26EE3F142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6C5DB12-7690-FA49-D07D-F890877BB15F}"/>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7078B9-2EBB-7ECE-66ED-71D4D58FF70E}"/>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61C3D91-F46B-2BD6-77EC-409F8FCD1ED5}"/>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B9EC1F18-7258-A05F-99F8-A5BD9F33643C}"/>
              </a:ext>
            </a:extLst>
          </p:cNvPr>
          <p:cNvSpPr txBox="1"/>
          <p:nvPr/>
        </p:nvSpPr>
        <p:spPr>
          <a:xfrm>
            <a:off x="251671" y="838899"/>
            <a:ext cx="8489658" cy="4955203"/>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are to worship God in two ways:</a:t>
            </a:r>
          </a:p>
          <a:p>
            <a:pPr marL="457200" marR="0" indent="-457200">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marR="0" indent="-514350">
              <a:spcBef>
                <a:spcPts val="0"/>
              </a:spcBef>
              <a:spcAft>
                <a:spcPts val="0"/>
              </a:spcAf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Through our public assemblies </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Heb 10:24-25</a:t>
            </a:r>
            <a:r>
              <a:rPr lang="en-US" sz="32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Calibri" panose="020F0502020204030204" pitchFamily="34" charset="0"/>
                <a:ea typeface="Times New Roman" panose="02020603050405020304" pitchFamily="18" charset="0"/>
                <a:cs typeface="Calibri" panose="020F0502020204030204" pitchFamily="34" charset="0"/>
              </a:rPr>
              <a:t>and let us consider how to stimulate one another to love and good deeds,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25</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not forsaking </a:t>
            </a:r>
            <a:r>
              <a:rPr lang="en-US" sz="3200" dirty="0">
                <a:effectLst/>
                <a:latin typeface="Calibri" panose="020F0502020204030204" pitchFamily="34" charset="0"/>
                <a:ea typeface="Times New Roman" panose="02020603050405020304" pitchFamily="18" charset="0"/>
                <a:cs typeface="Calibri" panose="020F0502020204030204" pitchFamily="34" charset="0"/>
              </a:rPr>
              <a:t>our own assembling together, as is the habit of some, </a:t>
            </a: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but encouraging </a:t>
            </a:r>
            <a:r>
              <a:rPr lang="en-US" sz="3200" dirty="0">
                <a:effectLst/>
                <a:latin typeface="Calibri" panose="020F0502020204030204" pitchFamily="34" charset="0"/>
                <a:ea typeface="Times New Roman" panose="02020603050405020304" pitchFamily="18" charset="0"/>
                <a:cs typeface="Calibri" panose="020F0502020204030204" pitchFamily="34" charset="0"/>
              </a:rPr>
              <a:t>one another; and all the more, as you see the day drawing near.</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5D8305-09BA-612C-E370-37D550E87D35}"/>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366329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2C5A0-F04F-A68D-4A7B-1DF2E4EAAAB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3B08606-8A77-8FCA-C763-EF81BD14B17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C0C460D-ADC2-24FE-4C69-947C4163EE16}"/>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801354B-69CD-5CB3-6DE1-069835141CF1}"/>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189E981-4247-16CB-E8BF-2AEFA956CFCC}"/>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370B9B47-45CA-3016-C612-1F992D9F810C}"/>
              </a:ext>
            </a:extLst>
          </p:cNvPr>
          <p:cNvSpPr txBox="1"/>
          <p:nvPr/>
        </p:nvSpPr>
        <p:spPr>
          <a:xfrm>
            <a:off x="528506" y="1367407"/>
            <a:ext cx="8028264" cy="4031873"/>
          </a:xfrm>
          <a:prstGeom prst="rect">
            <a:avLst/>
          </a:prstGeom>
          <a:noFill/>
        </p:spPr>
        <p:txBody>
          <a:bodyPr wrap="square">
            <a:spAutoFit/>
          </a:bodyPr>
          <a:lstStyle/>
          <a:p>
            <a:pPr marR="0" lvl="0">
              <a:spcBef>
                <a:spcPts val="0"/>
              </a:spcBef>
              <a:spcAft>
                <a:spcPts val="0"/>
              </a:spcAft>
              <a:buClr>
                <a:srgbClr val="000000"/>
              </a:buClr>
              <a:buSzPts val="140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 Through our private devotions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Matt 6:6</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you, when you pray, go into your inner room, and when you have shut your door, pray to your Father who is in secret, and your Father who sees in secret will repay you.</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Disciples demonstrate love for God through public worship and</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private devotion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98ADF8-1EC3-FE05-047E-F6AD911A7BD0}"/>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201720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274C-E824-E506-CF4D-AC050E6D7F0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B073D6F-037E-D913-E66F-0E66FA927C8A}"/>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1A24C12-7502-B4A3-43E4-EFBCC3B10638}"/>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15BBB6-C69E-BC24-6429-18D89E156EE5}"/>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2FDF2D8-5A2E-BA75-D1FC-90DAEFB95711}"/>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0891EE46-7839-CDA2-FE05-8484B5E90ED5}"/>
              </a:ext>
            </a:extLst>
          </p:cNvPr>
          <p:cNvSpPr txBox="1"/>
          <p:nvPr/>
        </p:nvSpPr>
        <p:spPr>
          <a:xfrm>
            <a:off x="494951" y="743564"/>
            <a:ext cx="8321878" cy="5262979"/>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Through Fellowship...</a:t>
            </a:r>
            <a:endPar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is how we can best demonstrate our love for the brethren</a:t>
            </a:r>
            <a:r>
              <a:rPr lang="en-US" sz="2600" b="1" dirty="0">
                <a:latin typeface="Calibri" panose="020F0502020204030204" pitchFamily="34" charset="0"/>
                <a:ea typeface="Times New Roman" panose="02020603050405020304" pitchFamily="18" charset="0"/>
                <a:cs typeface="Times New Roman" panose="02020603050405020304" pitchFamily="18" charset="0"/>
              </a:rPr>
              <a:t> </a:t>
            </a:r>
            <a:r>
              <a:rPr lang="en-US" sz="2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not forsaking the assembling of ourselves together – </a:t>
            </a: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Heb. 10:24-25</a:t>
            </a:r>
            <a:endParaRPr lang="en-US" sz="3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are to fellowship with one another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coming </a:t>
            </a: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together as a church, for the Lord's Supper and</a:t>
            </a:r>
            <a:r>
              <a:rPr lang="en-US" sz="2400" b="1" u="sng" dirty="0">
                <a:latin typeface="Calibri" panose="020F0502020204030204" pitchFamily="34" charset="0"/>
                <a:ea typeface="Times New Roman" panose="02020603050405020304" pitchFamily="18" charset="0"/>
                <a:cs typeface="Times New Roman" panose="02020603050405020304" pitchFamily="18" charset="0"/>
              </a:rPr>
              <a:t> </a:t>
            </a: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means of edification –</a:t>
            </a:r>
            <a:endParaRPr lang="en-US" sz="24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1Cor 14:26</a:t>
            </a:r>
            <a:r>
              <a:rPr lang="en-US" sz="30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What is the outcome then, brethren? When you assemble, each one has a psalm, has a teaching, has a revelation, has a tongue, has an interpretation.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Let all things be done for edification.</a:t>
            </a:r>
            <a:endParaRPr lang="en-US" sz="2400" b="1" dirty="0"/>
          </a:p>
        </p:txBody>
      </p:sp>
      <p:sp>
        <p:nvSpPr>
          <p:cNvPr id="7" name="TextBox 6">
            <a:extLst>
              <a:ext uri="{FF2B5EF4-FFF2-40B4-BE49-F238E27FC236}">
                <a16:creationId xmlns:a16="http://schemas.microsoft.com/office/drawing/2014/main" id="{2BF98612-3C5B-4F39-F48F-5E65BF5F02C5}"/>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12423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7AE68-0851-D248-181B-E4E61D3A8F2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0C87451-10A5-8FC4-764D-FB3E9F99D4B8}"/>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5C83DA8-FF42-713C-507B-9B1BB47C4A77}"/>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04D5E51-5A1B-1D2C-17FE-1AFDC5021728}"/>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DC18270-8A71-CB20-9184-AFBFA3413D8C}"/>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63FCCCA3-3F06-8F89-B794-5030AD53F335}"/>
              </a:ext>
            </a:extLst>
          </p:cNvPr>
          <p:cNvSpPr txBox="1"/>
          <p:nvPr/>
        </p:nvSpPr>
        <p:spPr>
          <a:xfrm>
            <a:off x="461394" y="1098958"/>
            <a:ext cx="7919208" cy="4524315"/>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By extending hospitality to one another </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1Peter 4:8-9</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Above all, keep fervent in your love for one another, because love covers a multitude of sins.</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9</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hospitable to one another without complaint.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Disciples demonstrate love for brethren through fellowship in church and home.</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671CCA-CAA7-2741-15F9-2AAFAB3698A8}"/>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343499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1" y="5874026"/>
            <a:ext cx="9127221" cy="98397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2" y="0"/>
            <a:ext cx="9127222" cy="226100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B49F660-2D33-EAD1-4F65-3746C89D0692}"/>
              </a:ext>
            </a:extLst>
          </p:cNvPr>
          <p:cNvSpPr txBox="1"/>
          <p:nvPr/>
        </p:nvSpPr>
        <p:spPr>
          <a:xfrm>
            <a:off x="151002" y="188357"/>
            <a:ext cx="8976220" cy="1600438"/>
          </a:xfrm>
          <a:prstGeom prst="rect">
            <a:avLst/>
          </a:prstGeom>
          <a:noFill/>
        </p:spPr>
        <p:txBody>
          <a:bodyPr wrap="square" rtlCol="0">
            <a:spAutoFit/>
          </a:bodyPr>
          <a:lstStyle/>
          <a:p>
            <a:pPr algn="ctr"/>
            <a:r>
              <a:rPr lang="en-US" sz="5400" b="1" dirty="0">
                <a:solidFill>
                  <a:schemeClr val="bg1"/>
                </a:solidFill>
              </a:rPr>
              <a:t>Demonstrating </a:t>
            </a:r>
          </a:p>
          <a:p>
            <a:pPr algn="ctr"/>
            <a:r>
              <a:rPr lang="en-US" sz="4400" b="1" dirty="0">
                <a:solidFill>
                  <a:schemeClr val="bg1"/>
                </a:solidFill>
              </a:rPr>
              <a:t>The Love Of A Disciple</a:t>
            </a:r>
          </a:p>
        </p:txBody>
      </p:sp>
      <p:sp>
        <p:nvSpPr>
          <p:cNvPr id="9" name="TextBox 8">
            <a:extLst>
              <a:ext uri="{FF2B5EF4-FFF2-40B4-BE49-F238E27FC236}">
                <a16:creationId xmlns:a16="http://schemas.microsoft.com/office/drawing/2014/main" id="{12818E93-F02F-EA54-1C08-2FE5E361D2F6}"/>
              </a:ext>
            </a:extLst>
          </p:cNvPr>
          <p:cNvSpPr txBox="1"/>
          <p:nvPr/>
        </p:nvSpPr>
        <p:spPr>
          <a:xfrm>
            <a:off x="494951" y="2592200"/>
            <a:ext cx="8892329" cy="2954655"/>
          </a:xfrm>
          <a:prstGeom prst="rect">
            <a:avLst/>
          </a:prstGeom>
          <a:noFill/>
        </p:spPr>
        <p:txBody>
          <a:bodyPr wrap="square">
            <a:spAutoFit/>
          </a:bodyPr>
          <a:lstStyle/>
          <a:p>
            <a:r>
              <a:rPr lang="en-US" sz="3600" b="1" dirty="0">
                <a:solidFill>
                  <a:srgbClr val="0070C0"/>
                </a:solidFill>
              </a:rPr>
              <a:t>John 13:34-35</a:t>
            </a:r>
          </a:p>
          <a:p>
            <a:r>
              <a:rPr lang="en-US" sz="3000" dirty="0"/>
              <a:t>"A new commandment I give to you,</a:t>
            </a:r>
          </a:p>
          <a:p>
            <a:r>
              <a:rPr lang="en-US" sz="3000" dirty="0"/>
              <a:t>that you </a:t>
            </a:r>
            <a:r>
              <a:rPr lang="en-US" sz="3000" b="1" dirty="0">
                <a:solidFill>
                  <a:srgbClr val="FF0000"/>
                </a:solidFill>
              </a:rPr>
              <a:t>love one another</a:t>
            </a:r>
            <a:r>
              <a:rPr lang="en-US" sz="3000" dirty="0"/>
              <a:t>; </a:t>
            </a:r>
          </a:p>
          <a:p>
            <a:r>
              <a:rPr lang="en-US" sz="3000" b="1" dirty="0">
                <a:solidFill>
                  <a:srgbClr val="FF0000"/>
                </a:solidFill>
              </a:rPr>
              <a:t>as I have loved you</a:t>
            </a:r>
            <a:r>
              <a:rPr lang="en-US" sz="3000" dirty="0"/>
              <a:t>, that you also </a:t>
            </a:r>
            <a:r>
              <a:rPr lang="en-US" sz="3000" b="1" dirty="0">
                <a:solidFill>
                  <a:srgbClr val="FF0000"/>
                </a:solidFill>
              </a:rPr>
              <a:t>love one another</a:t>
            </a:r>
            <a:r>
              <a:rPr lang="en-US" sz="3000" dirty="0"/>
              <a:t>.</a:t>
            </a:r>
          </a:p>
          <a:p>
            <a:r>
              <a:rPr lang="en-US" sz="3000" dirty="0"/>
              <a:t>35 "By this all will know that </a:t>
            </a:r>
            <a:r>
              <a:rPr lang="en-US" sz="3000" b="1" dirty="0"/>
              <a:t>you are My disciples</a:t>
            </a:r>
            <a:r>
              <a:rPr lang="en-US" sz="3000" dirty="0"/>
              <a:t>,</a:t>
            </a:r>
          </a:p>
          <a:p>
            <a:r>
              <a:rPr lang="en-US" sz="3000" b="1" dirty="0">
                <a:solidFill>
                  <a:srgbClr val="FF0000"/>
                </a:solidFill>
              </a:rPr>
              <a:t>if you have love </a:t>
            </a:r>
            <a:r>
              <a:rPr lang="en-US" sz="3000" dirty="0"/>
              <a:t>for one another."</a:t>
            </a:r>
          </a:p>
        </p:txBody>
      </p:sp>
      <p:sp>
        <p:nvSpPr>
          <p:cNvPr id="10" name="Rectangle 9">
            <a:extLst>
              <a:ext uri="{FF2B5EF4-FFF2-40B4-BE49-F238E27FC236}">
                <a16:creationId xmlns:a16="http://schemas.microsoft.com/office/drawing/2014/main" id="{229B3FF9-705C-5719-6E95-CC87011663AD}"/>
              </a:ext>
            </a:extLst>
          </p:cNvPr>
          <p:cNvSpPr/>
          <p:nvPr/>
        </p:nvSpPr>
        <p:spPr>
          <a:xfrm>
            <a:off x="402672" y="2536517"/>
            <a:ext cx="8338656" cy="3092497"/>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09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FB4B7-2579-5452-BF8E-673F9CBE83B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AB31658-536E-F99C-BA06-D394247E7E1C}"/>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BAEEF9A-E12B-E01C-57C8-625E04D84186}"/>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BE05006-BFCA-4CE2-3A40-ADB91E325739}"/>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4DE47A4-C295-2C16-9A27-A0991E09693E}"/>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7C471D4E-7F13-9D64-5E67-5219679B9B73}"/>
              </a:ext>
            </a:extLst>
          </p:cNvPr>
          <p:cNvSpPr txBox="1"/>
          <p:nvPr/>
        </p:nvSpPr>
        <p:spPr>
          <a:xfrm>
            <a:off x="461394" y="645952"/>
            <a:ext cx="8246378" cy="5511323"/>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Through Evangelism...</a:t>
            </a:r>
            <a:endParaRPr lang="en-US" sz="3200" b="1"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no better way to show love for the lost.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manifested His compassion in this way.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By teaching the lost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Matt 9:35-36</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Jesus was going about all the cities and the villages, teaching in their synagogues, and proclaiming the gospel of the kingdom, and healing every kind of disease and every kind of sickness.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36</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seeing the multitudes, He felt compassion for them, because they were distressed and downcast like sheep without a shepherd.</a:t>
            </a:r>
            <a:endParaRPr lang="en-US" sz="2800" dirty="0"/>
          </a:p>
        </p:txBody>
      </p:sp>
      <p:sp>
        <p:nvSpPr>
          <p:cNvPr id="7" name="TextBox 6">
            <a:extLst>
              <a:ext uri="{FF2B5EF4-FFF2-40B4-BE49-F238E27FC236}">
                <a16:creationId xmlns:a16="http://schemas.microsoft.com/office/drawing/2014/main" id="{767F4A06-8266-8A90-C78A-75924119EFD3}"/>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28006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74E0D-185D-3F32-5C04-AD461BE65CD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D79E10D-16F5-0437-E688-36CF2F045837}"/>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20C1D5-64BB-42EB-545C-0318106E2C1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F0D8060-9E1F-65C5-1F15-3A5B469F9E79}"/>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F29ABEC-ECB8-9438-848B-993D2D108E2F}"/>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053F8BBB-1803-D5C0-21E4-7727A33ABC7B}"/>
              </a:ext>
            </a:extLst>
          </p:cNvPr>
          <p:cNvSpPr txBox="1"/>
          <p:nvPr/>
        </p:nvSpPr>
        <p:spPr>
          <a:xfrm>
            <a:off x="578839" y="1367406"/>
            <a:ext cx="8011487" cy="4585871"/>
          </a:xfrm>
          <a:prstGeom prst="rect">
            <a:avLst/>
          </a:prstGeom>
          <a:noFill/>
        </p:spPr>
        <p:txBody>
          <a:bodyPr wrap="square">
            <a:spAutoFit/>
          </a:bodyPr>
          <a:lstStyle/>
          <a:p>
            <a:pPr marR="0" lvl="0">
              <a:spcBef>
                <a:spcPts val="0"/>
              </a:spcBef>
              <a:spcAft>
                <a:spcPts val="0"/>
              </a:spcAft>
              <a:buClr>
                <a:srgbClr val="000000"/>
              </a:buClr>
              <a:buSzPts val="140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By calling for prayer in behalf of the lost.   </a:t>
            </a: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Matt 10:1</a:t>
            </a: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5-7</a:t>
            </a:r>
            <a:endParaRPr lang="en-US" sz="3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6675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66675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rgbClr val="000000"/>
              </a:buClr>
              <a:buSzPts val="1400"/>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By developing and sending forth laborers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000" b="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Matt 9:37-38</a:t>
            </a:r>
            <a:endParaRPr lang="en-US" sz="3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Then He said to His disciples, "The harvest is plentiful, but the workers are few.</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 "Therefore beseech the Lord of the harvest to send out workers into His harvest."</a:t>
            </a:r>
            <a:endParaRPr lang="en-US" sz="2800" dirty="0"/>
          </a:p>
        </p:txBody>
      </p:sp>
      <p:sp>
        <p:nvSpPr>
          <p:cNvPr id="7" name="TextBox 6">
            <a:extLst>
              <a:ext uri="{FF2B5EF4-FFF2-40B4-BE49-F238E27FC236}">
                <a16:creationId xmlns:a16="http://schemas.microsoft.com/office/drawing/2014/main" id="{1114A41C-0AAB-1667-1424-45FD9E413853}"/>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243576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68BB8-4258-09FC-CADE-FB0A00E0F9B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E5CCD27-BD9C-2108-20F2-A05579615B99}"/>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E326063-3E85-09DE-6B7B-6449877084F4}"/>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C07519A-6227-9BFA-50D3-5723F750380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517121-3B59-4BA3-82B4-6A90D0A89137}"/>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8D9CA848-C84E-9707-DCFD-F3FADE71B113}"/>
              </a:ext>
            </a:extLst>
          </p:cNvPr>
          <p:cNvSpPr txBox="1"/>
          <p:nvPr/>
        </p:nvSpPr>
        <p:spPr>
          <a:xfrm>
            <a:off x="343949" y="906011"/>
            <a:ext cx="8338657" cy="5047536"/>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can show our concern for the lost in similar ways</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Through personal evangelism </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1Peter 3:15</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sanctify Christ as Lord in your hearts, always being ready to make a defense to everyone who asks you to give an account for the hope that is in you, yet with gentleness and reverence;</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John 1:45-46</a:t>
            </a: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2600" dirty="0">
                <a:effectLst/>
                <a:latin typeface="Calibri" panose="020F0502020204030204" pitchFamily="34" charset="0"/>
                <a:ea typeface="Times New Roman" panose="02020603050405020304" pitchFamily="18" charset="0"/>
                <a:cs typeface="Calibri" panose="020F0502020204030204" pitchFamily="34" charset="0"/>
              </a:rPr>
              <a:t>Philip </a:t>
            </a:r>
            <a:r>
              <a:rPr lang="en-US" sz="2600" dirty="0">
                <a:effectLst/>
                <a:latin typeface="Arial Black" panose="020B0A04020102020204" pitchFamily="34" charset="0"/>
                <a:ea typeface="Times New Roman" panose="02020603050405020304" pitchFamily="18" charset="0"/>
                <a:cs typeface="Calibri" panose="020F0502020204030204" pitchFamily="34" charset="0"/>
              </a:rPr>
              <a:t>found </a:t>
            </a:r>
            <a:r>
              <a:rPr lang="en-US" sz="2600" dirty="0">
                <a:effectLst/>
                <a:latin typeface="Calibri" panose="020F0502020204030204" pitchFamily="34" charset="0"/>
                <a:ea typeface="Times New Roman" panose="02020603050405020304" pitchFamily="18" charset="0"/>
                <a:cs typeface="Calibri" panose="020F0502020204030204" pitchFamily="34" charset="0"/>
              </a:rPr>
              <a:t>Nathanael and </a:t>
            </a:r>
            <a:r>
              <a:rPr lang="en-US" sz="2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said </a:t>
            </a:r>
            <a:r>
              <a:rPr lang="en-US" sz="2600" dirty="0">
                <a:effectLst/>
                <a:latin typeface="Calibri" panose="020F0502020204030204" pitchFamily="34" charset="0"/>
                <a:ea typeface="Times New Roman" panose="02020603050405020304" pitchFamily="18" charset="0"/>
                <a:cs typeface="Calibri" panose="020F0502020204030204" pitchFamily="34" charset="0"/>
              </a:rPr>
              <a:t>to him, "We have found Him of whom Moses in the Law and also the Prophets wrote, Jesus of Nazareth, the son of Joseph." </a:t>
            </a:r>
            <a:r>
              <a:rPr lang="en-US" sz="2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46</a:t>
            </a:r>
            <a:r>
              <a:rPr lang="en-US" sz="2600" dirty="0">
                <a:effectLst/>
                <a:latin typeface="Calibri" panose="020F0502020204030204" pitchFamily="34" charset="0"/>
                <a:ea typeface="Times New Roman" panose="02020603050405020304" pitchFamily="18" charset="0"/>
                <a:cs typeface="Calibri" panose="020F0502020204030204" pitchFamily="34" charset="0"/>
              </a:rPr>
              <a:t> And Nathanael said to him, "Can any good thing come out of Nazareth?" Philip </a:t>
            </a:r>
            <a:r>
              <a:rPr lang="en-US" sz="2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said to him, "Come and see."</a:t>
            </a:r>
            <a:endParaRPr lang="en-US" sz="2600" b="1" dirty="0">
              <a:solidFill>
                <a:srgbClr val="FF0000"/>
              </a:solidFill>
            </a:endParaRPr>
          </a:p>
        </p:txBody>
      </p:sp>
      <p:sp>
        <p:nvSpPr>
          <p:cNvPr id="7" name="TextBox 6">
            <a:extLst>
              <a:ext uri="{FF2B5EF4-FFF2-40B4-BE49-F238E27FC236}">
                <a16:creationId xmlns:a16="http://schemas.microsoft.com/office/drawing/2014/main" id="{5B36A05C-589B-5EBA-206F-E3C9D2B94EF9}"/>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3304075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F6FDF-6683-D3A7-287C-9E7BF7085D8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2904A4C-0720-9788-7E43-42BC833D8848}"/>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9EB94B7-753B-3D4A-A8C5-31C87FA4FF62}"/>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6E4231-F2AC-C895-B214-024381E552B0}"/>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5D0ECAF-DB45-26F9-33FC-3B64F1EC7501}"/>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4317CE4F-8D43-532A-D136-118B29FFD969}"/>
              </a:ext>
            </a:extLst>
          </p:cNvPr>
          <p:cNvSpPr txBox="1"/>
          <p:nvPr/>
        </p:nvSpPr>
        <p:spPr>
          <a:xfrm>
            <a:off x="436227" y="1082180"/>
            <a:ext cx="8313489" cy="4801314"/>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Rom. 10:14-15</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then shall they call upon Him in whom they have not believed? And how shall they believe in Him whom they have not heard? And how shall they hear without a preacher?</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15</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how shall they preach unless they are sent? Just as it is written, "HOW BEAUTIFUL ARE THE FEET OF THOSE WHO BRING GLAD TIDINGS OF GOOD THINGS!“</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dirty="0"/>
          </a:p>
        </p:txBody>
      </p:sp>
      <p:sp>
        <p:nvSpPr>
          <p:cNvPr id="7" name="TextBox 6">
            <a:extLst>
              <a:ext uri="{FF2B5EF4-FFF2-40B4-BE49-F238E27FC236}">
                <a16:creationId xmlns:a16="http://schemas.microsoft.com/office/drawing/2014/main" id="{79108445-93DE-58D7-2CBE-95C63F86B7F8}"/>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385565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9C769-126F-1CAF-1D24-BD88EC8BA1F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17CF936-794A-E8A1-2959-616F9C7256C2}"/>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072CEE9-2ECC-C62E-1C6F-5CA2F1240AB9}"/>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103A07C-FF29-8B66-C01C-7ED600C1BB6B}"/>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5FD8329-AF9B-6F84-2AF3-6BE4480B6272}"/>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E8EE772A-1C3B-AC7B-7027-E2EE008B3FE7}"/>
              </a:ext>
            </a:extLst>
          </p:cNvPr>
          <p:cNvSpPr txBox="1"/>
          <p:nvPr/>
        </p:nvSpPr>
        <p:spPr>
          <a:xfrm>
            <a:off x="578841" y="726272"/>
            <a:ext cx="8464491" cy="4524315"/>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go a long way to becoming true disciples of Jesus by...</a:t>
            </a:r>
            <a:endParaRPr lang="en-US" sz="4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Loving the Lord</a:t>
            </a:r>
            <a:endParaRPr lang="en-US" sz="4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Loving the brethren</a:t>
            </a:r>
            <a:endParaRPr lang="en-US" sz="4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Loving the lost</a:t>
            </a:r>
            <a:endParaRPr lang="en-US" sz="4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427AAAA-25A0-BA54-2898-D1AC4F83A29B}"/>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1492753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1E700-CF0C-0A00-83BD-3E71254418A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A2EE3D5-4DFA-F4D8-64B1-6A54B9CF225F}"/>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A13639E-E40E-9A4C-A516-E7FC5C431C60}"/>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12F79B-82EA-5A65-59D9-6BEC3C141820}"/>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E9FEA3-0F4E-99A3-20D3-690EB1C14E08}"/>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7886FDBB-AC9E-994A-4899-94951B6CEF02}"/>
              </a:ext>
            </a:extLst>
          </p:cNvPr>
          <p:cNvSpPr txBox="1"/>
          <p:nvPr/>
        </p:nvSpPr>
        <p:spPr>
          <a:xfrm>
            <a:off x="620786" y="880844"/>
            <a:ext cx="8162488" cy="5232202"/>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We go a long way in demonstrating such love through...</a:t>
            </a:r>
            <a:endParaRPr lang="en-US" sz="3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Public worship and private devotion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Fellowship with one another in both church and home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Engaging in evangelism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Many Christians love only partially...</a:t>
            </a:r>
            <a:endParaRPr lang="en-US" sz="3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worship God in public, but not in private</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They worship God in private, but not in public</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not worship God half way)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fellowship with brethren at church, but not in their homes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matter how much we love as disciples of Christ, we can always</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improve...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4273E19-C0A2-F8D9-68AB-ADDD3D055604}"/>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132740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C339-064E-7BAB-6B66-E450F541921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F8F7112-1077-4ADD-0774-F58EB15EA2BB}"/>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61847F1-E8E1-BD5B-9720-6976C81BC1C1}"/>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47EA6EF-0694-67AF-AB10-3FB8C4965315}"/>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8DDE90D-0496-B34E-17BB-14DF573467A9}"/>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13817CDF-9386-0304-1C0B-A8CE1AA06EFD}"/>
              </a:ext>
            </a:extLst>
          </p:cNvPr>
          <p:cNvSpPr txBox="1"/>
          <p:nvPr/>
        </p:nvSpPr>
        <p:spPr>
          <a:xfrm>
            <a:off x="679507" y="1233182"/>
            <a:ext cx="7659149" cy="4524315"/>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this I pray, that your love may abound still more and more</a:t>
            </a:r>
            <a:r>
              <a:rPr lang="en-US" sz="4400" dirty="0">
                <a:latin typeface="Calibri" panose="020F0502020204030204" pitchFamily="34" charset="0"/>
                <a:ea typeface="Times New Roman" panose="02020603050405020304" pitchFamily="18" charset="0"/>
                <a:cs typeface="Times New Roman" panose="02020603050405020304" pitchFamily="18" charset="0"/>
              </a:rPr>
              <a:t> </a:t>
            </a:r>
            <a:r>
              <a:rPr lang="en-US" sz="4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knowledge and all discernment, - </a:t>
            </a:r>
            <a:r>
              <a:rPr lang="en-US" sz="44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Phil. 1:9</a:t>
            </a:r>
            <a:endParaRPr lang="en-US" sz="4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Perhaps this study, “Demonstrating The Love Of A Disciple," can provide</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direction for improving our love...</a:t>
            </a:r>
            <a:endParaRPr lang="en-US" sz="2800" dirty="0"/>
          </a:p>
        </p:txBody>
      </p:sp>
      <p:sp>
        <p:nvSpPr>
          <p:cNvPr id="9" name="TextBox 8">
            <a:extLst>
              <a:ext uri="{FF2B5EF4-FFF2-40B4-BE49-F238E27FC236}">
                <a16:creationId xmlns:a16="http://schemas.microsoft.com/office/drawing/2014/main" id="{743B026F-956B-F651-F24A-62ABEE20C7B4}"/>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213170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EEB9-78BE-19ED-150B-80F3541B58E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AD2161E-84D6-2F68-7CD2-01041EE388CF}"/>
              </a:ext>
            </a:extLst>
          </p:cNvPr>
          <p:cNvSpPr/>
          <p:nvPr/>
        </p:nvSpPr>
        <p:spPr>
          <a:xfrm>
            <a:off x="-1" y="5874026"/>
            <a:ext cx="9127221" cy="98397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8E2D1C7-65AC-2F15-1488-355F406CC29C}"/>
              </a:ext>
            </a:extLst>
          </p:cNvPr>
          <p:cNvSpPr/>
          <p:nvPr/>
        </p:nvSpPr>
        <p:spPr>
          <a:xfrm>
            <a:off x="-1" y="0"/>
            <a:ext cx="9144001" cy="226100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5C9806E-A01C-10E8-E2A6-ED66F0E85C45}"/>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98FD91F7-0D34-0DFA-08D1-BE468799D273}"/>
              </a:ext>
            </a:extLst>
          </p:cNvPr>
          <p:cNvSpPr txBox="1"/>
          <p:nvPr/>
        </p:nvSpPr>
        <p:spPr>
          <a:xfrm>
            <a:off x="151002" y="188357"/>
            <a:ext cx="8976220" cy="1600438"/>
          </a:xfrm>
          <a:prstGeom prst="rect">
            <a:avLst/>
          </a:prstGeom>
          <a:noFill/>
        </p:spPr>
        <p:txBody>
          <a:bodyPr wrap="square" rtlCol="0">
            <a:spAutoFit/>
          </a:bodyPr>
          <a:lstStyle/>
          <a:p>
            <a:pPr algn="ctr"/>
            <a:r>
              <a:rPr lang="en-US" sz="5400" b="1" dirty="0">
                <a:solidFill>
                  <a:schemeClr val="bg1"/>
                </a:solidFill>
              </a:rPr>
              <a:t>Demonstrating </a:t>
            </a:r>
          </a:p>
          <a:p>
            <a:pPr algn="ctr"/>
            <a:r>
              <a:rPr lang="en-US" sz="4400" b="1" dirty="0">
                <a:solidFill>
                  <a:schemeClr val="bg1"/>
                </a:solidFill>
              </a:rPr>
              <a:t>The Love Of A Disciple</a:t>
            </a:r>
          </a:p>
        </p:txBody>
      </p:sp>
      <p:sp>
        <p:nvSpPr>
          <p:cNvPr id="9" name="TextBox 8">
            <a:extLst>
              <a:ext uri="{FF2B5EF4-FFF2-40B4-BE49-F238E27FC236}">
                <a16:creationId xmlns:a16="http://schemas.microsoft.com/office/drawing/2014/main" id="{FAB3B1E2-F323-C55B-2458-18F4C4130E75}"/>
              </a:ext>
            </a:extLst>
          </p:cNvPr>
          <p:cNvSpPr txBox="1"/>
          <p:nvPr/>
        </p:nvSpPr>
        <p:spPr>
          <a:xfrm>
            <a:off x="494951" y="2592200"/>
            <a:ext cx="8892329" cy="2954655"/>
          </a:xfrm>
          <a:prstGeom prst="rect">
            <a:avLst/>
          </a:prstGeom>
          <a:noFill/>
        </p:spPr>
        <p:txBody>
          <a:bodyPr wrap="square">
            <a:spAutoFit/>
          </a:bodyPr>
          <a:lstStyle/>
          <a:p>
            <a:r>
              <a:rPr lang="en-US" sz="3600" b="1" dirty="0">
                <a:solidFill>
                  <a:srgbClr val="0070C0"/>
                </a:solidFill>
              </a:rPr>
              <a:t>John 13:34-35</a:t>
            </a:r>
          </a:p>
          <a:p>
            <a:r>
              <a:rPr lang="en-US" sz="3000" dirty="0"/>
              <a:t>"A new commandment I give to you,</a:t>
            </a:r>
          </a:p>
          <a:p>
            <a:r>
              <a:rPr lang="en-US" sz="3000" dirty="0"/>
              <a:t>that you </a:t>
            </a:r>
            <a:r>
              <a:rPr lang="en-US" sz="3000" b="1" dirty="0">
                <a:solidFill>
                  <a:srgbClr val="FF0000"/>
                </a:solidFill>
              </a:rPr>
              <a:t>love one another</a:t>
            </a:r>
            <a:r>
              <a:rPr lang="en-US" sz="3000" dirty="0"/>
              <a:t>; </a:t>
            </a:r>
          </a:p>
          <a:p>
            <a:r>
              <a:rPr lang="en-US" sz="3000" b="1" dirty="0">
                <a:solidFill>
                  <a:srgbClr val="FF0000"/>
                </a:solidFill>
              </a:rPr>
              <a:t>as I have loved you</a:t>
            </a:r>
            <a:r>
              <a:rPr lang="en-US" sz="3000" dirty="0"/>
              <a:t>, that you also </a:t>
            </a:r>
            <a:r>
              <a:rPr lang="en-US" sz="3000" b="1" dirty="0">
                <a:solidFill>
                  <a:srgbClr val="FF0000"/>
                </a:solidFill>
              </a:rPr>
              <a:t>love one another</a:t>
            </a:r>
            <a:r>
              <a:rPr lang="en-US" sz="3000" dirty="0"/>
              <a:t>.</a:t>
            </a:r>
          </a:p>
          <a:p>
            <a:r>
              <a:rPr lang="en-US" sz="3000" dirty="0"/>
              <a:t>35 "By this all will know that you are My disciples,</a:t>
            </a:r>
          </a:p>
          <a:p>
            <a:r>
              <a:rPr lang="en-US" sz="3000" b="1" dirty="0">
                <a:solidFill>
                  <a:srgbClr val="FF0000"/>
                </a:solidFill>
              </a:rPr>
              <a:t>if you have love </a:t>
            </a:r>
            <a:r>
              <a:rPr lang="en-US" sz="3000" dirty="0"/>
              <a:t>for one another."</a:t>
            </a:r>
          </a:p>
        </p:txBody>
      </p:sp>
      <p:sp>
        <p:nvSpPr>
          <p:cNvPr id="10" name="Rectangle 9">
            <a:extLst>
              <a:ext uri="{FF2B5EF4-FFF2-40B4-BE49-F238E27FC236}">
                <a16:creationId xmlns:a16="http://schemas.microsoft.com/office/drawing/2014/main" id="{4EDFE676-A2EF-D31A-100D-0D5F8950304C}"/>
              </a:ext>
            </a:extLst>
          </p:cNvPr>
          <p:cNvSpPr/>
          <p:nvPr/>
        </p:nvSpPr>
        <p:spPr>
          <a:xfrm>
            <a:off x="402672" y="2536517"/>
            <a:ext cx="8338656" cy="3092497"/>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676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BB007-BDCE-72EA-4449-D3846C28CD6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9603A1E-CF1F-0253-7E98-BAF205545054}"/>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0F880A8-460D-273B-C680-D05DAAC5DE98}"/>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CA2259E-51D1-76A5-232A-26A4F4D74539}"/>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ACCAB9B-E94A-4360-0807-C22712F19D03}"/>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F662AC7D-95E0-E011-31FA-1FF1C314DC7A}"/>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
        <p:nvSpPr>
          <p:cNvPr id="8" name="TextBox 7">
            <a:extLst>
              <a:ext uri="{FF2B5EF4-FFF2-40B4-BE49-F238E27FC236}">
                <a16:creationId xmlns:a16="http://schemas.microsoft.com/office/drawing/2014/main" id="{DC69C352-26D1-E7BF-59BC-40A24B865D4C}"/>
              </a:ext>
            </a:extLst>
          </p:cNvPr>
          <p:cNvSpPr txBox="1"/>
          <p:nvPr/>
        </p:nvSpPr>
        <p:spPr>
          <a:xfrm>
            <a:off x="612396" y="1400961"/>
            <a:ext cx="8053432" cy="4247317"/>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Great Commission, Jesus wanted His apostles to make</a:t>
            </a:r>
            <a:r>
              <a:rPr lang="en-US" sz="3000" dirty="0">
                <a:latin typeface="Calibri" panose="020F0502020204030204" pitchFamily="34" charset="0"/>
                <a:ea typeface="Times New Roman" panose="02020603050405020304" pitchFamily="18" charset="0"/>
                <a:cs typeface="Times New Roman" panose="02020603050405020304" pitchFamily="18" charset="0"/>
              </a:rPr>
              <a:t>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disciples... </a:t>
            </a: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Matt. 28:19-20</a:t>
            </a:r>
            <a:endPar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Matt. 28:19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 therefore and make </a:t>
            </a:r>
            <a:r>
              <a:rPr lang="en-US" sz="3000" u="sng" dirty="0">
                <a:solidFill>
                  <a:srgbClr val="FF0000"/>
                </a:solidFill>
                <a:effectLst/>
                <a:latin typeface="Arial Black" panose="020B0A04020102020204" pitchFamily="34" charset="0"/>
                <a:ea typeface="Times New Roman" panose="02020603050405020304" pitchFamily="18" charset="0"/>
                <a:cs typeface="Calibri" panose="020F0502020204030204" pitchFamily="34" charset="0"/>
              </a:rPr>
              <a:t>disciples</a:t>
            </a:r>
            <a:r>
              <a:rPr lang="en-US" sz="3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all the nations, baptizing them in the name of the Father and the Son and the Holy Spirit,</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20</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teaching them to observe all that I commanded you</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lo, I am with you always, even to the end of the age."</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00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2F7D8-64FE-B64B-FD3C-CD9991CDB07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B0B2B44-8FF6-1098-6AF3-4B258E9596B4}"/>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BDE40DD-F586-D919-4D9E-D611676C910A}"/>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BD72AD9-B274-79C3-3413-6C0EE698E9D5}"/>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199CAB8-E961-4B69-3B69-0CF4DCCDBF58}"/>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DDA8B6C8-DDE4-15C0-0EC7-91A7AF3654A9}"/>
              </a:ext>
            </a:extLst>
          </p:cNvPr>
          <p:cNvSpPr txBox="1"/>
          <p:nvPr/>
        </p:nvSpPr>
        <p:spPr>
          <a:xfrm>
            <a:off x="796954" y="1107348"/>
            <a:ext cx="7491369" cy="4708981"/>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disciple is a learner, a follower, </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wants us to learn from Him –</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Matt 11:28-30</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Come to Me, all who are weary and heavy-laden, and I will give you rest. </a:t>
            </a: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29</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"Take My yoke upon you, </a:t>
            </a:r>
            <a:r>
              <a:rPr lang="en-US" sz="3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learn from Me</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I am gentle and humble in heart; and YOU SHALL FIND REST FOR YOUR SOULS.</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30</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My yoke is easy, and My load is light."</a:t>
            </a:r>
            <a:endParaRPr lang="en-US" sz="3000" dirty="0"/>
          </a:p>
        </p:txBody>
      </p:sp>
      <p:sp>
        <p:nvSpPr>
          <p:cNvPr id="7" name="TextBox 6">
            <a:extLst>
              <a:ext uri="{FF2B5EF4-FFF2-40B4-BE49-F238E27FC236}">
                <a16:creationId xmlns:a16="http://schemas.microsoft.com/office/drawing/2014/main" id="{FD708055-8751-3744-7F7B-5904DE0C29B2}"/>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36649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DFD6-BF6E-0E07-C5F5-2998DB12841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E03BBC7-B30F-409E-E760-DDEA30BB2A77}"/>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EB90B77-0D17-00A8-200D-4AD6ADFBADBD}"/>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3AA8D6C-3341-026B-B286-DFB712CF169F}"/>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8A6C5A-9BB3-6134-BB9B-07A237F297DF}"/>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13CD1C21-1B8F-1AFE-D96B-2FEC8A963D75}"/>
              </a:ext>
            </a:extLst>
          </p:cNvPr>
          <p:cNvSpPr txBox="1"/>
          <p:nvPr/>
        </p:nvSpPr>
        <p:spPr>
          <a:xfrm>
            <a:off x="268447" y="811278"/>
            <a:ext cx="8531603" cy="5109091"/>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What does Jesus expect of us...?</a:t>
            </a:r>
            <a:endParaRPr lang="en-US"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Discipleship involves many things</a:t>
            </a:r>
            <a:endParaRPr lang="en-US"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But especially that we love – </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0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2Peter 1:5-8</a:t>
            </a:r>
            <a:endParaRPr lang="en-US" sz="30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Now for this very reason also, applying all </a:t>
            </a:r>
            <a:r>
              <a:rPr lang="en-US" sz="255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diligence</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your </a:t>
            </a:r>
            <a:r>
              <a:rPr lang="en-US" sz="255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faith</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supply </a:t>
            </a:r>
            <a:r>
              <a:rPr lang="en-US" sz="255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moral excellence</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in your moral excellence, </a:t>
            </a:r>
            <a:r>
              <a:rPr lang="en-US" sz="255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knowledge</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55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6</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in your knowledge, </a:t>
            </a:r>
            <a:r>
              <a:rPr lang="en-US" sz="255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self-control</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in your self-control, </a:t>
            </a:r>
            <a:r>
              <a:rPr lang="en-US" sz="255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perseverance</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in your perseverance, </a:t>
            </a:r>
            <a:r>
              <a:rPr lang="en-US" sz="255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godliness</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550" dirty="0">
                <a:latin typeface="Calibri" panose="020F0502020204030204" pitchFamily="34" charset="0"/>
                <a:ea typeface="Times New Roman" panose="02020603050405020304" pitchFamily="18" charset="0"/>
                <a:cs typeface="Times New Roman" panose="02020603050405020304" pitchFamily="18" charset="0"/>
              </a:rPr>
              <a:t> </a:t>
            </a:r>
            <a:r>
              <a:rPr lang="en-US" sz="255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7 </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in your godliness, </a:t>
            </a:r>
            <a:r>
              <a:rPr lang="en-US" sz="255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brotherly kindness</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in your brotherly kindness, </a:t>
            </a:r>
            <a:r>
              <a:rPr lang="en-US" sz="2550" u="sng"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love</a:t>
            </a:r>
            <a:r>
              <a:rPr lang="en-US" sz="255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55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8</a:t>
            </a:r>
            <a:r>
              <a:rPr lang="en-US" sz="2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if these qualities are yours and are increasing, they render you neither useless nor unfruitful in the true knowledge of our Lord Jesus Christ.</a:t>
            </a:r>
            <a:endParaRPr lang="en-US" sz="25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05436ED-0525-DCAE-393D-A645D82F8B60}"/>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3004626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D17A7-55D3-5D05-7A84-4FDE616C871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E780C0A-943E-28C7-577A-5DA529B6174C}"/>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5BC2E0A-507A-C6BB-D9C8-71ABEFDD4B1A}"/>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7E07075-35AE-B509-770E-94BB8E208D99}"/>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318450C-9403-A741-3BEF-8F6221EBC557}"/>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B570D1EE-A3F0-0F3E-4614-3FD6C2260280}"/>
              </a:ext>
            </a:extLst>
          </p:cNvPr>
          <p:cNvSpPr txBox="1"/>
          <p:nvPr/>
        </p:nvSpPr>
        <p:spPr>
          <a:xfrm>
            <a:off x="813732" y="1241571"/>
            <a:ext cx="7868874" cy="3416320"/>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questions becomes</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are we to love?</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How can we best </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manifest our love</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 – A Disciple Loves The Lord...</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1B8F04D-76D8-73B2-0108-6FEC05CB409C}"/>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148134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A612D-D574-B1FD-5928-9FBD4A1A68A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852F78E-2099-54AC-F5C7-0134AB6A32E0}"/>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A936225-4010-3A43-56C6-80C67846B11B}"/>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08E30DC-3C01-CA7A-F5F3-EBAC2D0B29BD}"/>
              </a:ext>
            </a:extLst>
          </p:cNvPr>
          <p:cNvSpPr txBox="1"/>
          <p:nvPr/>
        </p:nvSpPr>
        <p:spPr>
          <a:xfrm>
            <a:off x="0" y="74356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1. What are we to love?   </a:t>
            </a:r>
            <a:r>
              <a:rPr kumimoji="0" lang="en-US" sz="3600" b="0" i="0" u="none" strike="noStrike" kern="1200" cap="none" spc="0" normalizeH="0" baseline="0" noProof="0" dirty="0">
                <a:ln>
                  <a:noFill/>
                </a:ln>
                <a:solidFill>
                  <a:srgbClr val="FF0000"/>
                </a:solidFill>
                <a:effectLst/>
                <a:uLnTx/>
                <a:uFillTx/>
                <a:latin typeface="Aharoni" panose="02010803020104030203" pitchFamily="2" charset="-79"/>
                <a:ea typeface="Times New Roman" panose="02020603050405020304" pitchFamily="18" charset="0"/>
                <a:cs typeface="Aharoni" panose="02010803020104030203" pitchFamily="2" charset="-79"/>
              </a:rPr>
              <a:t>The Lord</a:t>
            </a:r>
            <a:endParaRPr kumimoji="0" lang="en-US" sz="3600" b="0" i="0" u="none" strike="noStrike" kern="1200" cap="none" spc="0" normalizeH="0" baseline="0" noProof="0" dirty="0">
              <a:ln>
                <a:noFill/>
              </a:ln>
              <a:solidFill>
                <a:srgbClr val="FF0000"/>
              </a:solidFill>
              <a:effectLst/>
              <a:uLnTx/>
              <a:uFillTx/>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0DE40922-A2E3-08C3-1384-192BE14BC261}"/>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A594213F-8445-A8B1-C2B6-60DC9C4972F2}"/>
              </a:ext>
            </a:extLst>
          </p:cNvPr>
          <p:cNvSpPr txBox="1"/>
          <p:nvPr/>
        </p:nvSpPr>
        <p:spPr>
          <a:xfrm>
            <a:off x="427839" y="906011"/>
            <a:ext cx="8439324" cy="5324535"/>
          </a:xfrm>
          <a:prstGeom prst="rect">
            <a:avLst/>
          </a:prstGeom>
          <a:noFill/>
        </p:spPr>
        <p:txBody>
          <a:bodyPr wrap="square">
            <a:spAutoFit/>
          </a:bodyPr>
          <a:lstStyle/>
          <a:p>
            <a:pPr marL="0" marR="0" algn="ctr">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taught we should love God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Matt 22:37</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And He said to him, "'YOU SHALL LOVE THE LORD YOUR GOD </a:t>
            </a:r>
            <a:r>
              <a:rPr lang="en-US" sz="2800" u="sng" dirty="0">
                <a:effectLst/>
                <a:latin typeface="Calibri" panose="020F0502020204030204" pitchFamily="34" charset="0"/>
                <a:ea typeface="Times New Roman" panose="02020603050405020304" pitchFamily="18" charset="0"/>
                <a:cs typeface="Calibri" panose="020F0502020204030204" pitchFamily="34" charset="0"/>
              </a:rPr>
              <a:t>WITH ALL YOUR HEART</a:t>
            </a:r>
            <a:r>
              <a:rPr lang="en-US" sz="28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800" u="sng" dirty="0">
                <a:effectLst/>
                <a:latin typeface="Calibri" panose="020F0502020204030204" pitchFamily="34" charset="0"/>
                <a:ea typeface="Times New Roman" panose="02020603050405020304" pitchFamily="18" charset="0"/>
                <a:cs typeface="Calibri" panose="020F0502020204030204" pitchFamily="34" charset="0"/>
              </a:rPr>
              <a:t>WITH ALL YOUR SOUL</a:t>
            </a:r>
            <a:r>
              <a:rPr lang="en-US" sz="28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800" u="sng" dirty="0">
                <a:effectLst/>
                <a:latin typeface="Calibri" panose="020F0502020204030204" pitchFamily="34" charset="0"/>
                <a:ea typeface="Times New Roman" panose="02020603050405020304" pitchFamily="18" charset="0"/>
                <a:cs typeface="Calibri" panose="020F0502020204030204" pitchFamily="34" charset="0"/>
              </a:rPr>
              <a:t>WITH ALL YOUR MIND</a:t>
            </a:r>
            <a:r>
              <a:rPr lang="en-US" sz="2800" dirty="0">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38</a:t>
            </a:r>
            <a:r>
              <a:rPr lang="en-US" sz="2800" dirty="0">
                <a:effectLst/>
                <a:latin typeface="Calibri" panose="020F0502020204030204" pitchFamily="34" charset="0"/>
                <a:ea typeface="Times New Roman" panose="02020603050405020304" pitchFamily="18" charset="0"/>
                <a:cs typeface="Calibri" panose="020F0502020204030204" pitchFamily="34" charset="0"/>
              </a:rPr>
              <a:t> "This is the great and foremost commandment.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 disciple John wrote that loving God must also mean loving</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 Son - </a:t>
            </a: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1John 5:1</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Whoever believes that Jesus is the Christ is born of God; and whoever loves the Father loves the child born of Him.</a:t>
            </a:r>
            <a:endParaRPr lang="en-US" sz="2800" dirty="0">
              <a:solidFill>
                <a:srgbClr val="0070C0"/>
              </a:solidFill>
            </a:endParaRPr>
          </a:p>
        </p:txBody>
      </p:sp>
      <p:sp>
        <p:nvSpPr>
          <p:cNvPr id="7" name="TextBox 6">
            <a:extLst>
              <a:ext uri="{FF2B5EF4-FFF2-40B4-BE49-F238E27FC236}">
                <a16:creationId xmlns:a16="http://schemas.microsoft.com/office/drawing/2014/main" id="{6A4FA84C-8D88-846B-3834-1A421B19E79A}"/>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234238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79062-0A1E-0E28-159E-0357E9D0F1D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C884CD1-1C7D-8A05-8C22-5D2E20E3E095}"/>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6743B7-6C0C-C755-5F7A-66FFC12D6390}"/>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5C926A8-91DB-3B18-D240-E88C5E07BC89}"/>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1EA634A-3947-A5EF-C283-B88255A6A24D}"/>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5FCBBF21-D773-A7C8-D134-87D589B73C90}"/>
              </a:ext>
            </a:extLst>
          </p:cNvPr>
          <p:cNvSpPr txBox="1"/>
          <p:nvPr/>
        </p:nvSpPr>
        <p:spPr>
          <a:xfrm>
            <a:off x="528507" y="2155971"/>
            <a:ext cx="8355434" cy="3416320"/>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expressed the same thought as John, but conversely – </a:t>
            </a:r>
            <a:r>
              <a:rPr lang="en-US" sz="36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John 15:23</a:t>
            </a:r>
            <a:endParaRPr lang="en-US" sz="3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who hates Me hates My Father also.</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 a disciple of Jesus is one who loves both the Father and the Son</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EEB15CE-FAB8-5644-9575-F19477142E11}"/>
              </a:ext>
            </a:extLst>
          </p:cNvPr>
          <p:cNvSpPr txBox="1"/>
          <p:nvPr/>
        </p:nvSpPr>
        <p:spPr>
          <a:xfrm>
            <a:off x="0" y="83584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1. What are we to love?   </a:t>
            </a:r>
            <a:r>
              <a:rPr kumimoji="0" lang="en-US" sz="3600" b="1" i="0" u="none" strike="noStrike" kern="1200" cap="none" spc="0" normalizeH="0" baseline="0" noProof="0" dirty="0">
                <a:ln>
                  <a:noFill/>
                </a:ln>
                <a:solidFill>
                  <a:srgbClr val="FF0000"/>
                </a:solidFill>
                <a:effectLst/>
                <a:uLnTx/>
                <a:uFillTx/>
                <a:latin typeface="Aharoni" panose="02010803020104030203" pitchFamily="2" charset="-79"/>
                <a:ea typeface="Times New Roman" panose="02020603050405020304" pitchFamily="18" charset="0"/>
                <a:cs typeface="Aharoni" panose="02010803020104030203" pitchFamily="2" charset="-79"/>
              </a:rPr>
              <a:t>The Lord</a:t>
            </a:r>
            <a:endParaRPr kumimoji="0" lang="en-US" sz="3600" b="1" i="0" u="none" strike="noStrike" kern="1200" cap="none" spc="0" normalizeH="0" baseline="0" noProof="0" dirty="0">
              <a:ln>
                <a:noFill/>
              </a:ln>
              <a:solidFill>
                <a:srgbClr val="FF0000"/>
              </a:solidFill>
              <a:effectLst/>
              <a:uLnTx/>
              <a:uFillTx/>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B2630C50-E3F3-28BB-7BC2-F51E49C3D1EC}"/>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68114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FE7ED-3A1A-5276-E10C-29220799BBB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E47AAD3-7BA9-DF02-EBF6-B0207CD22781}"/>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31AA53A-71AC-81BE-FB2E-A32063383AD1}"/>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079CF6D-EA0F-F125-F885-F76E0612E54B}"/>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D58E32-2E95-3733-03C4-17FD2A54D229}"/>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8" name="TextBox 7">
            <a:extLst>
              <a:ext uri="{FF2B5EF4-FFF2-40B4-BE49-F238E27FC236}">
                <a16:creationId xmlns:a16="http://schemas.microsoft.com/office/drawing/2014/main" id="{18DE39BB-36B2-6ECC-71D5-4781C76B6CA4}"/>
              </a:ext>
            </a:extLst>
          </p:cNvPr>
          <p:cNvSpPr txBox="1"/>
          <p:nvPr/>
        </p:nvSpPr>
        <p:spPr>
          <a:xfrm>
            <a:off x="260059" y="1470952"/>
            <a:ext cx="8640661" cy="4616648"/>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made this love a mark of true discipleship </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John 13:34-35</a:t>
            </a:r>
            <a:r>
              <a:rPr lang="en-US" sz="3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a:effectLst/>
                <a:latin typeface="Calibri" panose="020F0502020204030204" pitchFamily="34" charset="0"/>
                <a:ea typeface="Times New Roman" panose="02020603050405020304" pitchFamily="18" charset="0"/>
                <a:cs typeface="Calibri" panose="020F0502020204030204" pitchFamily="34" charset="0"/>
              </a:rPr>
              <a:t>"A new commandment I give to you, that you love one another, even as I have loved you, that you also love one another. </a:t>
            </a:r>
            <a:r>
              <a:rPr lang="en-US" sz="2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35</a:t>
            </a:r>
            <a:r>
              <a:rPr lang="en-US" sz="2600" dirty="0">
                <a:effectLst/>
                <a:latin typeface="Calibri" panose="020F0502020204030204" pitchFamily="34" charset="0"/>
                <a:ea typeface="Times New Roman" panose="02020603050405020304" pitchFamily="18" charset="0"/>
                <a:cs typeface="Calibri" panose="020F0502020204030204" pitchFamily="34" charset="0"/>
              </a:rPr>
              <a:t> "By this all men will know that you are My disciples, if you have love for one another.“</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John made it a sign of spiritual life </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1John 3:14</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know that we have passed out of death into life, because we love the brethren. He who does not love abides in death.</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disciple of Jesus is one who loves his fellow disciples</a:t>
            </a:r>
            <a:endParaRPr lang="en-US" sz="2600" dirty="0"/>
          </a:p>
        </p:txBody>
      </p:sp>
      <p:sp>
        <p:nvSpPr>
          <p:cNvPr id="9" name="TextBox 8">
            <a:extLst>
              <a:ext uri="{FF2B5EF4-FFF2-40B4-BE49-F238E27FC236}">
                <a16:creationId xmlns:a16="http://schemas.microsoft.com/office/drawing/2014/main" id="{D96CB3DB-09C8-49AE-4FBA-2787D9736332}"/>
              </a:ext>
            </a:extLst>
          </p:cNvPr>
          <p:cNvSpPr txBox="1"/>
          <p:nvPr/>
        </p:nvSpPr>
        <p:spPr>
          <a:xfrm>
            <a:off x="0" y="82745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2. What are we to love?   </a:t>
            </a:r>
            <a:r>
              <a:rPr kumimoji="0" lang="en-US" sz="3600" b="1" i="0" u="none" strike="noStrike" kern="1200" cap="none" spc="0" normalizeH="0" baseline="0" noProof="0" dirty="0">
                <a:ln>
                  <a:noFill/>
                </a:ln>
                <a:solidFill>
                  <a:srgbClr val="FF0000"/>
                </a:solidFill>
                <a:effectLst/>
                <a:uLnTx/>
                <a:uFillTx/>
                <a:latin typeface="Aharoni" panose="02010803020104030203" pitchFamily="2" charset="-79"/>
                <a:ea typeface="Times New Roman" panose="02020603050405020304" pitchFamily="18" charset="0"/>
                <a:cs typeface="Aharoni" panose="02010803020104030203" pitchFamily="2" charset="-79"/>
              </a:rPr>
              <a:t>The Brethren.</a:t>
            </a:r>
            <a:endParaRPr kumimoji="0" lang="en-US" sz="3600" b="1" i="0" u="none" strike="noStrike" kern="1200" cap="none" spc="0" normalizeH="0" baseline="0" noProof="0" dirty="0">
              <a:ln>
                <a:noFill/>
              </a:ln>
              <a:solidFill>
                <a:srgbClr val="FF0000"/>
              </a:solidFill>
              <a:effectLst/>
              <a:uLnTx/>
              <a:uFillTx/>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AE5025D9-CE0F-7F2A-D4F0-04E4FBC4B608}"/>
              </a:ext>
            </a:extLst>
          </p:cNvPr>
          <p:cNvSpPr txBox="1"/>
          <p:nvPr/>
        </p:nvSpPr>
        <p:spPr>
          <a:xfrm>
            <a:off x="0" y="16778"/>
            <a:ext cx="9143999" cy="584775"/>
          </a:xfrm>
          <a:prstGeom prst="rect">
            <a:avLst/>
          </a:prstGeom>
          <a:noFill/>
        </p:spPr>
        <p:txBody>
          <a:bodyPr wrap="square" rtlCol="0">
            <a:spAutoFit/>
          </a:bodyPr>
          <a:lstStyle/>
          <a:p>
            <a:pPr algn="ctr"/>
            <a:r>
              <a:rPr lang="en-US" sz="3200" b="1" dirty="0">
                <a:solidFill>
                  <a:schemeClr val="bg1"/>
                </a:solidFill>
              </a:rPr>
              <a:t>Demonstrating The Love Of A Disciple</a:t>
            </a:r>
          </a:p>
        </p:txBody>
      </p:sp>
    </p:spTree>
    <p:extLst>
      <p:ext uri="{BB962C8B-B14F-4D97-AF65-F5344CB8AC3E}">
        <p14:creationId xmlns:p14="http://schemas.microsoft.com/office/powerpoint/2010/main" val="322369525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2456</Words>
  <Application>Microsoft Office PowerPoint</Application>
  <PresentationFormat>On-screen Show (4:3)</PresentationFormat>
  <Paragraphs>256</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Aharoni</vt:lpstr>
      <vt:lpstr>Arial</vt:lpstr>
      <vt:lpstr>Arial Black</vt:lpstr>
      <vt:lpstr>Arial Unicode MS</vt:lpstr>
      <vt:lpstr>Calibri</vt:lpstr>
      <vt:lpstr>Calibri Light</vt:lpstr>
      <vt:lpstr>Ink Free</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9</cp:revision>
  <dcterms:created xsi:type="dcterms:W3CDTF">2024-02-05T12:21:44Z</dcterms:created>
  <dcterms:modified xsi:type="dcterms:W3CDTF">2024-02-11T11:01:44Z</dcterms:modified>
</cp:coreProperties>
</file>