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852" r:id="rId3"/>
    <p:sldId id="868" r:id="rId4"/>
    <p:sldId id="888" r:id="rId5"/>
    <p:sldId id="889" r:id="rId6"/>
    <p:sldId id="890" r:id="rId7"/>
    <p:sldId id="885" r:id="rId8"/>
    <p:sldId id="851" r:id="rId9"/>
    <p:sldId id="880" r:id="rId10"/>
    <p:sldId id="879" r:id="rId11"/>
    <p:sldId id="854" r:id="rId12"/>
    <p:sldId id="871" r:id="rId13"/>
    <p:sldId id="857" r:id="rId14"/>
    <p:sldId id="881" r:id="rId15"/>
    <p:sldId id="872" r:id="rId16"/>
    <p:sldId id="886" r:id="rId17"/>
    <p:sldId id="853" r:id="rId18"/>
    <p:sldId id="873" r:id="rId19"/>
    <p:sldId id="859" r:id="rId20"/>
    <p:sldId id="874" r:id="rId21"/>
    <p:sldId id="882" r:id="rId22"/>
    <p:sldId id="862" r:id="rId23"/>
    <p:sldId id="875" r:id="rId24"/>
    <p:sldId id="861" r:id="rId25"/>
    <p:sldId id="869" r:id="rId26"/>
    <p:sldId id="876" r:id="rId27"/>
    <p:sldId id="865" r:id="rId28"/>
    <p:sldId id="877" r:id="rId29"/>
    <p:sldId id="878" r:id="rId30"/>
    <p:sldId id="892" r:id="rId31"/>
    <p:sldId id="867" r:id="rId32"/>
    <p:sldId id="85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F6dSF1LqCSBs9zY6NG2TA==" hashData="Ba7pb54Kf4aY4k/N1eqWqum/UiwiqEOIUHLF8u/zfAA+oYaJH5UdnFY/iNt4Q8Qz4fNTrW+kHMraR23aC73Me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0579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8913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3918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0888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714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7508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245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2365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1443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5332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1057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45686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8" name="TextBox 7">
            <a:extLst>
              <a:ext uri="{FF2B5EF4-FFF2-40B4-BE49-F238E27FC236}">
                <a16:creationId xmlns:a16="http://schemas.microsoft.com/office/drawing/2014/main" id="{569832E0-7914-2589-F84B-ECCF66850F8A}"/>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1</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Obedient. </a:t>
            </a:r>
            <a:endParaRPr lang="en-US" sz="3600" b="1" dirty="0"/>
          </a:p>
        </p:txBody>
      </p:sp>
      <p:sp>
        <p:nvSpPr>
          <p:cNvPr id="7" name="TextBox 6">
            <a:extLst>
              <a:ext uri="{FF2B5EF4-FFF2-40B4-BE49-F238E27FC236}">
                <a16:creationId xmlns:a16="http://schemas.microsoft.com/office/drawing/2014/main" id="{F9FAE4CE-5A3A-63DA-27C4-4C40B44D8A6E}"/>
              </a:ext>
            </a:extLst>
          </p:cNvPr>
          <p:cNvSpPr txBox="1"/>
          <p:nvPr/>
        </p:nvSpPr>
        <p:spPr>
          <a:xfrm>
            <a:off x="1577129" y="2114026"/>
            <a:ext cx="6811861" cy="4154984"/>
          </a:xfrm>
          <a:prstGeom prst="rect">
            <a:avLst/>
          </a:prstGeom>
          <a:noFill/>
        </p:spPr>
        <p:txBody>
          <a:bodyPr wrap="square">
            <a:spAutoFit/>
          </a:bodyPr>
          <a:lstStyle/>
          <a:p>
            <a:r>
              <a:rPr lang="en-US" sz="4400" b="1" dirty="0">
                <a:solidFill>
                  <a:srgbClr val="0070C0"/>
                </a:solidFill>
              </a:rPr>
              <a:t>2Samuel 15:15 </a:t>
            </a:r>
          </a:p>
          <a:p>
            <a:r>
              <a:rPr lang="en-US" sz="4400" dirty="0"/>
              <a:t>And the king's servants said to the king, "We are your servants, </a:t>
            </a:r>
            <a:r>
              <a:rPr lang="en-US" sz="4400" u="sng" dirty="0"/>
              <a:t>ready to do whatever my lord the king commands.</a:t>
            </a:r>
            <a:r>
              <a:rPr lang="en-US" sz="4400" dirty="0"/>
              <a:t>"</a:t>
            </a:r>
          </a:p>
        </p:txBody>
      </p:sp>
    </p:spTree>
    <p:extLst>
      <p:ext uri="{BB962C8B-B14F-4D97-AF65-F5344CB8AC3E}">
        <p14:creationId xmlns:p14="http://schemas.microsoft.com/office/powerpoint/2010/main" val="143827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EDF9A31-8A84-4665-84A8-E81B31158114}"/>
              </a:ext>
            </a:extLst>
          </p:cNvPr>
          <p:cNvSpPr txBox="1"/>
          <p:nvPr/>
        </p:nvSpPr>
        <p:spPr>
          <a:xfrm>
            <a:off x="1275127" y="1627464"/>
            <a:ext cx="7306811" cy="6741076"/>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Proverbs 12:24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 hand of the diligent will rule, But the lazy man will be put to forced labor.</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25</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Anxiety in the heart of man causes depression, But a good word makes it glad.</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26</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The righteous should choose his friends carefully, For the way of the wicked leads them astray.</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27</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The lazy man does not roast what he took in hunting, But diligence is man's precious possession.</a:t>
            </a: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28</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In the way of righteousness is life, And in its pathway there is no death.</a:t>
            </a: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hand of a diligent servant searches. </a:t>
            </a:r>
          </a:p>
        </p:txBody>
      </p:sp>
      <p:sp>
        <p:nvSpPr>
          <p:cNvPr id="8" name="TextBox 7">
            <a:extLst>
              <a:ext uri="{FF2B5EF4-FFF2-40B4-BE49-F238E27FC236}">
                <a16:creationId xmlns:a16="http://schemas.microsoft.com/office/drawing/2014/main" id="{D321B9CA-64BD-7A12-1896-5F580DAC66E1}"/>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Diligent. </a:t>
            </a:r>
            <a:endParaRPr lang="en-US" sz="3600" b="1" dirty="0">
              <a:solidFill>
                <a:srgbClr val="C00000"/>
              </a:solidFill>
            </a:endParaRPr>
          </a:p>
        </p:txBody>
      </p:sp>
    </p:spTree>
    <p:extLst>
      <p:ext uri="{BB962C8B-B14F-4D97-AF65-F5344CB8AC3E}">
        <p14:creationId xmlns:p14="http://schemas.microsoft.com/office/powerpoint/2010/main" val="264701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EDF9A31-8A84-4665-84A8-E81B31158114}"/>
              </a:ext>
            </a:extLst>
          </p:cNvPr>
          <p:cNvSpPr txBox="1"/>
          <p:nvPr/>
        </p:nvSpPr>
        <p:spPr>
          <a:xfrm>
            <a:off x="1249961" y="1619075"/>
            <a:ext cx="7331978" cy="5146794"/>
          </a:xfrm>
          <a:prstGeom prst="rect">
            <a:avLst/>
          </a:prstGeom>
          <a:noFill/>
        </p:spPr>
        <p:txBody>
          <a:bodyPr wrap="square">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2Tim. 4:2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Preach the word!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Be ready in season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out of season</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Convince, rebuke, exhort, with all longsuffering and teaching.</a:t>
            </a:r>
          </a:p>
          <a:p>
            <a:pPr marL="0" marR="0">
              <a:spcBef>
                <a:spcPts val="0"/>
              </a:spcBef>
              <a:spcAft>
                <a:spcPts val="800"/>
              </a:spcAft>
            </a:pPr>
            <a:endParaRPr lang="en-US" sz="36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Col. 3:23 </a:t>
            </a:r>
            <a:r>
              <a:rPr lang="en-US" sz="3600" kern="100" dirty="0">
                <a:latin typeface="Calibri" panose="020F0502020204030204" pitchFamily="34" charset="0"/>
                <a:ea typeface="Calibri" panose="020F0502020204030204" pitchFamily="34" charset="0"/>
                <a:cs typeface="Times New Roman" panose="02020603050405020304" pitchFamily="18" charset="0"/>
              </a:rPr>
              <a:t>And whatever you do, do it heartily, as to the Lord and not to men,</a:t>
            </a: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321B9CA-64BD-7A12-1896-5F580DAC66E1}"/>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a:t>
            </a:r>
            <a:r>
              <a:rPr kumimoji="0" lang="en-US" sz="36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Diligent. </a:t>
            </a:r>
            <a:endParaRPr lang="en-US" sz="3600" b="1" dirty="0">
              <a:solidFill>
                <a:srgbClr val="C00000"/>
              </a:solidFill>
            </a:endParaRPr>
          </a:p>
        </p:txBody>
      </p:sp>
    </p:spTree>
    <p:extLst>
      <p:ext uri="{BB962C8B-B14F-4D97-AF65-F5344CB8AC3E}">
        <p14:creationId xmlns:p14="http://schemas.microsoft.com/office/powerpoint/2010/main" val="270315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82963B0-65F0-2469-905E-BD3E68BC5430}"/>
              </a:ext>
            </a:extLst>
          </p:cNvPr>
          <p:cNvSpPr txBox="1"/>
          <p:nvPr/>
        </p:nvSpPr>
        <p:spPr>
          <a:xfrm>
            <a:off x="1241571" y="1644242"/>
            <a:ext cx="7524924" cy="4387098"/>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“In honor, preferring one another” is to be the rule among the servants; the servant of the Lord must not strive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Tim. 2:24).</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Envy, like Miriam’s leprosy, totally unfits for service.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Do we praise God as greatly for service rendered by others as by ourselves?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If not, are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we not seeking in some measure our own and not the Master’s glory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8C69F6F4-F6B1-0D11-48CD-D5838C9215D8}"/>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kumimoji="0" lang="en-US" sz="3600" b="1"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 Humble</a:t>
            </a:r>
            <a:endParaRPr lang="en-US" sz="3600" b="1" dirty="0">
              <a:solidFill>
                <a:schemeClr val="accent2"/>
              </a:solidFill>
            </a:endParaRPr>
          </a:p>
        </p:txBody>
      </p:sp>
    </p:spTree>
    <p:extLst>
      <p:ext uri="{BB962C8B-B14F-4D97-AF65-F5344CB8AC3E}">
        <p14:creationId xmlns:p14="http://schemas.microsoft.com/office/powerpoint/2010/main" val="334612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82963B0-65F0-2469-905E-BD3E68BC5430}"/>
              </a:ext>
            </a:extLst>
          </p:cNvPr>
          <p:cNvSpPr txBox="1"/>
          <p:nvPr/>
        </p:nvSpPr>
        <p:spPr>
          <a:xfrm>
            <a:off x="1249959" y="1879135"/>
            <a:ext cx="7625593" cy="3719223"/>
          </a:xfrm>
          <a:prstGeom prst="rect">
            <a:avLst/>
          </a:prstGeom>
          <a:noFill/>
        </p:spPr>
        <p:txBody>
          <a:bodyPr wrap="square">
            <a:spAutoFit/>
          </a:bodyPr>
          <a:lstStyle/>
          <a:p>
            <a:pPr marL="0" marR="0">
              <a:lnSpc>
                <a:spcPct val="107000"/>
              </a:lnSpc>
              <a:spcBef>
                <a:spcPts val="0"/>
              </a:spcBef>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“Our highest place is lying low.” Uzziah was helped till he was strong; but when he was strong pride and destruction followed - </a:t>
            </a: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C69F6F4-F6B1-0D11-48CD-D5838C9215D8}"/>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kumimoji="0" lang="en-US" sz="3600" b="1"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 Humble</a:t>
            </a:r>
            <a:endParaRPr lang="en-US" sz="3600" b="1" dirty="0">
              <a:solidFill>
                <a:schemeClr val="accent2"/>
              </a:solidFill>
            </a:endParaRPr>
          </a:p>
        </p:txBody>
      </p:sp>
      <p:sp>
        <p:nvSpPr>
          <p:cNvPr id="5" name="TextBox 4">
            <a:extLst>
              <a:ext uri="{FF2B5EF4-FFF2-40B4-BE49-F238E27FC236}">
                <a16:creationId xmlns:a16="http://schemas.microsoft.com/office/drawing/2014/main" id="{610592BA-3765-696E-D02A-D2D1A7AC0B4E}"/>
              </a:ext>
            </a:extLst>
          </p:cNvPr>
          <p:cNvSpPr txBox="1"/>
          <p:nvPr/>
        </p:nvSpPr>
        <p:spPr>
          <a:xfrm>
            <a:off x="1291904" y="3649211"/>
            <a:ext cx="7340367" cy="2862322"/>
          </a:xfrm>
          <a:prstGeom prst="rect">
            <a:avLst/>
          </a:prstGeom>
          <a:noFill/>
        </p:spPr>
        <p:txBody>
          <a:bodyPr wrap="square" rtlCol="0">
            <a:spAutoFit/>
          </a:bodyPr>
          <a:lstStyle/>
          <a:p>
            <a:r>
              <a:rPr lang="en-US" sz="3000" b="1" dirty="0">
                <a:solidFill>
                  <a:srgbClr val="0070C0"/>
                </a:solidFill>
              </a:rPr>
              <a:t>2Chron. 26:15 </a:t>
            </a:r>
            <a:r>
              <a:rPr lang="en-US" sz="3000" dirty="0"/>
              <a:t>And he made devices in Jerusalem, invented by skillful men, to be on the towers and the corners, to shoot arrows and large stones. So his fame spread far and wide, for he was marvelously helped till he became strong.</a:t>
            </a:r>
          </a:p>
        </p:txBody>
      </p:sp>
    </p:spTree>
    <p:extLst>
      <p:ext uri="{BB962C8B-B14F-4D97-AF65-F5344CB8AC3E}">
        <p14:creationId xmlns:p14="http://schemas.microsoft.com/office/powerpoint/2010/main" val="68242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82963B0-65F0-2469-905E-BD3E68BC5430}"/>
              </a:ext>
            </a:extLst>
          </p:cNvPr>
          <p:cNvSpPr txBox="1"/>
          <p:nvPr/>
        </p:nvSpPr>
        <p:spPr>
          <a:xfrm>
            <a:off x="1023457" y="1023457"/>
            <a:ext cx="7952763" cy="4997265"/>
          </a:xfrm>
          <a:prstGeom prst="rect">
            <a:avLst/>
          </a:prstGeom>
          <a:noFill/>
        </p:spPr>
        <p:txBody>
          <a:bodyPr wrap="square">
            <a:spAutoFit/>
          </a:bodyPr>
          <a:lstStyle/>
          <a:p>
            <a:pPr marL="0" marR="0">
              <a:lnSpc>
                <a:spcPct val="107000"/>
              </a:lnSpc>
              <a:spcBef>
                <a:spcPts val="0"/>
              </a:spcBef>
              <a:spcAft>
                <a:spcPts val="800"/>
              </a:spcAf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mark of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Jacob</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wrestling victor. The humble servant gives himself no place, that the Master be not robbed. </a:t>
            </a:r>
          </a:p>
          <a:p>
            <a:pPr marL="0" marR="0">
              <a:spcBef>
                <a:spcPts val="0"/>
              </a:spcBef>
              <a:spcAft>
                <a:spcPts val="800"/>
              </a:spcAft>
            </a:pPr>
            <a:endParaRPr lang="en-US" sz="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Joseph</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faultless servant, said, “It is not in me.” </a:t>
            </a:r>
          </a:p>
          <a:p>
            <a:pPr marL="0" marR="0">
              <a:spcBef>
                <a:spcPts val="0"/>
              </a:spcBef>
              <a:spcAft>
                <a:spcPts val="800"/>
              </a:spcAft>
            </a:pP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Paul</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the successful servant, said, “Yet not I.” </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Let us follow his example, serving the Lord with all humility of mind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20:19).</a:t>
            </a:r>
          </a:p>
        </p:txBody>
      </p:sp>
      <p:sp>
        <p:nvSpPr>
          <p:cNvPr id="8" name="TextBox 7">
            <a:extLst>
              <a:ext uri="{FF2B5EF4-FFF2-40B4-BE49-F238E27FC236}">
                <a16:creationId xmlns:a16="http://schemas.microsoft.com/office/drawing/2014/main" id="{8C69F6F4-F6B1-0D11-48CD-D5838C9215D8}"/>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kumimoji="0" lang="en-US" sz="3600" b="1"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 Humble</a:t>
            </a:r>
            <a:endParaRPr lang="en-US" sz="3600" b="1" dirty="0">
              <a:solidFill>
                <a:schemeClr val="accent2"/>
              </a:solidFill>
            </a:endParaRPr>
          </a:p>
        </p:txBody>
      </p:sp>
    </p:spTree>
    <p:extLst>
      <p:ext uri="{BB962C8B-B14F-4D97-AF65-F5344CB8AC3E}">
        <p14:creationId xmlns:p14="http://schemas.microsoft.com/office/powerpoint/2010/main" val="293684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8" name="TextBox 7">
            <a:extLst>
              <a:ext uri="{FF2B5EF4-FFF2-40B4-BE49-F238E27FC236}">
                <a16:creationId xmlns:a16="http://schemas.microsoft.com/office/drawing/2014/main" id="{8C69F6F4-F6B1-0D11-48CD-D5838C9215D8}"/>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a:t>
            </a:r>
            <a:r>
              <a:rPr kumimoji="0" lang="en-US" sz="3600" b="1" i="0" u="none" strike="noStrike" kern="1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 Humble</a:t>
            </a:r>
            <a:endParaRPr lang="en-US" sz="3600" b="1" dirty="0">
              <a:solidFill>
                <a:schemeClr val="accent2"/>
              </a:solidFill>
            </a:endParaRPr>
          </a:p>
        </p:txBody>
      </p:sp>
      <p:sp>
        <p:nvSpPr>
          <p:cNvPr id="5" name="TextBox 4">
            <a:extLst>
              <a:ext uri="{FF2B5EF4-FFF2-40B4-BE49-F238E27FC236}">
                <a16:creationId xmlns:a16="http://schemas.microsoft.com/office/drawing/2014/main" id="{2A6EEA16-AD18-85A0-DEF8-B10948F6729A}"/>
              </a:ext>
            </a:extLst>
          </p:cNvPr>
          <p:cNvSpPr txBox="1"/>
          <p:nvPr/>
        </p:nvSpPr>
        <p:spPr>
          <a:xfrm>
            <a:off x="1384184" y="4345496"/>
            <a:ext cx="7482979" cy="2308324"/>
          </a:xfrm>
          <a:prstGeom prst="rect">
            <a:avLst/>
          </a:prstGeom>
          <a:noFill/>
        </p:spPr>
        <p:txBody>
          <a:bodyPr wrap="square" rtlCol="0">
            <a:spAutoFit/>
          </a:bodyPr>
          <a:lstStyle/>
          <a:p>
            <a:r>
              <a:rPr lang="en-US" sz="3600" b="1" dirty="0">
                <a:solidFill>
                  <a:srgbClr val="0070C0"/>
                </a:solidFill>
              </a:rPr>
              <a:t>Acts 20:19 </a:t>
            </a:r>
            <a:r>
              <a:rPr lang="en-US" sz="3600" dirty="0"/>
              <a:t>"serving the Lord with all humility, with many tears and trials which happened to me by the plotting of the Jews;</a:t>
            </a:r>
          </a:p>
        </p:txBody>
      </p:sp>
      <p:pic>
        <p:nvPicPr>
          <p:cNvPr id="7" name="Picture 6">
            <a:extLst>
              <a:ext uri="{FF2B5EF4-FFF2-40B4-BE49-F238E27FC236}">
                <a16:creationId xmlns:a16="http://schemas.microsoft.com/office/drawing/2014/main" id="{EB305792-8C67-02B4-63AE-93A54E0EF813}"/>
              </a:ext>
            </a:extLst>
          </p:cNvPr>
          <p:cNvPicPr>
            <a:picLocks noChangeAspect="1"/>
          </p:cNvPicPr>
          <p:nvPr/>
        </p:nvPicPr>
        <p:blipFill rotWithShape="1">
          <a:blip r:embed="rId2"/>
          <a:srcRect l="12661" t="10082" r="19449" b="5270"/>
          <a:stretch/>
        </p:blipFill>
        <p:spPr>
          <a:xfrm>
            <a:off x="3139586" y="1564146"/>
            <a:ext cx="3781331" cy="2652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356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1B60E999-10CD-B775-5A77-EF1A0117228E}"/>
              </a:ext>
            </a:extLst>
          </p:cNvPr>
          <p:cNvSpPr txBox="1"/>
          <p:nvPr/>
        </p:nvSpPr>
        <p:spPr>
          <a:xfrm>
            <a:off x="1392571" y="1820411"/>
            <a:ext cx="7248089" cy="4606389"/>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Jacob (the deceiver) served fourteen years for the object of his affection.</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“You shall reap if you faint not.” If the Master give us a work to do it should be ours faithfully to do it.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Elijah sent his servant seven times with the one message, and he went and murmured not. It was not the servant’s place to make the cloud, nor yet to despair at the seeming fruitlessness of his journeys; his duty was to go and look. </a:t>
            </a:r>
          </a:p>
        </p:txBody>
      </p:sp>
      <p:sp>
        <p:nvSpPr>
          <p:cNvPr id="8" name="TextBox 7">
            <a:extLst>
              <a:ext uri="{FF2B5EF4-FFF2-40B4-BE49-F238E27FC236}">
                <a16:creationId xmlns:a16="http://schemas.microsoft.com/office/drawing/2014/main" id="{38A57602-F964-9324-0F99-A2FAFA1379B4}"/>
              </a:ext>
            </a:extLst>
          </p:cNvPr>
          <p:cNvSpPr txBox="1"/>
          <p:nvPr/>
        </p:nvSpPr>
        <p:spPr>
          <a:xfrm>
            <a:off x="855677" y="901038"/>
            <a:ext cx="8288323" cy="646331"/>
          </a:xfrm>
          <a:prstGeom prst="rect">
            <a:avLst/>
          </a:prstGeom>
          <a:noFill/>
        </p:spPr>
        <p:txBody>
          <a:bodyPr wrap="square">
            <a:spAutoFit/>
          </a:bodyPr>
          <a:lstStyle/>
          <a:p>
            <a:pPr algn="ctr"/>
            <a:r>
              <a:rPr lang="en-US" sz="3600" b="1" kern="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4</a:t>
            </a:r>
            <a:r>
              <a:rPr kumimoji="0" lang="en-US" sz="3600" b="1" i="0" u="none" strike="noStrike" kern="100" cap="none" spc="0" normalizeH="0" baseline="0" noProof="0" dirty="0">
                <a:ln>
                  <a:noFill/>
                </a:ln>
                <a:solidFill>
                  <a:schemeClr val="accent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Persevering</a:t>
            </a:r>
            <a:endParaRPr lang="en-US" sz="3600" b="1" dirty="0">
              <a:solidFill>
                <a:schemeClr val="accent2">
                  <a:lumMod val="50000"/>
                </a:schemeClr>
              </a:solidFill>
            </a:endParaRPr>
          </a:p>
        </p:txBody>
      </p:sp>
    </p:spTree>
    <p:extLst>
      <p:ext uri="{BB962C8B-B14F-4D97-AF65-F5344CB8AC3E}">
        <p14:creationId xmlns:p14="http://schemas.microsoft.com/office/powerpoint/2010/main" val="56550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1B60E999-10CD-B775-5A77-EF1A0117228E}"/>
              </a:ext>
            </a:extLst>
          </p:cNvPr>
          <p:cNvSpPr txBox="1"/>
          <p:nvPr/>
        </p:nvSpPr>
        <p:spPr>
          <a:xfrm>
            <a:off x="1317073" y="1610686"/>
            <a:ext cx="7323588" cy="6184770"/>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 servant often goes discouraged because he does not see signs of coming blessing. Does the Master send? Well, go again! Be assured that He hears the sound of abundance of rain.</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shall not be discouraged.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Isaiah 42:2 </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 will not cry out, nor raise His voice, Nor cause His voice to be heard in the street.</a:t>
            </a:r>
          </a:p>
          <a:p>
            <a:pPr marL="0" marR="0">
              <a:spcBef>
                <a:spcPts val="0"/>
              </a:spcBef>
              <a:spcAft>
                <a:spcPts val="8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Psalm 100:2 </a:t>
            </a: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Serve the LORD with gladness; Come before His presence with singing.</a:t>
            </a:r>
          </a:p>
          <a:p>
            <a:pPr marL="0" marR="0">
              <a:lnSpc>
                <a:spcPct val="107000"/>
              </a:lnSpc>
              <a:spcBef>
                <a:spcPts val="0"/>
              </a:spcBef>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8A57602-F964-9324-0F99-A2FAFA1379B4}"/>
              </a:ext>
            </a:extLst>
          </p:cNvPr>
          <p:cNvSpPr txBox="1"/>
          <p:nvPr/>
        </p:nvSpPr>
        <p:spPr>
          <a:xfrm>
            <a:off x="855677" y="901038"/>
            <a:ext cx="8288323" cy="646331"/>
          </a:xfrm>
          <a:prstGeom prst="rect">
            <a:avLst/>
          </a:prstGeom>
          <a:noFill/>
        </p:spPr>
        <p:txBody>
          <a:bodyPr wrap="square">
            <a:spAutoFit/>
          </a:bodyPr>
          <a:lstStyle/>
          <a:p>
            <a:pPr algn="ctr"/>
            <a:r>
              <a:rPr lang="en-US" sz="3600" b="1" kern="1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4</a:t>
            </a:r>
            <a:r>
              <a:rPr kumimoji="0" lang="en-US" sz="3600" b="1" i="0" u="none" strike="noStrike" kern="100" cap="none" spc="0" normalizeH="0" baseline="0" noProof="0" dirty="0">
                <a:ln>
                  <a:noFill/>
                </a:ln>
                <a:solidFill>
                  <a:schemeClr val="accent2">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Persevering</a:t>
            </a:r>
            <a:endParaRPr lang="en-US" sz="3600" b="1" dirty="0">
              <a:solidFill>
                <a:schemeClr val="accent2">
                  <a:lumMod val="50000"/>
                </a:schemeClr>
              </a:solidFill>
            </a:endParaRPr>
          </a:p>
        </p:txBody>
      </p:sp>
    </p:spTree>
    <p:extLst>
      <p:ext uri="{BB962C8B-B14F-4D97-AF65-F5344CB8AC3E}">
        <p14:creationId xmlns:p14="http://schemas.microsoft.com/office/powerpoint/2010/main" val="95595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8A879087-B15C-105B-18DB-025DD7B692F9}"/>
              </a:ext>
            </a:extLst>
          </p:cNvPr>
          <p:cNvSpPr txBox="1"/>
          <p:nvPr/>
        </p:nvSpPr>
        <p:spPr>
          <a:xfrm>
            <a:off x="1182849" y="1488647"/>
            <a:ext cx="7818538" cy="4987199"/>
          </a:xfrm>
          <a:prstGeom prst="rect">
            <a:avLst/>
          </a:prstGeom>
          <a:noFill/>
        </p:spPr>
        <p:txBody>
          <a:bodyPr wrap="square">
            <a:spAutoFit/>
          </a:bodyPr>
          <a:lstStyle/>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1Cor 4:2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Moreover it is required in stewards that one be found faithful.</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 am thankful that it is not that he be found successful, and yet every one that “serves with a perfect heart and a willing mind” </a:t>
            </a:r>
            <a:r>
              <a:rPr lang="en-US"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Chron. 28:9)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will be successful according to the Master’s reckoning, though others may brand it as a failure.</a:t>
            </a:r>
          </a:p>
          <a:p>
            <a:pPr marL="0" marR="0">
              <a:lnSpc>
                <a:spcPct val="107000"/>
              </a:lnSpc>
              <a:spcBef>
                <a:spcPts val="0"/>
              </a:spcBef>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1Chron. 28:9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a:t>
            </a:r>
          </a:p>
        </p:txBody>
      </p:sp>
      <p:sp>
        <p:nvSpPr>
          <p:cNvPr id="8" name="TextBox 7">
            <a:extLst>
              <a:ext uri="{FF2B5EF4-FFF2-40B4-BE49-F238E27FC236}">
                <a16:creationId xmlns:a16="http://schemas.microsoft.com/office/drawing/2014/main" id="{741753F5-BAC8-8957-E001-B0E1FB52A54D}"/>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5</a:t>
            </a:r>
            <a:r>
              <a:rPr kumimoji="0" lang="en-US" sz="3600" b="1" i="0" u="none" strike="noStrike" kern="1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Times New Roman" panose="02020603050405020304" pitchFamily="18" charset="0"/>
              </a:rPr>
              <a:t>. Faithful</a:t>
            </a:r>
            <a:endParaRPr lang="en-US" sz="3600" b="1" dirty="0">
              <a:solidFill>
                <a:schemeClr val="accent5"/>
              </a:solidFill>
            </a:endParaRPr>
          </a:p>
        </p:txBody>
      </p:sp>
    </p:spTree>
    <p:extLst>
      <p:ext uri="{BB962C8B-B14F-4D97-AF65-F5344CB8AC3E}">
        <p14:creationId xmlns:p14="http://schemas.microsoft.com/office/powerpoint/2010/main" val="146830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6A22630A-DCD3-C61A-78B3-E2A9FE180D29}"/>
              </a:ext>
            </a:extLst>
          </p:cNvPr>
          <p:cNvSpPr txBox="1"/>
          <p:nvPr/>
        </p:nvSpPr>
        <p:spPr>
          <a:xfrm>
            <a:off x="1568741" y="1384183"/>
            <a:ext cx="6811861" cy="4524315"/>
          </a:xfrm>
          <a:prstGeom prst="rect">
            <a:avLst/>
          </a:prstGeom>
          <a:noFill/>
        </p:spPr>
        <p:txBody>
          <a:bodyPr wrap="square">
            <a:spAutoFit/>
          </a:bodyPr>
          <a:lstStyle/>
          <a:p>
            <a:r>
              <a:rPr lang="en-US" sz="4800" b="1" dirty="0">
                <a:solidFill>
                  <a:srgbClr val="0070C0"/>
                </a:solidFill>
              </a:rPr>
              <a:t>Gal. 1:10 </a:t>
            </a:r>
            <a:r>
              <a:rPr lang="en-US" sz="4800" dirty="0"/>
              <a:t>For do I now persuade men, or God? or do I seek to please men? for if I yet pleased men,     I should not be</a:t>
            </a:r>
          </a:p>
          <a:p>
            <a:r>
              <a:rPr lang="en-US" sz="4800" dirty="0">
                <a:latin typeface="Aharoni" panose="02010803020104030203" pitchFamily="2" charset="-79"/>
                <a:cs typeface="Aharoni" panose="02010803020104030203" pitchFamily="2" charset="-79"/>
              </a:rPr>
              <a:t>the servant of Christ.</a:t>
            </a:r>
          </a:p>
        </p:txBody>
      </p:sp>
      <p:sp>
        <p:nvSpPr>
          <p:cNvPr id="5" name="Rectangle 4">
            <a:extLst>
              <a:ext uri="{FF2B5EF4-FFF2-40B4-BE49-F238E27FC236}">
                <a16:creationId xmlns:a16="http://schemas.microsoft.com/office/drawing/2014/main" id="{85725DA5-6263-E0E7-AB15-63AC4E5B98F9}"/>
              </a:ext>
            </a:extLst>
          </p:cNvPr>
          <p:cNvSpPr/>
          <p:nvPr/>
        </p:nvSpPr>
        <p:spPr>
          <a:xfrm>
            <a:off x="1233183" y="1174459"/>
            <a:ext cx="7399090" cy="5209563"/>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91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8A879087-B15C-105B-18DB-025DD7B692F9}"/>
              </a:ext>
            </a:extLst>
          </p:cNvPr>
          <p:cNvSpPr txBox="1"/>
          <p:nvPr/>
        </p:nvSpPr>
        <p:spPr>
          <a:xfrm>
            <a:off x="1031847" y="1619075"/>
            <a:ext cx="7583648" cy="4852610"/>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that has only $100 will not be responsible for $100,000. </a:t>
            </a:r>
          </a:p>
          <a:p>
            <a:pPr marL="0" marR="0">
              <a:spcBef>
                <a:spcPts val="0"/>
              </a:spcBef>
              <a:spcAft>
                <a:spcPts val="800"/>
              </a:spcAft>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We must be faithful with what God gives us before he will give us more.</a:t>
            </a:r>
          </a:p>
          <a:p>
            <a:pPr marL="0" marR="0">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cup of cold water will not lose its reward. </a:t>
            </a:r>
          </a:p>
          <a:p>
            <a:pPr marL="0" marR="0">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Eternity gives dignity to the lowliest service. </a:t>
            </a:r>
          </a:p>
          <a:p>
            <a:pPr marL="0" marR="0">
              <a:spcBef>
                <a:spcPts val="0"/>
              </a:spcBef>
              <a:spcAft>
                <a:spcPts val="800"/>
              </a:spcAft>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 thou faithful unto death, and I will give you a crown of life.”</a:t>
            </a:r>
          </a:p>
        </p:txBody>
      </p:sp>
      <p:sp>
        <p:nvSpPr>
          <p:cNvPr id="8" name="TextBox 7">
            <a:extLst>
              <a:ext uri="{FF2B5EF4-FFF2-40B4-BE49-F238E27FC236}">
                <a16:creationId xmlns:a16="http://schemas.microsoft.com/office/drawing/2014/main" id="{741753F5-BAC8-8957-E001-B0E1FB52A54D}"/>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5</a:t>
            </a:r>
            <a:r>
              <a:rPr kumimoji="0" lang="en-US" sz="3600" b="1" i="0" u="none" strike="noStrike" kern="1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Times New Roman" panose="02020603050405020304" pitchFamily="18" charset="0"/>
              </a:rPr>
              <a:t>. Faithful</a:t>
            </a:r>
            <a:endParaRPr lang="en-US" sz="3600" b="1" dirty="0">
              <a:solidFill>
                <a:schemeClr val="accent5"/>
              </a:solidFill>
            </a:endParaRPr>
          </a:p>
        </p:txBody>
      </p:sp>
    </p:spTree>
    <p:extLst>
      <p:ext uri="{BB962C8B-B14F-4D97-AF65-F5344CB8AC3E}">
        <p14:creationId xmlns:p14="http://schemas.microsoft.com/office/powerpoint/2010/main" val="3304468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59CE472-4EF3-CF9D-AE5B-3CC4F406BD78}"/>
              </a:ext>
            </a:extLst>
          </p:cNvPr>
          <p:cNvSpPr txBox="1"/>
          <p:nvPr/>
        </p:nvSpPr>
        <p:spPr>
          <a:xfrm>
            <a:off x="1208014" y="1669409"/>
            <a:ext cx="7650759" cy="6245115"/>
          </a:xfrm>
          <a:prstGeom prst="rect">
            <a:avLst/>
          </a:prstGeom>
          <a:noFill/>
        </p:spPr>
        <p:txBody>
          <a:bodyPr wrap="square">
            <a:spAutoFit/>
          </a:bodyPr>
          <a:lstStyle/>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Joshua 1:6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Be strong and of a good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courage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Joshua 1:9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Have not I commanded thee? Be strong and of a good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courage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be not afraid, neither be thou dismayed: for the LORD thy God is with thee whithersoever thou </a:t>
            </a:r>
            <a:r>
              <a:rPr lang="en-US" sz="2600" kern="100" dirty="0" err="1">
                <a:effectLst/>
                <a:latin typeface="Calibri" panose="020F0502020204030204" pitchFamily="34" charset="0"/>
                <a:ea typeface="Calibri" panose="020F0502020204030204" pitchFamily="34" charset="0"/>
                <a:cs typeface="Times New Roman" panose="02020603050405020304" pitchFamily="18" charset="0"/>
              </a:rPr>
              <a:t>goest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Joshua 1:18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only be strong and of a good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courage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Joshua 10:25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And Joshua said unto them, Fear not, nor be dismayed, be strong and of good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courage</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for thus shall the LORD do to all your enemies against whom ye fight.</a:t>
            </a:r>
          </a:p>
          <a:p>
            <a:pPr marL="0" marR="0">
              <a:lnSpc>
                <a:spcPct val="107000"/>
              </a:lnSpc>
              <a:spcBef>
                <a:spcPts val="0"/>
              </a:spcBef>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7A07FC7-9CB6-8073-DC47-C421EB9CD2A9}"/>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rPr>
              <a:t>6</a:t>
            </a:r>
            <a:r>
              <a:rPr kumimoji="0" lang="en-US" sz="3600" b="1" i="0" u="none" strike="noStrike" kern="100" cap="none" spc="0" normalizeH="0" baseline="0" noProof="0" dirty="0">
                <a:ln>
                  <a:noFill/>
                </a:ln>
                <a:solidFill>
                  <a:srgbClr val="660066"/>
                </a:solidFill>
                <a:effectLst/>
                <a:uLnTx/>
                <a:uFillTx/>
                <a:latin typeface="Calibri" panose="020F0502020204030204" pitchFamily="34" charset="0"/>
                <a:ea typeface="Calibri" panose="020F0502020204030204" pitchFamily="34" charset="0"/>
                <a:cs typeface="Times New Roman" panose="02020603050405020304" pitchFamily="18" charset="0"/>
              </a:rPr>
              <a:t>. Courageous</a:t>
            </a:r>
            <a:endParaRPr lang="en-US" sz="3600" b="1" dirty="0">
              <a:solidFill>
                <a:srgbClr val="660066"/>
              </a:solidFill>
            </a:endParaRPr>
          </a:p>
        </p:txBody>
      </p:sp>
    </p:spTree>
    <p:extLst>
      <p:ext uri="{BB962C8B-B14F-4D97-AF65-F5344CB8AC3E}">
        <p14:creationId xmlns:p14="http://schemas.microsoft.com/office/powerpoint/2010/main" val="83378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59CE472-4EF3-CF9D-AE5B-3CC4F406BD78}"/>
              </a:ext>
            </a:extLst>
          </p:cNvPr>
          <p:cNvSpPr txBox="1"/>
          <p:nvPr/>
        </p:nvSpPr>
        <p:spPr>
          <a:xfrm>
            <a:off x="1241571" y="544105"/>
            <a:ext cx="7768205" cy="5443093"/>
          </a:xfrm>
          <a:prstGeom prst="rect">
            <a:avLst/>
          </a:prstGeom>
          <a:noFill/>
        </p:spPr>
        <p:txBody>
          <a:bodyPr wrap="square">
            <a:spAutoFit/>
          </a:bodyPr>
          <a:lstStyle/>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Be of good courage, be strong and very courageous.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Moses as a servant was very courageous when he demanded of Pharaoh the surrender of all Israel. He was a bold ambassador. And he knew that he was not sent to warfare on his own charges.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His authority was, “I AM” hath sent me.</a:t>
            </a:r>
          </a:p>
          <a:p>
            <a:pPr marL="0" marR="0">
              <a:spcBef>
                <a:spcPts val="0"/>
              </a:spcBef>
              <a:spcAft>
                <a:spcPts val="800"/>
              </a:spcAf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Why are we fearful? “Lo, I am with you.”</a:t>
            </a:r>
          </a:p>
        </p:txBody>
      </p:sp>
      <p:sp>
        <p:nvSpPr>
          <p:cNvPr id="8" name="TextBox 7">
            <a:extLst>
              <a:ext uri="{FF2B5EF4-FFF2-40B4-BE49-F238E27FC236}">
                <a16:creationId xmlns:a16="http://schemas.microsoft.com/office/drawing/2014/main" id="{87A07FC7-9CB6-8073-DC47-C421EB9CD2A9}"/>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rPr>
              <a:t>6</a:t>
            </a:r>
            <a:r>
              <a:rPr kumimoji="0" lang="en-US" sz="3600" b="1" i="0" u="none" strike="noStrike" kern="100" cap="none" spc="0" normalizeH="0" baseline="0" noProof="0" dirty="0">
                <a:ln>
                  <a:noFill/>
                </a:ln>
                <a:solidFill>
                  <a:srgbClr val="660066"/>
                </a:solidFill>
                <a:effectLst/>
                <a:uLnTx/>
                <a:uFillTx/>
                <a:latin typeface="Calibri" panose="020F0502020204030204" pitchFamily="34" charset="0"/>
                <a:ea typeface="Calibri" panose="020F0502020204030204" pitchFamily="34" charset="0"/>
                <a:cs typeface="Times New Roman" panose="02020603050405020304" pitchFamily="18" charset="0"/>
              </a:rPr>
              <a:t>. Courageous</a:t>
            </a:r>
            <a:endParaRPr lang="en-US" sz="3600" b="1" dirty="0">
              <a:solidFill>
                <a:srgbClr val="660066"/>
              </a:solidFill>
            </a:endParaRPr>
          </a:p>
        </p:txBody>
      </p:sp>
    </p:spTree>
    <p:extLst>
      <p:ext uri="{BB962C8B-B14F-4D97-AF65-F5344CB8AC3E}">
        <p14:creationId xmlns:p14="http://schemas.microsoft.com/office/powerpoint/2010/main" val="43478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59CE472-4EF3-CF9D-AE5B-3CC4F406BD78}"/>
              </a:ext>
            </a:extLst>
          </p:cNvPr>
          <p:cNvSpPr txBox="1"/>
          <p:nvPr/>
        </p:nvSpPr>
        <p:spPr>
          <a:xfrm>
            <a:off x="1057013" y="1760510"/>
            <a:ext cx="7633981" cy="4734053"/>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servant may tremble that goes forth in his own name, instead of having the “Thus saith the Lord.” </a:t>
            </a:r>
          </a:p>
          <a:p>
            <a:pPr marL="0" marR="0">
              <a:lnSpc>
                <a:spcPct val="107000"/>
              </a:lnSpc>
              <a:spcBef>
                <a:spcPts val="0"/>
              </a:spcBef>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A</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ll of God’s servants should have the courage to make the same demand of the world that the Master makes:</a:t>
            </a:r>
          </a:p>
          <a:p>
            <a:pPr marL="0" marR="0">
              <a:lnSpc>
                <a:spcPct val="107000"/>
              </a:lnSpc>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entire surrender, </a:t>
            </a:r>
          </a:p>
          <a:p>
            <a:pPr marL="0" marR="0">
              <a:lnSpc>
                <a:spcPct val="107000"/>
              </a:lnSpc>
              <a:spcBef>
                <a:spcPts val="0"/>
              </a:spcBef>
              <a:spcAft>
                <a:spcPts val="800"/>
              </a:spcAft>
            </a:pPr>
            <a:r>
              <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entire separation,</a:t>
            </a:r>
          </a:p>
          <a:p>
            <a:pPr marL="0" marR="0">
              <a:lnSpc>
                <a:spcPct val="107000"/>
              </a:lnSpc>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entire consecration. </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Add to your faith courage.</a:t>
            </a:r>
          </a:p>
        </p:txBody>
      </p:sp>
      <p:sp>
        <p:nvSpPr>
          <p:cNvPr id="8" name="TextBox 7">
            <a:extLst>
              <a:ext uri="{FF2B5EF4-FFF2-40B4-BE49-F238E27FC236}">
                <a16:creationId xmlns:a16="http://schemas.microsoft.com/office/drawing/2014/main" id="{87A07FC7-9CB6-8073-DC47-C421EB9CD2A9}"/>
              </a:ext>
            </a:extLst>
          </p:cNvPr>
          <p:cNvSpPr txBox="1"/>
          <p:nvPr/>
        </p:nvSpPr>
        <p:spPr>
          <a:xfrm>
            <a:off x="855677" y="909427"/>
            <a:ext cx="8288323" cy="646331"/>
          </a:xfrm>
          <a:prstGeom prst="rect">
            <a:avLst/>
          </a:prstGeom>
          <a:noFill/>
        </p:spPr>
        <p:txBody>
          <a:bodyPr wrap="square">
            <a:spAutoFit/>
          </a:bodyPr>
          <a:lstStyle/>
          <a:p>
            <a:pPr algn="ctr"/>
            <a:r>
              <a:rPr lang="en-US" sz="3600" b="1" kern="100" dirty="0">
                <a:solidFill>
                  <a:srgbClr val="660066"/>
                </a:solidFill>
                <a:latin typeface="Calibri" panose="020F0502020204030204" pitchFamily="34" charset="0"/>
                <a:ea typeface="Calibri" panose="020F0502020204030204" pitchFamily="34" charset="0"/>
                <a:cs typeface="Times New Roman" panose="02020603050405020304" pitchFamily="18" charset="0"/>
              </a:rPr>
              <a:t>6</a:t>
            </a:r>
            <a:r>
              <a:rPr kumimoji="0" lang="en-US" sz="3600" b="1" i="0" u="none" strike="noStrike" kern="100" cap="none" spc="0" normalizeH="0" baseline="0" noProof="0" dirty="0">
                <a:ln>
                  <a:noFill/>
                </a:ln>
                <a:solidFill>
                  <a:srgbClr val="660066"/>
                </a:solidFill>
                <a:effectLst/>
                <a:uLnTx/>
                <a:uFillTx/>
                <a:latin typeface="Calibri" panose="020F0502020204030204" pitchFamily="34" charset="0"/>
                <a:ea typeface="Calibri" panose="020F0502020204030204" pitchFamily="34" charset="0"/>
                <a:cs typeface="Times New Roman" panose="02020603050405020304" pitchFamily="18" charset="0"/>
              </a:rPr>
              <a:t>. Courageous</a:t>
            </a:r>
            <a:endParaRPr lang="en-US" sz="3600" b="1" dirty="0">
              <a:solidFill>
                <a:srgbClr val="660066"/>
              </a:solidFill>
            </a:endParaRPr>
          </a:p>
        </p:txBody>
      </p:sp>
    </p:spTree>
    <p:extLst>
      <p:ext uri="{BB962C8B-B14F-4D97-AF65-F5344CB8AC3E}">
        <p14:creationId xmlns:p14="http://schemas.microsoft.com/office/powerpoint/2010/main" val="39460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CD4145C-884A-36B0-6861-1F1B8F1E05B1}"/>
              </a:ext>
            </a:extLst>
          </p:cNvPr>
          <p:cNvSpPr txBox="1"/>
          <p:nvPr/>
        </p:nvSpPr>
        <p:spPr>
          <a:xfrm>
            <a:off x="1350627" y="1652631"/>
            <a:ext cx="7273255" cy="4278094"/>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Exodus 21:1–6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have the confession of the devoted servant. “I love my Master; I will not go free.”</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That which is devoted to the Lord shall not be redeemed.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You are not your own, for you are bought with a price, therefore glorify God.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constraining power is the love of Christ, our Master. We love Him because He first loved us. </a:t>
            </a:r>
          </a:p>
        </p:txBody>
      </p:sp>
      <p:sp>
        <p:nvSpPr>
          <p:cNvPr id="8" name="TextBox 7">
            <a:extLst>
              <a:ext uri="{FF2B5EF4-FFF2-40B4-BE49-F238E27FC236}">
                <a16:creationId xmlns:a16="http://schemas.microsoft.com/office/drawing/2014/main" id="{AF160A6D-A34D-58B5-11A8-4176FEB287CB}"/>
              </a:ext>
            </a:extLst>
          </p:cNvPr>
          <p:cNvSpPr txBox="1"/>
          <p:nvPr/>
        </p:nvSpPr>
        <p:spPr>
          <a:xfrm>
            <a:off x="855677" y="892649"/>
            <a:ext cx="8288323" cy="646331"/>
          </a:xfrm>
          <a:prstGeom prst="rect">
            <a:avLst/>
          </a:prstGeom>
          <a:noFill/>
        </p:spPr>
        <p:txBody>
          <a:bodyPr wrap="square">
            <a:spAutoFit/>
          </a:bodyPr>
          <a:lstStyle/>
          <a:p>
            <a:pPr algn="ctr"/>
            <a:r>
              <a:rPr lang="en-US" sz="3600" b="1" kern="100" dirty="0">
                <a:solidFill>
                  <a:srgbClr val="CC3300"/>
                </a:solidFill>
                <a:latin typeface="Calibri" panose="020F0502020204030204" pitchFamily="34" charset="0"/>
                <a:ea typeface="Calibri" panose="020F0502020204030204" pitchFamily="34" charset="0"/>
                <a:cs typeface="Times New Roman" panose="02020603050405020304" pitchFamily="18" charset="0"/>
              </a:rPr>
              <a:t>7</a:t>
            </a:r>
            <a:r>
              <a:rPr kumimoji="0" lang="en-US" sz="3600" b="1" i="0" u="none" strike="noStrike" kern="100" cap="none" spc="0" normalizeH="0" baseline="0" noProof="0" dirty="0">
                <a:ln>
                  <a:noFill/>
                </a:ln>
                <a:solidFill>
                  <a:srgbClr val="CC3300"/>
                </a:solidFill>
                <a:effectLst/>
                <a:uLnTx/>
                <a:uFillTx/>
                <a:latin typeface="Calibri" panose="020F0502020204030204" pitchFamily="34" charset="0"/>
                <a:ea typeface="Calibri" panose="020F0502020204030204" pitchFamily="34" charset="0"/>
                <a:cs typeface="Times New Roman" panose="02020603050405020304" pitchFamily="18" charset="0"/>
              </a:rPr>
              <a:t>. Devoted</a:t>
            </a:r>
            <a:endParaRPr lang="en-US" sz="3600" b="1" dirty="0">
              <a:solidFill>
                <a:srgbClr val="CC3300"/>
              </a:solidFill>
            </a:endParaRPr>
          </a:p>
        </p:txBody>
      </p:sp>
    </p:spTree>
    <p:extLst>
      <p:ext uri="{BB962C8B-B14F-4D97-AF65-F5344CB8AC3E}">
        <p14:creationId xmlns:p14="http://schemas.microsoft.com/office/powerpoint/2010/main" val="253142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1930E82E-E251-B85C-0566-787D339B46EB}"/>
              </a:ext>
            </a:extLst>
          </p:cNvPr>
          <p:cNvSpPr txBox="1"/>
          <p:nvPr/>
        </p:nvSpPr>
        <p:spPr>
          <a:xfrm>
            <a:off x="1098958" y="1538981"/>
            <a:ext cx="7659147" cy="5139869"/>
          </a:xfrm>
          <a:prstGeom prst="rect">
            <a:avLst/>
          </a:prstGeom>
          <a:noFill/>
        </p:spPr>
        <p:txBody>
          <a:bodyPr wrap="square">
            <a:spAutoFit/>
          </a:bodyPr>
          <a:lstStyle/>
          <a:p>
            <a:r>
              <a:rPr lang="en-US" sz="2000" b="1" dirty="0">
                <a:solidFill>
                  <a:srgbClr val="0070C0"/>
                </a:solidFill>
              </a:rPr>
              <a:t>Ex 21:1</a:t>
            </a:r>
            <a:r>
              <a:rPr lang="en-US" sz="2000" dirty="0"/>
              <a:t> "Now these are the judgments which you shall set before them:</a:t>
            </a:r>
          </a:p>
          <a:p>
            <a:r>
              <a:rPr lang="en-US" sz="2000" b="1" dirty="0">
                <a:solidFill>
                  <a:srgbClr val="0070C0"/>
                </a:solidFill>
              </a:rPr>
              <a:t> 2</a:t>
            </a:r>
            <a:r>
              <a:rPr lang="en-US" sz="2000" dirty="0"/>
              <a:t> "If you buy a Hebrew servant, he shall serve six years; and in the seventh he shall go out free and pay nothing.</a:t>
            </a:r>
          </a:p>
          <a:p>
            <a:r>
              <a:rPr lang="en-US" sz="2000" b="1" dirty="0">
                <a:solidFill>
                  <a:srgbClr val="0070C0"/>
                </a:solidFill>
              </a:rPr>
              <a:t> 3</a:t>
            </a:r>
            <a:r>
              <a:rPr lang="en-US" sz="2000" dirty="0"/>
              <a:t> "If he comes in by himself, he shall go out by himself; if he comes in married, then his wife shall go out with him.</a:t>
            </a:r>
          </a:p>
          <a:p>
            <a:r>
              <a:rPr lang="en-US" sz="2000" b="1" dirty="0">
                <a:solidFill>
                  <a:srgbClr val="0070C0"/>
                </a:solidFill>
              </a:rPr>
              <a:t> 4</a:t>
            </a:r>
            <a:r>
              <a:rPr lang="en-US" sz="2000" dirty="0"/>
              <a:t> "If his master has given him a wife, and she has borne him sons or daughters, the wife and her children shall be her master's, and he shall go out by himself.</a:t>
            </a:r>
          </a:p>
          <a:p>
            <a:r>
              <a:rPr lang="en-US" b="1" dirty="0">
                <a:solidFill>
                  <a:srgbClr val="0070C0"/>
                </a:solidFill>
              </a:rPr>
              <a:t> </a:t>
            </a:r>
            <a:r>
              <a:rPr lang="en-US" sz="2400" b="1" dirty="0">
                <a:solidFill>
                  <a:srgbClr val="0070C0"/>
                </a:solidFill>
              </a:rPr>
              <a:t>5</a:t>
            </a:r>
            <a:r>
              <a:rPr lang="en-US" sz="2400" dirty="0"/>
              <a:t> "But if the servant plainly says, </a:t>
            </a:r>
            <a:r>
              <a:rPr lang="en-US" sz="2800" u="sng" dirty="0"/>
              <a:t>'I love my master, my wife, and my children; I will not go out free</a:t>
            </a:r>
            <a:r>
              <a:rPr lang="en-US" sz="2800" dirty="0"/>
              <a:t>,'</a:t>
            </a:r>
          </a:p>
          <a:p>
            <a:r>
              <a:rPr lang="en-US" sz="2800" b="1" dirty="0">
                <a:solidFill>
                  <a:srgbClr val="0070C0"/>
                </a:solidFill>
              </a:rPr>
              <a:t> 6</a:t>
            </a:r>
            <a:r>
              <a:rPr lang="en-US" sz="2800" dirty="0"/>
              <a:t> "then his master shall bring him to the judges. He shall also bring him to the door, or to the doorpost, and his master shall pierce his ear with an awl; </a:t>
            </a:r>
            <a:r>
              <a:rPr lang="en-US" sz="2800" u="sng" dirty="0"/>
              <a:t>and he shall serve him forever.</a:t>
            </a:r>
          </a:p>
        </p:txBody>
      </p:sp>
      <p:sp>
        <p:nvSpPr>
          <p:cNvPr id="7" name="TextBox 6">
            <a:extLst>
              <a:ext uri="{FF2B5EF4-FFF2-40B4-BE49-F238E27FC236}">
                <a16:creationId xmlns:a16="http://schemas.microsoft.com/office/drawing/2014/main" id="{D6F0838F-2E6E-0888-ED9C-2285488653F7}"/>
              </a:ext>
            </a:extLst>
          </p:cNvPr>
          <p:cNvSpPr txBox="1"/>
          <p:nvPr/>
        </p:nvSpPr>
        <p:spPr>
          <a:xfrm>
            <a:off x="855677" y="892649"/>
            <a:ext cx="8288323" cy="646331"/>
          </a:xfrm>
          <a:prstGeom prst="rect">
            <a:avLst/>
          </a:prstGeom>
          <a:noFill/>
        </p:spPr>
        <p:txBody>
          <a:bodyPr wrap="square">
            <a:spAutoFit/>
          </a:bodyPr>
          <a:lstStyle/>
          <a:p>
            <a:pPr algn="ctr"/>
            <a:r>
              <a:rPr lang="en-US" sz="3600" b="1" kern="100" dirty="0">
                <a:solidFill>
                  <a:srgbClr val="CC3300"/>
                </a:solidFill>
                <a:latin typeface="Calibri" panose="020F0502020204030204" pitchFamily="34" charset="0"/>
                <a:ea typeface="Calibri" panose="020F0502020204030204" pitchFamily="34" charset="0"/>
                <a:cs typeface="Times New Roman" panose="02020603050405020304" pitchFamily="18" charset="0"/>
              </a:rPr>
              <a:t>7</a:t>
            </a:r>
            <a:r>
              <a:rPr kumimoji="0" lang="en-US" sz="3600" b="1" i="0" u="none" strike="noStrike" kern="100" cap="none" spc="0" normalizeH="0" baseline="0" noProof="0" dirty="0">
                <a:ln>
                  <a:noFill/>
                </a:ln>
                <a:solidFill>
                  <a:srgbClr val="CC3300"/>
                </a:solidFill>
                <a:effectLst/>
                <a:uLnTx/>
                <a:uFillTx/>
                <a:latin typeface="Calibri" panose="020F0502020204030204" pitchFamily="34" charset="0"/>
                <a:ea typeface="Calibri" panose="020F0502020204030204" pitchFamily="34" charset="0"/>
                <a:cs typeface="Times New Roman" panose="02020603050405020304" pitchFamily="18" charset="0"/>
              </a:rPr>
              <a:t>. Devoted</a:t>
            </a:r>
            <a:endParaRPr lang="en-US" sz="3600" b="1" dirty="0">
              <a:solidFill>
                <a:srgbClr val="CC3300"/>
              </a:solidFill>
            </a:endParaRPr>
          </a:p>
        </p:txBody>
      </p:sp>
    </p:spTree>
    <p:extLst>
      <p:ext uri="{BB962C8B-B14F-4D97-AF65-F5344CB8AC3E}">
        <p14:creationId xmlns:p14="http://schemas.microsoft.com/office/powerpoint/2010/main" val="163087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CD4145C-884A-36B0-6861-1F1B8F1E05B1}"/>
              </a:ext>
            </a:extLst>
          </p:cNvPr>
          <p:cNvSpPr txBox="1"/>
          <p:nvPr/>
        </p:nvSpPr>
        <p:spPr>
          <a:xfrm>
            <a:off x="1199627" y="1652631"/>
            <a:ext cx="7424256" cy="4821833"/>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Levites were called to serve at the age of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twenty-five and were discharged at fifty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They gave the best of their lives to God.                God requires the best, He is worthy. </a:t>
            </a:r>
          </a:p>
          <a:p>
            <a:pPr marL="0" marR="0">
              <a:spcBef>
                <a:spcPts val="0"/>
              </a:spcBef>
              <a:spcAft>
                <a:spcPts val="800"/>
              </a:spcAft>
            </a:pP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Many live in the expectation of doing God a favor by presenting Him a worthless, wasted life when they are going to die. </a:t>
            </a:r>
            <a:r>
              <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“Present your bodies a living sacrifice unto God, which is your reasonable service” </a:t>
            </a:r>
            <a:r>
              <a:rPr lang="en-US" sz="3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12:1).</a:t>
            </a:r>
          </a:p>
        </p:txBody>
      </p:sp>
      <p:sp>
        <p:nvSpPr>
          <p:cNvPr id="8" name="TextBox 7">
            <a:extLst>
              <a:ext uri="{FF2B5EF4-FFF2-40B4-BE49-F238E27FC236}">
                <a16:creationId xmlns:a16="http://schemas.microsoft.com/office/drawing/2014/main" id="{AF160A6D-A34D-58B5-11A8-4176FEB287CB}"/>
              </a:ext>
            </a:extLst>
          </p:cNvPr>
          <p:cNvSpPr txBox="1"/>
          <p:nvPr/>
        </p:nvSpPr>
        <p:spPr>
          <a:xfrm>
            <a:off x="855677" y="892649"/>
            <a:ext cx="8288323" cy="646331"/>
          </a:xfrm>
          <a:prstGeom prst="rect">
            <a:avLst/>
          </a:prstGeom>
          <a:noFill/>
        </p:spPr>
        <p:txBody>
          <a:bodyPr wrap="square">
            <a:spAutoFit/>
          </a:bodyPr>
          <a:lstStyle/>
          <a:p>
            <a:pPr algn="ctr"/>
            <a:r>
              <a:rPr lang="en-US" sz="3600" b="1" kern="100" dirty="0">
                <a:solidFill>
                  <a:srgbClr val="CC3300"/>
                </a:solidFill>
                <a:latin typeface="Calibri" panose="020F0502020204030204" pitchFamily="34" charset="0"/>
                <a:ea typeface="Calibri" panose="020F0502020204030204" pitchFamily="34" charset="0"/>
                <a:cs typeface="Times New Roman" panose="02020603050405020304" pitchFamily="18" charset="0"/>
              </a:rPr>
              <a:t>7</a:t>
            </a:r>
            <a:r>
              <a:rPr kumimoji="0" lang="en-US" sz="3600" b="1" i="0" u="none" strike="noStrike" kern="100" cap="none" spc="0" normalizeH="0" baseline="0" noProof="0" dirty="0">
                <a:ln>
                  <a:noFill/>
                </a:ln>
                <a:solidFill>
                  <a:srgbClr val="CC3300"/>
                </a:solidFill>
                <a:effectLst/>
                <a:uLnTx/>
                <a:uFillTx/>
                <a:latin typeface="Calibri" panose="020F0502020204030204" pitchFamily="34" charset="0"/>
                <a:ea typeface="Calibri" panose="020F0502020204030204" pitchFamily="34" charset="0"/>
                <a:cs typeface="Times New Roman" panose="02020603050405020304" pitchFamily="18" charset="0"/>
              </a:rPr>
              <a:t>. Devoted</a:t>
            </a:r>
            <a:endParaRPr lang="en-US" sz="3600" b="1" dirty="0">
              <a:solidFill>
                <a:srgbClr val="CC3300"/>
              </a:solidFill>
            </a:endParaRPr>
          </a:p>
        </p:txBody>
      </p:sp>
    </p:spTree>
    <p:extLst>
      <p:ext uri="{BB962C8B-B14F-4D97-AF65-F5344CB8AC3E}">
        <p14:creationId xmlns:p14="http://schemas.microsoft.com/office/powerpoint/2010/main" val="1967241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D30BA14A-45F2-BA9D-06C6-17C49EE75B49}"/>
              </a:ext>
            </a:extLst>
          </p:cNvPr>
          <p:cNvSpPr txBox="1"/>
          <p:nvPr/>
        </p:nvSpPr>
        <p:spPr>
          <a:xfrm>
            <a:off x="1291904" y="1538980"/>
            <a:ext cx="7415867" cy="4918206"/>
          </a:xfrm>
          <a:prstGeom prst="rect">
            <a:avLst/>
          </a:prstGeom>
          <a:noFill/>
        </p:spPr>
        <p:txBody>
          <a:bodyPr wrap="square">
            <a:spAutoFit/>
          </a:bodyPr>
          <a:lstStyle/>
          <a:p>
            <a:pPr marL="0" marR="0">
              <a:lnSpc>
                <a:spcPct val="107000"/>
              </a:lnSpc>
              <a:spcBef>
                <a:spcPts val="0"/>
              </a:spcBef>
              <a:spcAft>
                <a:spcPts val="800"/>
              </a:spcAft>
            </a:pPr>
            <a:r>
              <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 with the world</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Pharaoh said,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Go, but you shall not go very far</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u="sng" kern="100" dirty="0">
                <a:effectLst/>
                <a:latin typeface="Calibri" panose="020F0502020204030204" pitchFamily="34" charset="0"/>
                <a:ea typeface="Calibri" panose="020F0502020204030204" pitchFamily="34" charset="0"/>
                <a:cs typeface="Times New Roman" panose="02020603050405020304" pitchFamily="18" charset="0"/>
              </a:rPr>
              <a:t>Go, but leave your little ones and your flocks</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b="1" kern="100" dirty="0">
                <a:effectLst/>
                <a:latin typeface="Calibri" panose="020F0502020204030204" pitchFamily="34" charset="0"/>
                <a:ea typeface="Calibri" panose="020F0502020204030204" pitchFamily="34" charset="0"/>
                <a:cs typeface="Times New Roman" panose="02020603050405020304" pitchFamily="18" charset="0"/>
              </a:rPr>
              <a:t>The servant’s answer was as emphatic as a thunderbolt, “Not a hoof shall be left behind</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Let us build with you, says the world; but the whole-hearted servant answered, “Ye have nothing to do with us to build,” etc.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Ezra 4:3</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“Come down to the plain of Ono.” The response of Nehemiah was, “I cannot come down.” Jephthah said, “I have opened my mouth unto the Lord, and I cannot draw back.” Let us not be among those that draw back</a:t>
            </a:r>
          </a:p>
        </p:txBody>
      </p:sp>
      <p:sp>
        <p:nvSpPr>
          <p:cNvPr id="8" name="TextBox 7">
            <a:extLst>
              <a:ext uri="{FF2B5EF4-FFF2-40B4-BE49-F238E27FC236}">
                <a16:creationId xmlns:a16="http://schemas.microsoft.com/office/drawing/2014/main" id="{D9BE1424-6876-F2D8-46C7-0710671B85FD}"/>
              </a:ext>
            </a:extLst>
          </p:cNvPr>
          <p:cNvSpPr txBox="1"/>
          <p:nvPr/>
        </p:nvSpPr>
        <p:spPr>
          <a:xfrm>
            <a:off x="855677" y="892649"/>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FF"/>
                </a:solidFill>
                <a:effectLst/>
                <a:uLnTx/>
                <a:uFillTx/>
                <a:latin typeface="Calibri" panose="020F0502020204030204" pitchFamily="34" charset="0"/>
                <a:ea typeface="Calibri" panose="020F0502020204030204" pitchFamily="34" charset="0"/>
                <a:cs typeface="Times New Roman" panose="02020603050405020304" pitchFamily="18" charset="0"/>
              </a:rPr>
              <a:t>8. Uncompromising</a:t>
            </a:r>
            <a:endParaRPr lang="en-US" sz="3600" b="1" dirty="0">
              <a:solidFill>
                <a:srgbClr val="FF00FF"/>
              </a:solidFill>
            </a:endParaRPr>
          </a:p>
        </p:txBody>
      </p:sp>
    </p:spTree>
    <p:extLst>
      <p:ext uri="{BB962C8B-B14F-4D97-AF65-F5344CB8AC3E}">
        <p14:creationId xmlns:p14="http://schemas.microsoft.com/office/powerpoint/2010/main" val="300636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D30BA14A-45F2-BA9D-06C6-17C49EE75B49}"/>
              </a:ext>
            </a:extLst>
          </p:cNvPr>
          <p:cNvSpPr txBox="1"/>
          <p:nvPr/>
        </p:nvSpPr>
        <p:spPr>
          <a:xfrm>
            <a:off x="1157681" y="1602298"/>
            <a:ext cx="7558480" cy="4031873"/>
          </a:xfrm>
          <a:prstGeom prst="rect">
            <a:avLst/>
          </a:prstGeom>
          <a:noFill/>
        </p:spPr>
        <p:txBody>
          <a:bodyPr wrap="square">
            <a:spAutoFit/>
          </a:bodyPr>
          <a:lstStyle/>
          <a:p>
            <a:pPr marL="0" marR="0">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Second, with sin.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command given to Israel was,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Drive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out</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Destroy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Dispossess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Every spared enemy is a spared trouble, every unconquered sin is an enemy in the camp. The compromising Saul spared Agag, but the uncompromising Samuel hewed him in pieces. So let us do with every hidden sin. </a:t>
            </a:r>
          </a:p>
        </p:txBody>
      </p:sp>
      <p:sp>
        <p:nvSpPr>
          <p:cNvPr id="8" name="TextBox 7">
            <a:extLst>
              <a:ext uri="{FF2B5EF4-FFF2-40B4-BE49-F238E27FC236}">
                <a16:creationId xmlns:a16="http://schemas.microsoft.com/office/drawing/2014/main" id="{D9BE1424-6876-F2D8-46C7-0710671B85FD}"/>
              </a:ext>
            </a:extLst>
          </p:cNvPr>
          <p:cNvSpPr txBox="1"/>
          <p:nvPr/>
        </p:nvSpPr>
        <p:spPr>
          <a:xfrm>
            <a:off x="855677" y="892649"/>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FF"/>
                </a:solidFill>
                <a:effectLst/>
                <a:uLnTx/>
                <a:uFillTx/>
                <a:latin typeface="Calibri" panose="020F0502020204030204" pitchFamily="34" charset="0"/>
                <a:ea typeface="Calibri" panose="020F0502020204030204" pitchFamily="34" charset="0"/>
                <a:cs typeface="Times New Roman" panose="02020603050405020304" pitchFamily="18" charset="0"/>
              </a:rPr>
              <a:t>8. Uncompromising</a:t>
            </a:r>
            <a:endParaRPr lang="en-US" sz="3600" b="1" dirty="0">
              <a:solidFill>
                <a:srgbClr val="FF00FF"/>
              </a:solidFill>
            </a:endParaRPr>
          </a:p>
        </p:txBody>
      </p:sp>
    </p:spTree>
    <p:extLst>
      <p:ext uri="{BB962C8B-B14F-4D97-AF65-F5344CB8AC3E}">
        <p14:creationId xmlns:p14="http://schemas.microsoft.com/office/powerpoint/2010/main" val="3948178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D30BA14A-45F2-BA9D-06C6-17C49EE75B49}"/>
              </a:ext>
            </a:extLst>
          </p:cNvPr>
          <p:cNvSpPr txBox="1"/>
          <p:nvPr/>
        </p:nvSpPr>
        <p:spPr>
          <a:xfrm>
            <a:off x="1157681" y="1602298"/>
            <a:ext cx="7558480" cy="4284506"/>
          </a:xfrm>
          <a:prstGeom prst="rect">
            <a:avLst/>
          </a:prstGeom>
          <a:noFill/>
        </p:spPr>
        <p:txBody>
          <a:bodyPr wrap="square">
            <a:spAutoFit/>
          </a:bodyPr>
          <a:lstStyle/>
          <a:p>
            <a:pPr marL="0" marR="0">
              <a:lnSpc>
                <a:spcPct val="107000"/>
              </a:lnSpc>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Second, with sin.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“Crucify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old man with his lusts.” As servants let us stand on the dignity of God’s Word, and “dwell with the King for His work.” Then others will be constrained to say, “Happy are these Thy servants.” Remember that the eyes of the Master are on us. “I know thy service”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(Rev. 2:19).</a:t>
            </a:r>
          </a:p>
        </p:txBody>
      </p:sp>
      <p:sp>
        <p:nvSpPr>
          <p:cNvPr id="8" name="TextBox 7">
            <a:extLst>
              <a:ext uri="{FF2B5EF4-FFF2-40B4-BE49-F238E27FC236}">
                <a16:creationId xmlns:a16="http://schemas.microsoft.com/office/drawing/2014/main" id="{D9BE1424-6876-F2D8-46C7-0710671B85FD}"/>
              </a:ext>
            </a:extLst>
          </p:cNvPr>
          <p:cNvSpPr txBox="1"/>
          <p:nvPr/>
        </p:nvSpPr>
        <p:spPr>
          <a:xfrm>
            <a:off x="855677" y="892649"/>
            <a:ext cx="8288323" cy="646331"/>
          </a:xfrm>
          <a:prstGeom prst="rect">
            <a:avLst/>
          </a:prstGeom>
          <a:noFill/>
        </p:spPr>
        <p:txBody>
          <a:bodyPr wrap="square">
            <a:spAutoFit/>
          </a:bodyPr>
          <a:lstStyle/>
          <a:p>
            <a:pPr algn="ctr"/>
            <a:r>
              <a:rPr kumimoji="0" lang="en-US" sz="3600" b="1" i="0" u="none" strike="noStrike" kern="100" cap="none" spc="0" normalizeH="0" baseline="0" noProof="0" dirty="0">
                <a:ln>
                  <a:noFill/>
                </a:ln>
                <a:solidFill>
                  <a:srgbClr val="FF00FF"/>
                </a:solidFill>
                <a:effectLst/>
                <a:uLnTx/>
                <a:uFillTx/>
                <a:latin typeface="Calibri" panose="020F0502020204030204" pitchFamily="34" charset="0"/>
                <a:ea typeface="Calibri" panose="020F0502020204030204" pitchFamily="34" charset="0"/>
                <a:cs typeface="Times New Roman" panose="02020603050405020304" pitchFamily="18" charset="0"/>
              </a:rPr>
              <a:t>8. Uncompromising</a:t>
            </a:r>
            <a:endParaRPr lang="en-US" sz="3600" b="1" dirty="0">
              <a:solidFill>
                <a:srgbClr val="FF00FF"/>
              </a:solidFill>
            </a:endParaRPr>
          </a:p>
        </p:txBody>
      </p:sp>
    </p:spTree>
    <p:extLst>
      <p:ext uri="{BB962C8B-B14F-4D97-AF65-F5344CB8AC3E}">
        <p14:creationId xmlns:p14="http://schemas.microsoft.com/office/powerpoint/2010/main" val="301917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5AC8970B-48F9-8E85-D085-381531D36AC9}"/>
              </a:ext>
            </a:extLst>
          </p:cNvPr>
          <p:cNvSpPr txBox="1"/>
          <p:nvPr/>
        </p:nvSpPr>
        <p:spPr>
          <a:xfrm>
            <a:off x="1031845" y="817829"/>
            <a:ext cx="7751427" cy="6032421"/>
          </a:xfrm>
          <a:prstGeom prst="rect">
            <a:avLst/>
          </a:prstGeom>
          <a:noFill/>
        </p:spPr>
        <p:txBody>
          <a:bodyPr wrap="square">
            <a:spAutoFit/>
          </a:bodyPr>
          <a:lstStyle/>
          <a:p>
            <a:pPr algn="l" rtl="0"/>
            <a:r>
              <a:rPr lang="en-US" sz="2000" b="1" dirty="0"/>
              <a:t>SERVANT</a:t>
            </a:r>
          </a:p>
          <a:p>
            <a:pPr algn="ctr" rtl="0"/>
            <a:r>
              <a:rPr lang="en-US" sz="2000" b="1" dirty="0"/>
              <a:t>A. Nouns.</a:t>
            </a:r>
          </a:p>
          <a:p>
            <a:pPr algn="l" rtl="0"/>
            <a:r>
              <a:rPr lang="en-US" sz="2400" b="1" dirty="0"/>
              <a:t>1. </a:t>
            </a:r>
            <a:r>
              <a:rPr lang="en-US" sz="2400" b="1" dirty="0" err="1"/>
              <a:t>doulos</a:t>
            </a:r>
            <a:r>
              <a:rPr lang="en-US" sz="2400" b="1" dirty="0"/>
              <a:t> (</a:t>
            </a:r>
            <a:r>
              <a:rPr lang="el-GR" sz="2400" b="1" dirty="0"/>
              <a:t>δου̂λος</a:t>
            </a:r>
            <a:r>
              <a:rPr lang="en-US" sz="2400" b="1" dirty="0"/>
              <a:t>, 1401), an adjective, signifying “in bondage</a:t>
            </a:r>
            <a:r>
              <a:rPr lang="en-US" sz="2000" b="0" dirty="0"/>
              <a:t>,”</a:t>
            </a:r>
            <a:r>
              <a:rPr lang="en-US" sz="2000" b="1" dirty="0"/>
              <a:t> </a:t>
            </a:r>
            <a:r>
              <a:rPr lang="en-US" sz="2000" b="0" dirty="0"/>
              <a:t>Rom. 6:19 (neuter plural, agreeing with</a:t>
            </a:r>
            <a:r>
              <a:rPr lang="en-US" sz="2000" b="1" dirty="0"/>
              <a:t> </a:t>
            </a:r>
            <a:r>
              <a:rPr lang="en-US" sz="2000" b="0" dirty="0"/>
              <a:t>mele, “members”), is used as a noun, and as the most common and general word for “servant,” </a:t>
            </a:r>
            <a:r>
              <a:rPr lang="en-US" sz="2200" b="1" dirty="0"/>
              <a:t>frequently indicating subjection without the idea of bondage</a:t>
            </a:r>
            <a:r>
              <a:rPr lang="en-US" sz="2000" b="0" dirty="0"/>
              <a:t>; it is used </a:t>
            </a:r>
            <a:r>
              <a:rPr lang="en-US" sz="2000" b="1" u="sng" dirty="0">
                <a:solidFill>
                  <a:srgbClr val="FF0000"/>
                </a:solidFill>
              </a:rPr>
              <a:t>(a) of natural conditions</a:t>
            </a:r>
            <a:r>
              <a:rPr lang="en-US" sz="2000" b="0" dirty="0"/>
              <a:t>, e.g.,</a:t>
            </a:r>
            <a:r>
              <a:rPr lang="en-US" sz="2000" b="1" dirty="0"/>
              <a:t> </a:t>
            </a:r>
            <a:r>
              <a:rPr lang="en-US" sz="2000" b="0" dirty="0"/>
              <a:t>Matt. 8:9;</a:t>
            </a:r>
            <a:r>
              <a:rPr lang="en-US" sz="2000" b="1" dirty="0"/>
              <a:t> </a:t>
            </a:r>
            <a:r>
              <a:rPr lang="en-US" sz="2000" b="0" dirty="0"/>
              <a:t>1 Cor. 7:21,</a:t>
            </a:r>
            <a:r>
              <a:rPr lang="en-US" sz="2000" b="1" dirty="0"/>
              <a:t> </a:t>
            </a:r>
            <a:r>
              <a:rPr lang="en-US" sz="2000" b="0" dirty="0"/>
              <a:t>22 (1st part);</a:t>
            </a:r>
            <a:r>
              <a:rPr lang="en-US" sz="2000" b="1" dirty="0"/>
              <a:t> </a:t>
            </a:r>
            <a:r>
              <a:rPr lang="en-US" sz="2000" b="0" dirty="0"/>
              <a:t>Eph. 6:5;</a:t>
            </a:r>
            <a:r>
              <a:rPr lang="en-US" sz="2000" b="1" dirty="0"/>
              <a:t> </a:t>
            </a:r>
            <a:r>
              <a:rPr lang="en-US" sz="2000" b="0" dirty="0"/>
              <a:t>Col. 4:1;</a:t>
            </a:r>
            <a:r>
              <a:rPr lang="en-US" sz="2000" b="1" dirty="0"/>
              <a:t> </a:t>
            </a:r>
            <a:r>
              <a:rPr lang="en-US" sz="2000" b="0" dirty="0"/>
              <a:t>1 Tim. 6:1; frequently in the four Gospels; </a:t>
            </a:r>
            <a:r>
              <a:rPr lang="en-US" sz="2000" b="1" u="sng" dirty="0">
                <a:solidFill>
                  <a:srgbClr val="FF0000"/>
                </a:solidFill>
              </a:rPr>
              <a:t>(b) metaphorically of spiritual, moral and ethical conditions: “servants</a:t>
            </a:r>
            <a:r>
              <a:rPr lang="en-US" sz="2000" b="0" dirty="0"/>
              <a:t>” </a:t>
            </a:r>
            <a:r>
              <a:rPr lang="en-US" sz="2000" b="0" dirty="0">
                <a:latin typeface="Arial Black" panose="020B0A04020102020204" pitchFamily="34" charset="0"/>
              </a:rPr>
              <a:t>(1) of God</a:t>
            </a:r>
            <a:r>
              <a:rPr lang="en-US" sz="2000" b="0" dirty="0"/>
              <a:t>, e.g.,</a:t>
            </a:r>
            <a:r>
              <a:rPr lang="en-US" sz="2000" b="1" dirty="0"/>
              <a:t> </a:t>
            </a:r>
            <a:r>
              <a:rPr lang="en-US" sz="2000" b="0" dirty="0"/>
              <a:t>Acts 16:17;</a:t>
            </a:r>
            <a:r>
              <a:rPr lang="en-US" sz="2000" b="1" dirty="0"/>
              <a:t> </a:t>
            </a:r>
            <a:r>
              <a:rPr lang="en-US" sz="2000" b="0" dirty="0"/>
              <a:t>Titus 1:1;</a:t>
            </a:r>
            <a:r>
              <a:rPr lang="en-US" sz="2000" b="1" dirty="0"/>
              <a:t> </a:t>
            </a:r>
            <a:r>
              <a:rPr lang="en-US" sz="2000" b="0" dirty="0"/>
              <a:t>1 Pet. 2:16;</a:t>
            </a:r>
            <a:r>
              <a:rPr lang="en-US" sz="2000" b="1" dirty="0"/>
              <a:t> </a:t>
            </a:r>
            <a:r>
              <a:rPr lang="en-US" sz="2000" b="0" dirty="0"/>
              <a:t>Rev. 7:3;</a:t>
            </a:r>
            <a:r>
              <a:rPr lang="en-US" sz="2000" b="1" dirty="0"/>
              <a:t> </a:t>
            </a:r>
            <a:r>
              <a:rPr lang="en-US" sz="2000" b="0" dirty="0"/>
              <a:t>15:3; the </a:t>
            </a:r>
            <a:r>
              <a:rPr lang="en-US" sz="2000" b="1" dirty="0">
                <a:solidFill>
                  <a:srgbClr val="0070C0"/>
                </a:solidFill>
              </a:rPr>
              <a:t>perfect example being Christ Himself, Phil. 2:7</a:t>
            </a:r>
            <a:r>
              <a:rPr lang="en-US" sz="2000" b="0" dirty="0"/>
              <a:t>; </a:t>
            </a:r>
            <a:r>
              <a:rPr lang="en-US" sz="2000" b="0" dirty="0">
                <a:latin typeface="Arial Black" panose="020B0A04020102020204" pitchFamily="34" charset="0"/>
              </a:rPr>
              <a:t>(2) of Christ</a:t>
            </a:r>
            <a:r>
              <a:rPr lang="en-US" sz="2000" b="0" dirty="0"/>
              <a:t>, e.g.,</a:t>
            </a:r>
            <a:r>
              <a:rPr lang="en-US" sz="2000" b="1" dirty="0"/>
              <a:t> </a:t>
            </a:r>
            <a:r>
              <a:rPr lang="en-US" sz="2000" b="0" dirty="0"/>
              <a:t>Rom. 1:1;</a:t>
            </a:r>
            <a:r>
              <a:rPr lang="en-US" sz="2000" b="1" dirty="0"/>
              <a:t> </a:t>
            </a:r>
            <a:r>
              <a:rPr lang="en-US" sz="2000" b="0" dirty="0"/>
              <a:t>1 Cor. 7:22 (2nd part);</a:t>
            </a:r>
            <a:r>
              <a:rPr lang="en-US" sz="2000" b="1" dirty="0"/>
              <a:t> </a:t>
            </a:r>
            <a:r>
              <a:rPr lang="en-US" sz="2000" b="0" dirty="0"/>
              <a:t>Gal. 1:10;</a:t>
            </a:r>
            <a:r>
              <a:rPr lang="en-US" sz="2000" b="1" dirty="0"/>
              <a:t> </a:t>
            </a:r>
            <a:r>
              <a:rPr lang="en-US" sz="2000" b="0" dirty="0"/>
              <a:t>Eph. 6:6;</a:t>
            </a:r>
            <a:r>
              <a:rPr lang="en-US" sz="2000" b="1" dirty="0"/>
              <a:t> </a:t>
            </a:r>
            <a:r>
              <a:rPr lang="en-US" sz="2000" b="0" dirty="0"/>
              <a:t>Phil. 1:1;</a:t>
            </a:r>
            <a:r>
              <a:rPr lang="en-US" sz="2000" b="1" dirty="0"/>
              <a:t> </a:t>
            </a:r>
            <a:r>
              <a:rPr lang="en-US" sz="2000" b="0" dirty="0"/>
              <a:t>Col. 4:12;</a:t>
            </a:r>
            <a:r>
              <a:rPr lang="en-US" sz="2000" b="1" dirty="0"/>
              <a:t> </a:t>
            </a:r>
            <a:r>
              <a:rPr lang="en-US" sz="2000" b="0" dirty="0"/>
              <a:t>Jas. 1:1;</a:t>
            </a:r>
            <a:r>
              <a:rPr lang="en-US" sz="2000" b="1" dirty="0"/>
              <a:t> </a:t>
            </a:r>
            <a:r>
              <a:rPr lang="en-US" sz="2000" b="0" dirty="0"/>
              <a:t>2 Pet. 1:1;</a:t>
            </a:r>
            <a:r>
              <a:rPr lang="en-US" sz="2000" b="1" dirty="0"/>
              <a:t> </a:t>
            </a:r>
            <a:r>
              <a:rPr lang="en-US" sz="2000" b="0" dirty="0"/>
              <a:t>Jude 1; </a:t>
            </a:r>
            <a:r>
              <a:rPr lang="en-US" sz="2000" b="0" dirty="0">
                <a:latin typeface="Arial Black" panose="020B0A04020102020204" pitchFamily="34" charset="0"/>
              </a:rPr>
              <a:t>(3) of sin</a:t>
            </a:r>
            <a:r>
              <a:rPr lang="en-US" sz="2000" b="0" dirty="0"/>
              <a:t>,</a:t>
            </a:r>
            <a:r>
              <a:rPr lang="en-US" sz="2000" b="1" dirty="0"/>
              <a:t> </a:t>
            </a:r>
            <a:r>
              <a:rPr lang="en-US" sz="2000" b="0" dirty="0"/>
              <a:t>John 8:34 (</a:t>
            </a:r>
            <a:r>
              <a:rPr lang="en-US" sz="2000" b="0" dirty="0" err="1"/>
              <a:t>rv</a:t>
            </a:r>
            <a:r>
              <a:rPr lang="en-US" sz="2000" b="0" dirty="0"/>
              <a:t>, “bondservants”);</a:t>
            </a:r>
            <a:r>
              <a:rPr lang="en-US" sz="2000" b="1" dirty="0"/>
              <a:t> </a:t>
            </a:r>
            <a:r>
              <a:rPr lang="en-US" sz="2000" b="0" dirty="0"/>
              <a:t>Rom. 6:17,</a:t>
            </a:r>
            <a:r>
              <a:rPr lang="en-US" sz="2000" b="1" dirty="0"/>
              <a:t> </a:t>
            </a:r>
            <a:r>
              <a:rPr lang="en-US" sz="2000" b="0" dirty="0"/>
              <a:t>20; </a:t>
            </a:r>
            <a:r>
              <a:rPr lang="en-US" sz="2000" b="0" dirty="0">
                <a:latin typeface="Arial Black" panose="020B0A04020102020204" pitchFamily="34" charset="0"/>
              </a:rPr>
              <a:t>(4) of corruption</a:t>
            </a:r>
            <a:r>
              <a:rPr lang="en-US" sz="2000" b="0" dirty="0"/>
              <a:t>,</a:t>
            </a:r>
            <a:r>
              <a:rPr lang="en-US" sz="2000" b="1" dirty="0"/>
              <a:t> </a:t>
            </a:r>
            <a:r>
              <a:rPr lang="en-US" sz="2000" b="0" dirty="0"/>
              <a:t>2 Pet. 2:19 (</a:t>
            </a:r>
            <a:r>
              <a:rPr lang="en-US" sz="2000" b="0" dirty="0" err="1"/>
              <a:t>rv</a:t>
            </a:r>
            <a:r>
              <a:rPr lang="en-US" sz="2000" b="0" dirty="0"/>
              <a:t>, “bondservants”); cf. the verb</a:t>
            </a:r>
            <a:r>
              <a:rPr lang="en-US" sz="2000" b="1" dirty="0"/>
              <a:t> </a:t>
            </a:r>
            <a:r>
              <a:rPr lang="en-US" sz="2000" b="0" dirty="0" err="1"/>
              <a:t>douloo</a:t>
            </a:r>
            <a:r>
              <a:rPr lang="en-US" sz="2000" b="0" dirty="0"/>
              <a:t> (see B). See</a:t>
            </a:r>
            <a:r>
              <a:rPr lang="en-US" sz="2000" b="1" dirty="0"/>
              <a:t> </a:t>
            </a:r>
            <a:r>
              <a:rPr lang="en-US" sz="2000" b="0" dirty="0"/>
              <a:t>bondman.</a:t>
            </a:r>
          </a:p>
          <a:p>
            <a:pPr algn="l" rtl="0"/>
            <a:endParaRPr lang="en-US" sz="2000" b="0" dirty="0"/>
          </a:p>
          <a:p>
            <a:pPr lvl="1"/>
            <a:r>
              <a:rPr lang="en-US" dirty="0"/>
              <a:t> W. E. Vine, Merrill F. Unger, and William White Jr.,  (Nashville, TN: T. Nelson, 1996), 562.</a:t>
            </a:r>
          </a:p>
          <a:p>
            <a:pPr algn="l" rtl="0"/>
            <a:endParaRPr lang="en-US" dirty="0"/>
          </a:p>
        </p:txBody>
      </p:sp>
    </p:spTree>
    <p:extLst>
      <p:ext uri="{BB962C8B-B14F-4D97-AF65-F5344CB8AC3E}">
        <p14:creationId xmlns:p14="http://schemas.microsoft.com/office/powerpoint/2010/main" val="2587002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EFDE757-C0B6-18F0-CB82-362E0D58E285}"/>
              </a:ext>
            </a:extLst>
          </p:cNvPr>
          <p:cNvSpPr txBox="1"/>
          <p:nvPr/>
        </p:nvSpPr>
        <p:spPr>
          <a:xfrm>
            <a:off x="1350628" y="1107347"/>
            <a:ext cx="7357144" cy="5355312"/>
          </a:xfrm>
          <a:prstGeom prst="rect">
            <a:avLst/>
          </a:prstGeom>
          <a:noFill/>
        </p:spPr>
        <p:txBody>
          <a:bodyPr wrap="square">
            <a:spAutoFit/>
          </a:bodyPr>
          <a:lstStyle/>
          <a:p>
            <a:r>
              <a:rPr lang="en-US" sz="3600" b="1" dirty="0">
                <a:solidFill>
                  <a:srgbClr val="0070C0"/>
                </a:solidFill>
              </a:rPr>
              <a:t>Gal. 1:9 </a:t>
            </a:r>
            <a:r>
              <a:rPr lang="en-US" sz="3600" dirty="0"/>
              <a:t>As we said before, so say I now again, If any man preach any other gospel unto you than that ye have received, let him be accursed.</a:t>
            </a:r>
          </a:p>
          <a:p>
            <a:endParaRPr lang="en-US" sz="3600" dirty="0"/>
          </a:p>
          <a:p>
            <a:r>
              <a:rPr lang="en-US" sz="3600" dirty="0"/>
              <a:t> </a:t>
            </a:r>
            <a:r>
              <a:rPr lang="en-US" sz="3600" b="1" dirty="0">
                <a:solidFill>
                  <a:srgbClr val="0070C0"/>
                </a:solidFill>
              </a:rPr>
              <a:t>10</a:t>
            </a:r>
            <a:r>
              <a:rPr lang="en-US" sz="3600" dirty="0"/>
              <a:t> For do I now persuade men, or God? or do I seek to please men? </a:t>
            </a:r>
            <a:r>
              <a:rPr lang="en-US" sz="3600" b="1" dirty="0">
                <a:solidFill>
                  <a:srgbClr val="FF0000"/>
                </a:solidFill>
              </a:rPr>
              <a:t>for if I yet pleased men, I should not be the servant of Christ.</a:t>
            </a:r>
          </a:p>
          <a:p>
            <a:r>
              <a:rPr lang="en-US" dirty="0"/>
              <a:t> (KJV)</a:t>
            </a:r>
          </a:p>
        </p:txBody>
      </p:sp>
    </p:spTree>
    <p:extLst>
      <p:ext uri="{BB962C8B-B14F-4D97-AF65-F5344CB8AC3E}">
        <p14:creationId xmlns:p14="http://schemas.microsoft.com/office/powerpoint/2010/main" val="1202855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5" name="TextBox 4">
            <a:extLst>
              <a:ext uri="{FF2B5EF4-FFF2-40B4-BE49-F238E27FC236}">
                <a16:creationId xmlns:a16="http://schemas.microsoft.com/office/drawing/2014/main" id="{0CE8670D-1FDD-4736-27CC-7F66F62FBD0C}"/>
              </a:ext>
            </a:extLst>
          </p:cNvPr>
          <p:cNvSpPr txBox="1"/>
          <p:nvPr/>
        </p:nvSpPr>
        <p:spPr>
          <a:xfrm>
            <a:off x="2768369" y="1052040"/>
            <a:ext cx="8288323" cy="9387185"/>
          </a:xfrm>
          <a:prstGeom prst="rect">
            <a:avLst/>
          </a:prstGeom>
          <a:noFill/>
        </p:spPr>
        <p:txBody>
          <a:bodyPr wrap="square">
            <a:spAutoFit/>
          </a:bodyPr>
          <a:lstStyle/>
          <a:p>
            <a:r>
              <a:rPr kumimoji="0" lang="en-US" sz="4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Obedient.</a:t>
            </a:r>
          </a:p>
          <a:p>
            <a:r>
              <a:rPr kumimoji="0" lang="en-US" sz="4400" b="1" i="0" u="none"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2. Diligent. </a:t>
            </a:r>
            <a:endParaRPr kumimoji="0" lang="en-US" sz="44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rPr>
              <a:t>3. Humble</a:t>
            </a:r>
            <a:endParaRPr kumimoji="0" lang="en-US" sz="44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a:ln>
                  <a:noFill/>
                </a:ln>
                <a:solidFill>
                  <a:srgbClr val="ED7D31">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4. Persevering</a:t>
            </a:r>
            <a:endParaRPr kumimoji="0" lang="en-US" sz="44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5. Faithful</a:t>
            </a:r>
            <a:endParaRPr kumimoji="0" lang="en-US" sz="44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a:ln>
                  <a:noFill/>
                </a:ln>
                <a:solidFill>
                  <a:srgbClr val="660066"/>
                </a:solidFill>
                <a:effectLst/>
                <a:uLnTx/>
                <a:uFillTx/>
                <a:latin typeface="Calibri" panose="020F0502020204030204" pitchFamily="34" charset="0"/>
                <a:ea typeface="Calibri" panose="020F0502020204030204" pitchFamily="34" charset="0"/>
                <a:cs typeface="Times New Roman" panose="02020603050405020304" pitchFamily="18" charset="0"/>
              </a:rPr>
              <a:t>6. Courageous</a:t>
            </a:r>
            <a:endParaRPr kumimoji="0" lang="en-US" sz="44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a:ln>
                  <a:noFill/>
                </a:ln>
                <a:solidFill>
                  <a:srgbClr val="CC3300"/>
                </a:solidFill>
                <a:effectLst/>
                <a:uLnTx/>
                <a:uFillTx/>
                <a:latin typeface="Calibri" panose="020F0502020204030204" pitchFamily="34" charset="0"/>
                <a:ea typeface="Calibri" panose="020F0502020204030204" pitchFamily="34" charset="0"/>
                <a:cs typeface="Times New Roman" panose="02020603050405020304" pitchFamily="18" charset="0"/>
              </a:rPr>
              <a:t>7. Devoted</a:t>
            </a:r>
            <a:endParaRPr kumimoji="0" lang="en-US" sz="4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r>
              <a:rPr kumimoji="0" lang="en-US" sz="4400" b="1" i="0" u="none" strike="noStrike" kern="100" cap="none" spc="0" normalizeH="0" baseline="0" noProof="0" dirty="0">
                <a:ln>
                  <a:noFill/>
                </a:ln>
                <a:solidFill>
                  <a:srgbClr val="FF00FF"/>
                </a:solidFill>
                <a:effectLst/>
                <a:uLnTx/>
                <a:uFillTx/>
                <a:latin typeface="Calibri" panose="020F0502020204030204" pitchFamily="34" charset="0"/>
                <a:ea typeface="Calibri" panose="020F0502020204030204" pitchFamily="34" charset="0"/>
                <a:cs typeface="Times New Roman" panose="02020603050405020304" pitchFamily="18" charset="0"/>
              </a:rPr>
              <a:t>8. Uncompromising</a:t>
            </a:r>
          </a:p>
          <a:p>
            <a:pPr marL="742950" indent="-742950" algn="ctr">
              <a:buAutoNum type="arabicPeriod"/>
            </a:pP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indent="-742950" algn="ctr">
              <a:buAutoNum type="arabicPeriod"/>
            </a:pP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indent="-742950" algn="ctr">
              <a:buAutoNum type="arabicPeriod"/>
            </a:pP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indent="-742950" algn="ctr">
              <a:buAutoNum type="arabicPeriod"/>
            </a:pP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indent="-742950" algn="ctr">
              <a:buAutoNum type="arabicPeriod"/>
            </a:pPr>
            <a:endPar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indent="-742950" algn="ctr">
              <a:buAutoNum type="arabicPeriod"/>
            </a:pPr>
            <a:endParaRPr lang="en-US" sz="36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1040810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7" name="TextBox 6">
            <a:extLst>
              <a:ext uri="{FF2B5EF4-FFF2-40B4-BE49-F238E27FC236}">
                <a16:creationId xmlns:a16="http://schemas.microsoft.com/office/drawing/2014/main" id="{EC58F366-7EEB-B3D8-514C-CBBA720B66D9}"/>
              </a:ext>
            </a:extLst>
          </p:cNvPr>
          <p:cNvSpPr txBox="1"/>
          <p:nvPr/>
        </p:nvSpPr>
        <p:spPr>
          <a:xfrm>
            <a:off x="1275127" y="1140903"/>
            <a:ext cx="7256477" cy="5363593"/>
          </a:xfrm>
          <a:prstGeom prst="rect">
            <a:avLst/>
          </a:prstGeom>
          <a:noFill/>
        </p:spPr>
        <p:txBody>
          <a:bodyPr wrap="square">
            <a:spAutoFit/>
          </a:bodyPr>
          <a:lstStyle/>
          <a:p>
            <a:r>
              <a:rPr lang="en-US" sz="3600" b="1" dirty="0">
                <a:solidFill>
                  <a:srgbClr val="0070C0"/>
                </a:solidFill>
              </a:rPr>
              <a:t>Gal. 1:1 </a:t>
            </a:r>
            <a:r>
              <a:rPr lang="en-US" sz="3000" dirty="0"/>
              <a:t>Paul, an apostle, (not of men, neither by man, but by Jesus Christ, and God the Father, who raised him from the dead;)</a:t>
            </a:r>
          </a:p>
          <a:p>
            <a:r>
              <a:rPr lang="en-US" sz="3000" b="1" dirty="0">
                <a:solidFill>
                  <a:srgbClr val="0070C0"/>
                </a:solidFill>
              </a:rPr>
              <a:t> 2</a:t>
            </a:r>
            <a:r>
              <a:rPr lang="en-US" sz="3000" dirty="0"/>
              <a:t> And all the brethren which are with me, unto the churches of Galatia:</a:t>
            </a:r>
          </a:p>
          <a:p>
            <a:endParaRPr lang="en-US" sz="3000" dirty="0"/>
          </a:p>
          <a:p>
            <a:r>
              <a:rPr lang="en-US" sz="3000" b="1" dirty="0">
                <a:solidFill>
                  <a:srgbClr val="0070C0"/>
                </a:solidFill>
              </a:rPr>
              <a:t> 3</a:t>
            </a:r>
            <a:r>
              <a:rPr lang="en-US" sz="3000" dirty="0"/>
              <a:t> Grace be to you and peace from God the Father, and from our Lord Jesus Christ,</a:t>
            </a:r>
          </a:p>
          <a:p>
            <a:r>
              <a:rPr lang="en-US" sz="3000" b="1" dirty="0">
                <a:solidFill>
                  <a:srgbClr val="0070C0"/>
                </a:solidFill>
              </a:rPr>
              <a:t> 4</a:t>
            </a:r>
            <a:r>
              <a:rPr lang="en-US" sz="3000" dirty="0"/>
              <a:t> Who gave himself for our sins, that he might deliver us from this present evil world, according to the will of God and our Father:</a:t>
            </a:r>
          </a:p>
        </p:txBody>
      </p:sp>
    </p:spTree>
    <p:extLst>
      <p:ext uri="{BB962C8B-B14F-4D97-AF65-F5344CB8AC3E}">
        <p14:creationId xmlns:p14="http://schemas.microsoft.com/office/powerpoint/2010/main" val="362417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97898019-3458-DB48-E6C8-6BB4440C6A6D}"/>
              </a:ext>
            </a:extLst>
          </p:cNvPr>
          <p:cNvSpPr txBox="1"/>
          <p:nvPr/>
        </p:nvSpPr>
        <p:spPr>
          <a:xfrm>
            <a:off x="1258349" y="1082180"/>
            <a:ext cx="7315200" cy="5509200"/>
          </a:xfrm>
          <a:prstGeom prst="rect">
            <a:avLst/>
          </a:prstGeom>
          <a:noFill/>
        </p:spPr>
        <p:txBody>
          <a:bodyPr wrap="square">
            <a:spAutoFit/>
          </a:bodyPr>
          <a:lstStyle/>
          <a:p>
            <a:r>
              <a:rPr lang="en-US" sz="3200" b="1" dirty="0">
                <a:solidFill>
                  <a:srgbClr val="0070C0"/>
                </a:solidFill>
              </a:rPr>
              <a:t>Gal. 1:6 </a:t>
            </a:r>
            <a:r>
              <a:rPr lang="en-US" sz="3200" dirty="0"/>
              <a:t>I marvel that ye are so soon removed from him that called you into the grace of Christ unto another gospel:</a:t>
            </a:r>
          </a:p>
          <a:p>
            <a:r>
              <a:rPr lang="en-US" sz="3200" dirty="0"/>
              <a:t> </a:t>
            </a:r>
            <a:r>
              <a:rPr lang="en-US" sz="3200" b="1" dirty="0">
                <a:solidFill>
                  <a:srgbClr val="0070C0"/>
                </a:solidFill>
              </a:rPr>
              <a:t>7</a:t>
            </a:r>
            <a:r>
              <a:rPr lang="en-US" sz="3200" dirty="0"/>
              <a:t> Which is not another; but there be some that trouble you, and would pervert the gospel of Christ.</a:t>
            </a:r>
          </a:p>
          <a:p>
            <a:endParaRPr lang="en-US" sz="3200" dirty="0"/>
          </a:p>
          <a:p>
            <a:r>
              <a:rPr lang="en-US" sz="3200" b="1" dirty="0">
                <a:solidFill>
                  <a:srgbClr val="0070C0"/>
                </a:solidFill>
              </a:rPr>
              <a:t> 8</a:t>
            </a:r>
            <a:r>
              <a:rPr lang="en-US" sz="3200" dirty="0"/>
              <a:t> But though we, or an angel from heaven, preach any other gospel unto you than that which we have preached unto you, let him be accursed.</a:t>
            </a:r>
          </a:p>
        </p:txBody>
      </p:sp>
    </p:spTree>
    <p:extLst>
      <p:ext uri="{BB962C8B-B14F-4D97-AF65-F5344CB8AC3E}">
        <p14:creationId xmlns:p14="http://schemas.microsoft.com/office/powerpoint/2010/main" val="166349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EEFDE757-C0B6-18F0-CB82-362E0D58E285}"/>
              </a:ext>
            </a:extLst>
          </p:cNvPr>
          <p:cNvSpPr txBox="1"/>
          <p:nvPr/>
        </p:nvSpPr>
        <p:spPr>
          <a:xfrm>
            <a:off x="1350628" y="1107347"/>
            <a:ext cx="7357144" cy="5355312"/>
          </a:xfrm>
          <a:prstGeom prst="rect">
            <a:avLst/>
          </a:prstGeom>
          <a:noFill/>
        </p:spPr>
        <p:txBody>
          <a:bodyPr wrap="square">
            <a:spAutoFit/>
          </a:bodyPr>
          <a:lstStyle/>
          <a:p>
            <a:r>
              <a:rPr lang="en-US" sz="3600" b="1" dirty="0">
                <a:solidFill>
                  <a:srgbClr val="0070C0"/>
                </a:solidFill>
              </a:rPr>
              <a:t>Gal. 1:9 </a:t>
            </a:r>
            <a:r>
              <a:rPr lang="en-US" sz="3600" dirty="0"/>
              <a:t>As we said before, so say I now again, If any man preach any other gospel unto you than that ye have received, let him be accursed.</a:t>
            </a:r>
          </a:p>
          <a:p>
            <a:endParaRPr lang="en-US" sz="3600" dirty="0"/>
          </a:p>
          <a:p>
            <a:r>
              <a:rPr lang="en-US" sz="3600" dirty="0"/>
              <a:t> </a:t>
            </a:r>
            <a:r>
              <a:rPr lang="en-US" sz="3600" b="1" dirty="0">
                <a:solidFill>
                  <a:srgbClr val="0070C0"/>
                </a:solidFill>
              </a:rPr>
              <a:t>10</a:t>
            </a:r>
            <a:r>
              <a:rPr lang="en-US" sz="3600" dirty="0"/>
              <a:t> For do I now persuade men, or God? or do I seek to please men? </a:t>
            </a:r>
            <a:r>
              <a:rPr lang="en-US" sz="3600" b="1" dirty="0">
                <a:solidFill>
                  <a:srgbClr val="FF0000"/>
                </a:solidFill>
              </a:rPr>
              <a:t>for if I yet pleased men, I should not be the servant of Christ.</a:t>
            </a:r>
          </a:p>
          <a:p>
            <a:r>
              <a:rPr lang="en-US" dirty="0"/>
              <a:t> (KJV)</a:t>
            </a:r>
          </a:p>
        </p:txBody>
      </p:sp>
    </p:spTree>
    <p:extLst>
      <p:ext uri="{BB962C8B-B14F-4D97-AF65-F5344CB8AC3E}">
        <p14:creationId xmlns:p14="http://schemas.microsoft.com/office/powerpoint/2010/main" val="152201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5B8375C2-49DE-740C-68B3-3D73DF347140}"/>
              </a:ext>
            </a:extLst>
          </p:cNvPr>
          <p:cNvSpPr txBox="1"/>
          <p:nvPr/>
        </p:nvSpPr>
        <p:spPr>
          <a:xfrm>
            <a:off x="973124" y="3699547"/>
            <a:ext cx="7919206" cy="2903359"/>
          </a:xfrm>
          <a:prstGeom prst="rect">
            <a:avLst/>
          </a:prstGeom>
          <a:noFill/>
        </p:spPr>
        <p:txBody>
          <a:bodyPr wrap="square">
            <a:spAutoFit/>
          </a:bodyPr>
          <a:lstStyle/>
          <a:p>
            <a:pPr marL="0" marR="0">
              <a:spcBef>
                <a:spcPts val="0"/>
              </a:spcBef>
              <a:spcAft>
                <a:spcPts val="800"/>
              </a:spcAft>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The good servants of the world have their distinguishing marks; the true servant of Christ has his. </a:t>
            </a:r>
          </a:p>
          <a:p>
            <a:pPr marL="0" marR="0">
              <a:spcBef>
                <a:spcPts val="0"/>
              </a:spcBef>
              <a:spcAft>
                <a:spcPts val="800"/>
              </a:spcAft>
            </a:pP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He is—</a:t>
            </a:r>
          </a:p>
        </p:txBody>
      </p:sp>
      <p:pic>
        <p:nvPicPr>
          <p:cNvPr id="5" name="Picture 4">
            <a:extLst>
              <a:ext uri="{FF2B5EF4-FFF2-40B4-BE49-F238E27FC236}">
                <a16:creationId xmlns:a16="http://schemas.microsoft.com/office/drawing/2014/main" id="{E6291274-6EAC-870B-9FE1-B10DB6B20B4E}"/>
              </a:ext>
            </a:extLst>
          </p:cNvPr>
          <p:cNvPicPr>
            <a:picLocks noChangeAspect="1"/>
          </p:cNvPicPr>
          <p:nvPr/>
        </p:nvPicPr>
        <p:blipFill rotWithShape="1">
          <a:blip r:embed="rId2"/>
          <a:srcRect l="6055" t="9592" r="6697" b="3640"/>
          <a:stretch/>
        </p:blipFill>
        <p:spPr>
          <a:xfrm>
            <a:off x="2625754" y="1110710"/>
            <a:ext cx="4144161" cy="231829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791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B5B7BA65-3D2F-E480-175B-A753710A2D48}"/>
              </a:ext>
            </a:extLst>
          </p:cNvPr>
          <p:cNvSpPr txBox="1"/>
          <p:nvPr/>
        </p:nvSpPr>
        <p:spPr>
          <a:xfrm>
            <a:off x="1124125" y="1635854"/>
            <a:ext cx="7675926" cy="5245731"/>
          </a:xfrm>
          <a:prstGeom prst="rect">
            <a:avLst/>
          </a:prstGeom>
          <a:noFill/>
        </p:spPr>
        <p:txBody>
          <a:bodyPr wrap="square">
            <a:spAutoFit/>
          </a:bodyPr>
          <a:lstStyle/>
          <a:p>
            <a:pPr marL="0" marR="0">
              <a:lnSpc>
                <a:spcPct val="107000"/>
              </a:lnSpc>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will you have me to believe rather than what will you have me to do?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seems to be the question of many. The willing servant always has an open ear for the Master. “</a:t>
            </a: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Speak, Lord, for Thy servant hears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“My sheep hear My voice, and they follow Me.”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Among the babel of the world’s voices His voice will we obey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 24:24).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Christ pleased not Himself; the servant is not greater than his Lord.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Joshua 24:24 And the people said unto Joshua, The LORD our God will we serve, and his voice will we obey.)</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569832E0-7914-2589-F84B-ECCF66850F8A}"/>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1</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Obedient. </a:t>
            </a:r>
            <a:endParaRPr lang="en-US" sz="3600" b="1" dirty="0"/>
          </a:p>
        </p:txBody>
      </p:sp>
    </p:spTree>
    <p:extLst>
      <p:ext uri="{BB962C8B-B14F-4D97-AF65-F5344CB8AC3E}">
        <p14:creationId xmlns:p14="http://schemas.microsoft.com/office/powerpoint/2010/main" val="346280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The Servant Of Christ</a:t>
            </a:r>
          </a:p>
        </p:txBody>
      </p:sp>
      <p:sp>
        <p:nvSpPr>
          <p:cNvPr id="6" name="TextBox 5">
            <a:extLst>
              <a:ext uri="{FF2B5EF4-FFF2-40B4-BE49-F238E27FC236}">
                <a16:creationId xmlns:a16="http://schemas.microsoft.com/office/drawing/2014/main" id="{B5B7BA65-3D2F-E480-175B-A753710A2D48}"/>
              </a:ext>
            </a:extLst>
          </p:cNvPr>
          <p:cNvSpPr txBox="1"/>
          <p:nvPr/>
        </p:nvSpPr>
        <p:spPr>
          <a:xfrm>
            <a:off x="1057013" y="1480694"/>
            <a:ext cx="7715112" cy="4030623"/>
          </a:xfrm>
          <a:prstGeom prst="rect">
            <a:avLst/>
          </a:prstGeom>
          <a:noFill/>
        </p:spPr>
        <p:txBody>
          <a:bodyPr wrap="square">
            <a:sp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Many would rather complain than follow. It is easier for the flesh to offer the sacrifice of tears than to obey; but obedience is better than sacrifice. Jesus, who hath left us an example, said: “I do always those things which please Him”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8:29). </a:t>
            </a:r>
          </a:p>
          <a:p>
            <a:pPr marL="0" marR="0">
              <a:lnSpc>
                <a:spcPct val="107000"/>
              </a:lnSpc>
              <a:spcBef>
                <a:spcPts val="0"/>
              </a:spcBef>
              <a:spcAft>
                <a:spcPts val="800"/>
              </a:spcAft>
            </a:pPr>
            <a:r>
              <a:rPr lang="en-US" sz="2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Are you ready to obey then, “Whatsoever He says to you, do it?” </a:t>
            </a:r>
          </a:p>
          <a:p>
            <a:pPr marL="0" marR="0">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69832E0-7914-2589-F84B-ECCF66850F8A}"/>
              </a:ext>
            </a:extLst>
          </p:cNvPr>
          <p:cNvSpPr txBox="1"/>
          <p:nvPr/>
        </p:nvSpPr>
        <p:spPr>
          <a:xfrm>
            <a:off x="855677" y="917816"/>
            <a:ext cx="8288323" cy="646331"/>
          </a:xfrm>
          <a:prstGeom prst="rect">
            <a:avLst/>
          </a:prstGeom>
          <a:noFill/>
        </p:spPr>
        <p:txBody>
          <a:bodyPr wrap="square">
            <a:spAutoFit/>
          </a:bodyPr>
          <a:lstStyle/>
          <a:p>
            <a:pPr algn="ctr"/>
            <a:r>
              <a:rPr lang="en-US" sz="3600" b="1"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1</a:t>
            </a:r>
            <a:r>
              <a:rPr kumimoji="0" lang="en-US"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Obedient. </a:t>
            </a:r>
            <a:endParaRPr lang="en-US" sz="3600" b="1" dirty="0"/>
          </a:p>
        </p:txBody>
      </p:sp>
      <p:pic>
        <p:nvPicPr>
          <p:cNvPr id="1026" name="Picture 2" descr="Baby crying Photo of nine month baby crying, isolated crying baby stock pictures, royalty-free photos &amp; images">
            <a:extLst>
              <a:ext uri="{FF2B5EF4-FFF2-40B4-BE49-F238E27FC236}">
                <a16:creationId xmlns:a16="http://schemas.microsoft.com/office/drawing/2014/main" id="{3B2DD073-27EF-087F-9E0E-772606084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011" y="4541805"/>
            <a:ext cx="3294114" cy="21906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7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2854</Words>
  <Application>Microsoft Office PowerPoint</Application>
  <PresentationFormat>On-screen Show (4:3)</PresentationFormat>
  <Paragraphs>197</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Aharoni</vt:lpstr>
      <vt:lpstr>Arial</vt:lpstr>
      <vt:lpstr>Arial Black</vt:lpstr>
      <vt:lpstr>Arial Unicode MS</vt:lpstr>
      <vt:lpstr>Calibri</vt:lpstr>
      <vt:lpstr>Calibri Light</vt:lpstr>
      <vt:lpstr>Ink Free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9</cp:revision>
  <dcterms:created xsi:type="dcterms:W3CDTF">2024-01-16T12:25:39Z</dcterms:created>
  <dcterms:modified xsi:type="dcterms:W3CDTF">2024-01-21T11:27:23Z</dcterms:modified>
</cp:coreProperties>
</file>