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65" r:id="rId3"/>
    <p:sldId id="875" r:id="rId4"/>
    <p:sldId id="873" r:id="rId5"/>
    <p:sldId id="854" r:id="rId6"/>
    <p:sldId id="864" r:id="rId7"/>
    <p:sldId id="881" r:id="rId8"/>
    <p:sldId id="855" r:id="rId9"/>
    <p:sldId id="867" r:id="rId10"/>
    <p:sldId id="866" r:id="rId11"/>
    <p:sldId id="856" r:id="rId12"/>
    <p:sldId id="858" r:id="rId13"/>
    <p:sldId id="876" r:id="rId14"/>
    <p:sldId id="883" r:id="rId15"/>
    <p:sldId id="884" r:id="rId16"/>
    <p:sldId id="869" r:id="rId17"/>
    <p:sldId id="868" r:id="rId18"/>
    <p:sldId id="857" r:id="rId19"/>
    <p:sldId id="870" r:id="rId20"/>
    <p:sldId id="877" r:id="rId21"/>
    <p:sldId id="871" r:id="rId22"/>
    <p:sldId id="860" r:id="rId23"/>
    <p:sldId id="862" r:id="rId24"/>
    <p:sldId id="863" r:id="rId25"/>
    <p:sldId id="880" r:id="rId26"/>
    <p:sldId id="885" r:id="rId27"/>
    <p:sldId id="8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xA8huYvQ+hRbRMTrn1nw==" hashData="xHluB7WaTZgEYYxW2k3ObqIBfmsY0SqE0M1BglEagODJHOCnZQA1X9OP5RbeBWVIPRMrpDhMmgERbkB2zKH0n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14"/>
      </p:cViewPr>
      <p:guideLst/>
    </p:cSldViewPr>
  </p:slideViewPr>
  <p:notesTextViewPr>
    <p:cViewPr>
      <p:scale>
        <a:sx n="1" d="1"/>
        <a:sy n="1" d="1"/>
      </p:scale>
      <p:origin x="0" y="0"/>
    </p:cViewPr>
  </p:notesTextViewPr>
  <p:sorterViewPr>
    <p:cViewPr>
      <p:scale>
        <a:sx n="100" d="100"/>
        <a:sy n="100" d="100"/>
      </p:scale>
      <p:origin x="0" y="-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5225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5321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403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95374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04620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60227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46703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2585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62081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9962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2129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3389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81179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82708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3766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5847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2025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04194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2457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8939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10692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5978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1/14/2024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991163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1/14/2024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1275005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ref.ly/logosres/ws-f609cd90013f4409862b83e563c5e4be?ref=Bible.Lk11.33&amp;off=873&amp;ctx=ght+upon+the+stand.%0a~The+lamp+of+the+body"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8"/>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5464029D-A21D-4C50-A585-8E6193834625}"/>
              </a:ext>
            </a:extLst>
          </p:cNvPr>
          <p:cNvSpPr/>
          <p:nvPr/>
        </p:nvSpPr>
        <p:spPr>
          <a:xfrm>
            <a:off x="3"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CC6600"/>
              </a:solidFill>
              <a:latin typeface="Calibri" panose="020F0502020204030204"/>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algn="ctr" defTabSz="457200"/>
            <a:r>
              <a:rPr lang="en-US" sz="3200" dirty="0">
                <a:solidFill>
                  <a:prstClr val="white"/>
                </a:solidFill>
                <a:latin typeface="Calibri" panose="020F0502020204030204"/>
                <a:cs typeface="Aharoni" panose="02010803020104030203" pitchFamily="2" charset="-79"/>
              </a:rPr>
              <a:t>Title</a:t>
            </a:r>
          </a:p>
          <a:p>
            <a:pPr algn="ctr" defTabSz="457200"/>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algn="ctr" defTabSz="457200"/>
            <a:r>
              <a:rPr lang="en-US" sz="1600" dirty="0">
                <a:solidFill>
                  <a:prstClr val="white"/>
                </a:solidFill>
                <a:latin typeface="Calibri" panose="020F0502020204030204"/>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727A95F-B878-5F25-7D82-9D2DBC6FB929}"/>
              </a:ext>
            </a:extLst>
          </p:cNvPr>
          <p:cNvSpPr txBox="1"/>
          <p:nvPr/>
        </p:nvSpPr>
        <p:spPr>
          <a:xfrm>
            <a:off x="-3" y="50334"/>
            <a:ext cx="9144000" cy="532903"/>
          </a:xfrm>
          <a:prstGeom prst="rect">
            <a:avLst/>
          </a:prstGeom>
          <a:noFill/>
        </p:spPr>
        <p:txBody>
          <a:bodyPr wrap="square" rtlCol="0">
            <a:spAutoFit/>
          </a:bodyPr>
          <a:lstStyle/>
          <a:p>
            <a:pPr marL="0" marR="0" algn="ctr">
              <a:lnSpc>
                <a:spcPct val="107000"/>
              </a:lnSpc>
              <a:spcBef>
                <a:spcPts val="0"/>
              </a:spcBef>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Singleness Of Eye And Fulness Of Light  </a:t>
            </a:r>
            <a:r>
              <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Luke 11:33-36</a:t>
            </a:r>
          </a:p>
        </p:txBody>
      </p:sp>
      <p:sp>
        <p:nvSpPr>
          <p:cNvPr id="8" name="TextBox 7">
            <a:extLst>
              <a:ext uri="{FF2B5EF4-FFF2-40B4-BE49-F238E27FC236}">
                <a16:creationId xmlns:a16="http://schemas.microsoft.com/office/drawing/2014/main" id="{DF3DA70A-9721-5B75-4F84-A0714F9A9787}"/>
              </a:ext>
            </a:extLst>
          </p:cNvPr>
          <p:cNvSpPr txBox="1"/>
          <p:nvPr/>
        </p:nvSpPr>
        <p:spPr>
          <a:xfrm>
            <a:off x="352425" y="904875"/>
            <a:ext cx="8629650" cy="5406608"/>
          </a:xfrm>
          <a:prstGeom prst="rect">
            <a:avLst/>
          </a:prstGeom>
          <a:noFill/>
        </p:spPr>
        <p:txBody>
          <a:bodyPr wrap="square">
            <a:spAutoFit/>
          </a:bodyPr>
          <a:lstStyle/>
          <a:p>
            <a:pPr marL="0" marR="0">
              <a:spcBef>
                <a:spcPts val="0"/>
              </a:spcBef>
              <a:spcAft>
                <a:spcPts val="800"/>
              </a:spcAft>
            </a:pPr>
            <a:r>
              <a:rPr lang="en-US" sz="3200" b="1" u="sng" kern="100" dirty="0">
                <a:effectLst/>
                <a:latin typeface="Calibri" panose="020F0502020204030204" pitchFamily="34" charset="0"/>
                <a:ea typeface="Calibri" panose="020F0502020204030204" pitchFamily="34" charset="0"/>
                <a:cs typeface="Times New Roman" panose="02020603050405020304" pitchFamily="18" charset="0"/>
              </a:rPr>
              <a:t>2. Very Sensitive</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A little thing mars the vision of the eye.</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It is very easily offended. So with a tender conscience. They are blessed indeed who are as careful about their conscience as they are about the apple of the eye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24:16).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Oh, that </a:t>
            </a:r>
            <a:r>
              <a:rPr lang="en-US" sz="3200" b="1" u="sng" kern="100" dirty="0">
                <a:effectLst/>
                <a:latin typeface="Calibri" panose="020F0502020204030204" pitchFamily="34" charset="0"/>
                <a:ea typeface="Calibri" panose="020F0502020204030204" pitchFamily="34" charset="0"/>
                <a:cs typeface="Times New Roman" panose="02020603050405020304" pitchFamily="18" charset="0"/>
              </a:rPr>
              <a:t>our</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u="sng" kern="100" dirty="0">
                <a:effectLst/>
                <a:latin typeface="Calibri" panose="020F0502020204030204" pitchFamily="34" charset="0"/>
                <a:ea typeface="Calibri" panose="020F0502020204030204" pitchFamily="34" charset="0"/>
                <a:cs typeface="Times New Roman" panose="02020603050405020304" pitchFamily="18" charset="0"/>
              </a:rPr>
              <a:t>spirits</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were as sensitive to the things of </a:t>
            </a:r>
            <a:r>
              <a:rPr lang="en-US" sz="3200" b="1" u="sng" kern="100" dirty="0">
                <a:effectLst/>
                <a:latin typeface="Calibri" panose="020F0502020204030204" pitchFamily="34" charset="0"/>
                <a:ea typeface="Calibri" panose="020F0502020204030204" pitchFamily="34" charset="0"/>
                <a:cs typeface="Times New Roman" panose="02020603050405020304" pitchFamily="18" charset="0"/>
              </a:rPr>
              <a:t>the Spirit of God!</a:t>
            </a:r>
          </a:p>
          <a:p>
            <a:pPr marL="0" marR="0">
              <a:spcBef>
                <a:spcPts val="0"/>
              </a:spcBef>
              <a:spcAft>
                <a:spcPts val="800"/>
              </a:spcAft>
            </a:pP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24:16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This being so,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I myself always strive to have a conscience without offense</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toward God and men.</a:t>
            </a:r>
          </a:p>
        </p:txBody>
      </p:sp>
      <p:pic>
        <p:nvPicPr>
          <p:cNvPr id="7" name="Picture 4" descr="Detailed Macro Of Blue Woman Human Eye A detailed macro shot of a blue woman human eye. double vision stock pictures, royalty-free photos &amp; images">
            <a:extLst>
              <a:ext uri="{FF2B5EF4-FFF2-40B4-BE49-F238E27FC236}">
                <a16:creationId xmlns:a16="http://schemas.microsoft.com/office/drawing/2014/main" id="{13EE16C4-1E1D-D9FA-898C-15D0DF5B0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77930" y="5866525"/>
            <a:ext cx="1166067" cy="97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596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8"/>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5464029D-A21D-4C50-A585-8E6193834625}"/>
              </a:ext>
            </a:extLst>
          </p:cNvPr>
          <p:cNvSpPr/>
          <p:nvPr/>
        </p:nvSpPr>
        <p:spPr>
          <a:xfrm>
            <a:off x="3"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CC6600"/>
              </a:solidFill>
              <a:latin typeface="Calibri" panose="020F0502020204030204"/>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646331"/>
          </a:xfrm>
          <a:prstGeom prst="rect">
            <a:avLst/>
          </a:prstGeom>
          <a:noFill/>
        </p:spPr>
        <p:txBody>
          <a:bodyPr wrap="square" rtlCol="0">
            <a:spAutoFit/>
          </a:bodyPr>
          <a:lstStyle/>
          <a:p>
            <a:pPr algn="ctr" defTabSz="457200"/>
            <a:r>
              <a:rPr kumimoji="0" lang="en-US"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 The Means</a:t>
            </a:r>
            <a:r>
              <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“Light.”</a:t>
            </a:r>
            <a:endParaRPr lang="en-US" sz="36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algn="ctr" defTabSz="457200"/>
            <a:r>
              <a:rPr lang="en-US" sz="1600" dirty="0">
                <a:solidFill>
                  <a:prstClr val="white"/>
                </a:solidFill>
                <a:latin typeface="Calibri" panose="020F0502020204030204"/>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727A95F-B878-5F25-7D82-9D2DBC6FB929}"/>
              </a:ext>
            </a:extLst>
          </p:cNvPr>
          <p:cNvSpPr txBox="1"/>
          <p:nvPr/>
        </p:nvSpPr>
        <p:spPr>
          <a:xfrm>
            <a:off x="-3" y="50334"/>
            <a:ext cx="9144000" cy="532903"/>
          </a:xfrm>
          <a:prstGeom prst="rect">
            <a:avLst/>
          </a:prstGeom>
          <a:noFill/>
        </p:spPr>
        <p:txBody>
          <a:bodyPr wrap="square" rtlCol="0">
            <a:spAutoFit/>
          </a:bodyPr>
          <a:lstStyle/>
          <a:p>
            <a:pPr marL="0" marR="0" algn="ctr">
              <a:lnSpc>
                <a:spcPct val="107000"/>
              </a:lnSpc>
              <a:spcBef>
                <a:spcPts val="0"/>
              </a:spcBef>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Singleness Of Eye And Fulness Of Light  </a:t>
            </a:r>
            <a:r>
              <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Luke 11:33-36</a:t>
            </a:r>
          </a:p>
        </p:txBody>
      </p:sp>
      <p:sp>
        <p:nvSpPr>
          <p:cNvPr id="8" name="TextBox 7">
            <a:extLst>
              <a:ext uri="{FF2B5EF4-FFF2-40B4-BE49-F238E27FC236}">
                <a16:creationId xmlns:a16="http://schemas.microsoft.com/office/drawing/2014/main" id="{EC9D02F2-0331-5ED0-8ADF-638D4254DCE8}"/>
              </a:ext>
            </a:extLst>
          </p:cNvPr>
          <p:cNvSpPr txBox="1"/>
          <p:nvPr/>
        </p:nvSpPr>
        <p:spPr>
          <a:xfrm>
            <a:off x="323847" y="1468458"/>
            <a:ext cx="8496300" cy="4862870"/>
          </a:xfrm>
          <a:prstGeom prst="rect">
            <a:avLst/>
          </a:prstGeom>
          <a:noFill/>
        </p:spPr>
        <p:txBody>
          <a:bodyPr wrap="square">
            <a:spAutoFit/>
          </a:bodyPr>
          <a:lstStyle/>
          <a:p>
            <a:pPr marL="0" marR="0">
              <a:spcBef>
                <a:spcPts val="0"/>
              </a:spcBef>
              <a:spcAft>
                <a:spcPts val="800"/>
              </a:spcAft>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The light was made for the eye, and the eye for the light. </a:t>
            </a:r>
          </a:p>
          <a:p>
            <a:pPr marL="0" marR="0">
              <a:spcBef>
                <a:spcPts val="0"/>
              </a:spcBef>
              <a:spcAft>
                <a:spcPts val="800"/>
              </a:spcAft>
            </a:pPr>
            <a:r>
              <a:rPr lang="en-US" sz="3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successive waves </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of light that come with  tenderness upon the eye prove the divine adaptation of the one to the other. (physical and spiritual)</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But light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is not more suitable to the eye than Christ is to the soul of man.</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Goethe said,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“Were thine eye not sunny, how could it ever see the sun?”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So were thy soul not God-like, how could it ever enjoy God? </a:t>
            </a:r>
          </a:p>
        </p:txBody>
      </p:sp>
      <p:pic>
        <p:nvPicPr>
          <p:cNvPr id="7" name="Picture 4" descr="Detailed Macro Of Blue Woman Human Eye A detailed macro shot of a blue woman human eye. double vision stock pictures, royalty-free photos &amp; images">
            <a:extLst>
              <a:ext uri="{FF2B5EF4-FFF2-40B4-BE49-F238E27FC236}">
                <a16:creationId xmlns:a16="http://schemas.microsoft.com/office/drawing/2014/main" id="{7BAA3BF3-46AC-A960-1BF9-1881E6B5C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77930" y="5866525"/>
            <a:ext cx="1166067" cy="97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59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8"/>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5464029D-A21D-4C50-A585-8E6193834625}"/>
              </a:ext>
            </a:extLst>
          </p:cNvPr>
          <p:cNvSpPr/>
          <p:nvPr/>
        </p:nvSpPr>
        <p:spPr>
          <a:xfrm>
            <a:off x="3"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CC6600"/>
              </a:solidFill>
              <a:latin typeface="Calibri" panose="020F0502020204030204"/>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646331"/>
          </a:xfrm>
          <a:prstGeom prst="rect">
            <a:avLst/>
          </a:prstGeom>
          <a:noFill/>
        </p:spPr>
        <p:txBody>
          <a:bodyPr wrap="square" rtlCol="0">
            <a:spAutoFit/>
          </a:bodyPr>
          <a:lstStyle/>
          <a:p>
            <a:pPr algn="ctr" defTabSz="457200"/>
            <a:r>
              <a:rPr kumimoji="0" lang="en-US"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 The Means</a:t>
            </a:r>
            <a:r>
              <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“Light.”</a:t>
            </a:r>
            <a:endParaRPr lang="en-US" sz="36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algn="ctr" defTabSz="457200"/>
            <a:r>
              <a:rPr lang="en-US" sz="1600" dirty="0">
                <a:solidFill>
                  <a:prstClr val="white"/>
                </a:solidFill>
                <a:latin typeface="Calibri" panose="020F0502020204030204"/>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727A95F-B878-5F25-7D82-9D2DBC6FB929}"/>
              </a:ext>
            </a:extLst>
          </p:cNvPr>
          <p:cNvSpPr txBox="1"/>
          <p:nvPr/>
        </p:nvSpPr>
        <p:spPr>
          <a:xfrm>
            <a:off x="-3" y="50334"/>
            <a:ext cx="9144000" cy="532903"/>
          </a:xfrm>
          <a:prstGeom prst="rect">
            <a:avLst/>
          </a:prstGeom>
          <a:noFill/>
        </p:spPr>
        <p:txBody>
          <a:bodyPr wrap="square" rtlCol="0">
            <a:spAutoFit/>
          </a:bodyPr>
          <a:lstStyle/>
          <a:p>
            <a:pPr marL="0" marR="0" algn="ctr">
              <a:lnSpc>
                <a:spcPct val="107000"/>
              </a:lnSpc>
              <a:spcBef>
                <a:spcPts val="0"/>
              </a:spcBef>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Singleness Of Eye And Fulness Of Light  </a:t>
            </a:r>
            <a:r>
              <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Luke 11:33-36</a:t>
            </a:r>
          </a:p>
        </p:txBody>
      </p:sp>
      <p:sp>
        <p:nvSpPr>
          <p:cNvPr id="8" name="TextBox 7">
            <a:extLst>
              <a:ext uri="{FF2B5EF4-FFF2-40B4-BE49-F238E27FC236}">
                <a16:creationId xmlns:a16="http://schemas.microsoft.com/office/drawing/2014/main" id="{EC9D02F2-0331-5ED0-8ADF-638D4254DCE8}"/>
              </a:ext>
            </a:extLst>
          </p:cNvPr>
          <p:cNvSpPr txBox="1"/>
          <p:nvPr/>
        </p:nvSpPr>
        <p:spPr>
          <a:xfrm>
            <a:off x="304800" y="1770985"/>
            <a:ext cx="8534399" cy="4031873"/>
          </a:xfrm>
          <a:prstGeom prst="rect">
            <a:avLst/>
          </a:prstGeom>
          <a:noFill/>
        </p:spPr>
        <p:txBody>
          <a:bodyPr wrap="square">
            <a:spAutoFit/>
          </a:bodyPr>
          <a:lstStyle/>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No one would be foolish enough to say</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 “I have an eye of my own, I don’t need the light</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eye is utterly </a:t>
            </a:r>
            <a:r>
              <a:rPr lang="en-US" sz="3200" b="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useless</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without the light, so the spirit of man is </a:t>
            </a:r>
            <a:r>
              <a:rPr lang="en-US" sz="3200" b="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utterly helpless and powerless to discern the things of God apart from the revelation of the Spirit of God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 Cor. 2:14).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true Light now shines. Oh, that the eyes of the understanding might be opened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(Luke 24:31, 32).</a:t>
            </a:r>
          </a:p>
        </p:txBody>
      </p:sp>
      <p:pic>
        <p:nvPicPr>
          <p:cNvPr id="7" name="Picture 4" descr="Detailed Macro Of Blue Woman Human Eye A detailed macro shot of a blue woman human eye. double vision stock pictures, royalty-free photos &amp; images">
            <a:extLst>
              <a:ext uri="{FF2B5EF4-FFF2-40B4-BE49-F238E27FC236}">
                <a16:creationId xmlns:a16="http://schemas.microsoft.com/office/drawing/2014/main" id="{F189B3FF-E5E1-E9F0-41F7-8BC4DE223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77930" y="5866525"/>
            <a:ext cx="1166067" cy="97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242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P.4A.1 The Visible Spectrum - SOUTH CAROLINA GRADE 4 SCIENCE">
            <a:extLst>
              <a:ext uri="{FF2B5EF4-FFF2-40B4-BE49-F238E27FC236}">
                <a16:creationId xmlns:a16="http://schemas.microsoft.com/office/drawing/2014/main" id="{CEDA7A7B-32F0-2AB9-DD26-10E4241CB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9144000" cy="47513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55EAC53-55F3-E15C-5788-6C9DEACE3171}"/>
              </a:ext>
            </a:extLst>
          </p:cNvPr>
          <p:cNvSpPr txBox="1"/>
          <p:nvPr/>
        </p:nvSpPr>
        <p:spPr>
          <a:xfrm>
            <a:off x="1" y="226503"/>
            <a:ext cx="9144000" cy="646331"/>
          </a:xfrm>
          <a:prstGeom prst="rect">
            <a:avLst/>
          </a:prstGeom>
          <a:noFill/>
        </p:spPr>
        <p:txBody>
          <a:bodyPr wrap="square" rtlCol="0">
            <a:spAutoFit/>
          </a:bodyPr>
          <a:lstStyle/>
          <a:p>
            <a:pPr algn="ctr"/>
            <a:r>
              <a:rPr lang="en-US" sz="3600" dirty="0"/>
              <a:t>Where do colors come from?</a:t>
            </a:r>
          </a:p>
        </p:txBody>
      </p:sp>
    </p:spTree>
    <p:extLst>
      <p:ext uri="{BB962C8B-B14F-4D97-AF65-F5344CB8AC3E}">
        <p14:creationId xmlns:p14="http://schemas.microsoft.com/office/powerpoint/2010/main" val="3185949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D89A12-4F0B-CB3B-3DD9-F184F95C3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6853" y="4561011"/>
            <a:ext cx="3340619" cy="22270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4.P.4A.1 The Visible Spectrum - SOUTH CAROLINA GRADE 4 SCIENCE">
            <a:extLst>
              <a:ext uri="{FF2B5EF4-FFF2-40B4-BE49-F238E27FC236}">
                <a16:creationId xmlns:a16="http://schemas.microsoft.com/office/drawing/2014/main" id="{CEDA7A7B-32F0-2AB9-DD26-10E4241CB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43" y="69910"/>
            <a:ext cx="8816829" cy="45813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5781860-FF11-D285-6821-4A249A209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79" y="88281"/>
            <a:ext cx="3340619" cy="22270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9EA2FD-6F32-7714-53AF-DBFCEDAF5992}"/>
              </a:ext>
            </a:extLst>
          </p:cNvPr>
          <p:cNvSpPr txBox="1"/>
          <p:nvPr/>
        </p:nvSpPr>
        <p:spPr>
          <a:xfrm>
            <a:off x="6887361" y="981512"/>
            <a:ext cx="2256639" cy="584775"/>
          </a:xfrm>
          <a:prstGeom prst="rect">
            <a:avLst/>
          </a:prstGeom>
          <a:noFill/>
        </p:spPr>
        <p:txBody>
          <a:bodyPr wrap="square" rtlCol="0">
            <a:spAutoFit/>
          </a:bodyPr>
          <a:lstStyle/>
          <a:p>
            <a:r>
              <a:rPr lang="en-US" sz="3200" dirty="0">
                <a:latin typeface="Arial Black" panose="020B0A04020102020204" pitchFamily="34" charset="0"/>
              </a:rPr>
              <a:t>Good eye</a:t>
            </a:r>
          </a:p>
        </p:txBody>
      </p:sp>
      <p:sp>
        <p:nvSpPr>
          <p:cNvPr id="5" name="TextBox 4">
            <a:extLst>
              <a:ext uri="{FF2B5EF4-FFF2-40B4-BE49-F238E27FC236}">
                <a16:creationId xmlns:a16="http://schemas.microsoft.com/office/drawing/2014/main" id="{BECC917F-0B80-9088-CFC1-4EE178E6BA30}"/>
              </a:ext>
            </a:extLst>
          </p:cNvPr>
          <p:cNvSpPr txBox="1"/>
          <p:nvPr/>
        </p:nvSpPr>
        <p:spPr>
          <a:xfrm>
            <a:off x="789956" y="303401"/>
            <a:ext cx="2256639" cy="584775"/>
          </a:xfrm>
          <a:prstGeom prst="rect">
            <a:avLst/>
          </a:prstGeom>
          <a:noFill/>
        </p:spPr>
        <p:txBody>
          <a:bodyPr wrap="square" rtlCol="0">
            <a:spAutoFit/>
          </a:bodyPr>
          <a:lstStyle/>
          <a:p>
            <a:r>
              <a:rPr lang="en-US" sz="3200" dirty="0">
                <a:latin typeface="Arial Black" panose="020B0A04020102020204" pitchFamily="34" charset="0"/>
              </a:rPr>
              <a:t>Evil eye</a:t>
            </a:r>
          </a:p>
        </p:txBody>
      </p:sp>
    </p:spTree>
    <p:extLst>
      <p:ext uri="{BB962C8B-B14F-4D97-AF65-F5344CB8AC3E}">
        <p14:creationId xmlns:p14="http://schemas.microsoft.com/office/powerpoint/2010/main" val="3740598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8"/>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5464029D-A21D-4C50-A585-8E6193834625}"/>
              </a:ext>
            </a:extLst>
          </p:cNvPr>
          <p:cNvSpPr/>
          <p:nvPr/>
        </p:nvSpPr>
        <p:spPr>
          <a:xfrm>
            <a:off x="3"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CC6600"/>
              </a:solidFill>
              <a:latin typeface="Calibri" panose="020F0502020204030204"/>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646331"/>
          </a:xfrm>
          <a:prstGeom prst="rect">
            <a:avLst/>
          </a:prstGeom>
          <a:noFill/>
        </p:spPr>
        <p:txBody>
          <a:bodyPr wrap="square" rtlCol="0">
            <a:spAutoFit/>
          </a:bodyPr>
          <a:lstStyle/>
          <a:p>
            <a:pPr algn="ctr" defTabSz="457200"/>
            <a:r>
              <a:rPr kumimoji="0" lang="en-US"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 The Means</a:t>
            </a:r>
            <a:r>
              <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“Light.”</a:t>
            </a:r>
            <a:endParaRPr lang="en-US" sz="36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algn="ctr" defTabSz="457200"/>
            <a:r>
              <a:rPr lang="en-US" sz="1600" dirty="0">
                <a:solidFill>
                  <a:prstClr val="white"/>
                </a:solidFill>
                <a:latin typeface="Calibri" panose="020F0502020204030204"/>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727A95F-B878-5F25-7D82-9D2DBC6FB929}"/>
              </a:ext>
            </a:extLst>
          </p:cNvPr>
          <p:cNvSpPr txBox="1"/>
          <p:nvPr/>
        </p:nvSpPr>
        <p:spPr>
          <a:xfrm>
            <a:off x="-3" y="50334"/>
            <a:ext cx="9144000" cy="532903"/>
          </a:xfrm>
          <a:prstGeom prst="rect">
            <a:avLst/>
          </a:prstGeom>
          <a:noFill/>
        </p:spPr>
        <p:txBody>
          <a:bodyPr wrap="square" rtlCol="0">
            <a:spAutoFit/>
          </a:bodyPr>
          <a:lstStyle/>
          <a:p>
            <a:pPr marL="0" marR="0" algn="ctr">
              <a:lnSpc>
                <a:spcPct val="107000"/>
              </a:lnSpc>
              <a:spcBef>
                <a:spcPts val="0"/>
              </a:spcBef>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Singleness Of Eye And Fulness Of Light  </a:t>
            </a:r>
            <a:r>
              <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Luke 11:33-36</a:t>
            </a:r>
          </a:p>
        </p:txBody>
      </p:sp>
      <p:sp>
        <p:nvSpPr>
          <p:cNvPr id="9" name="TextBox 8">
            <a:extLst>
              <a:ext uri="{FF2B5EF4-FFF2-40B4-BE49-F238E27FC236}">
                <a16:creationId xmlns:a16="http://schemas.microsoft.com/office/drawing/2014/main" id="{21AA637E-B223-6FF1-68FE-7C24360B8CBB}"/>
              </a:ext>
            </a:extLst>
          </p:cNvPr>
          <p:cNvSpPr txBox="1"/>
          <p:nvPr/>
        </p:nvSpPr>
        <p:spPr>
          <a:xfrm>
            <a:off x="228601" y="1550222"/>
            <a:ext cx="8915396" cy="5539978"/>
          </a:xfrm>
          <a:prstGeom prst="rect">
            <a:avLst/>
          </a:prstGeom>
          <a:noFill/>
        </p:spPr>
        <p:txBody>
          <a:bodyPr wrap="square">
            <a:spAutoFit/>
          </a:bodyPr>
          <a:lstStyle/>
          <a:p>
            <a:r>
              <a:rPr lang="en-US" sz="3000" b="1" dirty="0">
                <a:solidFill>
                  <a:srgbClr val="0070C0"/>
                </a:solidFill>
              </a:rPr>
              <a:t>1Cor. 2:14 </a:t>
            </a:r>
            <a:r>
              <a:rPr lang="en-US" sz="3000" dirty="0"/>
              <a:t>But the natural man does not receive the things of the Spirit of God, for they are foolishness to him; nor can he know them, because they are spiritually discerned.</a:t>
            </a:r>
          </a:p>
          <a:p>
            <a:endParaRPr lang="en-US" sz="3000" dirty="0"/>
          </a:p>
          <a:p>
            <a:r>
              <a:rPr lang="en-US" sz="3000" b="1" dirty="0">
                <a:solidFill>
                  <a:srgbClr val="0070C0"/>
                </a:solidFill>
              </a:rPr>
              <a:t>Luke 24:31 </a:t>
            </a:r>
            <a:r>
              <a:rPr lang="en-US" sz="3000" dirty="0"/>
              <a:t>Then their eyes were opened and they knew Him; and He vanished from their sight.</a:t>
            </a:r>
          </a:p>
          <a:p>
            <a:r>
              <a:rPr lang="en-US" sz="3000" b="1" dirty="0">
                <a:solidFill>
                  <a:srgbClr val="0070C0"/>
                </a:solidFill>
              </a:rPr>
              <a:t> 32 </a:t>
            </a:r>
            <a:r>
              <a:rPr lang="en-US" sz="3000" dirty="0"/>
              <a:t>And they said to one another, "Did not our heart burn within us while He talked with us on the road, and while He opened the Scriptures to us?"</a:t>
            </a:r>
          </a:p>
          <a:p>
            <a:endParaRPr lang="en-US" dirty="0"/>
          </a:p>
          <a:p>
            <a:endParaRPr lang="en-US" dirty="0"/>
          </a:p>
          <a:p>
            <a:endParaRPr lang="en-US" dirty="0"/>
          </a:p>
        </p:txBody>
      </p:sp>
      <p:pic>
        <p:nvPicPr>
          <p:cNvPr id="7" name="Picture 4" descr="Detailed Macro Of Blue Woman Human Eye A detailed macro shot of a blue woman human eye. double vision stock pictures, royalty-free photos &amp; images">
            <a:extLst>
              <a:ext uri="{FF2B5EF4-FFF2-40B4-BE49-F238E27FC236}">
                <a16:creationId xmlns:a16="http://schemas.microsoft.com/office/drawing/2014/main" id="{27D2D7A5-D4A5-933A-56EF-CAB6EB9F6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77930" y="5866525"/>
            <a:ext cx="1166067" cy="97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037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8"/>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5464029D-A21D-4C50-A585-8E6193834625}"/>
              </a:ext>
            </a:extLst>
          </p:cNvPr>
          <p:cNvSpPr/>
          <p:nvPr/>
        </p:nvSpPr>
        <p:spPr>
          <a:xfrm>
            <a:off x="3"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CC6600"/>
              </a:solidFill>
              <a:latin typeface="Calibri" panose="020F0502020204030204"/>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876914"/>
            <a:ext cx="9144000" cy="646331"/>
          </a:xfrm>
          <a:prstGeom prst="rect">
            <a:avLst/>
          </a:prstGeom>
          <a:noFill/>
        </p:spPr>
        <p:txBody>
          <a:bodyPr wrap="square" rtlCol="0">
            <a:spAutoFit/>
          </a:bodyPr>
          <a:lstStyle/>
          <a:p>
            <a:pPr algn="ctr" defTabSz="457200"/>
            <a:r>
              <a:rPr kumimoji="0" lang="en-US"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 The Manner</a:t>
            </a:r>
            <a:endParaRPr lang="en-US" sz="36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algn="ctr" defTabSz="457200"/>
            <a:r>
              <a:rPr lang="en-US" sz="1600" dirty="0">
                <a:solidFill>
                  <a:prstClr val="white"/>
                </a:solidFill>
                <a:latin typeface="Calibri" panose="020F0502020204030204"/>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727A95F-B878-5F25-7D82-9D2DBC6FB929}"/>
              </a:ext>
            </a:extLst>
          </p:cNvPr>
          <p:cNvSpPr txBox="1"/>
          <p:nvPr/>
        </p:nvSpPr>
        <p:spPr>
          <a:xfrm>
            <a:off x="-3" y="50334"/>
            <a:ext cx="9144000" cy="532903"/>
          </a:xfrm>
          <a:prstGeom prst="rect">
            <a:avLst/>
          </a:prstGeom>
          <a:noFill/>
        </p:spPr>
        <p:txBody>
          <a:bodyPr wrap="square" rtlCol="0">
            <a:spAutoFit/>
          </a:bodyPr>
          <a:lstStyle/>
          <a:p>
            <a:pPr marL="0" marR="0" algn="ctr">
              <a:lnSpc>
                <a:spcPct val="107000"/>
              </a:lnSpc>
              <a:spcBef>
                <a:spcPts val="0"/>
              </a:spcBef>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Singleness Of Eye And Fulness Of Light  </a:t>
            </a:r>
            <a:r>
              <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Luke 11:33-36</a:t>
            </a:r>
          </a:p>
        </p:txBody>
      </p:sp>
      <p:sp>
        <p:nvSpPr>
          <p:cNvPr id="8" name="TextBox 7">
            <a:extLst>
              <a:ext uri="{FF2B5EF4-FFF2-40B4-BE49-F238E27FC236}">
                <a16:creationId xmlns:a16="http://schemas.microsoft.com/office/drawing/2014/main" id="{7B859234-55C9-9E4F-0F01-BAC5E9FC60C6}"/>
              </a:ext>
            </a:extLst>
          </p:cNvPr>
          <p:cNvSpPr txBox="1"/>
          <p:nvPr/>
        </p:nvSpPr>
        <p:spPr>
          <a:xfrm>
            <a:off x="285749" y="1896565"/>
            <a:ext cx="8543925" cy="3970318"/>
          </a:xfrm>
          <a:prstGeom prst="rect">
            <a:avLst/>
          </a:prstGeom>
          <a:noFill/>
        </p:spPr>
        <p:txBody>
          <a:bodyPr wrap="square">
            <a:spAutoFit/>
          </a:bodyPr>
          <a:lstStyle/>
          <a:p>
            <a:pPr marL="0" marR="0">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The Manner</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Christ is the Light of the World, but there are two ways of looking at or dealing with this Light. These are represented by the </a:t>
            </a:r>
            <a:r>
              <a:rPr lang="en-US" sz="3600" u="sng"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“single eye</a:t>
            </a:r>
            <a:r>
              <a:rPr lang="en-US" sz="3600"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and the </a:t>
            </a:r>
            <a:r>
              <a:rPr lang="en-US" sz="3600"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a:t>
            </a:r>
            <a:r>
              <a:rPr lang="en-US" sz="3600" u="sng"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evil eye,”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the pure and the impure, the honest and the deceitful, the new heart and the old.</a:t>
            </a:r>
          </a:p>
        </p:txBody>
      </p:sp>
      <p:pic>
        <p:nvPicPr>
          <p:cNvPr id="7" name="Picture 4" descr="Detailed Macro Of Blue Woman Human Eye A detailed macro shot of a blue woman human eye. double vision stock pictures, royalty-free photos &amp; images">
            <a:extLst>
              <a:ext uri="{FF2B5EF4-FFF2-40B4-BE49-F238E27FC236}">
                <a16:creationId xmlns:a16="http://schemas.microsoft.com/office/drawing/2014/main" id="{1F111E32-5CBA-71E6-C25D-1406ACAF4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77930" y="5866525"/>
            <a:ext cx="1166067" cy="97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022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8"/>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5464029D-A21D-4C50-A585-8E6193834625}"/>
              </a:ext>
            </a:extLst>
          </p:cNvPr>
          <p:cNvSpPr/>
          <p:nvPr/>
        </p:nvSpPr>
        <p:spPr>
          <a:xfrm>
            <a:off x="3"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CC6600"/>
              </a:solidFill>
              <a:latin typeface="Calibri" panose="020F0502020204030204"/>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algn="ctr" defTabSz="457200"/>
            <a:r>
              <a:rPr lang="en-US" sz="3200" dirty="0">
                <a:solidFill>
                  <a:prstClr val="white"/>
                </a:solidFill>
                <a:latin typeface="Calibri" panose="020F0502020204030204"/>
                <a:cs typeface="Aharoni" panose="02010803020104030203" pitchFamily="2" charset="-79"/>
              </a:rPr>
              <a:t>Title</a:t>
            </a:r>
          </a:p>
          <a:p>
            <a:pPr algn="ctr" defTabSz="457200"/>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algn="ctr" defTabSz="457200"/>
            <a:r>
              <a:rPr lang="en-US" sz="1600" dirty="0">
                <a:solidFill>
                  <a:prstClr val="white"/>
                </a:solidFill>
                <a:latin typeface="Calibri" panose="020F0502020204030204"/>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727A95F-B878-5F25-7D82-9D2DBC6FB929}"/>
              </a:ext>
            </a:extLst>
          </p:cNvPr>
          <p:cNvSpPr txBox="1"/>
          <p:nvPr/>
        </p:nvSpPr>
        <p:spPr>
          <a:xfrm>
            <a:off x="-3" y="50334"/>
            <a:ext cx="9144000" cy="532903"/>
          </a:xfrm>
          <a:prstGeom prst="rect">
            <a:avLst/>
          </a:prstGeom>
          <a:noFill/>
        </p:spPr>
        <p:txBody>
          <a:bodyPr wrap="square" rtlCol="0">
            <a:spAutoFit/>
          </a:bodyPr>
          <a:lstStyle/>
          <a:p>
            <a:pPr marL="0" marR="0" algn="ctr">
              <a:lnSpc>
                <a:spcPct val="107000"/>
              </a:lnSpc>
              <a:spcBef>
                <a:spcPts val="0"/>
              </a:spcBef>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Singleness Of Eye And Fulness Of Light  </a:t>
            </a:r>
            <a:r>
              <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Luke 11:33-36</a:t>
            </a:r>
          </a:p>
        </p:txBody>
      </p:sp>
      <p:sp>
        <p:nvSpPr>
          <p:cNvPr id="8" name="TextBox 7">
            <a:extLst>
              <a:ext uri="{FF2B5EF4-FFF2-40B4-BE49-F238E27FC236}">
                <a16:creationId xmlns:a16="http://schemas.microsoft.com/office/drawing/2014/main" id="{D332D34F-36F4-7CF7-0324-BB0818729582}"/>
              </a:ext>
            </a:extLst>
          </p:cNvPr>
          <p:cNvSpPr txBox="1"/>
          <p:nvPr/>
        </p:nvSpPr>
        <p:spPr>
          <a:xfrm>
            <a:off x="314325" y="1543051"/>
            <a:ext cx="8667750" cy="4606389"/>
          </a:xfrm>
          <a:prstGeom prst="rect">
            <a:avLst/>
          </a:prstGeom>
          <a:noFill/>
        </p:spPr>
        <p:txBody>
          <a:bodyPr wrap="square">
            <a:spAutoFit/>
          </a:bodyPr>
          <a:lstStyle/>
          <a:p>
            <a:pPr marL="457200" marR="0" indent="-457200">
              <a:spcBef>
                <a:spcPts val="0"/>
              </a:spcBef>
              <a:spcAft>
                <a:spcPts val="800"/>
              </a:spcAft>
              <a:buAutoNum type="arabicPeriod"/>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The Single Eye and its effects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p>
          <a:p>
            <a:pPr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The single eye is one that has been anointed with the heavenly </a:t>
            </a:r>
            <a:r>
              <a:rPr lang="en-US" sz="2800" kern="100" dirty="0" err="1">
                <a:effectLst/>
                <a:latin typeface="Calibri" panose="020F0502020204030204" pitchFamily="34" charset="0"/>
                <a:ea typeface="Calibri" panose="020F0502020204030204" pitchFamily="34" charset="0"/>
                <a:cs typeface="Times New Roman" panose="02020603050405020304" pitchFamily="18" charset="0"/>
              </a:rPr>
              <a:t>eyesalve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(Rev. 3:18).</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The blood-washed spirit that looks through this eye has been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reconciled</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to God, and seeks to know the truth as it is in Jesus.</a:t>
            </a:r>
          </a:p>
          <a:p>
            <a:pPr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There is now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no mixed motives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in the life,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no mingling of self-interest</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with the kingdom of God.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The whole forces of the soul are now concentrated in “this one thing I do, forgetting the things that are behind, I press on toward the mark.”</a:t>
            </a:r>
          </a:p>
        </p:txBody>
      </p:sp>
      <p:sp>
        <p:nvSpPr>
          <p:cNvPr id="7" name="TextBox 6">
            <a:extLst>
              <a:ext uri="{FF2B5EF4-FFF2-40B4-BE49-F238E27FC236}">
                <a16:creationId xmlns:a16="http://schemas.microsoft.com/office/drawing/2014/main" id="{F4288C09-9AA8-0648-3D0D-7A6F18959064}"/>
              </a:ext>
            </a:extLst>
          </p:cNvPr>
          <p:cNvSpPr txBox="1"/>
          <p:nvPr/>
        </p:nvSpPr>
        <p:spPr>
          <a:xfrm>
            <a:off x="0" y="876914"/>
            <a:ext cx="9144000" cy="646331"/>
          </a:xfrm>
          <a:prstGeom prst="rect">
            <a:avLst/>
          </a:prstGeom>
          <a:noFill/>
        </p:spPr>
        <p:txBody>
          <a:bodyPr wrap="square" rtlCol="0">
            <a:spAutoFit/>
          </a:bodyPr>
          <a:lstStyle/>
          <a:p>
            <a:pPr algn="ctr" defTabSz="457200"/>
            <a:r>
              <a:rPr kumimoji="0" lang="en-US"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 The Manner</a:t>
            </a:r>
            <a:endParaRPr lang="en-US" sz="3600" dirty="0">
              <a:solidFill>
                <a:prstClr val="black"/>
              </a:solidFill>
              <a:latin typeface="Calibri" panose="020F0502020204030204"/>
            </a:endParaRPr>
          </a:p>
        </p:txBody>
      </p:sp>
      <p:pic>
        <p:nvPicPr>
          <p:cNvPr id="9" name="Picture 4" descr="Detailed Macro Of Blue Woman Human Eye A detailed macro shot of a blue woman human eye. double vision stock pictures, royalty-free photos &amp; images">
            <a:extLst>
              <a:ext uri="{FF2B5EF4-FFF2-40B4-BE49-F238E27FC236}">
                <a16:creationId xmlns:a16="http://schemas.microsoft.com/office/drawing/2014/main" id="{E59BDCBF-D776-EA2D-2C8A-1E51D1A7F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77930" y="5866525"/>
            <a:ext cx="1166067" cy="97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923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8"/>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5464029D-A21D-4C50-A585-8E6193834625}"/>
              </a:ext>
            </a:extLst>
          </p:cNvPr>
          <p:cNvSpPr/>
          <p:nvPr/>
        </p:nvSpPr>
        <p:spPr>
          <a:xfrm>
            <a:off x="3"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CC6600"/>
              </a:solidFill>
              <a:latin typeface="Calibri" panose="020F0502020204030204"/>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algn="ctr" defTabSz="457200"/>
            <a:r>
              <a:rPr lang="en-US" sz="3200" dirty="0">
                <a:solidFill>
                  <a:prstClr val="white"/>
                </a:solidFill>
                <a:latin typeface="Calibri" panose="020F0502020204030204"/>
                <a:cs typeface="Aharoni" panose="02010803020104030203" pitchFamily="2" charset="-79"/>
              </a:rPr>
              <a:t>Title</a:t>
            </a:r>
          </a:p>
          <a:p>
            <a:pPr algn="ctr" defTabSz="457200"/>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algn="ctr" defTabSz="457200"/>
            <a:r>
              <a:rPr lang="en-US" sz="1600" dirty="0">
                <a:solidFill>
                  <a:prstClr val="white"/>
                </a:solidFill>
                <a:latin typeface="Calibri" panose="020F0502020204030204"/>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727A95F-B878-5F25-7D82-9D2DBC6FB929}"/>
              </a:ext>
            </a:extLst>
          </p:cNvPr>
          <p:cNvSpPr txBox="1"/>
          <p:nvPr/>
        </p:nvSpPr>
        <p:spPr>
          <a:xfrm>
            <a:off x="-3" y="50334"/>
            <a:ext cx="9144000" cy="532903"/>
          </a:xfrm>
          <a:prstGeom prst="rect">
            <a:avLst/>
          </a:prstGeom>
          <a:noFill/>
        </p:spPr>
        <p:txBody>
          <a:bodyPr wrap="square" rtlCol="0">
            <a:spAutoFit/>
          </a:bodyPr>
          <a:lstStyle/>
          <a:p>
            <a:pPr marL="0" marR="0" algn="ctr">
              <a:lnSpc>
                <a:spcPct val="107000"/>
              </a:lnSpc>
              <a:spcBef>
                <a:spcPts val="0"/>
              </a:spcBef>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Singleness Of Eye And Fulness Of Light  </a:t>
            </a:r>
            <a:r>
              <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Luke 11:33-36</a:t>
            </a:r>
          </a:p>
        </p:txBody>
      </p:sp>
      <p:sp>
        <p:nvSpPr>
          <p:cNvPr id="8" name="TextBox 7">
            <a:extLst>
              <a:ext uri="{FF2B5EF4-FFF2-40B4-BE49-F238E27FC236}">
                <a16:creationId xmlns:a16="http://schemas.microsoft.com/office/drawing/2014/main" id="{D332D34F-36F4-7CF7-0324-BB0818729582}"/>
              </a:ext>
            </a:extLst>
          </p:cNvPr>
          <p:cNvSpPr txBox="1"/>
          <p:nvPr/>
        </p:nvSpPr>
        <p:spPr>
          <a:xfrm>
            <a:off x="304801" y="1605338"/>
            <a:ext cx="8562974" cy="4298613"/>
          </a:xfrm>
          <a:prstGeom prst="rect">
            <a:avLst/>
          </a:prstGeom>
          <a:noFill/>
        </p:spPr>
        <p:txBody>
          <a:bodyPr wrap="square">
            <a:spAutoFit/>
          </a:bodyPr>
          <a:lstStyle/>
          <a:p>
            <a:pPr marL="0" marR="0">
              <a:spcBef>
                <a:spcPts val="0"/>
              </a:spcBef>
              <a:spcAft>
                <a:spcPts val="800"/>
              </a:spcAft>
            </a:pPr>
            <a:r>
              <a:rPr lang="en-US" sz="2600" b="1" kern="100" dirty="0">
                <a:effectLst/>
                <a:latin typeface="Calibri" panose="020F0502020204030204" pitchFamily="34" charset="0"/>
                <a:ea typeface="Calibri" panose="020F0502020204030204" pitchFamily="34" charset="0"/>
                <a:cs typeface="Times New Roman" panose="02020603050405020304" pitchFamily="18" charset="0"/>
              </a:rPr>
              <a:t>1. The Single Eye and its effects</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Such an eye fills the whole body with light, because the Spirit of God takes the things which are Christ’s, and </a:t>
            </a:r>
            <a:r>
              <a:rPr lang="en-US" sz="2600" u="sng" kern="100" dirty="0">
                <a:effectLst/>
                <a:latin typeface="Calibri" panose="020F0502020204030204" pitchFamily="34" charset="0"/>
                <a:ea typeface="Calibri" panose="020F0502020204030204" pitchFamily="34" charset="0"/>
                <a:cs typeface="Times New Roman" panose="02020603050405020304" pitchFamily="18" charset="0"/>
              </a:rPr>
              <a:t>reveals them to those who have the pure eye for the glory of His Name</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2600" b="1" kern="100" dirty="0">
                <a:effectLst/>
                <a:latin typeface="Calibri" panose="020F0502020204030204" pitchFamily="34" charset="0"/>
                <a:ea typeface="Calibri" panose="020F0502020204030204" pitchFamily="34" charset="0"/>
                <a:cs typeface="Times New Roman" panose="02020603050405020304" pitchFamily="18" charset="0"/>
              </a:rPr>
              <a:t>If our motives are single</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one with Christ’s, then we shall not walk in darkness, but shall have the light of His life within us.</a:t>
            </a:r>
            <a:endParaRPr lang="en-US" sz="26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600" b="1" kern="100" dirty="0">
                <a:effectLst/>
                <a:latin typeface="Calibri" panose="020F0502020204030204" pitchFamily="34" charset="0"/>
                <a:ea typeface="Calibri" panose="020F0502020204030204" pitchFamily="34" charset="0"/>
                <a:cs typeface="Times New Roman" panose="02020603050405020304" pitchFamily="18" charset="0"/>
              </a:rPr>
              <a:t>To be filled with the Holy Spirit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of Truth is to be filled with light. The spirit of wisdom and revelation in the knowledge of Him: “The eyes of your understanding being enlightened” </a:t>
            </a:r>
            <a:r>
              <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(Eph. 1:17, 18).</a:t>
            </a:r>
          </a:p>
        </p:txBody>
      </p:sp>
      <p:sp>
        <p:nvSpPr>
          <p:cNvPr id="7" name="TextBox 6">
            <a:extLst>
              <a:ext uri="{FF2B5EF4-FFF2-40B4-BE49-F238E27FC236}">
                <a16:creationId xmlns:a16="http://schemas.microsoft.com/office/drawing/2014/main" id="{783ADA55-A971-F7DA-7631-32D2BBBE3D2F}"/>
              </a:ext>
            </a:extLst>
          </p:cNvPr>
          <p:cNvSpPr txBox="1"/>
          <p:nvPr/>
        </p:nvSpPr>
        <p:spPr>
          <a:xfrm>
            <a:off x="0" y="876914"/>
            <a:ext cx="9144000" cy="646331"/>
          </a:xfrm>
          <a:prstGeom prst="rect">
            <a:avLst/>
          </a:prstGeom>
          <a:noFill/>
        </p:spPr>
        <p:txBody>
          <a:bodyPr wrap="square" rtlCol="0">
            <a:spAutoFit/>
          </a:bodyPr>
          <a:lstStyle/>
          <a:p>
            <a:pPr algn="ctr" defTabSz="457200"/>
            <a:r>
              <a:rPr kumimoji="0" lang="en-US"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 The Manner</a:t>
            </a:r>
            <a:endParaRPr lang="en-US" sz="3600" dirty="0">
              <a:solidFill>
                <a:prstClr val="black"/>
              </a:solidFill>
              <a:latin typeface="Calibri" panose="020F0502020204030204"/>
            </a:endParaRPr>
          </a:p>
        </p:txBody>
      </p:sp>
      <p:pic>
        <p:nvPicPr>
          <p:cNvPr id="9" name="Picture 4" descr="Detailed Macro Of Blue Woman Human Eye A detailed macro shot of a blue woman human eye. double vision stock pictures, royalty-free photos &amp; images">
            <a:extLst>
              <a:ext uri="{FF2B5EF4-FFF2-40B4-BE49-F238E27FC236}">
                <a16:creationId xmlns:a16="http://schemas.microsoft.com/office/drawing/2014/main" id="{2F166A05-66EB-C9AE-FBB7-2E44F1651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77930" y="5866525"/>
            <a:ext cx="1166067" cy="97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232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8"/>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5464029D-A21D-4C50-A585-8E6193834625}"/>
              </a:ext>
            </a:extLst>
          </p:cNvPr>
          <p:cNvSpPr/>
          <p:nvPr/>
        </p:nvSpPr>
        <p:spPr>
          <a:xfrm>
            <a:off x="3"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CC6600"/>
              </a:solidFill>
              <a:latin typeface="Calibri" panose="020F0502020204030204"/>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algn="ctr" defTabSz="457200"/>
            <a:r>
              <a:rPr lang="en-US" sz="3200" dirty="0">
                <a:solidFill>
                  <a:prstClr val="white"/>
                </a:solidFill>
                <a:latin typeface="Calibri" panose="020F0502020204030204"/>
                <a:cs typeface="Aharoni" panose="02010803020104030203" pitchFamily="2" charset="-79"/>
              </a:rPr>
              <a:t>Title</a:t>
            </a:r>
          </a:p>
          <a:p>
            <a:pPr algn="ctr" defTabSz="457200"/>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algn="ctr" defTabSz="457200"/>
            <a:r>
              <a:rPr lang="en-US" sz="1600" dirty="0">
                <a:solidFill>
                  <a:prstClr val="white"/>
                </a:solidFill>
                <a:latin typeface="Calibri" panose="020F0502020204030204"/>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727A95F-B878-5F25-7D82-9D2DBC6FB929}"/>
              </a:ext>
            </a:extLst>
          </p:cNvPr>
          <p:cNvSpPr txBox="1"/>
          <p:nvPr/>
        </p:nvSpPr>
        <p:spPr>
          <a:xfrm>
            <a:off x="-3" y="50334"/>
            <a:ext cx="9144000" cy="532903"/>
          </a:xfrm>
          <a:prstGeom prst="rect">
            <a:avLst/>
          </a:prstGeom>
          <a:noFill/>
        </p:spPr>
        <p:txBody>
          <a:bodyPr wrap="square" rtlCol="0">
            <a:spAutoFit/>
          </a:bodyPr>
          <a:lstStyle/>
          <a:p>
            <a:pPr marL="0" marR="0" algn="ctr">
              <a:lnSpc>
                <a:spcPct val="107000"/>
              </a:lnSpc>
              <a:spcBef>
                <a:spcPts val="0"/>
              </a:spcBef>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Singleness Of Eye And Fulness Of Light  </a:t>
            </a:r>
            <a:r>
              <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Luke 11:33-36</a:t>
            </a:r>
          </a:p>
        </p:txBody>
      </p:sp>
      <p:sp>
        <p:nvSpPr>
          <p:cNvPr id="8" name="TextBox 7">
            <a:extLst>
              <a:ext uri="{FF2B5EF4-FFF2-40B4-BE49-F238E27FC236}">
                <a16:creationId xmlns:a16="http://schemas.microsoft.com/office/drawing/2014/main" id="{D332D34F-36F4-7CF7-0324-BB0818729582}"/>
              </a:ext>
            </a:extLst>
          </p:cNvPr>
          <p:cNvSpPr txBox="1"/>
          <p:nvPr/>
        </p:nvSpPr>
        <p:spPr>
          <a:xfrm>
            <a:off x="209550" y="1428750"/>
            <a:ext cx="8658225" cy="4667945"/>
          </a:xfrm>
          <a:prstGeom prst="rect">
            <a:avLst/>
          </a:prstGeom>
          <a:noFill/>
        </p:spPr>
        <p:txBody>
          <a:bodyPr wrap="square">
            <a:spAutoFit/>
          </a:bodyPr>
          <a:lstStyle/>
          <a:p>
            <a:pPr marL="0" marR="0">
              <a:spcBef>
                <a:spcPts val="0"/>
              </a:spcBef>
              <a:spcAft>
                <a:spcPts val="800"/>
              </a:spcAft>
            </a:pPr>
            <a:r>
              <a:rPr lang="en-US" sz="2600" b="1" kern="100" dirty="0">
                <a:effectLst/>
                <a:latin typeface="Calibri" panose="020F0502020204030204" pitchFamily="34" charset="0"/>
                <a:ea typeface="Calibri" panose="020F0502020204030204" pitchFamily="34" charset="0"/>
                <a:cs typeface="Times New Roman" panose="02020603050405020304" pitchFamily="18" charset="0"/>
              </a:rPr>
              <a:t>To be filled with the Holy Spirit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of Truth is to be filled with light. The spirit of wisdom and revelation in the knowledge of Him: “The eyes of your understanding being enlightened” </a:t>
            </a:r>
            <a:r>
              <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(Eph. 1:17, 18).</a:t>
            </a:r>
          </a:p>
          <a:p>
            <a:pPr marL="0" marR="0">
              <a:spcBef>
                <a:spcPts val="0"/>
              </a:spcBef>
              <a:spcAft>
                <a:spcPts val="800"/>
              </a:spcAft>
            </a:pP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Eph 1:17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that the God of our Lord Jesus Christ, the Father of glory, may give to you the spirit of wisdom and revelation in the knowledge of Him,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18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eyes of your understanding being enlightened; that you may know what is the hope of His calling, what are the riches of the glory of His inheritance in the saints,</a:t>
            </a:r>
          </a:p>
        </p:txBody>
      </p:sp>
      <p:sp>
        <p:nvSpPr>
          <p:cNvPr id="7" name="TextBox 6">
            <a:extLst>
              <a:ext uri="{FF2B5EF4-FFF2-40B4-BE49-F238E27FC236}">
                <a16:creationId xmlns:a16="http://schemas.microsoft.com/office/drawing/2014/main" id="{783ADA55-A971-F7DA-7631-32D2BBBE3D2F}"/>
              </a:ext>
            </a:extLst>
          </p:cNvPr>
          <p:cNvSpPr txBox="1"/>
          <p:nvPr/>
        </p:nvSpPr>
        <p:spPr>
          <a:xfrm>
            <a:off x="0" y="876914"/>
            <a:ext cx="9144000" cy="646331"/>
          </a:xfrm>
          <a:prstGeom prst="rect">
            <a:avLst/>
          </a:prstGeom>
          <a:noFill/>
        </p:spPr>
        <p:txBody>
          <a:bodyPr wrap="square" rtlCol="0">
            <a:spAutoFit/>
          </a:bodyPr>
          <a:lstStyle/>
          <a:p>
            <a:pPr algn="ctr" defTabSz="457200"/>
            <a:r>
              <a:rPr kumimoji="0" lang="en-US"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 The Manner</a:t>
            </a:r>
            <a:endParaRPr lang="en-US" sz="3600" dirty="0">
              <a:solidFill>
                <a:prstClr val="black"/>
              </a:solidFill>
              <a:latin typeface="Calibri" panose="020F0502020204030204"/>
            </a:endParaRPr>
          </a:p>
        </p:txBody>
      </p:sp>
      <p:pic>
        <p:nvPicPr>
          <p:cNvPr id="9" name="Picture 4" descr="Detailed Macro Of Blue Woman Human Eye A detailed macro shot of a blue woman human eye. double vision stock pictures, royalty-free photos &amp; images">
            <a:extLst>
              <a:ext uri="{FF2B5EF4-FFF2-40B4-BE49-F238E27FC236}">
                <a16:creationId xmlns:a16="http://schemas.microsoft.com/office/drawing/2014/main" id="{6DB252D3-A2E3-F5E0-E477-452F43E01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77930" y="5866525"/>
            <a:ext cx="1166067" cy="97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695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8"/>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5464029D-A21D-4C50-A585-8E6193834625}"/>
              </a:ext>
            </a:extLst>
          </p:cNvPr>
          <p:cNvSpPr/>
          <p:nvPr/>
        </p:nvSpPr>
        <p:spPr>
          <a:xfrm>
            <a:off x="3"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CC6600"/>
              </a:solidFill>
              <a:latin typeface="Calibri" panose="020F0502020204030204"/>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algn="ctr" defTabSz="457200"/>
            <a:r>
              <a:rPr lang="en-US" sz="3200" dirty="0">
                <a:solidFill>
                  <a:prstClr val="white"/>
                </a:solidFill>
                <a:latin typeface="Calibri" panose="020F0502020204030204"/>
                <a:cs typeface="Aharoni" panose="02010803020104030203" pitchFamily="2" charset="-79"/>
              </a:rPr>
              <a:t>Title</a:t>
            </a:r>
          </a:p>
          <a:p>
            <a:pPr algn="ctr" defTabSz="457200"/>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algn="ctr" defTabSz="457200"/>
            <a:r>
              <a:rPr lang="en-US" sz="1600" dirty="0">
                <a:solidFill>
                  <a:prstClr val="white"/>
                </a:solidFill>
                <a:latin typeface="Calibri" panose="020F0502020204030204"/>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727A95F-B878-5F25-7D82-9D2DBC6FB929}"/>
              </a:ext>
            </a:extLst>
          </p:cNvPr>
          <p:cNvSpPr txBox="1"/>
          <p:nvPr/>
        </p:nvSpPr>
        <p:spPr>
          <a:xfrm>
            <a:off x="-3" y="50334"/>
            <a:ext cx="9144000" cy="532903"/>
          </a:xfrm>
          <a:prstGeom prst="rect">
            <a:avLst/>
          </a:prstGeom>
          <a:noFill/>
        </p:spPr>
        <p:txBody>
          <a:bodyPr wrap="square" rtlCol="0">
            <a:spAutoFit/>
          </a:bodyPr>
          <a:lstStyle/>
          <a:p>
            <a:pPr marL="0" marR="0" algn="ctr">
              <a:lnSpc>
                <a:spcPct val="107000"/>
              </a:lnSpc>
              <a:spcBef>
                <a:spcPts val="0"/>
              </a:spcBef>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Singleness Of Eye And Fulness Of Light  </a:t>
            </a:r>
            <a:r>
              <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Luke 11:33-36</a:t>
            </a:r>
          </a:p>
        </p:txBody>
      </p:sp>
      <p:pic>
        <p:nvPicPr>
          <p:cNvPr id="7" name="Picture 2" descr="Stream Double vision">
            <a:extLst>
              <a:ext uri="{FF2B5EF4-FFF2-40B4-BE49-F238E27FC236}">
                <a16:creationId xmlns:a16="http://schemas.microsoft.com/office/drawing/2014/main" id="{5AEB1E84-AE30-F369-C56A-17962703F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1" y="738696"/>
            <a:ext cx="3799328" cy="28494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910A6E1-B6ED-9677-0106-4B7FC2F32EB0}"/>
              </a:ext>
            </a:extLst>
          </p:cNvPr>
          <p:cNvSpPr txBox="1"/>
          <p:nvPr/>
        </p:nvSpPr>
        <p:spPr>
          <a:xfrm>
            <a:off x="543362" y="3810000"/>
            <a:ext cx="8276788"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Luke 11:34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The lamp of the body is the eye.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Therefore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when your eye is good, your whole body also is full of light. But when your eye is bad, your body also is full of darkness. 35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Therefore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take heed that the light which is in you is not darkness.</a:t>
            </a:r>
          </a:p>
        </p:txBody>
      </p:sp>
      <p:sp>
        <p:nvSpPr>
          <p:cNvPr id="9" name="Rectangle 8">
            <a:extLst>
              <a:ext uri="{FF2B5EF4-FFF2-40B4-BE49-F238E27FC236}">
                <a16:creationId xmlns:a16="http://schemas.microsoft.com/office/drawing/2014/main" id="{CDC4F90C-5AAA-75F9-8862-FC184CF7DE74}"/>
              </a:ext>
            </a:extLst>
          </p:cNvPr>
          <p:cNvSpPr/>
          <p:nvPr/>
        </p:nvSpPr>
        <p:spPr>
          <a:xfrm>
            <a:off x="247651" y="3712179"/>
            <a:ext cx="8648700" cy="2369443"/>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B918214-0932-71AF-9153-D0656C32E26F}"/>
              </a:ext>
            </a:extLst>
          </p:cNvPr>
          <p:cNvSpPr txBox="1"/>
          <p:nvPr/>
        </p:nvSpPr>
        <p:spPr>
          <a:xfrm>
            <a:off x="4505325" y="869651"/>
            <a:ext cx="4295775" cy="2554545"/>
          </a:xfrm>
          <a:prstGeom prst="rect">
            <a:avLst/>
          </a:prstGeom>
          <a:noFill/>
        </p:spPr>
        <p:txBody>
          <a:bodyPr wrap="square" rtlCol="0">
            <a:spAutoFit/>
          </a:bodyPr>
          <a:lstStyle/>
          <a:p>
            <a:r>
              <a:rPr lang="en-US" sz="8000" b="1" dirty="0"/>
              <a:t>Luke 11:33-36</a:t>
            </a:r>
          </a:p>
        </p:txBody>
      </p:sp>
      <p:sp>
        <p:nvSpPr>
          <p:cNvPr id="11" name="Rectangle 10">
            <a:extLst>
              <a:ext uri="{FF2B5EF4-FFF2-40B4-BE49-F238E27FC236}">
                <a16:creationId xmlns:a16="http://schemas.microsoft.com/office/drawing/2014/main" id="{1FDDC798-4607-99FF-49E1-4705D25E2D5E}"/>
              </a:ext>
            </a:extLst>
          </p:cNvPr>
          <p:cNvSpPr/>
          <p:nvPr/>
        </p:nvSpPr>
        <p:spPr>
          <a:xfrm>
            <a:off x="247651" y="707224"/>
            <a:ext cx="3799328" cy="2880968"/>
          </a:xfrm>
          <a:prstGeom prst="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989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8"/>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5464029D-A21D-4C50-A585-8E6193834625}"/>
              </a:ext>
            </a:extLst>
          </p:cNvPr>
          <p:cNvSpPr/>
          <p:nvPr/>
        </p:nvSpPr>
        <p:spPr>
          <a:xfrm>
            <a:off x="3"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CC6600"/>
              </a:solidFill>
              <a:latin typeface="Calibri" panose="020F0502020204030204"/>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algn="ctr" defTabSz="457200"/>
            <a:r>
              <a:rPr lang="en-US" sz="3200" dirty="0">
                <a:solidFill>
                  <a:prstClr val="white"/>
                </a:solidFill>
                <a:latin typeface="Calibri" panose="020F0502020204030204"/>
                <a:cs typeface="Aharoni" panose="02010803020104030203" pitchFamily="2" charset="-79"/>
              </a:rPr>
              <a:t>Title</a:t>
            </a:r>
          </a:p>
          <a:p>
            <a:pPr algn="ctr" defTabSz="457200"/>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algn="ctr" defTabSz="457200"/>
            <a:r>
              <a:rPr lang="en-US" sz="1600" dirty="0">
                <a:solidFill>
                  <a:prstClr val="white"/>
                </a:solidFill>
                <a:latin typeface="Calibri" panose="020F0502020204030204"/>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727A95F-B878-5F25-7D82-9D2DBC6FB929}"/>
              </a:ext>
            </a:extLst>
          </p:cNvPr>
          <p:cNvSpPr txBox="1"/>
          <p:nvPr/>
        </p:nvSpPr>
        <p:spPr>
          <a:xfrm>
            <a:off x="-3" y="50334"/>
            <a:ext cx="9144000" cy="532903"/>
          </a:xfrm>
          <a:prstGeom prst="rect">
            <a:avLst/>
          </a:prstGeom>
          <a:noFill/>
        </p:spPr>
        <p:txBody>
          <a:bodyPr wrap="square" rtlCol="0">
            <a:spAutoFit/>
          </a:bodyPr>
          <a:lstStyle/>
          <a:p>
            <a:pPr marL="0" marR="0" algn="ctr">
              <a:lnSpc>
                <a:spcPct val="107000"/>
              </a:lnSpc>
              <a:spcBef>
                <a:spcPts val="0"/>
              </a:spcBef>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Singleness Of Eye And Fulness Of Light  </a:t>
            </a:r>
            <a:r>
              <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Luke 11:33-36</a:t>
            </a:r>
          </a:p>
        </p:txBody>
      </p:sp>
      <p:sp>
        <p:nvSpPr>
          <p:cNvPr id="8" name="TextBox 7">
            <a:extLst>
              <a:ext uri="{FF2B5EF4-FFF2-40B4-BE49-F238E27FC236}">
                <a16:creationId xmlns:a16="http://schemas.microsoft.com/office/drawing/2014/main" id="{D332D34F-36F4-7CF7-0324-BB0818729582}"/>
              </a:ext>
            </a:extLst>
          </p:cNvPr>
          <p:cNvSpPr txBox="1"/>
          <p:nvPr/>
        </p:nvSpPr>
        <p:spPr>
          <a:xfrm>
            <a:off x="342901" y="1605338"/>
            <a:ext cx="8572500" cy="4387098"/>
          </a:xfrm>
          <a:prstGeom prst="rect">
            <a:avLst/>
          </a:prstGeom>
          <a:noFill/>
        </p:spPr>
        <p:txBody>
          <a:bodyPr wrap="square">
            <a:spAutoFit/>
          </a:bodyPr>
          <a:lstStyle/>
          <a:p>
            <a:pPr marL="457200" marR="0" indent="-457200">
              <a:lnSpc>
                <a:spcPct val="107000"/>
              </a:lnSpc>
              <a:spcBef>
                <a:spcPts val="0"/>
              </a:spcBef>
              <a:spcAft>
                <a:spcPts val="800"/>
              </a:spcAft>
              <a:buAutoNum type="arabicPeriod"/>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The Single Eye and its effects</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(Eph. 1:17, 18).</a:t>
            </a:r>
          </a:p>
          <a:p>
            <a:pPr marR="0">
              <a:lnSpc>
                <a:spcPct val="107000"/>
              </a:lnSpc>
              <a:spcBef>
                <a:spcPts val="0"/>
              </a:spcBef>
              <a:spcAft>
                <a:spcPts val="800"/>
              </a:spcAft>
            </a:pP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Eph 1:17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that the God of our Lord Jesus Christ, the Father of glory, may give to you the spirit of wisdom and revelation in the knowledge of Him,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18</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the eyes of your understanding being enlightened; that you may know what is the hope of His calling, what are the riches of the glory of His inheritance in the saints,</a:t>
            </a:r>
          </a:p>
        </p:txBody>
      </p:sp>
      <p:sp>
        <p:nvSpPr>
          <p:cNvPr id="7" name="TextBox 6">
            <a:extLst>
              <a:ext uri="{FF2B5EF4-FFF2-40B4-BE49-F238E27FC236}">
                <a16:creationId xmlns:a16="http://schemas.microsoft.com/office/drawing/2014/main" id="{8CC2CAF8-2603-4CFC-D3BA-0F38DD0CF2F8}"/>
              </a:ext>
            </a:extLst>
          </p:cNvPr>
          <p:cNvSpPr txBox="1"/>
          <p:nvPr/>
        </p:nvSpPr>
        <p:spPr>
          <a:xfrm>
            <a:off x="0" y="876914"/>
            <a:ext cx="9144000" cy="646331"/>
          </a:xfrm>
          <a:prstGeom prst="rect">
            <a:avLst/>
          </a:prstGeom>
          <a:noFill/>
        </p:spPr>
        <p:txBody>
          <a:bodyPr wrap="square" rtlCol="0">
            <a:spAutoFit/>
          </a:bodyPr>
          <a:lstStyle/>
          <a:p>
            <a:pPr algn="ctr" defTabSz="457200"/>
            <a:r>
              <a:rPr kumimoji="0" lang="en-US"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 The Manner</a:t>
            </a:r>
            <a:endParaRPr lang="en-US" sz="3600" dirty="0">
              <a:solidFill>
                <a:prstClr val="black"/>
              </a:solidFill>
              <a:latin typeface="Calibri" panose="020F0502020204030204"/>
            </a:endParaRPr>
          </a:p>
        </p:txBody>
      </p:sp>
      <p:pic>
        <p:nvPicPr>
          <p:cNvPr id="9" name="Picture 4" descr="Detailed Macro Of Blue Woman Human Eye A detailed macro shot of a blue woman human eye. double vision stock pictures, royalty-free photos &amp; images">
            <a:extLst>
              <a:ext uri="{FF2B5EF4-FFF2-40B4-BE49-F238E27FC236}">
                <a16:creationId xmlns:a16="http://schemas.microsoft.com/office/drawing/2014/main" id="{9CB39864-B59A-D94A-9645-8101C1C9F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77930" y="5866525"/>
            <a:ext cx="1166067" cy="97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839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8"/>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5464029D-A21D-4C50-A585-8E6193834625}"/>
              </a:ext>
            </a:extLst>
          </p:cNvPr>
          <p:cNvSpPr/>
          <p:nvPr/>
        </p:nvSpPr>
        <p:spPr>
          <a:xfrm>
            <a:off x="3"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CC6600"/>
              </a:solidFill>
              <a:latin typeface="Calibri" panose="020F0502020204030204"/>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algn="ctr" defTabSz="457200"/>
            <a:r>
              <a:rPr lang="en-US" sz="3200" dirty="0">
                <a:solidFill>
                  <a:prstClr val="white"/>
                </a:solidFill>
                <a:latin typeface="Calibri" panose="020F0502020204030204"/>
                <a:cs typeface="Aharoni" panose="02010803020104030203" pitchFamily="2" charset="-79"/>
              </a:rPr>
              <a:t>Title</a:t>
            </a:r>
          </a:p>
          <a:p>
            <a:pPr algn="ctr" defTabSz="457200"/>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algn="ctr" defTabSz="457200"/>
            <a:r>
              <a:rPr lang="en-US" sz="1600" dirty="0">
                <a:solidFill>
                  <a:prstClr val="white"/>
                </a:solidFill>
                <a:latin typeface="Calibri" panose="020F0502020204030204"/>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727A95F-B878-5F25-7D82-9D2DBC6FB929}"/>
              </a:ext>
            </a:extLst>
          </p:cNvPr>
          <p:cNvSpPr txBox="1"/>
          <p:nvPr/>
        </p:nvSpPr>
        <p:spPr>
          <a:xfrm>
            <a:off x="-3" y="50334"/>
            <a:ext cx="9144000" cy="532903"/>
          </a:xfrm>
          <a:prstGeom prst="rect">
            <a:avLst/>
          </a:prstGeom>
          <a:noFill/>
        </p:spPr>
        <p:txBody>
          <a:bodyPr wrap="square" rtlCol="0">
            <a:spAutoFit/>
          </a:bodyPr>
          <a:lstStyle/>
          <a:p>
            <a:pPr marL="0" marR="0" algn="ctr">
              <a:lnSpc>
                <a:spcPct val="107000"/>
              </a:lnSpc>
              <a:spcBef>
                <a:spcPts val="0"/>
              </a:spcBef>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Singleness Of Eye And Fulness Of Light  </a:t>
            </a:r>
            <a:r>
              <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Luke 11:33-36</a:t>
            </a:r>
          </a:p>
        </p:txBody>
      </p:sp>
      <p:sp>
        <p:nvSpPr>
          <p:cNvPr id="8" name="TextBox 7">
            <a:extLst>
              <a:ext uri="{FF2B5EF4-FFF2-40B4-BE49-F238E27FC236}">
                <a16:creationId xmlns:a16="http://schemas.microsoft.com/office/drawing/2014/main" id="{E4098CB0-F99B-35B1-A8B1-1DF8A93599D3}"/>
              </a:ext>
            </a:extLst>
          </p:cNvPr>
          <p:cNvSpPr txBox="1"/>
          <p:nvPr/>
        </p:nvSpPr>
        <p:spPr>
          <a:xfrm>
            <a:off x="377505" y="1946247"/>
            <a:ext cx="8053431" cy="4231736"/>
          </a:xfrm>
          <a:prstGeom prst="rect">
            <a:avLst/>
          </a:prstGeom>
          <a:noFill/>
        </p:spPr>
        <p:txBody>
          <a:bodyPr wrap="square">
            <a:spAutoFit/>
          </a:bodyPr>
          <a:lstStyle/>
          <a:p>
            <a:pPr marL="0" marR="0">
              <a:lnSpc>
                <a:spcPct val="107000"/>
              </a:lnSpc>
              <a:spcBef>
                <a:spcPts val="0"/>
              </a:spcBef>
              <a:spcAft>
                <a:spcPts val="800"/>
              </a:spcAft>
            </a:pPr>
            <a:r>
              <a:rPr lang="en-US" sz="2400" b="1" u="sng" kern="100" dirty="0">
                <a:effectLst/>
                <a:latin typeface="Calibri" panose="020F0502020204030204" pitchFamily="34" charset="0"/>
                <a:ea typeface="Calibri" panose="020F0502020204030204" pitchFamily="34" charset="0"/>
                <a:cs typeface="Times New Roman" panose="02020603050405020304" pitchFamily="18" charset="0"/>
              </a:rPr>
              <a:t>2. The Evil Eye and its effects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The evil eye is the colored lens of an unclean heart. The eye of prejudice can only see objects in a contorted fashion. The unrenewed heart of man can no more appreciate the light of revelation than the blinking owl of the night can enjoy the sunshine. </a:t>
            </a:r>
          </a:p>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Remember Lot’s wife. (she looked BACK)</a:t>
            </a:r>
          </a:p>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If thine eye be evil, thy whole body is full of darkness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The darkness within is an evidence of an evil and doubting heart. We look to Christ with an evil eye if we look to Him only that self may be honored and gratified.</a:t>
            </a:r>
          </a:p>
        </p:txBody>
      </p:sp>
      <p:sp>
        <p:nvSpPr>
          <p:cNvPr id="7" name="TextBox 6">
            <a:extLst>
              <a:ext uri="{FF2B5EF4-FFF2-40B4-BE49-F238E27FC236}">
                <a16:creationId xmlns:a16="http://schemas.microsoft.com/office/drawing/2014/main" id="{88581372-07A7-C8A3-6B01-292D130AA299}"/>
              </a:ext>
            </a:extLst>
          </p:cNvPr>
          <p:cNvSpPr txBox="1"/>
          <p:nvPr/>
        </p:nvSpPr>
        <p:spPr>
          <a:xfrm>
            <a:off x="0" y="876914"/>
            <a:ext cx="9144000" cy="646331"/>
          </a:xfrm>
          <a:prstGeom prst="rect">
            <a:avLst/>
          </a:prstGeom>
          <a:noFill/>
        </p:spPr>
        <p:txBody>
          <a:bodyPr wrap="square" rtlCol="0">
            <a:spAutoFit/>
          </a:bodyPr>
          <a:lstStyle/>
          <a:p>
            <a:pPr algn="ctr" defTabSz="457200"/>
            <a:r>
              <a:rPr kumimoji="0" lang="en-US"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 The Manner</a:t>
            </a:r>
            <a:endParaRPr lang="en-US" sz="3600" dirty="0">
              <a:solidFill>
                <a:prstClr val="black"/>
              </a:solidFill>
              <a:latin typeface="Calibri" panose="020F0502020204030204"/>
            </a:endParaRPr>
          </a:p>
        </p:txBody>
      </p:sp>
      <p:pic>
        <p:nvPicPr>
          <p:cNvPr id="9" name="Picture 4" descr="Detailed Macro Of Blue Woman Human Eye A detailed macro shot of a blue woman human eye. double vision stock pictures, royalty-free photos &amp; images">
            <a:extLst>
              <a:ext uri="{FF2B5EF4-FFF2-40B4-BE49-F238E27FC236}">
                <a16:creationId xmlns:a16="http://schemas.microsoft.com/office/drawing/2014/main" id="{B445EEC6-A8F4-3842-F30F-888F8E602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77930" y="5866525"/>
            <a:ext cx="1166067" cy="9717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ADD6A7B-BDD6-CF15-C4D8-073E5FE26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027" y="679508"/>
            <a:ext cx="2016555" cy="1344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751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8"/>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5464029D-A21D-4C50-A585-8E6193834625}"/>
              </a:ext>
            </a:extLst>
          </p:cNvPr>
          <p:cNvSpPr/>
          <p:nvPr/>
        </p:nvSpPr>
        <p:spPr>
          <a:xfrm>
            <a:off x="3"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CC6600"/>
              </a:solidFill>
              <a:latin typeface="Calibri" panose="020F0502020204030204"/>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3" y="809353"/>
            <a:ext cx="9144003" cy="646331"/>
          </a:xfrm>
          <a:prstGeom prst="rect">
            <a:avLst/>
          </a:prstGeom>
          <a:noFill/>
        </p:spPr>
        <p:txBody>
          <a:bodyPr wrap="square" rtlCol="0">
            <a:spAutoFit/>
          </a:bodyPr>
          <a:lstStyle/>
          <a:p>
            <a:pPr algn="ctr" defTabSz="457200"/>
            <a:r>
              <a:rPr kumimoji="0" lang="en-US"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4. The Message</a:t>
            </a:r>
            <a:r>
              <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lang="en-US" sz="36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algn="ctr" defTabSz="457200"/>
            <a:r>
              <a:rPr lang="en-US" sz="1600" dirty="0">
                <a:solidFill>
                  <a:prstClr val="white"/>
                </a:solidFill>
                <a:latin typeface="Calibri" panose="020F0502020204030204"/>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727A95F-B878-5F25-7D82-9D2DBC6FB929}"/>
              </a:ext>
            </a:extLst>
          </p:cNvPr>
          <p:cNvSpPr txBox="1"/>
          <p:nvPr/>
        </p:nvSpPr>
        <p:spPr>
          <a:xfrm>
            <a:off x="-3" y="50334"/>
            <a:ext cx="9144000" cy="532903"/>
          </a:xfrm>
          <a:prstGeom prst="rect">
            <a:avLst/>
          </a:prstGeom>
          <a:noFill/>
        </p:spPr>
        <p:txBody>
          <a:bodyPr wrap="square" rtlCol="0">
            <a:spAutoFit/>
          </a:bodyPr>
          <a:lstStyle/>
          <a:p>
            <a:pPr marL="0" marR="0" algn="ctr">
              <a:lnSpc>
                <a:spcPct val="107000"/>
              </a:lnSpc>
              <a:spcBef>
                <a:spcPts val="0"/>
              </a:spcBef>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Singleness Of Eye And Fulness Of Light  </a:t>
            </a:r>
            <a:r>
              <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Luke 11:33-36</a:t>
            </a:r>
          </a:p>
        </p:txBody>
      </p:sp>
      <p:sp>
        <p:nvSpPr>
          <p:cNvPr id="8" name="TextBox 7">
            <a:extLst>
              <a:ext uri="{FF2B5EF4-FFF2-40B4-BE49-F238E27FC236}">
                <a16:creationId xmlns:a16="http://schemas.microsoft.com/office/drawing/2014/main" id="{93846535-E23D-3224-1993-2EBFC8779F07}"/>
              </a:ext>
            </a:extLst>
          </p:cNvPr>
          <p:cNvSpPr txBox="1"/>
          <p:nvPr/>
        </p:nvSpPr>
        <p:spPr>
          <a:xfrm>
            <a:off x="209551" y="1589034"/>
            <a:ext cx="8848724" cy="4626908"/>
          </a:xfrm>
          <a:prstGeom prst="rect">
            <a:avLst/>
          </a:prstGeom>
          <a:noFill/>
        </p:spPr>
        <p:txBody>
          <a:bodyPr wrap="square">
            <a:spAutoFit/>
          </a:bodyPr>
          <a:lstStyle/>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“Take heed therefore that the light which is in thee be not darkness”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35).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If the light that is in us is not a revelation from God it is but the flickering “spark of our own kindling,” a light that is certain to deceive.</a:t>
            </a: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The light that was in the Church of Laodicea was darkness, for although they said that they had need of nothing, yet was Christ, the Light, outside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(Rev. 3:17–20). </a:t>
            </a:r>
          </a:p>
        </p:txBody>
      </p:sp>
      <p:pic>
        <p:nvPicPr>
          <p:cNvPr id="7" name="Picture 4" descr="Detailed Macro Of Blue Woman Human Eye A detailed macro shot of a blue woman human eye. double vision stock pictures, royalty-free photos &amp; images">
            <a:extLst>
              <a:ext uri="{FF2B5EF4-FFF2-40B4-BE49-F238E27FC236}">
                <a16:creationId xmlns:a16="http://schemas.microsoft.com/office/drawing/2014/main" id="{2EA4606C-BE4E-B993-9AEE-AB9DEC901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77930" y="5866525"/>
            <a:ext cx="1166067" cy="97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682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8"/>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5464029D-A21D-4C50-A585-8E6193834625}"/>
              </a:ext>
            </a:extLst>
          </p:cNvPr>
          <p:cNvSpPr/>
          <p:nvPr/>
        </p:nvSpPr>
        <p:spPr>
          <a:xfrm>
            <a:off x="3"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CC6600"/>
              </a:solidFill>
              <a:latin typeface="Calibri" panose="020F0502020204030204"/>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algn="ctr" defTabSz="457200"/>
            <a:r>
              <a:rPr lang="en-US" sz="1600" dirty="0">
                <a:solidFill>
                  <a:prstClr val="white"/>
                </a:solidFill>
                <a:latin typeface="Calibri" panose="020F0502020204030204"/>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727A95F-B878-5F25-7D82-9D2DBC6FB929}"/>
              </a:ext>
            </a:extLst>
          </p:cNvPr>
          <p:cNvSpPr txBox="1"/>
          <p:nvPr/>
        </p:nvSpPr>
        <p:spPr>
          <a:xfrm>
            <a:off x="-3" y="50334"/>
            <a:ext cx="9144000" cy="532903"/>
          </a:xfrm>
          <a:prstGeom prst="rect">
            <a:avLst/>
          </a:prstGeom>
          <a:noFill/>
        </p:spPr>
        <p:txBody>
          <a:bodyPr wrap="square" rtlCol="0">
            <a:spAutoFit/>
          </a:bodyPr>
          <a:lstStyle/>
          <a:p>
            <a:pPr marL="0" marR="0" algn="ctr">
              <a:lnSpc>
                <a:spcPct val="107000"/>
              </a:lnSpc>
              <a:spcBef>
                <a:spcPts val="0"/>
              </a:spcBef>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Singleness Of Eye And Fulness Of Light  </a:t>
            </a:r>
            <a:r>
              <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Luke 11:33-36</a:t>
            </a:r>
          </a:p>
        </p:txBody>
      </p:sp>
      <p:sp>
        <p:nvSpPr>
          <p:cNvPr id="8" name="TextBox 7">
            <a:extLst>
              <a:ext uri="{FF2B5EF4-FFF2-40B4-BE49-F238E27FC236}">
                <a16:creationId xmlns:a16="http://schemas.microsoft.com/office/drawing/2014/main" id="{3648F2FD-D362-00F3-EEC2-D81002160F55}"/>
              </a:ext>
            </a:extLst>
          </p:cNvPr>
          <p:cNvSpPr txBox="1"/>
          <p:nvPr/>
        </p:nvSpPr>
        <p:spPr>
          <a:xfrm>
            <a:off x="438150" y="800101"/>
            <a:ext cx="8096250" cy="6709529"/>
          </a:xfrm>
          <a:prstGeom prst="rect">
            <a:avLst/>
          </a:prstGeom>
          <a:noFill/>
        </p:spPr>
        <p:txBody>
          <a:bodyPr wrap="square">
            <a:spAutoFit/>
          </a:bodyPr>
          <a:lstStyle/>
          <a:p>
            <a:r>
              <a:rPr kumimoji="0" lang="en-US" sz="24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There is no darkness so great as the darkness that is mistaken for light</a:t>
            </a:r>
            <a:r>
              <a:rPr lang="en-US" sz="24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r>
              <a:rPr kumimoji="0" lang="en-US" sz="30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Matt. 6:23 </a:t>
            </a:r>
            <a:r>
              <a:rPr kumimoji="0" lang="en-US" sz="3000" b="0"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"But if your eye is bad, your whole body will be full of darkness. If therefore the light that is in you is darkness, how great is that darkness!</a:t>
            </a:r>
          </a:p>
          <a:p>
            <a:r>
              <a:rPr kumimoji="0" lang="en-US" sz="30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24</a:t>
            </a:r>
            <a:r>
              <a:rPr kumimoji="0" lang="en-US" sz="3000" b="0"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"No one can serve two masters; for either he will hate the one and love the other, or else he will be loyal to the one and despise the other. You cannot serve God and mammon.   </a:t>
            </a:r>
          </a:p>
          <a:p>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r>
              <a:rPr kumimoji="0" lang="en-US" sz="30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Prov. 16:25   </a:t>
            </a:r>
            <a:r>
              <a:rPr kumimoji="0" lang="en-US" sz="3000" b="0"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There is a way that seems right to a man, But its end is the way of death.</a:t>
            </a:r>
          </a:p>
          <a:p>
            <a:endParaRPr lang="en-US" sz="2800" kern="100" dirty="0">
              <a:solidFill>
                <a:srgbClr val="FF0000"/>
              </a:solidFill>
              <a:latin typeface="Calibri" panose="020F0502020204030204" pitchFamily="34" charset="0"/>
              <a:cs typeface="Times New Roman" panose="02020603050405020304" pitchFamily="18" charset="0"/>
            </a:endParaRPr>
          </a:p>
          <a:p>
            <a:endParaRPr lang="en-US" sz="2800" b="1" kern="100" dirty="0">
              <a:solidFill>
                <a:srgbClr val="FF0000"/>
              </a:solidFill>
              <a:latin typeface="Calibri" panose="020F0502020204030204" pitchFamily="34" charset="0"/>
              <a:cs typeface="Times New Roman" panose="02020603050405020304" pitchFamily="18" charset="0"/>
            </a:endParaRPr>
          </a:p>
          <a:p>
            <a:endParaRPr lang="en-US" sz="2800" dirty="0"/>
          </a:p>
        </p:txBody>
      </p:sp>
      <p:pic>
        <p:nvPicPr>
          <p:cNvPr id="2" name="Picture 4" descr="Detailed Macro Of Blue Woman Human Eye A detailed macro shot of a blue woman human eye. double vision stock pictures, royalty-free photos &amp; images">
            <a:extLst>
              <a:ext uri="{FF2B5EF4-FFF2-40B4-BE49-F238E27FC236}">
                <a16:creationId xmlns:a16="http://schemas.microsoft.com/office/drawing/2014/main" id="{8632A666-E930-C72D-9875-392FF1E38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77930" y="5866525"/>
            <a:ext cx="1166067" cy="97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698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8"/>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5464029D-A21D-4C50-A585-8E6193834625}"/>
              </a:ext>
            </a:extLst>
          </p:cNvPr>
          <p:cNvSpPr/>
          <p:nvPr/>
        </p:nvSpPr>
        <p:spPr>
          <a:xfrm>
            <a:off x="3"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CC6600"/>
              </a:solidFill>
              <a:latin typeface="Calibri" panose="020F0502020204030204"/>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algn="ctr" defTabSz="457200"/>
            <a:r>
              <a:rPr lang="en-US" sz="3200" dirty="0">
                <a:solidFill>
                  <a:prstClr val="white"/>
                </a:solidFill>
                <a:latin typeface="Calibri" panose="020F0502020204030204"/>
                <a:cs typeface="Aharoni" panose="02010803020104030203" pitchFamily="2" charset="-79"/>
              </a:rPr>
              <a:t>Title</a:t>
            </a:r>
          </a:p>
          <a:p>
            <a:pPr algn="ctr" defTabSz="457200"/>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algn="ctr" defTabSz="457200"/>
            <a:r>
              <a:rPr lang="en-US" sz="1600" dirty="0">
                <a:solidFill>
                  <a:prstClr val="white"/>
                </a:solidFill>
                <a:latin typeface="Calibri" panose="020F0502020204030204"/>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727A95F-B878-5F25-7D82-9D2DBC6FB929}"/>
              </a:ext>
            </a:extLst>
          </p:cNvPr>
          <p:cNvSpPr txBox="1"/>
          <p:nvPr/>
        </p:nvSpPr>
        <p:spPr>
          <a:xfrm>
            <a:off x="-3" y="50334"/>
            <a:ext cx="9144000" cy="532903"/>
          </a:xfrm>
          <a:prstGeom prst="rect">
            <a:avLst/>
          </a:prstGeom>
          <a:noFill/>
        </p:spPr>
        <p:txBody>
          <a:bodyPr wrap="square" rtlCol="0">
            <a:spAutoFit/>
          </a:bodyPr>
          <a:lstStyle/>
          <a:p>
            <a:pPr marL="0" marR="0" algn="ctr">
              <a:lnSpc>
                <a:spcPct val="107000"/>
              </a:lnSpc>
              <a:spcBef>
                <a:spcPts val="0"/>
              </a:spcBef>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Singleness Of Eye And Fulness Of Light  </a:t>
            </a:r>
            <a:r>
              <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Luke 11:33-36</a:t>
            </a:r>
          </a:p>
        </p:txBody>
      </p:sp>
      <p:sp>
        <p:nvSpPr>
          <p:cNvPr id="8" name="TextBox 7">
            <a:extLst>
              <a:ext uri="{FF2B5EF4-FFF2-40B4-BE49-F238E27FC236}">
                <a16:creationId xmlns:a16="http://schemas.microsoft.com/office/drawing/2014/main" id="{3648F2FD-D362-00F3-EEC2-D81002160F55}"/>
              </a:ext>
            </a:extLst>
          </p:cNvPr>
          <p:cNvSpPr txBox="1"/>
          <p:nvPr/>
        </p:nvSpPr>
        <p:spPr>
          <a:xfrm>
            <a:off x="254903" y="586049"/>
            <a:ext cx="8801100" cy="5663089"/>
          </a:xfrm>
          <a:prstGeom prst="rect">
            <a:avLst/>
          </a:prstGeom>
          <a:noFill/>
        </p:spPr>
        <p:txBody>
          <a:bodyPr wrap="square">
            <a:spAutoFit/>
          </a:bodyPr>
          <a:lstStyle/>
          <a:p>
            <a:endParaRPr lang="en-US" sz="2000" kern="100" dirty="0">
              <a:solidFill>
                <a:srgbClr val="FF0000"/>
              </a:solidFill>
              <a:latin typeface="Calibri" panose="020F0502020204030204" pitchFamily="34" charset="0"/>
              <a:cs typeface="Times New Roman" panose="02020603050405020304" pitchFamily="18" charset="0"/>
            </a:endParaRPr>
          </a:p>
          <a:p>
            <a:r>
              <a:rPr kumimoji="0" lang="en-US" sz="27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Isaiah 5:20. </a:t>
            </a:r>
            <a:r>
              <a:rPr lang="en-US" sz="2700" kern="100" dirty="0">
                <a:latin typeface="Calibri" panose="020F0502020204030204" pitchFamily="34" charset="0"/>
                <a:ea typeface="Calibri" panose="020F0502020204030204" pitchFamily="34" charset="0"/>
                <a:cs typeface="Times New Roman" panose="02020603050405020304" pitchFamily="18" charset="0"/>
              </a:rPr>
              <a:t>Woe to those who call evil good, and good evil; Who put darkness for light, and light for darkness; Who put bitter for sweet, and sweet for bitter!</a:t>
            </a:r>
          </a:p>
          <a:p>
            <a:endParaRPr lang="en-US" sz="2700" kern="100" dirty="0">
              <a:latin typeface="Calibri" panose="020F0502020204030204" pitchFamily="34" charset="0"/>
              <a:cs typeface="Times New Roman" panose="02020603050405020304" pitchFamily="18" charset="0"/>
            </a:endParaRPr>
          </a:p>
          <a:p>
            <a:r>
              <a:rPr lang="en-US" sz="2700" b="1" kern="100" dirty="0">
                <a:solidFill>
                  <a:srgbClr val="0070C0"/>
                </a:solidFill>
                <a:latin typeface="Calibri" panose="020F0502020204030204" pitchFamily="34" charset="0"/>
                <a:cs typeface="Times New Roman" panose="02020603050405020304" pitchFamily="18" charset="0"/>
              </a:rPr>
              <a:t>John 1:6 </a:t>
            </a:r>
            <a:r>
              <a:rPr lang="en-US" sz="2700" kern="100" dirty="0">
                <a:latin typeface="Calibri" panose="020F0502020204030204" pitchFamily="34" charset="0"/>
                <a:cs typeface="Times New Roman" panose="02020603050405020304" pitchFamily="18" charset="0"/>
              </a:rPr>
              <a:t>There was a man sent from God, whose name was John. </a:t>
            </a:r>
            <a:r>
              <a:rPr lang="en-US" sz="2700" b="1" kern="100" dirty="0">
                <a:solidFill>
                  <a:srgbClr val="0070C0"/>
                </a:solidFill>
                <a:latin typeface="Calibri" panose="020F0502020204030204" pitchFamily="34" charset="0"/>
                <a:cs typeface="Times New Roman" panose="02020603050405020304" pitchFamily="18" charset="0"/>
              </a:rPr>
              <a:t>7</a:t>
            </a:r>
            <a:r>
              <a:rPr lang="en-US" sz="2700" kern="100" dirty="0">
                <a:latin typeface="Calibri" panose="020F0502020204030204" pitchFamily="34" charset="0"/>
                <a:cs typeface="Times New Roman" panose="02020603050405020304" pitchFamily="18" charset="0"/>
              </a:rPr>
              <a:t> This man came for a witness, to bear witness of the Light, that all through him might believe.</a:t>
            </a:r>
          </a:p>
          <a:p>
            <a:r>
              <a:rPr lang="en-US" sz="2700" b="1" kern="100" dirty="0">
                <a:solidFill>
                  <a:srgbClr val="0070C0"/>
                </a:solidFill>
                <a:latin typeface="Calibri" panose="020F0502020204030204" pitchFamily="34" charset="0"/>
                <a:cs typeface="Times New Roman" panose="02020603050405020304" pitchFamily="18" charset="0"/>
              </a:rPr>
              <a:t>8</a:t>
            </a:r>
            <a:r>
              <a:rPr lang="en-US" sz="2700" kern="100" dirty="0">
                <a:latin typeface="Calibri" panose="020F0502020204030204" pitchFamily="34" charset="0"/>
                <a:cs typeface="Times New Roman" panose="02020603050405020304" pitchFamily="18" charset="0"/>
              </a:rPr>
              <a:t> He was not that Light, but was sent to bear witness of that Light.</a:t>
            </a:r>
          </a:p>
          <a:p>
            <a:r>
              <a:rPr lang="en-US" sz="2700" b="1" kern="100" dirty="0">
                <a:solidFill>
                  <a:srgbClr val="0070C0"/>
                </a:solidFill>
                <a:latin typeface="Calibri" panose="020F0502020204030204" pitchFamily="34" charset="0"/>
                <a:cs typeface="Times New Roman" panose="02020603050405020304" pitchFamily="18" charset="0"/>
              </a:rPr>
              <a:t>9</a:t>
            </a:r>
            <a:r>
              <a:rPr lang="en-US" sz="2700" kern="100" dirty="0">
                <a:latin typeface="Calibri" panose="020F0502020204030204" pitchFamily="34" charset="0"/>
                <a:cs typeface="Times New Roman" panose="02020603050405020304" pitchFamily="18" charset="0"/>
              </a:rPr>
              <a:t> That was the true Light which gives light to every man coming into the world. </a:t>
            </a:r>
            <a:r>
              <a:rPr lang="en-US" sz="2700" b="1" kern="100" dirty="0">
                <a:solidFill>
                  <a:srgbClr val="0070C0"/>
                </a:solidFill>
                <a:latin typeface="Calibri" panose="020F0502020204030204" pitchFamily="34" charset="0"/>
                <a:cs typeface="Times New Roman" panose="02020603050405020304" pitchFamily="18" charset="0"/>
              </a:rPr>
              <a:t>10 </a:t>
            </a:r>
            <a:r>
              <a:rPr lang="en-US" sz="2700" kern="100" dirty="0">
                <a:latin typeface="Calibri" panose="020F0502020204030204" pitchFamily="34" charset="0"/>
                <a:cs typeface="Times New Roman" panose="02020603050405020304" pitchFamily="18" charset="0"/>
              </a:rPr>
              <a:t>He was in the world, and the world was made through Him, and the world did not know Him.</a:t>
            </a:r>
          </a:p>
          <a:p>
            <a:endParaRPr lang="en-US" dirty="0"/>
          </a:p>
        </p:txBody>
      </p:sp>
      <p:pic>
        <p:nvPicPr>
          <p:cNvPr id="7" name="Picture 4" descr="Detailed Macro Of Blue Woman Human Eye A detailed macro shot of a blue woman human eye. double vision stock pictures, royalty-free photos &amp; images">
            <a:extLst>
              <a:ext uri="{FF2B5EF4-FFF2-40B4-BE49-F238E27FC236}">
                <a16:creationId xmlns:a16="http://schemas.microsoft.com/office/drawing/2014/main" id="{0E18A6B4-B1D5-10E4-00F4-AB1EC345D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77930" y="5866525"/>
            <a:ext cx="1166067" cy="97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934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8"/>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5464029D-A21D-4C50-A585-8E6193834625}"/>
              </a:ext>
            </a:extLst>
          </p:cNvPr>
          <p:cNvSpPr/>
          <p:nvPr/>
        </p:nvSpPr>
        <p:spPr>
          <a:xfrm>
            <a:off x="3"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CC6600"/>
              </a:solidFill>
              <a:latin typeface="Calibri" panose="020F0502020204030204"/>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algn="ctr" defTabSz="457200"/>
            <a:r>
              <a:rPr lang="en-US" sz="3200" dirty="0">
                <a:solidFill>
                  <a:prstClr val="white"/>
                </a:solidFill>
                <a:latin typeface="Calibri" panose="020F0502020204030204"/>
                <a:cs typeface="Aharoni" panose="02010803020104030203" pitchFamily="2" charset="-79"/>
              </a:rPr>
              <a:t>Title</a:t>
            </a:r>
          </a:p>
          <a:p>
            <a:pPr algn="ctr" defTabSz="457200"/>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algn="ctr" defTabSz="457200"/>
            <a:r>
              <a:rPr lang="en-US" sz="1600" dirty="0">
                <a:solidFill>
                  <a:prstClr val="white"/>
                </a:solidFill>
                <a:latin typeface="Calibri" panose="020F0502020204030204"/>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727A95F-B878-5F25-7D82-9D2DBC6FB929}"/>
              </a:ext>
            </a:extLst>
          </p:cNvPr>
          <p:cNvSpPr txBox="1"/>
          <p:nvPr/>
        </p:nvSpPr>
        <p:spPr>
          <a:xfrm>
            <a:off x="-3" y="50334"/>
            <a:ext cx="9144000" cy="532903"/>
          </a:xfrm>
          <a:prstGeom prst="rect">
            <a:avLst/>
          </a:prstGeom>
          <a:noFill/>
        </p:spPr>
        <p:txBody>
          <a:bodyPr wrap="square" rtlCol="0">
            <a:spAutoFit/>
          </a:bodyPr>
          <a:lstStyle/>
          <a:p>
            <a:pPr marL="0" marR="0" algn="ctr">
              <a:lnSpc>
                <a:spcPct val="107000"/>
              </a:lnSpc>
              <a:spcBef>
                <a:spcPts val="0"/>
              </a:spcBef>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Singleness Of Eye And Fulness Of Light  </a:t>
            </a:r>
            <a:r>
              <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Luke 11:33-36</a:t>
            </a:r>
          </a:p>
        </p:txBody>
      </p:sp>
      <p:pic>
        <p:nvPicPr>
          <p:cNvPr id="7" name="Picture 4" descr="Detailed Macro Of Blue Woman Human Eye A detailed macro shot of a blue woman human eye. double vision stock pictures, royalty-free photos &amp; images">
            <a:extLst>
              <a:ext uri="{FF2B5EF4-FFF2-40B4-BE49-F238E27FC236}">
                <a16:creationId xmlns:a16="http://schemas.microsoft.com/office/drawing/2014/main" id="{0E18A6B4-B1D5-10E4-00F4-AB1EC345D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77930" y="5866525"/>
            <a:ext cx="1166067" cy="9717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25A3344-B94F-F8B2-103F-D9FC4CDCC8B4}"/>
              </a:ext>
            </a:extLst>
          </p:cNvPr>
          <p:cNvSpPr txBox="1"/>
          <p:nvPr/>
        </p:nvSpPr>
        <p:spPr>
          <a:xfrm>
            <a:off x="713064" y="1375794"/>
            <a:ext cx="7902429" cy="3970318"/>
          </a:xfrm>
          <a:prstGeom prst="rect">
            <a:avLst/>
          </a:prstGeom>
          <a:noFill/>
        </p:spPr>
        <p:txBody>
          <a:bodyPr wrap="square">
            <a:spAutoFit/>
          </a:bodyPr>
          <a:lstStyle/>
          <a:p>
            <a:r>
              <a:rPr lang="en-US" sz="3600" b="1" dirty="0">
                <a:solidFill>
                  <a:srgbClr val="0070C0"/>
                </a:solidFill>
              </a:rPr>
              <a:t>Judges 17:6 </a:t>
            </a:r>
            <a:r>
              <a:rPr lang="en-US" sz="3600" dirty="0"/>
              <a:t>In those days there was no king in Israel, but every man did that which was right in his own eyes.</a:t>
            </a:r>
          </a:p>
          <a:p>
            <a:endParaRPr lang="en-US" sz="3600" dirty="0"/>
          </a:p>
          <a:p>
            <a:r>
              <a:rPr lang="en-US" sz="3600" b="1" dirty="0">
                <a:solidFill>
                  <a:srgbClr val="0070C0"/>
                </a:solidFill>
              </a:rPr>
              <a:t>Judges 21:25 </a:t>
            </a:r>
            <a:r>
              <a:rPr lang="en-US" sz="3600" dirty="0"/>
              <a:t>In those days there was no king in Israel: every man did that which was right in his own eyes.</a:t>
            </a:r>
          </a:p>
        </p:txBody>
      </p:sp>
    </p:spTree>
    <p:extLst>
      <p:ext uri="{BB962C8B-B14F-4D97-AF65-F5344CB8AC3E}">
        <p14:creationId xmlns:p14="http://schemas.microsoft.com/office/powerpoint/2010/main" val="1816485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8"/>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5464029D-A21D-4C50-A585-8E6193834625}"/>
              </a:ext>
            </a:extLst>
          </p:cNvPr>
          <p:cNvSpPr/>
          <p:nvPr/>
        </p:nvSpPr>
        <p:spPr>
          <a:xfrm>
            <a:off x="3"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CC6600"/>
              </a:solidFill>
              <a:latin typeface="Calibri" panose="020F0502020204030204"/>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algn="ctr" defTabSz="457200"/>
            <a:r>
              <a:rPr lang="en-US" sz="3200" dirty="0">
                <a:solidFill>
                  <a:prstClr val="white"/>
                </a:solidFill>
                <a:latin typeface="Calibri" panose="020F0502020204030204"/>
                <a:cs typeface="Aharoni" panose="02010803020104030203" pitchFamily="2" charset="-79"/>
              </a:rPr>
              <a:t>Title</a:t>
            </a:r>
          </a:p>
          <a:p>
            <a:pPr algn="ctr" defTabSz="457200"/>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algn="ctr" defTabSz="457200"/>
            <a:r>
              <a:rPr lang="en-US" sz="1600" dirty="0">
                <a:solidFill>
                  <a:prstClr val="white"/>
                </a:solidFill>
                <a:latin typeface="Calibri" panose="020F0502020204030204"/>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727A95F-B878-5F25-7D82-9D2DBC6FB929}"/>
              </a:ext>
            </a:extLst>
          </p:cNvPr>
          <p:cNvSpPr txBox="1"/>
          <p:nvPr/>
        </p:nvSpPr>
        <p:spPr>
          <a:xfrm>
            <a:off x="-3" y="50334"/>
            <a:ext cx="9144000" cy="532903"/>
          </a:xfrm>
          <a:prstGeom prst="rect">
            <a:avLst/>
          </a:prstGeom>
          <a:noFill/>
        </p:spPr>
        <p:txBody>
          <a:bodyPr wrap="square" rtlCol="0">
            <a:spAutoFit/>
          </a:bodyPr>
          <a:lstStyle/>
          <a:p>
            <a:pPr marL="0" marR="0" algn="ctr">
              <a:lnSpc>
                <a:spcPct val="107000"/>
              </a:lnSpc>
              <a:spcBef>
                <a:spcPts val="0"/>
              </a:spcBef>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Singleness Of Eye And Fulness Of Light  </a:t>
            </a:r>
            <a:r>
              <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Luke 11:33-36</a:t>
            </a:r>
          </a:p>
        </p:txBody>
      </p:sp>
      <p:pic>
        <p:nvPicPr>
          <p:cNvPr id="7" name="Picture 4" descr="Detailed Macro Of Blue Woman Human Eye A detailed macro shot of a blue woman human eye. double vision stock pictures, royalty-free photos &amp; images">
            <a:extLst>
              <a:ext uri="{FF2B5EF4-FFF2-40B4-BE49-F238E27FC236}">
                <a16:creationId xmlns:a16="http://schemas.microsoft.com/office/drawing/2014/main" id="{0E18A6B4-B1D5-10E4-00F4-AB1EC345D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77930" y="5866525"/>
            <a:ext cx="1166067" cy="9717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88E9652-19F3-B9C7-E09E-1C1DF5436296}"/>
              </a:ext>
            </a:extLst>
          </p:cNvPr>
          <p:cNvSpPr txBox="1"/>
          <p:nvPr/>
        </p:nvSpPr>
        <p:spPr>
          <a:xfrm>
            <a:off x="461394" y="965850"/>
            <a:ext cx="8355435" cy="5509201"/>
          </a:xfrm>
          <a:prstGeom prst="rect">
            <a:avLst/>
          </a:prstGeom>
          <a:noFill/>
        </p:spPr>
        <p:txBody>
          <a:bodyPr wrap="square">
            <a:spAutoFit/>
          </a:bodyPr>
          <a:lstStyle/>
          <a:p>
            <a:r>
              <a:rPr lang="en-US" sz="3200" dirty="0"/>
              <a:t>The lamp of the body … the eye … Jesus addressed himself to correcting his hearers’ inability (through their sins) to appreciate truth, and to read God’s sign. It was not the nature of the sign that needed correction but the heart in his sinful audience.</a:t>
            </a:r>
          </a:p>
          <a:p>
            <a:r>
              <a:rPr lang="en-US" sz="3200" b="1" dirty="0">
                <a:solidFill>
                  <a:srgbClr val="0070C0"/>
                </a:solidFill>
              </a:rPr>
              <a:t>When people hear the words of Jesus, there are only 2 ways they respond.</a:t>
            </a:r>
          </a:p>
          <a:p>
            <a:r>
              <a:rPr lang="en-US" sz="3200" dirty="0"/>
              <a:t>	1. People respond </a:t>
            </a:r>
            <a:r>
              <a:rPr lang="en-US" sz="3200" b="1" dirty="0">
                <a:solidFill>
                  <a:srgbClr val="FF0000"/>
                </a:solidFill>
              </a:rPr>
              <a:t>with repentance.</a:t>
            </a:r>
          </a:p>
          <a:p>
            <a:r>
              <a:rPr lang="en-US" sz="3200" dirty="0"/>
              <a:t>	2. People respond </a:t>
            </a:r>
            <a:r>
              <a:rPr lang="en-US" sz="3200" b="1" dirty="0">
                <a:solidFill>
                  <a:srgbClr val="FF0000"/>
                </a:solidFill>
              </a:rPr>
              <a:t>with rejection.</a:t>
            </a:r>
          </a:p>
          <a:p>
            <a:pPr lvl="1"/>
            <a:r>
              <a:rPr lang="en-US" sz="3200" dirty="0"/>
              <a:t> </a:t>
            </a:r>
            <a:endParaRPr lang="en-US" sz="3200" i="0" u="none" strike="noStrike" baseline="0" dirty="0">
              <a:solidFill>
                <a:srgbClr val="0000FF"/>
              </a:solidFill>
              <a:hlinkClick r:id="rId3"/>
            </a:endParaRPr>
          </a:p>
        </p:txBody>
      </p:sp>
    </p:spTree>
    <p:extLst>
      <p:ext uri="{BB962C8B-B14F-4D97-AF65-F5344CB8AC3E}">
        <p14:creationId xmlns:p14="http://schemas.microsoft.com/office/powerpoint/2010/main" val="29811959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uble vision or diplopia">
            <a:extLst>
              <a:ext uri="{FF2B5EF4-FFF2-40B4-BE49-F238E27FC236}">
                <a16:creationId xmlns:a16="http://schemas.microsoft.com/office/drawing/2014/main" id="{29003005-56C7-111E-B836-A383037ED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584" y="469783"/>
            <a:ext cx="7580853" cy="5685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85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8"/>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5464029D-A21D-4C50-A585-8E6193834625}"/>
              </a:ext>
            </a:extLst>
          </p:cNvPr>
          <p:cNvSpPr/>
          <p:nvPr/>
        </p:nvSpPr>
        <p:spPr>
          <a:xfrm>
            <a:off x="3"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CC6600"/>
              </a:solidFill>
              <a:latin typeface="Calibri" panose="020F0502020204030204"/>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algn="ctr" defTabSz="457200"/>
            <a:r>
              <a:rPr lang="en-US" sz="3200" dirty="0">
                <a:solidFill>
                  <a:prstClr val="white"/>
                </a:solidFill>
                <a:latin typeface="Calibri" panose="020F0502020204030204"/>
                <a:cs typeface="Aharoni" panose="02010803020104030203" pitchFamily="2" charset="-79"/>
              </a:rPr>
              <a:t>Title</a:t>
            </a:r>
          </a:p>
          <a:p>
            <a:pPr algn="ctr" defTabSz="457200"/>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algn="ctr" defTabSz="457200"/>
            <a:r>
              <a:rPr lang="en-US" sz="1600" dirty="0">
                <a:solidFill>
                  <a:prstClr val="white"/>
                </a:solidFill>
                <a:latin typeface="Calibri" panose="020F0502020204030204"/>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727A95F-B878-5F25-7D82-9D2DBC6FB929}"/>
              </a:ext>
            </a:extLst>
          </p:cNvPr>
          <p:cNvSpPr txBox="1"/>
          <p:nvPr/>
        </p:nvSpPr>
        <p:spPr>
          <a:xfrm>
            <a:off x="-3" y="50334"/>
            <a:ext cx="9144000" cy="532903"/>
          </a:xfrm>
          <a:prstGeom prst="rect">
            <a:avLst/>
          </a:prstGeom>
          <a:noFill/>
        </p:spPr>
        <p:txBody>
          <a:bodyPr wrap="square" rtlCol="0">
            <a:spAutoFit/>
          </a:bodyPr>
          <a:lstStyle/>
          <a:p>
            <a:pPr marL="0" marR="0" algn="ctr">
              <a:lnSpc>
                <a:spcPct val="107000"/>
              </a:lnSpc>
              <a:spcBef>
                <a:spcPts val="0"/>
              </a:spcBef>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Singleness Of Eye And Fulness Of Light  </a:t>
            </a:r>
            <a:r>
              <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Luke 11:33-36</a:t>
            </a:r>
          </a:p>
        </p:txBody>
      </p:sp>
      <p:sp>
        <p:nvSpPr>
          <p:cNvPr id="9" name="TextBox 8">
            <a:extLst>
              <a:ext uri="{FF2B5EF4-FFF2-40B4-BE49-F238E27FC236}">
                <a16:creationId xmlns:a16="http://schemas.microsoft.com/office/drawing/2014/main" id="{102EB9DB-0DB5-3BDD-D286-DF407D289D7A}"/>
              </a:ext>
            </a:extLst>
          </p:cNvPr>
          <p:cNvSpPr txBox="1"/>
          <p:nvPr/>
        </p:nvSpPr>
        <p:spPr>
          <a:xfrm>
            <a:off x="234892" y="1062945"/>
            <a:ext cx="8456102" cy="4893647"/>
          </a:xfrm>
          <a:prstGeom prst="rect">
            <a:avLst/>
          </a:prstGeom>
          <a:noFill/>
        </p:spPr>
        <p:txBody>
          <a:bodyPr wrap="square">
            <a:spAutoFit/>
          </a:bodyPr>
          <a:lstStyle/>
          <a:p>
            <a:r>
              <a:rPr lang="en-US" sz="3200" b="1" dirty="0">
                <a:solidFill>
                  <a:srgbClr val="0070C0"/>
                </a:solidFill>
              </a:rPr>
              <a:t>Luke 11:33 </a:t>
            </a:r>
            <a:r>
              <a:rPr lang="en-US" sz="2800" dirty="0"/>
              <a:t>"No one, when he has lit a lamp, puts it in a secret place or under a basket, but on a lampstand, </a:t>
            </a:r>
            <a:r>
              <a:rPr lang="en-US" sz="2800" u="sng" dirty="0"/>
              <a:t>that those who come in may see the light</a:t>
            </a:r>
            <a:r>
              <a:rPr lang="en-US" sz="2800" dirty="0"/>
              <a:t>.</a:t>
            </a:r>
          </a:p>
          <a:p>
            <a:r>
              <a:rPr lang="en-US" sz="2800" b="1" dirty="0">
                <a:solidFill>
                  <a:srgbClr val="0070C0"/>
                </a:solidFill>
              </a:rPr>
              <a:t>34</a:t>
            </a:r>
            <a:r>
              <a:rPr lang="en-US" sz="2800" dirty="0"/>
              <a:t> "</a:t>
            </a:r>
            <a:r>
              <a:rPr lang="en-US" sz="2800" b="1" dirty="0"/>
              <a:t>The lamp of the body is the eye. </a:t>
            </a:r>
            <a:r>
              <a:rPr lang="en-US" sz="2800" b="1" dirty="0">
                <a:solidFill>
                  <a:srgbClr val="FF0000"/>
                </a:solidFill>
              </a:rPr>
              <a:t>Therefore</a:t>
            </a:r>
            <a:r>
              <a:rPr lang="en-US" sz="2800" dirty="0"/>
              <a:t>, when your eye is good, your whole body also is full of light. But when your eye is bad, your body also is full of darkness.</a:t>
            </a:r>
          </a:p>
          <a:p>
            <a:r>
              <a:rPr lang="en-US" sz="2800" b="1" dirty="0">
                <a:solidFill>
                  <a:srgbClr val="0070C0"/>
                </a:solidFill>
              </a:rPr>
              <a:t>35</a:t>
            </a:r>
            <a:r>
              <a:rPr lang="en-US" sz="2800" dirty="0"/>
              <a:t> "</a:t>
            </a:r>
            <a:r>
              <a:rPr lang="en-US" sz="2800" b="1" dirty="0">
                <a:solidFill>
                  <a:srgbClr val="FF0000"/>
                </a:solidFill>
              </a:rPr>
              <a:t>Therefore</a:t>
            </a:r>
            <a:r>
              <a:rPr lang="en-US" sz="2800" dirty="0"/>
              <a:t> take heed that the light which is in you is not darkness.</a:t>
            </a:r>
          </a:p>
          <a:p>
            <a:r>
              <a:rPr lang="en-US" sz="2800" b="1" dirty="0">
                <a:solidFill>
                  <a:srgbClr val="0070C0"/>
                </a:solidFill>
              </a:rPr>
              <a:t>36</a:t>
            </a:r>
            <a:r>
              <a:rPr lang="en-US" sz="2800" dirty="0"/>
              <a:t> "</a:t>
            </a:r>
            <a:r>
              <a:rPr lang="en-US" sz="2800" b="1" dirty="0">
                <a:solidFill>
                  <a:srgbClr val="FF0000"/>
                </a:solidFill>
              </a:rPr>
              <a:t>If then </a:t>
            </a:r>
            <a:r>
              <a:rPr lang="en-US" sz="2800" dirty="0"/>
              <a:t>your whole body is full of light, having no part dark, the whole body will be full of light, </a:t>
            </a:r>
            <a:r>
              <a:rPr lang="en-US" sz="2800" b="1" dirty="0"/>
              <a:t>as when the bright shining of a lamp gives you light</a:t>
            </a:r>
            <a:r>
              <a:rPr lang="en-US" sz="2800" dirty="0"/>
              <a:t>."</a:t>
            </a:r>
          </a:p>
        </p:txBody>
      </p:sp>
      <p:pic>
        <p:nvPicPr>
          <p:cNvPr id="7" name="Picture 4" descr="Detailed Macro Of Blue Woman Human Eye A detailed macro shot of a blue woman human eye. double vision stock pictures, royalty-free photos &amp; images">
            <a:extLst>
              <a:ext uri="{FF2B5EF4-FFF2-40B4-BE49-F238E27FC236}">
                <a16:creationId xmlns:a16="http://schemas.microsoft.com/office/drawing/2014/main" id="{3DDF981C-D65B-1A1B-F393-349E8828F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77930" y="5866525"/>
            <a:ext cx="1166067" cy="97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0936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8"/>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5464029D-A21D-4C50-A585-8E6193834625}"/>
              </a:ext>
            </a:extLst>
          </p:cNvPr>
          <p:cNvSpPr/>
          <p:nvPr/>
        </p:nvSpPr>
        <p:spPr>
          <a:xfrm>
            <a:off x="3"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CC6600"/>
              </a:solidFill>
              <a:latin typeface="Calibri" panose="020F0502020204030204"/>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algn="ctr" defTabSz="457200"/>
            <a:r>
              <a:rPr lang="en-US" sz="3200" dirty="0">
                <a:solidFill>
                  <a:prstClr val="white"/>
                </a:solidFill>
                <a:latin typeface="Calibri" panose="020F0502020204030204"/>
                <a:cs typeface="Aharoni" panose="02010803020104030203" pitchFamily="2" charset="-79"/>
              </a:rPr>
              <a:t>Title</a:t>
            </a:r>
          </a:p>
          <a:p>
            <a:pPr algn="ctr" defTabSz="457200"/>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algn="ctr" defTabSz="457200"/>
            <a:r>
              <a:rPr lang="en-US" sz="1600" dirty="0">
                <a:solidFill>
                  <a:prstClr val="white"/>
                </a:solidFill>
                <a:latin typeface="Calibri" panose="020F0502020204030204"/>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727A95F-B878-5F25-7D82-9D2DBC6FB929}"/>
              </a:ext>
            </a:extLst>
          </p:cNvPr>
          <p:cNvSpPr txBox="1"/>
          <p:nvPr/>
        </p:nvSpPr>
        <p:spPr>
          <a:xfrm>
            <a:off x="-3" y="50334"/>
            <a:ext cx="9144000" cy="532903"/>
          </a:xfrm>
          <a:prstGeom prst="rect">
            <a:avLst/>
          </a:prstGeom>
          <a:noFill/>
        </p:spPr>
        <p:txBody>
          <a:bodyPr wrap="square" rtlCol="0">
            <a:spAutoFit/>
          </a:bodyPr>
          <a:lstStyle/>
          <a:p>
            <a:pPr marL="0" marR="0" algn="ctr">
              <a:lnSpc>
                <a:spcPct val="107000"/>
              </a:lnSpc>
              <a:spcBef>
                <a:spcPts val="0"/>
              </a:spcBef>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Singleness Of Eye And Fulness Of Light  </a:t>
            </a:r>
            <a:r>
              <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Luke 11:33-36</a:t>
            </a:r>
          </a:p>
        </p:txBody>
      </p:sp>
      <p:sp>
        <p:nvSpPr>
          <p:cNvPr id="8" name="TextBox 7">
            <a:extLst>
              <a:ext uri="{FF2B5EF4-FFF2-40B4-BE49-F238E27FC236}">
                <a16:creationId xmlns:a16="http://schemas.microsoft.com/office/drawing/2014/main" id="{DC837579-9540-9C32-ACF6-982A1FC2A8E8}"/>
              </a:ext>
            </a:extLst>
          </p:cNvPr>
          <p:cNvSpPr txBox="1"/>
          <p:nvPr/>
        </p:nvSpPr>
        <p:spPr>
          <a:xfrm>
            <a:off x="247651" y="971551"/>
            <a:ext cx="8591550" cy="5321200"/>
          </a:xfrm>
          <a:prstGeom prst="rect">
            <a:avLst/>
          </a:prstGeom>
          <a:noFill/>
        </p:spPr>
        <p:txBody>
          <a:bodyPr wrap="square">
            <a:spAutoFit/>
          </a:bodyPr>
          <a:lstStyle/>
          <a:p>
            <a:pPr marL="0" marR="0">
              <a:spcBef>
                <a:spcPts val="0"/>
              </a:spcBef>
              <a:spcAft>
                <a:spcPts val="800"/>
              </a:spcAf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“Light is sweet, and it is a pleasant thing for the eyes to behold the sun.” </a:t>
            </a:r>
          </a:p>
          <a:p>
            <a:pPr marL="0" marR="0">
              <a:spcBef>
                <a:spcPts val="0"/>
              </a:spcBef>
              <a:spcAft>
                <a:spcPts val="800"/>
              </a:spcAft>
            </a:pPr>
            <a:r>
              <a:rPr lang="en-US" sz="26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 is it also with the light of truth that beams from the Son of Righteousness.</a:t>
            </a:r>
          </a:p>
          <a:p>
            <a:pPr marL="0" marR="0">
              <a:spcBef>
                <a:spcPts val="0"/>
              </a:spcBef>
              <a:spcAft>
                <a:spcPts val="800"/>
              </a:spcAft>
            </a:pPr>
            <a:r>
              <a:rPr lang="en-US" sz="2600" b="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It is in His light that we see light clearly. Blessed are such eyes that see. </a:t>
            </a:r>
          </a:p>
          <a:p>
            <a:pPr marL="0" marR="0">
              <a:spcBef>
                <a:spcPts val="0"/>
              </a:spcBef>
              <a:spcAft>
                <a:spcPts val="800"/>
              </a:spcAf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Our Lord Jesus Christ, who is here teaching us the blessedness of the single eye, so His whole body was full of light. </a:t>
            </a:r>
          </a:p>
          <a:p>
            <a:pPr marL="0" marR="0">
              <a:spcBef>
                <a:spcPts val="0"/>
              </a:spcBef>
              <a:spcAft>
                <a:spcPts val="800"/>
              </a:spcAft>
            </a:pPr>
            <a:r>
              <a:rPr lang="en-US" sz="2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His light was not put in a “secret place” nor “under a bushel” (v. 33), </a:t>
            </a:r>
            <a:r>
              <a:rPr lang="en-US" sz="2600"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but was “lifted up” on the lampstand of the Cross </a:t>
            </a:r>
            <a:r>
              <a:rPr lang="en-US" sz="2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that all in the house of this world may see it. </a:t>
            </a:r>
          </a:p>
          <a:p>
            <a:pPr marL="0" marR="0">
              <a:lnSpc>
                <a:spcPct val="107000"/>
              </a:lnSpc>
              <a:spcBef>
                <a:spcPts val="0"/>
              </a:spcBef>
              <a:spcAft>
                <a:spcPts val="800"/>
              </a:spcAft>
            </a:pP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4" descr="Detailed Macro Of Blue Woman Human Eye A detailed macro shot of a blue woman human eye. double vision stock pictures, royalty-free photos &amp; images">
            <a:extLst>
              <a:ext uri="{FF2B5EF4-FFF2-40B4-BE49-F238E27FC236}">
                <a16:creationId xmlns:a16="http://schemas.microsoft.com/office/drawing/2014/main" id="{0BEF93A8-4FEB-7E97-39C5-B5B4E78E9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77930" y="5866525"/>
            <a:ext cx="1166067" cy="97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047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A976BB-279F-4619-1005-0D07F83BD5E2}"/>
              </a:ext>
            </a:extLst>
          </p:cNvPr>
          <p:cNvPicPr>
            <a:picLocks noChangeAspect="1"/>
          </p:cNvPicPr>
          <p:nvPr/>
        </p:nvPicPr>
        <p:blipFill>
          <a:blip r:embed="rId2"/>
          <a:stretch>
            <a:fillRect/>
          </a:stretch>
        </p:blipFill>
        <p:spPr>
          <a:xfrm>
            <a:off x="757176" y="98952"/>
            <a:ext cx="7629647" cy="5413709"/>
          </a:xfrm>
          <a:prstGeom prst="rect">
            <a:avLst/>
          </a:prstGeom>
        </p:spPr>
      </p:pic>
      <p:sp>
        <p:nvSpPr>
          <p:cNvPr id="4" name="TextBox 3">
            <a:extLst>
              <a:ext uri="{FF2B5EF4-FFF2-40B4-BE49-F238E27FC236}">
                <a16:creationId xmlns:a16="http://schemas.microsoft.com/office/drawing/2014/main" id="{D5323867-AB4B-D30B-EDEC-062E8D5769D7}"/>
              </a:ext>
            </a:extLst>
          </p:cNvPr>
          <p:cNvSpPr txBox="1"/>
          <p:nvPr/>
        </p:nvSpPr>
        <p:spPr>
          <a:xfrm>
            <a:off x="419449" y="5509371"/>
            <a:ext cx="8363823" cy="132343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70C0"/>
                </a:solidFill>
                <a:effectLst/>
                <a:uLnTx/>
                <a:uFillTx/>
                <a:latin typeface="Calibri" panose="020F0502020204030204"/>
                <a:ea typeface="+mn-ea"/>
                <a:cs typeface="+mn-cs"/>
              </a:rPr>
              <a:t>Luke 11:33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 one, when he has lit a lamp, puts it in a secret place or under a basket, but on a lampstand,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that those who come in may see the light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70C0"/>
                </a:solidFill>
                <a:effectLst/>
                <a:uLnTx/>
                <a:uFillTx/>
                <a:latin typeface="Calibri" panose="020F0502020204030204"/>
                <a:ea typeface="+mn-ea"/>
                <a:cs typeface="+mn-cs"/>
              </a:rPr>
              <a:t>John 12:32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"And I, if I am lifted up from the earth, will draw all peoples to Myself."</a:t>
            </a:r>
          </a:p>
        </p:txBody>
      </p:sp>
    </p:spTree>
    <p:extLst>
      <p:ext uri="{BB962C8B-B14F-4D97-AF65-F5344CB8AC3E}">
        <p14:creationId xmlns:p14="http://schemas.microsoft.com/office/powerpoint/2010/main" val="4015367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8"/>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5464029D-A21D-4C50-A585-8E6193834625}"/>
              </a:ext>
            </a:extLst>
          </p:cNvPr>
          <p:cNvSpPr/>
          <p:nvPr/>
        </p:nvSpPr>
        <p:spPr>
          <a:xfrm>
            <a:off x="3"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CC6600"/>
              </a:solidFill>
              <a:latin typeface="Calibri" panose="020F0502020204030204"/>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algn="ctr" defTabSz="457200"/>
            <a:r>
              <a:rPr lang="en-US" sz="3200" dirty="0">
                <a:solidFill>
                  <a:prstClr val="white"/>
                </a:solidFill>
                <a:latin typeface="Calibri" panose="020F0502020204030204"/>
                <a:cs typeface="Aharoni" panose="02010803020104030203" pitchFamily="2" charset="-79"/>
              </a:rPr>
              <a:t>Title</a:t>
            </a:r>
          </a:p>
          <a:p>
            <a:pPr algn="ctr" defTabSz="457200"/>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algn="ctr" defTabSz="457200"/>
            <a:r>
              <a:rPr lang="en-US" sz="1600" dirty="0">
                <a:solidFill>
                  <a:prstClr val="white"/>
                </a:solidFill>
                <a:latin typeface="Calibri" panose="020F0502020204030204"/>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727A95F-B878-5F25-7D82-9D2DBC6FB929}"/>
              </a:ext>
            </a:extLst>
          </p:cNvPr>
          <p:cNvSpPr txBox="1"/>
          <p:nvPr/>
        </p:nvSpPr>
        <p:spPr>
          <a:xfrm>
            <a:off x="-3" y="50334"/>
            <a:ext cx="9144000" cy="532903"/>
          </a:xfrm>
          <a:prstGeom prst="rect">
            <a:avLst/>
          </a:prstGeom>
          <a:noFill/>
        </p:spPr>
        <p:txBody>
          <a:bodyPr wrap="square" rtlCol="0">
            <a:spAutoFit/>
          </a:bodyPr>
          <a:lstStyle/>
          <a:p>
            <a:pPr marL="0" marR="0" algn="ctr">
              <a:lnSpc>
                <a:spcPct val="107000"/>
              </a:lnSpc>
              <a:spcBef>
                <a:spcPts val="0"/>
              </a:spcBef>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Singleness Of Eye And Fulness Of Light  </a:t>
            </a:r>
            <a:r>
              <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Luke 11:33-36</a:t>
            </a:r>
          </a:p>
        </p:txBody>
      </p:sp>
      <p:sp>
        <p:nvSpPr>
          <p:cNvPr id="9" name="TextBox 8">
            <a:extLst>
              <a:ext uri="{FF2B5EF4-FFF2-40B4-BE49-F238E27FC236}">
                <a16:creationId xmlns:a16="http://schemas.microsoft.com/office/drawing/2014/main" id="{96EA1E43-C0C3-F0A7-B846-B70F1388CA24}"/>
              </a:ext>
            </a:extLst>
          </p:cNvPr>
          <p:cNvSpPr txBox="1"/>
          <p:nvPr/>
        </p:nvSpPr>
        <p:spPr>
          <a:xfrm>
            <a:off x="400050" y="1325461"/>
            <a:ext cx="8220075" cy="4093428"/>
          </a:xfrm>
          <a:prstGeom prst="rect">
            <a:avLst/>
          </a:prstGeom>
          <a:noFill/>
        </p:spPr>
        <p:txBody>
          <a:bodyPr wrap="square">
            <a:spAutoFit/>
          </a:bodyPr>
          <a:lstStyle/>
          <a:p>
            <a:r>
              <a:rPr lang="en-US" sz="3600" b="1" dirty="0">
                <a:solidFill>
                  <a:srgbClr val="0070C0"/>
                </a:solidFill>
              </a:rPr>
              <a:t>John 1:6 </a:t>
            </a:r>
            <a:r>
              <a:rPr lang="en-US" sz="3200" dirty="0"/>
              <a:t>There was a man sent from God, whose name was John.</a:t>
            </a:r>
          </a:p>
          <a:p>
            <a:r>
              <a:rPr lang="en-US" sz="3200" b="1" dirty="0">
                <a:solidFill>
                  <a:srgbClr val="0070C0"/>
                </a:solidFill>
              </a:rPr>
              <a:t>7</a:t>
            </a:r>
            <a:r>
              <a:rPr lang="en-US" sz="3200" dirty="0"/>
              <a:t> This man came for a witness, to bear witness of the Light, that all through him might believe.</a:t>
            </a:r>
          </a:p>
          <a:p>
            <a:r>
              <a:rPr lang="en-US" sz="3200" b="1" dirty="0">
                <a:solidFill>
                  <a:srgbClr val="0070C0"/>
                </a:solidFill>
              </a:rPr>
              <a:t>8</a:t>
            </a:r>
            <a:r>
              <a:rPr lang="en-US" sz="3200" dirty="0"/>
              <a:t> He was not that Light, but was sent to bear witness of that Light.</a:t>
            </a:r>
          </a:p>
          <a:p>
            <a:r>
              <a:rPr lang="en-US" sz="3200" b="1" dirty="0">
                <a:solidFill>
                  <a:srgbClr val="0070C0"/>
                </a:solidFill>
              </a:rPr>
              <a:t>9</a:t>
            </a:r>
            <a:r>
              <a:rPr lang="en-US" sz="3200" dirty="0"/>
              <a:t> That was the true Light which gives light to every man coming into the world.</a:t>
            </a:r>
          </a:p>
        </p:txBody>
      </p:sp>
      <p:pic>
        <p:nvPicPr>
          <p:cNvPr id="7" name="Picture 4" descr="Detailed Macro Of Blue Woman Human Eye A detailed macro shot of a blue woman human eye. double vision stock pictures, royalty-free photos &amp; images">
            <a:extLst>
              <a:ext uri="{FF2B5EF4-FFF2-40B4-BE49-F238E27FC236}">
                <a16:creationId xmlns:a16="http://schemas.microsoft.com/office/drawing/2014/main" id="{CF8605F7-1224-1D87-C059-402DF0125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77930" y="5866525"/>
            <a:ext cx="1166067" cy="97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058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8"/>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5464029D-A21D-4C50-A585-8E6193834625}"/>
              </a:ext>
            </a:extLst>
          </p:cNvPr>
          <p:cNvSpPr/>
          <p:nvPr/>
        </p:nvSpPr>
        <p:spPr>
          <a:xfrm>
            <a:off x="3"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CC6600"/>
              </a:solidFill>
              <a:latin typeface="Calibri" panose="020F0502020204030204"/>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algn="ctr" defTabSz="457200"/>
            <a:r>
              <a:rPr lang="en-US" sz="3200" dirty="0">
                <a:solidFill>
                  <a:prstClr val="white"/>
                </a:solidFill>
                <a:latin typeface="Calibri" panose="020F0502020204030204"/>
                <a:cs typeface="Aharoni" panose="02010803020104030203" pitchFamily="2" charset="-79"/>
              </a:rPr>
              <a:t>Title</a:t>
            </a:r>
          </a:p>
          <a:p>
            <a:pPr algn="ctr" defTabSz="457200"/>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algn="ctr" defTabSz="457200"/>
            <a:r>
              <a:rPr lang="en-US" sz="1600" dirty="0">
                <a:solidFill>
                  <a:prstClr val="white"/>
                </a:solidFill>
                <a:latin typeface="Calibri" panose="020F0502020204030204"/>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727A95F-B878-5F25-7D82-9D2DBC6FB929}"/>
              </a:ext>
            </a:extLst>
          </p:cNvPr>
          <p:cNvSpPr txBox="1"/>
          <p:nvPr/>
        </p:nvSpPr>
        <p:spPr>
          <a:xfrm>
            <a:off x="-3" y="50334"/>
            <a:ext cx="9144000" cy="532903"/>
          </a:xfrm>
          <a:prstGeom prst="rect">
            <a:avLst/>
          </a:prstGeom>
          <a:noFill/>
        </p:spPr>
        <p:txBody>
          <a:bodyPr wrap="square" rtlCol="0">
            <a:spAutoFit/>
          </a:bodyPr>
          <a:lstStyle/>
          <a:p>
            <a:pPr marL="0" marR="0" algn="ctr">
              <a:lnSpc>
                <a:spcPct val="107000"/>
              </a:lnSpc>
              <a:spcBef>
                <a:spcPts val="0"/>
              </a:spcBef>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Singleness Of Eye And Fulness Of Light  </a:t>
            </a:r>
            <a:r>
              <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Luke 11:33-36</a:t>
            </a:r>
          </a:p>
        </p:txBody>
      </p:sp>
      <p:sp>
        <p:nvSpPr>
          <p:cNvPr id="8" name="TextBox 7">
            <a:extLst>
              <a:ext uri="{FF2B5EF4-FFF2-40B4-BE49-F238E27FC236}">
                <a16:creationId xmlns:a16="http://schemas.microsoft.com/office/drawing/2014/main" id="{8CE11F26-BA66-C700-9484-38D643701A31}"/>
              </a:ext>
            </a:extLst>
          </p:cNvPr>
          <p:cNvSpPr txBox="1"/>
          <p:nvPr/>
        </p:nvSpPr>
        <p:spPr>
          <a:xfrm>
            <a:off x="409575" y="1123950"/>
            <a:ext cx="8163974" cy="4524315"/>
          </a:xfrm>
          <a:prstGeom prst="rect">
            <a:avLst/>
          </a:prstGeom>
          <a:noFill/>
        </p:spPr>
        <p:txBody>
          <a:bodyPr wrap="square">
            <a:spAutoFit/>
          </a:bodyPr>
          <a:lstStyle/>
          <a:p>
            <a:r>
              <a:rPr lang="en-US" sz="3600" b="1" dirty="0">
                <a:solidFill>
                  <a:srgbClr val="0070C0"/>
                </a:solidFill>
              </a:rPr>
              <a:t>Matt. 5:14 </a:t>
            </a:r>
            <a:r>
              <a:rPr lang="en-US" sz="3600" dirty="0"/>
              <a:t>"You are the light of the world. A city that is set on a hill cannot be hidden.</a:t>
            </a:r>
          </a:p>
          <a:p>
            <a:r>
              <a:rPr lang="en-US" sz="3600" b="1" dirty="0">
                <a:solidFill>
                  <a:srgbClr val="0070C0"/>
                </a:solidFill>
              </a:rPr>
              <a:t>15</a:t>
            </a:r>
            <a:r>
              <a:rPr lang="en-US" sz="3600" dirty="0"/>
              <a:t> "Nor do they light a lamp and put it under a basket, but on a lampstand, and it gives light to all who are in the house.</a:t>
            </a:r>
          </a:p>
          <a:p>
            <a:r>
              <a:rPr lang="en-US" sz="3600" b="1" dirty="0">
                <a:solidFill>
                  <a:srgbClr val="0070C0"/>
                </a:solidFill>
              </a:rPr>
              <a:t>16</a:t>
            </a:r>
            <a:r>
              <a:rPr lang="en-US" sz="3600" dirty="0"/>
              <a:t> "Let your light so shine before men, that they may see your good works and glorify your Father in heaven.</a:t>
            </a:r>
          </a:p>
        </p:txBody>
      </p:sp>
      <p:pic>
        <p:nvPicPr>
          <p:cNvPr id="7" name="Picture 4" descr="Detailed Macro Of Blue Woman Human Eye A detailed macro shot of a blue woman human eye. double vision stock pictures, royalty-free photos &amp; images">
            <a:extLst>
              <a:ext uri="{FF2B5EF4-FFF2-40B4-BE49-F238E27FC236}">
                <a16:creationId xmlns:a16="http://schemas.microsoft.com/office/drawing/2014/main" id="{901B9486-DE55-3996-8DB6-E1C479E321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77930" y="5866525"/>
            <a:ext cx="1166067" cy="97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08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8"/>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5464029D-A21D-4C50-A585-8E6193834625}"/>
              </a:ext>
            </a:extLst>
          </p:cNvPr>
          <p:cNvSpPr/>
          <p:nvPr/>
        </p:nvSpPr>
        <p:spPr>
          <a:xfrm>
            <a:off x="3"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CC6600"/>
              </a:solidFill>
              <a:latin typeface="Calibri" panose="020F0502020204030204"/>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867389"/>
            <a:ext cx="9144000" cy="1200329"/>
          </a:xfrm>
          <a:prstGeom prst="rect">
            <a:avLst/>
          </a:prstGeom>
          <a:noFill/>
        </p:spPr>
        <p:txBody>
          <a:bodyPr wrap="square" rtlCol="0">
            <a:spAutoFit/>
          </a:bodyPr>
          <a:lstStyle/>
          <a:p>
            <a:pPr algn="ctr" defTabSz="457200"/>
            <a:r>
              <a:rPr kumimoji="0" lang="en-US"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 The Medium</a:t>
            </a:r>
            <a:r>
              <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light (lamp) of the body is the eye</a:t>
            </a:r>
            <a:endParaRPr lang="en-US" sz="36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algn="ctr" defTabSz="457200"/>
            <a:r>
              <a:rPr lang="en-US" sz="1600" dirty="0">
                <a:solidFill>
                  <a:prstClr val="white"/>
                </a:solidFill>
                <a:latin typeface="Calibri" panose="020F0502020204030204"/>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727A95F-B878-5F25-7D82-9D2DBC6FB929}"/>
              </a:ext>
            </a:extLst>
          </p:cNvPr>
          <p:cNvSpPr txBox="1"/>
          <p:nvPr/>
        </p:nvSpPr>
        <p:spPr>
          <a:xfrm>
            <a:off x="-3" y="50334"/>
            <a:ext cx="9144000" cy="532903"/>
          </a:xfrm>
          <a:prstGeom prst="rect">
            <a:avLst/>
          </a:prstGeom>
          <a:noFill/>
        </p:spPr>
        <p:txBody>
          <a:bodyPr wrap="square" rtlCol="0">
            <a:spAutoFit/>
          </a:bodyPr>
          <a:lstStyle/>
          <a:p>
            <a:pPr marL="0" marR="0" algn="ctr">
              <a:lnSpc>
                <a:spcPct val="107000"/>
              </a:lnSpc>
              <a:spcBef>
                <a:spcPts val="0"/>
              </a:spcBef>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Singleness Of Eye And Fulness Of Light  </a:t>
            </a:r>
            <a:r>
              <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Luke 11:33-36</a:t>
            </a:r>
          </a:p>
        </p:txBody>
      </p:sp>
      <p:sp>
        <p:nvSpPr>
          <p:cNvPr id="8" name="TextBox 7">
            <a:extLst>
              <a:ext uri="{FF2B5EF4-FFF2-40B4-BE49-F238E27FC236}">
                <a16:creationId xmlns:a16="http://schemas.microsoft.com/office/drawing/2014/main" id="{308DF269-901A-8DE4-BFC6-FBFAA6DEB5E7}"/>
              </a:ext>
            </a:extLst>
          </p:cNvPr>
          <p:cNvSpPr txBox="1"/>
          <p:nvPr/>
        </p:nvSpPr>
        <p:spPr>
          <a:xfrm>
            <a:off x="409575" y="2410618"/>
            <a:ext cx="8515350" cy="3610604"/>
          </a:xfrm>
          <a:prstGeom prst="rect">
            <a:avLst/>
          </a:prstGeom>
          <a:noFill/>
        </p:spPr>
        <p:txBody>
          <a:bodyPr wrap="square">
            <a:spAutoFit/>
          </a:bodyPr>
          <a:lstStyle/>
          <a:p>
            <a:pPr marL="0" marR="0">
              <a:lnSpc>
                <a:spcPct val="107000"/>
              </a:lnSpc>
              <a:spcBef>
                <a:spcPts val="0"/>
              </a:spcBef>
              <a:spcAft>
                <a:spcPts val="800"/>
              </a:spcAft>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34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The lamp of the body is the eye.</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b="1" u="sng" kern="100" dirty="0">
                <a:effectLst/>
                <a:latin typeface="Calibri" panose="020F0502020204030204" pitchFamily="34" charset="0"/>
                <a:ea typeface="Calibri" panose="020F0502020204030204" pitchFamily="34" charset="0"/>
                <a:cs typeface="Times New Roman" panose="02020603050405020304" pitchFamily="18" charset="0"/>
              </a:rPr>
              <a:t>1. The eye is Passive</a:t>
            </a: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It does not, and cannot, create the light</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neither can it form or transform any object.</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It is simply a receiver and a reflector of outward objects to the inner consciousness of man,</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a channel through which visible things are revealed to the invisible spirit.</a:t>
            </a:r>
          </a:p>
        </p:txBody>
      </p:sp>
      <p:pic>
        <p:nvPicPr>
          <p:cNvPr id="7" name="Picture 4" descr="Detailed Macro Of Blue Woman Human Eye A detailed macro shot of a blue woman human eye. double vision stock pictures, royalty-free photos &amp; images">
            <a:extLst>
              <a:ext uri="{FF2B5EF4-FFF2-40B4-BE49-F238E27FC236}">
                <a16:creationId xmlns:a16="http://schemas.microsoft.com/office/drawing/2014/main" id="{6EBFCA87-F0C0-DCAC-3BF6-110DA1FF7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77930" y="5866525"/>
            <a:ext cx="1166067" cy="97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3013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310</TotalTime>
  <Words>2460</Words>
  <Application>Microsoft Office PowerPoint</Application>
  <PresentationFormat>On-screen Show (4:3)</PresentationFormat>
  <Paragraphs>147</Paragraphs>
  <Slides>26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Arial Black</vt:lpstr>
      <vt:lpstr>Arial Unicode MS</vt:lpstr>
      <vt:lpstr>Calibri</vt:lpstr>
      <vt:lpstr>Calibri Light</vt:lpstr>
      <vt:lpstr>Ink Free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9</cp:revision>
  <dcterms:created xsi:type="dcterms:W3CDTF">2024-01-07T11:33:54Z</dcterms:created>
  <dcterms:modified xsi:type="dcterms:W3CDTF">2024-01-14T11:09:35Z</dcterms:modified>
</cp:coreProperties>
</file>