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Lst>
  <p:notesMasterIdLst>
    <p:notesMasterId r:id="rId37"/>
  </p:notesMasterIdLst>
  <p:sldIdLst>
    <p:sldId id="265" r:id="rId4"/>
    <p:sldId id="566" r:id="rId5"/>
    <p:sldId id="567" r:id="rId6"/>
    <p:sldId id="572" r:id="rId7"/>
    <p:sldId id="869" r:id="rId8"/>
    <p:sldId id="871" r:id="rId9"/>
    <p:sldId id="870" r:id="rId10"/>
    <p:sldId id="555" r:id="rId11"/>
    <p:sldId id="489" r:id="rId12"/>
    <p:sldId id="862" r:id="rId13"/>
    <p:sldId id="571" r:id="rId14"/>
    <p:sldId id="556" r:id="rId15"/>
    <p:sldId id="447" r:id="rId16"/>
    <p:sldId id="346" r:id="rId17"/>
    <p:sldId id="564" r:id="rId18"/>
    <p:sldId id="863" r:id="rId19"/>
    <p:sldId id="565" r:id="rId20"/>
    <p:sldId id="483" r:id="rId21"/>
    <p:sldId id="857" r:id="rId22"/>
    <p:sldId id="558" r:id="rId23"/>
    <p:sldId id="570" r:id="rId24"/>
    <p:sldId id="559" r:id="rId25"/>
    <p:sldId id="864" r:id="rId26"/>
    <p:sldId id="573" r:id="rId27"/>
    <p:sldId id="859" r:id="rId28"/>
    <p:sldId id="560" r:id="rId29"/>
    <p:sldId id="569" r:id="rId30"/>
    <p:sldId id="866" r:id="rId31"/>
    <p:sldId id="562" r:id="rId32"/>
    <p:sldId id="561" r:id="rId33"/>
    <p:sldId id="867" r:id="rId34"/>
    <p:sldId id="861" r:id="rId35"/>
    <p:sldId id="85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g6Vw7RvPKoHybrJk4Mo9A==" hashData="ScnOrFrjA04i+nhZ9+nzU04Il3XoFR9y/i6ZW3sCbd2kF5DyjoZqQi9DtWfpo0s2h+h0xF/5SXXX377ivT9Tr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E5D13-8C3A-42C0-8ADA-10952B0BBB61}" type="datetimeFigureOut">
              <a:rPr lang="en-US" smtClean="0"/>
              <a:t>1/21/2024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17764-A696-423D-B6F0-46C6B82C7333}" type="slidenum">
              <a:rPr lang="en-US" smtClean="0"/>
              <a:t>‹#›</a:t>
            </a:fld>
            <a:endParaRPr lang="en-US"/>
          </a:p>
        </p:txBody>
      </p:sp>
    </p:spTree>
    <p:extLst>
      <p:ext uri="{BB962C8B-B14F-4D97-AF65-F5344CB8AC3E}">
        <p14:creationId xmlns:p14="http://schemas.microsoft.com/office/powerpoint/2010/main" val="175565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rtl="0"/>
            <a:r>
              <a:rPr lang="en-US" dirty="0"/>
              <a:t>This image is in the public domain, via the Brooklyn Museum: https://www.brooklynmuseum.org/opencollection/objects/4484.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bm4484</a:t>
            </a:r>
          </a:p>
        </p:txBody>
      </p:sp>
    </p:spTree>
    <p:extLst>
      <p:ext uri="{BB962C8B-B14F-4D97-AF65-F5344CB8AC3E}">
        <p14:creationId xmlns:p14="http://schemas.microsoft.com/office/powerpoint/2010/main" val="19856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Nebi</a:t>
            </a:r>
            <a:r>
              <a:rPr lang="en-US" sz="1200" b="0" i="0" kern="1200" dirty="0">
                <a:solidFill>
                  <a:schemeClr val="tx1"/>
                </a:solidFill>
                <a:effectLst/>
                <a:latin typeface="+mn-lt"/>
                <a:ea typeface="+mn-ea"/>
                <a:cs typeface="+mn-cs"/>
              </a:rPr>
              <a:t> Musa is a traditional location of the burial of Moses,</a:t>
            </a:r>
            <a:r>
              <a:rPr lang="en-US" sz="1200" b="0" i="0" kern="1200" baseline="0" dirty="0">
                <a:solidFill>
                  <a:schemeClr val="tx1"/>
                </a:solidFill>
                <a:effectLst/>
                <a:latin typeface="+mn-lt"/>
                <a:ea typeface="+mn-ea"/>
                <a:cs typeface="+mn-cs"/>
              </a:rPr>
              <a:t> located in the Judean wilderness west of Jericho. The tradition cannot be accurate because Deuteronomy 34 makes it clear that Moses did not enter the land of promise but died on Mount Nebo, east of the Jordan River. This American Colony photograph was taken between </a:t>
            </a:r>
            <a:r>
              <a:rPr lang="en-US" sz="1200" b="0" i="0" kern="1200" dirty="0">
                <a:solidFill>
                  <a:schemeClr val="tx1"/>
                </a:solidFill>
                <a:effectLst/>
                <a:latin typeface="+mn-lt"/>
                <a:ea typeface="+mn-ea"/>
                <a:cs typeface="+mn-cs"/>
              </a:rPr>
              <a:t>1900 and 1920</a:t>
            </a:r>
            <a:r>
              <a:rPr lang="en-US" sz="1200" b="0" i="0" kern="1200" baseline="0" dirty="0">
                <a:solidFill>
                  <a:schemeClr val="tx1"/>
                </a:solidFill>
                <a:effectLst/>
                <a:latin typeface="+mn-lt"/>
                <a:ea typeface="+mn-ea"/>
                <a:cs typeface="+mn-cs"/>
              </a:rPr>
              <a:t> during a Muslim pilgrimage.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err="1"/>
              <a:t>mat01032</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68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reconstruction shows a four-room house from the Iron Age (circa 1000</a:t>
            </a:r>
            <a:r>
              <a:rPr lang="en-US" baseline="0" dirty="0"/>
              <a:t> BC). While houses changed between then and the time of Jesus, the traditional building materials did not.</a:t>
            </a:r>
            <a:endParaRPr lang="en-US" dirty="0"/>
          </a:p>
          <a:p>
            <a:endParaRPr lang="en-US" dirty="0"/>
          </a:p>
          <a:p>
            <a:r>
              <a:rPr lang="en-US" dirty="0"/>
              <a:t>tb061804517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78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63" lvl="2" indent="0">
              <a:buNone/>
            </a:pPr>
            <a:r>
              <a:rPr lang="en-US" dirty="0"/>
              <a:t>“I, even I, am he that </a:t>
            </a:r>
            <a:r>
              <a:rPr lang="en-US" dirty="0" err="1"/>
              <a:t>blotteth</a:t>
            </a:r>
            <a:r>
              <a:rPr lang="en-US" dirty="0"/>
              <a:t> out thy transgressions for mine own sake; and I will not remember thy sins”</a:t>
            </a:r>
            <a:r>
              <a:rPr lang="en-US" sz="1200" dirty="0"/>
              <a:t> (Isa 43:25, ASV).</a:t>
            </a:r>
          </a:p>
          <a:p>
            <a:pPr marL="4763" lvl="2" indent="0">
              <a:buNone/>
            </a:pPr>
            <a:endParaRPr lang="en-US" sz="1200" dirty="0"/>
          </a:p>
          <a:p>
            <a:pPr marL="4763" lvl="2" indent="0">
              <a:buNone/>
            </a:pPr>
            <a:r>
              <a:rPr lang="en-US" sz="1200" dirty="0"/>
              <a:t>The Great Isaiah Scroll is owned by </a:t>
            </a:r>
            <a:r>
              <a:rPr lang="en-US" sz="1200"/>
              <a:t>the Israel Museum. </a:t>
            </a:r>
            <a:r>
              <a:rPr lang="en-US" sz="1200" dirty="0"/>
              <a:t>This image is public domain, from Wikimedia: https://commons.wikimedia.org/wiki/File:The_Great_Isaiah_Scroll_MS_A_(1QIsa)_-_Google_Art_Project-x1-y0.jpg</a:t>
            </a:r>
          </a:p>
          <a:p>
            <a:pPr marL="4763" lvl="2" indent="0">
              <a:buNone/>
            </a:pPr>
            <a:endParaRPr lang="en-US" sz="1200" dirty="0"/>
          </a:p>
          <a:p>
            <a:pPr marL="4763" lvl="2" indent="0">
              <a:buNone/>
            </a:pPr>
            <a:r>
              <a:rPr lang="en-US" sz="1200" dirty="0"/>
              <a:t>isax1y0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663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A9329-E097-46CE-A350-90165BB10127}" type="datetime1">
              <a:rPr lang="en-US" smtClean="0"/>
              <a:t>1/21/2024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741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FFF92-67DD-4B06-B398-F2A402B80AC1}" type="datetime1">
              <a:rPr lang="en-US" smtClean="0"/>
              <a:t>1/21/2024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7340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74456-CE6D-4137-8D01-61F985E729C5}" type="datetime1">
              <a:rPr lang="en-US" smtClean="0"/>
              <a:t>1/21/2024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2109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684084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58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205514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84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6017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89574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930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6142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EEC89-37AD-41AE-BFBA-6667DCAE6B5A}" type="datetime1">
              <a:rPr lang="en-US" smtClean="0"/>
              <a:t>1/21/2024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8941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73294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6799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58450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48930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54663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5438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35C9C3-1769-4112-887C-2A8EFA7AAFF6}" type="datetime1">
              <a:rPr lang="en-US" smtClean="0"/>
              <a:t>1/21/2024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5304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F81D91-DF02-433B-A6D3-EABF4E7659A9}" type="datetime1">
              <a:rPr lang="en-US" smtClean="0"/>
              <a:t>1/21/2024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3346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BE5CB-F481-4F3D-B62B-4E44CBF67E3C}" type="datetime1">
              <a:rPr lang="en-US" smtClean="0"/>
              <a:t>1/21/2024</a:t>
            </a:fld>
            <a:endParaRPr lang="en-US" dirty="0"/>
          </a:p>
        </p:txBody>
      </p:sp>
      <p:sp>
        <p:nvSpPr>
          <p:cNvPr id="8" name="Footer Placeholder 7"/>
          <p:cNvSpPr>
            <a:spLocks noGrp="1"/>
          </p:cNvSpPr>
          <p:nvPr>
            <p:ph type="ftr" sz="quarter" idx="11"/>
          </p:nvPr>
        </p:nvSpPr>
        <p:spPr/>
        <p:txBody>
          <a:bodyPr/>
          <a:lstStyle/>
          <a:p>
            <a:r>
              <a:rPr lang="en-US"/>
              <a:t>b hastings   newlebanoncoc.com</a:t>
            </a:r>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4356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466BA5-2A82-44C1-A0D7-BD2D7E141A60}" type="datetime1">
              <a:rPr lang="en-US" smtClean="0"/>
              <a:t>1/21/2024</a:t>
            </a:fld>
            <a:endParaRPr lang="en-US" dirty="0"/>
          </a:p>
        </p:txBody>
      </p:sp>
      <p:sp>
        <p:nvSpPr>
          <p:cNvPr id="4" name="Footer Placeholder 3"/>
          <p:cNvSpPr>
            <a:spLocks noGrp="1"/>
          </p:cNvSpPr>
          <p:nvPr>
            <p:ph type="ftr" sz="quarter" idx="11"/>
          </p:nvPr>
        </p:nvSpPr>
        <p:spPr/>
        <p:txBody>
          <a:bodyPr/>
          <a:lstStyle/>
          <a:p>
            <a:r>
              <a:rPr lang="en-US"/>
              <a:t>b hastings   newlebanoncoc.com</a:t>
            </a:r>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8027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31177-FCCF-450E-BB99-72F5F52EDF4E}" type="datetime1">
              <a:rPr lang="en-US" smtClean="0"/>
              <a:t>1/21/2024</a:t>
            </a:fld>
            <a:endParaRPr lang="en-US" dirty="0"/>
          </a:p>
        </p:txBody>
      </p:sp>
      <p:sp>
        <p:nvSpPr>
          <p:cNvPr id="3" name="Footer Placeholder 2"/>
          <p:cNvSpPr>
            <a:spLocks noGrp="1"/>
          </p:cNvSpPr>
          <p:nvPr>
            <p:ph type="ftr" sz="quarter" idx="11"/>
          </p:nvPr>
        </p:nvSpPr>
        <p:spPr/>
        <p:txBody>
          <a:bodyPr/>
          <a:lstStyle/>
          <a:p>
            <a:r>
              <a:rPr lang="en-US"/>
              <a:t>b hastings   newlebanoncoc.com</a:t>
            </a:r>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8967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C00C2-734D-43F4-9ACE-8BABBE7ECDCD}" type="datetime1">
              <a:rPr lang="en-US" smtClean="0"/>
              <a:t>1/21/2024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4452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2BDCA9-5FFD-433E-9B47-F31117C43C8A}" type="datetime1">
              <a:rPr lang="en-US" smtClean="0"/>
              <a:t>1/21/2024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3885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85CB-2A7E-45DE-A923-99DC2E377DA2}" type="datetime1">
              <a:rPr lang="en-US" smtClean="0"/>
              <a:t>1/21/2024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577939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21867543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2952833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0028E6B-5DE8-5A0D-A04A-97FC26382792}"/>
              </a:ext>
            </a:extLst>
          </p:cNvPr>
          <p:cNvSpPr txBox="1"/>
          <p:nvPr/>
        </p:nvSpPr>
        <p:spPr>
          <a:xfrm>
            <a:off x="855677" y="906011"/>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1. An Unlettered Man Teaching</a:t>
            </a:r>
            <a:endParaRPr lang="en-US" sz="3600" dirty="0"/>
          </a:p>
        </p:txBody>
      </p:sp>
      <p:sp>
        <p:nvSpPr>
          <p:cNvPr id="5" name="Footer Placeholder 4">
            <a:extLst>
              <a:ext uri="{FF2B5EF4-FFF2-40B4-BE49-F238E27FC236}">
                <a16:creationId xmlns:a16="http://schemas.microsoft.com/office/drawing/2014/main" id="{6A3534D5-4F4F-26F0-9BA3-CC70FCF3788A}"/>
              </a:ext>
            </a:extLst>
          </p:cNvPr>
          <p:cNvSpPr>
            <a:spLocks noGrp="1"/>
          </p:cNvSpPr>
          <p:nvPr>
            <p:ph type="ftr" sz="quarter" idx="11"/>
          </p:nvPr>
        </p:nvSpPr>
        <p:spPr/>
        <p:txBody>
          <a:bodyPr/>
          <a:lstStyle/>
          <a:p>
            <a:r>
              <a:rPr lang="en-US" sz="1600" dirty="0"/>
              <a:t>b hastings   newlebanoncoc.com</a:t>
            </a:r>
          </a:p>
        </p:txBody>
      </p:sp>
      <p:sp>
        <p:nvSpPr>
          <p:cNvPr id="9" name="TextBox 8">
            <a:extLst>
              <a:ext uri="{FF2B5EF4-FFF2-40B4-BE49-F238E27FC236}">
                <a16:creationId xmlns:a16="http://schemas.microsoft.com/office/drawing/2014/main" id="{367A53E6-B10E-DA8E-6B4B-55DD35ADB6C0}"/>
              </a:ext>
            </a:extLst>
          </p:cNvPr>
          <p:cNvSpPr txBox="1"/>
          <p:nvPr/>
        </p:nvSpPr>
        <p:spPr>
          <a:xfrm>
            <a:off x="1317071" y="2033546"/>
            <a:ext cx="7415867" cy="4031873"/>
          </a:xfrm>
          <a:prstGeom prst="rect">
            <a:avLst/>
          </a:prstGeom>
          <a:noFill/>
        </p:spPr>
        <p:txBody>
          <a:bodyPr wrap="square">
            <a:spAutoFit/>
          </a:bodyPr>
          <a:lstStyle/>
          <a:p>
            <a:r>
              <a:rPr lang="en-US" sz="3200" dirty="0">
                <a:solidFill>
                  <a:srgbClr val="0070C0"/>
                </a:solidFill>
              </a:rPr>
              <a:t>Here is a glimpse </a:t>
            </a:r>
            <a:r>
              <a:rPr lang="en-US" sz="3200" dirty="0"/>
              <a:t>of the astounding effect </a:t>
            </a:r>
            <a:r>
              <a:rPr lang="en-US" sz="3200" u="sng" dirty="0"/>
              <a:t>the words and works of Jesus had already produced.</a:t>
            </a:r>
            <a:r>
              <a:rPr lang="en-US" sz="3200" dirty="0"/>
              <a:t> The religious hierarchy were by this time fully aware of the challenge of Jesus’ life and teaching.</a:t>
            </a:r>
          </a:p>
          <a:p>
            <a:r>
              <a:rPr lang="en-US" sz="3200" dirty="0">
                <a:solidFill>
                  <a:srgbClr val="0070C0"/>
                </a:solidFill>
              </a:rPr>
              <a:t>Their hostility </a:t>
            </a:r>
            <a:r>
              <a:rPr lang="en-US" sz="3200" dirty="0"/>
              <a:t>made itself evident at every opportunity. Nevertheless, the mighty works of Jesus continued unstopped.</a:t>
            </a:r>
          </a:p>
        </p:txBody>
      </p:sp>
    </p:spTree>
    <p:extLst>
      <p:ext uri="{BB962C8B-B14F-4D97-AF65-F5344CB8AC3E}">
        <p14:creationId xmlns:p14="http://schemas.microsoft.com/office/powerpoint/2010/main" val="252168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0028E6B-5DE8-5A0D-A04A-97FC26382792}"/>
              </a:ext>
            </a:extLst>
          </p:cNvPr>
          <p:cNvSpPr txBox="1"/>
          <p:nvPr/>
        </p:nvSpPr>
        <p:spPr>
          <a:xfrm>
            <a:off x="855677" y="906011"/>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1. An Unlettered Man Teaching</a:t>
            </a:r>
            <a:endParaRPr lang="en-US" sz="3600" dirty="0"/>
          </a:p>
        </p:txBody>
      </p:sp>
      <p:sp>
        <p:nvSpPr>
          <p:cNvPr id="7" name="TextBox 6">
            <a:extLst>
              <a:ext uri="{FF2B5EF4-FFF2-40B4-BE49-F238E27FC236}">
                <a16:creationId xmlns:a16="http://schemas.microsoft.com/office/drawing/2014/main" id="{321CEAC3-9F56-F1EF-51A5-1DE366D23F7E}"/>
              </a:ext>
            </a:extLst>
          </p:cNvPr>
          <p:cNvSpPr txBox="1"/>
          <p:nvPr/>
        </p:nvSpPr>
        <p:spPr>
          <a:xfrm>
            <a:off x="1124125" y="1669409"/>
            <a:ext cx="7600425" cy="4637167"/>
          </a:xfrm>
          <a:prstGeom prst="rect">
            <a:avLst/>
          </a:prstGeom>
          <a:noFill/>
        </p:spPr>
        <p:txBody>
          <a:bodyPr wrap="square">
            <a:spAutoFit/>
          </a:bodyPr>
          <a:lstStyle/>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13:54).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And when He had come to His own country, He taught them in their synagogue, so that they were astonished and said,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"Where did this Man get this wisdom and these mighty works?</a:t>
            </a: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7:15).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And the Jews marveled, saying,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"How does this Man know letters, having never studied?"</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Here we have Him teaching in the presence of “doctors of the law.” Christ, who is the wisdom of God, said of Himself, “I am from above, you are from beneath.” A man may be “lettered” and “scholarly,” and yet blind to the wisdom that comes from above.</a:t>
            </a:r>
          </a:p>
        </p:txBody>
      </p:sp>
      <p:sp>
        <p:nvSpPr>
          <p:cNvPr id="5" name="Footer Placeholder 4">
            <a:extLst>
              <a:ext uri="{FF2B5EF4-FFF2-40B4-BE49-F238E27FC236}">
                <a16:creationId xmlns:a16="http://schemas.microsoft.com/office/drawing/2014/main" id="{8EB60888-E0ED-2789-4BB1-4FB2859A0C84}"/>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31384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C92F830-86C3-3D33-5FAB-00F2DFB6791F}"/>
              </a:ext>
            </a:extLst>
          </p:cNvPr>
          <p:cNvSpPr txBox="1"/>
          <p:nvPr/>
        </p:nvSpPr>
        <p:spPr>
          <a:xfrm>
            <a:off x="1468073" y="1627795"/>
            <a:ext cx="6878973" cy="4524315"/>
          </a:xfrm>
          <a:prstGeom prst="rect">
            <a:avLst/>
          </a:prstGeom>
          <a:noFill/>
        </p:spPr>
        <p:txBody>
          <a:bodyPr wrap="square">
            <a:spAutoFit/>
          </a:bodyPr>
          <a:lstStyle/>
          <a:p>
            <a:r>
              <a:rPr lang="en-US" sz="3200" b="1" dirty="0">
                <a:solidFill>
                  <a:srgbClr val="0070C0"/>
                </a:solidFill>
              </a:rPr>
              <a:t>18</a:t>
            </a:r>
            <a:r>
              <a:rPr lang="en-US" sz="3200" dirty="0"/>
              <a:t> Then behold, men brought on a bed a man who was paralyzed, whom they sought to bring in and lay before Him.</a:t>
            </a:r>
          </a:p>
          <a:p>
            <a:endParaRPr lang="en-US" sz="3200" dirty="0"/>
          </a:p>
          <a:p>
            <a:r>
              <a:rPr lang="en-US" sz="3200" b="1" dirty="0">
                <a:solidFill>
                  <a:srgbClr val="0070C0"/>
                </a:solidFill>
              </a:rPr>
              <a:t>19</a:t>
            </a:r>
            <a:r>
              <a:rPr lang="en-US" sz="3200" dirty="0"/>
              <a:t> And when they could not find how they might bring him in, because of the crowd, </a:t>
            </a:r>
            <a:r>
              <a:rPr lang="en-US" sz="3200" u="sng" dirty="0"/>
              <a:t>they went up on the housetop and let him down with his bed through the tiling into the midst before Jesus</a:t>
            </a:r>
            <a:r>
              <a:rPr lang="en-US" sz="3200" dirty="0"/>
              <a:t>.</a:t>
            </a:r>
          </a:p>
        </p:txBody>
      </p:sp>
      <p:sp>
        <p:nvSpPr>
          <p:cNvPr id="10" name="TextBox 9">
            <a:extLst>
              <a:ext uri="{FF2B5EF4-FFF2-40B4-BE49-F238E27FC236}">
                <a16:creationId xmlns:a16="http://schemas.microsoft.com/office/drawing/2014/main" id="{83EF7D87-A0B9-8E24-26AE-8C9B828EFE70}"/>
              </a:ext>
            </a:extLst>
          </p:cNvPr>
          <p:cNvSpPr txBox="1"/>
          <p:nvPr/>
        </p:nvSpPr>
        <p:spPr>
          <a:xfrm>
            <a:off x="855677" y="914400"/>
            <a:ext cx="8288323" cy="584775"/>
          </a:xfrm>
          <a:prstGeom prst="rect">
            <a:avLst/>
          </a:prstGeom>
          <a:noFill/>
        </p:spPr>
        <p:txBody>
          <a:bodyPr wrap="square">
            <a:sp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2. A Sick Man let Down through a Roof</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
        <p:nvSpPr>
          <p:cNvPr id="5" name="Footer Placeholder 4">
            <a:extLst>
              <a:ext uri="{FF2B5EF4-FFF2-40B4-BE49-F238E27FC236}">
                <a16:creationId xmlns:a16="http://schemas.microsoft.com/office/drawing/2014/main" id="{FD6DA5BF-ED74-8662-04DE-5D941C3D7A89}"/>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255494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Public\_Bethany\luke05\Nebi Musa, interior with crowds, mat01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346" y="228600"/>
            <a:ext cx="5127308"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Crowds gathered at </a:t>
            </a:r>
            <a:r>
              <a:rPr lang="en-US" dirty="0" err="1"/>
              <a:t>Nebi</a:t>
            </a:r>
            <a:r>
              <a:rPr lang="en-US" dirty="0"/>
              <a:t> Musa</a:t>
            </a:r>
          </a:p>
        </p:txBody>
      </p:sp>
      <p:sp>
        <p:nvSpPr>
          <p:cNvPr id="3" name="Text Placeholder 2"/>
          <p:cNvSpPr>
            <a:spLocks noGrp="1"/>
          </p:cNvSpPr>
          <p:nvPr>
            <p:ph type="body" sz="quarter" idx="12"/>
          </p:nvPr>
        </p:nvSpPr>
        <p:spPr/>
        <p:txBody>
          <a:bodyPr/>
          <a:lstStyle/>
          <a:p>
            <a:r>
              <a:rPr lang="en-US" dirty="0"/>
              <a:t>5:19</a:t>
            </a:r>
          </a:p>
        </p:txBody>
      </p:sp>
      <p:sp>
        <p:nvSpPr>
          <p:cNvPr id="4" name="Title 3"/>
          <p:cNvSpPr>
            <a:spLocks noGrp="1"/>
          </p:cNvSpPr>
          <p:nvPr>
            <p:ph type="title"/>
          </p:nvPr>
        </p:nvSpPr>
        <p:spPr/>
        <p:txBody>
          <a:bodyPr/>
          <a:lstStyle/>
          <a:p>
            <a:r>
              <a:rPr lang="en-US" dirty="0"/>
              <a:t>And not finding a way they might bring him in because of the crowds</a:t>
            </a:r>
          </a:p>
        </p:txBody>
      </p:sp>
    </p:spTree>
    <p:extLst>
      <p:ext uri="{BB962C8B-B14F-4D97-AF65-F5344CB8AC3E}">
        <p14:creationId xmlns:p14="http://schemas.microsoft.com/office/powerpoint/2010/main" val="41372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LBL\04 Judah and the Dead Sea\Joppa-Tel Aviv\Tell Qasile reconstructed four-room house, tb0618045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6"/>
            <a:ext cx="9144000" cy="6859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Reconstructed four-room house at Tell </a:t>
            </a:r>
            <a:r>
              <a:rPr lang="en-US" dirty="0" err="1"/>
              <a:t>Qasile</a:t>
            </a:r>
            <a:endParaRPr lang="en-US" dirty="0"/>
          </a:p>
        </p:txBody>
      </p:sp>
      <p:sp>
        <p:nvSpPr>
          <p:cNvPr id="3" name="Text Placeholder 2"/>
          <p:cNvSpPr>
            <a:spLocks noGrp="1"/>
          </p:cNvSpPr>
          <p:nvPr>
            <p:ph type="body" sz="quarter" idx="12"/>
          </p:nvPr>
        </p:nvSpPr>
        <p:spPr/>
        <p:txBody>
          <a:bodyPr/>
          <a:lstStyle/>
          <a:p>
            <a:r>
              <a:rPr lang="en-US" dirty="0"/>
              <a:t>5:19</a:t>
            </a:r>
          </a:p>
        </p:txBody>
      </p:sp>
      <p:sp>
        <p:nvSpPr>
          <p:cNvPr id="4" name="Title 3"/>
          <p:cNvSpPr>
            <a:spLocks noGrp="1"/>
          </p:cNvSpPr>
          <p:nvPr>
            <p:ph type="title"/>
          </p:nvPr>
        </p:nvSpPr>
        <p:spPr/>
        <p:txBody>
          <a:bodyPr/>
          <a:lstStyle/>
          <a:p>
            <a:r>
              <a:rPr lang="en-US" dirty="0"/>
              <a:t>They went up on the roof and let him down through the tiles with his bed</a:t>
            </a:r>
          </a:p>
        </p:txBody>
      </p:sp>
    </p:spTree>
    <p:extLst>
      <p:ext uri="{BB962C8B-B14F-4D97-AF65-F5344CB8AC3E}">
        <p14:creationId xmlns:p14="http://schemas.microsoft.com/office/powerpoint/2010/main" val="308698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3EF7D87-A0B9-8E24-26AE-8C9B828EFE70}"/>
              </a:ext>
            </a:extLst>
          </p:cNvPr>
          <p:cNvSpPr txBox="1"/>
          <p:nvPr/>
        </p:nvSpPr>
        <p:spPr>
          <a:xfrm>
            <a:off x="855677" y="914400"/>
            <a:ext cx="8288323" cy="584775"/>
          </a:xfrm>
          <a:prstGeom prst="rect">
            <a:avLst/>
          </a:prstGeom>
          <a:noFill/>
        </p:spPr>
        <p:txBody>
          <a:bodyPr wrap="square">
            <a:sp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2. A Sick Man let Down through a Roof</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
        <p:nvSpPr>
          <p:cNvPr id="6" name="TextBox 5">
            <a:extLst>
              <a:ext uri="{FF2B5EF4-FFF2-40B4-BE49-F238E27FC236}">
                <a16:creationId xmlns:a16="http://schemas.microsoft.com/office/drawing/2014/main" id="{1834F4A5-0593-DDC6-0884-26E7C6ABF80B}"/>
              </a:ext>
            </a:extLst>
          </p:cNvPr>
          <p:cNvSpPr txBox="1"/>
          <p:nvPr/>
        </p:nvSpPr>
        <p:spPr>
          <a:xfrm>
            <a:off x="1325462" y="1826346"/>
            <a:ext cx="7424256" cy="4175502"/>
          </a:xfrm>
          <a:prstGeom prst="rect">
            <a:avLst/>
          </a:prstGeom>
          <a:noFill/>
        </p:spPr>
        <p:txBody>
          <a:bodyPr wrap="square">
            <a:spAutoFit/>
          </a:bodyPr>
          <a:lstStyle/>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19)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Those who really believe in Jesus will some way or other bring their burdens to His feet, as those four men brought the helpless paralytic.</a:t>
            </a:r>
          </a:p>
          <a:p>
            <a:pPr marL="0" marR="0">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Whatever burdens us should lead to the breaking up of everything that stands between us and Jesus. Such roof breaking will appear as needless  to the indifferent.</a:t>
            </a:r>
          </a:p>
          <a:p>
            <a:pPr marL="0" marR="0">
              <a:spcBef>
                <a:spcPts val="0"/>
              </a:spcBef>
              <a:spcAft>
                <a:spcPts val="800"/>
              </a:spcAft>
            </a:pP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we have no burden of our own, let the need of others bring us into His presence.</a:t>
            </a:r>
          </a:p>
        </p:txBody>
      </p:sp>
      <p:sp>
        <p:nvSpPr>
          <p:cNvPr id="5" name="Footer Placeholder 4">
            <a:extLst>
              <a:ext uri="{FF2B5EF4-FFF2-40B4-BE49-F238E27FC236}">
                <a16:creationId xmlns:a16="http://schemas.microsoft.com/office/drawing/2014/main" id="{E0BEE42C-65AA-82BC-0D0C-3CF9EC544376}"/>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22048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01DD194-C33D-DEE8-B94A-F85FDCCED4F1}"/>
              </a:ext>
            </a:extLst>
          </p:cNvPr>
          <p:cNvSpPr txBox="1"/>
          <p:nvPr/>
        </p:nvSpPr>
        <p:spPr>
          <a:xfrm>
            <a:off x="1400962" y="1879133"/>
            <a:ext cx="7382312" cy="1077218"/>
          </a:xfrm>
          <a:prstGeom prst="rect">
            <a:avLst/>
          </a:prstGeom>
          <a:noFill/>
        </p:spPr>
        <p:txBody>
          <a:bodyPr wrap="square">
            <a:spAutoFit/>
          </a:bodyPr>
          <a:lstStyle/>
          <a:p>
            <a:r>
              <a:rPr lang="en-US" sz="3200" b="1" dirty="0">
                <a:solidFill>
                  <a:srgbClr val="0070C0"/>
                </a:solidFill>
              </a:rPr>
              <a:t>20</a:t>
            </a:r>
            <a:r>
              <a:rPr lang="en-US" sz="3200" dirty="0"/>
              <a:t> When He saw their faith, He said to him, "</a:t>
            </a:r>
            <a:r>
              <a:rPr lang="en-US" sz="3200" b="1" u="sng" dirty="0"/>
              <a:t>Man, your sins are forgiven you</a:t>
            </a:r>
            <a:r>
              <a:rPr lang="en-US" sz="3200" dirty="0"/>
              <a:t>."</a:t>
            </a:r>
          </a:p>
        </p:txBody>
      </p:sp>
      <p:sp>
        <p:nvSpPr>
          <p:cNvPr id="8" name="TextBox 7">
            <a:extLst>
              <a:ext uri="{FF2B5EF4-FFF2-40B4-BE49-F238E27FC236}">
                <a16:creationId xmlns:a16="http://schemas.microsoft.com/office/drawing/2014/main" id="{6893F223-85F0-4420-5A42-A696A3D557EB}"/>
              </a:ext>
            </a:extLst>
          </p:cNvPr>
          <p:cNvSpPr txBox="1"/>
          <p:nvPr/>
        </p:nvSpPr>
        <p:spPr>
          <a:xfrm>
            <a:off x="855677" y="922789"/>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3. A Man Forgiving Sins</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F984B402-226E-CBC2-AE76-BA0CC1D4D991}"/>
              </a:ext>
            </a:extLst>
          </p:cNvPr>
          <p:cNvSpPr>
            <a:spLocks noGrp="1"/>
          </p:cNvSpPr>
          <p:nvPr>
            <p:ph type="ftr" sz="quarter" idx="11"/>
          </p:nvPr>
        </p:nvSpPr>
        <p:spPr/>
        <p:txBody>
          <a:bodyPr/>
          <a:lstStyle/>
          <a:p>
            <a:r>
              <a:rPr lang="en-US" sz="1600" dirty="0"/>
              <a:t>b hastings   newlebanoncoc.com</a:t>
            </a:r>
          </a:p>
        </p:txBody>
      </p:sp>
      <p:sp>
        <p:nvSpPr>
          <p:cNvPr id="9" name="TextBox 8">
            <a:extLst>
              <a:ext uri="{FF2B5EF4-FFF2-40B4-BE49-F238E27FC236}">
                <a16:creationId xmlns:a16="http://schemas.microsoft.com/office/drawing/2014/main" id="{B6B69A3C-82FD-3F8E-4725-E10AF1C8DCDD}"/>
              </a:ext>
            </a:extLst>
          </p:cNvPr>
          <p:cNvSpPr txBox="1"/>
          <p:nvPr/>
        </p:nvSpPr>
        <p:spPr>
          <a:xfrm>
            <a:off x="1367405" y="3124116"/>
            <a:ext cx="7172588" cy="3108543"/>
          </a:xfrm>
          <a:prstGeom prst="rect">
            <a:avLst/>
          </a:prstGeom>
          <a:noFill/>
        </p:spPr>
        <p:txBody>
          <a:bodyPr wrap="square">
            <a:spAutoFit/>
          </a:bodyPr>
          <a:lstStyle/>
          <a:p>
            <a:r>
              <a:rPr lang="en-US" sz="2800" dirty="0"/>
              <a:t>Christ no doubt </a:t>
            </a:r>
            <a:r>
              <a:rPr lang="en-US" sz="2800" u="sng" dirty="0"/>
              <a:t>intended this to be a challenge </a:t>
            </a:r>
            <a:r>
              <a:rPr lang="en-US" sz="2800" dirty="0"/>
              <a:t>of </a:t>
            </a:r>
            <a:r>
              <a:rPr lang="en-US" sz="2800" u="sng" dirty="0"/>
              <a:t>the religious doctors </a:t>
            </a:r>
            <a:r>
              <a:rPr lang="en-US" sz="2800" dirty="0"/>
              <a:t>present in such large numbers. </a:t>
            </a:r>
          </a:p>
          <a:p>
            <a:endParaRPr lang="en-US" sz="800" dirty="0"/>
          </a:p>
          <a:p>
            <a:r>
              <a:rPr lang="en-US" sz="2600" dirty="0"/>
              <a:t>Therefore, </a:t>
            </a:r>
            <a:r>
              <a:rPr lang="en-US" sz="2600" u="sng" dirty="0"/>
              <a:t>he announced the man’s pardon of all transgressions, no doubt foreseeing the objections </a:t>
            </a:r>
            <a:r>
              <a:rPr lang="en-US" sz="2600" dirty="0"/>
              <a:t>that would come of it, and the eventual healing of the man’s body afterward.</a:t>
            </a:r>
          </a:p>
        </p:txBody>
      </p:sp>
    </p:spTree>
    <p:extLst>
      <p:ext uri="{BB962C8B-B14F-4D97-AF65-F5344CB8AC3E}">
        <p14:creationId xmlns:p14="http://schemas.microsoft.com/office/powerpoint/2010/main" val="184358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893F223-85F0-4420-5A42-A696A3D557EB}"/>
              </a:ext>
            </a:extLst>
          </p:cNvPr>
          <p:cNvSpPr txBox="1"/>
          <p:nvPr/>
        </p:nvSpPr>
        <p:spPr>
          <a:xfrm>
            <a:off x="855677" y="922789"/>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3. A Man Forgiving Sins</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9" name="TextBox 8">
            <a:extLst>
              <a:ext uri="{FF2B5EF4-FFF2-40B4-BE49-F238E27FC236}">
                <a16:creationId xmlns:a16="http://schemas.microsoft.com/office/drawing/2014/main" id="{C4A787EE-4E91-01F4-189D-AE17846F1FF3}"/>
              </a:ext>
            </a:extLst>
          </p:cNvPr>
          <p:cNvSpPr txBox="1"/>
          <p:nvPr/>
        </p:nvSpPr>
        <p:spPr>
          <a:xfrm>
            <a:off x="1132515" y="1661021"/>
            <a:ext cx="7407478" cy="4667945"/>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What? A Man forgiving sins! “Who can forgive sins but God alone?” This is a strange thing.  Had not Jehovah said,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 even I, am He that blots out transgressions, and will not remember your sins?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 43:25)</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Who is this that forgives sins also? </a:t>
            </a:r>
          </a:p>
          <a:p>
            <a:pPr marL="0" marR="0">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Man Christ Jesus forgiving sins is the crowning act of the matchless grace of God, and will be one of those “strange things” at which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shall marvel through all eternity.</a:t>
            </a:r>
          </a:p>
        </p:txBody>
      </p:sp>
      <p:sp>
        <p:nvSpPr>
          <p:cNvPr id="5" name="Footer Placeholder 4">
            <a:extLst>
              <a:ext uri="{FF2B5EF4-FFF2-40B4-BE49-F238E27FC236}">
                <a16:creationId xmlns:a16="http://schemas.microsoft.com/office/drawing/2014/main" id="{DE29AE38-E924-127C-E571-D5F76EF6FEF3}"/>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65598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Lord’s declaration that He forgives sins, in Isaiah 43:25 on the Great Isaiah Scroll</a:t>
            </a:r>
          </a:p>
        </p:txBody>
      </p:sp>
      <p:sp>
        <p:nvSpPr>
          <p:cNvPr id="6" name="Text Placeholder 5"/>
          <p:cNvSpPr>
            <a:spLocks noGrp="1"/>
          </p:cNvSpPr>
          <p:nvPr>
            <p:ph type="body" sz="quarter" idx="12"/>
          </p:nvPr>
        </p:nvSpPr>
        <p:spPr/>
        <p:txBody>
          <a:bodyPr/>
          <a:lstStyle/>
          <a:p>
            <a:r>
              <a:rPr lang="en-US" dirty="0"/>
              <a:t>5:21</a:t>
            </a:r>
          </a:p>
        </p:txBody>
      </p:sp>
      <p:sp>
        <p:nvSpPr>
          <p:cNvPr id="4" name="Title 3"/>
          <p:cNvSpPr>
            <a:spLocks noGrp="1"/>
          </p:cNvSpPr>
          <p:nvPr>
            <p:ph type="title"/>
          </p:nvPr>
        </p:nvSpPr>
        <p:spPr/>
        <p:txBody>
          <a:bodyPr/>
          <a:lstStyle/>
          <a:p>
            <a:r>
              <a:rPr lang="en-US" dirty="0"/>
              <a:t>Who can forgive sins, but God alone?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9476"/>
            <a:ext cx="9144000" cy="6099048"/>
          </a:xfrm>
          <a:prstGeom prst="rect">
            <a:avLst/>
          </a:prstGeom>
        </p:spPr>
      </p:pic>
      <p:sp>
        <p:nvSpPr>
          <p:cNvPr id="5" name="Rectangle 4"/>
          <p:cNvSpPr/>
          <p:nvPr/>
        </p:nvSpPr>
        <p:spPr>
          <a:xfrm rot="21435552">
            <a:off x="916232" y="2210192"/>
            <a:ext cx="7315200" cy="837764"/>
          </a:xfrm>
          <a:prstGeom prst="rect">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41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984B402-226E-CBC2-AE76-BA0CC1D4D991}"/>
              </a:ext>
            </a:extLst>
          </p:cNvPr>
          <p:cNvSpPr>
            <a:spLocks noGrp="1"/>
          </p:cNvSpPr>
          <p:nvPr>
            <p:ph type="ftr" sz="quarter" idx="11"/>
          </p:nvPr>
        </p:nvSpPr>
        <p:spPr/>
        <p:txBody>
          <a:bodyPr/>
          <a:lstStyle/>
          <a:p>
            <a:r>
              <a:rPr lang="en-US" sz="1600" dirty="0"/>
              <a:t>b hastings   newlebanoncoc.com</a:t>
            </a:r>
          </a:p>
        </p:txBody>
      </p:sp>
      <p:sp>
        <p:nvSpPr>
          <p:cNvPr id="7" name="TextBox 6">
            <a:extLst>
              <a:ext uri="{FF2B5EF4-FFF2-40B4-BE49-F238E27FC236}">
                <a16:creationId xmlns:a16="http://schemas.microsoft.com/office/drawing/2014/main" id="{A01CBC83-395D-5A2A-C811-77EB59BF1462}"/>
              </a:ext>
            </a:extLst>
          </p:cNvPr>
          <p:cNvSpPr txBox="1"/>
          <p:nvPr/>
        </p:nvSpPr>
        <p:spPr>
          <a:xfrm>
            <a:off x="855677" y="906011"/>
            <a:ext cx="8288323" cy="646331"/>
          </a:xfrm>
          <a:prstGeom prst="rect">
            <a:avLst/>
          </a:prstGeom>
          <a:noFill/>
        </p:spPr>
        <p:txBody>
          <a:bodyPr wrap="square">
            <a:sp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     1. An Unlettered Man Teaching</a:t>
            </a:r>
            <a:endParaRPr lang="en-US" sz="3600" dirty="0"/>
          </a:p>
        </p:txBody>
      </p:sp>
      <p:sp>
        <p:nvSpPr>
          <p:cNvPr id="9" name="TextBox 8">
            <a:extLst>
              <a:ext uri="{FF2B5EF4-FFF2-40B4-BE49-F238E27FC236}">
                <a16:creationId xmlns:a16="http://schemas.microsoft.com/office/drawing/2014/main" id="{FFBBDED2-A789-DC09-50B2-DF3CC7C09C9E}"/>
              </a:ext>
            </a:extLst>
          </p:cNvPr>
          <p:cNvSpPr txBox="1"/>
          <p:nvPr/>
        </p:nvSpPr>
        <p:spPr>
          <a:xfrm>
            <a:off x="855677" y="1627465"/>
            <a:ext cx="8288323" cy="646331"/>
          </a:xfrm>
          <a:prstGeom prst="rect">
            <a:avLst/>
          </a:prstGeom>
          <a:noFill/>
        </p:spPr>
        <p:txBody>
          <a:bodyPr wrap="square">
            <a:spAutoFit/>
          </a:bodyPr>
          <a:lstStyle/>
          <a:p>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 A Sick Man let Down through a Roof</a:t>
            </a:r>
            <a:r>
              <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solidFill>
                <a:srgbClr val="FF0000"/>
              </a:solidFill>
            </a:endParaRPr>
          </a:p>
        </p:txBody>
      </p:sp>
      <p:sp>
        <p:nvSpPr>
          <p:cNvPr id="10" name="TextBox 9">
            <a:extLst>
              <a:ext uri="{FF2B5EF4-FFF2-40B4-BE49-F238E27FC236}">
                <a16:creationId xmlns:a16="http://schemas.microsoft.com/office/drawing/2014/main" id="{7F7DD220-5723-0C52-3C53-F9F397006185}"/>
              </a:ext>
            </a:extLst>
          </p:cNvPr>
          <p:cNvSpPr txBox="1"/>
          <p:nvPr/>
        </p:nvSpPr>
        <p:spPr>
          <a:xfrm>
            <a:off x="855677" y="2239862"/>
            <a:ext cx="8288323" cy="646331"/>
          </a:xfrm>
          <a:prstGeom prst="rect">
            <a:avLst/>
          </a:prstGeom>
          <a:noFill/>
        </p:spPr>
        <p:txBody>
          <a:bodyPr wrap="square">
            <a:spAutoFit/>
          </a:bodyPr>
          <a:lstStyle/>
          <a:p>
            <a:r>
              <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3. A Man Forgiving Sins</a:t>
            </a:r>
            <a:r>
              <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solidFill>
                <a:srgbClr val="0070C0"/>
              </a:solidFill>
            </a:endParaRPr>
          </a:p>
        </p:txBody>
      </p:sp>
    </p:spTree>
    <p:extLst>
      <p:ext uri="{BB962C8B-B14F-4D97-AF65-F5344CB8AC3E}">
        <p14:creationId xmlns:p14="http://schemas.microsoft.com/office/powerpoint/2010/main" val="334433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012E452-BC4A-0655-9E04-CAFF434A080E}"/>
              </a:ext>
            </a:extLst>
          </p:cNvPr>
          <p:cNvSpPr txBox="1"/>
          <p:nvPr/>
        </p:nvSpPr>
        <p:spPr>
          <a:xfrm>
            <a:off x="1384183" y="1233183"/>
            <a:ext cx="7541703" cy="5078314"/>
          </a:xfrm>
          <a:prstGeom prst="rect">
            <a:avLst/>
          </a:prstGeom>
          <a:noFill/>
        </p:spPr>
        <p:txBody>
          <a:bodyPr wrap="square">
            <a:spAutoFit/>
          </a:bodyPr>
          <a:lstStyle/>
          <a:p>
            <a:r>
              <a:rPr lang="en-US" sz="5400" b="1" dirty="0">
                <a:solidFill>
                  <a:srgbClr val="0070C0"/>
                </a:solidFill>
              </a:rPr>
              <a:t>Luke 5:26 </a:t>
            </a:r>
            <a:r>
              <a:rPr lang="en-US" sz="5400" dirty="0"/>
              <a:t>And they were all amazed, and they glorified God and were filled with fear, saying, </a:t>
            </a:r>
            <a:r>
              <a:rPr lang="en-US" sz="5400" dirty="0">
                <a:latin typeface="Aharoni" panose="02010803020104030203" pitchFamily="2" charset="-79"/>
                <a:cs typeface="Aharoni" panose="02010803020104030203" pitchFamily="2" charset="-79"/>
              </a:rPr>
              <a:t>"We have seen strange things today!"</a:t>
            </a:r>
          </a:p>
        </p:txBody>
      </p:sp>
      <p:sp>
        <p:nvSpPr>
          <p:cNvPr id="8" name="TextBox 7">
            <a:extLst>
              <a:ext uri="{FF2B5EF4-FFF2-40B4-BE49-F238E27FC236}">
                <a16:creationId xmlns:a16="http://schemas.microsoft.com/office/drawing/2014/main" id="{B40C428C-C09D-0D99-2C32-45D95A046C5E}"/>
              </a:ext>
            </a:extLst>
          </p:cNvPr>
          <p:cNvSpPr txBox="1"/>
          <p:nvPr/>
        </p:nvSpPr>
        <p:spPr>
          <a:xfrm>
            <a:off x="855677" y="914400"/>
            <a:ext cx="8288323" cy="646331"/>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2A5F222C-A7F2-2F59-F79B-B9AEA00D5AB1}"/>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68413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56A29B3-66C0-A266-BADE-D082F65A15A9}"/>
              </a:ext>
            </a:extLst>
          </p:cNvPr>
          <p:cNvSpPr txBox="1"/>
          <p:nvPr/>
        </p:nvSpPr>
        <p:spPr>
          <a:xfrm>
            <a:off x="1434517" y="2000584"/>
            <a:ext cx="6702803" cy="2123658"/>
          </a:xfrm>
          <a:prstGeom prst="rect">
            <a:avLst/>
          </a:prstGeom>
          <a:noFill/>
        </p:spPr>
        <p:txBody>
          <a:bodyPr wrap="square">
            <a:spAutoFit/>
          </a:bodyPr>
          <a:lstStyle/>
          <a:p>
            <a:r>
              <a:rPr lang="en-US" sz="4400" b="1" dirty="0">
                <a:solidFill>
                  <a:srgbClr val="0070C0"/>
                </a:solidFill>
              </a:rPr>
              <a:t>20</a:t>
            </a:r>
            <a:r>
              <a:rPr lang="en-US" sz="4400" dirty="0"/>
              <a:t> </a:t>
            </a:r>
            <a:r>
              <a:rPr lang="en-US" sz="4400" b="1" u="sng" dirty="0"/>
              <a:t>When He saw their faith</a:t>
            </a:r>
            <a:r>
              <a:rPr lang="en-US" sz="4400" dirty="0"/>
              <a:t>, He said to him, "Man, your sins are forgiven you."</a:t>
            </a:r>
          </a:p>
        </p:txBody>
      </p:sp>
      <p:sp>
        <p:nvSpPr>
          <p:cNvPr id="8" name="TextBox 7">
            <a:extLst>
              <a:ext uri="{FF2B5EF4-FFF2-40B4-BE49-F238E27FC236}">
                <a16:creationId xmlns:a16="http://schemas.microsoft.com/office/drawing/2014/main" id="{21859847-C9F7-6EC2-D3E2-12C0FB2D4167}"/>
              </a:ext>
            </a:extLst>
          </p:cNvPr>
          <p:cNvSpPr txBox="1"/>
          <p:nvPr/>
        </p:nvSpPr>
        <p:spPr>
          <a:xfrm>
            <a:off x="855677" y="917816"/>
            <a:ext cx="8288323" cy="584775"/>
          </a:xfrm>
          <a:prstGeom prst="rect">
            <a:avLst/>
          </a:prstGeom>
          <a:noFill/>
        </p:spPr>
        <p:txBody>
          <a:bodyPr wrap="square">
            <a:sp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4. A Man Receiving Forgiveness Through Faith</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
        <p:nvSpPr>
          <p:cNvPr id="5" name="Footer Placeholder 4">
            <a:extLst>
              <a:ext uri="{FF2B5EF4-FFF2-40B4-BE49-F238E27FC236}">
                <a16:creationId xmlns:a16="http://schemas.microsoft.com/office/drawing/2014/main" id="{A34D8BA4-69CE-D556-FDD2-3B9E3E9EE7B1}"/>
              </a:ext>
            </a:extLst>
          </p:cNvPr>
          <p:cNvSpPr>
            <a:spLocks noGrp="1"/>
          </p:cNvSpPr>
          <p:nvPr>
            <p:ph type="ftr" sz="quarter" idx="11"/>
          </p:nvPr>
        </p:nvSpPr>
        <p:spPr/>
        <p:txBody>
          <a:bodyPr/>
          <a:lstStyle/>
          <a:p>
            <a:r>
              <a:rPr lang="en-US" sz="1600" dirty="0"/>
              <a:t>b hastings   newlebanoncoc.com</a:t>
            </a:r>
          </a:p>
        </p:txBody>
      </p:sp>
      <p:sp>
        <p:nvSpPr>
          <p:cNvPr id="7" name="TextBox 6">
            <a:extLst>
              <a:ext uri="{FF2B5EF4-FFF2-40B4-BE49-F238E27FC236}">
                <a16:creationId xmlns:a16="http://schemas.microsoft.com/office/drawing/2014/main" id="{632D8B11-E518-6997-5079-B9A59FC2BE41}"/>
              </a:ext>
            </a:extLst>
          </p:cNvPr>
          <p:cNvSpPr txBox="1"/>
          <p:nvPr/>
        </p:nvSpPr>
        <p:spPr>
          <a:xfrm>
            <a:off x="1359017" y="4395831"/>
            <a:ext cx="7180976" cy="2339102"/>
          </a:xfrm>
          <a:prstGeom prst="rect">
            <a:avLst/>
          </a:prstGeom>
          <a:noFill/>
        </p:spPr>
        <p:txBody>
          <a:bodyPr wrap="square" rtlCol="0">
            <a:spAutoFit/>
          </a:bodyPr>
          <a:lstStyle/>
          <a:p>
            <a:r>
              <a:rPr lang="en-US" sz="2000" dirty="0"/>
              <a:t>But not by faith only </a:t>
            </a:r>
            <a:r>
              <a:rPr lang="en-US" dirty="0"/>
              <a:t>- </a:t>
            </a:r>
            <a:r>
              <a:rPr lang="en-US" sz="2800" b="1" dirty="0">
                <a:solidFill>
                  <a:srgbClr val="0070C0"/>
                </a:solidFill>
              </a:rPr>
              <a:t>James 2:18 </a:t>
            </a:r>
            <a:r>
              <a:rPr lang="en-US" sz="2000" dirty="0"/>
              <a:t>But someone will say, "You have faith, and I have works." Show me your faith without your works, and I will show you my faith by my works. </a:t>
            </a:r>
            <a:r>
              <a:rPr lang="en-US" sz="2000" b="1" dirty="0">
                <a:solidFill>
                  <a:srgbClr val="0070C0"/>
                </a:solidFill>
              </a:rPr>
              <a:t>19</a:t>
            </a:r>
            <a:r>
              <a:rPr lang="en-US" sz="2000" dirty="0"/>
              <a:t> You believe that there is one God. You do well. Even the demons believe--and tremble! </a:t>
            </a:r>
            <a:r>
              <a:rPr lang="en-US" sz="2000" b="1" dirty="0">
                <a:solidFill>
                  <a:srgbClr val="0070C0"/>
                </a:solidFill>
              </a:rPr>
              <a:t>20</a:t>
            </a:r>
            <a:r>
              <a:rPr lang="en-US" sz="2000" dirty="0"/>
              <a:t> But do you want to know, O foolish man, that faith without works is dead?</a:t>
            </a:r>
          </a:p>
          <a:p>
            <a:r>
              <a:rPr lang="en-US" dirty="0"/>
              <a:t> </a:t>
            </a:r>
          </a:p>
        </p:txBody>
      </p:sp>
    </p:spTree>
    <p:extLst>
      <p:ext uri="{BB962C8B-B14F-4D97-AF65-F5344CB8AC3E}">
        <p14:creationId xmlns:p14="http://schemas.microsoft.com/office/powerpoint/2010/main" val="256926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1859847-C9F7-6EC2-D3E2-12C0FB2D4167}"/>
              </a:ext>
            </a:extLst>
          </p:cNvPr>
          <p:cNvSpPr txBox="1"/>
          <p:nvPr/>
        </p:nvSpPr>
        <p:spPr>
          <a:xfrm>
            <a:off x="855677" y="917816"/>
            <a:ext cx="8288323" cy="584775"/>
          </a:xfrm>
          <a:prstGeom prst="rect">
            <a:avLst/>
          </a:prstGeom>
          <a:noFill/>
        </p:spPr>
        <p:txBody>
          <a:bodyPr wrap="square">
            <a:sp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4. A Man Receiving Forgiveness Through Faith</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
        <p:nvSpPr>
          <p:cNvPr id="10" name="TextBox 9">
            <a:extLst>
              <a:ext uri="{FF2B5EF4-FFF2-40B4-BE49-F238E27FC236}">
                <a16:creationId xmlns:a16="http://schemas.microsoft.com/office/drawing/2014/main" id="{C7D9A931-1E28-87F5-83D3-C44AB4B8B112}"/>
              </a:ext>
            </a:extLst>
          </p:cNvPr>
          <p:cNvSpPr txBox="1"/>
          <p:nvPr/>
        </p:nvSpPr>
        <p:spPr>
          <a:xfrm>
            <a:off x="1241572" y="1715732"/>
            <a:ext cx="7667536" cy="4708981"/>
          </a:xfrm>
          <a:prstGeom prst="rect">
            <a:avLst/>
          </a:prstGeom>
          <a:noFill/>
        </p:spPr>
        <p:txBody>
          <a:bodyPr wrap="square">
            <a:spAutoFit/>
          </a:bodyPr>
          <a:lstStyle/>
          <a:p>
            <a:pPr marL="0" marR="0" lvl="0" indent="0" algn="l" defTabSz="914400" rtl="0" eaLnBrk="1" fontAlgn="auto" latinLnBrk="0" hangingPunct="1">
              <a:spcBef>
                <a:spcPts val="0"/>
              </a:spcBef>
              <a:spcAft>
                <a:spcPts val="800"/>
              </a:spcAft>
              <a:buClrTx/>
              <a:buSzTx/>
              <a:buFontTx/>
              <a:buNone/>
              <a:tabLst/>
              <a:defRPr/>
            </a:pPr>
            <a:r>
              <a:rPr kumimoji="0" lang="en-US" sz="2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“When He saw </a:t>
            </a:r>
            <a:r>
              <a:rPr kumimoji="0" lang="en-US" sz="2800" b="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their</a:t>
            </a:r>
            <a:r>
              <a:rPr kumimoji="0" lang="en-US" sz="2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faith He said” </a:t>
            </a:r>
            <a:r>
              <a:rPr kumimoji="0" lang="en-US" sz="2800" b="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(v. 20)</a:t>
            </a:r>
            <a:r>
              <a:rPr kumimoji="0" lang="en-US" sz="28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The faith of the four men who carried, as well as the faith of the anxious man lying sick on the couch.</a:t>
            </a:r>
          </a:p>
          <a:p>
            <a:pPr marL="0" marR="0" lvl="0" indent="0" algn="l" defTabSz="914400" rtl="0" eaLnBrk="1" fontAlgn="auto" latinLnBrk="0" hangingPunct="1">
              <a:spcBef>
                <a:spcPts val="0"/>
              </a:spcBef>
              <a:spcAft>
                <a:spcPts val="800"/>
              </a:spcAft>
              <a:buClrTx/>
              <a:buSzTx/>
              <a:buFontTx/>
              <a:buNone/>
              <a:tabLst/>
              <a:defRPr/>
            </a:pPr>
            <a:r>
              <a:rPr kumimoji="0" lang="en-US" sz="2800" b="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To the self-righteous scribes and Pharisees a man receiving the forgiveness of all his sins by Jesus was  a strange sight. </a:t>
            </a:r>
          </a:p>
          <a:p>
            <a:pPr marL="0" marR="0" lvl="0" indent="0" algn="l" defTabSz="914400" rtl="0" eaLnBrk="1" fontAlgn="auto" latinLnBrk="0" hangingPunct="1">
              <a:spcBef>
                <a:spcPts val="0"/>
              </a:spcBef>
              <a:spcAft>
                <a:spcPts val="800"/>
              </a:spcAft>
              <a:buClrTx/>
              <a:buSzTx/>
              <a:buFontTx/>
              <a:buNone/>
              <a:tabLst/>
              <a:defRPr/>
            </a:pPr>
            <a:r>
              <a:rPr kumimoji="0" lang="en-US" sz="2800" b="1" u="sng"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He</a:t>
            </a:r>
            <a:r>
              <a:rPr kumimoji="0" lang="en-US" sz="2800" b="1"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u="sng"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saw</a:t>
            </a:r>
            <a:r>
              <a:rPr kumimoji="0" lang="en-US" sz="2800" b="1"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their faith.</a:t>
            </a:r>
          </a:p>
          <a:p>
            <a:pPr marL="0" marR="0" lvl="0" indent="0" algn="l" defTabSz="914400" rtl="0" eaLnBrk="1" fontAlgn="auto" latinLnBrk="0" hangingPunct="1">
              <a:spcBef>
                <a:spcPts val="0"/>
              </a:spcBef>
              <a:spcAft>
                <a:spcPts val="800"/>
              </a:spcAft>
              <a:buClrTx/>
              <a:buSzTx/>
              <a:buFontTx/>
              <a:buNone/>
              <a:tabLst/>
              <a:defRPr/>
            </a:pPr>
            <a:r>
              <a:rPr kumimoji="0" lang="en-US" sz="2800" b="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The eyes of Jesus are always quick to discern the trust of the heart, and His hand is equally quick to help.</a:t>
            </a:r>
          </a:p>
        </p:txBody>
      </p:sp>
      <p:sp>
        <p:nvSpPr>
          <p:cNvPr id="5" name="Footer Placeholder 4">
            <a:extLst>
              <a:ext uri="{FF2B5EF4-FFF2-40B4-BE49-F238E27FC236}">
                <a16:creationId xmlns:a16="http://schemas.microsoft.com/office/drawing/2014/main" id="{0F79867A-6DB1-CEC6-B3D4-11FCC6957FCD}"/>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186742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49D3B8-E9FF-0277-89B1-3586797B70BD}"/>
              </a:ext>
            </a:extLst>
          </p:cNvPr>
          <p:cNvSpPr txBox="1"/>
          <p:nvPr/>
        </p:nvSpPr>
        <p:spPr>
          <a:xfrm>
            <a:off x="1283516" y="1828801"/>
            <a:ext cx="7541702" cy="4247317"/>
          </a:xfrm>
          <a:prstGeom prst="rect">
            <a:avLst/>
          </a:prstGeom>
          <a:noFill/>
        </p:spPr>
        <p:txBody>
          <a:bodyPr wrap="square">
            <a:spAutoFit/>
          </a:bodyPr>
          <a:lstStyle/>
          <a:p>
            <a:r>
              <a:rPr lang="en-US" sz="3000" b="1" dirty="0">
                <a:solidFill>
                  <a:srgbClr val="0070C0"/>
                </a:solidFill>
              </a:rPr>
              <a:t>20</a:t>
            </a:r>
            <a:r>
              <a:rPr lang="en-US" sz="3000" dirty="0"/>
              <a:t> When He saw their faith, He said to him, "Man, your sins are forgiven you."</a:t>
            </a:r>
          </a:p>
          <a:p>
            <a:r>
              <a:rPr lang="en-US" sz="3000" b="1" dirty="0">
                <a:solidFill>
                  <a:srgbClr val="0070C0"/>
                </a:solidFill>
              </a:rPr>
              <a:t>21</a:t>
            </a:r>
            <a:r>
              <a:rPr lang="en-US" sz="3000" dirty="0"/>
              <a:t> And the scribes and the Pharisees began to reason, saying, </a:t>
            </a:r>
            <a:r>
              <a:rPr lang="en-US" sz="3000" b="1" dirty="0"/>
              <a:t>"Who is this who speaks blasphemies? Who can forgive sins but God alone?"</a:t>
            </a:r>
          </a:p>
          <a:p>
            <a:r>
              <a:rPr lang="en-US" sz="3000" b="1" dirty="0">
                <a:solidFill>
                  <a:srgbClr val="0070C0"/>
                </a:solidFill>
              </a:rPr>
              <a:t>22 </a:t>
            </a:r>
            <a:r>
              <a:rPr lang="en-US" sz="3000" b="1" dirty="0"/>
              <a:t>But when Jesus perceived their thoughts</a:t>
            </a:r>
            <a:r>
              <a:rPr lang="en-US" sz="3000" dirty="0"/>
              <a:t>, He answered and said to them, "Why are you reasoning in your hearts?</a:t>
            </a:r>
          </a:p>
        </p:txBody>
      </p:sp>
      <p:sp>
        <p:nvSpPr>
          <p:cNvPr id="8" name="TextBox 7">
            <a:extLst>
              <a:ext uri="{FF2B5EF4-FFF2-40B4-BE49-F238E27FC236}">
                <a16:creationId xmlns:a16="http://schemas.microsoft.com/office/drawing/2014/main" id="{279AF5BF-325C-08BF-4510-22F2FF82C4DC}"/>
              </a:ext>
            </a:extLst>
          </p:cNvPr>
          <p:cNvSpPr txBox="1"/>
          <p:nvPr/>
        </p:nvSpPr>
        <p:spPr>
          <a:xfrm>
            <a:off x="855677" y="912994"/>
            <a:ext cx="8288323"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Times New Roman" panose="02020603050405020304" pitchFamily="18" charset="0"/>
              </a:rPr>
              <a:t>5</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 Man who could Read their Thoughts</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70142EC5-FFEC-2721-79BD-20663ED60AE1}"/>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42036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9AF5BF-325C-08BF-4510-22F2FF82C4DC}"/>
              </a:ext>
            </a:extLst>
          </p:cNvPr>
          <p:cNvSpPr txBox="1"/>
          <p:nvPr/>
        </p:nvSpPr>
        <p:spPr>
          <a:xfrm>
            <a:off x="855677" y="912994"/>
            <a:ext cx="8288323"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Times New Roman" panose="02020603050405020304" pitchFamily="18" charset="0"/>
              </a:rPr>
              <a:t>5</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 Man who could Read their Thoughts</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70142EC5-FFEC-2721-79BD-20663ED60AE1}"/>
              </a:ext>
            </a:extLst>
          </p:cNvPr>
          <p:cNvSpPr>
            <a:spLocks noGrp="1"/>
          </p:cNvSpPr>
          <p:nvPr>
            <p:ph type="ftr" sz="quarter" idx="11"/>
          </p:nvPr>
        </p:nvSpPr>
        <p:spPr/>
        <p:txBody>
          <a:bodyPr/>
          <a:lstStyle/>
          <a:p>
            <a:r>
              <a:rPr lang="en-US" sz="1600" dirty="0"/>
              <a:t>b hastings   newlebanoncoc.com</a:t>
            </a:r>
          </a:p>
        </p:txBody>
      </p:sp>
      <p:sp>
        <p:nvSpPr>
          <p:cNvPr id="9" name="TextBox 8">
            <a:extLst>
              <a:ext uri="{FF2B5EF4-FFF2-40B4-BE49-F238E27FC236}">
                <a16:creationId xmlns:a16="http://schemas.microsoft.com/office/drawing/2014/main" id="{DE1EBC94-14A0-CDFF-17B0-765B29049C7A}"/>
              </a:ext>
            </a:extLst>
          </p:cNvPr>
          <p:cNvSpPr txBox="1"/>
          <p:nvPr/>
        </p:nvSpPr>
        <p:spPr>
          <a:xfrm>
            <a:off x="1182847" y="1879134"/>
            <a:ext cx="7390701" cy="4031873"/>
          </a:xfrm>
          <a:prstGeom prst="rect">
            <a:avLst/>
          </a:prstGeom>
          <a:noFill/>
        </p:spPr>
        <p:txBody>
          <a:bodyPr wrap="square">
            <a:spAutoFit/>
          </a:bodyPr>
          <a:lstStyle/>
          <a:p>
            <a:r>
              <a:rPr lang="en-US" sz="3200" b="1" dirty="0">
                <a:solidFill>
                  <a:srgbClr val="0070C0"/>
                </a:solidFill>
              </a:rPr>
              <a:t>Luke 5:23 </a:t>
            </a:r>
            <a:r>
              <a:rPr lang="en-US" sz="3200" dirty="0"/>
              <a:t>"Which is easier, to say, 'Your sins are forgiven you,' or to say, 'Rise up and walk'?</a:t>
            </a:r>
          </a:p>
          <a:p>
            <a:r>
              <a:rPr lang="en-US" sz="3200" dirty="0"/>
              <a:t> 24 "But that you may know that the Son of Man has power on earth to forgive sins" --He said to the man who was paralyzed, "I say to you, arise, take up your bed, and go to your house."</a:t>
            </a:r>
          </a:p>
        </p:txBody>
      </p:sp>
      <p:sp>
        <p:nvSpPr>
          <p:cNvPr id="10" name="Rectangle 9">
            <a:extLst>
              <a:ext uri="{FF2B5EF4-FFF2-40B4-BE49-F238E27FC236}">
                <a16:creationId xmlns:a16="http://schemas.microsoft.com/office/drawing/2014/main" id="{8EA321CA-F504-B56A-B955-69A7CDD888DF}"/>
              </a:ext>
            </a:extLst>
          </p:cNvPr>
          <p:cNvSpPr/>
          <p:nvPr/>
        </p:nvSpPr>
        <p:spPr>
          <a:xfrm>
            <a:off x="1057013" y="3355596"/>
            <a:ext cx="7835317" cy="25894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69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9AF5BF-325C-08BF-4510-22F2FF82C4DC}"/>
              </a:ext>
            </a:extLst>
          </p:cNvPr>
          <p:cNvSpPr txBox="1"/>
          <p:nvPr/>
        </p:nvSpPr>
        <p:spPr>
          <a:xfrm>
            <a:off x="855677" y="912994"/>
            <a:ext cx="8288323"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Times New Roman" panose="02020603050405020304" pitchFamily="18" charset="0"/>
              </a:rPr>
              <a:t>5</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 Man who could Read their Thoughts</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7" name="TextBox 6">
            <a:extLst>
              <a:ext uri="{FF2B5EF4-FFF2-40B4-BE49-F238E27FC236}">
                <a16:creationId xmlns:a16="http://schemas.microsoft.com/office/drawing/2014/main" id="{65A79E27-4AB1-DCE1-CA13-08149109B428}"/>
              </a:ext>
            </a:extLst>
          </p:cNvPr>
          <p:cNvSpPr txBox="1"/>
          <p:nvPr/>
        </p:nvSpPr>
        <p:spPr>
          <a:xfrm>
            <a:off x="1157681" y="1887524"/>
            <a:ext cx="7222921" cy="4205638"/>
          </a:xfrm>
          <a:prstGeom prst="rect">
            <a:avLst/>
          </a:prstGeom>
          <a:noFill/>
        </p:spPr>
        <p:txBody>
          <a:bodyPr wrap="square">
            <a:spAutoFit/>
          </a:bodyPr>
          <a:lstStyle/>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(Heb. 4:13).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there is no creature hidden from His sight, but all things are naked and open to the eyes of Him to whom we must give account. </a:t>
            </a:r>
          </a:p>
          <a:p>
            <a:pPr marL="0" marR="0">
              <a:lnSpc>
                <a:spcPct val="107000"/>
              </a:lnSpc>
              <a:spcBef>
                <a:spcPts val="0"/>
              </a:spcBef>
              <a:spcAft>
                <a:spcPts val="800"/>
              </a:spcAft>
            </a:pPr>
            <a:endParaRPr lang="en-US" sz="2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(Ezek. 11:5).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Then the Spirit of the LORD fell upon me, and said to me, "Speak! 'Thus says the LORD: "Thus you have said, O house of Israel; for I know the things that come into your mind.</a:t>
            </a:r>
          </a:p>
        </p:txBody>
      </p:sp>
      <p:sp>
        <p:nvSpPr>
          <p:cNvPr id="5" name="Footer Placeholder 4">
            <a:extLst>
              <a:ext uri="{FF2B5EF4-FFF2-40B4-BE49-F238E27FC236}">
                <a16:creationId xmlns:a16="http://schemas.microsoft.com/office/drawing/2014/main" id="{2655C866-FB2A-520D-DD83-C1C7F5D65CE3}"/>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3654856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5</a:t>
            </a:r>
          </a:p>
        </p:txBody>
      </p:sp>
      <p:sp>
        <p:nvSpPr>
          <p:cNvPr id="5" name="Footer Placeholder 4">
            <a:extLst>
              <a:ext uri="{FF2B5EF4-FFF2-40B4-BE49-F238E27FC236}">
                <a16:creationId xmlns:a16="http://schemas.microsoft.com/office/drawing/2014/main" id="{F984B402-226E-CBC2-AE76-BA0CC1D4D9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A01CBC83-395D-5A2A-C811-77EB59BF1462}"/>
              </a:ext>
            </a:extLst>
          </p:cNvPr>
          <p:cNvSpPr txBox="1"/>
          <p:nvPr/>
        </p:nvSpPr>
        <p:spPr>
          <a:xfrm>
            <a:off x="855677" y="906011"/>
            <a:ext cx="828832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 An Unlettered Man Teaching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BBDED2-A789-DC09-50B2-DF3CC7C09C9E}"/>
              </a:ext>
            </a:extLst>
          </p:cNvPr>
          <p:cNvSpPr txBox="1"/>
          <p:nvPr/>
        </p:nvSpPr>
        <p:spPr>
          <a:xfrm>
            <a:off x="855677" y="1627465"/>
            <a:ext cx="828832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2. A Sick Man let Down through a Roof</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F7DD220-5723-0C52-3C53-F9F397006185}"/>
              </a:ext>
            </a:extLst>
          </p:cNvPr>
          <p:cNvSpPr txBox="1"/>
          <p:nvPr/>
        </p:nvSpPr>
        <p:spPr>
          <a:xfrm>
            <a:off x="855677" y="2239862"/>
            <a:ext cx="828832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3. A Man Forgiving Sins</a:t>
            </a:r>
            <a:r>
              <a:rPr kumimoji="0" lang="en-US" sz="36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16244D3-C20C-C27E-DCDE-D29E14CC1330}"/>
              </a:ext>
            </a:extLst>
          </p:cNvPr>
          <p:cNvSpPr txBox="1"/>
          <p:nvPr/>
        </p:nvSpPr>
        <p:spPr>
          <a:xfrm>
            <a:off x="855677" y="2939565"/>
            <a:ext cx="8288323" cy="646331"/>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4</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 Man Receiving Forgiveness Through Faith</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
        <p:nvSpPr>
          <p:cNvPr id="8" name="TextBox 7">
            <a:extLst>
              <a:ext uri="{FF2B5EF4-FFF2-40B4-BE49-F238E27FC236}">
                <a16:creationId xmlns:a16="http://schemas.microsoft.com/office/drawing/2014/main" id="{25705CFD-EF93-9FB3-407B-22F8A714427F}"/>
              </a:ext>
            </a:extLst>
          </p:cNvPr>
          <p:cNvSpPr txBox="1"/>
          <p:nvPr/>
        </p:nvSpPr>
        <p:spPr>
          <a:xfrm>
            <a:off x="855677" y="3589085"/>
            <a:ext cx="8288323" cy="646331"/>
          </a:xfrm>
          <a:prstGeom prst="rect">
            <a:avLst/>
          </a:prstGeom>
          <a:noFill/>
        </p:spPr>
        <p:txBody>
          <a:bodyPr wrap="square">
            <a:spAutoFit/>
          </a:bodyPr>
          <a:lstStyle/>
          <a:p>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5</a:t>
            </a: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 Man who could Read their Thoughts</a:t>
            </a:r>
            <a:r>
              <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solidFill>
                <a:srgbClr val="FF0000"/>
              </a:solidFill>
            </a:endParaRPr>
          </a:p>
        </p:txBody>
      </p:sp>
    </p:spTree>
    <p:extLst>
      <p:ext uri="{BB962C8B-B14F-4D97-AF65-F5344CB8AC3E}">
        <p14:creationId xmlns:p14="http://schemas.microsoft.com/office/powerpoint/2010/main" val="383563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63C0713-16CE-E4DB-54B8-A3BB491EBC9F}"/>
              </a:ext>
            </a:extLst>
          </p:cNvPr>
          <p:cNvSpPr txBox="1"/>
          <p:nvPr/>
        </p:nvSpPr>
        <p:spPr>
          <a:xfrm>
            <a:off x="1291905" y="1941213"/>
            <a:ext cx="7482979" cy="3970318"/>
          </a:xfrm>
          <a:prstGeom prst="rect">
            <a:avLst/>
          </a:prstGeom>
          <a:noFill/>
        </p:spPr>
        <p:txBody>
          <a:bodyPr wrap="square">
            <a:spAutoFit/>
          </a:bodyPr>
          <a:lstStyle/>
          <a:p>
            <a:r>
              <a:rPr lang="en-US" sz="2800" b="1" dirty="0">
                <a:solidFill>
                  <a:srgbClr val="0070C0"/>
                </a:solidFill>
              </a:rPr>
              <a:t>23</a:t>
            </a:r>
            <a:r>
              <a:rPr lang="en-US" sz="2800" dirty="0"/>
              <a:t> "Which is easier, to say, 'Your sins are forgiven you,' or to say, 'Rise up and walk'?</a:t>
            </a:r>
          </a:p>
          <a:p>
            <a:r>
              <a:rPr lang="en-US" sz="2800" b="1" dirty="0">
                <a:solidFill>
                  <a:srgbClr val="0070C0"/>
                </a:solidFill>
              </a:rPr>
              <a:t>24</a:t>
            </a:r>
            <a:r>
              <a:rPr lang="en-US" sz="2800" dirty="0"/>
              <a:t> "But that you may know that the Son of Man has power on earth to forgive sins" --He said to the man who was paralyzed, "I say to you, arise, take up your bed, and go to your house."</a:t>
            </a:r>
          </a:p>
          <a:p>
            <a:r>
              <a:rPr lang="en-US" sz="2800" b="1" dirty="0">
                <a:solidFill>
                  <a:srgbClr val="0070C0"/>
                </a:solidFill>
              </a:rPr>
              <a:t>25</a:t>
            </a:r>
            <a:r>
              <a:rPr lang="en-US" sz="2800" dirty="0"/>
              <a:t> Immediately he rose up before them, took up what he had been lying on, and departed to his own house, glorifying God.</a:t>
            </a:r>
          </a:p>
        </p:txBody>
      </p:sp>
      <p:sp>
        <p:nvSpPr>
          <p:cNvPr id="8" name="TextBox 7">
            <a:extLst>
              <a:ext uri="{FF2B5EF4-FFF2-40B4-BE49-F238E27FC236}">
                <a16:creationId xmlns:a16="http://schemas.microsoft.com/office/drawing/2014/main" id="{DFC685D3-EFEA-72A0-A759-F6697DFDA107}"/>
              </a:ext>
            </a:extLst>
          </p:cNvPr>
          <p:cNvSpPr txBox="1"/>
          <p:nvPr/>
        </p:nvSpPr>
        <p:spPr>
          <a:xfrm>
            <a:off x="855677" y="914400"/>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6. A Man Perfectly Healed at Once</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653AEEA2-E95E-1900-C33B-1C36E2013A9A}"/>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28846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FC685D3-EFEA-72A0-A759-F6697DFDA107}"/>
              </a:ext>
            </a:extLst>
          </p:cNvPr>
          <p:cNvSpPr txBox="1"/>
          <p:nvPr/>
        </p:nvSpPr>
        <p:spPr>
          <a:xfrm>
            <a:off x="855677" y="914400"/>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6. A Man Perfectly Healed at Once</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7" name="TextBox 6">
            <a:extLst>
              <a:ext uri="{FF2B5EF4-FFF2-40B4-BE49-F238E27FC236}">
                <a16:creationId xmlns:a16="http://schemas.microsoft.com/office/drawing/2014/main" id="{73DE6625-4149-F5AE-F984-673F907E7E95}"/>
              </a:ext>
            </a:extLst>
          </p:cNvPr>
          <p:cNvSpPr txBox="1"/>
          <p:nvPr/>
        </p:nvSpPr>
        <p:spPr>
          <a:xfrm>
            <a:off x="1157681" y="1770456"/>
            <a:ext cx="7667537" cy="4483279"/>
          </a:xfrm>
          <a:prstGeom prst="rect">
            <a:avLst/>
          </a:prstGeom>
          <a:noFill/>
        </p:spPr>
        <p:txBody>
          <a:bodyPr wrap="square">
            <a:spAutoFit/>
          </a:bodyPr>
          <a:lstStyle/>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“And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immediately</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he rose up before them, and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departed to his own house glorifying God</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(v. 25). </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This was another “strange thing” seen that day. This is not after the fashion of men, but it is very God-like. His work is perfect. </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work of healing and forgiving was done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suddenly and completely.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It was such a blessed work that he could rise up and go to his own house glorifying God. That man is well saved who can glorify God in his own house. Man’s chief end is to glorify God, but he cannot until he is healed and forgiven by our Lord Jesus Christ </a:t>
            </a:r>
          </a:p>
        </p:txBody>
      </p:sp>
      <p:sp>
        <p:nvSpPr>
          <p:cNvPr id="5" name="Footer Placeholder 4">
            <a:extLst>
              <a:ext uri="{FF2B5EF4-FFF2-40B4-BE49-F238E27FC236}">
                <a16:creationId xmlns:a16="http://schemas.microsoft.com/office/drawing/2014/main" id="{415FD82C-D4B6-529E-FD0A-DCA402AB28DC}"/>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3461523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63C0713-16CE-E4DB-54B8-A3BB491EBC9F}"/>
              </a:ext>
            </a:extLst>
          </p:cNvPr>
          <p:cNvSpPr txBox="1"/>
          <p:nvPr/>
        </p:nvSpPr>
        <p:spPr>
          <a:xfrm>
            <a:off x="1291905" y="1941213"/>
            <a:ext cx="7482979" cy="4216539"/>
          </a:xfrm>
          <a:prstGeom prst="rect">
            <a:avLst/>
          </a:prstGeom>
          <a:noFill/>
        </p:spPr>
        <p:txBody>
          <a:bodyPr wrap="square">
            <a:spAutoFit/>
          </a:bodyPr>
          <a:lstStyle/>
          <a:p>
            <a:r>
              <a:rPr lang="en-US" sz="2800" b="1" dirty="0">
                <a:solidFill>
                  <a:srgbClr val="0070C0"/>
                </a:solidFill>
              </a:rPr>
              <a:t>25</a:t>
            </a:r>
            <a:r>
              <a:rPr lang="en-US" sz="2800" dirty="0"/>
              <a:t> Immediately </a:t>
            </a:r>
            <a:r>
              <a:rPr lang="en-US" sz="2800" dirty="0">
                <a:latin typeface="Arial Black" panose="020B0A04020102020204" pitchFamily="34" charset="0"/>
              </a:rPr>
              <a:t>he</a:t>
            </a:r>
            <a:r>
              <a:rPr lang="en-US" sz="2800" dirty="0"/>
              <a:t> rose up before them, took up what </a:t>
            </a:r>
            <a:r>
              <a:rPr lang="en-US" sz="2800" dirty="0">
                <a:latin typeface="Arial Black" panose="020B0A04020102020204" pitchFamily="34" charset="0"/>
              </a:rPr>
              <a:t>he</a:t>
            </a:r>
            <a:r>
              <a:rPr lang="en-US" sz="2800" dirty="0"/>
              <a:t> had been lying on, and departed to </a:t>
            </a:r>
            <a:r>
              <a:rPr lang="en-US" sz="2800" dirty="0">
                <a:latin typeface="Arial Black" panose="020B0A04020102020204" pitchFamily="34" charset="0"/>
              </a:rPr>
              <a:t>his </a:t>
            </a:r>
            <a:r>
              <a:rPr lang="en-US" sz="2800" dirty="0"/>
              <a:t>own house, </a:t>
            </a:r>
            <a:r>
              <a:rPr lang="en-US" sz="2800" dirty="0">
                <a:latin typeface="Arial Black" panose="020B0A04020102020204" pitchFamily="34" charset="0"/>
              </a:rPr>
              <a:t>glorifying </a:t>
            </a:r>
            <a:r>
              <a:rPr lang="en-US" sz="2800" u="sng" dirty="0">
                <a:latin typeface="Arial Black" panose="020B0A04020102020204" pitchFamily="34" charset="0"/>
              </a:rPr>
              <a:t>God</a:t>
            </a:r>
            <a:r>
              <a:rPr lang="en-US" sz="2800" dirty="0">
                <a:latin typeface="Arial Black" panose="020B0A04020102020204" pitchFamily="34" charset="0"/>
              </a:rPr>
              <a:t>.</a:t>
            </a:r>
          </a:p>
          <a:p>
            <a:endParaRPr lang="en-US" sz="2800" dirty="0">
              <a:latin typeface="Arial Black" panose="020B0A04020102020204" pitchFamily="34" charset="0"/>
            </a:endParaRPr>
          </a:p>
          <a:p>
            <a:r>
              <a:rPr lang="en-US" sz="3200" dirty="0"/>
              <a:t>Glorifying God … The healed man was aware that </a:t>
            </a:r>
            <a:r>
              <a:rPr lang="en-US" sz="3200" b="1" u="sng" dirty="0"/>
              <a:t>only God could have </a:t>
            </a:r>
            <a:r>
              <a:rPr lang="en-US" sz="3200" dirty="0"/>
              <a:t>worked such a wonder; </a:t>
            </a:r>
            <a:r>
              <a:rPr lang="en-US" sz="3200" b="1" dirty="0">
                <a:solidFill>
                  <a:srgbClr val="FF0000"/>
                </a:solidFill>
              </a:rPr>
              <a:t>and the same conclusion should have been made by Jesus’ enemies</a:t>
            </a:r>
            <a:r>
              <a:rPr lang="en-US" sz="3200" dirty="0"/>
              <a:t>.</a:t>
            </a:r>
          </a:p>
          <a:p>
            <a:endParaRPr lang="en-US" sz="2800" dirty="0">
              <a:latin typeface="Arial Black" panose="020B0A04020102020204" pitchFamily="34" charset="0"/>
            </a:endParaRPr>
          </a:p>
        </p:txBody>
      </p:sp>
      <p:sp>
        <p:nvSpPr>
          <p:cNvPr id="8" name="TextBox 7">
            <a:extLst>
              <a:ext uri="{FF2B5EF4-FFF2-40B4-BE49-F238E27FC236}">
                <a16:creationId xmlns:a16="http://schemas.microsoft.com/office/drawing/2014/main" id="{DFC685D3-EFEA-72A0-A759-F6697DFDA107}"/>
              </a:ext>
            </a:extLst>
          </p:cNvPr>
          <p:cNvSpPr txBox="1"/>
          <p:nvPr/>
        </p:nvSpPr>
        <p:spPr>
          <a:xfrm>
            <a:off x="855677" y="914400"/>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6. A Man Perfectly Healed at Once</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653AEEA2-E95E-1900-C33B-1C36E2013A9A}"/>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3819755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012E452-BC4A-0655-9E04-CAFF434A080E}"/>
              </a:ext>
            </a:extLst>
          </p:cNvPr>
          <p:cNvSpPr txBox="1"/>
          <p:nvPr/>
        </p:nvSpPr>
        <p:spPr>
          <a:xfrm>
            <a:off x="1526796" y="2558642"/>
            <a:ext cx="6937696" cy="2308324"/>
          </a:xfrm>
          <a:prstGeom prst="rect">
            <a:avLst/>
          </a:prstGeom>
          <a:noFill/>
        </p:spPr>
        <p:txBody>
          <a:bodyPr wrap="square">
            <a:spAutoFit/>
          </a:bodyPr>
          <a:lstStyle/>
          <a:p>
            <a:r>
              <a:rPr lang="en-US" sz="3600" b="1" dirty="0">
                <a:solidFill>
                  <a:srgbClr val="0070C0"/>
                </a:solidFill>
              </a:rPr>
              <a:t>Luke 5:26 </a:t>
            </a:r>
            <a:r>
              <a:rPr lang="en-US" sz="3600" dirty="0"/>
              <a:t>And </a:t>
            </a:r>
            <a:r>
              <a:rPr lang="en-US" sz="3600" b="1" dirty="0">
                <a:solidFill>
                  <a:srgbClr val="FF0000"/>
                </a:solidFill>
              </a:rPr>
              <a:t>they</a:t>
            </a:r>
            <a:r>
              <a:rPr lang="en-US" sz="3600" dirty="0"/>
              <a:t> were all </a:t>
            </a:r>
            <a:r>
              <a:rPr lang="en-US" sz="3600" u="sng" dirty="0"/>
              <a:t>amazed</a:t>
            </a:r>
            <a:r>
              <a:rPr lang="en-US" sz="3600" dirty="0"/>
              <a:t>, and </a:t>
            </a:r>
            <a:r>
              <a:rPr lang="en-US" sz="3600" b="1" u="sng" dirty="0">
                <a:solidFill>
                  <a:srgbClr val="FF0000"/>
                </a:solidFill>
              </a:rPr>
              <a:t>they glorified God </a:t>
            </a:r>
            <a:r>
              <a:rPr lang="en-US" sz="3600" dirty="0"/>
              <a:t>and </a:t>
            </a:r>
            <a:r>
              <a:rPr lang="en-US" sz="3600" b="1" u="sng" dirty="0"/>
              <a:t>were filled with fear</a:t>
            </a:r>
            <a:r>
              <a:rPr lang="en-US" sz="3600" dirty="0"/>
              <a:t>, saying, "We have seen strange things today!"</a:t>
            </a:r>
          </a:p>
        </p:txBody>
      </p:sp>
      <p:sp>
        <p:nvSpPr>
          <p:cNvPr id="8" name="TextBox 7">
            <a:extLst>
              <a:ext uri="{FF2B5EF4-FFF2-40B4-BE49-F238E27FC236}">
                <a16:creationId xmlns:a16="http://schemas.microsoft.com/office/drawing/2014/main" id="{B40C428C-C09D-0D99-2C32-45D95A046C5E}"/>
              </a:ext>
            </a:extLst>
          </p:cNvPr>
          <p:cNvSpPr txBox="1"/>
          <p:nvPr/>
        </p:nvSpPr>
        <p:spPr>
          <a:xfrm>
            <a:off x="855677" y="914400"/>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7. Scribes and Pharisees Filled with Fear</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7617C494-DBF9-C0DC-1AB5-5088826ABD82}"/>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16325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40C428C-C09D-0D99-2C32-45D95A046C5E}"/>
              </a:ext>
            </a:extLst>
          </p:cNvPr>
          <p:cNvSpPr txBox="1"/>
          <p:nvPr/>
        </p:nvSpPr>
        <p:spPr>
          <a:xfrm>
            <a:off x="855677" y="914400"/>
            <a:ext cx="8288323" cy="646331"/>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7" name="TextBox 6">
            <a:extLst>
              <a:ext uri="{FF2B5EF4-FFF2-40B4-BE49-F238E27FC236}">
                <a16:creationId xmlns:a16="http://schemas.microsoft.com/office/drawing/2014/main" id="{D72469EE-96C8-0DA2-EEFC-A44E38CCACF2}"/>
              </a:ext>
            </a:extLst>
          </p:cNvPr>
          <p:cNvSpPr txBox="1"/>
          <p:nvPr/>
        </p:nvSpPr>
        <p:spPr>
          <a:xfrm>
            <a:off x="1048624" y="1384184"/>
            <a:ext cx="7281645" cy="4729500"/>
          </a:xfrm>
          <a:prstGeom prst="rect">
            <a:avLst/>
          </a:prstGeom>
          <a:noFill/>
        </p:spPr>
        <p:txBody>
          <a:bodyPr wrap="square">
            <a:spAutoFit/>
          </a:bodyPr>
          <a:lstStyle/>
          <a:p>
            <a:pPr marL="457200" marR="0" indent="-457200">
              <a:spcBef>
                <a:spcPts val="0"/>
              </a:spcBef>
              <a:spcAft>
                <a:spcPts val="8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“We have seen strange things to-day,” was the language of some of those who were eye-witnesses to the healing and forgiving of this poor paralyzed sinner. </a:t>
            </a:r>
          </a:p>
          <a:p>
            <a:pPr marL="457200" marR="0" indent="-457200">
              <a:spcBef>
                <a:spcPts val="0"/>
              </a:spcBef>
              <a:spcAft>
                <a:spcPts val="800"/>
              </a:spcAft>
              <a:buFont typeface="Arial" panose="020B0604020202020204" pitchFamily="34" charset="0"/>
              <a:buChar char="•"/>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Christianity will always be a       “strange thing” to a  godless world</a:t>
            </a: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indent="-457200">
              <a:spcBef>
                <a:spcPts val="0"/>
              </a:spcBef>
              <a:spcAft>
                <a:spcPts val="800"/>
              </a:spcAft>
              <a:buFont typeface="Arial" panose="020B0604020202020204" pitchFamily="34" charset="0"/>
              <a:buChar char="•"/>
            </a:pP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saving, healing power of Christ will never cease to create amazement in the minds of men. </a:t>
            </a:r>
          </a:p>
        </p:txBody>
      </p:sp>
      <p:sp>
        <p:nvSpPr>
          <p:cNvPr id="5" name="Footer Placeholder 4">
            <a:extLst>
              <a:ext uri="{FF2B5EF4-FFF2-40B4-BE49-F238E27FC236}">
                <a16:creationId xmlns:a16="http://schemas.microsoft.com/office/drawing/2014/main" id="{A4D8103E-C68C-11A1-7FC8-1A1B1F0A44F6}"/>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3651258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115B24E-71DE-73D6-165B-FA36B199E2C2}"/>
              </a:ext>
            </a:extLst>
          </p:cNvPr>
          <p:cNvSpPr txBox="1"/>
          <p:nvPr/>
        </p:nvSpPr>
        <p:spPr>
          <a:xfrm>
            <a:off x="855677" y="914400"/>
            <a:ext cx="8288323" cy="646331"/>
          </a:xfrm>
          <a:prstGeom prst="rect">
            <a:avLst/>
          </a:prstGeom>
          <a:noFill/>
        </p:spPr>
        <p:txBody>
          <a:bodyPr wrap="square">
            <a:sp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7. Scribes and Pharisees Filled with Fear</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6390D056-1712-01E6-55DD-2C1240516149}"/>
              </a:ext>
            </a:extLst>
          </p:cNvPr>
          <p:cNvSpPr>
            <a:spLocks noGrp="1"/>
          </p:cNvSpPr>
          <p:nvPr>
            <p:ph type="ftr" sz="quarter" idx="11"/>
          </p:nvPr>
        </p:nvSpPr>
        <p:spPr/>
        <p:txBody>
          <a:bodyPr/>
          <a:lstStyle/>
          <a:p>
            <a:r>
              <a:rPr lang="en-US" sz="1600" dirty="0"/>
              <a:t>b hastings   newlebanoncoc.com</a:t>
            </a:r>
          </a:p>
        </p:txBody>
      </p:sp>
      <p:sp>
        <p:nvSpPr>
          <p:cNvPr id="9" name="TextBox 8">
            <a:extLst>
              <a:ext uri="{FF2B5EF4-FFF2-40B4-BE49-F238E27FC236}">
                <a16:creationId xmlns:a16="http://schemas.microsoft.com/office/drawing/2014/main" id="{D1768220-E04F-AD26-2C07-8937B2000CE9}"/>
              </a:ext>
            </a:extLst>
          </p:cNvPr>
          <p:cNvSpPr txBox="1"/>
          <p:nvPr/>
        </p:nvSpPr>
        <p:spPr>
          <a:xfrm>
            <a:off x="1258349" y="1686187"/>
            <a:ext cx="7323589" cy="4462760"/>
          </a:xfrm>
          <a:prstGeom prst="rect">
            <a:avLst/>
          </a:prstGeom>
          <a:noFill/>
        </p:spPr>
        <p:txBody>
          <a:bodyPr wrap="square">
            <a:spAutoFit/>
          </a:bodyPr>
          <a:lstStyle/>
          <a:p>
            <a:r>
              <a:rPr lang="en-US" sz="2600" dirty="0"/>
              <a:t>A second time in this chapter, Jesus directed the most visible and convincing proof of his oneness with the Father toward the community of </a:t>
            </a:r>
            <a:r>
              <a:rPr lang="en-US" sz="2600" u="sng" dirty="0"/>
              <a:t>scribes and Pharisees</a:t>
            </a:r>
            <a:r>
              <a:rPr lang="en-US" sz="2600" dirty="0"/>
              <a:t>, making every effort to enlist them as believers in his holy mission. </a:t>
            </a:r>
          </a:p>
          <a:p>
            <a:endParaRPr lang="en-US" sz="2400" dirty="0"/>
          </a:p>
          <a:p>
            <a:r>
              <a:rPr lang="en-US" sz="2600" dirty="0"/>
              <a:t>From John it is learned, </a:t>
            </a:r>
            <a:r>
              <a:rPr lang="en-US" sz="2600" u="sng" dirty="0"/>
              <a:t>however, that they had already rejected him and were merely stalking him with a view of putting him to death </a:t>
            </a:r>
            <a:r>
              <a:rPr lang="en-US" sz="2600" b="1" u="sng" dirty="0">
                <a:solidFill>
                  <a:srgbClr val="0070C0"/>
                </a:solidFill>
              </a:rPr>
              <a:t>(John 5:18). </a:t>
            </a:r>
            <a:r>
              <a:rPr lang="en-US" sz="2600" dirty="0"/>
              <a:t>That prior  decision on their part was the true reason why they did not believe in this circumstance.</a:t>
            </a:r>
          </a:p>
        </p:txBody>
      </p:sp>
    </p:spTree>
    <p:extLst>
      <p:ext uri="{BB962C8B-B14F-4D97-AF65-F5344CB8AC3E}">
        <p14:creationId xmlns:p14="http://schemas.microsoft.com/office/powerpoint/2010/main" val="3958614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012E452-BC4A-0655-9E04-CAFF434A080E}"/>
              </a:ext>
            </a:extLst>
          </p:cNvPr>
          <p:cNvSpPr txBox="1"/>
          <p:nvPr/>
        </p:nvSpPr>
        <p:spPr>
          <a:xfrm>
            <a:off x="1375794" y="2558642"/>
            <a:ext cx="7533314" cy="2308324"/>
          </a:xfrm>
          <a:prstGeom prst="rect">
            <a:avLst/>
          </a:prstGeom>
          <a:noFill/>
        </p:spPr>
        <p:txBody>
          <a:bodyPr wrap="square">
            <a:spAutoFit/>
          </a:bodyPr>
          <a:lstStyle/>
          <a:p>
            <a:r>
              <a:rPr lang="en-US" sz="3600" b="1" dirty="0">
                <a:solidFill>
                  <a:srgbClr val="0070C0"/>
                </a:solidFill>
              </a:rPr>
              <a:t>Luke 5:26 </a:t>
            </a:r>
            <a:r>
              <a:rPr lang="en-US" sz="3600" dirty="0"/>
              <a:t>And they were all amazed, and they glorified God and were filled with fear, saying, </a:t>
            </a:r>
          </a:p>
          <a:p>
            <a:r>
              <a:rPr lang="en-US" sz="3600" b="1" dirty="0">
                <a:solidFill>
                  <a:srgbClr val="FF0000"/>
                </a:solidFill>
              </a:rPr>
              <a:t>"We have seen strange things today!"</a:t>
            </a:r>
          </a:p>
        </p:txBody>
      </p:sp>
      <p:sp>
        <p:nvSpPr>
          <p:cNvPr id="8" name="TextBox 7">
            <a:extLst>
              <a:ext uri="{FF2B5EF4-FFF2-40B4-BE49-F238E27FC236}">
                <a16:creationId xmlns:a16="http://schemas.microsoft.com/office/drawing/2014/main" id="{B40C428C-C09D-0D99-2C32-45D95A046C5E}"/>
              </a:ext>
            </a:extLst>
          </p:cNvPr>
          <p:cNvSpPr txBox="1"/>
          <p:nvPr/>
        </p:nvSpPr>
        <p:spPr>
          <a:xfrm>
            <a:off x="855677" y="914400"/>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7. Scribes and Pharisees Filled with Fear</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7617C494-DBF9-C0DC-1AB5-5088826ABD82}"/>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3565062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5</a:t>
            </a:r>
          </a:p>
        </p:txBody>
      </p:sp>
      <p:sp>
        <p:nvSpPr>
          <p:cNvPr id="5" name="Footer Placeholder 4">
            <a:extLst>
              <a:ext uri="{FF2B5EF4-FFF2-40B4-BE49-F238E27FC236}">
                <a16:creationId xmlns:a16="http://schemas.microsoft.com/office/drawing/2014/main" id="{F984B402-226E-CBC2-AE76-BA0CC1D4D9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A01CBC83-395D-5A2A-C811-77EB59BF1462}"/>
              </a:ext>
            </a:extLst>
          </p:cNvPr>
          <p:cNvSpPr txBox="1"/>
          <p:nvPr/>
        </p:nvSpPr>
        <p:spPr>
          <a:xfrm>
            <a:off x="855677" y="1325461"/>
            <a:ext cx="828832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 An Unlettered Man Teaching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BBDED2-A789-DC09-50B2-DF3CC7C09C9E}"/>
              </a:ext>
            </a:extLst>
          </p:cNvPr>
          <p:cNvSpPr txBox="1"/>
          <p:nvPr/>
        </p:nvSpPr>
        <p:spPr>
          <a:xfrm>
            <a:off x="855677" y="2007425"/>
            <a:ext cx="828832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2. A Sick Man let Down through a Roof</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F7DD220-5723-0C52-3C53-F9F397006185}"/>
              </a:ext>
            </a:extLst>
          </p:cNvPr>
          <p:cNvSpPr txBox="1"/>
          <p:nvPr/>
        </p:nvSpPr>
        <p:spPr>
          <a:xfrm>
            <a:off x="855677" y="2667701"/>
            <a:ext cx="828832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3. A Man Forgiving Sins</a:t>
            </a:r>
            <a:r>
              <a:rPr kumimoji="0" lang="en-US" sz="36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16244D3-C20C-C27E-DCDE-D29E14CC1330}"/>
              </a:ext>
            </a:extLst>
          </p:cNvPr>
          <p:cNvSpPr txBox="1"/>
          <p:nvPr/>
        </p:nvSpPr>
        <p:spPr>
          <a:xfrm>
            <a:off x="855677" y="3283514"/>
            <a:ext cx="828832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4</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 Man Receiving Forgiveness Through Faith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5705CFD-EF93-9FB3-407B-22F8A714427F}"/>
              </a:ext>
            </a:extLst>
          </p:cNvPr>
          <p:cNvSpPr txBox="1"/>
          <p:nvPr/>
        </p:nvSpPr>
        <p:spPr>
          <a:xfrm>
            <a:off x="855677" y="3924645"/>
            <a:ext cx="828832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5. A Man who could Read their Thoughts</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BB97AC0-F84D-63F3-B7BD-5DE3D3C542AA}"/>
              </a:ext>
            </a:extLst>
          </p:cNvPr>
          <p:cNvSpPr txBox="1"/>
          <p:nvPr/>
        </p:nvSpPr>
        <p:spPr>
          <a:xfrm>
            <a:off x="855677" y="4622338"/>
            <a:ext cx="8288323" cy="646331"/>
          </a:xfrm>
          <a:prstGeom prst="rect">
            <a:avLst/>
          </a:prstGeom>
          <a:noFill/>
        </p:spPr>
        <p:txBody>
          <a:bodyPr wrap="square">
            <a:spAutoFit/>
          </a:bodyPr>
          <a:lstStyle/>
          <a:p>
            <a:r>
              <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6. A Man Perfectly Healed at Once</a:t>
            </a:r>
            <a:r>
              <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solidFill>
                <a:srgbClr val="0070C0"/>
              </a:solidFill>
            </a:endParaRPr>
          </a:p>
        </p:txBody>
      </p:sp>
      <p:sp>
        <p:nvSpPr>
          <p:cNvPr id="12" name="TextBox 11">
            <a:extLst>
              <a:ext uri="{FF2B5EF4-FFF2-40B4-BE49-F238E27FC236}">
                <a16:creationId xmlns:a16="http://schemas.microsoft.com/office/drawing/2014/main" id="{F28AAA73-DE76-F236-7514-59DDC777DC40}"/>
              </a:ext>
            </a:extLst>
          </p:cNvPr>
          <p:cNvSpPr txBox="1"/>
          <p:nvPr/>
        </p:nvSpPr>
        <p:spPr>
          <a:xfrm>
            <a:off x="855677" y="5343792"/>
            <a:ext cx="8288323" cy="646331"/>
          </a:xfrm>
          <a:prstGeom prst="rect">
            <a:avLst/>
          </a:prstGeom>
          <a:noFill/>
        </p:spPr>
        <p:txBody>
          <a:bodyPr wrap="square">
            <a:sp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  7. Scribes and Pharisees Filled with Fear</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381377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40C428C-C09D-0D99-2C32-45D95A046C5E}"/>
              </a:ext>
            </a:extLst>
          </p:cNvPr>
          <p:cNvSpPr txBox="1"/>
          <p:nvPr/>
        </p:nvSpPr>
        <p:spPr>
          <a:xfrm>
            <a:off x="855677" y="914400"/>
            <a:ext cx="8288323" cy="646331"/>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7" name="TextBox 6">
            <a:extLst>
              <a:ext uri="{FF2B5EF4-FFF2-40B4-BE49-F238E27FC236}">
                <a16:creationId xmlns:a16="http://schemas.microsoft.com/office/drawing/2014/main" id="{D72469EE-96C8-0DA2-EEFC-A44E38CCACF2}"/>
              </a:ext>
            </a:extLst>
          </p:cNvPr>
          <p:cNvSpPr txBox="1"/>
          <p:nvPr/>
        </p:nvSpPr>
        <p:spPr>
          <a:xfrm>
            <a:off x="1040235" y="1249960"/>
            <a:ext cx="7474591" cy="4872112"/>
          </a:xfrm>
          <a:prstGeom prst="rect">
            <a:avLst/>
          </a:prstGeom>
          <a:noFill/>
        </p:spPr>
        <p:txBody>
          <a:bodyPr wrap="square">
            <a:spAutoFit/>
          </a:bodyPr>
          <a:lstStyle/>
          <a:p>
            <a:pPr marL="457200" marR="0" indent="-457200">
              <a:spcBef>
                <a:spcPts val="0"/>
              </a:spcBef>
              <a:spcAft>
                <a:spcPts val="8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Christ is to many the most perplexing wonder of all. </a:t>
            </a:r>
          </a:p>
          <a:p>
            <a:pPr marL="457200" marR="0" indent="-457200">
              <a:spcBef>
                <a:spcPts val="0"/>
              </a:spcBef>
              <a:spcAft>
                <a:spcPts val="800"/>
              </a:spcAft>
              <a:buFont typeface="Arial" panose="020B0604020202020204" pitchFamily="34" charset="0"/>
              <a:buChar char="•"/>
            </a:pP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mystery of the divine working in the soul of man is the mystery of the incarnation. </a:t>
            </a:r>
            <a:r>
              <a:rPr lang="en-US" sz="32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is as easy for Christ to create a world as to forgive a sinner</a:t>
            </a: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indent="-457200">
              <a:spcBef>
                <a:spcPts val="0"/>
              </a:spcBef>
              <a:spcAft>
                <a:spcPts val="800"/>
              </a:spcAft>
              <a:buFont typeface="Arial" panose="020B0604020202020204" pitchFamily="34" charset="0"/>
              <a:buChar char="•"/>
            </a:pP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Each is equally </a:t>
            </a:r>
            <a:r>
              <a:rPr lang="en-US" sz="32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strange.</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But what were some of the “strange things” that they saw that day?</a:t>
            </a:r>
          </a:p>
        </p:txBody>
      </p:sp>
      <p:sp>
        <p:nvSpPr>
          <p:cNvPr id="5" name="Footer Placeholder 4">
            <a:extLst>
              <a:ext uri="{FF2B5EF4-FFF2-40B4-BE49-F238E27FC236}">
                <a16:creationId xmlns:a16="http://schemas.microsoft.com/office/drawing/2014/main" id="{7843ABCC-FD63-C7D5-9333-348BDBD4451D}"/>
              </a:ext>
            </a:extLst>
          </p:cNvPr>
          <p:cNvSpPr>
            <a:spLocks noGrp="1"/>
          </p:cNvSpPr>
          <p:nvPr>
            <p:ph type="ftr" sz="quarter" idx="11"/>
          </p:nvPr>
        </p:nvSpPr>
        <p:spPr/>
        <p:txBody>
          <a:bodyPr/>
          <a:lstStyle/>
          <a:p>
            <a:r>
              <a:rPr lang="en-US" dirty="0"/>
              <a:t>b hastings   newlebanoncoc.com</a:t>
            </a:r>
          </a:p>
        </p:txBody>
      </p:sp>
    </p:spTree>
    <p:extLst>
      <p:ext uri="{BB962C8B-B14F-4D97-AF65-F5344CB8AC3E}">
        <p14:creationId xmlns:p14="http://schemas.microsoft.com/office/powerpoint/2010/main" val="275446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40C428C-C09D-0D99-2C32-45D95A046C5E}"/>
              </a:ext>
            </a:extLst>
          </p:cNvPr>
          <p:cNvSpPr txBox="1"/>
          <p:nvPr/>
        </p:nvSpPr>
        <p:spPr>
          <a:xfrm>
            <a:off x="855677" y="914400"/>
            <a:ext cx="8288323" cy="646331"/>
          </a:xfrm>
          <a:prstGeom prst="rect">
            <a:avLst/>
          </a:prstGeom>
          <a:noFill/>
        </p:spPr>
        <p:txBody>
          <a:bodyPr wrap="square">
            <a:spAutoFit/>
          </a:bodyPr>
          <a:lstStyle/>
          <a:p>
            <a:r>
              <a:rPr lang="en-US" sz="360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7843ABCC-FD63-C7D5-9333-348BDBD4451D}"/>
              </a:ext>
            </a:extLst>
          </p:cNvPr>
          <p:cNvSpPr>
            <a:spLocks noGrp="1"/>
          </p:cNvSpPr>
          <p:nvPr>
            <p:ph type="ftr" sz="quarter" idx="11"/>
          </p:nvPr>
        </p:nvSpPr>
        <p:spPr/>
        <p:txBody>
          <a:bodyPr/>
          <a:lstStyle/>
          <a:p>
            <a:r>
              <a:rPr lang="en-US" dirty="0"/>
              <a:t>b hastings   newlebanoncoc.com</a:t>
            </a:r>
          </a:p>
        </p:txBody>
      </p:sp>
      <p:sp>
        <p:nvSpPr>
          <p:cNvPr id="9" name="TextBox 8">
            <a:extLst>
              <a:ext uri="{FF2B5EF4-FFF2-40B4-BE49-F238E27FC236}">
                <a16:creationId xmlns:a16="http://schemas.microsoft.com/office/drawing/2014/main" id="{E56D9176-B204-5202-BD5F-D84033E87027}"/>
              </a:ext>
            </a:extLst>
          </p:cNvPr>
          <p:cNvSpPr txBox="1"/>
          <p:nvPr/>
        </p:nvSpPr>
        <p:spPr>
          <a:xfrm>
            <a:off x="1258349" y="1006679"/>
            <a:ext cx="7264866" cy="5427981"/>
          </a:xfrm>
          <a:prstGeom prst="rect">
            <a:avLst/>
          </a:prstGeom>
          <a:noFill/>
        </p:spPr>
        <p:txBody>
          <a:bodyPr wrap="square">
            <a:spAutoFit/>
          </a:bodyPr>
          <a:lstStyle/>
          <a:p>
            <a:r>
              <a:rPr lang="en-US" sz="3200" b="1" dirty="0">
                <a:solidFill>
                  <a:srgbClr val="0070C0"/>
                </a:solidFill>
              </a:rPr>
              <a:t>Luke 5:17 </a:t>
            </a:r>
            <a:r>
              <a:rPr lang="en-US" sz="2600" dirty="0"/>
              <a:t>Now it happened on a certain day, as He was teaching, that there were Pharisees and teachers of the law sitting by, who had come out of every town of Galilee, Judea, and Jerusalem. And the power of the Lord was present to heal them.</a:t>
            </a:r>
          </a:p>
          <a:p>
            <a:endParaRPr lang="en-US" sz="2600" dirty="0"/>
          </a:p>
          <a:p>
            <a:r>
              <a:rPr lang="en-US" sz="2600" dirty="0"/>
              <a:t> </a:t>
            </a:r>
            <a:r>
              <a:rPr lang="en-US" sz="2600" b="1" dirty="0">
                <a:solidFill>
                  <a:srgbClr val="0070C0"/>
                </a:solidFill>
              </a:rPr>
              <a:t>18</a:t>
            </a:r>
            <a:r>
              <a:rPr lang="en-US" sz="2600" dirty="0"/>
              <a:t> Then behold, men brought on a bed a man who was paralyzed, whom they sought to bring in and lay before Him.</a:t>
            </a:r>
          </a:p>
          <a:p>
            <a:r>
              <a:rPr lang="en-US" sz="2600" dirty="0"/>
              <a:t> </a:t>
            </a:r>
            <a:r>
              <a:rPr lang="en-US" sz="2600" b="1" dirty="0">
                <a:solidFill>
                  <a:srgbClr val="0070C0"/>
                </a:solidFill>
              </a:rPr>
              <a:t>19</a:t>
            </a:r>
            <a:r>
              <a:rPr lang="en-US" sz="2600" dirty="0"/>
              <a:t> And when they could not find how they might bring him in, because of the crowd, they went up on the housetop and let him down with his bed through the tiling into the midst before Jesus.</a:t>
            </a:r>
          </a:p>
        </p:txBody>
      </p:sp>
    </p:spTree>
    <p:extLst>
      <p:ext uri="{BB962C8B-B14F-4D97-AF65-F5344CB8AC3E}">
        <p14:creationId xmlns:p14="http://schemas.microsoft.com/office/powerpoint/2010/main" val="333570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40C428C-C09D-0D99-2C32-45D95A046C5E}"/>
              </a:ext>
            </a:extLst>
          </p:cNvPr>
          <p:cNvSpPr txBox="1"/>
          <p:nvPr/>
        </p:nvSpPr>
        <p:spPr>
          <a:xfrm>
            <a:off x="855677" y="914400"/>
            <a:ext cx="8288323" cy="646331"/>
          </a:xfrm>
          <a:prstGeom prst="rect">
            <a:avLst/>
          </a:prstGeom>
          <a:noFill/>
        </p:spPr>
        <p:txBody>
          <a:bodyPr wrap="square">
            <a:spAutoFit/>
          </a:bodyPr>
          <a:lstStyle/>
          <a:p>
            <a:r>
              <a:rPr lang="en-US" sz="360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7843ABCC-FD63-C7D5-9333-348BDBD4451D}"/>
              </a:ext>
            </a:extLst>
          </p:cNvPr>
          <p:cNvSpPr>
            <a:spLocks noGrp="1"/>
          </p:cNvSpPr>
          <p:nvPr>
            <p:ph type="ftr" sz="quarter" idx="11"/>
          </p:nvPr>
        </p:nvSpPr>
        <p:spPr/>
        <p:txBody>
          <a:bodyPr/>
          <a:lstStyle/>
          <a:p>
            <a:r>
              <a:rPr lang="en-US" dirty="0"/>
              <a:t>b hastings   newlebanoncoc.com</a:t>
            </a:r>
          </a:p>
        </p:txBody>
      </p:sp>
      <p:sp>
        <p:nvSpPr>
          <p:cNvPr id="7" name="TextBox 6">
            <a:extLst>
              <a:ext uri="{FF2B5EF4-FFF2-40B4-BE49-F238E27FC236}">
                <a16:creationId xmlns:a16="http://schemas.microsoft.com/office/drawing/2014/main" id="{D284A0B2-5CC4-9541-9AC4-8B72B2344A30}"/>
              </a:ext>
            </a:extLst>
          </p:cNvPr>
          <p:cNvSpPr txBox="1"/>
          <p:nvPr/>
        </p:nvSpPr>
        <p:spPr>
          <a:xfrm>
            <a:off x="1283516" y="981513"/>
            <a:ext cx="7373923" cy="5786092"/>
          </a:xfrm>
          <a:prstGeom prst="rect">
            <a:avLst/>
          </a:prstGeom>
          <a:noFill/>
        </p:spPr>
        <p:txBody>
          <a:bodyPr wrap="square">
            <a:spAutoFit/>
          </a:bodyPr>
          <a:lstStyle/>
          <a:p>
            <a:r>
              <a:rPr lang="en-US" sz="3200" b="1" dirty="0">
                <a:solidFill>
                  <a:srgbClr val="0070C0"/>
                </a:solidFill>
              </a:rPr>
              <a:t>Luke 5:20 </a:t>
            </a:r>
            <a:r>
              <a:rPr lang="en-US" sz="2800" dirty="0"/>
              <a:t>When He saw their faith, He said to him, "Man, your sins are forgiven you."</a:t>
            </a:r>
          </a:p>
          <a:p>
            <a:r>
              <a:rPr lang="en-US" sz="2800" dirty="0"/>
              <a:t> </a:t>
            </a:r>
            <a:r>
              <a:rPr lang="en-US" sz="2800" b="1" dirty="0">
                <a:solidFill>
                  <a:srgbClr val="0070C0"/>
                </a:solidFill>
              </a:rPr>
              <a:t>21</a:t>
            </a:r>
            <a:r>
              <a:rPr lang="en-US" sz="2800" dirty="0"/>
              <a:t> And the scribes and the Pharisees began to reason, saying, "Who is this who speaks blasphemies? Who can forgive sins but God alone?“</a:t>
            </a:r>
          </a:p>
          <a:p>
            <a:endParaRPr lang="en-US" sz="2800" dirty="0"/>
          </a:p>
          <a:p>
            <a:r>
              <a:rPr lang="en-US" sz="2800" b="1" dirty="0">
                <a:solidFill>
                  <a:srgbClr val="0070C0"/>
                </a:solidFill>
              </a:rPr>
              <a:t> 22 </a:t>
            </a:r>
            <a:r>
              <a:rPr lang="en-US" sz="2800" dirty="0"/>
              <a:t>But when Jesus perceived their thoughts, He answered and said to them, "Why are you reasoning in your hearts?</a:t>
            </a:r>
          </a:p>
          <a:p>
            <a:r>
              <a:rPr lang="en-US" sz="2800" b="1" dirty="0">
                <a:solidFill>
                  <a:srgbClr val="0070C0"/>
                </a:solidFill>
              </a:rPr>
              <a:t> 23 </a:t>
            </a:r>
            <a:r>
              <a:rPr lang="en-US" sz="2800" dirty="0"/>
              <a:t>"Which is easier, to say, 'Your sins are forgiven you,' or to say, 'Rise up and walk'?</a:t>
            </a:r>
          </a:p>
          <a:p>
            <a:r>
              <a:rPr lang="en-US" dirty="0"/>
              <a:t> (NKJV)</a:t>
            </a:r>
          </a:p>
        </p:txBody>
      </p:sp>
    </p:spTree>
    <p:extLst>
      <p:ext uri="{BB962C8B-B14F-4D97-AF65-F5344CB8AC3E}">
        <p14:creationId xmlns:p14="http://schemas.microsoft.com/office/powerpoint/2010/main" val="159287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40C428C-C09D-0D99-2C32-45D95A046C5E}"/>
              </a:ext>
            </a:extLst>
          </p:cNvPr>
          <p:cNvSpPr txBox="1"/>
          <p:nvPr/>
        </p:nvSpPr>
        <p:spPr>
          <a:xfrm>
            <a:off x="855677" y="914400"/>
            <a:ext cx="8288323" cy="646331"/>
          </a:xfrm>
          <a:prstGeom prst="rect">
            <a:avLst/>
          </a:prstGeom>
          <a:noFill/>
        </p:spPr>
        <p:txBody>
          <a:bodyPr wrap="square">
            <a:spAutoFit/>
          </a:bodyPr>
          <a:lstStyle/>
          <a:p>
            <a:r>
              <a:rPr lang="en-US" sz="360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Footer Placeholder 4">
            <a:extLst>
              <a:ext uri="{FF2B5EF4-FFF2-40B4-BE49-F238E27FC236}">
                <a16:creationId xmlns:a16="http://schemas.microsoft.com/office/drawing/2014/main" id="{7843ABCC-FD63-C7D5-9333-348BDBD4451D}"/>
              </a:ext>
            </a:extLst>
          </p:cNvPr>
          <p:cNvSpPr>
            <a:spLocks noGrp="1"/>
          </p:cNvSpPr>
          <p:nvPr>
            <p:ph type="ftr" sz="quarter" idx="11"/>
          </p:nvPr>
        </p:nvSpPr>
        <p:spPr/>
        <p:txBody>
          <a:bodyPr/>
          <a:lstStyle/>
          <a:p>
            <a:r>
              <a:rPr lang="en-US" dirty="0"/>
              <a:t>b hastings   newlebanoncoc.com</a:t>
            </a:r>
          </a:p>
        </p:txBody>
      </p:sp>
      <p:sp>
        <p:nvSpPr>
          <p:cNvPr id="7" name="TextBox 6">
            <a:extLst>
              <a:ext uri="{FF2B5EF4-FFF2-40B4-BE49-F238E27FC236}">
                <a16:creationId xmlns:a16="http://schemas.microsoft.com/office/drawing/2014/main" id="{87984126-3776-2C17-F56F-D9F26E6A1F27}"/>
              </a:ext>
            </a:extLst>
          </p:cNvPr>
          <p:cNvSpPr txBox="1"/>
          <p:nvPr/>
        </p:nvSpPr>
        <p:spPr>
          <a:xfrm>
            <a:off x="1249959" y="998290"/>
            <a:ext cx="7449423" cy="4893647"/>
          </a:xfrm>
          <a:prstGeom prst="rect">
            <a:avLst/>
          </a:prstGeom>
          <a:noFill/>
        </p:spPr>
        <p:txBody>
          <a:bodyPr wrap="square">
            <a:spAutoFit/>
          </a:bodyPr>
          <a:lstStyle/>
          <a:p>
            <a:r>
              <a:rPr lang="en-US" sz="3200" b="1" dirty="0">
                <a:solidFill>
                  <a:srgbClr val="0070C0"/>
                </a:solidFill>
              </a:rPr>
              <a:t>Luke 5:24 </a:t>
            </a:r>
            <a:r>
              <a:rPr lang="en-US" sz="2800" dirty="0"/>
              <a:t>"But that you may know that the Son of Man has power on earth to forgive sins" --He said to the man who was paralyzed, "I say to you, arise, take up your bed, and go to your house."</a:t>
            </a:r>
          </a:p>
          <a:p>
            <a:r>
              <a:rPr lang="en-US" sz="2800" dirty="0"/>
              <a:t> </a:t>
            </a:r>
            <a:r>
              <a:rPr lang="en-US" sz="2800" b="1" dirty="0">
                <a:solidFill>
                  <a:srgbClr val="0070C0"/>
                </a:solidFill>
              </a:rPr>
              <a:t>25</a:t>
            </a:r>
            <a:r>
              <a:rPr lang="en-US" sz="2800" dirty="0"/>
              <a:t> Immediately he rose up before them, took up what he had been lying on, and departed to his own house, glorifying God.</a:t>
            </a:r>
          </a:p>
          <a:p>
            <a:endParaRPr lang="en-US" sz="2800" dirty="0"/>
          </a:p>
          <a:p>
            <a:r>
              <a:rPr lang="en-US" sz="2800" dirty="0"/>
              <a:t> </a:t>
            </a:r>
            <a:r>
              <a:rPr lang="en-US" sz="2800" b="1" dirty="0">
                <a:solidFill>
                  <a:srgbClr val="0070C0"/>
                </a:solidFill>
              </a:rPr>
              <a:t>26</a:t>
            </a:r>
            <a:r>
              <a:rPr lang="en-US" sz="2800" dirty="0"/>
              <a:t> </a:t>
            </a:r>
            <a:r>
              <a:rPr lang="en-US" sz="2800" b="1" dirty="0">
                <a:solidFill>
                  <a:srgbClr val="FF0000"/>
                </a:solidFill>
              </a:rPr>
              <a:t>And they were all amazed, and they glorified God and were filled with fear, saying, "We have seen strange things today!"</a:t>
            </a:r>
          </a:p>
        </p:txBody>
      </p:sp>
    </p:spTree>
    <p:extLst>
      <p:ext uri="{BB962C8B-B14F-4D97-AF65-F5344CB8AC3E}">
        <p14:creationId xmlns:p14="http://schemas.microsoft.com/office/powerpoint/2010/main" val="228534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Seven Strange Things In Luke </a:t>
            </a:r>
            <a:r>
              <a:rPr lang="en-US" sz="4000" dirty="0">
                <a:solidFill>
                  <a:prstClr val="white"/>
                </a:solidFill>
                <a:latin typeface="Calibri" panose="020F0502020204030204"/>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471115E-F2BA-9BA6-8ACB-43F7697B99B5}"/>
              </a:ext>
            </a:extLst>
          </p:cNvPr>
          <p:cNvSpPr txBox="1"/>
          <p:nvPr/>
        </p:nvSpPr>
        <p:spPr>
          <a:xfrm>
            <a:off x="1375794" y="1753678"/>
            <a:ext cx="7122255" cy="4985980"/>
          </a:xfrm>
          <a:prstGeom prst="rect">
            <a:avLst/>
          </a:prstGeom>
          <a:noFill/>
        </p:spPr>
        <p:txBody>
          <a:bodyPr wrap="square">
            <a:spAutoFit/>
          </a:bodyPr>
          <a:lstStyle/>
          <a:p>
            <a:r>
              <a:rPr lang="en-US" sz="3600" b="1" dirty="0">
                <a:solidFill>
                  <a:srgbClr val="0070C0"/>
                </a:solidFill>
              </a:rPr>
              <a:t>Luke 5:17 </a:t>
            </a:r>
            <a:r>
              <a:rPr lang="en-US" sz="3600" dirty="0"/>
              <a:t>Now it happened on a certain day, as He was </a:t>
            </a:r>
            <a:r>
              <a:rPr lang="en-US" sz="3600" u="sng" dirty="0">
                <a:latin typeface="Aharoni" panose="02010803020104030203" pitchFamily="2" charset="-79"/>
                <a:cs typeface="Aharoni" panose="02010803020104030203" pitchFamily="2" charset="-79"/>
              </a:rPr>
              <a:t>teaching</a:t>
            </a:r>
            <a:r>
              <a:rPr lang="en-US" sz="3600" dirty="0"/>
              <a:t>, that there were </a:t>
            </a:r>
            <a:r>
              <a:rPr lang="en-US" sz="3600" u="sng" dirty="0"/>
              <a:t>Pharisees and teachers of the law sitting by</a:t>
            </a:r>
            <a:r>
              <a:rPr lang="en-US" sz="3600" dirty="0"/>
              <a:t>, who had come out of </a:t>
            </a:r>
            <a:r>
              <a:rPr lang="en-US" sz="3600" u="sng" dirty="0"/>
              <a:t>every</a:t>
            </a:r>
            <a:r>
              <a:rPr lang="en-US" sz="3600" dirty="0"/>
              <a:t> town of </a:t>
            </a:r>
            <a:r>
              <a:rPr lang="en-US" sz="3600" u="sng" dirty="0"/>
              <a:t>Galilee</a:t>
            </a:r>
            <a:r>
              <a:rPr lang="en-US" sz="3600" dirty="0"/>
              <a:t>, </a:t>
            </a:r>
            <a:r>
              <a:rPr lang="en-US" sz="3600" u="sng" dirty="0"/>
              <a:t>Judea</a:t>
            </a:r>
            <a:r>
              <a:rPr lang="en-US" sz="3600" dirty="0"/>
              <a:t>, and </a:t>
            </a:r>
            <a:r>
              <a:rPr lang="en-US" sz="3600" u="sng" dirty="0"/>
              <a:t>Jerusalem</a:t>
            </a:r>
            <a:r>
              <a:rPr lang="en-US" sz="3600" dirty="0"/>
              <a:t>. And the </a:t>
            </a:r>
            <a:r>
              <a:rPr lang="en-US" sz="3600" dirty="0">
                <a:solidFill>
                  <a:srgbClr val="FF0000"/>
                </a:solidFill>
              </a:rPr>
              <a:t>power of the Lord was present to heal them</a:t>
            </a:r>
            <a:r>
              <a:rPr lang="en-US" sz="3600" dirty="0"/>
              <a:t>.</a:t>
            </a:r>
          </a:p>
          <a:p>
            <a:r>
              <a:rPr lang="en-US" sz="3000" dirty="0"/>
              <a:t> </a:t>
            </a:r>
          </a:p>
        </p:txBody>
      </p:sp>
      <p:sp>
        <p:nvSpPr>
          <p:cNvPr id="8" name="TextBox 7">
            <a:extLst>
              <a:ext uri="{FF2B5EF4-FFF2-40B4-BE49-F238E27FC236}">
                <a16:creationId xmlns:a16="http://schemas.microsoft.com/office/drawing/2014/main" id="{50028E6B-5DE8-5A0D-A04A-97FC26382792}"/>
              </a:ext>
            </a:extLst>
          </p:cNvPr>
          <p:cNvSpPr txBox="1"/>
          <p:nvPr/>
        </p:nvSpPr>
        <p:spPr>
          <a:xfrm>
            <a:off x="855677" y="906011"/>
            <a:ext cx="8288323" cy="646331"/>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1. An Unlettered Man Teaching</a:t>
            </a:r>
            <a:endParaRPr lang="en-US" sz="3600" dirty="0"/>
          </a:p>
        </p:txBody>
      </p:sp>
      <p:sp>
        <p:nvSpPr>
          <p:cNvPr id="5" name="Footer Placeholder 4">
            <a:extLst>
              <a:ext uri="{FF2B5EF4-FFF2-40B4-BE49-F238E27FC236}">
                <a16:creationId xmlns:a16="http://schemas.microsoft.com/office/drawing/2014/main" id="{6A3534D5-4F4F-26F0-9BA3-CC70FCF3788A}"/>
              </a:ext>
            </a:extLst>
          </p:cNvPr>
          <p:cNvSpPr>
            <a:spLocks noGrp="1"/>
          </p:cNvSpPr>
          <p:nvPr>
            <p:ph type="ftr" sz="quarter" idx="11"/>
          </p:nvPr>
        </p:nvSpPr>
        <p:spPr/>
        <p:txBody>
          <a:bodyPr/>
          <a:lstStyle/>
          <a:p>
            <a:r>
              <a:rPr lang="en-US" sz="1600" dirty="0"/>
              <a:t>b hastings   newlebanoncoc.com</a:t>
            </a:r>
          </a:p>
        </p:txBody>
      </p:sp>
    </p:spTree>
    <p:extLst>
      <p:ext uri="{BB962C8B-B14F-4D97-AF65-F5344CB8AC3E}">
        <p14:creationId xmlns:p14="http://schemas.microsoft.com/office/powerpoint/2010/main" val="15630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497"/>
            <a:ext cx="9144000" cy="655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p:txBody>
          <a:bodyPr/>
          <a:lstStyle/>
          <a:p>
            <a:r>
              <a:rPr lang="en-US" i="1" dirty="0"/>
              <a:t>Jesus Teaches the People by the Sea</a:t>
            </a:r>
            <a:r>
              <a:rPr lang="en-US" dirty="0"/>
              <a:t>, by James Tissot, circa 1891</a:t>
            </a:r>
          </a:p>
        </p:txBody>
      </p:sp>
      <p:sp>
        <p:nvSpPr>
          <p:cNvPr id="4" name="Text Placeholder 3"/>
          <p:cNvSpPr>
            <a:spLocks noGrp="1"/>
          </p:cNvSpPr>
          <p:nvPr>
            <p:ph type="body" sz="quarter" idx="12"/>
          </p:nvPr>
        </p:nvSpPr>
        <p:spPr/>
        <p:txBody>
          <a:bodyPr/>
          <a:lstStyle/>
          <a:p>
            <a:r>
              <a:rPr lang="en-US" dirty="0"/>
              <a:t>5:1</a:t>
            </a:r>
          </a:p>
        </p:txBody>
      </p:sp>
      <p:sp>
        <p:nvSpPr>
          <p:cNvPr id="2" name="Title 1"/>
          <p:cNvSpPr>
            <a:spLocks noGrp="1"/>
          </p:cNvSpPr>
          <p:nvPr>
            <p:ph type="title"/>
          </p:nvPr>
        </p:nvSpPr>
        <p:spPr/>
        <p:txBody>
          <a:bodyPr/>
          <a:lstStyle/>
          <a:p>
            <a:r>
              <a:rPr lang="en-US" dirty="0"/>
              <a:t>Once while the crowd was pressing upon Him . . . , He was standing by the Lake of Gennesaret</a:t>
            </a:r>
          </a:p>
        </p:txBody>
      </p:sp>
    </p:spTree>
    <p:extLst>
      <p:ext uri="{BB962C8B-B14F-4D97-AF65-F5344CB8AC3E}">
        <p14:creationId xmlns:p14="http://schemas.microsoft.com/office/powerpoint/2010/main" val="319040516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2ED97AF0-FE8D-4FAC-AF07-EFA41726BF38}" vid="{95ED0F0F-776A-48E4-B073-7DB6F5A5811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2930</Words>
  <Application>Microsoft Office PowerPoint</Application>
  <PresentationFormat>On-screen Show (4:3)</PresentationFormat>
  <Paragraphs>209</Paragraphs>
  <Slides>33</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Aharoni</vt:lpstr>
      <vt:lpstr>Arial</vt:lpstr>
      <vt:lpstr>Arial Black</vt:lpstr>
      <vt:lpstr>Arial Unicode MS</vt:lpstr>
      <vt:lpstr>Calibri</vt:lpstr>
      <vt:lpstr>Calibri Light</vt:lpstr>
      <vt:lpstr>Ink Free</vt:lpstr>
      <vt:lpstr>Times New Roman</vt:lpstr>
      <vt:lpstr>1_Office Theme</vt:lpstr>
      <vt:lpstr>PhotoCompanion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Once while the crowd was pressing upon Him . . . , He was standing by the Lake of Gennesaret</vt:lpstr>
      <vt:lpstr>PowerPoint Presentation</vt:lpstr>
      <vt:lpstr>PowerPoint Presentation</vt:lpstr>
      <vt:lpstr>PowerPoint Presentation</vt:lpstr>
      <vt:lpstr>And not finding a way they might bring him in because of the crowds</vt:lpstr>
      <vt:lpstr>They went up on the roof and let him down through the tiles with his bed</vt:lpstr>
      <vt:lpstr>PowerPoint Presentation</vt:lpstr>
      <vt:lpstr>PowerPoint Presentation</vt:lpstr>
      <vt:lpstr>PowerPoint Presentation</vt:lpstr>
      <vt:lpstr>Who can forgive sins, but God alone?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2024-01-15T14:49:52Z</dcterms:created>
  <dcterms:modified xsi:type="dcterms:W3CDTF">2024-01-21T11:48:05Z</dcterms:modified>
</cp:coreProperties>
</file>