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76" r:id="rId3"/>
    <p:sldMasterId id="2147483688" r:id="rId4"/>
  </p:sldMasterIdLst>
  <p:notesMasterIdLst>
    <p:notesMasterId r:id="rId48"/>
  </p:notesMasterIdLst>
  <p:sldIdLst>
    <p:sldId id="265" r:id="rId5"/>
    <p:sldId id="920" r:id="rId6"/>
    <p:sldId id="499" r:id="rId7"/>
    <p:sldId id="915" r:id="rId8"/>
    <p:sldId id="914" r:id="rId9"/>
    <p:sldId id="913" r:id="rId10"/>
    <p:sldId id="585" r:id="rId11"/>
    <p:sldId id="574" r:id="rId12"/>
    <p:sldId id="909" r:id="rId13"/>
    <p:sldId id="575" r:id="rId14"/>
    <p:sldId id="576" r:id="rId15"/>
    <p:sldId id="907" r:id="rId16"/>
    <p:sldId id="434" r:id="rId17"/>
    <p:sldId id="578" r:id="rId18"/>
    <p:sldId id="581" r:id="rId19"/>
    <p:sldId id="538" r:id="rId20"/>
    <p:sldId id="444" r:id="rId21"/>
    <p:sldId id="439" r:id="rId22"/>
    <p:sldId id="916" r:id="rId23"/>
    <p:sldId id="917" r:id="rId24"/>
    <p:sldId id="580" r:id="rId25"/>
    <p:sldId id="910" r:id="rId26"/>
    <p:sldId id="582" r:id="rId27"/>
    <p:sldId id="911" r:id="rId28"/>
    <p:sldId id="448" r:id="rId29"/>
    <p:sldId id="540" r:id="rId30"/>
    <p:sldId id="584" r:id="rId31"/>
    <p:sldId id="919" r:id="rId32"/>
    <p:sldId id="559" r:id="rId33"/>
    <p:sldId id="560" r:id="rId34"/>
    <p:sldId id="558" r:id="rId35"/>
    <p:sldId id="561" r:id="rId36"/>
    <p:sldId id="557" r:id="rId37"/>
    <p:sldId id="563" r:id="rId38"/>
    <p:sldId id="564" r:id="rId39"/>
    <p:sldId id="565" r:id="rId40"/>
    <p:sldId id="566" r:id="rId41"/>
    <p:sldId id="567" r:id="rId42"/>
    <p:sldId id="568" r:id="rId43"/>
    <p:sldId id="569" r:id="rId44"/>
    <p:sldId id="570" r:id="rId45"/>
    <p:sldId id="912" r:id="rId46"/>
    <p:sldId id="853" r:id="rId4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0t51Xit/PK3ztaTVZ4FZHg==" hashData="jREJu9ojNr+fxMr+Y7ePZOToUAn0SK0jFVH+qJbaaXD6y1V5IJSQMVQGdiQJnw+2istpQPQpJvd9BvCNqLAyTA=="/>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987" autoAdjust="0"/>
    <p:restoredTop sz="94660"/>
  </p:normalViewPr>
  <p:slideViewPr>
    <p:cSldViewPr snapToGrid="0">
      <p:cViewPr varScale="1">
        <p:scale>
          <a:sx n="114" d="100"/>
          <a:sy n="114" d="100"/>
        </p:scale>
        <p:origin x="1506" y="138"/>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35993A-AFBE-4588-A3F2-02754B03369F}" type="datetimeFigureOut">
              <a:rPr lang="en-US" smtClean="0"/>
              <a:t>12/31/2023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54E797-DB10-4F99-B1DA-695304A03463}" type="slidenum">
              <a:rPr lang="en-US" smtClean="0"/>
              <a:t>‹#›</a:t>
            </a:fld>
            <a:endParaRPr lang="en-US"/>
          </a:p>
        </p:txBody>
      </p:sp>
    </p:spTree>
    <p:extLst>
      <p:ext uri="{BB962C8B-B14F-4D97-AF65-F5344CB8AC3E}">
        <p14:creationId xmlns:p14="http://schemas.microsoft.com/office/powerpoint/2010/main" val="17874288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God’s deliverance of Israel from Egypt was, in many ways, the climax of salvation history in the Hebrew Scriptures. The event is referenced many times by those of later generations and continued</a:t>
            </a:r>
            <a:r>
              <a:rPr lang="en-US" sz="1200" baseline="0" dirty="0"/>
              <a:t> to be even in the time of the New Testament. The exact location where the Israelites “passed through the sea” is uncertain. Some biblical scholars place it somewhere among the lakes that are not connected by the Suez Canal (e.g., Timsah Lake, the Great Bitter Lake, or the Little Bitter Lake).</a:t>
            </a:r>
          </a:p>
          <a:p>
            <a:endParaRPr lang="en-US" sz="1200" dirty="0"/>
          </a:p>
          <a:p>
            <a:r>
              <a:rPr lang="en-US" sz="1200" dirty="0"/>
              <a:t>tbs57319012</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421851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A71DFB-4943-4537-842F-CAE432A7283D}"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r>
              <a:rPr lang="en-US" dirty="0"/>
              <a:t>Paul reflects the teaching of Jesus in this statement. In</a:t>
            </a:r>
            <a:r>
              <a:rPr lang="en-US" baseline="0" dirty="0"/>
              <a:t> t</a:t>
            </a:r>
            <a:r>
              <a:rPr lang="en-US" dirty="0"/>
              <a:t>he well-known incident with the Samaritan</a:t>
            </a:r>
            <a:r>
              <a:rPr lang="en-US" baseline="0" dirty="0"/>
              <a:t> woman at the well (John 4:1-42), pictured here, Jesus referred to Himself as the source of living water. “The water that I will give him will become in him a well of water springing up to eternal life” (John 4:14). </a:t>
            </a:r>
            <a:r>
              <a:rPr lang="en-US" dirty="0"/>
              <a:t>This image is from the Brooklyn Museum and is in the public domain, via Wikimedia Commons: https://commons.wikimedia.org/wiki/File:Brooklyn_Museum_-_The_Woman_of_Samaria_at_the_Well_(La_Samaritaine_%C3%A0_la_fontaine)_-_James_Tissot_-_overall.jpg.</a:t>
            </a:r>
          </a:p>
          <a:p>
            <a:endParaRPr lang="en-US" dirty="0"/>
          </a:p>
          <a:p>
            <a:r>
              <a:rPr lang="en-US" dirty="0"/>
              <a:t>wiki0429201014080015969</a:t>
            </a:r>
          </a:p>
        </p:txBody>
      </p:sp>
    </p:spTree>
    <p:extLst>
      <p:ext uri="{BB962C8B-B14F-4D97-AF65-F5344CB8AC3E}">
        <p14:creationId xmlns:p14="http://schemas.microsoft.com/office/powerpoint/2010/main" val="24163288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tb040900229</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766124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a:t>For most of the time</a:t>
            </a:r>
            <a:r>
              <a:rPr lang="en-US" baseline="0" dirty="0"/>
              <a:t> that the Israelites were in the wilderness, they drank water from a stream that miraculously emerged from a dry rock (</a:t>
            </a:r>
            <a:r>
              <a:rPr lang="en-US" baseline="0" dirty="0" err="1"/>
              <a:t>Exod</a:t>
            </a:r>
            <a:r>
              <a:rPr lang="en-US" baseline="0" dirty="0"/>
              <a:t> 17:1-7).</a:t>
            </a:r>
            <a:endParaRPr lang="en-US" dirty="0"/>
          </a:p>
          <a:p>
            <a:endParaRPr lang="en-US" dirty="0"/>
          </a:p>
          <a:p>
            <a:r>
              <a:rPr lang="en-US" dirty="0"/>
              <a:t>tb021906285</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787369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 delta region of Egypt, from which the Israelites had fled, was fertile and well watered by the annual inundation of the Nile. The Israelites longed for this land and the things that it produced.</a:t>
            </a:r>
          </a:p>
          <a:p>
            <a:endParaRPr lang="en-US" baseline="0" dirty="0"/>
          </a:p>
          <a:p>
            <a:r>
              <a:rPr lang="en-US" dirty="0"/>
              <a:t>tb010605711</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069703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main</a:t>
            </a:r>
            <a:r>
              <a:rPr lang="en-US" baseline="0" dirty="0"/>
              <a:t> </a:t>
            </a:r>
            <a:r>
              <a:rPr lang="en-US" dirty="0"/>
              <a:t>events of Numbers</a:t>
            </a:r>
            <a:r>
              <a:rPr lang="en-US" baseline="0" dirty="0"/>
              <a:t> 11 occurred at a place called </a:t>
            </a:r>
            <a:r>
              <a:rPr lang="en-US" baseline="0" dirty="0" err="1"/>
              <a:t>Kibroth-hattaavah</a:t>
            </a:r>
            <a:r>
              <a:rPr lang="en-US" baseline="0" dirty="0"/>
              <a:t>. The Israelites then journeyed from </a:t>
            </a:r>
            <a:r>
              <a:rPr lang="en-US" baseline="0" dirty="0" err="1"/>
              <a:t>Kibroth-hattaavah</a:t>
            </a:r>
            <a:r>
              <a:rPr lang="en-US" baseline="0" dirty="0"/>
              <a:t> to </a:t>
            </a:r>
            <a:r>
              <a:rPr lang="en-US" baseline="0" dirty="0" err="1"/>
              <a:t>Hazeroth</a:t>
            </a:r>
            <a:r>
              <a:rPr lang="en-US" baseline="0" dirty="0"/>
              <a:t> (</a:t>
            </a:r>
            <a:r>
              <a:rPr lang="en-US" baseline="0" dirty="0" err="1"/>
              <a:t>Num</a:t>
            </a:r>
            <a:r>
              <a:rPr lang="en-US" baseline="0" dirty="0"/>
              <a:t> 11:35). The desert region near </a:t>
            </a:r>
            <a:r>
              <a:rPr lang="en-US" baseline="0" dirty="0" err="1"/>
              <a:t>Hazeroth</a:t>
            </a:r>
            <a:r>
              <a:rPr lang="en-US" baseline="0" dirty="0"/>
              <a:t> (Ein </a:t>
            </a:r>
            <a:r>
              <a:rPr lang="en-US" baseline="0" dirty="0" err="1"/>
              <a:t>Hudra</a:t>
            </a:r>
            <a:r>
              <a:rPr lang="en-US" baseline="0" dirty="0"/>
              <a:t>) is pictured here, illustrating the contrast between the desert and the lushness of Egypt.</a:t>
            </a:r>
          </a:p>
          <a:p>
            <a:endParaRPr lang="en-US" baseline="0" dirty="0"/>
          </a:p>
          <a:p>
            <a:r>
              <a:rPr lang="en-US" dirty="0"/>
              <a:t>tb030300479</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069703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0C8AEAF-D162-4194-BB7C-CADA970B2403}" type="datetime1">
              <a:rPr lang="en-US" smtClean="0"/>
              <a:t>12/31/2023</a:t>
            </a:fld>
            <a:endParaRPr lang="en-US" dirty="0"/>
          </a:p>
        </p:txBody>
      </p:sp>
      <p:sp>
        <p:nvSpPr>
          <p:cNvPr id="5" name="Footer Placeholder 4"/>
          <p:cNvSpPr>
            <a:spLocks noGrp="1"/>
          </p:cNvSpPr>
          <p:nvPr>
            <p:ph type="ftr" sz="quarter" idx="11"/>
          </p:nvPr>
        </p:nvSpPr>
        <p:spPr/>
        <p:txBody>
          <a:bodyPr/>
          <a:lstStyle/>
          <a:p>
            <a:r>
              <a:rPr lang="en-US"/>
              <a:t>b hastings  newlebanoncoc.com</a:t>
            </a:r>
            <a:endParaRPr lang="en-US" dirty="0"/>
          </a:p>
        </p:txBody>
      </p:sp>
      <p:sp>
        <p:nvSpPr>
          <p:cNvPr id="6" name="Slide Number Placeholder 5"/>
          <p:cNvSpPr>
            <a:spLocks noGrp="1"/>
          </p:cNvSpPr>
          <p:nvPr>
            <p:ph type="sldNum" sz="quarter" idx="12"/>
          </p:nvPr>
        </p:nvSpPr>
        <p:spPr/>
        <p:txBody>
          <a:bodyPr/>
          <a:lstStyle/>
          <a:p>
            <a:fld id="{6955853B-0D88-4491-8C47-0F7D0AB63E77}" type="slidenum">
              <a:rPr lang="en-US" smtClean="0"/>
              <a:t>‹#›</a:t>
            </a:fld>
            <a:endParaRPr lang="en-US" dirty="0"/>
          </a:p>
        </p:txBody>
      </p:sp>
    </p:spTree>
    <p:extLst>
      <p:ext uri="{BB962C8B-B14F-4D97-AF65-F5344CB8AC3E}">
        <p14:creationId xmlns:p14="http://schemas.microsoft.com/office/powerpoint/2010/main" val="39265978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A16A1CA-36AE-4D19-996F-5BA59AD7CE50}" type="datetime1">
              <a:rPr lang="en-US" smtClean="0"/>
              <a:t>12/31/2023</a:t>
            </a:fld>
            <a:endParaRPr lang="en-US" dirty="0"/>
          </a:p>
        </p:txBody>
      </p:sp>
      <p:sp>
        <p:nvSpPr>
          <p:cNvPr id="5" name="Footer Placeholder 4"/>
          <p:cNvSpPr>
            <a:spLocks noGrp="1"/>
          </p:cNvSpPr>
          <p:nvPr>
            <p:ph type="ftr" sz="quarter" idx="11"/>
          </p:nvPr>
        </p:nvSpPr>
        <p:spPr/>
        <p:txBody>
          <a:bodyPr/>
          <a:lstStyle/>
          <a:p>
            <a:r>
              <a:rPr lang="en-US"/>
              <a:t>b hastings  newlebanoncoc.com</a:t>
            </a:r>
            <a:endParaRPr lang="en-US" dirty="0"/>
          </a:p>
        </p:txBody>
      </p:sp>
      <p:sp>
        <p:nvSpPr>
          <p:cNvPr id="6" name="Slide Number Placeholder 5"/>
          <p:cNvSpPr>
            <a:spLocks noGrp="1"/>
          </p:cNvSpPr>
          <p:nvPr>
            <p:ph type="sldNum" sz="quarter" idx="12"/>
          </p:nvPr>
        </p:nvSpPr>
        <p:spPr/>
        <p:txBody>
          <a:bodyPr/>
          <a:lstStyle/>
          <a:p>
            <a:fld id="{6955853B-0D88-4491-8C47-0F7D0AB63E77}" type="slidenum">
              <a:rPr lang="en-US" smtClean="0"/>
              <a:t>‹#›</a:t>
            </a:fld>
            <a:endParaRPr lang="en-US" dirty="0"/>
          </a:p>
        </p:txBody>
      </p:sp>
    </p:spTree>
    <p:extLst>
      <p:ext uri="{BB962C8B-B14F-4D97-AF65-F5344CB8AC3E}">
        <p14:creationId xmlns:p14="http://schemas.microsoft.com/office/powerpoint/2010/main" val="17071958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7904F4D-7C2B-4596-863B-4B6AD065511D}" type="datetime1">
              <a:rPr lang="en-US" smtClean="0"/>
              <a:t>12/31/2023</a:t>
            </a:fld>
            <a:endParaRPr lang="en-US" dirty="0"/>
          </a:p>
        </p:txBody>
      </p:sp>
      <p:sp>
        <p:nvSpPr>
          <p:cNvPr id="5" name="Footer Placeholder 4"/>
          <p:cNvSpPr>
            <a:spLocks noGrp="1"/>
          </p:cNvSpPr>
          <p:nvPr>
            <p:ph type="ftr" sz="quarter" idx="11"/>
          </p:nvPr>
        </p:nvSpPr>
        <p:spPr/>
        <p:txBody>
          <a:bodyPr/>
          <a:lstStyle/>
          <a:p>
            <a:r>
              <a:rPr lang="en-US"/>
              <a:t>b hastings  newlebanoncoc.com</a:t>
            </a:r>
            <a:endParaRPr lang="en-US" dirty="0"/>
          </a:p>
        </p:txBody>
      </p:sp>
      <p:sp>
        <p:nvSpPr>
          <p:cNvPr id="6" name="Slide Number Placeholder 5"/>
          <p:cNvSpPr>
            <a:spLocks noGrp="1"/>
          </p:cNvSpPr>
          <p:nvPr>
            <p:ph type="sldNum" sz="quarter" idx="12"/>
          </p:nvPr>
        </p:nvSpPr>
        <p:spPr/>
        <p:txBody>
          <a:bodyPr/>
          <a:lstStyle/>
          <a:p>
            <a:fld id="{6955853B-0D88-4491-8C47-0F7D0AB63E77}" type="slidenum">
              <a:rPr lang="en-US" smtClean="0"/>
              <a:t>‹#›</a:t>
            </a:fld>
            <a:endParaRPr lang="en-US" dirty="0"/>
          </a:p>
        </p:txBody>
      </p:sp>
    </p:spTree>
    <p:extLst>
      <p:ext uri="{BB962C8B-B14F-4D97-AF65-F5344CB8AC3E}">
        <p14:creationId xmlns:p14="http://schemas.microsoft.com/office/powerpoint/2010/main" val="5352724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C754077-4F67-407A-91D1-C0F87332270D}"/>
              </a:ext>
            </a:extLst>
          </p:cNvPr>
          <p:cNvSpPr/>
          <p:nvPr userDrawn="1"/>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7">
            <a:extLst>
              <a:ext uri="{FF2B5EF4-FFF2-40B4-BE49-F238E27FC236}">
                <a16:creationId xmlns:a16="http://schemas.microsoft.com/office/drawing/2014/main" id="{946CDFF6-DC76-4CE0-8A46-71F5DB7AC7D6}"/>
              </a:ext>
            </a:extLst>
          </p:cNvPr>
          <p:cNvSpPr>
            <a:spLocks noGrp="1"/>
          </p:cNvSpPr>
          <p:nvPr>
            <p:ph type="title" hasCustomPrompt="1"/>
          </p:nvPr>
        </p:nvSpPr>
        <p:spPr>
          <a:xfrm>
            <a:off x="0" y="3227832"/>
            <a:ext cx="9144000" cy="585216"/>
          </a:xfrm>
          <a:noFill/>
        </p:spPr>
        <p:txBody>
          <a:bodyPr anchor="ctr" anchorCtr="0">
            <a:noAutofit/>
          </a:bodyPr>
          <a:lstStyle>
            <a:lvl1pPr marL="0" algn="ctr" defTabSz="914400" rtl="0" eaLnBrk="1" fontAlgn="base" latinLnBrk="0" hangingPunct="1">
              <a:spcBef>
                <a:spcPct val="0"/>
              </a:spcBef>
              <a:spcAft>
                <a:spcPct val="0"/>
              </a:spcAft>
              <a:defRPr lang="en-US" sz="2800" b="1" i="0" cap="all" spc="300" baseline="0" dirty="0">
                <a:solidFill>
                  <a:srgbClr val="FEFFFF"/>
                </a:solidFill>
                <a:latin typeface="+mj-lt"/>
                <a:cs typeface="Calibri" panose="020F0502020204030204" pitchFamily="34" charset="0"/>
              </a:defRPr>
            </a:lvl1pPr>
          </a:lstStyle>
          <a:p>
            <a:r>
              <a:rPr lang="en-US" dirty="0"/>
              <a:t>Chapter</a:t>
            </a:r>
          </a:p>
        </p:txBody>
      </p:sp>
    </p:spTree>
    <p:extLst>
      <p:ext uri="{BB962C8B-B14F-4D97-AF65-F5344CB8AC3E}">
        <p14:creationId xmlns:p14="http://schemas.microsoft.com/office/powerpoint/2010/main" val="27205875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F21C66B-4871-4E97-8C98-4AB1B90A13EB}"/>
              </a:ext>
            </a:extLst>
          </p:cNvPr>
          <p:cNvSpPr/>
          <p:nvPr userDrawn="1"/>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p:cNvSpPr>
            <a:spLocks noGrp="1"/>
          </p:cNvSpPr>
          <p:nvPr>
            <p:ph type="body" sz="quarter" idx="10" hasCustomPrompt="1"/>
          </p:nvPr>
        </p:nvSpPr>
        <p:spPr>
          <a:xfrm>
            <a:off x="0" y="6519672"/>
            <a:ext cx="8074152" cy="338328"/>
          </a:xfrm>
          <a:solidFill>
            <a:srgbClr val="010000"/>
          </a:solidFill>
        </p:spPr>
        <p:txBody>
          <a:bodyPr anchor="b" anchorCtr="0">
            <a:noAutofit/>
          </a:bodyPr>
          <a:lstStyle>
            <a:lvl1pPr marL="0" indent="0">
              <a:spcBef>
                <a:spcPts val="0"/>
              </a:spcBef>
              <a:buNone/>
              <a:defRPr sz="1600">
                <a:solidFill>
                  <a:srgbClr val="FEFFFF"/>
                </a:solidFill>
              </a:defRPr>
            </a:lvl1pPr>
          </a:lstStyle>
          <a:p>
            <a:pPr lvl="0"/>
            <a:r>
              <a:rPr lang="en-US" dirty="0"/>
              <a:t>Description</a:t>
            </a:r>
          </a:p>
        </p:txBody>
      </p:sp>
      <p:sp>
        <p:nvSpPr>
          <p:cNvPr id="15" name="Text Placeholder 14"/>
          <p:cNvSpPr>
            <a:spLocks noGrp="1"/>
          </p:cNvSpPr>
          <p:nvPr>
            <p:ph type="body" sz="quarter" idx="12" hasCustomPrompt="1"/>
          </p:nvPr>
        </p:nvSpPr>
        <p:spPr>
          <a:xfrm>
            <a:off x="8074152" y="6519672"/>
            <a:ext cx="1069848" cy="338328"/>
          </a:xfrm>
          <a:solidFill>
            <a:srgbClr val="010000"/>
          </a:solidFill>
        </p:spPr>
        <p:txBody>
          <a:bodyPr anchor="b" anchorCtr="0">
            <a:noAutofit/>
          </a:bodyPr>
          <a:lstStyle>
            <a:lvl1pPr marL="342900" indent="-342900" algn="r">
              <a:spcBef>
                <a:spcPts val="0"/>
              </a:spcBef>
              <a:buFont typeface="+mj-lt"/>
              <a:buNone/>
              <a:defRPr lang="en-US" sz="1600" kern="1200" dirty="0">
                <a:solidFill>
                  <a:srgbClr val="FEFFFF"/>
                </a:solidFill>
                <a:latin typeface="+mn-lt"/>
                <a:ea typeface="+mn-ea"/>
                <a:cs typeface="+mn-cs"/>
              </a:defRPr>
            </a:lvl1pPr>
          </a:lstStyle>
          <a:p>
            <a:pPr marL="0" lvl="0" indent="0" algn="r" defTabSz="914400" rtl="0" eaLnBrk="1" latinLnBrk="0" hangingPunct="1">
              <a:spcBef>
                <a:spcPct val="20000"/>
              </a:spcBef>
            </a:pPr>
            <a:r>
              <a:rPr lang="en-US" dirty="0"/>
              <a:t>1:1</a:t>
            </a:r>
          </a:p>
        </p:txBody>
      </p:sp>
      <p:sp>
        <p:nvSpPr>
          <p:cNvPr id="18" name="Title 17"/>
          <p:cNvSpPr>
            <a:spLocks noGrp="1"/>
          </p:cNvSpPr>
          <p:nvPr>
            <p:ph type="title"/>
          </p:nvPr>
        </p:nvSpPr>
        <p:spPr>
          <a:xfrm>
            <a:off x="0" y="0"/>
            <a:ext cx="9144000" cy="369332"/>
          </a:xfrm>
          <a:solidFill>
            <a:srgbClr val="000000"/>
          </a:solidFill>
        </p:spPr>
        <p:txBody>
          <a:bodyPr anchor="ctr" anchorCtr="0">
            <a:noAutofit/>
          </a:bodyPr>
          <a:lstStyle>
            <a:lvl1pPr marL="0" algn="l" defTabSz="914400" rtl="0" eaLnBrk="1" fontAlgn="base" latinLnBrk="0" hangingPunct="1">
              <a:spcBef>
                <a:spcPct val="0"/>
              </a:spcBef>
              <a:spcAft>
                <a:spcPct val="0"/>
              </a:spcAft>
              <a:defRPr lang="en-US" sz="1800" i="1" dirty="0">
                <a:solidFill>
                  <a:srgbClr val="FEFFFF"/>
                </a:solidFill>
                <a:latin typeface="Calibri" panose="020F0502020204030204" pitchFamily="34" charset="0"/>
                <a:cs typeface="Calibri" panose="020F050202020403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3817523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43EC0E9-DDE7-48DE-BDBF-89F1E290F159}" type="datetime1">
              <a:rPr lang="en-US" smtClean="0"/>
              <a:t>12/31/2023</a:t>
            </a:fld>
            <a:endParaRPr lang="en-US"/>
          </a:p>
        </p:txBody>
      </p:sp>
      <p:sp>
        <p:nvSpPr>
          <p:cNvPr id="5" name="Footer Placeholder 4"/>
          <p:cNvSpPr>
            <a:spLocks noGrp="1"/>
          </p:cNvSpPr>
          <p:nvPr>
            <p:ph type="ftr" sz="quarter" idx="11"/>
          </p:nvPr>
        </p:nvSpPr>
        <p:spPr/>
        <p:txBody>
          <a:bodyPr/>
          <a:lstStyle/>
          <a:p>
            <a:r>
              <a:rPr lang="en-US"/>
              <a:t>b hastings  newlebanoncoc.com</a:t>
            </a:r>
          </a:p>
        </p:txBody>
      </p:sp>
      <p:sp>
        <p:nvSpPr>
          <p:cNvPr id="6" name="Slide Number Placeholder 5"/>
          <p:cNvSpPr>
            <a:spLocks noGrp="1"/>
          </p:cNvSpPr>
          <p:nvPr>
            <p:ph type="sldNum" sz="quarter" idx="12"/>
          </p:nvPr>
        </p:nvSpPr>
        <p:spPr/>
        <p:txBody>
          <a:bodyPr/>
          <a:lstStyle/>
          <a:p>
            <a:fld id="{2E036866-7909-4FA5-8D06-7EA27414A1CE}" type="slidenum">
              <a:rPr lang="en-US" smtClean="0"/>
              <a:t>‹#›</a:t>
            </a:fld>
            <a:endParaRPr lang="en-US"/>
          </a:p>
        </p:txBody>
      </p:sp>
    </p:spTree>
    <p:extLst>
      <p:ext uri="{BB962C8B-B14F-4D97-AF65-F5344CB8AC3E}">
        <p14:creationId xmlns:p14="http://schemas.microsoft.com/office/powerpoint/2010/main" val="38728234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35053AA-3FBF-4C06-A64E-E86E62CECABF}" type="datetime1">
              <a:rPr lang="en-US" smtClean="0">
                <a:solidFill>
                  <a:prstClr val="black">
                    <a:tint val="75000"/>
                  </a:prstClr>
                </a:solidFill>
              </a:rPr>
              <a:t>12/31/2023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b hastings  newlebanoncoc.com</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AC79780-3478-4A08-9BA3-04820D4E029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89239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851BD46-462C-46BF-83F9-27515AE6E352}" type="datetime1">
              <a:rPr lang="en-US" smtClean="0">
                <a:solidFill>
                  <a:prstClr val="black">
                    <a:tint val="75000"/>
                  </a:prstClr>
                </a:solidFill>
              </a:rPr>
              <a:t>12/31/2023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b hastings  newlebanoncoc.com</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AC79780-3478-4A08-9BA3-04820D4E029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42275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ECA012F-1F7E-44D9-BEEE-73A4A639A4D0}" type="datetime1">
              <a:rPr lang="en-US" smtClean="0">
                <a:solidFill>
                  <a:prstClr val="black">
                    <a:tint val="75000"/>
                  </a:prstClr>
                </a:solidFill>
              </a:rPr>
              <a:t>12/31/2023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b hastings  newlebanoncoc.com</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AC79780-3478-4A08-9BA3-04820D4E029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046208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0B1B0F4-36CB-4532-A5A0-3CB2780A73F8}" type="datetime1">
              <a:rPr lang="en-US" smtClean="0">
                <a:solidFill>
                  <a:prstClr val="black">
                    <a:tint val="75000"/>
                  </a:prstClr>
                </a:solidFill>
              </a:rPr>
              <a:t>12/31/2023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r>
              <a:rPr lang="en-US">
                <a:solidFill>
                  <a:prstClr val="black">
                    <a:tint val="75000"/>
                  </a:prstClr>
                </a:solidFill>
              </a:rPr>
              <a:t>b hastings  newlebanoncoc.com</a:t>
            </a: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BAC79780-3478-4A08-9BA3-04820D4E029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93945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A6AE2F5-E124-437C-B6AB-B0EA3499633C}" type="datetime1">
              <a:rPr lang="en-US" smtClean="0">
                <a:solidFill>
                  <a:prstClr val="black">
                    <a:tint val="75000"/>
                  </a:prstClr>
                </a:solidFill>
              </a:rPr>
              <a:t>12/31/2023</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r>
              <a:rPr lang="en-US">
                <a:solidFill>
                  <a:prstClr val="black">
                    <a:tint val="75000"/>
                  </a:prstClr>
                </a:solidFill>
              </a:rPr>
              <a:t>b hastings  newlebanoncoc.com</a:t>
            </a: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BAC79780-3478-4A08-9BA3-04820D4E029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848545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B69FBC8-9ED4-465D-AF73-2D1B0065E0B1}" type="datetime1">
              <a:rPr lang="en-US" smtClean="0"/>
              <a:t>12/31/2023</a:t>
            </a:fld>
            <a:endParaRPr lang="en-US" dirty="0"/>
          </a:p>
        </p:txBody>
      </p:sp>
      <p:sp>
        <p:nvSpPr>
          <p:cNvPr id="5" name="Footer Placeholder 4"/>
          <p:cNvSpPr>
            <a:spLocks noGrp="1"/>
          </p:cNvSpPr>
          <p:nvPr>
            <p:ph type="ftr" sz="quarter" idx="11"/>
          </p:nvPr>
        </p:nvSpPr>
        <p:spPr/>
        <p:txBody>
          <a:bodyPr/>
          <a:lstStyle/>
          <a:p>
            <a:r>
              <a:rPr lang="en-US"/>
              <a:t>b hastings  newlebanoncoc.com</a:t>
            </a:r>
            <a:endParaRPr lang="en-US" dirty="0"/>
          </a:p>
        </p:txBody>
      </p:sp>
      <p:sp>
        <p:nvSpPr>
          <p:cNvPr id="6" name="Slide Number Placeholder 5"/>
          <p:cNvSpPr>
            <a:spLocks noGrp="1"/>
          </p:cNvSpPr>
          <p:nvPr>
            <p:ph type="sldNum" sz="quarter" idx="12"/>
          </p:nvPr>
        </p:nvSpPr>
        <p:spPr/>
        <p:txBody>
          <a:bodyPr/>
          <a:lstStyle/>
          <a:p>
            <a:fld id="{6955853B-0D88-4491-8C47-0F7D0AB63E77}" type="slidenum">
              <a:rPr lang="en-US" smtClean="0"/>
              <a:t>‹#›</a:t>
            </a:fld>
            <a:endParaRPr lang="en-US" dirty="0"/>
          </a:p>
        </p:txBody>
      </p:sp>
    </p:spTree>
    <p:extLst>
      <p:ext uri="{BB962C8B-B14F-4D97-AF65-F5344CB8AC3E}">
        <p14:creationId xmlns:p14="http://schemas.microsoft.com/office/powerpoint/2010/main" val="16519345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F2DC03D-206C-44D5-ACFA-9A89FAD90F1C}" type="datetime1">
              <a:rPr lang="en-US" smtClean="0">
                <a:solidFill>
                  <a:prstClr val="black">
                    <a:tint val="75000"/>
                  </a:prstClr>
                </a:solidFill>
              </a:rPr>
              <a:t>12/31/2023</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r>
              <a:rPr lang="en-US">
                <a:solidFill>
                  <a:prstClr val="black">
                    <a:tint val="75000"/>
                  </a:prstClr>
                </a:solidFill>
              </a:rPr>
              <a:t>b hastings  newlebanoncoc.com</a:t>
            </a: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BAC79780-3478-4A08-9BA3-04820D4E029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740231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539522-FF13-455E-B8A8-51C19038B306}" type="datetime1">
              <a:rPr lang="en-US" smtClean="0">
                <a:solidFill>
                  <a:prstClr val="black">
                    <a:tint val="75000"/>
                  </a:prstClr>
                </a:solidFill>
              </a:rPr>
              <a:t>12/31/2023</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r>
              <a:rPr lang="en-US">
                <a:solidFill>
                  <a:prstClr val="black">
                    <a:tint val="75000"/>
                  </a:prstClr>
                </a:solidFill>
              </a:rPr>
              <a:t>b hastings  newlebanoncoc.com</a:t>
            </a:r>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BAC79780-3478-4A08-9BA3-04820D4E029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645701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65A3849-D86C-4B36-A357-24EF9EF2654D}" type="datetime1">
              <a:rPr lang="en-US" smtClean="0">
                <a:solidFill>
                  <a:prstClr val="black">
                    <a:tint val="75000"/>
                  </a:prstClr>
                </a:solidFill>
              </a:rPr>
              <a:t>12/31/2023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r>
              <a:rPr lang="en-US">
                <a:solidFill>
                  <a:prstClr val="black">
                    <a:tint val="75000"/>
                  </a:prstClr>
                </a:solidFill>
              </a:rPr>
              <a:t>b hastings  newlebanoncoc.com</a:t>
            </a: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BAC79780-3478-4A08-9BA3-04820D4E029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622969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E7265EA-F9B4-4610-B154-2FBFB75D5A75}" type="datetime1">
              <a:rPr lang="en-US" smtClean="0">
                <a:solidFill>
                  <a:prstClr val="black">
                    <a:tint val="75000"/>
                  </a:prstClr>
                </a:solidFill>
              </a:rPr>
              <a:t>12/31/2023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r>
              <a:rPr lang="en-US">
                <a:solidFill>
                  <a:prstClr val="black">
                    <a:tint val="75000"/>
                  </a:prstClr>
                </a:solidFill>
              </a:rPr>
              <a:t>b hastings  newlebanoncoc.com</a:t>
            </a: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BAC79780-3478-4A08-9BA3-04820D4E029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171922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0B3B8B-4958-418C-8C85-A19BD597FD3D}" type="datetime1">
              <a:rPr lang="en-US" smtClean="0">
                <a:solidFill>
                  <a:prstClr val="black">
                    <a:tint val="75000"/>
                  </a:prstClr>
                </a:solidFill>
              </a:rPr>
              <a:t>12/31/2023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b hastings  newlebanoncoc.com</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AC79780-3478-4A08-9BA3-04820D4E029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294640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600BCF1-CD83-4D02-8502-6D1BD24EEE32}" type="datetime1">
              <a:rPr lang="en-US" smtClean="0">
                <a:solidFill>
                  <a:prstClr val="black">
                    <a:tint val="75000"/>
                  </a:prstClr>
                </a:solidFill>
              </a:rPr>
              <a:t>12/31/2023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b hastings  newlebanoncoc.com</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AC79780-3478-4A08-9BA3-04820D4E029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108978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6261408-B059-4BE3-9B18-E2EA024F5496}" type="datetimeFigureOut">
              <a:rPr lang="en-US" smtClean="0"/>
              <a:t>12/31/2023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55853B-0D88-4491-8C47-0F7D0AB63E77}" type="slidenum">
              <a:rPr lang="en-US" smtClean="0"/>
              <a:t>‹#›</a:t>
            </a:fld>
            <a:endParaRPr lang="en-US" dirty="0"/>
          </a:p>
        </p:txBody>
      </p:sp>
    </p:spTree>
    <p:extLst>
      <p:ext uri="{BB962C8B-B14F-4D97-AF65-F5344CB8AC3E}">
        <p14:creationId xmlns:p14="http://schemas.microsoft.com/office/powerpoint/2010/main" val="10552500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261408-B059-4BE3-9B18-E2EA024F5496}" type="datetimeFigureOut">
              <a:rPr lang="en-US" smtClean="0"/>
              <a:t>12/31/2023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55853B-0D88-4491-8C47-0F7D0AB63E77}" type="slidenum">
              <a:rPr lang="en-US" smtClean="0"/>
              <a:t>‹#›</a:t>
            </a:fld>
            <a:endParaRPr lang="en-US" dirty="0"/>
          </a:p>
        </p:txBody>
      </p:sp>
    </p:spTree>
    <p:extLst>
      <p:ext uri="{BB962C8B-B14F-4D97-AF65-F5344CB8AC3E}">
        <p14:creationId xmlns:p14="http://schemas.microsoft.com/office/powerpoint/2010/main" val="8865508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6261408-B059-4BE3-9B18-E2EA024F5496}" type="datetimeFigureOut">
              <a:rPr lang="en-US" smtClean="0"/>
              <a:t>12/31/2023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55853B-0D88-4491-8C47-0F7D0AB63E77}" type="slidenum">
              <a:rPr lang="en-US" smtClean="0"/>
              <a:t>‹#›</a:t>
            </a:fld>
            <a:endParaRPr lang="en-US" dirty="0"/>
          </a:p>
        </p:txBody>
      </p:sp>
    </p:spTree>
    <p:extLst>
      <p:ext uri="{BB962C8B-B14F-4D97-AF65-F5344CB8AC3E}">
        <p14:creationId xmlns:p14="http://schemas.microsoft.com/office/powerpoint/2010/main" val="6770519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6261408-B059-4BE3-9B18-E2EA024F5496}" type="datetimeFigureOut">
              <a:rPr lang="en-US" smtClean="0"/>
              <a:t>12/31/2023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55853B-0D88-4491-8C47-0F7D0AB63E77}" type="slidenum">
              <a:rPr lang="en-US" smtClean="0"/>
              <a:t>‹#›</a:t>
            </a:fld>
            <a:endParaRPr lang="en-US" dirty="0"/>
          </a:p>
        </p:txBody>
      </p:sp>
    </p:spTree>
    <p:extLst>
      <p:ext uri="{BB962C8B-B14F-4D97-AF65-F5344CB8AC3E}">
        <p14:creationId xmlns:p14="http://schemas.microsoft.com/office/powerpoint/2010/main" val="1143365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7BE7B84-F0AE-4D18-BFD2-F3CF675850AE}" type="datetime1">
              <a:rPr lang="en-US" smtClean="0"/>
              <a:t>12/31/2023</a:t>
            </a:fld>
            <a:endParaRPr lang="en-US" dirty="0"/>
          </a:p>
        </p:txBody>
      </p:sp>
      <p:sp>
        <p:nvSpPr>
          <p:cNvPr id="5" name="Footer Placeholder 4"/>
          <p:cNvSpPr>
            <a:spLocks noGrp="1"/>
          </p:cNvSpPr>
          <p:nvPr>
            <p:ph type="ftr" sz="quarter" idx="11"/>
          </p:nvPr>
        </p:nvSpPr>
        <p:spPr/>
        <p:txBody>
          <a:bodyPr/>
          <a:lstStyle/>
          <a:p>
            <a:r>
              <a:rPr lang="en-US"/>
              <a:t>b hastings  newlebanoncoc.com</a:t>
            </a:r>
            <a:endParaRPr lang="en-US" dirty="0"/>
          </a:p>
        </p:txBody>
      </p:sp>
      <p:sp>
        <p:nvSpPr>
          <p:cNvPr id="6" name="Slide Number Placeholder 5"/>
          <p:cNvSpPr>
            <a:spLocks noGrp="1"/>
          </p:cNvSpPr>
          <p:nvPr>
            <p:ph type="sldNum" sz="quarter" idx="12"/>
          </p:nvPr>
        </p:nvSpPr>
        <p:spPr/>
        <p:txBody>
          <a:bodyPr/>
          <a:lstStyle/>
          <a:p>
            <a:fld id="{6955853B-0D88-4491-8C47-0F7D0AB63E77}" type="slidenum">
              <a:rPr lang="en-US" smtClean="0"/>
              <a:t>‹#›</a:t>
            </a:fld>
            <a:endParaRPr lang="en-US" dirty="0"/>
          </a:p>
        </p:txBody>
      </p:sp>
    </p:spTree>
    <p:extLst>
      <p:ext uri="{BB962C8B-B14F-4D97-AF65-F5344CB8AC3E}">
        <p14:creationId xmlns:p14="http://schemas.microsoft.com/office/powerpoint/2010/main" val="28009794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6261408-B059-4BE3-9B18-E2EA024F5496}" type="datetimeFigureOut">
              <a:rPr lang="en-US" smtClean="0"/>
              <a:t>12/31/2023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955853B-0D88-4491-8C47-0F7D0AB63E77}" type="slidenum">
              <a:rPr lang="en-US" smtClean="0"/>
              <a:t>‹#›</a:t>
            </a:fld>
            <a:endParaRPr lang="en-US" dirty="0"/>
          </a:p>
        </p:txBody>
      </p:sp>
    </p:spTree>
    <p:extLst>
      <p:ext uri="{BB962C8B-B14F-4D97-AF65-F5344CB8AC3E}">
        <p14:creationId xmlns:p14="http://schemas.microsoft.com/office/powerpoint/2010/main" val="427996644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6261408-B059-4BE3-9B18-E2EA024F5496}" type="datetimeFigureOut">
              <a:rPr lang="en-US" smtClean="0"/>
              <a:t>12/31/2023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955853B-0D88-4491-8C47-0F7D0AB63E77}" type="slidenum">
              <a:rPr lang="en-US" smtClean="0"/>
              <a:t>‹#›</a:t>
            </a:fld>
            <a:endParaRPr lang="en-US" dirty="0"/>
          </a:p>
        </p:txBody>
      </p:sp>
    </p:spTree>
    <p:extLst>
      <p:ext uri="{BB962C8B-B14F-4D97-AF65-F5344CB8AC3E}">
        <p14:creationId xmlns:p14="http://schemas.microsoft.com/office/powerpoint/2010/main" val="33359487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261408-B059-4BE3-9B18-E2EA024F5496}" type="datetimeFigureOut">
              <a:rPr lang="en-US" smtClean="0"/>
              <a:t>12/31/2023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955853B-0D88-4491-8C47-0F7D0AB63E77}" type="slidenum">
              <a:rPr lang="en-US" smtClean="0"/>
              <a:t>‹#›</a:t>
            </a:fld>
            <a:endParaRPr lang="en-US" dirty="0"/>
          </a:p>
        </p:txBody>
      </p:sp>
    </p:spTree>
    <p:extLst>
      <p:ext uri="{BB962C8B-B14F-4D97-AF65-F5344CB8AC3E}">
        <p14:creationId xmlns:p14="http://schemas.microsoft.com/office/powerpoint/2010/main" val="242365258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6261408-B059-4BE3-9B18-E2EA024F5496}" type="datetimeFigureOut">
              <a:rPr lang="en-US" smtClean="0"/>
              <a:t>12/31/2023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55853B-0D88-4491-8C47-0F7D0AB63E77}" type="slidenum">
              <a:rPr lang="en-US" smtClean="0"/>
              <a:t>‹#›</a:t>
            </a:fld>
            <a:endParaRPr lang="en-US" dirty="0"/>
          </a:p>
        </p:txBody>
      </p:sp>
    </p:spTree>
    <p:extLst>
      <p:ext uri="{BB962C8B-B14F-4D97-AF65-F5344CB8AC3E}">
        <p14:creationId xmlns:p14="http://schemas.microsoft.com/office/powerpoint/2010/main" val="8264670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6261408-B059-4BE3-9B18-E2EA024F5496}" type="datetimeFigureOut">
              <a:rPr lang="en-US" smtClean="0"/>
              <a:t>12/31/2023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55853B-0D88-4491-8C47-0F7D0AB63E77}" type="slidenum">
              <a:rPr lang="en-US" smtClean="0"/>
              <a:t>‹#›</a:t>
            </a:fld>
            <a:endParaRPr lang="en-US" dirty="0"/>
          </a:p>
        </p:txBody>
      </p:sp>
    </p:spTree>
    <p:extLst>
      <p:ext uri="{BB962C8B-B14F-4D97-AF65-F5344CB8AC3E}">
        <p14:creationId xmlns:p14="http://schemas.microsoft.com/office/powerpoint/2010/main" val="413397773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261408-B059-4BE3-9B18-E2EA024F5496}" type="datetimeFigureOut">
              <a:rPr lang="en-US" smtClean="0"/>
              <a:t>12/31/2023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55853B-0D88-4491-8C47-0F7D0AB63E77}" type="slidenum">
              <a:rPr lang="en-US" smtClean="0"/>
              <a:t>‹#›</a:t>
            </a:fld>
            <a:endParaRPr lang="en-US" dirty="0"/>
          </a:p>
        </p:txBody>
      </p:sp>
    </p:spTree>
    <p:extLst>
      <p:ext uri="{BB962C8B-B14F-4D97-AF65-F5344CB8AC3E}">
        <p14:creationId xmlns:p14="http://schemas.microsoft.com/office/powerpoint/2010/main" val="149747954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261408-B059-4BE3-9B18-E2EA024F5496}" type="datetimeFigureOut">
              <a:rPr lang="en-US" smtClean="0"/>
              <a:t>12/31/2023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55853B-0D88-4491-8C47-0F7D0AB63E77}" type="slidenum">
              <a:rPr lang="en-US" smtClean="0"/>
              <a:t>‹#›</a:t>
            </a:fld>
            <a:endParaRPr lang="en-US" dirty="0"/>
          </a:p>
        </p:txBody>
      </p:sp>
    </p:spTree>
    <p:extLst>
      <p:ext uri="{BB962C8B-B14F-4D97-AF65-F5344CB8AC3E}">
        <p14:creationId xmlns:p14="http://schemas.microsoft.com/office/powerpoint/2010/main" val="29101472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86F11EF-A4F3-4022-B856-23C3AB7229F4}" type="datetime1">
              <a:rPr lang="en-US" smtClean="0"/>
              <a:t>12/31/2023</a:t>
            </a:fld>
            <a:endParaRPr lang="en-US" dirty="0"/>
          </a:p>
        </p:txBody>
      </p:sp>
      <p:sp>
        <p:nvSpPr>
          <p:cNvPr id="6" name="Footer Placeholder 5"/>
          <p:cNvSpPr>
            <a:spLocks noGrp="1"/>
          </p:cNvSpPr>
          <p:nvPr>
            <p:ph type="ftr" sz="quarter" idx="11"/>
          </p:nvPr>
        </p:nvSpPr>
        <p:spPr/>
        <p:txBody>
          <a:bodyPr/>
          <a:lstStyle/>
          <a:p>
            <a:r>
              <a:rPr lang="en-US"/>
              <a:t>b hastings  newlebanoncoc.com</a:t>
            </a:r>
            <a:endParaRPr lang="en-US" dirty="0"/>
          </a:p>
        </p:txBody>
      </p:sp>
      <p:sp>
        <p:nvSpPr>
          <p:cNvPr id="7" name="Slide Number Placeholder 6"/>
          <p:cNvSpPr>
            <a:spLocks noGrp="1"/>
          </p:cNvSpPr>
          <p:nvPr>
            <p:ph type="sldNum" sz="quarter" idx="12"/>
          </p:nvPr>
        </p:nvSpPr>
        <p:spPr/>
        <p:txBody>
          <a:bodyPr/>
          <a:lstStyle/>
          <a:p>
            <a:fld id="{6955853B-0D88-4491-8C47-0F7D0AB63E77}" type="slidenum">
              <a:rPr lang="en-US" smtClean="0"/>
              <a:t>‹#›</a:t>
            </a:fld>
            <a:endParaRPr lang="en-US" dirty="0"/>
          </a:p>
        </p:txBody>
      </p:sp>
    </p:spTree>
    <p:extLst>
      <p:ext uri="{BB962C8B-B14F-4D97-AF65-F5344CB8AC3E}">
        <p14:creationId xmlns:p14="http://schemas.microsoft.com/office/powerpoint/2010/main" val="36191891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097ECCD-688D-4CF8-8567-DE3DDACB4B54}" type="datetime1">
              <a:rPr lang="en-US" smtClean="0"/>
              <a:t>12/31/2023</a:t>
            </a:fld>
            <a:endParaRPr lang="en-US" dirty="0"/>
          </a:p>
        </p:txBody>
      </p:sp>
      <p:sp>
        <p:nvSpPr>
          <p:cNvPr id="8" name="Footer Placeholder 7"/>
          <p:cNvSpPr>
            <a:spLocks noGrp="1"/>
          </p:cNvSpPr>
          <p:nvPr>
            <p:ph type="ftr" sz="quarter" idx="11"/>
          </p:nvPr>
        </p:nvSpPr>
        <p:spPr/>
        <p:txBody>
          <a:bodyPr/>
          <a:lstStyle/>
          <a:p>
            <a:r>
              <a:rPr lang="en-US"/>
              <a:t>b hastings  newlebanoncoc.com</a:t>
            </a:r>
            <a:endParaRPr lang="en-US" dirty="0"/>
          </a:p>
        </p:txBody>
      </p:sp>
      <p:sp>
        <p:nvSpPr>
          <p:cNvPr id="9" name="Slide Number Placeholder 8"/>
          <p:cNvSpPr>
            <a:spLocks noGrp="1"/>
          </p:cNvSpPr>
          <p:nvPr>
            <p:ph type="sldNum" sz="quarter" idx="12"/>
          </p:nvPr>
        </p:nvSpPr>
        <p:spPr/>
        <p:txBody>
          <a:bodyPr/>
          <a:lstStyle/>
          <a:p>
            <a:fld id="{6955853B-0D88-4491-8C47-0F7D0AB63E77}" type="slidenum">
              <a:rPr lang="en-US" smtClean="0"/>
              <a:t>‹#›</a:t>
            </a:fld>
            <a:endParaRPr lang="en-US" dirty="0"/>
          </a:p>
        </p:txBody>
      </p:sp>
    </p:spTree>
    <p:extLst>
      <p:ext uri="{BB962C8B-B14F-4D97-AF65-F5344CB8AC3E}">
        <p14:creationId xmlns:p14="http://schemas.microsoft.com/office/powerpoint/2010/main" val="9615136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6C2CF31-853E-45B7-A559-BF4876D6867B}" type="datetime1">
              <a:rPr lang="en-US" smtClean="0"/>
              <a:t>12/31/2023</a:t>
            </a:fld>
            <a:endParaRPr lang="en-US" dirty="0"/>
          </a:p>
        </p:txBody>
      </p:sp>
      <p:sp>
        <p:nvSpPr>
          <p:cNvPr id="4" name="Footer Placeholder 3"/>
          <p:cNvSpPr>
            <a:spLocks noGrp="1"/>
          </p:cNvSpPr>
          <p:nvPr>
            <p:ph type="ftr" sz="quarter" idx="11"/>
          </p:nvPr>
        </p:nvSpPr>
        <p:spPr/>
        <p:txBody>
          <a:bodyPr/>
          <a:lstStyle/>
          <a:p>
            <a:r>
              <a:rPr lang="en-US"/>
              <a:t>b hastings  newlebanoncoc.com</a:t>
            </a:r>
            <a:endParaRPr lang="en-US" dirty="0"/>
          </a:p>
        </p:txBody>
      </p:sp>
      <p:sp>
        <p:nvSpPr>
          <p:cNvPr id="5" name="Slide Number Placeholder 4"/>
          <p:cNvSpPr>
            <a:spLocks noGrp="1"/>
          </p:cNvSpPr>
          <p:nvPr>
            <p:ph type="sldNum" sz="quarter" idx="12"/>
          </p:nvPr>
        </p:nvSpPr>
        <p:spPr/>
        <p:txBody>
          <a:bodyPr/>
          <a:lstStyle/>
          <a:p>
            <a:fld id="{6955853B-0D88-4491-8C47-0F7D0AB63E77}" type="slidenum">
              <a:rPr lang="en-US" smtClean="0"/>
              <a:t>‹#›</a:t>
            </a:fld>
            <a:endParaRPr lang="en-US" dirty="0"/>
          </a:p>
        </p:txBody>
      </p:sp>
    </p:spTree>
    <p:extLst>
      <p:ext uri="{BB962C8B-B14F-4D97-AF65-F5344CB8AC3E}">
        <p14:creationId xmlns:p14="http://schemas.microsoft.com/office/powerpoint/2010/main" val="34853811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734D7E-D47C-44AB-A767-07F0BD1D85B8}" type="datetime1">
              <a:rPr lang="en-US" smtClean="0"/>
              <a:t>12/31/2023</a:t>
            </a:fld>
            <a:endParaRPr lang="en-US" dirty="0"/>
          </a:p>
        </p:txBody>
      </p:sp>
      <p:sp>
        <p:nvSpPr>
          <p:cNvPr id="3" name="Footer Placeholder 2"/>
          <p:cNvSpPr>
            <a:spLocks noGrp="1"/>
          </p:cNvSpPr>
          <p:nvPr>
            <p:ph type="ftr" sz="quarter" idx="11"/>
          </p:nvPr>
        </p:nvSpPr>
        <p:spPr/>
        <p:txBody>
          <a:bodyPr/>
          <a:lstStyle/>
          <a:p>
            <a:r>
              <a:rPr lang="en-US"/>
              <a:t>b hastings  newlebanoncoc.com</a:t>
            </a:r>
            <a:endParaRPr lang="en-US" dirty="0"/>
          </a:p>
        </p:txBody>
      </p:sp>
      <p:sp>
        <p:nvSpPr>
          <p:cNvPr id="4" name="Slide Number Placeholder 3"/>
          <p:cNvSpPr>
            <a:spLocks noGrp="1"/>
          </p:cNvSpPr>
          <p:nvPr>
            <p:ph type="sldNum" sz="quarter" idx="12"/>
          </p:nvPr>
        </p:nvSpPr>
        <p:spPr/>
        <p:txBody>
          <a:bodyPr/>
          <a:lstStyle/>
          <a:p>
            <a:fld id="{6955853B-0D88-4491-8C47-0F7D0AB63E77}" type="slidenum">
              <a:rPr lang="en-US" smtClean="0"/>
              <a:t>‹#›</a:t>
            </a:fld>
            <a:endParaRPr lang="en-US" dirty="0"/>
          </a:p>
        </p:txBody>
      </p:sp>
    </p:spTree>
    <p:extLst>
      <p:ext uri="{BB962C8B-B14F-4D97-AF65-F5344CB8AC3E}">
        <p14:creationId xmlns:p14="http://schemas.microsoft.com/office/powerpoint/2010/main" val="11046339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2D3D5BE-1AAF-4194-8851-E714119E3BF7}" type="datetime1">
              <a:rPr lang="en-US" smtClean="0"/>
              <a:t>12/31/2023</a:t>
            </a:fld>
            <a:endParaRPr lang="en-US" dirty="0"/>
          </a:p>
        </p:txBody>
      </p:sp>
      <p:sp>
        <p:nvSpPr>
          <p:cNvPr id="6" name="Footer Placeholder 5"/>
          <p:cNvSpPr>
            <a:spLocks noGrp="1"/>
          </p:cNvSpPr>
          <p:nvPr>
            <p:ph type="ftr" sz="quarter" idx="11"/>
          </p:nvPr>
        </p:nvSpPr>
        <p:spPr/>
        <p:txBody>
          <a:bodyPr/>
          <a:lstStyle/>
          <a:p>
            <a:r>
              <a:rPr lang="en-US"/>
              <a:t>b hastings  newlebanoncoc.com</a:t>
            </a:r>
            <a:endParaRPr lang="en-US" dirty="0"/>
          </a:p>
        </p:txBody>
      </p:sp>
      <p:sp>
        <p:nvSpPr>
          <p:cNvPr id="7" name="Slide Number Placeholder 6"/>
          <p:cNvSpPr>
            <a:spLocks noGrp="1"/>
          </p:cNvSpPr>
          <p:nvPr>
            <p:ph type="sldNum" sz="quarter" idx="12"/>
          </p:nvPr>
        </p:nvSpPr>
        <p:spPr/>
        <p:txBody>
          <a:bodyPr/>
          <a:lstStyle/>
          <a:p>
            <a:fld id="{6955853B-0D88-4491-8C47-0F7D0AB63E77}" type="slidenum">
              <a:rPr lang="en-US" smtClean="0"/>
              <a:t>‹#›</a:t>
            </a:fld>
            <a:endParaRPr lang="en-US" dirty="0"/>
          </a:p>
        </p:txBody>
      </p:sp>
    </p:spTree>
    <p:extLst>
      <p:ext uri="{BB962C8B-B14F-4D97-AF65-F5344CB8AC3E}">
        <p14:creationId xmlns:p14="http://schemas.microsoft.com/office/powerpoint/2010/main" val="41843455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93597CB-EED8-45BE-85E3-91A9139FD8E3}" type="datetime1">
              <a:rPr lang="en-US" smtClean="0"/>
              <a:t>12/31/2023</a:t>
            </a:fld>
            <a:endParaRPr lang="en-US" dirty="0"/>
          </a:p>
        </p:txBody>
      </p:sp>
      <p:sp>
        <p:nvSpPr>
          <p:cNvPr id="6" name="Footer Placeholder 5"/>
          <p:cNvSpPr>
            <a:spLocks noGrp="1"/>
          </p:cNvSpPr>
          <p:nvPr>
            <p:ph type="ftr" sz="quarter" idx="11"/>
          </p:nvPr>
        </p:nvSpPr>
        <p:spPr/>
        <p:txBody>
          <a:bodyPr/>
          <a:lstStyle/>
          <a:p>
            <a:r>
              <a:rPr lang="en-US"/>
              <a:t>b hastings  newlebanoncoc.com</a:t>
            </a:r>
            <a:endParaRPr lang="en-US" dirty="0"/>
          </a:p>
        </p:txBody>
      </p:sp>
      <p:sp>
        <p:nvSpPr>
          <p:cNvPr id="7" name="Slide Number Placeholder 6"/>
          <p:cNvSpPr>
            <a:spLocks noGrp="1"/>
          </p:cNvSpPr>
          <p:nvPr>
            <p:ph type="sldNum" sz="quarter" idx="12"/>
          </p:nvPr>
        </p:nvSpPr>
        <p:spPr/>
        <p:txBody>
          <a:bodyPr/>
          <a:lstStyle/>
          <a:p>
            <a:fld id="{6955853B-0D88-4491-8C47-0F7D0AB63E77}" type="slidenum">
              <a:rPr lang="en-US" smtClean="0"/>
              <a:t>‹#›</a:t>
            </a:fld>
            <a:endParaRPr lang="en-US" dirty="0"/>
          </a:p>
        </p:txBody>
      </p:sp>
    </p:spTree>
    <p:extLst>
      <p:ext uri="{BB962C8B-B14F-4D97-AF65-F5344CB8AC3E}">
        <p14:creationId xmlns:p14="http://schemas.microsoft.com/office/powerpoint/2010/main" val="19270512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4.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0F46D1-7783-4D02-8242-F3701DE61872}" type="datetime1">
              <a:rPr lang="en-US" smtClean="0"/>
              <a:t>12/31/2023</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b hastings  newlebanoncoc.com</a:t>
            </a:r>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55853B-0D88-4491-8C47-0F7D0AB63E77}" type="slidenum">
              <a:rPr lang="en-US" smtClean="0"/>
              <a:t>‹#›</a:t>
            </a:fld>
            <a:endParaRPr lang="en-US" dirty="0"/>
          </a:p>
        </p:txBody>
      </p:sp>
    </p:spTree>
    <p:extLst>
      <p:ext uri="{BB962C8B-B14F-4D97-AF65-F5344CB8AC3E}">
        <p14:creationId xmlns:p14="http://schemas.microsoft.com/office/powerpoint/2010/main" val="85025976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07C841-1504-470A-94E8-3B5C25D54209}" type="datetime1">
              <a:rPr lang="en-US" smtClean="0"/>
              <a:t>12/31/2023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b hastings  newlebanoncoc.com</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036866-7909-4FA5-8D06-7EA27414A1CE}" type="slidenum">
              <a:rPr lang="en-US" smtClean="0"/>
              <a:t>‹#›</a:t>
            </a:fld>
            <a:endParaRPr lang="en-US"/>
          </a:p>
        </p:txBody>
      </p:sp>
    </p:spTree>
    <p:extLst>
      <p:ext uri="{BB962C8B-B14F-4D97-AF65-F5344CB8AC3E}">
        <p14:creationId xmlns:p14="http://schemas.microsoft.com/office/powerpoint/2010/main" val="1033887236"/>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28CD8C-A4BB-4A7C-A95F-F56E67A17879}" type="datetime1">
              <a:rPr lang="en-US" smtClean="0">
                <a:solidFill>
                  <a:prstClr val="black">
                    <a:tint val="75000"/>
                  </a:prstClr>
                </a:solidFill>
              </a:rPr>
              <a:t>12/31/2023</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solidFill>
                  <a:prstClr val="black">
                    <a:tint val="75000"/>
                  </a:prstClr>
                </a:solidFill>
              </a:rPr>
              <a:t>b hastings  newlebanoncoc.com</a:t>
            </a: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C79780-3478-4A08-9BA3-04820D4E029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84589787"/>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261408-B059-4BE3-9B18-E2EA024F5496}" type="datetimeFigureOut">
              <a:rPr lang="en-US" smtClean="0"/>
              <a:t>12/31/2023</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55853B-0D88-4491-8C47-0F7D0AB63E77}" type="slidenum">
              <a:rPr lang="en-US" smtClean="0"/>
              <a:t>‹#›</a:t>
            </a:fld>
            <a:endParaRPr lang="en-US" dirty="0"/>
          </a:p>
        </p:txBody>
      </p:sp>
    </p:spTree>
    <p:extLst>
      <p:ext uri="{BB962C8B-B14F-4D97-AF65-F5344CB8AC3E}">
        <p14:creationId xmlns:p14="http://schemas.microsoft.com/office/powerpoint/2010/main" val="2396128063"/>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1.xml"/><Relationship Id="rId6" Type="http://schemas.microsoft.com/office/2007/relationships/hdphoto" Target="../media/hdphoto3.wdp"/><Relationship Id="rId5" Type="http://schemas.openxmlformats.org/officeDocument/2006/relationships/image" Target="../media/image7.png"/><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hyperlink" Target="https://ref.ly/logosres/ws-74239183055748c4b4d55140f1058064?ref=Bible.1Co10.2&amp;off=655&amp;ctx=elves+baptized.%E2%80%9D%5b6%5d%0a~Bruce+presented+the+" TargetMode="Externa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microsoft.com/office/2007/relationships/hdphoto" Target="../media/hdphoto4.wdp"/></Relationships>
</file>

<file path=ppt/slides/_rels/slide1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hyperlink" Target="https://ref.ly/logosres/ws-74239183055748c4b4d55140f1058064?ref=Bible.1Co10.4" TargetMode="Externa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hyperlink" Target="https://ref.ly/logosres/ws-74239183055748c4b4d55140f1058064?ref=Bible.1Co10.4" TargetMode="Externa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hyperlink" Target="https://ref.ly/logosres/ws-74239183055748c4b4d55140f1058064?ref=Bible.1Co10.4&amp;off=2404&amp;ctx=+end+of+the+world.%E2%80%9D%0a~The+fact+of+Israel%E2%80%99s" TargetMode="Externa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hyperlink" Target="https://ref.ly/logosres/ws-74239183055748c4b4d55140f1058064?ref=Bible.1Co10.1&amp;off=0&amp;ctx=+with+idol+worship.%0a~1+Cor+10%3a1+For+I+wou" TargetMode="Externa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hyperlink" Target="https://ref.ly/logosres/ws-74239183055748c4b4d55140f1058064?ref=Bible.1Co10.1&amp;off=0&amp;ctx=+with+idol+worship.%0a~1+Cor+10%3a1+For+I+wou" TargetMode="Externa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l="23112" t="21263" r="23729" b="49217"/>
          <a:stretch/>
        </p:blipFill>
        <p:spPr>
          <a:xfrm>
            <a:off x="0" y="3994733"/>
            <a:ext cx="9166033" cy="2863273"/>
          </a:xfrm>
          <a:prstGeom prst="rect">
            <a:avLst/>
          </a:prstGeom>
        </p:spPr>
      </p:pic>
      <p:sp>
        <p:nvSpPr>
          <p:cNvPr id="7" name="Rectangle 6"/>
          <p:cNvSpPr/>
          <p:nvPr/>
        </p:nvSpPr>
        <p:spPr>
          <a:xfrm>
            <a:off x="887505" y="1030940"/>
            <a:ext cx="7512423" cy="601505"/>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p:cNvSpPr txBox="1"/>
          <p:nvPr/>
        </p:nvSpPr>
        <p:spPr>
          <a:xfrm>
            <a:off x="582706" y="1021974"/>
            <a:ext cx="7745505"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New Lebanon  </a:t>
            </a:r>
            <a:r>
              <a:rPr kumimoji="0" lang="en-US" sz="3600" b="0" i="1" u="none" strike="noStrike" kern="1200" cap="none" spc="0" normalizeH="0" baseline="0" noProof="0" dirty="0">
                <a:ln>
                  <a:noFill/>
                </a:ln>
                <a:solidFill>
                  <a:prstClr val="black"/>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Church of Christ</a:t>
            </a:r>
          </a:p>
        </p:txBody>
      </p:sp>
      <p:sp>
        <p:nvSpPr>
          <p:cNvPr id="3" name="TextBox 2"/>
          <p:cNvSpPr txBox="1"/>
          <p:nvPr/>
        </p:nvSpPr>
        <p:spPr>
          <a:xfrm>
            <a:off x="89647" y="54762"/>
            <a:ext cx="8857129" cy="110799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Ink Free" panose="03080402000500000000" pitchFamily="66" charset="0"/>
                <a:ea typeface="+mn-ea"/>
                <a:cs typeface="+mn-cs"/>
              </a:rPr>
              <a:t>Welcome to our services</a:t>
            </a:r>
          </a:p>
        </p:txBody>
      </p:sp>
      <p:sp>
        <p:nvSpPr>
          <p:cNvPr id="10" name="TextBox 9"/>
          <p:cNvSpPr txBox="1"/>
          <p:nvPr/>
        </p:nvSpPr>
        <p:spPr>
          <a:xfrm>
            <a:off x="1" y="5648735"/>
            <a:ext cx="9144000" cy="110799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002060"/>
                </a:solidFill>
                <a:effectLst/>
                <a:uLnTx/>
                <a:uFillTx/>
                <a:latin typeface="Ink Free" panose="03080402000500000000" pitchFamily="66" charset="0"/>
                <a:ea typeface="+mn-ea"/>
                <a:cs typeface="+mn-cs"/>
              </a:rPr>
              <a:t>Please Come Back Again</a:t>
            </a:r>
          </a:p>
        </p:txBody>
      </p:sp>
      <p:sp>
        <p:nvSpPr>
          <p:cNvPr id="4" name="TextBox 3"/>
          <p:cNvSpPr txBox="1"/>
          <p:nvPr/>
        </p:nvSpPr>
        <p:spPr>
          <a:xfrm>
            <a:off x="0" y="1891555"/>
            <a:ext cx="9144000"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We are Simply Christians.</a:t>
            </a:r>
          </a:p>
        </p:txBody>
      </p:sp>
      <p:sp>
        <p:nvSpPr>
          <p:cNvPr id="5" name="TextBox 4"/>
          <p:cNvSpPr txBox="1"/>
          <p:nvPr/>
        </p:nvSpPr>
        <p:spPr>
          <a:xfrm>
            <a:off x="0" y="2348652"/>
            <a:ext cx="9166033"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Our Emphasis is </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Spiritual, Not Material or Social</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1" name="TextBox 10"/>
          <p:cNvSpPr txBox="1"/>
          <p:nvPr/>
        </p:nvSpPr>
        <p:spPr>
          <a:xfrm>
            <a:off x="0" y="2820287"/>
            <a:ext cx="9081247"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We are striving to be The Same Church as Described in The New Testament.</a:t>
            </a:r>
          </a:p>
        </p:txBody>
      </p:sp>
      <p:sp>
        <p:nvSpPr>
          <p:cNvPr id="2" name="Footer Placeholder 1">
            <a:extLst>
              <a:ext uri="{FF2B5EF4-FFF2-40B4-BE49-F238E27FC236}">
                <a16:creationId xmlns:a16="http://schemas.microsoft.com/office/drawing/2014/main" id="{301BF950-4E92-D2D0-4883-C0A2C0FDC0A6}"/>
              </a:ext>
            </a:extLst>
          </p:cNvPr>
          <p:cNvSpPr>
            <a:spLocks noGrp="1"/>
          </p:cNvSpPr>
          <p:nvPr>
            <p:ph type="ftr" sz="quarter" idx="11"/>
          </p:nvPr>
        </p:nvSpPr>
        <p:spPr/>
        <p:txBody>
          <a:bodyPr/>
          <a:lstStyle/>
          <a:p>
            <a:r>
              <a:rPr lang="en-US"/>
              <a:t>b hastings  newlebanoncoc.com</a:t>
            </a:r>
            <a:endParaRPr lang="en-US" dirty="0"/>
          </a:p>
        </p:txBody>
      </p:sp>
    </p:spTree>
    <p:extLst>
      <p:ext uri="{BB962C8B-B14F-4D97-AF65-F5344CB8AC3E}">
        <p14:creationId xmlns:p14="http://schemas.microsoft.com/office/powerpoint/2010/main" val="18627963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7BAF86C-DD55-3377-9F05-6F498B38350C}"/>
              </a:ext>
            </a:extLst>
          </p:cNvPr>
          <p:cNvSpPr/>
          <p:nvPr/>
        </p:nvSpPr>
        <p:spPr>
          <a:xfrm>
            <a:off x="0" y="0"/>
            <a:ext cx="855677" cy="6858000"/>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F09A8EDE-AD51-341A-5DA9-578B628186AF}"/>
              </a:ext>
            </a:extLst>
          </p:cNvPr>
          <p:cNvSpPr/>
          <p:nvPr/>
        </p:nvSpPr>
        <p:spPr>
          <a:xfrm>
            <a:off x="0" y="0"/>
            <a:ext cx="9144000" cy="704675"/>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35FD543D-5F38-BC77-B1C0-94E95ABADDC6}"/>
              </a:ext>
            </a:extLst>
          </p:cNvPr>
          <p:cNvSpPr txBox="1"/>
          <p:nvPr/>
        </p:nvSpPr>
        <p:spPr>
          <a:xfrm>
            <a:off x="8387" y="67112"/>
            <a:ext cx="9135613"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Provisions For Pilgrim People    1 Cor. 10:1-4</a:t>
            </a:r>
          </a:p>
        </p:txBody>
      </p:sp>
      <p:sp>
        <p:nvSpPr>
          <p:cNvPr id="6" name="TextBox 5">
            <a:extLst>
              <a:ext uri="{FF2B5EF4-FFF2-40B4-BE49-F238E27FC236}">
                <a16:creationId xmlns:a16="http://schemas.microsoft.com/office/drawing/2014/main" id="{A6CA9D2B-724E-4B83-7035-CE49C0A852A0}"/>
              </a:ext>
            </a:extLst>
          </p:cNvPr>
          <p:cNvSpPr txBox="1"/>
          <p:nvPr/>
        </p:nvSpPr>
        <p:spPr>
          <a:xfrm>
            <a:off x="1031846" y="1015069"/>
            <a:ext cx="7969541" cy="5262979"/>
          </a:xfrm>
          <a:prstGeom prst="rect">
            <a:avLst/>
          </a:prstGeom>
          <a:noFill/>
        </p:spPr>
        <p:txBody>
          <a:bodyPr wrap="square">
            <a:spAutoFit/>
          </a:bodyPr>
          <a:lstStyle/>
          <a:p>
            <a:r>
              <a:rPr lang="en-US" sz="3200" dirty="0"/>
              <a:t>I would not have you ignorant … was a favorite expression with Paul.</a:t>
            </a:r>
          </a:p>
          <a:p>
            <a:endParaRPr lang="en-US" sz="3200" dirty="0"/>
          </a:p>
          <a:p>
            <a:r>
              <a:rPr lang="en-US" sz="3200" dirty="0"/>
              <a:t>He used it in </a:t>
            </a:r>
            <a:r>
              <a:rPr lang="en-US" sz="3200" b="1" dirty="0">
                <a:solidFill>
                  <a:srgbClr val="FF0000"/>
                </a:solidFill>
              </a:rPr>
              <a:t>1 Cor. 12:1</a:t>
            </a:r>
            <a:r>
              <a:rPr lang="en-US" sz="3200" b="1" dirty="0"/>
              <a:t>; </a:t>
            </a:r>
            <a:r>
              <a:rPr lang="en-US" sz="3200" b="1" dirty="0">
                <a:solidFill>
                  <a:srgbClr val="0070C0"/>
                </a:solidFill>
              </a:rPr>
              <a:t>2 Cor. 1:8</a:t>
            </a:r>
            <a:r>
              <a:rPr lang="en-US" sz="3200" b="1" dirty="0"/>
              <a:t>; Rom. 1:13; </a:t>
            </a:r>
            <a:r>
              <a:rPr lang="en-US" sz="3200" b="1" dirty="0">
                <a:solidFill>
                  <a:srgbClr val="FF0000"/>
                </a:solidFill>
              </a:rPr>
              <a:t>11:25</a:t>
            </a:r>
            <a:r>
              <a:rPr lang="en-US" sz="3200" b="1" dirty="0"/>
              <a:t>, and in </a:t>
            </a:r>
            <a:r>
              <a:rPr lang="en-US" sz="3200" b="1" dirty="0">
                <a:solidFill>
                  <a:srgbClr val="0070C0"/>
                </a:solidFill>
              </a:rPr>
              <a:t>1 Thess. 4:13</a:t>
            </a:r>
            <a:r>
              <a:rPr lang="en-US" sz="3200" dirty="0"/>
              <a:t>, as well as here. </a:t>
            </a:r>
          </a:p>
          <a:p>
            <a:endParaRPr lang="en-US" sz="1600" dirty="0"/>
          </a:p>
          <a:p>
            <a:r>
              <a:rPr lang="en-US" sz="3200" dirty="0"/>
              <a:t>It is not likely that Paul thought his readers would have been ignorant of the history of Israel, </a:t>
            </a:r>
            <a:r>
              <a:rPr lang="en-US" sz="3200" b="1" dirty="0"/>
              <a:t>but rather that they would not have been aware of the typical nature of that history… what the </a:t>
            </a:r>
            <a:r>
              <a:rPr lang="en-US" sz="3200" b="1" u="sng" dirty="0"/>
              <a:t>type</a:t>
            </a:r>
            <a:r>
              <a:rPr lang="en-US" sz="3200" b="1" dirty="0"/>
              <a:t> represents</a:t>
            </a:r>
          </a:p>
        </p:txBody>
      </p:sp>
      <p:sp>
        <p:nvSpPr>
          <p:cNvPr id="5" name="Footer Placeholder 4">
            <a:extLst>
              <a:ext uri="{FF2B5EF4-FFF2-40B4-BE49-F238E27FC236}">
                <a16:creationId xmlns:a16="http://schemas.microsoft.com/office/drawing/2014/main" id="{777763FA-2690-CCE0-3621-CC2495CC4EA8}"/>
              </a:ext>
            </a:extLst>
          </p:cNvPr>
          <p:cNvSpPr>
            <a:spLocks noGrp="1"/>
          </p:cNvSpPr>
          <p:nvPr>
            <p:ph type="ftr" sz="quarter" idx="11"/>
          </p:nvPr>
        </p:nvSpPr>
        <p:spPr/>
        <p:txBody>
          <a:bodyPr/>
          <a:lstStyle/>
          <a:p>
            <a:r>
              <a:rPr lang="en-US"/>
              <a:t>b hastings  newlebanoncoc.com</a:t>
            </a:r>
            <a:endParaRPr lang="en-US" dirty="0"/>
          </a:p>
        </p:txBody>
      </p:sp>
    </p:spTree>
    <p:extLst>
      <p:ext uri="{BB962C8B-B14F-4D97-AF65-F5344CB8AC3E}">
        <p14:creationId xmlns:p14="http://schemas.microsoft.com/office/powerpoint/2010/main" val="34792833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7BAF86C-DD55-3377-9F05-6F498B38350C}"/>
              </a:ext>
            </a:extLst>
          </p:cNvPr>
          <p:cNvSpPr/>
          <p:nvPr/>
        </p:nvSpPr>
        <p:spPr>
          <a:xfrm>
            <a:off x="0" y="0"/>
            <a:ext cx="855677" cy="6858000"/>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F09A8EDE-AD51-341A-5DA9-578B628186AF}"/>
              </a:ext>
            </a:extLst>
          </p:cNvPr>
          <p:cNvSpPr/>
          <p:nvPr/>
        </p:nvSpPr>
        <p:spPr>
          <a:xfrm>
            <a:off x="0" y="0"/>
            <a:ext cx="9144000" cy="704675"/>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35FD543D-5F38-BC77-B1C0-94E95ABADDC6}"/>
              </a:ext>
            </a:extLst>
          </p:cNvPr>
          <p:cNvSpPr txBox="1"/>
          <p:nvPr/>
        </p:nvSpPr>
        <p:spPr>
          <a:xfrm>
            <a:off x="8387" y="67112"/>
            <a:ext cx="9135613"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Provisions For Pilgrim People    1 Cor. 10:1-4</a:t>
            </a:r>
          </a:p>
        </p:txBody>
      </p:sp>
      <p:sp>
        <p:nvSpPr>
          <p:cNvPr id="6" name="TextBox 5">
            <a:extLst>
              <a:ext uri="{FF2B5EF4-FFF2-40B4-BE49-F238E27FC236}">
                <a16:creationId xmlns:a16="http://schemas.microsoft.com/office/drawing/2014/main" id="{852898C4-7AE9-67D8-CEE9-3D3CFE99CAF6}"/>
              </a:ext>
            </a:extLst>
          </p:cNvPr>
          <p:cNvSpPr txBox="1"/>
          <p:nvPr/>
        </p:nvSpPr>
        <p:spPr>
          <a:xfrm>
            <a:off x="1124125" y="1073791"/>
            <a:ext cx="7566869" cy="5262979"/>
          </a:xfrm>
          <a:prstGeom prst="rect">
            <a:avLst/>
          </a:prstGeom>
          <a:noFill/>
        </p:spPr>
        <p:txBody>
          <a:bodyPr wrap="square">
            <a:spAutoFit/>
          </a:bodyPr>
          <a:lstStyle/>
          <a:p>
            <a:r>
              <a:rPr lang="en-US" sz="2400" dirty="0"/>
              <a:t>All under the cloud … all passed through the sea … The word “</a:t>
            </a:r>
            <a:r>
              <a:rPr lang="en-US" sz="2400" b="1" dirty="0">
                <a:solidFill>
                  <a:srgbClr val="FF0000"/>
                </a:solidFill>
              </a:rPr>
              <a:t>all,” repeated five times in these first four verses, emphasizes </a:t>
            </a:r>
            <a:r>
              <a:rPr lang="en-US" sz="2400" b="1" u="sng" dirty="0">
                <a:solidFill>
                  <a:srgbClr val="FF0000"/>
                </a:solidFill>
              </a:rPr>
              <a:t>the fact that the entire Jewish people </a:t>
            </a:r>
            <a:r>
              <a:rPr lang="en-US" sz="2400" u="sng" dirty="0"/>
              <a:t>enjoyed the privilege of covenant relationship with God,</a:t>
            </a:r>
            <a:r>
              <a:rPr lang="en-US" sz="2400" dirty="0"/>
              <a:t> being fed miraculously, and God’s chosen people. </a:t>
            </a:r>
          </a:p>
          <a:p>
            <a:endParaRPr lang="en-US" sz="2400" dirty="0"/>
          </a:p>
          <a:p>
            <a:r>
              <a:rPr lang="en-US" sz="2400" dirty="0"/>
              <a:t>Some Corinthians seem to have regarded the fact of their being baptized into Christ as some kind of blessing that made them immune from dangers, or in some way exempt from sin even while indulging themselves at idol feasts. </a:t>
            </a:r>
          </a:p>
          <a:p>
            <a:endParaRPr lang="en-US" sz="2400" dirty="0"/>
          </a:p>
          <a:p>
            <a:r>
              <a:rPr lang="en-US" sz="2400" dirty="0"/>
              <a:t>By the analogy of what happened historically to Israel, Paul would teach them that  privilege does not mean immunity from sin and death.</a:t>
            </a:r>
          </a:p>
        </p:txBody>
      </p:sp>
      <p:sp>
        <p:nvSpPr>
          <p:cNvPr id="5" name="Footer Placeholder 4">
            <a:extLst>
              <a:ext uri="{FF2B5EF4-FFF2-40B4-BE49-F238E27FC236}">
                <a16:creationId xmlns:a16="http://schemas.microsoft.com/office/drawing/2014/main" id="{3084B355-5B5F-2B23-ECC9-F8CC4B2BABD8}"/>
              </a:ext>
            </a:extLst>
          </p:cNvPr>
          <p:cNvSpPr>
            <a:spLocks noGrp="1"/>
          </p:cNvSpPr>
          <p:nvPr>
            <p:ph type="ftr" sz="quarter" idx="11"/>
          </p:nvPr>
        </p:nvSpPr>
        <p:spPr/>
        <p:txBody>
          <a:bodyPr/>
          <a:lstStyle/>
          <a:p>
            <a:r>
              <a:rPr lang="en-US"/>
              <a:t>b hastings  newlebanoncoc.com</a:t>
            </a:r>
            <a:endParaRPr lang="en-US" dirty="0"/>
          </a:p>
        </p:txBody>
      </p:sp>
    </p:spTree>
    <p:extLst>
      <p:ext uri="{BB962C8B-B14F-4D97-AF65-F5344CB8AC3E}">
        <p14:creationId xmlns:p14="http://schemas.microsoft.com/office/powerpoint/2010/main" val="39815673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4" name="Rectangle 3"/>
          <p:cNvSpPr/>
          <p:nvPr/>
        </p:nvSpPr>
        <p:spPr>
          <a:xfrm>
            <a:off x="1" y="0"/>
            <a:ext cx="9117496" cy="6858000"/>
          </a:xfrm>
          <a:prstGeom prst="rect">
            <a:avLst/>
          </a:prstGeom>
          <a:solidFill>
            <a:schemeClr val="bg1"/>
          </a:solidFill>
          <a:ln w="38100">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7" name="Rectangle 6"/>
          <p:cNvSpPr/>
          <p:nvPr/>
        </p:nvSpPr>
        <p:spPr>
          <a:xfrm>
            <a:off x="1905000" y="457200"/>
            <a:ext cx="6705600" cy="457200"/>
          </a:xfrm>
          <a:prstGeom prst="rect">
            <a:avLst/>
          </a:prstGeom>
          <a:noFill/>
          <a:ln>
            <a:noFill/>
          </a:ln>
          <a:effectLst/>
          <a:scene3d>
            <a:camera prst="orthographicFront"/>
            <a:lightRig rig="threePt" dir="t"/>
          </a:scene3d>
          <a:sp3d prstMaterial="dkEdge">
            <a:bevelT w="311150"/>
            <a:bevelB w="28575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50" normalizeH="0" baseline="0" noProof="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uLnTx/>
                <a:uFillTx/>
                <a:latin typeface="Times New Roman" pitchFamily="18" charset="0"/>
                <a:ea typeface="+mn-ea"/>
                <a:cs typeface="Times New Roman" pitchFamily="18" charset="0"/>
              </a:rPr>
              <a:t>1 Corinthians</a:t>
            </a:r>
          </a:p>
        </p:txBody>
      </p:sp>
      <p:sp>
        <p:nvSpPr>
          <p:cNvPr id="14" name="Rectangle 13"/>
          <p:cNvSpPr/>
          <p:nvPr/>
        </p:nvSpPr>
        <p:spPr>
          <a:xfrm>
            <a:off x="1905000" y="990600"/>
            <a:ext cx="4724400" cy="457200"/>
          </a:xfrm>
          <a:prstGeom prst="rect">
            <a:avLst/>
          </a:prstGeom>
          <a:noFill/>
          <a:ln>
            <a:noFill/>
          </a:ln>
          <a:effectLst/>
          <a:scene3d>
            <a:camera prst="orthographicFront"/>
            <a:lightRig rig="threePt" dir="t"/>
          </a:scene3d>
          <a:sp3d prstMaterial="dkEdge">
            <a:bevelT w="311150"/>
            <a:bevelB w="28575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11430"/>
                <a:solidFill>
                  <a:srgbClr val="0039EE"/>
                </a:solidFill>
                <a:effectLst>
                  <a:outerShdw blurRad="50800" dist="39000" dir="5460000" algn="tl">
                    <a:srgbClr val="000000">
                      <a:alpha val="38000"/>
                    </a:srgbClr>
                  </a:outerShdw>
                </a:effectLst>
                <a:uLnTx/>
                <a:uFillTx/>
                <a:latin typeface="Arial" pitchFamily="34" charset="0"/>
                <a:ea typeface="+mn-ea"/>
                <a:cs typeface="Arial" pitchFamily="34" charset="0"/>
              </a:rPr>
              <a:t>Chapter 10</a:t>
            </a:r>
          </a:p>
        </p:txBody>
      </p:sp>
      <p:pic>
        <p:nvPicPr>
          <p:cNvPr id="18" name="Picture 17" descr="http://upload.wikimedia.org/wikipedia/commons/c/c5/PSF-scroll.pn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99590" l="0" r="98909"/>
                    </a14:imgEffect>
                  </a14:imgLayer>
                </a14:imgProps>
              </a:ext>
              <a:ext uri="{28A0092B-C50C-407E-A947-70E740481C1C}">
                <a14:useLocalDpi xmlns:a14="http://schemas.microsoft.com/office/drawing/2010/main" val="0"/>
              </a:ext>
            </a:extLst>
          </a:blip>
          <a:srcRect/>
          <a:stretch>
            <a:fillRect/>
          </a:stretch>
        </p:blipFill>
        <p:spPr bwMode="auto">
          <a:xfrm>
            <a:off x="443949" y="370446"/>
            <a:ext cx="1341633" cy="1240307"/>
          </a:xfrm>
          <a:prstGeom prst="rect">
            <a:avLst/>
          </a:prstGeom>
          <a:noFill/>
          <a:extLst>
            <a:ext uri="{909E8E84-426E-40DD-AFC4-6F175D3DCCD1}">
              <a14:hiddenFill xmlns:a14="http://schemas.microsoft.com/office/drawing/2010/main">
                <a:solidFill>
                  <a:srgbClr val="FFFFFF"/>
                </a:solidFill>
              </a14:hiddenFill>
            </a:ext>
          </a:extLst>
        </p:spPr>
      </p:pic>
      <p:pic>
        <p:nvPicPr>
          <p:cNvPr id="26626" name="Picture 2" descr="C:\Users\sheila\Desktop\POWER POINTS\BIBLE STUDY\ULTIMATE Royality Free\1-Bib Pics-Ot\Moses3 after Egypt\Red Sea Crossing\the_red_sea copy.jpg"/>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0" b="99750" l="0" r="100000">
                        <a14:foregroundMark x1="94106" y1="65333" x2="96803" y2="96833"/>
                        <a14:foregroundMark x1="92507" y1="2250" x2="98102" y2="32000"/>
                        <a14:backgroundMark x1="81419" y1="35333" x2="83417" y2="8917"/>
                        <a14:backgroundMark x1="86014" y1="34833" x2="93906" y2="25417"/>
                      </a14:backgroundRemoval>
                    </a14:imgEffect>
                  </a14:imgLayer>
                </a14:imgProps>
              </a:ext>
              <a:ext uri="{28A0092B-C50C-407E-A947-70E740481C1C}">
                <a14:useLocalDpi xmlns:a14="http://schemas.microsoft.com/office/drawing/2010/main" val="0"/>
              </a:ext>
            </a:extLst>
          </a:blip>
          <a:srcRect l="7995" t="6503"/>
          <a:stretch/>
        </p:blipFill>
        <p:spPr bwMode="auto">
          <a:xfrm>
            <a:off x="3439236" y="0"/>
            <a:ext cx="5379264" cy="655320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325500" y="2046914"/>
            <a:ext cx="2951101" cy="4154984"/>
          </a:xfrm>
          <a:prstGeom prst="rect">
            <a:avLst/>
          </a:prstGeom>
          <a:solidFill>
            <a:schemeClr val="bg1"/>
          </a:solidFill>
          <a:ln w="38100">
            <a:noFill/>
          </a:ln>
          <a:effectLst/>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1 Moreover, brethren, I would not that ye should be ignorant, how that all our fathers were under the cloud, and all passed through the sea; </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2 And were all baptized unto Moses in the cloud and in the sea; </a:t>
            </a:r>
          </a:p>
        </p:txBody>
      </p:sp>
      <p:sp>
        <p:nvSpPr>
          <p:cNvPr id="2" name="Footer Placeholder 1">
            <a:extLst>
              <a:ext uri="{FF2B5EF4-FFF2-40B4-BE49-F238E27FC236}">
                <a16:creationId xmlns:a16="http://schemas.microsoft.com/office/drawing/2014/main" id="{AA25AF72-1F5F-BFDB-A2B0-00F515DB58E4}"/>
              </a:ext>
            </a:extLst>
          </p:cNvPr>
          <p:cNvSpPr>
            <a:spLocks noGrp="1"/>
          </p:cNvSpPr>
          <p:nvPr>
            <p:ph type="ftr" sz="quarter" idx="11"/>
          </p:nvPr>
        </p:nvSpPr>
        <p:spPr/>
        <p:txBody>
          <a:bodyPr/>
          <a:lstStyle/>
          <a:p>
            <a:r>
              <a:rPr lang="en-US">
                <a:solidFill>
                  <a:prstClr val="black">
                    <a:tint val="75000"/>
                  </a:prstClr>
                </a:solidFill>
              </a:rPr>
              <a:t>b hastings  newlebanoncoc.com</a:t>
            </a:r>
            <a:endParaRPr lang="en-US" dirty="0">
              <a:solidFill>
                <a:prstClr val="black">
                  <a:tint val="75000"/>
                </a:prstClr>
              </a:solidFill>
            </a:endParaRPr>
          </a:p>
        </p:txBody>
      </p:sp>
    </p:spTree>
    <p:extLst>
      <p:ext uri="{BB962C8B-B14F-4D97-AF65-F5344CB8AC3E}">
        <p14:creationId xmlns:p14="http://schemas.microsoft.com/office/powerpoint/2010/main" val="1813006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PLBL\07 Egypt\Sinai Peninsula\Suez Canal from west side, tbs5731901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78352"/>
            <a:ext cx="9144000" cy="6101296"/>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 the Red Sea (from the west)</a:t>
            </a:r>
          </a:p>
        </p:txBody>
      </p:sp>
      <p:sp>
        <p:nvSpPr>
          <p:cNvPr id="3" name="Text Placeholder 2"/>
          <p:cNvSpPr>
            <a:spLocks noGrp="1"/>
          </p:cNvSpPr>
          <p:nvPr>
            <p:ph type="body" sz="quarter" idx="12"/>
          </p:nvPr>
        </p:nvSpPr>
        <p:spPr/>
        <p:txBody>
          <a:bodyPr/>
          <a:lstStyle/>
          <a:p>
            <a:r>
              <a:rPr lang="en-US" dirty="0"/>
              <a:t>10:1</a:t>
            </a:r>
          </a:p>
        </p:txBody>
      </p:sp>
      <p:sp>
        <p:nvSpPr>
          <p:cNvPr id="4" name="Title 3"/>
          <p:cNvSpPr>
            <a:spLocks noGrp="1"/>
          </p:cNvSpPr>
          <p:nvPr>
            <p:ph type="title"/>
          </p:nvPr>
        </p:nvSpPr>
        <p:spPr/>
        <p:txBody>
          <a:bodyPr/>
          <a:lstStyle/>
          <a:p>
            <a:r>
              <a:rPr lang="en-US" dirty="0"/>
              <a:t>Our fathers were all under the cloud and all passed through the sea</a:t>
            </a:r>
          </a:p>
        </p:txBody>
      </p:sp>
    </p:spTree>
    <p:extLst>
      <p:ext uri="{BB962C8B-B14F-4D97-AF65-F5344CB8AC3E}">
        <p14:creationId xmlns:p14="http://schemas.microsoft.com/office/powerpoint/2010/main" val="3134065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7BAF86C-DD55-3377-9F05-6F498B38350C}"/>
              </a:ext>
            </a:extLst>
          </p:cNvPr>
          <p:cNvSpPr/>
          <p:nvPr/>
        </p:nvSpPr>
        <p:spPr>
          <a:xfrm>
            <a:off x="0" y="0"/>
            <a:ext cx="855677" cy="6858000"/>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F09A8EDE-AD51-341A-5DA9-578B628186AF}"/>
              </a:ext>
            </a:extLst>
          </p:cNvPr>
          <p:cNvSpPr/>
          <p:nvPr/>
        </p:nvSpPr>
        <p:spPr>
          <a:xfrm>
            <a:off x="0" y="0"/>
            <a:ext cx="9144000" cy="704675"/>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35FD543D-5F38-BC77-B1C0-94E95ABADDC6}"/>
              </a:ext>
            </a:extLst>
          </p:cNvPr>
          <p:cNvSpPr txBox="1"/>
          <p:nvPr/>
        </p:nvSpPr>
        <p:spPr>
          <a:xfrm>
            <a:off x="8387" y="67112"/>
            <a:ext cx="9135613"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Provisions For Pilgrim People    1 Cor. 10:1-4</a:t>
            </a:r>
          </a:p>
        </p:txBody>
      </p:sp>
      <p:sp>
        <p:nvSpPr>
          <p:cNvPr id="6" name="TextBox 5">
            <a:extLst>
              <a:ext uri="{FF2B5EF4-FFF2-40B4-BE49-F238E27FC236}">
                <a16:creationId xmlns:a16="http://schemas.microsoft.com/office/drawing/2014/main" id="{3B30491B-A8C7-6C04-599C-2F7862DB98FB}"/>
              </a:ext>
            </a:extLst>
          </p:cNvPr>
          <p:cNvSpPr txBox="1"/>
          <p:nvPr/>
        </p:nvSpPr>
        <p:spPr>
          <a:xfrm>
            <a:off x="1090570" y="1057013"/>
            <a:ext cx="7894040" cy="5570756"/>
          </a:xfrm>
          <a:prstGeom prst="rect">
            <a:avLst/>
          </a:prstGeom>
          <a:noFill/>
        </p:spPr>
        <p:txBody>
          <a:bodyPr wrap="square">
            <a:spAutoFit/>
          </a:bodyPr>
          <a:lstStyle/>
          <a:p>
            <a:pPr marL="342900" marR="3600" indent="-342900" rtl="0">
              <a:buFont typeface="Arial" panose="020B0604020202020204" pitchFamily="34" charset="0"/>
              <a:buChar char="•"/>
            </a:pPr>
            <a:r>
              <a:rPr lang="en-US" sz="2600" dirty="0"/>
              <a:t>The Christians’ baptism is the antitype of Israel’s passage through the Red Sea; </a:t>
            </a:r>
          </a:p>
          <a:p>
            <a:pPr marL="342900" marR="3600" indent="-342900" rtl="0">
              <a:buFont typeface="Arial" panose="020B0604020202020204" pitchFamily="34" charset="0"/>
              <a:buChar char="•"/>
            </a:pPr>
            <a:r>
              <a:rPr lang="en-US" sz="2600" dirty="0"/>
              <a:t>The sacrificial feeding on Christ by faith is the antitype of Israel’s nourishment with manna and the water from the rock; </a:t>
            </a:r>
            <a:r>
              <a:rPr lang="en-US" sz="2600" u="sng" dirty="0"/>
              <a:t>Christ the living Rock </a:t>
            </a:r>
            <a:r>
              <a:rPr lang="en-US" sz="2600" dirty="0"/>
              <a:t>is their guide through the wilderness;</a:t>
            </a:r>
          </a:p>
          <a:p>
            <a:pPr marL="342900" marR="3600" indent="-342900" rtl="0">
              <a:buFont typeface="Arial" panose="020B0604020202020204" pitchFamily="34" charset="0"/>
              <a:buChar char="•"/>
            </a:pPr>
            <a:r>
              <a:rPr lang="en-US" sz="2600" dirty="0"/>
              <a:t> The heavenly rest before  Christians is the counterpart to the earthly Canaan which was the goal of the Israelites.</a:t>
            </a:r>
            <a:endParaRPr lang="en-US" sz="2600" baseline="30000" dirty="0"/>
          </a:p>
          <a:p>
            <a:pPr rtl="0"/>
            <a:endParaRPr lang="en-US" sz="2600" dirty="0"/>
          </a:p>
          <a:p>
            <a:pPr rtl="0"/>
            <a:r>
              <a:rPr lang="en-US" sz="2600" dirty="0"/>
              <a:t>As the next verse indicates, there is also a reference to the Lord’s Supper in Paul’s analogy.</a:t>
            </a:r>
          </a:p>
          <a:p>
            <a:pPr marR="3600" rtl="0"/>
            <a:r>
              <a:rPr lang="en-US" sz="2600" b="1" dirty="0">
                <a:solidFill>
                  <a:srgbClr val="0070C0"/>
                </a:solidFill>
              </a:rPr>
              <a:t>1 Cor 10:3 </a:t>
            </a:r>
            <a:r>
              <a:rPr lang="en-US" sz="2600" dirty="0"/>
              <a:t>And did all eat the same spiritual food.</a:t>
            </a:r>
          </a:p>
          <a:p>
            <a:r>
              <a:rPr lang="en-US" dirty="0"/>
              <a:t> </a:t>
            </a:r>
            <a:endParaRPr lang="en-US" b="0" i="0" u="none" strike="noStrike" baseline="0" dirty="0">
              <a:solidFill>
                <a:srgbClr val="0000FF"/>
              </a:solidFill>
              <a:hlinkClick r:id="rId2"/>
            </a:endParaRPr>
          </a:p>
        </p:txBody>
      </p:sp>
      <p:sp>
        <p:nvSpPr>
          <p:cNvPr id="5" name="Footer Placeholder 4">
            <a:extLst>
              <a:ext uri="{FF2B5EF4-FFF2-40B4-BE49-F238E27FC236}">
                <a16:creationId xmlns:a16="http://schemas.microsoft.com/office/drawing/2014/main" id="{6E3171CC-4FE7-297C-48BB-CEBD70A323F8}"/>
              </a:ext>
            </a:extLst>
          </p:cNvPr>
          <p:cNvSpPr>
            <a:spLocks noGrp="1"/>
          </p:cNvSpPr>
          <p:nvPr>
            <p:ph type="ftr" sz="quarter" idx="11"/>
          </p:nvPr>
        </p:nvSpPr>
        <p:spPr/>
        <p:txBody>
          <a:bodyPr/>
          <a:lstStyle/>
          <a:p>
            <a:r>
              <a:rPr lang="en-US"/>
              <a:t>b hastings  newlebanoncoc.com</a:t>
            </a:r>
            <a:endParaRPr lang="en-US" dirty="0"/>
          </a:p>
        </p:txBody>
      </p:sp>
    </p:spTree>
    <p:extLst>
      <p:ext uri="{BB962C8B-B14F-4D97-AF65-F5344CB8AC3E}">
        <p14:creationId xmlns:p14="http://schemas.microsoft.com/office/powerpoint/2010/main" val="22588621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7BAF86C-DD55-3377-9F05-6F498B38350C}"/>
              </a:ext>
            </a:extLst>
          </p:cNvPr>
          <p:cNvSpPr/>
          <p:nvPr/>
        </p:nvSpPr>
        <p:spPr>
          <a:xfrm>
            <a:off x="0" y="0"/>
            <a:ext cx="855677" cy="6858000"/>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F09A8EDE-AD51-341A-5DA9-578B628186AF}"/>
              </a:ext>
            </a:extLst>
          </p:cNvPr>
          <p:cNvSpPr/>
          <p:nvPr/>
        </p:nvSpPr>
        <p:spPr>
          <a:xfrm>
            <a:off x="0" y="0"/>
            <a:ext cx="9144000" cy="704675"/>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35FD543D-5F38-BC77-B1C0-94E95ABADDC6}"/>
              </a:ext>
            </a:extLst>
          </p:cNvPr>
          <p:cNvSpPr txBox="1"/>
          <p:nvPr/>
        </p:nvSpPr>
        <p:spPr>
          <a:xfrm>
            <a:off x="8387" y="67112"/>
            <a:ext cx="9135613"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Provisions For Pilgrim People    1 Cor. 10:1-4</a:t>
            </a:r>
          </a:p>
        </p:txBody>
      </p:sp>
      <p:sp>
        <p:nvSpPr>
          <p:cNvPr id="6" name="TextBox 5">
            <a:extLst>
              <a:ext uri="{FF2B5EF4-FFF2-40B4-BE49-F238E27FC236}">
                <a16:creationId xmlns:a16="http://schemas.microsoft.com/office/drawing/2014/main" id="{37DB96F2-C839-B1F9-C309-4C455868CC38}"/>
              </a:ext>
            </a:extLst>
          </p:cNvPr>
          <p:cNvSpPr txBox="1"/>
          <p:nvPr/>
        </p:nvSpPr>
        <p:spPr>
          <a:xfrm>
            <a:off x="1073791" y="947956"/>
            <a:ext cx="7776594" cy="5539978"/>
          </a:xfrm>
          <a:prstGeom prst="rect">
            <a:avLst/>
          </a:prstGeom>
          <a:noFill/>
        </p:spPr>
        <p:txBody>
          <a:bodyPr wrap="square">
            <a:spAutoFit/>
          </a:bodyPr>
          <a:lstStyle/>
          <a:p>
            <a:pPr marR="3600" rtl="0"/>
            <a:r>
              <a:rPr lang="en-US" sz="2600" b="1" dirty="0">
                <a:solidFill>
                  <a:srgbClr val="0070C0"/>
                </a:solidFill>
              </a:rPr>
              <a:t>1 Cor 10:4 </a:t>
            </a:r>
            <a:r>
              <a:rPr lang="en-US" sz="2600" dirty="0">
                <a:solidFill>
                  <a:srgbClr val="FF0000"/>
                </a:solidFill>
              </a:rPr>
              <a:t>And did all drink the same spiritual drink: for they drank of a spiritual rock that followed them; and the rock was Christ.</a:t>
            </a:r>
          </a:p>
          <a:p>
            <a:pPr rtl="0"/>
            <a:r>
              <a:rPr lang="en-US" sz="2600" dirty="0"/>
              <a:t>… The rock to which Paul referred here was clearly stated: “</a:t>
            </a:r>
            <a:r>
              <a:rPr lang="en-US" sz="2800" b="1" u="sng" dirty="0"/>
              <a:t>The rock was Christ</a:t>
            </a:r>
            <a:r>
              <a:rPr lang="en-US" sz="2600" dirty="0"/>
              <a:t>.” The miracle of Moses’ bringing forth water from the rock in the wilderness (</a:t>
            </a:r>
            <a:r>
              <a:rPr lang="en-US" sz="2600" b="1" dirty="0">
                <a:solidFill>
                  <a:srgbClr val="0070C0"/>
                </a:solidFill>
              </a:rPr>
              <a:t>Exo. 17:5</a:t>
            </a:r>
            <a:r>
              <a:rPr lang="en-US" sz="2600" dirty="0"/>
              <a:t>) provided literal water for Israel; but much more than that is in evidence here. </a:t>
            </a:r>
          </a:p>
          <a:p>
            <a:pPr rtl="0"/>
            <a:r>
              <a:rPr lang="en-US" sz="2800" b="1" dirty="0">
                <a:solidFill>
                  <a:srgbClr val="FF0000"/>
                </a:solidFill>
              </a:rPr>
              <a:t>NOTICE</a:t>
            </a:r>
            <a:r>
              <a:rPr lang="en-US" sz="2800" dirty="0">
                <a:solidFill>
                  <a:srgbClr val="FF0000"/>
                </a:solidFill>
              </a:rPr>
              <a:t> - “The rock </a:t>
            </a:r>
            <a:r>
              <a:rPr lang="en-US" sz="2800" b="1" u="sng" dirty="0">
                <a:solidFill>
                  <a:srgbClr val="FF0000"/>
                </a:solidFill>
              </a:rPr>
              <a:t>was</a:t>
            </a:r>
            <a:r>
              <a:rPr lang="en-US" sz="2800" dirty="0">
                <a:solidFill>
                  <a:srgbClr val="FF0000"/>
                </a:solidFill>
              </a:rPr>
              <a:t> Christ, not ‘is’ or ‘is a type of’ … this is a clear statement of the pre-existence of Christ.”</a:t>
            </a:r>
            <a:endParaRPr lang="en-US" sz="2800" baseline="30000" dirty="0">
              <a:solidFill>
                <a:srgbClr val="FF0000"/>
              </a:solidFill>
            </a:endParaRPr>
          </a:p>
          <a:p>
            <a:pPr rtl="0"/>
            <a:endParaRPr lang="en-US" sz="800" dirty="0"/>
          </a:p>
          <a:p>
            <a:pPr rtl="0"/>
            <a:r>
              <a:rPr lang="en-US" sz="2600" dirty="0"/>
              <a:t>One of the most beautiful titles of Christ in all the Bible is “</a:t>
            </a:r>
            <a:r>
              <a:rPr lang="en-US" sz="2600" b="1" dirty="0"/>
              <a:t>Christ the Living Stone”</a:t>
            </a:r>
            <a:endParaRPr lang="en-US" sz="2600" dirty="0"/>
          </a:p>
        </p:txBody>
      </p:sp>
      <p:sp>
        <p:nvSpPr>
          <p:cNvPr id="5" name="Footer Placeholder 4">
            <a:extLst>
              <a:ext uri="{FF2B5EF4-FFF2-40B4-BE49-F238E27FC236}">
                <a16:creationId xmlns:a16="http://schemas.microsoft.com/office/drawing/2014/main" id="{FF771362-0021-D9B3-DDBA-69EC7C19367D}"/>
              </a:ext>
            </a:extLst>
          </p:cNvPr>
          <p:cNvSpPr>
            <a:spLocks noGrp="1"/>
          </p:cNvSpPr>
          <p:nvPr>
            <p:ph type="ftr" sz="quarter" idx="11"/>
          </p:nvPr>
        </p:nvSpPr>
        <p:spPr/>
        <p:txBody>
          <a:bodyPr/>
          <a:lstStyle/>
          <a:p>
            <a:r>
              <a:rPr lang="en-US"/>
              <a:t>b hastings  newlebanoncoc.com</a:t>
            </a:r>
            <a:endParaRPr lang="en-US" dirty="0"/>
          </a:p>
        </p:txBody>
      </p:sp>
    </p:spTree>
    <p:extLst>
      <p:ext uri="{BB962C8B-B14F-4D97-AF65-F5344CB8AC3E}">
        <p14:creationId xmlns:p14="http://schemas.microsoft.com/office/powerpoint/2010/main" val="19596601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0" y="331417"/>
            <a:ext cx="9144000" cy="63829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2"/>
          <p:cNvSpPr>
            <a:spLocks noGrp="1"/>
          </p:cNvSpPr>
          <p:nvPr>
            <p:ph type="body" sz="quarter" idx="10"/>
          </p:nvPr>
        </p:nvSpPr>
        <p:spPr/>
        <p:txBody>
          <a:bodyPr/>
          <a:lstStyle/>
          <a:p>
            <a:r>
              <a:rPr lang="en-US" i="1" dirty="0"/>
              <a:t>The Woman of Samaria at the Well</a:t>
            </a:r>
            <a:r>
              <a:rPr lang="en-US" dirty="0"/>
              <a:t>, by James </a:t>
            </a:r>
            <a:r>
              <a:rPr lang="en-US" dirty="0" err="1"/>
              <a:t>Tissot</a:t>
            </a:r>
            <a:r>
              <a:rPr lang="en-US" dirty="0"/>
              <a:t>, circa 1890</a:t>
            </a:r>
          </a:p>
        </p:txBody>
      </p:sp>
      <p:sp>
        <p:nvSpPr>
          <p:cNvPr id="4" name="Text Placeholder 3"/>
          <p:cNvSpPr>
            <a:spLocks noGrp="1"/>
          </p:cNvSpPr>
          <p:nvPr>
            <p:ph type="body" sz="quarter" idx="12"/>
          </p:nvPr>
        </p:nvSpPr>
        <p:spPr/>
        <p:txBody>
          <a:bodyPr/>
          <a:lstStyle/>
          <a:p>
            <a:r>
              <a:rPr lang="en-US" dirty="0"/>
              <a:t>10:4</a:t>
            </a:r>
          </a:p>
        </p:txBody>
      </p:sp>
      <p:sp>
        <p:nvSpPr>
          <p:cNvPr id="2" name="Title 1"/>
          <p:cNvSpPr>
            <a:spLocks noGrp="1"/>
          </p:cNvSpPr>
          <p:nvPr>
            <p:ph type="title"/>
          </p:nvPr>
        </p:nvSpPr>
        <p:spPr/>
        <p:txBody>
          <a:bodyPr/>
          <a:lstStyle/>
          <a:p>
            <a:r>
              <a:rPr lang="en-US" dirty="0"/>
              <a:t>And they were drinking from a spiritual rock that followed them, which was Christ</a:t>
            </a:r>
          </a:p>
        </p:txBody>
      </p:sp>
    </p:spTree>
    <p:extLst>
      <p:ext uri="{BB962C8B-B14F-4D97-AF65-F5344CB8AC3E}">
        <p14:creationId xmlns:p14="http://schemas.microsoft.com/office/powerpoint/2010/main" val="30228573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 Placeholder 1"/>
          <p:cNvSpPr>
            <a:spLocks noGrp="1"/>
          </p:cNvSpPr>
          <p:nvPr>
            <p:ph type="body" sz="quarter" idx="10"/>
          </p:nvPr>
        </p:nvSpPr>
        <p:spPr/>
        <p:txBody>
          <a:bodyPr/>
          <a:lstStyle/>
          <a:p>
            <a:r>
              <a:rPr lang="en-US" dirty="0"/>
              <a:t>Waterfall in </a:t>
            </a:r>
            <a:r>
              <a:rPr lang="en-US" dirty="0" err="1"/>
              <a:t>Nahal</a:t>
            </a:r>
            <a:r>
              <a:rPr lang="en-US" dirty="0"/>
              <a:t> David, </a:t>
            </a:r>
            <a:r>
              <a:rPr lang="en-US" dirty="0" err="1"/>
              <a:t>En</a:t>
            </a:r>
            <a:r>
              <a:rPr lang="en-US" dirty="0"/>
              <a:t> </a:t>
            </a:r>
            <a:r>
              <a:rPr lang="en-US" dirty="0" err="1"/>
              <a:t>Gedi</a:t>
            </a:r>
            <a:endParaRPr lang="en-US" dirty="0"/>
          </a:p>
        </p:txBody>
      </p:sp>
      <p:sp>
        <p:nvSpPr>
          <p:cNvPr id="3" name="Text Placeholder 2"/>
          <p:cNvSpPr>
            <a:spLocks noGrp="1"/>
          </p:cNvSpPr>
          <p:nvPr>
            <p:ph type="body" sz="quarter" idx="12"/>
          </p:nvPr>
        </p:nvSpPr>
        <p:spPr/>
        <p:txBody>
          <a:bodyPr/>
          <a:lstStyle/>
          <a:p>
            <a:r>
              <a:rPr lang="en-US" dirty="0"/>
              <a:t>10:4</a:t>
            </a:r>
          </a:p>
        </p:txBody>
      </p:sp>
      <p:sp>
        <p:nvSpPr>
          <p:cNvPr id="4" name="Title 3"/>
          <p:cNvSpPr>
            <a:spLocks noGrp="1"/>
          </p:cNvSpPr>
          <p:nvPr>
            <p:ph type="title"/>
          </p:nvPr>
        </p:nvSpPr>
        <p:spPr/>
        <p:txBody>
          <a:bodyPr/>
          <a:lstStyle/>
          <a:p>
            <a:r>
              <a:rPr lang="en-US" dirty="0"/>
              <a:t>And they all drank the same spiritual drink</a:t>
            </a:r>
          </a:p>
        </p:txBody>
      </p:sp>
    </p:spTree>
    <p:extLst>
      <p:ext uri="{BB962C8B-B14F-4D97-AF65-F5344CB8AC3E}">
        <p14:creationId xmlns:p14="http://schemas.microsoft.com/office/powerpoint/2010/main" val="22514000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r="1131"/>
          <a:stretch/>
        </p:blipFill>
        <p:spPr>
          <a:xfrm>
            <a:off x="-1" y="369332"/>
            <a:ext cx="9144001" cy="6150340"/>
          </a:xfrm>
          <a:prstGeom prst="rect">
            <a:avLst/>
          </a:prstGeom>
        </p:spPr>
      </p:pic>
      <p:sp>
        <p:nvSpPr>
          <p:cNvPr id="2" name="Text Placeholder 1"/>
          <p:cNvSpPr>
            <a:spLocks noGrp="1"/>
          </p:cNvSpPr>
          <p:nvPr>
            <p:ph type="body" sz="quarter" idx="10"/>
          </p:nvPr>
        </p:nvSpPr>
        <p:spPr/>
        <p:txBody>
          <a:bodyPr/>
          <a:lstStyle/>
          <a:p>
            <a:r>
              <a:rPr lang="en-US" dirty="0"/>
              <a:t>“Hidden Waterfall” in Nahal Arugot, En Gedi</a:t>
            </a:r>
          </a:p>
        </p:txBody>
      </p:sp>
      <p:sp>
        <p:nvSpPr>
          <p:cNvPr id="3" name="Text Placeholder 2"/>
          <p:cNvSpPr>
            <a:spLocks noGrp="1"/>
          </p:cNvSpPr>
          <p:nvPr>
            <p:ph type="body" sz="quarter" idx="12"/>
          </p:nvPr>
        </p:nvSpPr>
        <p:spPr/>
        <p:txBody>
          <a:bodyPr/>
          <a:lstStyle/>
          <a:p>
            <a:r>
              <a:rPr lang="en-US" dirty="0"/>
              <a:t>10:4</a:t>
            </a:r>
          </a:p>
        </p:txBody>
      </p:sp>
      <p:sp>
        <p:nvSpPr>
          <p:cNvPr id="4" name="Title 3"/>
          <p:cNvSpPr>
            <a:spLocks noGrp="1"/>
          </p:cNvSpPr>
          <p:nvPr>
            <p:ph type="title"/>
          </p:nvPr>
        </p:nvSpPr>
        <p:spPr/>
        <p:txBody>
          <a:bodyPr/>
          <a:lstStyle/>
          <a:p>
            <a:r>
              <a:rPr lang="en-US" dirty="0"/>
              <a:t>And they all drank the same spiritual drink</a:t>
            </a:r>
          </a:p>
        </p:txBody>
      </p:sp>
    </p:spTree>
    <p:extLst>
      <p:ext uri="{BB962C8B-B14F-4D97-AF65-F5344CB8AC3E}">
        <p14:creationId xmlns:p14="http://schemas.microsoft.com/office/powerpoint/2010/main" val="15050779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7BAF86C-DD55-3377-9F05-6F498B38350C}"/>
              </a:ext>
            </a:extLst>
          </p:cNvPr>
          <p:cNvSpPr/>
          <p:nvPr/>
        </p:nvSpPr>
        <p:spPr>
          <a:xfrm>
            <a:off x="0" y="0"/>
            <a:ext cx="855677" cy="6858000"/>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F09A8EDE-AD51-341A-5DA9-578B628186AF}"/>
              </a:ext>
            </a:extLst>
          </p:cNvPr>
          <p:cNvSpPr/>
          <p:nvPr/>
        </p:nvSpPr>
        <p:spPr>
          <a:xfrm>
            <a:off x="0" y="0"/>
            <a:ext cx="9144000" cy="704675"/>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35FD543D-5F38-BC77-B1C0-94E95ABADDC6}"/>
              </a:ext>
            </a:extLst>
          </p:cNvPr>
          <p:cNvSpPr txBox="1"/>
          <p:nvPr/>
        </p:nvSpPr>
        <p:spPr>
          <a:xfrm>
            <a:off x="8387" y="67112"/>
            <a:ext cx="9135613"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Provisions For Pilgrim People    1 Cor. 10:1-4</a:t>
            </a:r>
          </a:p>
        </p:txBody>
      </p:sp>
      <p:sp>
        <p:nvSpPr>
          <p:cNvPr id="6" name="TextBox 5">
            <a:extLst>
              <a:ext uri="{FF2B5EF4-FFF2-40B4-BE49-F238E27FC236}">
                <a16:creationId xmlns:a16="http://schemas.microsoft.com/office/drawing/2014/main" id="{C9F7D6F6-DDF9-69FD-AD05-B88EF05A859C}"/>
              </a:ext>
            </a:extLst>
          </p:cNvPr>
          <p:cNvSpPr txBox="1"/>
          <p:nvPr/>
        </p:nvSpPr>
        <p:spPr>
          <a:xfrm>
            <a:off x="1115736" y="889233"/>
            <a:ext cx="5746458" cy="2800767"/>
          </a:xfrm>
          <a:prstGeom prst="rect">
            <a:avLst/>
          </a:prstGeom>
          <a:noFill/>
        </p:spPr>
        <p:txBody>
          <a:bodyPr wrap="square">
            <a:spAutoFit/>
          </a:bodyPr>
          <a:lstStyle/>
          <a:p>
            <a:r>
              <a:rPr lang="en-US" sz="2200" b="1" i="0" dirty="0">
                <a:solidFill>
                  <a:srgbClr val="FF0000"/>
                </a:solidFill>
                <a:effectLst/>
              </a:rPr>
              <a:t>1</a:t>
            </a:r>
            <a:r>
              <a:rPr lang="en-US" sz="2200" b="0" i="0" dirty="0">
                <a:effectLst/>
              </a:rPr>
              <a:t> The Lord's our rock, in Him we hide,</a:t>
            </a:r>
            <a:br>
              <a:rPr lang="en-US" sz="2200" dirty="0"/>
            </a:br>
            <a:r>
              <a:rPr lang="en-US" sz="2200" b="0" i="0" dirty="0">
                <a:effectLst/>
              </a:rPr>
              <a:t>A shelter in the time of storm;</a:t>
            </a:r>
            <a:br>
              <a:rPr lang="en-US" sz="2200" dirty="0"/>
            </a:br>
            <a:r>
              <a:rPr lang="en-US" sz="2200" b="0" i="0" dirty="0">
                <a:effectLst/>
              </a:rPr>
              <a:t>Secure whatever ill betide,</a:t>
            </a:r>
            <a:br>
              <a:rPr lang="en-US" sz="2200" dirty="0"/>
            </a:br>
            <a:r>
              <a:rPr lang="en-US" sz="2200" b="0" i="0" dirty="0">
                <a:effectLst/>
              </a:rPr>
              <a:t>A shelter in the time of storm.</a:t>
            </a:r>
            <a:br>
              <a:rPr lang="en-US" sz="2200" dirty="0"/>
            </a:br>
            <a:r>
              <a:rPr lang="en-US" sz="2200" b="0" i="0" dirty="0">
                <a:effectLst/>
              </a:rPr>
              <a:t>Mighty Rock in a weary land,</a:t>
            </a:r>
            <a:br>
              <a:rPr lang="en-US" sz="2200" dirty="0"/>
            </a:br>
            <a:r>
              <a:rPr lang="en-US" sz="2200" b="0" i="0" dirty="0">
                <a:effectLst/>
              </a:rPr>
              <a:t>Cooling shade on the burning sand,</a:t>
            </a:r>
            <a:br>
              <a:rPr lang="en-US" sz="2200" dirty="0"/>
            </a:br>
            <a:r>
              <a:rPr lang="en-US" sz="2200" b="0" i="0" dirty="0">
                <a:effectLst/>
              </a:rPr>
              <a:t>Faithful guide for the pilgrim band-</a:t>
            </a:r>
            <a:br>
              <a:rPr lang="en-US" sz="2200" dirty="0"/>
            </a:br>
            <a:r>
              <a:rPr lang="en-US" sz="2200" b="0" i="0" dirty="0">
                <a:effectLst/>
              </a:rPr>
              <a:t>A shelter in the time of storm.</a:t>
            </a:r>
            <a:endParaRPr lang="en-US" sz="2200" dirty="0"/>
          </a:p>
        </p:txBody>
      </p:sp>
      <p:sp>
        <p:nvSpPr>
          <p:cNvPr id="8" name="TextBox 7">
            <a:extLst>
              <a:ext uri="{FF2B5EF4-FFF2-40B4-BE49-F238E27FC236}">
                <a16:creationId xmlns:a16="http://schemas.microsoft.com/office/drawing/2014/main" id="{9ACB7923-2DFA-D6A0-8D1F-F21AF4EFF848}"/>
              </a:ext>
            </a:extLst>
          </p:cNvPr>
          <p:cNvSpPr txBox="1"/>
          <p:nvPr/>
        </p:nvSpPr>
        <p:spPr>
          <a:xfrm>
            <a:off x="4135775" y="3732426"/>
            <a:ext cx="4580388" cy="2800767"/>
          </a:xfrm>
          <a:prstGeom prst="rect">
            <a:avLst/>
          </a:prstGeom>
          <a:noFill/>
        </p:spPr>
        <p:txBody>
          <a:bodyPr wrap="square">
            <a:spAutoFit/>
          </a:bodyPr>
          <a:lstStyle/>
          <a:p>
            <a:r>
              <a:rPr lang="en-US" sz="2200" b="1" i="0" dirty="0">
                <a:solidFill>
                  <a:srgbClr val="FF0000"/>
                </a:solidFill>
                <a:effectLst/>
              </a:rPr>
              <a:t>2</a:t>
            </a:r>
            <a:r>
              <a:rPr lang="en-US" sz="2200" b="0" i="0" dirty="0">
                <a:effectLst/>
              </a:rPr>
              <a:t> A shade by day, defense by night,</a:t>
            </a:r>
            <a:br>
              <a:rPr lang="en-US" sz="2200" dirty="0"/>
            </a:br>
            <a:r>
              <a:rPr lang="en-US" sz="2200" b="0" i="0" dirty="0">
                <a:effectLst/>
              </a:rPr>
              <a:t>A shelter in the time of storm;</a:t>
            </a:r>
            <a:br>
              <a:rPr lang="en-US" sz="2200" dirty="0"/>
            </a:br>
            <a:r>
              <a:rPr lang="en-US" sz="2200" b="0" i="0" dirty="0">
                <a:effectLst/>
              </a:rPr>
              <a:t>No fears alarm, no fears affright,</a:t>
            </a:r>
            <a:br>
              <a:rPr lang="en-US" sz="2200" dirty="0"/>
            </a:br>
            <a:r>
              <a:rPr lang="en-US" sz="2200" b="0" i="0" dirty="0">
                <a:effectLst/>
              </a:rPr>
              <a:t>A shelter in the time of storm.</a:t>
            </a:r>
            <a:br>
              <a:rPr lang="en-US" sz="2200" dirty="0"/>
            </a:br>
            <a:r>
              <a:rPr lang="en-US" sz="2200" b="0" i="0" dirty="0">
                <a:effectLst/>
              </a:rPr>
              <a:t>Mighty Rock in a weary land,</a:t>
            </a:r>
            <a:br>
              <a:rPr lang="en-US" sz="2200" dirty="0"/>
            </a:br>
            <a:r>
              <a:rPr lang="en-US" sz="2200" b="0" i="0" dirty="0">
                <a:effectLst/>
              </a:rPr>
              <a:t>Cooling shade on the burning sand,</a:t>
            </a:r>
            <a:br>
              <a:rPr lang="en-US" sz="2200" dirty="0"/>
            </a:br>
            <a:r>
              <a:rPr lang="en-US" sz="2200" b="0" i="0" dirty="0">
                <a:effectLst/>
              </a:rPr>
              <a:t>Faithful guide for the pilgrim band-</a:t>
            </a:r>
            <a:br>
              <a:rPr lang="en-US" sz="2200" dirty="0"/>
            </a:br>
            <a:r>
              <a:rPr lang="en-US" sz="2200" b="0" i="0" dirty="0">
                <a:effectLst/>
              </a:rPr>
              <a:t>A shelter in the time of storm.</a:t>
            </a:r>
            <a:endParaRPr lang="en-US" sz="2200" dirty="0"/>
          </a:p>
        </p:txBody>
      </p:sp>
      <p:sp>
        <p:nvSpPr>
          <p:cNvPr id="5" name="Footer Placeholder 4">
            <a:extLst>
              <a:ext uri="{FF2B5EF4-FFF2-40B4-BE49-F238E27FC236}">
                <a16:creationId xmlns:a16="http://schemas.microsoft.com/office/drawing/2014/main" id="{7F53416D-9F7C-D819-81B9-7096D97FDE70}"/>
              </a:ext>
            </a:extLst>
          </p:cNvPr>
          <p:cNvSpPr>
            <a:spLocks noGrp="1"/>
          </p:cNvSpPr>
          <p:nvPr>
            <p:ph type="ftr" sz="quarter" idx="11"/>
          </p:nvPr>
        </p:nvSpPr>
        <p:spPr/>
        <p:txBody>
          <a:bodyPr/>
          <a:lstStyle/>
          <a:p>
            <a:r>
              <a:rPr lang="en-US"/>
              <a:t>b hastings  newlebanoncoc.com</a:t>
            </a:r>
            <a:endParaRPr lang="en-US" dirty="0"/>
          </a:p>
        </p:txBody>
      </p:sp>
    </p:spTree>
    <p:extLst>
      <p:ext uri="{BB962C8B-B14F-4D97-AF65-F5344CB8AC3E}">
        <p14:creationId xmlns:p14="http://schemas.microsoft.com/office/powerpoint/2010/main" val="10672568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2" descr="C:\Users\sheila\Desktop\ULTIMATE Royality Free\4-Bib Pics-Misc\Bible MSS\Scriptures\10 Commandments_.jpg">
            <a:extLst>
              <a:ext uri="{FF2B5EF4-FFF2-40B4-BE49-F238E27FC236}">
                <a16:creationId xmlns:a16="http://schemas.microsoft.com/office/drawing/2014/main" id="{C08BD0A9-76B8-3EC5-C1F1-D484AA48110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348" b="99420" l="261" r="99435">
                        <a14:foregroundMark x1="1522" y1="1681" x2="11652" y2="96870"/>
                        <a14:foregroundMark x1="5261" y1="30377" x2="14870" y2="1855"/>
                        <a14:foregroundMark x1="16261" y1="5913" x2="97522" y2="6667"/>
                        <a14:foregroundMark x1="88174" y1="10551" x2="96522" y2="97565"/>
                        <a14:foregroundMark x1="97652" y1="11652" x2="98043" y2="84058"/>
                        <a14:foregroundMark x1="88174" y1="77391" x2="93739" y2="97391"/>
                        <a14:foregroundMark x1="15826" y1="96116" x2="89435" y2="95188"/>
                        <a14:backgroundMark x1="14565" y1="12754" x2="49043" y2="87768"/>
                        <a14:backgroundMark x1="12348" y1="88870" x2="29174" y2="67420"/>
                      </a14:backgroundRemoval>
                    </a14:imgEffect>
                    <a14:imgEffect>
                      <a14:brightnessContrast bright="40000"/>
                    </a14:imgEffect>
                  </a14:imgLayer>
                </a14:imgProps>
              </a:ext>
            </a:extLst>
          </a:blip>
          <a:srcRect/>
          <a:stretch>
            <a:fillRect/>
          </a:stretch>
        </p:blipFill>
        <p:spPr bwMode="auto">
          <a:xfrm>
            <a:off x="0" y="1201672"/>
            <a:ext cx="9152387" cy="5710857"/>
          </a:xfrm>
          <a:prstGeom prst="rect">
            <a:avLst/>
          </a:prstGeom>
          <a:noFill/>
        </p:spPr>
      </p:pic>
      <p:sp>
        <p:nvSpPr>
          <p:cNvPr id="3" name="Rectangle 2">
            <a:extLst>
              <a:ext uri="{FF2B5EF4-FFF2-40B4-BE49-F238E27FC236}">
                <a16:creationId xmlns:a16="http://schemas.microsoft.com/office/drawing/2014/main" id="{F09A8EDE-AD51-341A-5DA9-578B628186AF}"/>
              </a:ext>
            </a:extLst>
          </p:cNvPr>
          <p:cNvSpPr/>
          <p:nvPr/>
        </p:nvSpPr>
        <p:spPr>
          <a:xfrm>
            <a:off x="0" y="0"/>
            <a:ext cx="9144000" cy="1201672"/>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35FD543D-5F38-BC77-B1C0-94E95ABADDC6}"/>
              </a:ext>
            </a:extLst>
          </p:cNvPr>
          <p:cNvSpPr txBox="1"/>
          <p:nvPr/>
        </p:nvSpPr>
        <p:spPr>
          <a:xfrm>
            <a:off x="8387" y="-67112"/>
            <a:ext cx="9135613" cy="138499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a:ln>
                  <a:noFill/>
                </a:ln>
                <a:solidFill>
                  <a:prstClr val="white"/>
                </a:solidFill>
                <a:effectLst/>
                <a:uLnTx/>
                <a:uFillTx/>
                <a:latin typeface="Calibri" panose="020F0502020204030204"/>
                <a:ea typeface="+mn-ea"/>
                <a:cs typeface="+mn-cs"/>
              </a:rPr>
              <a:t>Provisions For Pilgrim People                      </a:t>
            </a:r>
            <a:r>
              <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rPr>
              <a:t>1 Cor. 10:1-4</a:t>
            </a:r>
          </a:p>
        </p:txBody>
      </p:sp>
      <p:sp>
        <p:nvSpPr>
          <p:cNvPr id="7" name="TextBox 6">
            <a:extLst>
              <a:ext uri="{FF2B5EF4-FFF2-40B4-BE49-F238E27FC236}">
                <a16:creationId xmlns:a16="http://schemas.microsoft.com/office/drawing/2014/main" id="{6AC13E3D-1CD2-002A-BA20-D021486F70C2}"/>
              </a:ext>
            </a:extLst>
          </p:cNvPr>
          <p:cNvSpPr txBox="1"/>
          <p:nvPr/>
        </p:nvSpPr>
        <p:spPr>
          <a:xfrm>
            <a:off x="1526796" y="2105637"/>
            <a:ext cx="6140742" cy="3785652"/>
          </a:xfrm>
          <a:prstGeom prst="rect">
            <a:avLst/>
          </a:prstGeom>
          <a:noFill/>
        </p:spPr>
        <p:txBody>
          <a:bodyPr wrap="square">
            <a:spAutoFit/>
          </a:bodyPr>
          <a:lstStyle/>
          <a:p>
            <a:r>
              <a:rPr lang="en-US" sz="4000" b="1" dirty="0">
                <a:solidFill>
                  <a:srgbClr val="0070C0"/>
                </a:solidFill>
              </a:rPr>
              <a:t>1Cor. 10:11 </a:t>
            </a:r>
            <a:r>
              <a:rPr lang="en-US" sz="4000" dirty="0"/>
              <a:t>Now all these things happened to them as examples, and they were written for our admonition, upon whom the ends of the ages have come.</a:t>
            </a:r>
          </a:p>
        </p:txBody>
      </p:sp>
      <p:sp>
        <p:nvSpPr>
          <p:cNvPr id="5" name="Footer Placeholder 4">
            <a:extLst>
              <a:ext uri="{FF2B5EF4-FFF2-40B4-BE49-F238E27FC236}">
                <a16:creationId xmlns:a16="http://schemas.microsoft.com/office/drawing/2014/main" id="{CD7A4E0C-0C75-C975-10E3-69983F5BC4FF}"/>
              </a:ext>
            </a:extLst>
          </p:cNvPr>
          <p:cNvSpPr>
            <a:spLocks noGrp="1"/>
          </p:cNvSpPr>
          <p:nvPr>
            <p:ph type="ftr" sz="quarter" idx="11"/>
          </p:nvPr>
        </p:nvSpPr>
        <p:spPr/>
        <p:txBody>
          <a:bodyPr/>
          <a:lstStyle/>
          <a:p>
            <a:r>
              <a:rPr lang="en-US"/>
              <a:t>b hastings  newlebanoncoc.com</a:t>
            </a:r>
            <a:endParaRPr lang="en-US" dirty="0"/>
          </a:p>
        </p:txBody>
      </p:sp>
    </p:spTree>
    <p:extLst>
      <p:ext uri="{BB962C8B-B14F-4D97-AF65-F5344CB8AC3E}">
        <p14:creationId xmlns:p14="http://schemas.microsoft.com/office/powerpoint/2010/main" val="36433352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7BAF86C-DD55-3377-9F05-6F498B38350C}"/>
              </a:ext>
            </a:extLst>
          </p:cNvPr>
          <p:cNvSpPr/>
          <p:nvPr/>
        </p:nvSpPr>
        <p:spPr>
          <a:xfrm>
            <a:off x="0" y="0"/>
            <a:ext cx="855677" cy="6858000"/>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F09A8EDE-AD51-341A-5DA9-578B628186AF}"/>
              </a:ext>
            </a:extLst>
          </p:cNvPr>
          <p:cNvSpPr/>
          <p:nvPr/>
        </p:nvSpPr>
        <p:spPr>
          <a:xfrm>
            <a:off x="0" y="0"/>
            <a:ext cx="9144000" cy="704675"/>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35FD543D-5F38-BC77-B1C0-94E95ABADDC6}"/>
              </a:ext>
            </a:extLst>
          </p:cNvPr>
          <p:cNvSpPr txBox="1"/>
          <p:nvPr/>
        </p:nvSpPr>
        <p:spPr>
          <a:xfrm>
            <a:off x="8387" y="67112"/>
            <a:ext cx="9135613"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Provisions For Pilgrim People    1 Cor. 10:1-4</a:t>
            </a:r>
          </a:p>
        </p:txBody>
      </p:sp>
      <p:sp>
        <p:nvSpPr>
          <p:cNvPr id="6" name="TextBox 5">
            <a:extLst>
              <a:ext uri="{FF2B5EF4-FFF2-40B4-BE49-F238E27FC236}">
                <a16:creationId xmlns:a16="http://schemas.microsoft.com/office/drawing/2014/main" id="{C83DE499-69FC-DBA1-E292-81CAA1478952}"/>
              </a:ext>
            </a:extLst>
          </p:cNvPr>
          <p:cNvSpPr txBox="1"/>
          <p:nvPr/>
        </p:nvSpPr>
        <p:spPr>
          <a:xfrm>
            <a:off x="1283516" y="724207"/>
            <a:ext cx="5578678" cy="2800767"/>
          </a:xfrm>
          <a:prstGeom prst="rect">
            <a:avLst/>
          </a:prstGeom>
          <a:noFill/>
        </p:spPr>
        <p:txBody>
          <a:bodyPr wrap="square">
            <a:spAutoFit/>
          </a:bodyPr>
          <a:lstStyle/>
          <a:p>
            <a:r>
              <a:rPr lang="en-US" sz="2200" b="1" i="0" dirty="0">
                <a:solidFill>
                  <a:srgbClr val="FF0000"/>
                </a:solidFill>
                <a:effectLst/>
              </a:rPr>
              <a:t>3 </a:t>
            </a:r>
            <a:r>
              <a:rPr lang="en-US" sz="2200" b="0" i="0" dirty="0">
                <a:effectLst/>
              </a:rPr>
              <a:t>The raging storms may round us beat,</a:t>
            </a:r>
            <a:br>
              <a:rPr lang="en-US" sz="2200" dirty="0"/>
            </a:br>
            <a:r>
              <a:rPr lang="en-US" sz="2200" b="0" i="0" dirty="0">
                <a:effectLst/>
              </a:rPr>
              <a:t>A shelter in the time of storm;</a:t>
            </a:r>
            <a:br>
              <a:rPr lang="en-US" sz="2200" dirty="0"/>
            </a:br>
            <a:r>
              <a:rPr lang="en-US" sz="2200" b="0" i="0" dirty="0">
                <a:effectLst/>
              </a:rPr>
              <a:t>We'll never leave our safe retreat,</a:t>
            </a:r>
            <a:br>
              <a:rPr lang="en-US" sz="2200" dirty="0"/>
            </a:br>
            <a:r>
              <a:rPr lang="en-US" sz="2200" b="0" i="0" dirty="0">
                <a:effectLst/>
              </a:rPr>
              <a:t>A shelter in the time of storm.</a:t>
            </a:r>
            <a:br>
              <a:rPr lang="en-US" sz="2200" dirty="0"/>
            </a:br>
            <a:r>
              <a:rPr lang="en-US" sz="2200" b="0" i="0" dirty="0">
                <a:effectLst/>
              </a:rPr>
              <a:t>Mighty Rock in a weary land,</a:t>
            </a:r>
            <a:br>
              <a:rPr lang="en-US" sz="2200" dirty="0"/>
            </a:br>
            <a:r>
              <a:rPr lang="en-US" sz="2200" b="0" i="0" dirty="0">
                <a:effectLst/>
              </a:rPr>
              <a:t>Cooling shade on the burning sand,</a:t>
            </a:r>
            <a:br>
              <a:rPr lang="en-US" sz="2200" dirty="0"/>
            </a:br>
            <a:r>
              <a:rPr lang="en-US" sz="2200" b="0" i="0" dirty="0">
                <a:effectLst/>
              </a:rPr>
              <a:t>Faithful guide for the pilgrim band-</a:t>
            </a:r>
            <a:br>
              <a:rPr lang="en-US" sz="2200" dirty="0"/>
            </a:br>
            <a:r>
              <a:rPr lang="en-US" sz="2200" b="0" i="0" dirty="0">
                <a:effectLst/>
              </a:rPr>
              <a:t>A shelter in the time of storm.</a:t>
            </a:r>
            <a:endParaRPr lang="en-US" sz="2200" dirty="0"/>
          </a:p>
        </p:txBody>
      </p:sp>
      <p:sp>
        <p:nvSpPr>
          <p:cNvPr id="8" name="TextBox 7">
            <a:extLst>
              <a:ext uri="{FF2B5EF4-FFF2-40B4-BE49-F238E27FC236}">
                <a16:creationId xmlns:a16="http://schemas.microsoft.com/office/drawing/2014/main" id="{1829E466-8079-0EB1-469A-0BE358B608ED}"/>
              </a:ext>
            </a:extLst>
          </p:cNvPr>
          <p:cNvSpPr txBox="1"/>
          <p:nvPr/>
        </p:nvSpPr>
        <p:spPr>
          <a:xfrm>
            <a:off x="5050177" y="3531561"/>
            <a:ext cx="4764945" cy="2800767"/>
          </a:xfrm>
          <a:prstGeom prst="rect">
            <a:avLst/>
          </a:prstGeom>
          <a:noFill/>
        </p:spPr>
        <p:txBody>
          <a:bodyPr wrap="square">
            <a:spAutoFit/>
          </a:bodyPr>
          <a:lstStyle/>
          <a:p>
            <a:r>
              <a:rPr lang="en-US" sz="2200" b="1" i="0" dirty="0">
                <a:solidFill>
                  <a:srgbClr val="FF0000"/>
                </a:solidFill>
                <a:effectLst/>
              </a:rPr>
              <a:t>4</a:t>
            </a:r>
            <a:r>
              <a:rPr lang="en-US" sz="2200" b="0" i="0" dirty="0">
                <a:solidFill>
                  <a:srgbClr val="0A3F64"/>
                </a:solidFill>
                <a:effectLst/>
              </a:rPr>
              <a:t> O Rock divine, O Refuge dear,</a:t>
            </a:r>
            <a:br>
              <a:rPr lang="en-US" sz="2200" dirty="0"/>
            </a:br>
            <a:r>
              <a:rPr lang="en-US" sz="2200" b="0" i="0" dirty="0">
                <a:solidFill>
                  <a:srgbClr val="0A3F64"/>
                </a:solidFill>
                <a:effectLst/>
              </a:rPr>
              <a:t>A shelter in the time of storm;</a:t>
            </a:r>
            <a:br>
              <a:rPr lang="en-US" sz="2200" dirty="0"/>
            </a:br>
            <a:r>
              <a:rPr lang="en-US" sz="2200" b="0" i="0" dirty="0">
                <a:solidFill>
                  <a:srgbClr val="0A3F64"/>
                </a:solidFill>
                <a:effectLst/>
              </a:rPr>
              <a:t>Be Thou our helper ever near,</a:t>
            </a:r>
            <a:br>
              <a:rPr lang="en-US" sz="2200" dirty="0"/>
            </a:br>
            <a:r>
              <a:rPr lang="en-US" sz="2200" b="0" i="0" dirty="0">
                <a:solidFill>
                  <a:srgbClr val="0A3F64"/>
                </a:solidFill>
                <a:effectLst/>
              </a:rPr>
              <a:t>A shelter in the time of storm.</a:t>
            </a:r>
            <a:br>
              <a:rPr lang="en-US" sz="2200" dirty="0"/>
            </a:br>
            <a:r>
              <a:rPr lang="en-US" sz="2200" b="0" i="0" dirty="0">
                <a:solidFill>
                  <a:srgbClr val="0A3F64"/>
                </a:solidFill>
                <a:effectLst/>
              </a:rPr>
              <a:t>Mighty Rock in a weary land,</a:t>
            </a:r>
            <a:br>
              <a:rPr lang="en-US" sz="2200" dirty="0"/>
            </a:br>
            <a:r>
              <a:rPr lang="en-US" sz="2200" b="0" i="0" dirty="0">
                <a:solidFill>
                  <a:srgbClr val="0A3F64"/>
                </a:solidFill>
                <a:effectLst/>
              </a:rPr>
              <a:t>Cooling shade on the burning sand,</a:t>
            </a:r>
            <a:br>
              <a:rPr lang="en-US" sz="2200" dirty="0"/>
            </a:br>
            <a:r>
              <a:rPr lang="en-US" sz="2200" b="0" i="0" dirty="0">
                <a:solidFill>
                  <a:srgbClr val="0A3F64"/>
                </a:solidFill>
                <a:effectLst/>
              </a:rPr>
              <a:t>Faithful guide for the pilgrim band-</a:t>
            </a:r>
            <a:br>
              <a:rPr lang="en-US" sz="2200" dirty="0"/>
            </a:br>
            <a:r>
              <a:rPr lang="en-US" sz="2200" b="0" i="0" dirty="0">
                <a:solidFill>
                  <a:srgbClr val="0A3F64"/>
                </a:solidFill>
                <a:effectLst/>
              </a:rPr>
              <a:t>A shelter in the time of storm.</a:t>
            </a:r>
            <a:endParaRPr lang="en-US" sz="2200" dirty="0"/>
          </a:p>
        </p:txBody>
      </p:sp>
      <p:sp>
        <p:nvSpPr>
          <p:cNvPr id="10" name="TextBox 9">
            <a:extLst>
              <a:ext uri="{FF2B5EF4-FFF2-40B4-BE49-F238E27FC236}">
                <a16:creationId xmlns:a16="http://schemas.microsoft.com/office/drawing/2014/main" id="{DF13E889-34C7-A199-EEBB-27F50588DC4B}"/>
              </a:ext>
            </a:extLst>
          </p:cNvPr>
          <p:cNvSpPr txBox="1"/>
          <p:nvPr/>
        </p:nvSpPr>
        <p:spPr>
          <a:xfrm>
            <a:off x="5998133" y="6362944"/>
            <a:ext cx="4580388" cy="369332"/>
          </a:xfrm>
          <a:prstGeom prst="rect">
            <a:avLst/>
          </a:prstGeom>
          <a:noFill/>
        </p:spPr>
        <p:txBody>
          <a:bodyPr wrap="square">
            <a:spAutoFit/>
          </a:bodyPr>
          <a:lstStyle/>
          <a:p>
            <a:pPr algn="l"/>
            <a:r>
              <a:rPr lang="en-US" b="0" i="0" dirty="0">
                <a:solidFill>
                  <a:srgbClr val="98023E"/>
                </a:solidFill>
                <a:effectLst/>
                <a:latin typeface="Helvetica" panose="020B0604020202020204" pitchFamily="34" charset="0"/>
              </a:rPr>
              <a:t>Vernon J. Charlesworth</a:t>
            </a:r>
          </a:p>
        </p:txBody>
      </p:sp>
      <p:sp>
        <p:nvSpPr>
          <p:cNvPr id="5" name="Footer Placeholder 4">
            <a:extLst>
              <a:ext uri="{FF2B5EF4-FFF2-40B4-BE49-F238E27FC236}">
                <a16:creationId xmlns:a16="http://schemas.microsoft.com/office/drawing/2014/main" id="{8D71DC5F-2074-3F4F-DF48-39D1D1DE5038}"/>
              </a:ext>
            </a:extLst>
          </p:cNvPr>
          <p:cNvSpPr>
            <a:spLocks noGrp="1"/>
          </p:cNvSpPr>
          <p:nvPr>
            <p:ph type="ftr" sz="quarter" idx="11"/>
          </p:nvPr>
        </p:nvSpPr>
        <p:spPr/>
        <p:txBody>
          <a:bodyPr/>
          <a:lstStyle/>
          <a:p>
            <a:r>
              <a:rPr lang="en-US"/>
              <a:t>b hastings  newlebanoncoc.com</a:t>
            </a:r>
            <a:endParaRPr lang="en-US" dirty="0"/>
          </a:p>
        </p:txBody>
      </p:sp>
    </p:spTree>
    <p:extLst>
      <p:ext uri="{BB962C8B-B14F-4D97-AF65-F5344CB8AC3E}">
        <p14:creationId xmlns:p14="http://schemas.microsoft.com/office/powerpoint/2010/main" val="29245733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7BAF86C-DD55-3377-9F05-6F498B38350C}"/>
              </a:ext>
            </a:extLst>
          </p:cNvPr>
          <p:cNvSpPr/>
          <p:nvPr/>
        </p:nvSpPr>
        <p:spPr>
          <a:xfrm>
            <a:off x="0" y="0"/>
            <a:ext cx="855677" cy="6858000"/>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F09A8EDE-AD51-341A-5DA9-578B628186AF}"/>
              </a:ext>
            </a:extLst>
          </p:cNvPr>
          <p:cNvSpPr/>
          <p:nvPr/>
        </p:nvSpPr>
        <p:spPr>
          <a:xfrm>
            <a:off x="0" y="0"/>
            <a:ext cx="9144000" cy="704675"/>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35FD543D-5F38-BC77-B1C0-94E95ABADDC6}"/>
              </a:ext>
            </a:extLst>
          </p:cNvPr>
          <p:cNvSpPr txBox="1"/>
          <p:nvPr/>
        </p:nvSpPr>
        <p:spPr>
          <a:xfrm>
            <a:off x="8387" y="67112"/>
            <a:ext cx="9135613"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Provisions For Pilgrim People    1 Cor. 10:1-4</a:t>
            </a:r>
          </a:p>
        </p:txBody>
      </p:sp>
      <p:sp>
        <p:nvSpPr>
          <p:cNvPr id="6" name="TextBox 5">
            <a:extLst>
              <a:ext uri="{FF2B5EF4-FFF2-40B4-BE49-F238E27FC236}">
                <a16:creationId xmlns:a16="http://schemas.microsoft.com/office/drawing/2014/main" id="{6094E7D2-3A20-0C9A-314F-82A69F1559CF}"/>
              </a:ext>
            </a:extLst>
          </p:cNvPr>
          <p:cNvSpPr txBox="1"/>
          <p:nvPr/>
        </p:nvSpPr>
        <p:spPr>
          <a:xfrm>
            <a:off x="855677" y="931178"/>
            <a:ext cx="8019875" cy="5816977"/>
          </a:xfrm>
          <a:prstGeom prst="rect">
            <a:avLst/>
          </a:prstGeom>
          <a:noFill/>
        </p:spPr>
        <p:txBody>
          <a:bodyPr wrap="square">
            <a:spAutoFit/>
          </a:bodyPr>
          <a:lstStyle/>
          <a:p>
            <a:pPr algn="ctr" rtl="0"/>
            <a:r>
              <a:rPr lang="en-US" sz="2800" dirty="0"/>
              <a:t>The  Analogy Of Israel</a:t>
            </a:r>
          </a:p>
          <a:p>
            <a:pPr rtl="0"/>
            <a:r>
              <a:rPr lang="en-US" sz="3200" dirty="0"/>
              <a:t>So in these first four verses, the outlines of the allegory of fleshly Israel are laid down; </a:t>
            </a:r>
          </a:p>
          <a:p>
            <a:pPr marL="457200" indent="-457200" rtl="0">
              <a:buFont typeface="Arial" panose="020B0604020202020204" pitchFamily="34" charset="0"/>
              <a:buChar char="•"/>
            </a:pPr>
            <a:r>
              <a:rPr lang="en-US" sz="3200" dirty="0"/>
              <a:t>“The story of the Israelites and their </a:t>
            </a:r>
            <a:r>
              <a:rPr lang="en-US" sz="3200" u="sng" dirty="0"/>
              <a:t>journey from Egypt into Canaan </a:t>
            </a:r>
            <a:r>
              <a:rPr lang="en-US" sz="3200" dirty="0"/>
              <a:t>is a type of our </a:t>
            </a:r>
            <a:r>
              <a:rPr lang="en-US" sz="3200" u="sng" dirty="0"/>
              <a:t>journey from the Egypt of sin into the everlasting Canaan</a:t>
            </a:r>
            <a:r>
              <a:rPr lang="en-US" sz="3200" dirty="0"/>
              <a:t>.”</a:t>
            </a:r>
            <a:endParaRPr lang="en-US" sz="3200" baseline="30000" dirty="0"/>
          </a:p>
          <a:p>
            <a:pPr marL="342900" indent="-342900" rtl="0">
              <a:buFont typeface="Arial" panose="020B0604020202020204" pitchFamily="34" charset="0"/>
              <a:buChar char="•"/>
            </a:pPr>
            <a:r>
              <a:rPr lang="en-US" sz="3200" dirty="0">
                <a:solidFill>
                  <a:srgbClr val="FF0000"/>
                </a:solidFill>
              </a:rPr>
              <a:t>Egypt is a type of sin and bondage.</a:t>
            </a:r>
          </a:p>
          <a:p>
            <a:pPr marL="342900" indent="-342900" rtl="0">
              <a:buFont typeface="Arial" panose="020B0604020202020204" pitchFamily="34" charset="0"/>
              <a:buChar char="•"/>
            </a:pPr>
            <a:r>
              <a:rPr lang="en-US" sz="3200" dirty="0">
                <a:solidFill>
                  <a:srgbClr val="0070C0"/>
                </a:solidFill>
              </a:rPr>
              <a:t>God’s sending Moses to deliver them is a type of God’s sending Christ to deliver us from the slavery of sin.</a:t>
            </a:r>
          </a:p>
          <a:p>
            <a:r>
              <a:rPr lang="en-US" sz="2400" dirty="0"/>
              <a:t> </a:t>
            </a:r>
            <a:endParaRPr lang="en-US" sz="2400" b="0" i="0" u="none" strike="noStrike" baseline="0" dirty="0">
              <a:solidFill>
                <a:srgbClr val="0000FF"/>
              </a:solidFill>
              <a:hlinkClick r:id="rId2"/>
            </a:endParaRPr>
          </a:p>
        </p:txBody>
      </p:sp>
      <p:sp>
        <p:nvSpPr>
          <p:cNvPr id="5" name="Footer Placeholder 4">
            <a:extLst>
              <a:ext uri="{FF2B5EF4-FFF2-40B4-BE49-F238E27FC236}">
                <a16:creationId xmlns:a16="http://schemas.microsoft.com/office/drawing/2014/main" id="{EC521EF9-B25B-EFF2-2DA5-D8B0C68C1C08}"/>
              </a:ext>
            </a:extLst>
          </p:cNvPr>
          <p:cNvSpPr>
            <a:spLocks noGrp="1"/>
          </p:cNvSpPr>
          <p:nvPr>
            <p:ph type="ftr" sz="quarter" idx="11"/>
          </p:nvPr>
        </p:nvSpPr>
        <p:spPr/>
        <p:txBody>
          <a:bodyPr/>
          <a:lstStyle/>
          <a:p>
            <a:r>
              <a:rPr lang="en-US"/>
              <a:t>b hastings  newlebanoncoc.com</a:t>
            </a:r>
            <a:endParaRPr lang="en-US" dirty="0"/>
          </a:p>
        </p:txBody>
      </p:sp>
    </p:spTree>
    <p:extLst>
      <p:ext uri="{BB962C8B-B14F-4D97-AF65-F5344CB8AC3E}">
        <p14:creationId xmlns:p14="http://schemas.microsoft.com/office/powerpoint/2010/main" val="36774037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7BAF86C-DD55-3377-9F05-6F498B38350C}"/>
              </a:ext>
            </a:extLst>
          </p:cNvPr>
          <p:cNvSpPr/>
          <p:nvPr/>
        </p:nvSpPr>
        <p:spPr>
          <a:xfrm>
            <a:off x="0" y="0"/>
            <a:ext cx="855677" cy="6858000"/>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F09A8EDE-AD51-341A-5DA9-578B628186AF}"/>
              </a:ext>
            </a:extLst>
          </p:cNvPr>
          <p:cNvSpPr/>
          <p:nvPr/>
        </p:nvSpPr>
        <p:spPr>
          <a:xfrm>
            <a:off x="0" y="0"/>
            <a:ext cx="9144000" cy="704675"/>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35FD543D-5F38-BC77-B1C0-94E95ABADDC6}"/>
              </a:ext>
            </a:extLst>
          </p:cNvPr>
          <p:cNvSpPr txBox="1"/>
          <p:nvPr/>
        </p:nvSpPr>
        <p:spPr>
          <a:xfrm>
            <a:off x="8387" y="67112"/>
            <a:ext cx="9135613"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Provisions For Pilgrim People    1 Cor. 10:1-4</a:t>
            </a:r>
          </a:p>
        </p:txBody>
      </p:sp>
      <p:sp>
        <p:nvSpPr>
          <p:cNvPr id="6" name="TextBox 5">
            <a:extLst>
              <a:ext uri="{FF2B5EF4-FFF2-40B4-BE49-F238E27FC236}">
                <a16:creationId xmlns:a16="http://schemas.microsoft.com/office/drawing/2014/main" id="{6094E7D2-3A20-0C9A-314F-82A69F1559CF}"/>
              </a:ext>
            </a:extLst>
          </p:cNvPr>
          <p:cNvSpPr txBox="1"/>
          <p:nvPr/>
        </p:nvSpPr>
        <p:spPr>
          <a:xfrm>
            <a:off x="1015068" y="914400"/>
            <a:ext cx="7818539" cy="5878532"/>
          </a:xfrm>
          <a:prstGeom prst="rect">
            <a:avLst/>
          </a:prstGeom>
          <a:noFill/>
        </p:spPr>
        <p:txBody>
          <a:bodyPr wrap="square">
            <a:spAutoFit/>
          </a:bodyPr>
          <a:lstStyle/>
          <a:p>
            <a:pPr algn="ctr" rtl="0"/>
            <a:r>
              <a:rPr lang="en-US" sz="3200" dirty="0"/>
              <a:t>The  Analogy Of Israel</a:t>
            </a:r>
          </a:p>
          <a:p>
            <a:pPr marL="342900" indent="-342900" rtl="0">
              <a:buFont typeface="Arial" panose="020B0604020202020204" pitchFamily="34" charset="0"/>
              <a:buChar char="•"/>
            </a:pPr>
            <a:r>
              <a:rPr lang="en-US" sz="3200" dirty="0"/>
              <a:t>Pharaoh is a type of the devil.</a:t>
            </a:r>
          </a:p>
          <a:p>
            <a:pPr marL="342900" indent="-342900" rtl="0">
              <a:buFont typeface="Arial" panose="020B0604020202020204" pitchFamily="34" charset="0"/>
              <a:buChar char="•"/>
            </a:pPr>
            <a:endParaRPr lang="en-US" sz="800" dirty="0"/>
          </a:p>
          <a:p>
            <a:pPr marL="342900" indent="-342900" rtl="0">
              <a:buFont typeface="Arial" panose="020B0604020202020204" pitchFamily="34" charset="0"/>
              <a:buChar char="•"/>
            </a:pPr>
            <a:r>
              <a:rPr lang="en-US" sz="3200" dirty="0">
                <a:solidFill>
                  <a:srgbClr val="FF0000"/>
                </a:solidFill>
              </a:rPr>
              <a:t>The compromises he offered Moses are like the compromises that Satan still suggests to Christians.</a:t>
            </a:r>
          </a:p>
          <a:p>
            <a:pPr marL="342900" indent="-342900" rtl="0">
              <a:buFont typeface="Arial" panose="020B0604020202020204" pitchFamily="34" charset="0"/>
              <a:buChar char="•"/>
            </a:pPr>
            <a:endParaRPr lang="en-US" sz="800" dirty="0"/>
          </a:p>
          <a:p>
            <a:pPr marL="342900" indent="-342900" rtl="0">
              <a:buFont typeface="Arial" panose="020B0604020202020204" pitchFamily="34" charset="0"/>
              <a:buChar char="•"/>
            </a:pPr>
            <a:r>
              <a:rPr lang="en-US" sz="3200" dirty="0">
                <a:solidFill>
                  <a:srgbClr val="0070C0"/>
                </a:solidFill>
              </a:rPr>
              <a:t>Moses is the type of Christ</a:t>
            </a:r>
          </a:p>
          <a:p>
            <a:pPr marL="342900" indent="-342900" rtl="0">
              <a:buFont typeface="Arial" panose="020B0604020202020204" pitchFamily="34" charset="0"/>
              <a:buChar char="•"/>
            </a:pPr>
            <a:endParaRPr lang="en-US" sz="800" dirty="0"/>
          </a:p>
          <a:p>
            <a:pPr marL="342900" indent="-342900" rtl="0">
              <a:buFont typeface="Arial" panose="020B0604020202020204" pitchFamily="34" charset="0"/>
              <a:buChar char="•"/>
            </a:pPr>
            <a:r>
              <a:rPr lang="en-US" sz="3200" dirty="0"/>
              <a:t>Israel’s crossing the Red Sea is typical of baptism.</a:t>
            </a:r>
          </a:p>
          <a:p>
            <a:pPr marL="342900" indent="-342900" rtl="0">
              <a:buFont typeface="Arial" panose="020B0604020202020204" pitchFamily="34" charset="0"/>
              <a:buChar char="•"/>
            </a:pPr>
            <a:endParaRPr lang="en-US" sz="800" dirty="0"/>
          </a:p>
          <a:p>
            <a:pPr marL="342900" indent="-342900" rtl="0">
              <a:buFont typeface="Arial" panose="020B0604020202020204" pitchFamily="34" charset="0"/>
              <a:buChar char="•"/>
            </a:pPr>
            <a:r>
              <a:rPr lang="en-US" sz="3200" dirty="0">
                <a:solidFill>
                  <a:srgbClr val="FF0000"/>
                </a:solidFill>
              </a:rPr>
              <a:t>Their spiritual food is typical of the Lord’s Supper.</a:t>
            </a:r>
          </a:p>
          <a:p>
            <a:r>
              <a:rPr lang="en-US" sz="2400" dirty="0"/>
              <a:t> </a:t>
            </a:r>
            <a:endParaRPr lang="en-US" sz="2400" b="0" i="0" u="none" strike="noStrike" baseline="0" dirty="0">
              <a:solidFill>
                <a:srgbClr val="0000FF"/>
              </a:solidFill>
              <a:hlinkClick r:id="rId2"/>
            </a:endParaRPr>
          </a:p>
        </p:txBody>
      </p:sp>
      <p:sp>
        <p:nvSpPr>
          <p:cNvPr id="5" name="Footer Placeholder 4">
            <a:extLst>
              <a:ext uri="{FF2B5EF4-FFF2-40B4-BE49-F238E27FC236}">
                <a16:creationId xmlns:a16="http://schemas.microsoft.com/office/drawing/2014/main" id="{B1346AC2-4CBE-5381-2270-CC8742B965C6}"/>
              </a:ext>
            </a:extLst>
          </p:cNvPr>
          <p:cNvSpPr>
            <a:spLocks noGrp="1"/>
          </p:cNvSpPr>
          <p:nvPr>
            <p:ph type="ftr" sz="quarter" idx="11"/>
          </p:nvPr>
        </p:nvSpPr>
        <p:spPr/>
        <p:txBody>
          <a:bodyPr/>
          <a:lstStyle/>
          <a:p>
            <a:r>
              <a:rPr lang="en-US"/>
              <a:t>b hastings  newlebanoncoc.com</a:t>
            </a:r>
            <a:endParaRPr lang="en-US" dirty="0"/>
          </a:p>
        </p:txBody>
      </p:sp>
    </p:spTree>
    <p:extLst>
      <p:ext uri="{BB962C8B-B14F-4D97-AF65-F5344CB8AC3E}">
        <p14:creationId xmlns:p14="http://schemas.microsoft.com/office/powerpoint/2010/main" val="37097541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7BAF86C-DD55-3377-9F05-6F498B38350C}"/>
              </a:ext>
            </a:extLst>
          </p:cNvPr>
          <p:cNvSpPr/>
          <p:nvPr/>
        </p:nvSpPr>
        <p:spPr>
          <a:xfrm>
            <a:off x="0" y="0"/>
            <a:ext cx="855677" cy="6858000"/>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F09A8EDE-AD51-341A-5DA9-578B628186AF}"/>
              </a:ext>
            </a:extLst>
          </p:cNvPr>
          <p:cNvSpPr/>
          <p:nvPr/>
        </p:nvSpPr>
        <p:spPr>
          <a:xfrm>
            <a:off x="0" y="0"/>
            <a:ext cx="9144000" cy="704675"/>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35FD543D-5F38-BC77-B1C0-94E95ABADDC6}"/>
              </a:ext>
            </a:extLst>
          </p:cNvPr>
          <p:cNvSpPr txBox="1"/>
          <p:nvPr/>
        </p:nvSpPr>
        <p:spPr>
          <a:xfrm>
            <a:off x="8387" y="67112"/>
            <a:ext cx="9135613"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Provisions For Pilgrim People    1 Cor. 10:1-4</a:t>
            </a:r>
          </a:p>
        </p:txBody>
      </p:sp>
      <p:sp>
        <p:nvSpPr>
          <p:cNvPr id="6" name="TextBox 5">
            <a:extLst>
              <a:ext uri="{FF2B5EF4-FFF2-40B4-BE49-F238E27FC236}">
                <a16:creationId xmlns:a16="http://schemas.microsoft.com/office/drawing/2014/main" id="{E2BCDBC4-3376-6229-2E62-6DE2C76AC32A}"/>
              </a:ext>
            </a:extLst>
          </p:cNvPr>
          <p:cNvSpPr txBox="1"/>
          <p:nvPr/>
        </p:nvSpPr>
        <p:spPr>
          <a:xfrm>
            <a:off x="1208015" y="1342239"/>
            <a:ext cx="7206143" cy="4893647"/>
          </a:xfrm>
          <a:prstGeom prst="rect">
            <a:avLst/>
          </a:prstGeom>
          <a:noFill/>
        </p:spPr>
        <p:txBody>
          <a:bodyPr wrap="square">
            <a:spAutoFit/>
          </a:bodyPr>
          <a:lstStyle/>
          <a:p>
            <a:pPr marL="342900" indent="-342900" rtl="0">
              <a:buFont typeface="Arial" panose="020B0604020202020204" pitchFamily="34" charset="0"/>
              <a:buChar char="•"/>
            </a:pPr>
            <a:r>
              <a:rPr lang="en-US" sz="3200" dirty="0">
                <a:solidFill>
                  <a:srgbClr val="0070C0"/>
                </a:solidFill>
              </a:rPr>
              <a:t>Israel’s entering the wilderness is typical of the Christian’s entering the church.</a:t>
            </a:r>
          </a:p>
          <a:p>
            <a:pPr marL="342900" indent="-342900" rtl="0">
              <a:buFont typeface="Arial" panose="020B0604020202020204" pitchFamily="34" charset="0"/>
              <a:buChar char="•"/>
            </a:pPr>
            <a:endParaRPr lang="en-US" sz="800" dirty="0"/>
          </a:p>
          <a:p>
            <a:pPr marL="342900" indent="-342900" rtl="0">
              <a:buFont typeface="Arial" panose="020B0604020202020204" pitchFamily="34" charset="0"/>
              <a:buChar char="•"/>
            </a:pPr>
            <a:r>
              <a:rPr lang="en-US" sz="3200" dirty="0"/>
              <a:t>The wilderness is a type of the church.</a:t>
            </a:r>
          </a:p>
          <a:p>
            <a:pPr marL="342900" indent="-342900" rtl="0">
              <a:buFont typeface="Arial" panose="020B0604020202020204" pitchFamily="34" charset="0"/>
              <a:buChar char="•"/>
            </a:pPr>
            <a:endParaRPr lang="en-US" sz="800" dirty="0"/>
          </a:p>
          <a:p>
            <a:pPr marL="342900" indent="-342900" rtl="0">
              <a:buFont typeface="Arial" panose="020B0604020202020204" pitchFamily="34" charset="0"/>
              <a:buChar char="•"/>
            </a:pPr>
            <a:r>
              <a:rPr lang="en-US" sz="3200" dirty="0">
                <a:solidFill>
                  <a:srgbClr val="FF0000"/>
                </a:solidFill>
              </a:rPr>
              <a:t>That Israel sinned is typical of the sins and rebellions of Christians.</a:t>
            </a:r>
          </a:p>
          <a:p>
            <a:pPr marL="342900" indent="-342900" rtl="0">
              <a:buFont typeface="Arial" panose="020B0604020202020204" pitchFamily="34" charset="0"/>
              <a:buChar char="•"/>
            </a:pPr>
            <a:endParaRPr lang="en-US" sz="800" dirty="0"/>
          </a:p>
          <a:p>
            <a:pPr marL="342900" indent="-342900" rtl="0">
              <a:buFont typeface="Arial" panose="020B0604020202020204" pitchFamily="34" charset="0"/>
              <a:buChar char="•"/>
            </a:pPr>
            <a:r>
              <a:rPr lang="en-US" sz="3200" b="1" dirty="0">
                <a:solidFill>
                  <a:srgbClr val="0070C0"/>
                </a:solidFill>
              </a:rPr>
              <a:t>The majority of them failed to enter Canaan; and this is typical of “the many” Christians who will not enter heaven.</a:t>
            </a:r>
          </a:p>
        </p:txBody>
      </p:sp>
      <p:sp>
        <p:nvSpPr>
          <p:cNvPr id="5" name="Footer Placeholder 4">
            <a:extLst>
              <a:ext uri="{FF2B5EF4-FFF2-40B4-BE49-F238E27FC236}">
                <a16:creationId xmlns:a16="http://schemas.microsoft.com/office/drawing/2014/main" id="{9DED3822-6A1D-20B2-AEB5-50DD1FDBD2D5}"/>
              </a:ext>
            </a:extLst>
          </p:cNvPr>
          <p:cNvSpPr>
            <a:spLocks noGrp="1"/>
          </p:cNvSpPr>
          <p:nvPr>
            <p:ph type="ftr" sz="quarter" idx="11"/>
          </p:nvPr>
        </p:nvSpPr>
        <p:spPr/>
        <p:txBody>
          <a:bodyPr/>
          <a:lstStyle/>
          <a:p>
            <a:r>
              <a:rPr lang="en-US"/>
              <a:t>b hastings  newlebanoncoc.com</a:t>
            </a:r>
            <a:endParaRPr lang="en-US" dirty="0"/>
          </a:p>
        </p:txBody>
      </p:sp>
    </p:spTree>
    <p:extLst>
      <p:ext uri="{BB962C8B-B14F-4D97-AF65-F5344CB8AC3E}">
        <p14:creationId xmlns:p14="http://schemas.microsoft.com/office/powerpoint/2010/main" val="29724099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7BAF86C-DD55-3377-9F05-6F498B38350C}"/>
              </a:ext>
            </a:extLst>
          </p:cNvPr>
          <p:cNvSpPr/>
          <p:nvPr/>
        </p:nvSpPr>
        <p:spPr>
          <a:xfrm>
            <a:off x="0" y="0"/>
            <a:ext cx="855677" cy="6858000"/>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F09A8EDE-AD51-341A-5DA9-578B628186AF}"/>
              </a:ext>
            </a:extLst>
          </p:cNvPr>
          <p:cNvSpPr/>
          <p:nvPr/>
        </p:nvSpPr>
        <p:spPr>
          <a:xfrm>
            <a:off x="0" y="0"/>
            <a:ext cx="9144000" cy="704675"/>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35FD543D-5F38-BC77-B1C0-94E95ABADDC6}"/>
              </a:ext>
            </a:extLst>
          </p:cNvPr>
          <p:cNvSpPr txBox="1"/>
          <p:nvPr/>
        </p:nvSpPr>
        <p:spPr>
          <a:xfrm>
            <a:off x="8387" y="67112"/>
            <a:ext cx="9135613"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Provisions For Pilgrim People    1 Cor. 10:1-4</a:t>
            </a:r>
          </a:p>
        </p:txBody>
      </p:sp>
      <p:sp>
        <p:nvSpPr>
          <p:cNvPr id="6" name="TextBox 5">
            <a:extLst>
              <a:ext uri="{FF2B5EF4-FFF2-40B4-BE49-F238E27FC236}">
                <a16:creationId xmlns:a16="http://schemas.microsoft.com/office/drawing/2014/main" id="{E2BCDBC4-3376-6229-2E62-6DE2C76AC32A}"/>
              </a:ext>
            </a:extLst>
          </p:cNvPr>
          <p:cNvSpPr txBox="1"/>
          <p:nvPr/>
        </p:nvSpPr>
        <p:spPr>
          <a:xfrm>
            <a:off x="1275127" y="1057013"/>
            <a:ext cx="7206143" cy="5509200"/>
          </a:xfrm>
          <a:prstGeom prst="rect">
            <a:avLst/>
          </a:prstGeom>
          <a:noFill/>
        </p:spPr>
        <p:txBody>
          <a:bodyPr wrap="square">
            <a:spAutoFit/>
          </a:bodyPr>
          <a:lstStyle/>
          <a:p>
            <a:pPr marL="342900" indent="-342900" rtl="0">
              <a:buFont typeface="Arial" panose="020B0604020202020204" pitchFamily="34" charset="0"/>
              <a:buChar char="•"/>
            </a:pPr>
            <a:r>
              <a:rPr lang="en-US" sz="3200" dirty="0"/>
              <a:t>Canaan is a type of heaven.</a:t>
            </a:r>
          </a:p>
          <a:p>
            <a:pPr marL="342900" indent="-342900" rtl="0">
              <a:buFont typeface="Arial" panose="020B0604020202020204" pitchFamily="34" charset="0"/>
              <a:buChar char="•"/>
            </a:pPr>
            <a:r>
              <a:rPr lang="en-US" sz="3200" dirty="0">
                <a:solidFill>
                  <a:srgbClr val="FF0000"/>
                </a:solidFill>
              </a:rPr>
              <a:t>Some of Israel entering Canaan is typical of the final victory of victory of Christians who shall enter into the joy of the Lord.</a:t>
            </a:r>
          </a:p>
          <a:p>
            <a:pPr marL="342900" indent="-342900" rtl="0">
              <a:buFont typeface="Arial" panose="020B0604020202020204" pitchFamily="34" charset="0"/>
              <a:buChar char="•"/>
            </a:pPr>
            <a:r>
              <a:rPr lang="en-US" sz="3200" dirty="0">
                <a:solidFill>
                  <a:srgbClr val="0070C0"/>
                </a:solidFill>
              </a:rPr>
              <a:t>That some of them “fell” is typical of Christians who fall away and are lost.</a:t>
            </a:r>
          </a:p>
          <a:p>
            <a:pPr marL="342900" indent="-342900" rtl="0">
              <a:buFont typeface="Arial" panose="020B0604020202020204" pitchFamily="34" charset="0"/>
              <a:buChar char="•"/>
            </a:pPr>
            <a:r>
              <a:rPr lang="en-US" sz="3200" b="1" dirty="0"/>
              <a:t>God’s providential care of Israel in the wilderness is typical of his providential care of Christians till “the end of the world.”</a:t>
            </a:r>
          </a:p>
        </p:txBody>
      </p:sp>
      <p:sp>
        <p:nvSpPr>
          <p:cNvPr id="5" name="Footer Placeholder 4">
            <a:extLst>
              <a:ext uri="{FF2B5EF4-FFF2-40B4-BE49-F238E27FC236}">
                <a16:creationId xmlns:a16="http://schemas.microsoft.com/office/drawing/2014/main" id="{5EFD0360-B5FF-0B5B-B157-E52BAEC66250}"/>
              </a:ext>
            </a:extLst>
          </p:cNvPr>
          <p:cNvSpPr>
            <a:spLocks noGrp="1"/>
          </p:cNvSpPr>
          <p:nvPr>
            <p:ph type="ftr" sz="quarter" idx="11"/>
          </p:nvPr>
        </p:nvSpPr>
        <p:spPr/>
        <p:txBody>
          <a:bodyPr/>
          <a:lstStyle/>
          <a:p>
            <a:r>
              <a:rPr lang="en-US"/>
              <a:t>b hastings  newlebanoncoc.com</a:t>
            </a:r>
            <a:endParaRPr lang="en-US" dirty="0"/>
          </a:p>
        </p:txBody>
      </p:sp>
    </p:spTree>
    <p:extLst>
      <p:ext uri="{BB962C8B-B14F-4D97-AF65-F5344CB8AC3E}">
        <p14:creationId xmlns:p14="http://schemas.microsoft.com/office/powerpoint/2010/main" val="30510197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Kris\Documents\Bolen\01b PLBL, PCB size\07 Egypt\Delta\Fields of Nile Delta near Tanis, tb010605711.jpg"/>
          <p:cNvPicPr>
            <a:picLocks noChangeAspect="1" noChangeArrowheads="1"/>
          </p:cNvPicPr>
          <p:nvPr/>
        </p:nvPicPr>
        <p:blipFill rotWithShape="1">
          <a:blip r:embed="rId3">
            <a:extLst>
              <a:ext uri="{28A0092B-C50C-407E-A947-70E740481C1C}">
                <a14:useLocalDpi xmlns:a14="http://schemas.microsoft.com/office/drawing/2010/main" val="0"/>
              </a:ext>
            </a:extLst>
          </a:blip>
          <a:srcRect r="1141"/>
          <a:stretch/>
        </p:blipFill>
        <p:spPr bwMode="auto">
          <a:xfrm>
            <a:off x="0" y="369332"/>
            <a:ext cx="9144000" cy="615034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Fields in the Nile Delta near Tanis, Egypt</a:t>
            </a:r>
          </a:p>
        </p:txBody>
      </p:sp>
      <p:sp>
        <p:nvSpPr>
          <p:cNvPr id="3" name="Text Placeholder 2"/>
          <p:cNvSpPr>
            <a:spLocks noGrp="1"/>
          </p:cNvSpPr>
          <p:nvPr>
            <p:ph type="body" sz="quarter" idx="12"/>
          </p:nvPr>
        </p:nvSpPr>
        <p:spPr/>
        <p:txBody>
          <a:bodyPr/>
          <a:lstStyle/>
          <a:p>
            <a:r>
              <a:rPr lang="en-US" dirty="0"/>
              <a:t>10:6</a:t>
            </a:r>
          </a:p>
        </p:txBody>
      </p:sp>
      <p:sp>
        <p:nvSpPr>
          <p:cNvPr id="4" name="Title 3"/>
          <p:cNvSpPr>
            <a:spLocks noGrp="1"/>
          </p:cNvSpPr>
          <p:nvPr>
            <p:ph type="title"/>
          </p:nvPr>
        </p:nvSpPr>
        <p:spPr/>
        <p:txBody>
          <a:bodyPr/>
          <a:lstStyle/>
          <a:p>
            <a:r>
              <a:rPr lang="en-US" dirty="0"/>
              <a:t>These things were examples for us, so that we would not crave bad things, as they did</a:t>
            </a:r>
          </a:p>
        </p:txBody>
      </p:sp>
    </p:spTree>
    <p:extLst>
      <p:ext uri="{BB962C8B-B14F-4D97-AF65-F5344CB8AC3E}">
        <p14:creationId xmlns:p14="http://schemas.microsoft.com/office/powerpoint/2010/main" val="28352573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 Placeholder 1"/>
          <p:cNvSpPr>
            <a:spLocks noGrp="1"/>
          </p:cNvSpPr>
          <p:nvPr>
            <p:ph type="body" sz="quarter" idx="10"/>
          </p:nvPr>
        </p:nvSpPr>
        <p:spPr/>
        <p:txBody>
          <a:bodyPr/>
          <a:lstStyle/>
          <a:p>
            <a:r>
              <a:rPr lang="en-US" dirty="0"/>
              <a:t>Wilderness near Hazeroth (Ein Hudra) in the Sinai Peninsula</a:t>
            </a:r>
          </a:p>
        </p:txBody>
      </p:sp>
      <p:sp>
        <p:nvSpPr>
          <p:cNvPr id="3" name="Text Placeholder 2"/>
          <p:cNvSpPr>
            <a:spLocks noGrp="1"/>
          </p:cNvSpPr>
          <p:nvPr>
            <p:ph type="body" sz="quarter" idx="12"/>
          </p:nvPr>
        </p:nvSpPr>
        <p:spPr/>
        <p:txBody>
          <a:bodyPr/>
          <a:lstStyle/>
          <a:p>
            <a:r>
              <a:rPr lang="en-US" dirty="0"/>
              <a:t>10:6</a:t>
            </a:r>
          </a:p>
        </p:txBody>
      </p:sp>
      <p:sp>
        <p:nvSpPr>
          <p:cNvPr id="4" name="Title 3"/>
          <p:cNvSpPr>
            <a:spLocks noGrp="1"/>
          </p:cNvSpPr>
          <p:nvPr>
            <p:ph type="title"/>
          </p:nvPr>
        </p:nvSpPr>
        <p:spPr/>
        <p:txBody>
          <a:bodyPr/>
          <a:lstStyle/>
          <a:p>
            <a:r>
              <a:rPr lang="en-US" dirty="0"/>
              <a:t>These things were examples for us, so that we would not crave bad things, as they did</a:t>
            </a:r>
          </a:p>
        </p:txBody>
      </p:sp>
    </p:spTree>
    <p:extLst>
      <p:ext uri="{BB962C8B-B14F-4D97-AF65-F5344CB8AC3E}">
        <p14:creationId xmlns:p14="http://schemas.microsoft.com/office/powerpoint/2010/main" val="20388351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7BAF86C-DD55-3377-9F05-6F498B38350C}"/>
              </a:ext>
            </a:extLst>
          </p:cNvPr>
          <p:cNvSpPr/>
          <p:nvPr/>
        </p:nvSpPr>
        <p:spPr>
          <a:xfrm>
            <a:off x="0" y="0"/>
            <a:ext cx="855677" cy="6858000"/>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F09A8EDE-AD51-341A-5DA9-578B628186AF}"/>
              </a:ext>
            </a:extLst>
          </p:cNvPr>
          <p:cNvSpPr/>
          <p:nvPr/>
        </p:nvSpPr>
        <p:spPr>
          <a:xfrm>
            <a:off x="0" y="0"/>
            <a:ext cx="9144000" cy="704675"/>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35FD543D-5F38-BC77-B1C0-94E95ABADDC6}"/>
              </a:ext>
            </a:extLst>
          </p:cNvPr>
          <p:cNvSpPr txBox="1"/>
          <p:nvPr/>
        </p:nvSpPr>
        <p:spPr>
          <a:xfrm>
            <a:off x="8387" y="67112"/>
            <a:ext cx="9135613"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Provisions For Pilgrim People    1 Cor. 10:1-4</a:t>
            </a:r>
          </a:p>
        </p:txBody>
      </p:sp>
      <p:sp>
        <p:nvSpPr>
          <p:cNvPr id="6" name="TextBox 5">
            <a:extLst>
              <a:ext uri="{FF2B5EF4-FFF2-40B4-BE49-F238E27FC236}">
                <a16:creationId xmlns:a16="http://schemas.microsoft.com/office/drawing/2014/main" id="{B2759477-9B45-AB4C-7399-93EFCE13F708}"/>
              </a:ext>
            </a:extLst>
          </p:cNvPr>
          <p:cNvSpPr txBox="1"/>
          <p:nvPr/>
        </p:nvSpPr>
        <p:spPr>
          <a:xfrm>
            <a:off x="931179" y="1031846"/>
            <a:ext cx="7977930" cy="5940088"/>
          </a:xfrm>
          <a:prstGeom prst="rect">
            <a:avLst/>
          </a:prstGeom>
          <a:noFill/>
        </p:spPr>
        <p:txBody>
          <a:bodyPr wrap="square">
            <a:spAutoFit/>
          </a:bodyPr>
          <a:lstStyle/>
          <a:p>
            <a:pPr rtl="0"/>
            <a:r>
              <a:rPr lang="en-US" sz="2600" b="1" dirty="0"/>
              <a:t>The fact of Israel’s being “baptized</a:t>
            </a:r>
            <a:r>
              <a:rPr lang="en-US" sz="2600" dirty="0"/>
              <a:t>” and having the Lord’s Supper (in the analogy) did not make them immune to sin and death, as Paul was teaching here. The same is true of Christians now.</a:t>
            </a:r>
          </a:p>
          <a:p>
            <a:pPr rtl="0"/>
            <a:endParaRPr lang="en-US" sz="1400" dirty="0"/>
          </a:p>
          <a:p>
            <a:pPr rtl="0"/>
            <a:r>
              <a:rPr lang="en-US" sz="2600" b="1" dirty="0"/>
              <a:t>Canaan was entered when Israel crossed Jordan</a:t>
            </a:r>
            <a:r>
              <a:rPr lang="en-US" sz="2600" dirty="0"/>
              <a:t>, making Jordan a type of death, beyond which Christians enter heaven.</a:t>
            </a:r>
          </a:p>
          <a:p>
            <a:pPr rtl="0"/>
            <a:endParaRPr lang="en-US" sz="1400" dirty="0"/>
          </a:p>
          <a:p>
            <a:pPr rtl="0"/>
            <a:r>
              <a:rPr lang="en-US" sz="2600" b="1" dirty="0"/>
              <a:t>The dangers which beset Israel in the wilderness </a:t>
            </a:r>
            <a:r>
              <a:rPr lang="en-US" sz="2600" dirty="0"/>
              <a:t>are </a:t>
            </a:r>
            <a:r>
              <a:rPr lang="en-US" sz="2600" b="1" dirty="0"/>
              <a:t>typical of the dangers confronting Christians</a:t>
            </a:r>
            <a:r>
              <a:rPr lang="en-US" sz="2600" dirty="0"/>
              <a:t>. They were </a:t>
            </a:r>
            <a:r>
              <a:rPr lang="en-US" sz="2600" b="1" dirty="0"/>
              <a:t>tempted</a:t>
            </a:r>
            <a:r>
              <a:rPr lang="en-US" sz="2600" dirty="0"/>
              <a:t> to commit fornication, even as the Corinthians were being tempted, and by the same means, through the lustful celebrations of idol worship.</a:t>
            </a:r>
          </a:p>
          <a:p>
            <a:pPr algn="just" rtl="0"/>
            <a:endParaRPr lang="en-US" sz="2200" dirty="0"/>
          </a:p>
          <a:p>
            <a:r>
              <a:rPr lang="en-US" dirty="0"/>
              <a:t> </a:t>
            </a:r>
            <a:endParaRPr lang="en-US" b="0" i="0" u="none" strike="noStrike" baseline="0" dirty="0">
              <a:solidFill>
                <a:srgbClr val="0000FF"/>
              </a:solidFill>
              <a:hlinkClick r:id="rId2"/>
            </a:endParaRPr>
          </a:p>
        </p:txBody>
      </p:sp>
      <p:sp>
        <p:nvSpPr>
          <p:cNvPr id="5" name="Footer Placeholder 4">
            <a:extLst>
              <a:ext uri="{FF2B5EF4-FFF2-40B4-BE49-F238E27FC236}">
                <a16:creationId xmlns:a16="http://schemas.microsoft.com/office/drawing/2014/main" id="{796387A7-63DA-F318-1A32-09639749D728}"/>
              </a:ext>
            </a:extLst>
          </p:cNvPr>
          <p:cNvSpPr>
            <a:spLocks noGrp="1"/>
          </p:cNvSpPr>
          <p:nvPr>
            <p:ph type="ftr" sz="quarter" idx="11"/>
          </p:nvPr>
        </p:nvSpPr>
        <p:spPr/>
        <p:txBody>
          <a:bodyPr/>
          <a:lstStyle/>
          <a:p>
            <a:r>
              <a:rPr lang="en-US"/>
              <a:t>b hastings  newlebanoncoc.com</a:t>
            </a:r>
            <a:endParaRPr lang="en-US" dirty="0"/>
          </a:p>
        </p:txBody>
      </p:sp>
    </p:spTree>
    <p:extLst>
      <p:ext uri="{BB962C8B-B14F-4D97-AF65-F5344CB8AC3E}">
        <p14:creationId xmlns:p14="http://schemas.microsoft.com/office/powerpoint/2010/main" val="25315993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7BAF86C-DD55-3377-9F05-6F498B38350C}"/>
              </a:ext>
            </a:extLst>
          </p:cNvPr>
          <p:cNvSpPr/>
          <p:nvPr/>
        </p:nvSpPr>
        <p:spPr>
          <a:xfrm>
            <a:off x="0" y="0"/>
            <a:ext cx="855677" cy="6858000"/>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F09A8EDE-AD51-341A-5DA9-578B628186AF}"/>
              </a:ext>
            </a:extLst>
          </p:cNvPr>
          <p:cNvSpPr/>
          <p:nvPr/>
        </p:nvSpPr>
        <p:spPr>
          <a:xfrm>
            <a:off x="0" y="0"/>
            <a:ext cx="9144000" cy="704675"/>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35FD543D-5F38-BC77-B1C0-94E95ABADDC6}"/>
              </a:ext>
            </a:extLst>
          </p:cNvPr>
          <p:cNvSpPr txBox="1"/>
          <p:nvPr/>
        </p:nvSpPr>
        <p:spPr>
          <a:xfrm>
            <a:off x="8387" y="67112"/>
            <a:ext cx="9135613"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Provisions For Pilgrim People    1 Cor. 10:1-4</a:t>
            </a:r>
          </a:p>
        </p:txBody>
      </p:sp>
      <p:pic>
        <p:nvPicPr>
          <p:cNvPr id="5" name="Picture 4">
            <a:extLst>
              <a:ext uri="{FF2B5EF4-FFF2-40B4-BE49-F238E27FC236}">
                <a16:creationId xmlns:a16="http://schemas.microsoft.com/office/drawing/2014/main" id="{AE492BED-E004-C7F5-9813-7CFCCE8DB264}"/>
              </a:ext>
            </a:extLst>
          </p:cNvPr>
          <p:cNvPicPr>
            <a:picLocks noChangeAspect="1"/>
          </p:cNvPicPr>
          <p:nvPr/>
        </p:nvPicPr>
        <p:blipFill>
          <a:blip r:embed="rId2"/>
          <a:stretch>
            <a:fillRect/>
          </a:stretch>
        </p:blipFill>
        <p:spPr>
          <a:xfrm>
            <a:off x="2133601" y="864066"/>
            <a:ext cx="5739665" cy="4304749"/>
          </a:xfrm>
          <a:prstGeom prst="rect">
            <a:avLst/>
          </a:prstGeom>
        </p:spPr>
      </p:pic>
      <p:sp>
        <p:nvSpPr>
          <p:cNvPr id="7" name="TextBox 6">
            <a:extLst>
              <a:ext uri="{FF2B5EF4-FFF2-40B4-BE49-F238E27FC236}">
                <a16:creationId xmlns:a16="http://schemas.microsoft.com/office/drawing/2014/main" id="{EDA87758-1193-E137-734A-4607EA8ADFED}"/>
              </a:ext>
            </a:extLst>
          </p:cNvPr>
          <p:cNvSpPr txBox="1"/>
          <p:nvPr/>
        </p:nvSpPr>
        <p:spPr>
          <a:xfrm>
            <a:off x="1140902" y="5328207"/>
            <a:ext cx="7902429" cy="1384995"/>
          </a:xfrm>
          <a:prstGeom prst="rect">
            <a:avLst/>
          </a:prstGeom>
          <a:noFill/>
        </p:spPr>
        <p:txBody>
          <a:bodyPr wrap="square">
            <a:spAutoFit/>
          </a:bodyPr>
          <a:lstStyle/>
          <a:p>
            <a:r>
              <a:rPr lang="en-US" sz="2800" b="1" dirty="0">
                <a:solidFill>
                  <a:srgbClr val="0070C0"/>
                </a:solidFill>
              </a:rPr>
              <a:t>1Peter 2:11 </a:t>
            </a:r>
            <a:r>
              <a:rPr lang="en-US" sz="2800" dirty="0"/>
              <a:t>Beloved, I beg you as sojourners and pilgrims, abstain from fleshly lusts which war against the soul,</a:t>
            </a:r>
          </a:p>
        </p:txBody>
      </p:sp>
      <p:sp>
        <p:nvSpPr>
          <p:cNvPr id="8" name="Footer Placeholder 7">
            <a:extLst>
              <a:ext uri="{FF2B5EF4-FFF2-40B4-BE49-F238E27FC236}">
                <a16:creationId xmlns:a16="http://schemas.microsoft.com/office/drawing/2014/main" id="{770E9282-D8F8-09A6-59CC-CBBC965B1F3A}"/>
              </a:ext>
            </a:extLst>
          </p:cNvPr>
          <p:cNvSpPr>
            <a:spLocks noGrp="1"/>
          </p:cNvSpPr>
          <p:nvPr>
            <p:ph type="ftr" sz="quarter" idx="11"/>
          </p:nvPr>
        </p:nvSpPr>
        <p:spPr/>
        <p:txBody>
          <a:bodyPr/>
          <a:lstStyle/>
          <a:p>
            <a:r>
              <a:rPr lang="en-US"/>
              <a:t>b hastings  newlebanoncoc.com</a:t>
            </a:r>
            <a:endParaRPr lang="en-US" dirty="0"/>
          </a:p>
        </p:txBody>
      </p:sp>
    </p:spTree>
    <p:extLst>
      <p:ext uri="{BB962C8B-B14F-4D97-AF65-F5344CB8AC3E}">
        <p14:creationId xmlns:p14="http://schemas.microsoft.com/office/powerpoint/2010/main" val="3722980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7BAF86C-DD55-3377-9F05-6F498B38350C}"/>
              </a:ext>
            </a:extLst>
          </p:cNvPr>
          <p:cNvSpPr/>
          <p:nvPr/>
        </p:nvSpPr>
        <p:spPr>
          <a:xfrm>
            <a:off x="0" y="0"/>
            <a:ext cx="855677" cy="6858000"/>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F09A8EDE-AD51-341A-5DA9-578B628186AF}"/>
              </a:ext>
            </a:extLst>
          </p:cNvPr>
          <p:cNvSpPr/>
          <p:nvPr/>
        </p:nvSpPr>
        <p:spPr>
          <a:xfrm>
            <a:off x="0" y="0"/>
            <a:ext cx="9144000" cy="704675"/>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35FD543D-5F38-BC77-B1C0-94E95ABADDC6}"/>
              </a:ext>
            </a:extLst>
          </p:cNvPr>
          <p:cNvSpPr txBox="1"/>
          <p:nvPr/>
        </p:nvSpPr>
        <p:spPr>
          <a:xfrm>
            <a:off x="8387" y="67112"/>
            <a:ext cx="9135613"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Provisions For Pilgrim People    1 Cor. 10:1-4</a:t>
            </a:r>
          </a:p>
        </p:txBody>
      </p:sp>
      <p:sp>
        <p:nvSpPr>
          <p:cNvPr id="6" name="TextBox 5">
            <a:extLst>
              <a:ext uri="{FF2B5EF4-FFF2-40B4-BE49-F238E27FC236}">
                <a16:creationId xmlns:a16="http://schemas.microsoft.com/office/drawing/2014/main" id="{649DE8CB-53C1-100E-9DE6-DBDFAA2F90D0}"/>
              </a:ext>
            </a:extLst>
          </p:cNvPr>
          <p:cNvSpPr txBox="1"/>
          <p:nvPr/>
        </p:nvSpPr>
        <p:spPr>
          <a:xfrm>
            <a:off x="1224793" y="1082180"/>
            <a:ext cx="7365534" cy="5262979"/>
          </a:xfrm>
          <a:prstGeom prst="rect">
            <a:avLst/>
          </a:prstGeom>
          <a:noFill/>
        </p:spPr>
        <p:txBody>
          <a:bodyPr wrap="square">
            <a:spAutoFit/>
          </a:bodyPr>
          <a:lstStyle/>
          <a:p>
            <a:pPr marL="0" marR="0" indent="228600">
              <a:spcBef>
                <a:spcPts val="0"/>
              </a:spcBef>
              <a:spcAft>
                <a:spcPts val="0"/>
              </a:spcAft>
            </a:pPr>
            <a:r>
              <a:rPr lang="en-US" sz="2800" b="1" kern="0" dirty="0">
                <a:solidFill>
                  <a:srgbClr val="FF0000"/>
                </a:solidFill>
                <a:effectLst/>
                <a:latin typeface="Arial Black" panose="020B0A04020102020204" pitchFamily="34" charset="0"/>
                <a:ea typeface="Calibri" panose="020F0502020204030204" pitchFamily="34" charset="0"/>
                <a:cs typeface="Calibri" panose="020F0502020204030204" pitchFamily="34" charset="0"/>
              </a:rPr>
              <a:t>I. The Moving Cloud.</a:t>
            </a:r>
            <a:r>
              <a:rPr lang="en-US" sz="2800" kern="0" dirty="0">
                <a:solidFill>
                  <a:srgbClr val="FF0000"/>
                </a:solidFill>
                <a:effectLst/>
                <a:latin typeface="Arial Black" panose="020B0A04020102020204" pitchFamily="34" charset="0"/>
                <a:ea typeface="Calibri" panose="020F0502020204030204" pitchFamily="34" charset="0"/>
                <a:cs typeface="Calibri" panose="020F0502020204030204" pitchFamily="34" charset="0"/>
              </a:rPr>
              <a:t> </a:t>
            </a:r>
            <a:r>
              <a:rPr lang="en-US" sz="2800" kern="0" dirty="0">
                <a:effectLst/>
                <a:latin typeface="Calibri" panose="020F0502020204030204" pitchFamily="34" charset="0"/>
                <a:ea typeface="Calibri" panose="020F0502020204030204" pitchFamily="34" charset="0"/>
                <a:cs typeface="Calibri" panose="020F0502020204030204" pitchFamily="34" charset="0"/>
              </a:rPr>
              <a:t>“All our fathers were under the cloud” (</a:t>
            </a:r>
            <a:r>
              <a:rPr lang="en-US" sz="2800" b="1" kern="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v. 1</a:t>
            </a:r>
            <a:r>
              <a:rPr lang="en-US" sz="2800" kern="0" dirty="0">
                <a:effectLst/>
                <a:latin typeface="Calibri" panose="020F0502020204030204" pitchFamily="34" charset="0"/>
                <a:ea typeface="Calibri" panose="020F0502020204030204" pitchFamily="34" charset="0"/>
                <a:cs typeface="Calibri" panose="020F0502020204030204" pitchFamily="34" charset="0"/>
              </a:rPr>
              <a:t>). The cloud of shelter by day, and of fire by night as their protection and guide (</a:t>
            </a:r>
            <a:r>
              <a:rPr lang="en-US" sz="2800" b="1" kern="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Exod. 13:21</a:t>
            </a:r>
            <a:r>
              <a:rPr lang="en-US" sz="2800" kern="0" dirty="0">
                <a:effectLst/>
                <a:latin typeface="Calibri" panose="020F0502020204030204" pitchFamily="34" charset="0"/>
                <a:ea typeface="Calibri" panose="020F0502020204030204" pitchFamily="34" charset="0"/>
                <a:cs typeface="Calibri" panose="020F0502020204030204" pitchFamily="34" charset="0"/>
              </a:rPr>
              <a:t>). The cloud was the symbol and evidence of the Divine Presence.  When it moved they moved. It seemed to move easily, but nothing on earth </a:t>
            </a:r>
            <a:r>
              <a:rPr lang="en-US" sz="2800" i="1" kern="0" dirty="0">
                <a:effectLst/>
                <a:latin typeface="Calibri" panose="020F0502020204030204" pitchFamily="34" charset="0"/>
                <a:ea typeface="Calibri" panose="020F0502020204030204" pitchFamily="34" charset="0"/>
                <a:cs typeface="Calibri" panose="020F0502020204030204" pitchFamily="34" charset="0"/>
              </a:rPr>
              <a:t>outside</a:t>
            </a:r>
            <a:r>
              <a:rPr lang="en-US" sz="2800" kern="0" dirty="0">
                <a:effectLst/>
                <a:latin typeface="Calibri" panose="020F0502020204030204" pitchFamily="34" charset="0"/>
                <a:ea typeface="Calibri" panose="020F0502020204030204" pitchFamily="34" charset="0"/>
                <a:cs typeface="Calibri" panose="020F0502020204030204" pitchFamily="34" charset="0"/>
              </a:rPr>
              <a:t> could move it. </a:t>
            </a:r>
          </a:p>
          <a:p>
            <a:pPr marL="0" marR="0" indent="228600">
              <a:spcBef>
                <a:spcPts val="0"/>
              </a:spcBef>
              <a:spcAft>
                <a:spcPts val="0"/>
              </a:spcAft>
            </a:pPr>
            <a:r>
              <a:rPr lang="en-US" sz="2800" kern="0" dirty="0">
                <a:effectLst/>
                <a:latin typeface="Calibri" panose="020F0502020204030204" pitchFamily="34" charset="0"/>
                <a:ea typeface="Calibri" panose="020F0502020204030204" pitchFamily="34" charset="0"/>
                <a:cs typeface="Calibri" panose="020F0502020204030204" pitchFamily="34" charset="0"/>
              </a:rPr>
              <a:t>What a suggestive emblem of the revealed Word of God! They all were under it, and God was in it, and all were baptized into the one name (Moses), their leader and law-giver (</a:t>
            </a:r>
            <a:r>
              <a:rPr lang="en-US" sz="2800" b="1" kern="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v. 2</a:t>
            </a:r>
            <a:r>
              <a:rPr lang="en-US" sz="2800" kern="0" dirty="0">
                <a:effectLst/>
                <a:latin typeface="Calibri" panose="020F0502020204030204" pitchFamily="34" charset="0"/>
                <a:ea typeface="Calibri" panose="020F0502020204030204" pitchFamily="34" charset="0"/>
                <a:cs typeface="Calibri" panose="020F0502020204030204" pitchFamily="34" charset="0"/>
              </a:rPr>
              <a:t>). </a:t>
            </a:r>
            <a:endParaRPr lang="en-US" sz="2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Footer Placeholder 4">
            <a:extLst>
              <a:ext uri="{FF2B5EF4-FFF2-40B4-BE49-F238E27FC236}">
                <a16:creationId xmlns:a16="http://schemas.microsoft.com/office/drawing/2014/main" id="{F25F3A99-4F52-4CE3-227E-13AD99F02A16}"/>
              </a:ext>
            </a:extLst>
          </p:cNvPr>
          <p:cNvSpPr>
            <a:spLocks noGrp="1"/>
          </p:cNvSpPr>
          <p:nvPr>
            <p:ph type="ftr" sz="quarter" idx="11"/>
          </p:nvPr>
        </p:nvSpPr>
        <p:spPr/>
        <p:txBody>
          <a:bodyPr/>
          <a:lstStyle/>
          <a:p>
            <a:r>
              <a:rPr lang="en-US"/>
              <a:t>b hastings  newlebanoncoc.com</a:t>
            </a:r>
            <a:endParaRPr lang="en-US" dirty="0"/>
          </a:p>
        </p:txBody>
      </p:sp>
    </p:spTree>
    <p:extLst>
      <p:ext uri="{BB962C8B-B14F-4D97-AF65-F5344CB8AC3E}">
        <p14:creationId xmlns:p14="http://schemas.microsoft.com/office/powerpoint/2010/main" val="6527632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illustration: Question Mark, Question, Response - Free Image on ..."/>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70410" y="2439527"/>
            <a:ext cx="2644589" cy="264459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775980" y="2175795"/>
            <a:ext cx="5784211" cy="3529108"/>
          </a:xfrm>
          <a:prstGeom prst="rect">
            <a:avLst/>
          </a:prstGeom>
        </p:spPr>
        <p:txBody>
          <a:bodyPr wrap="square">
            <a:spAutoFit/>
          </a:bodyPr>
          <a:lstStyle/>
          <a:p>
            <a:pPr marL="0" marR="0" lvl="0" indent="0" algn="l" defTabSz="457200" rtl="0" eaLnBrk="1" fontAlgn="auto" latinLnBrk="0" hangingPunct="1">
              <a:lnSpc>
                <a:spcPct val="115000"/>
              </a:lnSpc>
              <a:spcBef>
                <a:spcPts val="0"/>
              </a:spcBef>
              <a:spcAft>
                <a:spcPts val="1000"/>
              </a:spcAft>
              <a:buClrTx/>
              <a:buSzTx/>
              <a:buFontTx/>
              <a:buNone/>
              <a:tabLst/>
              <a:defRPr/>
            </a:pPr>
            <a:r>
              <a:rPr kumimoji="0" lang="en-US" sz="2800" b="0" i="0" u="none" strike="noStrike" kern="1200" cap="none" spc="0" normalizeH="0" baseline="0" noProof="0" dirty="0">
                <a:ln>
                  <a:noFill/>
                </a:ln>
                <a:solidFill>
                  <a:srgbClr val="0070C0"/>
                </a:solidFill>
                <a:effectLst/>
                <a:uLnTx/>
                <a:uFillTx/>
                <a:latin typeface="Arial" panose="020B0604020202020204" pitchFamily="34" charset="0"/>
                <a:ea typeface="Calibri" panose="020F0502020204030204" pitchFamily="34" charset="0"/>
                <a:cs typeface="Times New Roman" panose="02020603050405020304" pitchFamily="18" charset="0"/>
              </a:rPr>
              <a:t>If you have any questions about anything I say, if you disagree anything I say, please say something to me after the service and I will be glad to sit down with you and God’s word and study so that we can come to know His truth</a:t>
            </a:r>
            <a:endParaRPr kumimoji="0" lang="en-US" sz="28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Box 2"/>
          <p:cNvSpPr txBox="1"/>
          <p:nvPr/>
        </p:nvSpPr>
        <p:spPr>
          <a:xfrm>
            <a:off x="1" y="514771"/>
            <a:ext cx="9144000" cy="132343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Please open your hearts, your ears, and your Bible and follow along.</a:t>
            </a:r>
          </a:p>
        </p:txBody>
      </p:sp>
      <p:sp>
        <p:nvSpPr>
          <p:cNvPr id="4" name="Rectangle 3"/>
          <p:cNvSpPr/>
          <p:nvPr/>
        </p:nvSpPr>
        <p:spPr>
          <a:xfrm>
            <a:off x="1" y="0"/>
            <a:ext cx="9143999" cy="685800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1D72FD6C-6365-5949-5E49-78FBFE5454B4}"/>
              </a:ext>
            </a:extLst>
          </p:cNvPr>
          <p:cNvSpPr txBox="1"/>
          <p:nvPr/>
        </p:nvSpPr>
        <p:spPr>
          <a:xfrm>
            <a:off x="0" y="6132353"/>
            <a:ext cx="9143999"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Illustrated Bible verses by Ethical Media, Bible photos by bibleplaces.com</a:t>
            </a:r>
          </a:p>
        </p:txBody>
      </p:sp>
      <p:sp>
        <p:nvSpPr>
          <p:cNvPr id="6" name="Footer Placeholder 5">
            <a:extLst>
              <a:ext uri="{FF2B5EF4-FFF2-40B4-BE49-F238E27FC236}">
                <a16:creationId xmlns:a16="http://schemas.microsoft.com/office/drawing/2014/main" id="{741C9DC6-0729-2EE2-65B7-FAE2D7371DA9}"/>
              </a:ext>
            </a:extLst>
          </p:cNvPr>
          <p:cNvSpPr>
            <a:spLocks noGrp="1"/>
          </p:cNvSpPr>
          <p:nvPr>
            <p:ph type="ftr" sz="quarter" idx="11"/>
          </p:nvPr>
        </p:nvSpPr>
        <p:spPr/>
        <p:txBody>
          <a:bodyPr/>
          <a:lstStyle/>
          <a:p>
            <a:r>
              <a:rPr lang="en-US"/>
              <a:t>b hastings  newlebanoncoc.com</a:t>
            </a:r>
            <a:endParaRPr lang="en-US" dirty="0"/>
          </a:p>
        </p:txBody>
      </p:sp>
    </p:spTree>
    <p:extLst>
      <p:ext uri="{BB962C8B-B14F-4D97-AF65-F5344CB8AC3E}">
        <p14:creationId xmlns:p14="http://schemas.microsoft.com/office/powerpoint/2010/main" val="16588656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7BAF86C-DD55-3377-9F05-6F498B38350C}"/>
              </a:ext>
            </a:extLst>
          </p:cNvPr>
          <p:cNvSpPr/>
          <p:nvPr/>
        </p:nvSpPr>
        <p:spPr>
          <a:xfrm>
            <a:off x="0" y="0"/>
            <a:ext cx="855677" cy="6858000"/>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F09A8EDE-AD51-341A-5DA9-578B628186AF}"/>
              </a:ext>
            </a:extLst>
          </p:cNvPr>
          <p:cNvSpPr/>
          <p:nvPr/>
        </p:nvSpPr>
        <p:spPr>
          <a:xfrm>
            <a:off x="0" y="0"/>
            <a:ext cx="9144000" cy="704675"/>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35FD543D-5F38-BC77-B1C0-94E95ABADDC6}"/>
              </a:ext>
            </a:extLst>
          </p:cNvPr>
          <p:cNvSpPr txBox="1"/>
          <p:nvPr/>
        </p:nvSpPr>
        <p:spPr>
          <a:xfrm>
            <a:off x="8387" y="67112"/>
            <a:ext cx="9135613"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Provisions For Pilgrim People    1 Cor. 10:1-4</a:t>
            </a:r>
          </a:p>
        </p:txBody>
      </p:sp>
      <p:sp>
        <p:nvSpPr>
          <p:cNvPr id="6" name="TextBox 5">
            <a:extLst>
              <a:ext uri="{FF2B5EF4-FFF2-40B4-BE49-F238E27FC236}">
                <a16:creationId xmlns:a16="http://schemas.microsoft.com/office/drawing/2014/main" id="{D0E0BF2C-99F6-6350-5825-D6C7FFDAC793}"/>
              </a:ext>
            </a:extLst>
          </p:cNvPr>
          <p:cNvSpPr txBox="1"/>
          <p:nvPr/>
        </p:nvSpPr>
        <p:spPr>
          <a:xfrm>
            <a:off x="956344" y="931179"/>
            <a:ext cx="7885651" cy="5436104"/>
          </a:xfrm>
          <a:prstGeom prst="rect">
            <a:avLst/>
          </a:prstGeom>
          <a:noFill/>
        </p:spPr>
        <p:txBody>
          <a:bodyPr wrap="square">
            <a:spAutoFit/>
          </a:bodyPr>
          <a:lstStyle/>
          <a:p>
            <a:pPr marL="342900" marR="0" indent="-342900">
              <a:spcBef>
                <a:spcPts val="0"/>
              </a:spcBef>
              <a:spcAft>
                <a:spcPts val="0"/>
              </a:spcAft>
              <a:buFont typeface="Arial" panose="020B0604020202020204" pitchFamily="34" charset="0"/>
              <a:buChar char="•"/>
            </a:pPr>
            <a:r>
              <a:rPr lang="en-US" sz="2400" kern="0" dirty="0">
                <a:effectLst/>
                <a:latin typeface="Calibri" panose="020F0502020204030204" pitchFamily="34" charset="0"/>
                <a:ea typeface="Calibri" panose="020F0502020204030204" pitchFamily="34" charset="0"/>
                <a:cs typeface="Calibri" panose="020F0502020204030204" pitchFamily="34" charset="0"/>
              </a:rPr>
              <a:t>They were  led by the God-created cloud, just as we can be by His unerring Word. </a:t>
            </a:r>
            <a:r>
              <a:rPr lang="en-US" sz="2400" u="sng" kern="0" dirty="0">
                <a:effectLst/>
                <a:latin typeface="Calibri" panose="020F0502020204030204" pitchFamily="34" charset="0"/>
                <a:ea typeface="Calibri" panose="020F0502020204030204" pitchFamily="34" charset="0"/>
                <a:cs typeface="Calibri" panose="020F0502020204030204" pitchFamily="34" charset="0"/>
              </a:rPr>
              <a:t>To move without the cloud was to go in their own name, wisdom, and strength, which would mean for them confusion and failure</a:t>
            </a:r>
            <a:r>
              <a:rPr lang="en-US" sz="2400" kern="0" dirty="0">
                <a:effectLst/>
                <a:latin typeface="Calibri" panose="020F0502020204030204" pitchFamily="34" charset="0"/>
                <a:ea typeface="Calibri" panose="020F0502020204030204" pitchFamily="34" charset="0"/>
                <a:cs typeface="Calibri" panose="020F0502020204030204" pitchFamily="34" charset="0"/>
              </a:rPr>
              <a:t>. This is what it means for us when we choose our way, and act without His authority. </a:t>
            </a:r>
          </a:p>
          <a:p>
            <a:pPr marR="0">
              <a:spcBef>
                <a:spcPts val="0"/>
              </a:spcBef>
              <a:spcAft>
                <a:spcPts val="0"/>
              </a:spcAft>
            </a:pPr>
            <a:endParaRPr lang="en-US" sz="2400" kern="0"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a:p>
            <a:pPr marL="342900" marR="0" indent="-342900">
              <a:spcBef>
                <a:spcPts val="0"/>
              </a:spcBef>
              <a:spcAft>
                <a:spcPts val="0"/>
              </a:spcAft>
              <a:buFont typeface="Arial" panose="020B0604020202020204" pitchFamily="34" charset="0"/>
              <a:buChar char="•"/>
            </a:pPr>
            <a:r>
              <a:rPr lang="en-US" sz="2400" kern="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It is because we have believed and acted on the “Word of the Lord” that we have passed from death into life, from the place of bondage into the liberty of the land of the promises. </a:t>
            </a:r>
          </a:p>
          <a:p>
            <a:pPr marL="342900" marR="0" indent="-342900">
              <a:spcBef>
                <a:spcPts val="0"/>
              </a:spcBef>
              <a:spcAft>
                <a:spcPts val="0"/>
              </a:spcAft>
              <a:buFont typeface="Arial" panose="020B0604020202020204" pitchFamily="34" charset="0"/>
              <a:buChar char="•"/>
            </a:pPr>
            <a:endParaRPr lang="en-US" sz="2400" kern="0" dirty="0">
              <a:solidFill>
                <a:srgbClr val="0070C0"/>
              </a:solidFill>
              <a:effectLst/>
              <a:latin typeface="Calibri" panose="020F0502020204030204" pitchFamily="34" charset="0"/>
              <a:ea typeface="Calibri" panose="020F0502020204030204" pitchFamily="34" charset="0"/>
              <a:cs typeface="Calibri" panose="020F0502020204030204" pitchFamily="34" charset="0"/>
            </a:endParaRPr>
          </a:p>
          <a:p>
            <a:pPr marL="342900" marR="0" indent="-342900">
              <a:spcBef>
                <a:spcPts val="0"/>
              </a:spcBef>
              <a:spcAft>
                <a:spcPts val="0"/>
              </a:spcAft>
              <a:buFont typeface="Arial" panose="020B0604020202020204" pitchFamily="34" charset="0"/>
              <a:buChar char="•"/>
            </a:pPr>
            <a:r>
              <a:rPr lang="en-US" sz="2400" kern="0" dirty="0">
                <a:effectLst/>
                <a:latin typeface="Calibri" panose="020F0502020204030204" pitchFamily="34" charset="0"/>
                <a:ea typeface="Calibri" panose="020F0502020204030204" pitchFamily="34" charset="0"/>
                <a:cs typeface="Calibri" panose="020F0502020204030204" pitchFamily="34" charset="0"/>
              </a:rPr>
              <a:t>Keep on believing. Keep your eye on the God-inspired cloud.</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5" name="Footer Placeholder 4">
            <a:extLst>
              <a:ext uri="{FF2B5EF4-FFF2-40B4-BE49-F238E27FC236}">
                <a16:creationId xmlns:a16="http://schemas.microsoft.com/office/drawing/2014/main" id="{F9FA197C-DC07-1745-462A-E422BC1D3E72}"/>
              </a:ext>
            </a:extLst>
          </p:cNvPr>
          <p:cNvSpPr>
            <a:spLocks noGrp="1"/>
          </p:cNvSpPr>
          <p:nvPr>
            <p:ph type="ftr" sz="quarter" idx="11"/>
          </p:nvPr>
        </p:nvSpPr>
        <p:spPr/>
        <p:txBody>
          <a:bodyPr/>
          <a:lstStyle/>
          <a:p>
            <a:r>
              <a:rPr lang="en-US"/>
              <a:t>b hastings  newlebanoncoc.com</a:t>
            </a:r>
            <a:endParaRPr lang="en-US" dirty="0"/>
          </a:p>
        </p:txBody>
      </p:sp>
    </p:spTree>
    <p:extLst>
      <p:ext uri="{BB962C8B-B14F-4D97-AF65-F5344CB8AC3E}">
        <p14:creationId xmlns:p14="http://schemas.microsoft.com/office/powerpoint/2010/main" val="22175430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7BAF86C-DD55-3377-9F05-6F498B38350C}"/>
              </a:ext>
            </a:extLst>
          </p:cNvPr>
          <p:cNvSpPr/>
          <p:nvPr/>
        </p:nvSpPr>
        <p:spPr>
          <a:xfrm>
            <a:off x="0" y="0"/>
            <a:ext cx="855677" cy="6858000"/>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F09A8EDE-AD51-341A-5DA9-578B628186AF}"/>
              </a:ext>
            </a:extLst>
          </p:cNvPr>
          <p:cNvSpPr/>
          <p:nvPr/>
        </p:nvSpPr>
        <p:spPr>
          <a:xfrm>
            <a:off x="0" y="0"/>
            <a:ext cx="9144000" cy="704675"/>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35FD543D-5F38-BC77-B1C0-94E95ABADDC6}"/>
              </a:ext>
            </a:extLst>
          </p:cNvPr>
          <p:cNvSpPr txBox="1"/>
          <p:nvPr/>
        </p:nvSpPr>
        <p:spPr>
          <a:xfrm>
            <a:off x="8387" y="58723"/>
            <a:ext cx="9135613"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Provisions For Pilgrim People    1 Cor. 10:1-4</a:t>
            </a:r>
          </a:p>
        </p:txBody>
      </p:sp>
      <p:sp>
        <p:nvSpPr>
          <p:cNvPr id="6" name="TextBox 5">
            <a:extLst>
              <a:ext uri="{FF2B5EF4-FFF2-40B4-BE49-F238E27FC236}">
                <a16:creationId xmlns:a16="http://schemas.microsoft.com/office/drawing/2014/main" id="{AF45C09F-83A3-27F1-39B4-BA4C265A5C26}"/>
              </a:ext>
            </a:extLst>
          </p:cNvPr>
          <p:cNvSpPr txBox="1"/>
          <p:nvPr/>
        </p:nvSpPr>
        <p:spPr>
          <a:xfrm>
            <a:off x="1149292" y="1090569"/>
            <a:ext cx="7684315" cy="5550237"/>
          </a:xfrm>
          <a:prstGeom prst="rect">
            <a:avLst/>
          </a:prstGeom>
          <a:noFill/>
        </p:spPr>
        <p:txBody>
          <a:bodyPr wrap="square">
            <a:spAutoFit/>
          </a:bodyPr>
          <a:lstStyle/>
          <a:p>
            <a:pPr marL="0" marR="0">
              <a:spcBef>
                <a:spcPts val="0"/>
              </a:spcBef>
              <a:spcAft>
                <a:spcPts val="800"/>
              </a:spcAft>
            </a:pPr>
            <a:r>
              <a:rPr lang="en-US" sz="2800" b="1" kern="100" dirty="0">
                <a:solidFill>
                  <a:srgbClr val="FF0000"/>
                </a:solidFill>
                <a:effectLst/>
                <a:latin typeface="Arial Black" panose="020B0A04020102020204" pitchFamily="34" charset="0"/>
                <a:ea typeface="Calibri" panose="020F0502020204030204" pitchFamily="34" charset="0"/>
                <a:cs typeface="Times New Roman" panose="02020603050405020304" pitchFamily="18" charset="0"/>
              </a:rPr>
              <a:t>2. The Daily Manna.</a:t>
            </a:r>
            <a:r>
              <a:rPr lang="en-US" sz="2800" kern="100" dirty="0">
                <a:solidFill>
                  <a:srgbClr val="FF0000"/>
                </a:solidFill>
                <a:effectLst/>
                <a:latin typeface="Arial Black" panose="020B0A04020102020204" pitchFamily="34" charset="0"/>
                <a:ea typeface="Calibri" panose="020F0502020204030204" pitchFamily="34" charset="0"/>
                <a:cs typeface="Times New Roman" panose="02020603050405020304" pitchFamily="18" charset="0"/>
              </a:rPr>
              <a:t> </a:t>
            </a:r>
          </a:p>
          <a:p>
            <a:pPr marL="0" marR="0">
              <a:spcBef>
                <a:spcPts val="0"/>
              </a:spcBef>
              <a:spcAft>
                <a:spcPts val="800"/>
              </a:spcAft>
            </a:pPr>
            <a:r>
              <a:rPr lang="en-US" sz="3000" kern="100" dirty="0">
                <a:effectLst/>
                <a:latin typeface="Calibri" panose="020F0502020204030204" pitchFamily="34" charset="0"/>
                <a:ea typeface="Calibri" panose="020F0502020204030204" pitchFamily="34" charset="0"/>
                <a:cs typeface="Times New Roman" panose="02020603050405020304" pitchFamily="18" charset="0"/>
              </a:rPr>
              <a:t>“They did all eat the same spiritual meat” (</a:t>
            </a:r>
            <a:r>
              <a:rPr lang="en-US" sz="3000" b="1" kern="100" dirty="0">
                <a:effectLst/>
                <a:latin typeface="Calibri" panose="020F0502020204030204" pitchFamily="34" charset="0"/>
                <a:ea typeface="Calibri" panose="020F0502020204030204" pitchFamily="34" charset="0"/>
                <a:cs typeface="Times New Roman" panose="02020603050405020304" pitchFamily="18" charset="0"/>
              </a:rPr>
              <a:t>v. 3</a:t>
            </a:r>
            <a:r>
              <a:rPr lang="en-US" sz="3000" kern="100" dirty="0">
                <a:effectLst/>
                <a:latin typeface="Calibri" panose="020F0502020204030204" pitchFamily="34" charset="0"/>
                <a:ea typeface="Calibri" panose="020F0502020204030204" pitchFamily="34" charset="0"/>
                <a:cs typeface="Times New Roman" panose="02020603050405020304" pitchFamily="18" charset="0"/>
              </a:rPr>
              <a:t>). “He gave them bread from Heaven to eat” (</a:t>
            </a:r>
            <a:r>
              <a:rPr lang="en-US" sz="3000" b="1" kern="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John</a:t>
            </a:r>
            <a:r>
              <a:rPr lang="en-US" sz="30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3000" b="1" kern="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6:31</a:t>
            </a:r>
            <a:r>
              <a:rPr lang="en-US" sz="3000" kern="100" dirty="0">
                <a:effectLst/>
                <a:latin typeface="Calibri" panose="020F0502020204030204" pitchFamily="34" charset="0"/>
                <a:ea typeface="Calibri" panose="020F0502020204030204" pitchFamily="34" charset="0"/>
                <a:cs typeface="Times New Roman" panose="02020603050405020304" pitchFamily="18" charset="0"/>
              </a:rPr>
              <a:t>). Those who follow the Word of God will surely be fed by the “Bread of God.”</a:t>
            </a:r>
          </a:p>
          <a:p>
            <a:pPr marL="0" marR="0">
              <a:spcBef>
                <a:spcPts val="0"/>
              </a:spcBef>
              <a:spcAft>
                <a:spcPts val="800"/>
              </a:spcAft>
            </a:pPr>
            <a:endParaRPr lang="en-US" sz="30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800"/>
              </a:spcAft>
            </a:pPr>
            <a:r>
              <a:rPr lang="en-US" sz="3000" kern="100" dirty="0">
                <a:effectLst/>
                <a:latin typeface="Calibri" panose="020F0502020204030204" pitchFamily="34" charset="0"/>
                <a:ea typeface="Calibri" panose="020F0502020204030204" pitchFamily="34" charset="0"/>
                <a:cs typeface="Times New Roman" panose="02020603050405020304" pitchFamily="18" charset="0"/>
              </a:rPr>
              <a:t>Jesus said: “I am the Living Bread which came down from Heaven” (</a:t>
            </a:r>
            <a:r>
              <a:rPr lang="en-US" sz="3000" b="1" kern="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John 6:48–51</a:t>
            </a:r>
            <a:r>
              <a:rPr lang="en-US" sz="3000" kern="100" dirty="0">
                <a:effectLst/>
                <a:latin typeface="Calibri" panose="020F0502020204030204" pitchFamily="34" charset="0"/>
                <a:ea typeface="Calibri" panose="020F0502020204030204" pitchFamily="34" charset="0"/>
                <a:cs typeface="Times New Roman" panose="02020603050405020304" pitchFamily="18" charset="0"/>
              </a:rPr>
              <a:t>). The manna, then, is typical of Jesus Christ, who came down from Heaven as “the Bread of Life.” </a:t>
            </a:r>
          </a:p>
          <a:p>
            <a:pPr marL="0" marR="0">
              <a:spcBef>
                <a:spcPts val="0"/>
              </a:spcBef>
              <a:spcAft>
                <a:spcPts val="800"/>
              </a:spcAft>
            </a:pPr>
            <a:r>
              <a:rPr lang="en-US" sz="3000" kern="100" dirty="0">
                <a:effectLst/>
                <a:latin typeface="Calibri" panose="020F0502020204030204" pitchFamily="34" charset="0"/>
                <a:ea typeface="Calibri" panose="020F0502020204030204" pitchFamily="34" charset="0"/>
                <a:cs typeface="Times New Roman" panose="02020603050405020304" pitchFamily="18" charset="0"/>
              </a:rPr>
              <a:t>The manna was like Christ in that </a:t>
            </a:r>
          </a:p>
        </p:txBody>
      </p:sp>
      <p:sp>
        <p:nvSpPr>
          <p:cNvPr id="5" name="Arrow: Right 4">
            <a:extLst>
              <a:ext uri="{FF2B5EF4-FFF2-40B4-BE49-F238E27FC236}">
                <a16:creationId xmlns:a16="http://schemas.microsoft.com/office/drawing/2014/main" id="{7F9E7267-CF91-467B-8CC7-8EB75CD8FC8E}"/>
              </a:ext>
            </a:extLst>
          </p:cNvPr>
          <p:cNvSpPr/>
          <p:nvPr/>
        </p:nvSpPr>
        <p:spPr>
          <a:xfrm>
            <a:off x="6425967" y="6174297"/>
            <a:ext cx="978408" cy="28002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ooter Placeholder 6">
            <a:extLst>
              <a:ext uri="{FF2B5EF4-FFF2-40B4-BE49-F238E27FC236}">
                <a16:creationId xmlns:a16="http://schemas.microsoft.com/office/drawing/2014/main" id="{832B26F2-876B-6696-21BA-73DDEA3A5B60}"/>
              </a:ext>
            </a:extLst>
          </p:cNvPr>
          <p:cNvSpPr>
            <a:spLocks noGrp="1"/>
          </p:cNvSpPr>
          <p:nvPr>
            <p:ph type="ftr" sz="quarter" idx="11"/>
          </p:nvPr>
        </p:nvSpPr>
        <p:spPr/>
        <p:txBody>
          <a:bodyPr/>
          <a:lstStyle/>
          <a:p>
            <a:r>
              <a:rPr lang="en-US"/>
              <a:t>b hastings  newlebanoncoc.com</a:t>
            </a:r>
            <a:endParaRPr lang="en-US" dirty="0"/>
          </a:p>
        </p:txBody>
      </p:sp>
    </p:spTree>
    <p:extLst>
      <p:ext uri="{BB962C8B-B14F-4D97-AF65-F5344CB8AC3E}">
        <p14:creationId xmlns:p14="http://schemas.microsoft.com/office/powerpoint/2010/main" val="38536990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7BAF86C-DD55-3377-9F05-6F498B38350C}"/>
              </a:ext>
            </a:extLst>
          </p:cNvPr>
          <p:cNvSpPr/>
          <p:nvPr/>
        </p:nvSpPr>
        <p:spPr>
          <a:xfrm>
            <a:off x="0" y="0"/>
            <a:ext cx="855677" cy="6858000"/>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F09A8EDE-AD51-341A-5DA9-578B628186AF}"/>
              </a:ext>
            </a:extLst>
          </p:cNvPr>
          <p:cNvSpPr/>
          <p:nvPr/>
        </p:nvSpPr>
        <p:spPr>
          <a:xfrm>
            <a:off x="0" y="0"/>
            <a:ext cx="9144000" cy="704675"/>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35FD543D-5F38-BC77-B1C0-94E95ABADDC6}"/>
              </a:ext>
            </a:extLst>
          </p:cNvPr>
          <p:cNvSpPr txBox="1"/>
          <p:nvPr/>
        </p:nvSpPr>
        <p:spPr>
          <a:xfrm>
            <a:off x="8387" y="67112"/>
            <a:ext cx="9135613"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Provisions For Pilgrim People    1 Cor. 10:1-4</a:t>
            </a:r>
          </a:p>
        </p:txBody>
      </p:sp>
      <p:sp>
        <p:nvSpPr>
          <p:cNvPr id="6" name="TextBox 5">
            <a:extLst>
              <a:ext uri="{FF2B5EF4-FFF2-40B4-BE49-F238E27FC236}">
                <a16:creationId xmlns:a16="http://schemas.microsoft.com/office/drawing/2014/main" id="{0E59D9EA-0C17-F0CA-679A-67D11D6A0F87}"/>
              </a:ext>
            </a:extLst>
          </p:cNvPr>
          <p:cNvSpPr txBox="1"/>
          <p:nvPr/>
        </p:nvSpPr>
        <p:spPr>
          <a:xfrm>
            <a:off x="1224793" y="1082180"/>
            <a:ext cx="7390701" cy="5324535"/>
          </a:xfrm>
          <a:prstGeom prst="rect">
            <a:avLst/>
          </a:prstGeom>
          <a:noFill/>
        </p:spPr>
        <p:txBody>
          <a:bodyPr wrap="square">
            <a:spAutoFit/>
          </a:bodyPr>
          <a:lstStyle/>
          <a:p>
            <a:pPr marR="0">
              <a:spcBef>
                <a:spcPts val="0"/>
              </a:spcBef>
              <a:spcAft>
                <a:spcPts val="800"/>
              </a:spcAft>
            </a:pPr>
            <a:r>
              <a:rPr lang="en-US" sz="3200" b="1" kern="100" dirty="0">
                <a:solidFill>
                  <a:srgbClr val="FF0000"/>
                </a:solidFill>
                <a:latin typeface="Calibri" panose="020F0502020204030204" pitchFamily="34" charset="0"/>
                <a:ea typeface="Calibri" panose="020F0502020204030204" pitchFamily="34" charset="0"/>
                <a:cs typeface="Times New Roman" panose="02020603050405020304" pitchFamily="18" charset="0"/>
              </a:rPr>
              <a:t>a.</a:t>
            </a:r>
            <a:r>
              <a:rPr lang="en-US" sz="3200" b="1"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It was the Gift of God.</a:t>
            </a:r>
          </a:p>
          <a:p>
            <a:pPr marL="457200" marR="0" indent="-457200">
              <a:spcBef>
                <a:spcPts val="0"/>
              </a:spcBef>
              <a:spcAft>
                <a:spcPts val="800"/>
              </a:spcAft>
              <a:buFont typeface="Arial" panose="020B0604020202020204" pitchFamily="34" charset="0"/>
              <a:buChar char="•"/>
            </a:pPr>
            <a:r>
              <a:rPr lang="en-US" sz="3200" kern="100" dirty="0">
                <a:effectLst/>
                <a:latin typeface="Calibri" panose="020F0502020204030204" pitchFamily="34" charset="0"/>
                <a:ea typeface="Calibri" panose="020F0502020204030204" pitchFamily="34" charset="0"/>
                <a:cs typeface="Times New Roman" panose="02020603050405020304" pitchFamily="18" charset="0"/>
              </a:rPr>
              <a:t>Of course all bread is God’s gift, whether it comes out of the earth or out of the Heavens; but the wilderness could do nothing by way of producing it. </a:t>
            </a:r>
          </a:p>
          <a:p>
            <a:pPr marL="457200" marR="0" indent="-457200">
              <a:spcBef>
                <a:spcPts val="0"/>
              </a:spcBef>
              <a:spcAft>
                <a:spcPts val="800"/>
              </a:spcAft>
              <a:buFont typeface="Arial" panose="020B0604020202020204" pitchFamily="34" charset="0"/>
              <a:buChar char="•"/>
            </a:pPr>
            <a:r>
              <a:rPr lang="en-US" sz="3200" kern="100" dirty="0">
                <a:effectLst/>
                <a:latin typeface="Calibri" panose="020F0502020204030204" pitchFamily="34" charset="0"/>
                <a:ea typeface="Calibri" panose="020F0502020204030204" pitchFamily="34" charset="0"/>
                <a:cs typeface="Times New Roman" panose="02020603050405020304" pitchFamily="18" charset="0"/>
              </a:rPr>
              <a:t>So Christ was God’s gift to a starving world (</a:t>
            </a:r>
            <a:r>
              <a:rPr lang="en-US" sz="3200" b="1" kern="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John 3:16</a:t>
            </a:r>
            <a:r>
              <a:rPr lang="en-US" sz="3200" kern="100" dirty="0">
                <a:effectLst/>
                <a:latin typeface="Calibri" panose="020F0502020204030204" pitchFamily="34" charset="0"/>
                <a:ea typeface="Calibri" panose="020F0502020204030204" pitchFamily="34" charset="0"/>
                <a:cs typeface="Times New Roman" panose="02020603050405020304" pitchFamily="18" charset="0"/>
              </a:rPr>
              <a:t>). </a:t>
            </a:r>
          </a:p>
          <a:p>
            <a:pPr marL="457200" marR="0" indent="-457200">
              <a:spcBef>
                <a:spcPts val="0"/>
              </a:spcBef>
              <a:spcAft>
                <a:spcPts val="800"/>
              </a:spcAft>
              <a:buFont typeface="Arial" panose="020B0604020202020204" pitchFamily="34" charset="0"/>
              <a:buChar char="•"/>
            </a:pPr>
            <a:r>
              <a:rPr lang="en-US" sz="3200" kern="100" dirty="0">
                <a:effectLst/>
                <a:latin typeface="Calibri" panose="020F0502020204030204" pitchFamily="34" charset="0"/>
                <a:ea typeface="Calibri" panose="020F0502020204030204" pitchFamily="34" charset="0"/>
                <a:cs typeface="Times New Roman" panose="02020603050405020304" pitchFamily="18" charset="0"/>
              </a:rPr>
              <a:t>God knew what the hungry heart of man needed when He gave His Son as “the Bread of Life.”</a:t>
            </a:r>
          </a:p>
        </p:txBody>
      </p:sp>
      <p:sp>
        <p:nvSpPr>
          <p:cNvPr id="5" name="Footer Placeholder 4">
            <a:extLst>
              <a:ext uri="{FF2B5EF4-FFF2-40B4-BE49-F238E27FC236}">
                <a16:creationId xmlns:a16="http://schemas.microsoft.com/office/drawing/2014/main" id="{F389124A-D660-9EC5-FF3A-94A258C56930}"/>
              </a:ext>
            </a:extLst>
          </p:cNvPr>
          <p:cNvSpPr>
            <a:spLocks noGrp="1"/>
          </p:cNvSpPr>
          <p:nvPr>
            <p:ph type="ftr" sz="quarter" idx="11"/>
          </p:nvPr>
        </p:nvSpPr>
        <p:spPr/>
        <p:txBody>
          <a:bodyPr/>
          <a:lstStyle/>
          <a:p>
            <a:r>
              <a:rPr lang="en-US"/>
              <a:t>b hastings  newlebanoncoc.com</a:t>
            </a:r>
            <a:endParaRPr lang="en-US" dirty="0"/>
          </a:p>
        </p:txBody>
      </p:sp>
    </p:spTree>
    <p:extLst>
      <p:ext uri="{BB962C8B-B14F-4D97-AF65-F5344CB8AC3E}">
        <p14:creationId xmlns:p14="http://schemas.microsoft.com/office/powerpoint/2010/main" val="7481223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7BAF86C-DD55-3377-9F05-6F498B38350C}"/>
              </a:ext>
            </a:extLst>
          </p:cNvPr>
          <p:cNvSpPr/>
          <p:nvPr/>
        </p:nvSpPr>
        <p:spPr>
          <a:xfrm>
            <a:off x="0" y="0"/>
            <a:ext cx="855677" cy="6858000"/>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F09A8EDE-AD51-341A-5DA9-578B628186AF}"/>
              </a:ext>
            </a:extLst>
          </p:cNvPr>
          <p:cNvSpPr/>
          <p:nvPr/>
        </p:nvSpPr>
        <p:spPr>
          <a:xfrm>
            <a:off x="0" y="0"/>
            <a:ext cx="9144000" cy="704675"/>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35FD543D-5F38-BC77-B1C0-94E95ABADDC6}"/>
              </a:ext>
            </a:extLst>
          </p:cNvPr>
          <p:cNvSpPr txBox="1"/>
          <p:nvPr/>
        </p:nvSpPr>
        <p:spPr>
          <a:xfrm>
            <a:off x="8387" y="67112"/>
            <a:ext cx="9135613"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Provisions For Pilgrim People    1 Cor. 10:1-4</a:t>
            </a:r>
          </a:p>
        </p:txBody>
      </p:sp>
      <p:sp>
        <p:nvSpPr>
          <p:cNvPr id="6" name="TextBox 5">
            <a:extLst>
              <a:ext uri="{FF2B5EF4-FFF2-40B4-BE49-F238E27FC236}">
                <a16:creationId xmlns:a16="http://schemas.microsoft.com/office/drawing/2014/main" id="{A0A9F6A9-8750-EBBB-7378-64D47BB45712}"/>
              </a:ext>
            </a:extLst>
          </p:cNvPr>
          <p:cNvSpPr txBox="1"/>
          <p:nvPr/>
        </p:nvSpPr>
        <p:spPr>
          <a:xfrm>
            <a:off x="1249961" y="1115737"/>
            <a:ext cx="7222920" cy="4832092"/>
          </a:xfrm>
          <a:prstGeom prst="rect">
            <a:avLst/>
          </a:prstGeom>
          <a:noFill/>
        </p:spPr>
        <p:txBody>
          <a:bodyPr wrap="square">
            <a:spAutoFit/>
          </a:bodyPr>
          <a:lstStyle/>
          <a:p>
            <a:pPr marL="0" marR="0">
              <a:spcBef>
                <a:spcPts val="0"/>
              </a:spcBef>
              <a:spcAft>
                <a:spcPts val="800"/>
              </a:spcAft>
            </a:pPr>
            <a:r>
              <a:rPr lang="en-US" sz="3200" b="1" kern="100" dirty="0">
                <a:solidFill>
                  <a:srgbClr val="FF0000"/>
                </a:solidFill>
                <a:latin typeface="Calibri" panose="020F0502020204030204" pitchFamily="34" charset="0"/>
                <a:ea typeface="Calibri" panose="020F0502020204030204" pitchFamily="34" charset="0"/>
                <a:cs typeface="Times New Roman" panose="02020603050405020304" pitchFamily="18" charset="0"/>
              </a:rPr>
              <a:t>b.</a:t>
            </a:r>
            <a:r>
              <a:rPr lang="en-US" sz="3200" b="1"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It was Suited for All. </a:t>
            </a:r>
          </a:p>
          <a:p>
            <a:pPr marL="0" marR="0">
              <a:spcBef>
                <a:spcPts val="0"/>
              </a:spcBef>
              <a:spcAft>
                <a:spcPts val="800"/>
              </a:spcAft>
            </a:pPr>
            <a:r>
              <a:rPr lang="en-US" sz="3200" kern="100" dirty="0">
                <a:effectLst/>
                <a:latin typeface="Calibri" panose="020F0502020204030204" pitchFamily="34" charset="0"/>
                <a:ea typeface="Calibri" panose="020F0502020204030204" pitchFamily="34" charset="0"/>
                <a:cs typeface="Times New Roman" panose="02020603050405020304" pitchFamily="18" charset="0"/>
              </a:rPr>
              <a:t>All alike found it what it pretended to be: something to satisfy the craving of hunger. </a:t>
            </a:r>
          </a:p>
          <a:p>
            <a:pPr marL="0" marR="0">
              <a:spcBef>
                <a:spcPts val="0"/>
              </a:spcBef>
              <a:spcAft>
                <a:spcPts val="800"/>
              </a:spcAft>
            </a:pPr>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800"/>
              </a:spcAft>
            </a:pPr>
            <a:r>
              <a:rPr lang="en-US" sz="3200" kern="100" dirty="0">
                <a:effectLst/>
                <a:latin typeface="Calibri" panose="020F0502020204030204" pitchFamily="34" charset="0"/>
                <a:ea typeface="Calibri" panose="020F0502020204030204" pitchFamily="34" charset="0"/>
                <a:cs typeface="Times New Roman" panose="02020603050405020304" pitchFamily="18" charset="0"/>
              </a:rPr>
              <a:t>What Christ has to give is just what all the sons of men need, that which exactly suits them, the forgiveness of sins and grace to help in every time of need. Satisfied with His abundance.</a:t>
            </a:r>
          </a:p>
        </p:txBody>
      </p:sp>
      <p:sp>
        <p:nvSpPr>
          <p:cNvPr id="5" name="Footer Placeholder 4">
            <a:extLst>
              <a:ext uri="{FF2B5EF4-FFF2-40B4-BE49-F238E27FC236}">
                <a16:creationId xmlns:a16="http://schemas.microsoft.com/office/drawing/2014/main" id="{766E4CBB-E574-829E-79A8-258F293A1A3D}"/>
              </a:ext>
            </a:extLst>
          </p:cNvPr>
          <p:cNvSpPr>
            <a:spLocks noGrp="1"/>
          </p:cNvSpPr>
          <p:nvPr>
            <p:ph type="ftr" sz="quarter" idx="11"/>
          </p:nvPr>
        </p:nvSpPr>
        <p:spPr/>
        <p:txBody>
          <a:bodyPr/>
          <a:lstStyle/>
          <a:p>
            <a:r>
              <a:rPr lang="en-US"/>
              <a:t>b hastings  newlebanoncoc.com</a:t>
            </a:r>
            <a:endParaRPr lang="en-US" dirty="0"/>
          </a:p>
        </p:txBody>
      </p:sp>
    </p:spTree>
    <p:extLst>
      <p:ext uri="{BB962C8B-B14F-4D97-AF65-F5344CB8AC3E}">
        <p14:creationId xmlns:p14="http://schemas.microsoft.com/office/powerpoint/2010/main" val="36711692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7BAF86C-DD55-3377-9F05-6F498B38350C}"/>
              </a:ext>
            </a:extLst>
          </p:cNvPr>
          <p:cNvSpPr/>
          <p:nvPr/>
        </p:nvSpPr>
        <p:spPr>
          <a:xfrm>
            <a:off x="0" y="0"/>
            <a:ext cx="855677" cy="6858000"/>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F09A8EDE-AD51-341A-5DA9-578B628186AF}"/>
              </a:ext>
            </a:extLst>
          </p:cNvPr>
          <p:cNvSpPr/>
          <p:nvPr/>
        </p:nvSpPr>
        <p:spPr>
          <a:xfrm>
            <a:off x="0" y="0"/>
            <a:ext cx="9144000" cy="704675"/>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35FD543D-5F38-BC77-B1C0-94E95ABADDC6}"/>
              </a:ext>
            </a:extLst>
          </p:cNvPr>
          <p:cNvSpPr txBox="1"/>
          <p:nvPr/>
        </p:nvSpPr>
        <p:spPr>
          <a:xfrm>
            <a:off x="8387" y="67112"/>
            <a:ext cx="9135613"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Provisions For Pilgrim People    1 Cor. 10:1-4</a:t>
            </a:r>
          </a:p>
        </p:txBody>
      </p:sp>
      <p:sp>
        <p:nvSpPr>
          <p:cNvPr id="6" name="TextBox 5">
            <a:extLst>
              <a:ext uri="{FF2B5EF4-FFF2-40B4-BE49-F238E27FC236}">
                <a16:creationId xmlns:a16="http://schemas.microsoft.com/office/drawing/2014/main" id="{D7161558-D5A6-59F1-C109-8404B78D7D4C}"/>
              </a:ext>
            </a:extLst>
          </p:cNvPr>
          <p:cNvSpPr txBox="1"/>
          <p:nvPr/>
        </p:nvSpPr>
        <p:spPr>
          <a:xfrm>
            <a:off x="1208015" y="1082180"/>
            <a:ext cx="7482979" cy="5221942"/>
          </a:xfrm>
          <a:prstGeom prst="rect">
            <a:avLst/>
          </a:prstGeom>
          <a:noFill/>
        </p:spPr>
        <p:txBody>
          <a:bodyPr wrap="square">
            <a:spAutoFit/>
          </a:bodyPr>
          <a:lstStyle/>
          <a:p>
            <a:pPr marL="0" marR="0">
              <a:spcBef>
                <a:spcPts val="0"/>
              </a:spcBef>
              <a:spcAft>
                <a:spcPts val="800"/>
              </a:spcAft>
            </a:pPr>
            <a:r>
              <a:rPr lang="en-US" sz="3200" b="1" kern="100" dirty="0">
                <a:solidFill>
                  <a:srgbClr val="FF0000"/>
                </a:solidFill>
                <a:latin typeface="Calibri" panose="020F0502020204030204" pitchFamily="34" charset="0"/>
                <a:ea typeface="Calibri" panose="020F0502020204030204" pitchFamily="34" charset="0"/>
                <a:cs typeface="Times New Roman" panose="02020603050405020304" pitchFamily="18" charset="0"/>
              </a:rPr>
              <a:t>c</a:t>
            </a:r>
            <a:r>
              <a:rPr lang="en-US" sz="3200" b="1"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It was Offered to All.</a:t>
            </a:r>
          </a:p>
          <a:p>
            <a:pPr marL="0" marR="0">
              <a:spcBef>
                <a:spcPts val="0"/>
              </a:spcBef>
              <a:spcAft>
                <a:spcPts val="800"/>
              </a:spcAft>
            </a:pPr>
            <a:r>
              <a:rPr lang="en-US" sz="3200" kern="100" dirty="0">
                <a:effectLst/>
                <a:latin typeface="Calibri" panose="020F0502020204030204" pitchFamily="34" charset="0"/>
                <a:ea typeface="Calibri" panose="020F0502020204030204" pitchFamily="34" charset="0"/>
                <a:cs typeface="Times New Roman" panose="02020603050405020304" pitchFamily="18" charset="0"/>
              </a:rPr>
              <a:t> From the youngest to the oldest, without money, without price. The rich and the poor alike needed it. In this offer of Heaven’s bread, God is no respecter of persons, for all have sinned. </a:t>
            </a:r>
          </a:p>
          <a:p>
            <a:pPr marL="0" marR="0">
              <a:spcBef>
                <a:spcPts val="0"/>
              </a:spcBef>
              <a:spcAft>
                <a:spcPts val="800"/>
              </a:spcAft>
            </a:pPr>
            <a:r>
              <a:rPr lang="en-US" sz="3200" kern="100" dirty="0">
                <a:effectLst/>
                <a:latin typeface="Calibri" panose="020F0502020204030204" pitchFamily="34" charset="0"/>
                <a:ea typeface="Calibri" panose="020F0502020204030204" pitchFamily="34" charset="0"/>
                <a:cs typeface="Times New Roman" panose="02020603050405020304" pitchFamily="18" charset="0"/>
              </a:rPr>
              <a:t>So Christ as the “Living Bread” from Heaven is offered, in God’s grace, to any man who will eat this bread (John 6:51), promising that he that eats shall live for ever.</a:t>
            </a:r>
          </a:p>
        </p:txBody>
      </p:sp>
      <p:sp>
        <p:nvSpPr>
          <p:cNvPr id="5" name="Footer Placeholder 4">
            <a:extLst>
              <a:ext uri="{FF2B5EF4-FFF2-40B4-BE49-F238E27FC236}">
                <a16:creationId xmlns:a16="http://schemas.microsoft.com/office/drawing/2014/main" id="{E21C1979-5D33-13F2-02BA-5141B71E8231}"/>
              </a:ext>
            </a:extLst>
          </p:cNvPr>
          <p:cNvSpPr>
            <a:spLocks noGrp="1"/>
          </p:cNvSpPr>
          <p:nvPr>
            <p:ph type="ftr" sz="quarter" idx="11"/>
          </p:nvPr>
        </p:nvSpPr>
        <p:spPr/>
        <p:txBody>
          <a:bodyPr/>
          <a:lstStyle/>
          <a:p>
            <a:r>
              <a:rPr lang="en-US"/>
              <a:t>b hastings  newlebanoncoc.com</a:t>
            </a:r>
            <a:endParaRPr lang="en-US" dirty="0"/>
          </a:p>
        </p:txBody>
      </p:sp>
    </p:spTree>
    <p:extLst>
      <p:ext uri="{BB962C8B-B14F-4D97-AF65-F5344CB8AC3E}">
        <p14:creationId xmlns:p14="http://schemas.microsoft.com/office/powerpoint/2010/main" val="42209197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7BAF86C-DD55-3377-9F05-6F498B38350C}"/>
              </a:ext>
            </a:extLst>
          </p:cNvPr>
          <p:cNvSpPr/>
          <p:nvPr/>
        </p:nvSpPr>
        <p:spPr>
          <a:xfrm>
            <a:off x="0" y="0"/>
            <a:ext cx="855677" cy="6858000"/>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F09A8EDE-AD51-341A-5DA9-578B628186AF}"/>
              </a:ext>
            </a:extLst>
          </p:cNvPr>
          <p:cNvSpPr/>
          <p:nvPr/>
        </p:nvSpPr>
        <p:spPr>
          <a:xfrm>
            <a:off x="0" y="0"/>
            <a:ext cx="9144000" cy="704675"/>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35FD543D-5F38-BC77-B1C0-94E95ABADDC6}"/>
              </a:ext>
            </a:extLst>
          </p:cNvPr>
          <p:cNvSpPr txBox="1"/>
          <p:nvPr/>
        </p:nvSpPr>
        <p:spPr>
          <a:xfrm>
            <a:off x="8387" y="67112"/>
            <a:ext cx="9135613"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Provisions For Pilgrim People    1 Cor. 10:1-4</a:t>
            </a:r>
          </a:p>
        </p:txBody>
      </p:sp>
      <p:sp>
        <p:nvSpPr>
          <p:cNvPr id="6" name="TextBox 5">
            <a:extLst>
              <a:ext uri="{FF2B5EF4-FFF2-40B4-BE49-F238E27FC236}">
                <a16:creationId xmlns:a16="http://schemas.microsoft.com/office/drawing/2014/main" id="{9EF30E0E-8131-2FC7-EC5F-2DBC49A985BD}"/>
              </a:ext>
            </a:extLst>
          </p:cNvPr>
          <p:cNvSpPr txBox="1"/>
          <p:nvPr/>
        </p:nvSpPr>
        <p:spPr>
          <a:xfrm>
            <a:off x="1140903" y="998290"/>
            <a:ext cx="7608814" cy="5365571"/>
          </a:xfrm>
          <a:prstGeom prst="rect">
            <a:avLst/>
          </a:prstGeom>
          <a:noFill/>
        </p:spPr>
        <p:txBody>
          <a:bodyPr wrap="square">
            <a:spAutoFit/>
          </a:bodyPr>
          <a:lstStyle/>
          <a:p>
            <a:pPr marL="0" marR="0">
              <a:spcBef>
                <a:spcPts val="0"/>
              </a:spcBef>
              <a:spcAft>
                <a:spcPts val="800"/>
              </a:spcAft>
            </a:pPr>
            <a:r>
              <a:rPr lang="en-US" sz="3200" b="1" kern="100" dirty="0">
                <a:solidFill>
                  <a:srgbClr val="FF0000"/>
                </a:solidFill>
                <a:latin typeface="Calibri" panose="020F0502020204030204" pitchFamily="34" charset="0"/>
                <a:ea typeface="Calibri" panose="020F0502020204030204" pitchFamily="34" charset="0"/>
                <a:cs typeface="Times New Roman" panose="02020603050405020304" pitchFamily="18" charset="0"/>
              </a:rPr>
              <a:t>d</a:t>
            </a:r>
            <a:r>
              <a:rPr lang="en-US" sz="3200" b="1"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It was Personally Used.</a:t>
            </a:r>
          </a:p>
          <a:p>
            <a:pPr marL="0" marR="0">
              <a:spcBef>
                <a:spcPts val="0"/>
              </a:spcBef>
              <a:spcAft>
                <a:spcPts val="800"/>
              </a:spcAft>
            </a:pPr>
            <a:r>
              <a:rPr lang="en-US" sz="3200" kern="100" dirty="0">
                <a:effectLst/>
                <a:latin typeface="Calibri" panose="020F0502020204030204" pitchFamily="34" charset="0"/>
                <a:ea typeface="Calibri" panose="020F0502020204030204" pitchFamily="34" charset="0"/>
                <a:cs typeface="Times New Roman" panose="02020603050405020304" pitchFamily="18" charset="0"/>
              </a:rPr>
              <a:t> “They did all </a:t>
            </a:r>
            <a:r>
              <a:rPr lang="en-US" sz="3200" i="1" kern="100" dirty="0">
                <a:effectLst/>
                <a:latin typeface="Calibri" panose="020F0502020204030204" pitchFamily="34" charset="0"/>
                <a:ea typeface="Calibri" panose="020F0502020204030204" pitchFamily="34" charset="0"/>
                <a:cs typeface="Times New Roman" panose="02020603050405020304" pitchFamily="18" charset="0"/>
              </a:rPr>
              <a:t>eat</a:t>
            </a:r>
            <a:r>
              <a:rPr lang="en-US" sz="3200" kern="100" dirty="0">
                <a:effectLst/>
                <a:latin typeface="Calibri" panose="020F0502020204030204" pitchFamily="34" charset="0"/>
                <a:ea typeface="Calibri" panose="020F0502020204030204" pitchFamily="34" charset="0"/>
                <a:cs typeface="Times New Roman" panose="02020603050405020304" pitchFamily="18" charset="0"/>
              </a:rPr>
              <a:t> the same spiritual meat.” To be personally profited there must be a personal appropriation. </a:t>
            </a:r>
          </a:p>
          <a:p>
            <a:pPr marL="0" marR="0">
              <a:spcBef>
                <a:spcPts val="0"/>
              </a:spcBef>
              <a:spcAft>
                <a:spcPts val="800"/>
              </a:spcAft>
            </a:pPr>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800"/>
              </a:spcAft>
            </a:pPr>
            <a:r>
              <a:rPr lang="en-US" sz="3200" kern="100" dirty="0">
                <a:effectLst/>
                <a:latin typeface="Calibri" panose="020F0502020204030204" pitchFamily="34" charset="0"/>
                <a:ea typeface="Calibri" panose="020F0502020204030204" pitchFamily="34" charset="0"/>
                <a:cs typeface="Times New Roman" panose="02020603050405020304" pitchFamily="18" charset="0"/>
              </a:rPr>
              <a:t>We may possibly gather much knowledge about Christ, and yet receive little strength and satisfaction from it, if the truth is not assimilated in our own spiritual life. </a:t>
            </a:r>
            <a:endParaRPr lang="en-US" sz="3200" b="1" kern="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800"/>
              </a:spcAft>
            </a:pP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5" name="Footer Placeholder 4">
            <a:extLst>
              <a:ext uri="{FF2B5EF4-FFF2-40B4-BE49-F238E27FC236}">
                <a16:creationId xmlns:a16="http://schemas.microsoft.com/office/drawing/2014/main" id="{AFABCF0D-C74B-FB32-91D6-96D196FCEBD2}"/>
              </a:ext>
            </a:extLst>
          </p:cNvPr>
          <p:cNvSpPr>
            <a:spLocks noGrp="1"/>
          </p:cNvSpPr>
          <p:nvPr>
            <p:ph type="ftr" sz="quarter" idx="11"/>
          </p:nvPr>
        </p:nvSpPr>
        <p:spPr/>
        <p:txBody>
          <a:bodyPr/>
          <a:lstStyle/>
          <a:p>
            <a:r>
              <a:rPr lang="en-US"/>
              <a:t>b hastings  newlebanoncoc.com</a:t>
            </a:r>
            <a:endParaRPr lang="en-US" dirty="0"/>
          </a:p>
        </p:txBody>
      </p:sp>
    </p:spTree>
    <p:extLst>
      <p:ext uri="{BB962C8B-B14F-4D97-AF65-F5344CB8AC3E}">
        <p14:creationId xmlns:p14="http://schemas.microsoft.com/office/powerpoint/2010/main" val="41331312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7BAF86C-DD55-3377-9F05-6F498B38350C}"/>
              </a:ext>
            </a:extLst>
          </p:cNvPr>
          <p:cNvSpPr/>
          <p:nvPr/>
        </p:nvSpPr>
        <p:spPr>
          <a:xfrm>
            <a:off x="0" y="0"/>
            <a:ext cx="855677" cy="6858000"/>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F09A8EDE-AD51-341A-5DA9-578B628186AF}"/>
              </a:ext>
            </a:extLst>
          </p:cNvPr>
          <p:cNvSpPr/>
          <p:nvPr/>
        </p:nvSpPr>
        <p:spPr>
          <a:xfrm>
            <a:off x="0" y="0"/>
            <a:ext cx="9144000" cy="704675"/>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35FD543D-5F38-BC77-B1C0-94E95ABADDC6}"/>
              </a:ext>
            </a:extLst>
          </p:cNvPr>
          <p:cNvSpPr txBox="1"/>
          <p:nvPr/>
        </p:nvSpPr>
        <p:spPr>
          <a:xfrm>
            <a:off x="8387" y="67112"/>
            <a:ext cx="9135613"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Provisions For Pilgrim People    1 Cor. 10:1-4</a:t>
            </a:r>
          </a:p>
        </p:txBody>
      </p:sp>
      <p:sp>
        <p:nvSpPr>
          <p:cNvPr id="6" name="TextBox 5">
            <a:extLst>
              <a:ext uri="{FF2B5EF4-FFF2-40B4-BE49-F238E27FC236}">
                <a16:creationId xmlns:a16="http://schemas.microsoft.com/office/drawing/2014/main" id="{99B88B29-55D1-1A06-5FF5-DF360672BD9F}"/>
              </a:ext>
            </a:extLst>
          </p:cNvPr>
          <p:cNvSpPr txBox="1"/>
          <p:nvPr/>
        </p:nvSpPr>
        <p:spPr>
          <a:xfrm>
            <a:off x="1048624" y="889234"/>
            <a:ext cx="7910818" cy="5406608"/>
          </a:xfrm>
          <a:prstGeom prst="rect">
            <a:avLst/>
          </a:prstGeom>
          <a:noFill/>
        </p:spPr>
        <p:txBody>
          <a:bodyPr wrap="square">
            <a:spAutoFit/>
          </a:bodyPr>
          <a:lstStyle/>
          <a:p>
            <a:pPr marL="0" marR="0">
              <a:spcBef>
                <a:spcPts val="0"/>
              </a:spcBef>
              <a:spcAft>
                <a:spcPts val="800"/>
              </a:spcAft>
            </a:pPr>
            <a:r>
              <a:rPr lang="en-US" sz="3200" b="1" kern="100" dirty="0">
                <a:solidFill>
                  <a:srgbClr val="FF0000"/>
                </a:solidFill>
                <a:latin typeface="Arial Black" panose="020B0A04020102020204" pitchFamily="34" charset="0"/>
                <a:ea typeface="Calibri" panose="020F0502020204030204" pitchFamily="34" charset="0"/>
                <a:cs typeface="Times New Roman" panose="02020603050405020304" pitchFamily="18" charset="0"/>
              </a:rPr>
              <a:t>3</a:t>
            </a:r>
            <a:r>
              <a:rPr lang="en-US" sz="3200" b="1" kern="100" dirty="0">
                <a:solidFill>
                  <a:srgbClr val="FF0000"/>
                </a:solidFill>
                <a:effectLst/>
                <a:latin typeface="Arial Black" panose="020B0A04020102020204" pitchFamily="34" charset="0"/>
                <a:ea typeface="Calibri" panose="020F0502020204030204" pitchFamily="34" charset="0"/>
                <a:cs typeface="Times New Roman" panose="02020603050405020304" pitchFamily="18" charset="0"/>
              </a:rPr>
              <a:t>. The Rock that Followed Them.</a:t>
            </a:r>
            <a:r>
              <a:rPr lang="en-US" sz="3200" kern="100" dirty="0">
                <a:solidFill>
                  <a:srgbClr val="FF0000"/>
                </a:solidFill>
                <a:effectLst/>
                <a:latin typeface="Arial Black" panose="020B0A04020102020204" pitchFamily="34" charset="0"/>
                <a:ea typeface="Calibri" panose="020F0502020204030204" pitchFamily="34" charset="0"/>
                <a:cs typeface="Times New Roman" panose="02020603050405020304" pitchFamily="18" charset="0"/>
              </a:rPr>
              <a:t> </a:t>
            </a:r>
            <a:r>
              <a:rPr lang="en-US" sz="3000" kern="100" dirty="0">
                <a:effectLst/>
                <a:latin typeface="Calibri" panose="020F0502020204030204" pitchFamily="34" charset="0"/>
                <a:ea typeface="Calibri" panose="020F0502020204030204" pitchFamily="34" charset="0"/>
                <a:cs typeface="Times New Roman" panose="02020603050405020304" pitchFamily="18" charset="0"/>
              </a:rPr>
              <a:t>“They drank of that Spiritual Rock that followed them, and that Rock was Christ” (v. 4).</a:t>
            </a:r>
          </a:p>
          <a:p>
            <a:pPr marL="0" marR="0">
              <a:spcBef>
                <a:spcPts val="0"/>
              </a:spcBef>
              <a:spcAft>
                <a:spcPts val="800"/>
              </a:spcAft>
            </a:pPr>
            <a:endParaRPr lang="en-US" sz="30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800"/>
              </a:spcAft>
            </a:pPr>
            <a:r>
              <a:rPr lang="en-US" sz="3000" b="1" kern="100" dirty="0">
                <a:solidFill>
                  <a:srgbClr val="0070C0"/>
                </a:solidFill>
                <a:latin typeface="Calibri" panose="020F0502020204030204" pitchFamily="34" charset="0"/>
                <a:ea typeface="Calibri" panose="020F0502020204030204" pitchFamily="34" charset="0"/>
                <a:cs typeface="Times New Roman" panose="02020603050405020304" pitchFamily="18" charset="0"/>
              </a:rPr>
              <a:t>a</a:t>
            </a:r>
            <a:r>
              <a:rPr lang="en-US" sz="3000" b="1" kern="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 Like Christ, this Rock was Revealed by God. </a:t>
            </a:r>
            <a:r>
              <a:rPr lang="en-US" sz="3000" kern="100" dirty="0">
                <a:effectLst/>
                <a:latin typeface="Calibri" panose="020F0502020204030204" pitchFamily="34" charset="0"/>
                <a:ea typeface="Calibri" panose="020F0502020204030204" pitchFamily="34" charset="0"/>
                <a:cs typeface="Times New Roman" panose="02020603050405020304" pitchFamily="18" charset="0"/>
              </a:rPr>
              <a:t>It may only have taken God a few moments to show Moses this rock in Horeb, but it took God over 30 years to show the Rock, Christ; for all the years of His earthly life was an unveiling of His character as the Chosen One. “This is My beloved Son, in whom I am well pleased.”</a:t>
            </a:r>
          </a:p>
        </p:txBody>
      </p:sp>
      <p:sp>
        <p:nvSpPr>
          <p:cNvPr id="5" name="Footer Placeholder 4">
            <a:extLst>
              <a:ext uri="{FF2B5EF4-FFF2-40B4-BE49-F238E27FC236}">
                <a16:creationId xmlns:a16="http://schemas.microsoft.com/office/drawing/2014/main" id="{D8C32B4E-739E-B8B9-FD92-F0E548042516}"/>
              </a:ext>
            </a:extLst>
          </p:cNvPr>
          <p:cNvSpPr>
            <a:spLocks noGrp="1"/>
          </p:cNvSpPr>
          <p:nvPr>
            <p:ph type="ftr" sz="quarter" idx="11"/>
          </p:nvPr>
        </p:nvSpPr>
        <p:spPr/>
        <p:txBody>
          <a:bodyPr/>
          <a:lstStyle/>
          <a:p>
            <a:r>
              <a:rPr lang="en-US"/>
              <a:t>b hastings  newlebanoncoc.com</a:t>
            </a:r>
            <a:endParaRPr lang="en-US" dirty="0"/>
          </a:p>
        </p:txBody>
      </p:sp>
    </p:spTree>
    <p:extLst>
      <p:ext uri="{BB962C8B-B14F-4D97-AF65-F5344CB8AC3E}">
        <p14:creationId xmlns:p14="http://schemas.microsoft.com/office/powerpoint/2010/main" val="28666197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7BAF86C-DD55-3377-9F05-6F498B38350C}"/>
              </a:ext>
            </a:extLst>
          </p:cNvPr>
          <p:cNvSpPr/>
          <p:nvPr/>
        </p:nvSpPr>
        <p:spPr>
          <a:xfrm>
            <a:off x="0" y="0"/>
            <a:ext cx="855677" cy="6858000"/>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F09A8EDE-AD51-341A-5DA9-578B628186AF}"/>
              </a:ext>
            </a:extLst>
          </p:cNvPr>
          <p:cNvSpPr/>
          <p:nvPr/>
        </p:nvSpPr>
        <p:spPr>
          <a:xfrm>
            <a:off x="0" y="0"/>
            <a:ext cx="9144000" cy="704675"/>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35FD543D-5F38-BC77-B1C0-94E95ABADDC6}"/>
              </a:ext>
            </a:extLst>
          </p:cNvPr>
          <p:cNvSpPr txBox="1"/>
          <p:nvPr/>
        </p:nvSpPr>
        <p:spPr>
          <a:xfrm>
            <a:off x="8387" y="67112"/>
            <a:ext cx="9135613"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Provisions For Pilgrim People    1 Cor. 10:1-4</a:t>
            </a:r>
          </a:p>
        </p:txBody>
      </p:sp>
      <p:sp>
        <p:nvSpPr>
          <p:cNvPr id="6" name="TextBox 5">
            <a:extLst>
              <a:ext uri="{FF2B5EF4-FFF2-40B4-BE49-F238E27FC236}">
                <a16:creationId xmlns:a16="http://schemas.microsoft.com/office/drawing/2014/main" id="{C27ED407-0035-781F-AA97-48E3D8CF1A0D}"/>
              </a:ext>
            </a:extLst>
          </p:cNvPr>
          <p:cNvSpPr txBox="1"/>
          <p:nvPr/>
        </p:nvSpPr>
        <p:spPr>
          <a:xfrm>
            <a:off x="1157681" y="1208016"/>
            <a:ext cx="7826928" cy="5119350"/>
          </a:xfrm>
          <a:prstGeom prst="rect">
            <a:avLst/>
          </a:prstGeom>
          <a:noFill/>
        </p:spPr>
        <p:txBody>
          <a:bodyPr wrap="square">
            <a:spAutoFit/>
          </a:bodyPr>
          <a:lstStyle/>
          <a:p>
            <a:pPr marL="0" marR="0">
              <a:spcBef>
                <a:spcPts val="0"/>
              </a:spcBef>
              <a:spcAft>
                <a:spcPts val="800"/>
              </a:spcAft>
            </a:pPr>
            <a:r>
              <a:rPr lang="en-US" sz="3000" b="1" kern="100" dirty="0">
                <a:solidFill>
                  <a:srgbClr val="0070C0"/>
                </a:solidFill>
                <a:latin typeface="Calibri" panose="020F0502020204030204" pitchFamily="34" charset="0"/>
                <a:ea typeface="Calibri" panose="020F0502020204030204" pitchFamily="34" charset="0"/>
                <a:cs typeface="Times New Roman" panose="02020603050405020304" pitchFamily="18" charset="0"/>
              </a:rPr>
              <a:t>b</a:t>
            </a:r>
            <a:r>
              <a:rPr lang="en-US" sz="3000" b="1" kern="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 Like Christ, this Rock was Divinely Possessed. </a:t>
            </a:r>
          </a:p>
          <a:p>
            <a:pPr marL="457200" marR="0" indent="-457200">
              <a:spcBef>
                <a:spcPts val="0"/>
              </a:spcBef>
              <a:spcAft>
                <a:spcPts val="800"/>
              </a:spcAft>
              <a:buFont typeface="Arial" panose="020B0604020202020204" pitchFamily="34" charset="0"/>
              <a:buChar char="•"/>
            </a:pPr>
            <a:r>
              <a:rPr lang="en-US" sz="3000" kern="100" dirty="0">
                <a:effectLst/>
                <a:latin typeface="Calibri" panose="020F0502020204030204" pitchFamily="34" charset="0"/>
                <a:ea typeface="Calibri" panose="020F0502020204030204" pitchFamily="34" charset="0"/>
                <a:cs typeface="Times New Roman" panose="02020603050405020304" pitchFamily="18" charset="0"/>
              </a:rPr>
              <a:t>‘Behold I will stand before thee there upon the rock in Horeb” (</a:t>
            </a:r>
            <a:r>
              <a:rPr lang="en-US" sz="3000" b="1" kern="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Exod. 17:6</a:t>
            </a:r>
            <a:r>
              <a:rPr lang="en-US" sz="3000" kern="100" dirty="0">
                <a:effectLst/>
                <a:latin typeface="Calibri" panose="020F0502020204030204" pitchFamily="34" charset="0"/>
                <a:ea typeface="Calibri" panose="020F0502020204030204" pitchFamily="34" charset="0"/>
                <a:cs typeface="Times New Roman" panose="02020603050405020304" pitchFamily="18" charset="0"/>
              </a:rPr>
              <a:t>).</a:t>
            </a:r>
          </a:p>
          <a:p>
            <a:pPr marL="457200" marR="0" indent="-457200">
              <a:spcBef>
                <a:spcPts val="0"/>
              </a:spcBef>
              <a:spcAft>
                <a:spcPts val="800"/>
              </a:spcAft>
              <a:buFont typeface="Arial" panose="020B0604020202020204" pitchFamily="34" charset="0"/>
              <a:buChar char="•"/>
            </a:pPr>
            <a:r>
              <a:rPr lang="en-US" sz="3000" kern="100" dirty="0">
                <a:effectLst/>
                <a:latin typeface="Calibri" panose="020F0502020204030204" pitchFamily="34" charset="0"/>
                <a:ea typeface="Calibri" panose="020F0502020204030204" pitchFamily="34" charset="0"/>
                <a:cs typeface="Times New Roman" panose="02020603050405020304" pitchFamily="18" charset="0"/>
              </a:rPr>
              <a:t>At Christ’s baptism the Holy Spirit rested upon Him. </a:t>
            </a:r>
          </a:p>
          <a:p>
            <a:pPr marL="457200" marR="0" indent="-457200">
              <a:spcBef>
                <a:spcPts val="0"/>
              </a:spcBef>
              <a:spcAft>
                <a:spcPts val="800"/>
              </a:spcAft>
              <a:buFont typeface="Arial" panose="020B0604020202020204" pitchFamily="34" charset="0"/>
              <a:buChar char="•"/>
            </a:pPr>
            <a:r>
              <a:rPr lang="en-US" sz="3000" kern="100" dirty="0">
                <a:effectLst/>
                <a:latin typeface="Calibri" panose="020F0502020204030204" pitchFamily="34" charset="0"/>
                <a:ea typeface="Calibri" panose="020F0502020204030204" pitchFamily="34" charset="0"/>
                <a:cs typeface="Times New Roman" panose="02020603050405020304" pitchFamily="18" charset="0"/>
              </a:rPr>
              <a:t>There was to be no mistaking Him as the God-appointed medium of blessing to His trusting people. </a:t>
            </a:r>
          </a:p>
          <a:p>
            <a:pPr marL="457200" marR="0" indent="-457200">
              <a:spcBef>
                <a:spcPts val="0"/>
              </a:spcBef>
              <a:spcAft>
                <a:spcPts val="800"/>
              </a:spcAft>
              <a:buFont typeface="Arial" panose="020B0604020202020204" pitchFamily="34" charset="0"/>
              <a:buChar char="•"/>
            </a:pPr>
            <a:r>
              <a:rPr lang="en-US" sz="3000" kern="100" dirty="0">
                <a:effectLst/>
                <a:latin typeface="Calibri" panose="020F0502020204030204" pitchFamily="34" charset="0"/>
                <a:ea typeface="Calibri" panose="020F0502020204030204" pitchFamily="34" charset="0"/>
                <a:cs typeface="Times New Roman" panose="02020603050405020304" pitchFamily="18" charset="0"/>
              </a:rPr>
              <a:t>“God was in Christ seeking to reconcile a wandering world to Himself” (</a:t>
            </a:r>
            <a:r>
              <a:rPr lang="en-US" sz="3000" b="1" kern="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2 Cor. 5:19</a:t>
            </a:r>
            <a:r>
              <a:rPr lang="en-US" sz="3000" kern="100" dirty="0">
                <a:effectLst/>
                <a:latin typeface="Calibri" panose="020F0502020204030204" pitchFamily="34" charset="0"/>
                <a:ea typeface="Calibri" panose="020F0502020204030204" pitchFamily="34" charset="0"/>
                <a:cs typeface="Times New Roman" panose="02020603050405020304" pitchFamily="18" charset="0"/>
              </a:rPr>
              <a:t>).</a:t>
            </a:r>
          </a:p>
        </p:txBody>
      </p:sp>
      <p:sp>
        <p:nvSpPr>
          <p:cNvPr id="5" name="Footer Placeholder 4">
            <a:extLst>
              <a:ext uri="{FF2B5EF4-FFF2-40B4-BE49-F238E27FC236}">
                <a16:creationId xmlns:a16="http://schemas.microsoft.com/office/drawing/2014/main" id="{2D1F4BAD-AFB9-FB59-88B9-EF91BA8B41E6}"/>
              </a:ext>
            </a:extLst>
          </p:cNvPr>
          <p:cNvSpPr>
            <a:spLocks noGrp="1"/>
          </p:cNvSpPr>
          <p:nvPr>
            <p:ph type="ftr" sz="quarter" idx="11"/>
          </p:nvPr>
        </p:nvSpPr>
        <p:spPr/>
        <p:txBody>
          <a:bodyPr/>
          <a:lstStyle/>
          <a:p>
            <a:r>
              <a:rPr lang="en-US"/>
              <a:t>b hastings  newlebanoncoc.com</a:t>
            </a:r>
            <a:endParaRPr lang="en-US" dirty="0"/>
          </a:p>
        </p:txBody>
      </p:sp>
    </p:spTree>
    <p:extLst>
      <p:ext uri="{BB962C8B-B14F-4D97-AF65-F5344CB8AC3E}">
        <p14:creationId xmlns:p14="http://schemas.microsoft.com/office/powerpoint/2010/main" val="12358454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7BAF86C-DD55-3377-9F05-6F498B38350C}"/>
              </a:ext>
            </a:extLst>
          </p:cNvPr>
          <p:cNvSpPr/>
          <p:nvPr/>
        </p:nvSpPr>
        <p:spPr>
          <a:xfrm>
            <a:off x="0" y="0"/>
            <a:ext cx="855677" cy="6858000"/>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F09A8EDE-AD51-341A-5DA9-578B628186AF}"/>
              </a:ext>
            </a:extLst>
          </p:cNvPr>
          <p:cNvSpPr/>
          <p:nvPr/>
        </p:nvSpPr>
        <p:spPr>
          <a:xfrm>
            <a:off x="0" y="0"/>
            <a:ext cx="9144000" cy="704675"/>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35FD543D-5F38-BC77-B1C0-94E95ABADDC6}"/>
              </a:ext>
            </a:extLst>
          </p:cNvPr>
          <p:cNvSpPr txBox="1"/>
          <p:nvPr/>
        </p:nvSpPr>
        <p:spPr>
          <a:xfrm>
            <a:off x="8387" y="67112"/>
            <a:ext cx="9135613"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Provisions For Pilgrim People    1 Cor. 10:1-4</a:t>
            </a:r>
          </a:p>
        </p:txBody>
      </p:sp>
      <p:sp>
        <p:nvSpPr>
          <p:cNvPr id="6" name="TextBox 5">
            <a:extLst>
              <a:ext uri="{FF2B5EF4-FFF2-40B4-BE49-F238E27FC236}">
                <a16:creationId xmlns:a16="http://schemas.microsoft.com/office/drawing/2014/main" id="{1AE50ABF-7D89-2051-D444-A4AC9DBB44BD}"/>
              </a:ext>
            </a:extLst>
          </p:cNvPr>
          <p:cNvSpPr txBox="1"/>
          <p:nvPr/>
        </p:nvSpPr>
        <p:spPr>
          <a:xfrm>
            <a:off x="1098959" y="1182848"/>
            <a:ext cx="7885650" cy="5221942"/>
          </a:xfrm>
          <a:prstGeom prst="rect">
            <a:avLst/>
          </a:prstGeom>
          <a:noFill/>
        </p:spPr>
        <p:txBody>
          <a:bodyPr wrap="square">
            <a:spAutoFit/>
          </a:bodyPr>
          <a:lstStyle/>
          <a:p>
            <a:pPr marL="0" marR="0">
              <a:spcBef>
                <a:spcPts val="0"/>
              </a:spcBef>
              <a:spcAft>
                <a:spcPts val="800"/>
              </a:spcAft>
            </a:pPr>
            <a:r>
              <a:rPr lang="en-US" sz="3200" b="1" kern="100" dirty="0">
                <a:solidFill>
                  <a:srgbClr val="0070C0"/>
                </a:solidFill>
                <a:latin typeface="Calibri" panose="020F0502020204030204" pitchFamily="34" charset="0"/>
                <a:ea typeface="Calibri" panose="020F0502020204030204" pitchFamily="34" charset="0"/>
                <a:cs typeface="Times New Roman" panose="02020603050405020304" pitchFamily="18" charset="0"/>
              </a:rPr>
              <a:t>c</a:t>
            </a:r>
            <a:r>
              <a:rPr lang="en-US" sz="3200" b="1" kern="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 Like Christ, this Rock was Rich in Unrealized Blessing. </a:t>
            </a:r>
          </a:p>
          <a:p>
            <a:pPr marL="0" marR="0">
              <a:spcBef>
                <a:spcPts val="0"/>
              </a:spcBef>
              <a:spcAft>
                <a:spcPts val="800"/>
              </a:spcAft>
            </a:pPr>
            <a:r>
              <a:rPr lang="en-US" sz="3200" kern="100" dirty="0">
                <a:effectLst/>
                <a:latin typeface="Calibri" panose="020F0502020204030204" pitchFamily="34" charset="0"/>
                <a:ea typeface="Calibri" panose="020F0502020204030204" pitchFamily="34" charset="0"/>
                <a:cs typeface="Times New Roman" panose="02020603050405020304" pitchFamily="18" charset="0"/>
              </a:rPr>
              <a:t>The Israelites might say, “How can any good come out of this rock?” as they said of Christ, “Can any good come out of Nazareth?” or, “How can this Man save us?” but it pleased God that in Him should all fulness dwell (</a:t>
            </a:r>
            <a:r>
              <a:rPr lang="en-US" sz="3200" b="1" kern="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Col. 1:19</a:t>
            </a:r>
            <a:r>
              <a:rPr lang="en-US" sz="32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800"/>
              </a:spcAft>
            </a:pPr>
            <a:r>
              <a:rPr lang="en-US" sz="3200" kern="100" dirty="0">
                <a:effectLst/>
                <a:latin typeface="Calibri" panose="020F0502020204030204" pitchFamily="34" charset="0"/>
                <a:ea typeface="Calibri" panose="020F0502020204030204" pitchFamily="34" charset="0"/>
                <a:cs typeface="Times New Roman" panose="02020603050405020304" pitchFamily="18" charset="0"/>
              </a:rPr>
              <a:t>But they could say later on: “Of His fulness have all we received” (</a:t>
            </a:r>
            <a:r>
              <a:rPr lang="en-US" sz="3200" b="1" kern="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John 1:16</a:t>
            </a:r>
            <a:r>
              <a:rPr lang="en-US" sz="3200" kern="100" dirty="0">
                <a:effectLst/>
                <a:latin typeface="Calibri" panose="020F0502020204030204" pitchFamily="34" charset="0"/>
                <a:ea typeface="Calibri" panose="020F0502020204030204" pitchFamily="34" charset="0"/>
                <a:cs typeface="Times New Roman" panose="02020603050405020304" pitchFamily="18" charset="0"/>
              </a:rPr>
              <a:t>).</a:t>
            </a:r>
          </a:p>
        </p:txBody>
      </p:sp>
      <p:sp>
        <p:nvSpPr>
          <p:cNvPr id="5" name="Footer Placeholder 4">
            <a:extLst>
              <a:ext uri="{FF2B5EF4-FFF2-40B4-BE49-F238E27FC236}">
                <a16:creationId xmlns:a16="http://schemas.microsoft.com/office/drawing/2014/main" id="{A5708EF9-C6F3-A76E-009B-59F839DB07C7}"/>
              </a:ext>
            </a:extLst>
          </p:cNvPr>
          <p:cNvSpPr>
            <a:spLocks noGrp="1"/>
          </p:cNvSpPr>
          <p:nvPr>
            <p:ph type="ftr" sz="quarter" idx="11"/>
          </p:nvPr>
        </p:nvSpPr>
        <p:spPr/>
        <p:txBody>
          <a:bodyPr/>
          <a:lstStyle/>
          <a:p>
            <a:r>
              <a:rPr lang="en-US"/>
              <a:t>b hastings  newlebanoncoc.com</a:t>
            </a:r>
            <a:endParaRPr lang="en-US" dirty="0"/>
          </a:p>
        </p:txBody>
      </p:sp>
    </p:spTree>
    <p:extLst>
      <p:ext uri="{BB962C8B-B14F-4D97-AF65-F5344CB8AC3E}">
        <p14:creationId xmlns:p14="http://schemas.microsoft.com/office/powerpoint/2010/main" val="9416104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7BAF86C-DD55-3377-9F05-6F498B38350C}"/>
              </a:ext>
            </a:extLst>
          </p:cNvPr>
          <p:cNvSpPr/>
          <p:nvPr/>
        </p:nvSpPr>
        <p:spPr>
          <a:xfrm>
            <a:off x="0" y="0"/>
            <a:ext cx="855677" cy="6858000"/>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F09A8EDE-AD51-341A-5DA9-578B628186AF}"/>
              </a:ext>
            </a:extLst>
          </p:cNvPr>
          <p:cNvSpPr/>
          <p:nvPr/>
        </p:nvSpPr>
        <p:spPr>
          <a:xfrm>
            <a:off x="0" y="0"/>
            <a:ext cx="9144000" cy="704675"/>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35FD543D-5F38-BC77-B1C0-94E95ABADDC6}"/>
              </a:ext>
            </a:extLst>
          </p:cNvPr>
          <p:cNvSpPr txBox="1"/>
          <p:nvPr/>
        </p:nvSpPr>
        <p:spPr>
          <a:xfrm>
            <a:off x="8387" y="67112"/>
            <a:ext cx="9135613"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Provisions For Pilgrim People    1 Cor. 10:1-4</a:t>
            </a:r>
          </a:p>
        </p:txBody>
      </p:sp>
      <p:sp>
        <p:nvSpPr>
          <p:cNvPr id="6" name="TextBox 5">
            <a:extLst>
              <a:ext uri="{FF2B5EF4-FFF2-40B4-BE49-F238E27FC236}">
                <a16:creationId xmlns:a16="http://schemas.microsoft.com/office/drawing/2014/main" id="{EC7ADD1B-1FA8-244E-9869-411B8CA466FD}"/>
              </a:ext>
            </a:extLst>
          </p:cNvPr>
          <p:cNvSpPr txBox="1"/>
          <p:nvPr/>
        </p:nvSpPr>
        <p:spPr>
          <a:xfrm>
            <a:off x="1283515" y="1275127"/>
            <a:ext cx="7348757" cy="5107809"/>
          </a:xfrm>
          <a:prstGeom prst="rect">
            <a:avLst/>
          </a:prstGeom>
          <a:noFill/>
        </p:spPr>
        <p:txBody>
          <a:bodyPr wrap="square">
            <a:spAutoFit/>
          </a:bodyPr>
          <a:lstStyle/>
          <a:p>
            <a:pPr marL="0" marR="0">
              <a:spcBef>
                <a:spcPts val="0"/>
              </a:spcBef>
              <a:spcAft>
                <a:spcPts val="800"/>
              </a:spcAft>
            </a:pPr>
            <a:r>
              <a:rPr lang="en-US" sz="3200" b="1" kern="100" dirty="0">
                <a:solidFill>
                  <a:srgbClr val="0070C0"/>
                </a:solidFill>
                <a:latin typeface="Calibri" panose="020F0502020204030204" pitchFamily="34" charset="0"/>
                <a:ea typeface="Calibri" panose="020F0502020204030204" pitchFamily="34" charset="0"/>
                <a:cs typeface="Times New Roman" panose="02020603050405020304" pitchFamily="18" charset="0"/>
              </a:rPr>
              <a:t>d</a:t>
            </a:r>
            <a:r>
              <a:rPr lang="en-US" sz="3200" b="1" kern="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 Like Christ, this Rock must be Smitten. </a:t>
            </a:r>
          </a:p>
          <a:p>
            <a:pPr marL="0" marR="0">
              <a:spcBef>
                <a:spcPts val="0"/>
              </a:spcBef>
              <a:spcAft>
                <a:spcPts val="800"/>
              </a:spcAft>
            </a:pPr>
            <a:r>
              <a:rPr lang="en-US" sz="3200" kern="100" dirty="0">
                <a:effectLst/>
                <a:latin typeface="Calibri" panose="020F0502020204030204" pitchFamily="34" charset="0"/>
                <a:ea typeface="Calibri" panose="020F0502020204030204" pitchFamily="34" charset="0"/>
                <a:cs typeface="Times New Roman" panose="02020603050405020304" pitchFamily="18" charset="0"/>
              </a:rPr>
              <a:t>“Thou shalt smite the rock, and there shall come water out of it, that the people may drink” (</a:t>
            </a:r>
            <a:r>
              <a:rPr lang="en-US" sz="3200" b="1" kern="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Exod. 17:6</a:t>
            </a:r>
            <a:r>
              <a:rPr lang="en-US" sz="32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800"/>
              </a:spcAft>
            </a:pPr>
            <a:r>
              <a:rPr lang="en-US" sz="3200" kern="100" dirty="0">
                <a:effectLst/>
                <a:latin typeface="Calibri" panose="020F0502020204030204" pitchFamily="34" charset="0"/>
                <a:ea typeface="Calibri" panose="020F0502020204030204" pitchFamily="34" charset="0"/>
                <a:cs typeface="Times New Roman" panose="02020603050405020304" pitchFamily="18" charset="0"/>
              </a:rPr>
              <a:t>The rock was not smitten for itself, but for the salvation of the people. </a:t>
            </a:r>
          </a:p>
          <a:p>
            <a:pPr marL="0" marR="0">
              <a:spcBef>
                <a:spcPts val="0"/>
              </a:spcBef>
              <a:spcAft>
                <a:spcPts val="800"/>
              </a:spcAft>
            </a:pPr>
            <a:r>
              <a:rPr lang="en-US" sz="3200" kern="100" dirty="0">
                <a:effectLst/>
                <a:latin typeface="Calibri" panose="020F0502020204030204" pitchFamily="34" charset="0"/>
                <a:ea typeface="Calibri" panose="020F0502020204030204" pitchFamily="34" charset="0"/>
                <a:cs typeface="Times New Roman" panose="02020603050405020304" pitchFamily="18" charset="0"/>
              </a:rPr>
              <a:t>He was wounded for our transgressions, the rod of God’s judgment fell upon Him, and by His stripes we are healed (</a:t>
            </a:r>
            <a:r>
              <a:rPr lang="en-US" sz="3200" b="1" kern="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Isa. 53</a:t>
            </a:r>
            <a:r>
              <a:rPr lang="en-US" sz="3200" kern="100" dirty="0">
                <a:effectLst/>
                <a:latin typeface="Calibri" panose="020F0502020204030204" pitchFamily="34" charset="0"/>
                <a:ea typeface="Calibri" panose="020F0502020204030204" pitchFamily="34" charset="0"/>
                <a:cs typeface="Times New Roman" panose="02020603050405020304" pitchFamily="18" charset="0"/>
              </a:rPr>
              <a:t>).</a:t>
            </a:r>
          </a:p>
          <a:p>
            <a:pPr marL="0" marR="0">
              <a:lnSpc>
                <a:spcPct val="107000"/>
              </a:lnSpc>
              <a:spcBef>
                <a:spcPts val="0"/>
              </a:spcBef>
              <a:spcAft>
                <a:spcPts val="800"/>
              </a:spcAft>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5" name="Footer Placeholder 4">
            <a:extLst>
              <a:ext uri="{FF2B5EF4-FFF2-40B4-BE49-F238E27FC236}">
                <a16:creationId xmlns:a16="http://schemas.microsoft.com/office/drawing/2014/main" id="{5129D45A-E806-C2E2-2BCB-819C184BEBE2}"/>
              </a:ext>
            </a:extLst>
          </p:cNvPr>
          <p:cNvSpPr>
            <a:spLocks noGrp="1"/>
          </p:cNvSpPr>
          <p:nvPr>
            <p:ph type="ftr" sz="quarter" idx="11"/>
          </p:nvPr>
        </p:nvSpPr>
        <p:spPr/>
        <p:txBody>
          <a:bodyPr/>
          <a:lstStyle/>
          <a:p>
            <a:r>
              <a:rPr lang="en-US"/>
              <a:t>b hastings  newlebanoncoc.com</a:t>
            </a:r>
            <a:endParaRPr lang="en-US" dirty="0"/>
          </a:p>
        </p:txBody>
      </p:sp>
    </p:spTree>
    <p:extLst>
      <p:ext uri="{BB962C8B-B14F-4D97-AF65-F5344CB8AC3E}">
        <p14:creationId xmlns:p14="http://schemas.microsoft.com/office/powerpoint/2010/main" val="35944653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39522AE-863C-38B8-A622-ABDECE5A37D5}"/>
              </a:ext>
            </a:extLst>
          </p:cNvPr>
          <p:cNvSpPr txBox="1"/>
          <p:nvPr/>
        </p:nvSpPr>
        <p:spPr>
          <a:xfrm>
            <a:off x="671119" y="360727"/>
            <a:ext cx="8103765" cy="1938992"/>
          </a:xfrm>
          <a:prstGeom prst="rect">
            <a:avLst/>
          </a:prstGeom>
          <a:noFill/>
        </p:spPr>
        <p:txBody>
          <a:bodyPr wrap="square">
            <a:spAutoFit/>
          </a:bodyPr>
          <a:lstStyle/>
          <a:p>
            <a:r>
              <a:rPr lang="en-US" sz="2400" b="1" dirty="0">
                <a:solidFill>
                  <a:srgbClr val="0070C0"/>
                </a:solidFill>
              </a:rPr>
              <a:t>I Corinthians-</a:t>
            </a:r>
            <a:r>
              <a:rPr lang="en-US" sz="2400" dirty="0"/>
              <a:t>---- This is a letter written by Paul to the Corinthians. It deals with spirituality and morality and their lack of such. It speaks of the judgment seat of Christ, the temple of the Holy Spirit, the Lord’s Supper, Love, miraculous gifts and the resurrection.</a:t>
            </a:r>
          </a:p>
        </p:txBody>
      </p:sp>
      <p:pic>
        <p:nvPicPr>
          <p:cNvPr id="2" name="Picture 1">
            <a:extLst>
              <a:ext uri="{FF2B5EF4-FFF2-40B4-BE49-F238E27FC236}">
                <a16:creationId xmlns:a16="http://schemas.microsoft.com/office/drawing/2014/main" id="{AA61CFA3-0D6D-A303-5879-1B753C713352}"/>
              </a:ext>
            </a:extLst>
          </p:cNvPr>
          <p:cNvPicPr>
            <a:picLocks noChangeAspect="1"/>
          </p:cNvPicPr>
          <p:nvPr/>
        </p:nvPicPr>
        <p:blipFill rotWithShape="1">
          <a:blip r:embed="rId2"/>
          <a:srcRect t="8814" b="5848"/>
          <a:stretch/>
        </p:blipFill>
        <p:spPr>
          <a:xfrm>
            <a:off x="1177254" y="2424419"/>
            <a:ext cx="6789491" cy="4345497"/>
          </a:xfrm>
          <a:prstGeom prst="rect">
            <a:avLst/>
          </a:prstGeom>
        </p:spPr>
      </p:pic>
      <p:sp>
        <p:nvSpPr>
          <p:cNvPr id="4" name="Rectangle 3">
            <a:extLst>
              <a:ext uri="{FF2B5EF4-FFF2-40B4-BE49-F238E27FC236}">
                <a16:creationId xmlns:a16="http://schemas.microsoft.com/office/drawing/2014/main" id="{9A423A50-6480-2483-253E-C0CC274F3596}"/>
              </a:ext>
            </a:extLst>
          </p:cNvPr>
          <p:cNvSpPr/>
          <p:nvPr/>
        </p:nvSpPr>
        <p:spPr>
          <a:xfrm>
            <a:off x="2827090" y="4496499"/>
            <a:ext cx="1040235" cy="562062"/>
          </a:xfrm>
          <a:prstGeom prst="rect">
            <a:avLst/>
          </a:prstGeom>
          <a:noFill/>
          <a:ln w="7620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1A6666B2-B405-EFA3-5934-63FB290243F0}"/>
              </a:ext>
            </a:extLst>
          </p:cNvPr>
          <p:cNvSpPr/>
          <p:nvPr/>
        </p:nvSpPr>
        <p:spPr>
          <a:xfrm>
            <a:off x="671119" y="360727"/>
            <a:ext cx="8103765" cy="1938992"/>
          </a:xfrm>
          <a:prstGeom prst="rect">
            <a:avLst/>
          </a:prstGeom>
          <a:no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Right 5">
            <a:extLst>
              <a:ext uri="{FF2B5EF4-FFF2-40B4-BE49-F238E27FC236}">
                <a16:creationId xmlns:a16="http://schemas.microsoft.com/office/drawing/2014/main" id="{BBD2FC4F-B0D8-87D5-0CD5-BA9CE2A5B0AA}"/>
              </a:ext>
            </a:extLst>
          </p:cNvPr>
          <p:cNvSpPr/>
          <p:nvPr/>
        </p:nvSpPr>
        <p:spPr>
          <a:xfrm>
            <a:off x="696285" y="4689446"/>
            <a:ext cx="2088859" cy="30200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ooter Placeholder 6">
            <a:extLst>
              <a:ext uri="{FF2B5EF4-FFF2-40B4-BE49-F238E27FC236}">
                <a16:creationId xmlns:a16="http://schemas.microsoft.com/office/drawing/2014/main" id="{0B59A1F4-4CD8-5B69-21DC-1A1C55CF22B5}"/>
              </a:ext>
            </a:extLst>
          </p:cNvPr>
          <p:cNvSpPr>
            <a:spLocks noGrp="1"/>
          </p:cNvSpPr>
          <p:nvPr>
            <p:ph type="ftr" sz="quarter" idx="11"/>
          </p:nvPr>
        </p:nvSpPr>
        <p:spPr/>
        <p:txBody>
          <a:bodyPr/>
          <a:lstStyle/>
          <a:p>
            <a:r>
              <a:rPr lang="en-US"/>
              <a:t>b hastings  newlebanoncoc.com</a:t>
            </a:r>
            <a:endParaRPr lang="en-US" dirty="0"/>
          </a:p>
        </p:txBody>
      </p:sp>
    </p:spTree>
    <p:extLst>
      <p:ext uri="{BB962C8B-B14F-4D97-AF65-F5344CB8AC3E}">
        <p14:creationId xmlns:p14="http://schemas.microsoft.com/office/powerpoint/2010/main" val="6851902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7BAF86C-DD55-3377-9F05-6F498B38350C}"/>
              </a:ext>
            </a:extLst>
          </p:cNvPr>
          <p:cNvSpPr/>
          <p:nvPr/>
        </p:nvSpPr>
        <p:spPr>
          <a:xfrm>
            <a:off x="0" y="0"/>
            <a:ext cx="855677" cy="6858000"/>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F09A8EDE-AD51-341A-5DA9-578B628186AF}"/>
              </a:ext>
            </a:extLst>
          </p:cNvPr>
          <p:cNvSpPr/>
          <p:nvPr/>
        </p:nvSpPr>
        <p:spPr>
          <a:xfrm>
            <a:off x="0" y="0"/>
            <a:ext cx="9144000" cy="704675"/>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35FD543D-5F38-BC77-B1C0-94E95ABADDC6}"/>
              </a:ext>
            </a:extLst>
          </p:cNvPr>
          <p:cNvSpPr txBox="1"/>
          <p:nvPr/>
        </p:nvSpPr>
        <p:spPr>
          <a:xfrm>
            <a:off x="8387" y="67112"/>
            <a:ext cx="9135613"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Provisions For Pilgrim People    1 Cor. 10:1-4</a:t>
            </a:r>
          </a:p>
        </p:txBody>
      </p:sp>
      <p:sp>
        <p:nvSpPr>
          <p:cNvPr id="6" name="TextBox 5">
            <a:extLst>
              <a:ext uri="{FF2B5EF4-FFF2-40B4-BE49-F238E27FC236}">
                <a16:creationId xmlns:a16="http://schemas.microsoft.com/office/drawing/2014/main" id="{605A7A37-FED2-D072-4EAC-ACD68D4AA04D}"/>
              </a:ext>
            </a:extLst>
          </p:cNvPr>
          <p:cNvSpPr txBox="1"/>
          <p:nvPr/>
        </p:nvSpPr>
        <p:spPr>
          <a:xfrm>
            <a:off x="1098958" y="864066"/>
            <a:ext cx="7734649" cy="5170646"/>
          </a:xfrm>
          <a:prstGeom prst="rect">
            <a:avLst/>
          </a:prstGeom>
          <a:noFill/>
        </p:spPr>
        <p:txBody>
          <a:bodyPr wrap="square">
            <a:spAutoFit/>
          </a:bodyPr>
          <a:lstStyle/>
          <a:p>
            <a:pPr marL="0" marR="0" indent="228600">
              <a:spcBef>
                <a:spcPts val="0"/>
              </a:spcBef>
              <a:spcAft>
                <a:spcPts val="0"/>
              </a:spcAft>
            </a:pPr>
            <a:r>
              <a:rPr lang="en-US" sz="3000" b="1" kern="0" dirty="0">
                <a:solidFill>
                  <a:srgbClr val="0070C0"/>
                </a:solidFill>
                <a:latin typeface="Calibri" panose="020F0502020204030204" pitchFamily="34" charset="0"/>
                <a:ea typeface="Calibri" panose="020F0502020204030204" pitchFamily="34" charset="0"/>
                <a:cs typeface="Calibri" panose="020F0502020204030204" pitchFamily="34" charset="0"/>
              </a:rPr>
              <a:t>e</a:t>
            </a:r>
            <a:r>
              <a:rPr lang="en-US" sz="3000" b="1" kern="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 </a:t>
            </a:r>
            <a:r>
              <a:rPr lang="en-US" sz="3000" b="1" kern="0" cap="small"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Like Christ, the Smitten Rock Poured Forth its Hidden Treasures.</a:t>
            </a:r>
            <a:r>
              <a:rPr lang="en-US" sz="3000" b="1" kern="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 </a:t>
            </a:r>
            <a:endParaRPr lang="en-US" sz="3000" b="1" kern="0" dirty="0">
              <a:solidFill>
                <a:srgbClr val="0070C0"/>
              </a:solidFill>
              <a:latin typeface="Calibri" panose="020F0502020204030204" pitchFamily="34" charset="0"/>
              <a:ea typeface="Calibri" panose="020F0502020204030204" pitchFamily="34" charset="0"/>
              <a:cs typeface="Calibri" panose="020F0502020204030204" pitchFamily="34" charset="0"/>
            </a:endParaRPr>
          </a:p>
          <a:p>
            <a:pPr marL="0" marR="0" indent="228600">
              <a:spcBef>
                <a:spcPts val="0"/>
              </a:spcBef>
              <a:spcAft>
                <a:spcPts val="0"/>
              </a:spcAft>
            </a:pPr>
            <a:r>
              <a:rPr lang="en-US" sz="3000" kern="0" dirty="0">
                <a:effectLst/>
                <a:latin typeface="Calibri" panose="020F0502020204030204" pitchFamily="34" charset="0"/>
                <a:ea typeface="Calibri" panose="020F0502020204030204" pitchFamily="34" charset="0"/>
                <a:cs typeface="Calibri" panose="020F0502020204030204" pitchFamily="34" charset="0"/>
              </a:rPr>
              <a:t>“He clave the rock, and gave them drink as out of the great depths” (</a:t>
            </a:r>
            <a:r>
              <a:rPr lang="en-US" sz="3000" b="1" kern="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Psa. 78:15</a:t>
            </a:r>
            <a:r>
              <a:rPr lang="en-US" sz="3000" kern="0" dirty="0">
                <a:effectLst/>
                <a:latin typeface="Calibri" panose="020F0502020204030204" pitchFamily="34" charset="0"/>
                <a:ea typeface="Calibri" panose="020F0502020204030204" pitchFamily="34" charset="0"/>
                <a:cs typeface="Calibri" panose="020F0502020204030204" pitchFamily="34" charset="0"/>
              </a:rPr>
              <a:t>). </a:t>
            </a:r>
          </a:p>
          <a:p>
            <a:pPr marL="0" marR="0" indent="228600">
              <a:spcBef>
                <a:spcPts val="0"/>
              </a:spcBef>
              <a:spcAft>
                <a:spcPts val="0"/>
              </a:spcAft>
            </a:pPr>
            <a:r>
              <a:rPr lang="en-US" sz="3000" kern="0" dirty="0">
                <a:latin typeface="Calibri" panose="020F0502020204030204" pitchFamily="34" charset="0"/>
                <a:ea typeface="Calibri" panose="020F0502020204030204" pitchFamily="34" charset="0"/>
                <a:cs typeface="Calibri" panose="020F0502020204030204" pitchFamily="34" charset="0"/>
              </a:rPr>
              <a:t>- T</a:t>
            </a:r>
            <a:r>
              <a:rPr lang="en-US" sz="3000" kern="0" dirty="0">
                <a:effectLst/>
                <a:latin typeface="Calibri" panose="020F0502020204030204" pitchFamily="34" charset="0"/>
                <a:ea typeface="Calibri" panose="020F0502020204030204" pitchFamily="34" charset="0"/>
                <a:cs typeface="Calibri" panose="020F0502020204030204" pitchFamily="34" charset="0"/>
              </a:rPr>
              <a:t>hat from His smitten Son there should come forth </a:t>
            </a:r>
            <a:r>
              <a:rPr lang="en-US" sz="3000" u="sng" kern="0" dirty="0">
                <a:effectLst/>
                <a:latin typeface="Calibri" panose="020F0502020204030204" pitchFamily="34" charset="0"/>
                <a:ea typeface="Calibri" panose="020F0502020204030204" pitchFamily="34" charset="0"/>
                <a:cs typeface="Calibri" panose="020F0502020204030204" pitchFamily="34" charset="0"/>
              </a:rPr>
              <a:t>streams of redeeming mercies</a:t>
            </a:r>
            <a:r>
              <a:rPr lang="en-US" sz="3000" kern="0" dirty="0">
                <a:effectLst/>
                <a:latin typeface="Calibri" panose="020F0502020204030204" pitchFamily="34" charset="0"/>
                <a:ea typeface="Calibri" panose="020F0502020204030204" pitchFamily="34" charset="0"/>
                <a:cs typeface="Calibri" panose="020F0502020204030204" pitchFamily="34" charset="0"/>
              </a:rPr>
              <a:t>, out of the </a:t>
            </a:r>
            <a:r>
              <a:rPr lang="en-US" sz="3000" u="sng" kern="0" dirty="0">
                <a:effectLst/>
                <a:latin typeface="Calibri" panose="020F0502020204030204" pitchFamily="34" charset="0"/>
                <a:ea typeface="Calibri" panose="020F0502020204030204" pitchFamily="34" charset="0"/>
                <a:cs typeface="Calibri" panose="020F0502020204030204" pitchFamily="34" charset="0"/>
              </a:rPr>
              <a:t>great depths of God’s eternal purpose</a:t>
            </a:r>
            <a:r>
              <a:rPr lang="en-US" sz="3000" kern="0" dirty="0">
                <a:effectLst/>
                <a:latin typeface="Calibri" panose="020F0502020204030204" pitchFamily="34" charset="0"/>
                <a:ea typeface="Calibri" panose="020F0502020204030204" pitchFamily="34" charset="0"/>
                <a:cs typeface="Calibri" panose="020F0502020204030204" pitchFamily="34" charset="0"/>
              </a:rPr>
              <a:t>.</a:t>
            </a:r>
          </a:p>
          <a:p>
            <a:pPr marL="0" marR="0" indent="228600">
              <a:spcBef>
                <a:spcPts val="0"/>
              </a:spcBef>
              <a:spcAft>
                <a:spcPts val="0"/>
              </a:spcAft>
            </a:pPr>
            <a:r>
              <a:rPr lang="en-US" sz="3000" kern="0" dirty="0">
                <a:effectLst/>
                <a:latin typeface="Calibri" panose="020F0502020204030204" pitchFamily="34" charset="0"/>
                <a:ea typeface="Calibri" panose="020F0502020204030204" pitchFamily="34" charset="0"/>
                <a:cs typeface="Calibri" panose="020F0502020204030204" pitchFamily="34" charset="0"/>
              </a:rPr>
              <a:t> In that day in which Christ was pierced, there was opened a fountain of cleansing for a sinful world. “Ho, every one that </a:t>
            </a:r>
            <a:r>
              <a:rPr lang="en-US" sz="3000" kern="0" dirty="0" err="1">
                <a:effectLst/>
                <a:latin typeface="Calibri" panose="020F0502020204030204" pitchFamily="34" charset="0"/>
                <a:ea typeface="Calibri" panose="020F0502020204030204" pitchFamily="34" charset="0"/>
                <a:cs typeface="Calibri" panose="020F0502020204030204" pitchFamily="34" charset="0"/>
              </a:rPr>
              <a:t>thirsteth</a:t>
            </a:r>
            <a:r>
              <a:rPr lang="en-US" sz="3000" kern="0" dirty="0">
                <a:effectLst/>
                <a:latin typeface="Calibri" panose="020F0502020204030204" pitchFamily="34" charset="0"/>
                <a:ea typeface="Calibri" panose="020F0502020204030204" pitchFamily="34" charset="0"/>
                <a:cs typeface="Calibri" panose="020F0502020204030204" pitchFamily="34" charset="0"/>
              </a:rPr>
              <a:t>, come ye to the waters” (</a:t>
            </a:r>
            <a:r>
              <a:rPr lang="en-US" sz="3000" b="1" kern="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Isa. 55:1</a:t>
            </a:r>
            <a:r>
              <a:rPr lang="en-US" sz="3000" kern="0" dirty="0">
                <a:effectLst/>
                <a:latin typeface="Calibri" panose="020F0502020204030204" pitchFamily="34" charset="0"/>
                <a:ea typeface="Calibri" panose="020F0502020204030204" pitchFamily="34" charset="0"/>
                <a:cs typeface="Calibri" panose="020F0502020204030204" pitchFamily="34" charset="0"/>
              </a:rPr>
              <a:t>).</a:t>
            </a:r>
            <a:endParaRPr lang="en-US" sz="3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Footer Placeholder 4">
            <a:extLst>
              <a:ext uri="{FF2B5EF4-FFF2-40B4-BE49-F238E27FC236}">
                <a16:creationId xmlns:a16="http://schemas.microsoft.com/office/drawing/2014/main" id="{B436B3F5-F314-3856-120B-4AC58FDE9613}"/>
              </a:ext>
            </a:extLst>
          </p:cNvPr>
          <p:cNvSpPr>
            <a:spLocks noGrp="1"/>
          </p:cNvSpPr>
          <p:nvPr>
            <p:ph type="ftr" sz="quarter" idx="11"/>
          </p:nvPr>
        </p:nvSpPr>
        <p:spPr/>
        <p:txBody>
          <a:bodyPr/>
          <a:lstStyle/>
          <a:p>
            <a:r>
              <a:rPr lang="en-US"/>
              <a:t>b hastings  newlebanoncoc.com</a:t>
            </a:r>
            <a:endParaRPr lang="en-US" dirty="0"/>
          </a:p>
        </p:txBody>
      </p:sp>
    </p:spTree>
    <p:extLst>
      <p:ext uri="{BB962C8B-B14F-4D97-AF65-F5344CB8AC3E}">
        <p14:creationId xmlns:p14="http://schemas.microsoft.com/office/powerpoint/2010/main" val="34094013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7BAF86C-DD55-3377-9F05-6F498B38350C}"/>
              </a:ext>
            </a:extLst>
          </p:cNvPr>
          <p:cNvSpPr/>
          <p:nvPr/>
        </p:nvSpPr>
        <p:spPr>
          <a:xfrm>
            <a:off x="0" y="0"/>
            <a:ext cx="855677" cy="6858000"/>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F09A8EDE-AD51-341A-5DA9-578B628186AF}"/>
              </a:ext>
            </a:extLst>
          </p:cNvPr>
          <p:cNvSpPr/>
          <p:nvPr/>
        </p:nvSpPr>
        <p:spPr>
          <a:xfrm>
            <a:off x="0" y="0"/>
            <a:ext cx="9144000" cy="704675"/>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35FD543D-5F38-BC77-B1C0-94E95ABADDC6}"/>
              </a:ext>
            </a:extLst>
          </p:cNvPr>
          <p:cNvSpPr txBox="1"/>
          <p:nvPr/>
        </p:nvSpPr>
        <p:spPr>
          <a:xfrm>
            <a:off x="8387" y="67112"/>
            <a:ext cx="9135613"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Provisions For Pilgrim People    1 Cor. 10:1-4</a:t>
            </a:r>
          </a:p>
        </p:txBody>
      </p:sp>
      <p:sp>
        <p:nvSpPr>
          <p:cNvPr id="6" name="TextBox 5">
            <a:extLst>
              <a:ext uri="{FF2B5EF4-FFF2-40B4-BE49-F238E27FC236}">
                <a16:creationId xmlns:a16="http://schemas.microsoft.com/office/drawing/2014/main" id="{C963A7AF-4F14-59E5-1341-DF9262C4B45F}"/>
              </a:ext>
            </a:extLst>
          </p:cNvPr>
          <p:cNvSpPr txBox="1"/>
          <p:nvPr/>
        </p:nvSpPr>
        <p:spPr>
          <a:xfrm>
            <a:off x="1317072" y="973123"/>
            <a:ext cx="7558480" cy="5689058"/>
          </a:xfrm>
          <a:prstGeom prst="rect">
            <a:avLst/>
          </a:prstGeom>
          <a:noFill/>
        </p:spPr>
        <p:txBody>
          <a:bodyPr wrap="square">
            <a:spAutoFit/>
          </a:bodyPr>
          <a:lstStyle/>
          <a:p>
            <a:pPr marL="0" marR="0" indent="228600">
              <a:spcBef>
                <a:spcPts val="0"/>
              </a:spcBef>
              <a:spcAft>
                <a:spcPts val="0"/>
              </a:spcAft>
            </a:pPr>
            <a:r>
              <a:rPr lang="en-US" sz="3000" b="1" kern="0" dirty="0">
                <a:solidFill>
                  <a:srgbClr val="0070C0"/>
                </a:solidFill>
                <a:latin typeface="Calibri" panose="020F0502020204030204" pitchFamily="34" charset="0"/>
                <a:ea typeface="Calibri" panose="020F0502020204030204" pitchFamily="34" charset="0"/>
                <a:cs typeface="Calibri" panose="020F0502020204030204" pitchFamily="34" charset="0"/>
              </a:rPr>
              <a:t>f</a:t>
            </a:r>
            <a:r>
              <a:rPr lang="en-US" sz="3000" b="1" kern="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 </a:t>
            </a:r>
            <a:r>
              <a:rPr lang="en-US" sz="3000" b="1" kern="0" cap="small"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Like Christ, this Spiritual Rock followed Them.</a:t>
            </a:r>
          </a:p>
          <a:p>
            <a:pPr marL="0" marR="0" indent="228600">
              <a:spcBef>
                <a:spcPts val="0"/>
              </a:spcBef>
              <a:spcAft>
                <a:spcPts val="0"/>
              </a:spcAft>
            </a:pPr>
            <a:r>
              <a:rPr lang="en-US" sz="3000" kern="0" dirty="0">
                <a:effectLst/>
                <a:latin typeface="Calibri" panose="020F0502020204030204" pitchFamily="34" charset="0"/>
                <a:ea typeface="Calibri" panose="020F0502020204030204" pitchFamily="34" charset="0"/>
                <a:cs typeface="Calibri" panose="020F0502020204030204" pitchFamily="34" charset="0"/>
              </a:rPr>
              <a:t> </a:t>
            </a:r>
            <a:r>
              <a:rPr lang="en-US" sz="2800" u="sng" kern="0" dirty="0">
                <a:effectLst/>
                <a:latin typeface="Calibri" panose="020F0502020204030204" pitchFamily="34" charset="0"/>
                <a:ea typeface="Calibri" panose="020F0502020204030204" pitchFamily="34" charset="0"/>
                <a:cs typeface="Calibri" panose="020F0502020204030204" pitchFamily="34" charset="0"/>
              </a:rPr>
              <a:t>They drank of that Spiritual Rock that followed them: and that Rock was Christ</a:t>
            </a:r>
            <a:r>
              <a:rPr lang="en-US" sz="2800" kern="0" dirty="0">
                <a:effectLst/>
                <a:latin typeface="Calibri" panose="020F0502020204030204" pitchFamily="34" charset="0"/>
                <a:ea typeface="Calibri" panose="020F0502020204030204" pitchFamily="34" charset="0"/>
                <a:cs typeface="Calibri" panose="020F0502020204030204" pitchFamily="34" charset="0"/>
              </a:rPr>
              <a:t>” (v. 4). This water from the Rock was to them an </a:t>
            </a:r>
            <a:r>
              <a:rPr lang="en-US" sz="2800" b="1" u="sng" kern="0" dirty="0">
                <a:effectLst/>
                <a:latin typeface="Calibri" panose="020F0502020204030204" pitchFamily="34" charset="0"/>
                <a:ea typeface="Calibri" panose="020F0502020204030204" pitchFamily="34" charset="0"/>
                <a:cs typeface="Calibri" panose="020F0502020204030204" pitchFamily="34" charset="0"/>
              </a:rPr>
              <a:t>abiding blessing</a:t>
            </a:r>
            <a:r>
              <a:rPr lang="en-US" sz="2800" kern="0" dirty="0">
                <a:effectLst/>
                <a:latin typeface="Calibri" panose="020F0502020204030204" pitchFamily="34" charset="0"/>
                <a:ea typeface="Calibri" panose="020F0502020204030204" pitchFamily="34" charset="0"/>
                <a:cs typeface="Calibri" panose="020F0502020204030204" pitchFamily="34" charset="0"/>
              </a:rPr>
              <a:t>. It followed them. Something to satisfy all the way. Jesus said “The water that I shall give him shall be in him a well, springing up into everlasting life” (John 4:14). And, “Lo, I am with you, and will never leave you nor forsake you.” </a:t>
            </a:r>
          </a:p>
          <a:p>
            <a:pPr marL="0" marR="0" indent="228600">
              <a:spcBef>
                <a:spcPts val="0"/>
              </a:spcBef>
              <a:spcAft>
                <a:spcPts val="0"/>
              </a:spcAft>
            </a:pPr>
            <a:r>
              <a:rPr lang="en-US" sz="2400" kern="0" dirty="0">
                <a:effectLst/>
                <a:latin typeface="Calibri" panose="020F0502020204030204" pitchFamily="34" charset="0"/>
                <a:ea typeface="Calibri" panose="020F0502020204030204" pitchFamily="34" charset="0"/>
                <a:cs typeface="Calibri" panose="020F0502020204030204" pitchFamily="34" charset="0"/>
              </a:rPr>
              <a:t>He is our Rock, the Rock of our eternal salvation and eternal supply.</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Footer Placeholder 4">
            <a:extLst>
              <a:ext uri="{FF2B5EF4-FFF2-40B4-BE49-F238E27FC236}">
                <a16:creationId xmlns:a16="http://schemas.microsoft.com/office/drawing/2014/main" id="{14CF065D-9E4B-8D57-5FB5-54AEF1C98C1E}"/>
              </a:ext>
            </a:extLst>
          </p:cNvPr>
          <p:cNvSpPr>
            <a:spLocks noGrp="1"/>
          </p:cNvSpPr>
          <p:nvPr>
            <p:ph type="ftr" sz="quarter" idx="11"/>
          </p:nvPr>
        </p:nvSpPr>
        <p:spPr/>
        <p:txBody>
          <a:bodyPr/>
          <a:lstStyle/>
          <a:p>
            <a:r>
              <a:rPr lang="en-US"/>
              <a:t>b hastings  newlebanoncoc.com</a:t>
            </a:r>
            <a:endParaRPr lang="en-US" dirty="0"/>
          </a:p>
        </p:txBody>
      </p:sp>
    </p:spTree>
    <p:extLst>
      <p:ext uri="{BB962C8B-B14F-4D97-AF65-F5344CB8AC3E}">
        <p14:creationId xmlns:p14="http://schemas.microsoft.com/office/powerpoint/2010/main" val="302422610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7BAF86C-DD55-3377-9F05-6F498B38350C}"/>
              </a:ext>
            </a:extLst>
          </p:cNvPr>
          <p:cNvSpPr/>
          <p:nvPr/>
        </p:nvSpPr>
        <p:spPr>
          <a:xfrm>
            <a:off x="0" y="0"/>
            <a:ext cx="855677" cy="6858000"/>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F09A8EDE-AD51-341A-5DA9-578B628186AF}"/>
              </a:ext>
            </a:extLst>
          </p:cNvPr>
          <p:cNvSpPr/>
          <p:nvPr/>
        </p:nvSpPr>
        <p:spPr>
          <a:xfrm>
            <a:off x="0" y="0"/>
            <a:ext cx="9144000" cy="704675"/>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35FD543D-5F38-BC77-B1C0-94E95ABADDC6}"/>
              </a:ext>
            </a:extLst>
          </p:cNvPr>
          <p:cNvSpPr txBox="1"/>
          <p:nvPr/>
        </p:nvSpPr>
        <p:spPr>
          <a:xfrm>
            <a:off x="8387" y="67112"/>
            <a:ext cx="9135613"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Provisions For Pilgrim People    1 Cor. 10:1-4</a:t>
            </a:r>
          </a:p>
        </p:txBody>
      </p:sp>
      <p:sp>
        <p:nvSpPr>
          <p:cNvPr id="6" name="TextBox 5">
            <a:extLst>
              <a:ext uri="{FF2B5EF4-FFF2-40B4-BE49-F238E27FC236}">
                <a16:creationId xmlns:a16="http://schemas.microsoft.com/office/drawing/2014/main" id="{83A5DF32-E352-8A48-3EC5-F49C12FC9DA9}"/>
              </a:ext>
            </a:extLst>
          </p:cNvPr>
          <p:cNvSpPr txBox="1"/>
          <p:nvPr/>
        </p:nvSpPr>
        <p:spPr>
          <a:xfrm>
            <a:off x="1006680" y="3078762"/>
            <a:ext cx="7357144" cy="3539430"/>
          </a:xfrm>
          <a:prstGeom prst="rect">
            <a:avLst/>
          </a:prstGeom>
          <a:noFill/>
        </p:spPr>
        <p:txBody>
          <a:bodyPr wrap="square">
            <a:spAutoFit/>
          </a:bodyPr>
          <a:lstStyle/>
          <a:p>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1. The Moving Cloud. (Word)</a:t>
            </a:r>
            <a:endParaRPr lang="en-US" sz="3200" b="1" kern="0"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r>
              <a:rPr lang="en-US" sz="3200" b="1" kern="100" dirty="0">
                <a:solidFill>
                  <a:srgbClr val="FF0000"/>
                </a:solidFill>
                <a:latin typeface="Calibri" panose="020F0502020204030204" pitchFamily="34" charset="0"/>
                <a:ea typeface="Calibri" panose="020F0502020204030204" pitchFamily="34" charset="0"/>
                <a:cs typeface="Times New Roman" panose="02020603050405020304" pitchFamily="18" charset="0"/>
              </a:rPr>
              <a:t>2.</a:t>
            </a:r>
            <a:r>
              <a:rPr kumimoji="0" lang="en-US" sz="3200" b="1" i="0" u="none" strike="noStrike" kern="1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The Daily Manna.</a:t>
            </a:r>
          </a:p>
          <a:p>
            <a:r>
              <a:rPr lang="en-US" sz="3200" b="1" kern="100" dirty="0">
                <a:solidFill>
                  <a:srgbClr val="0070C0"/>
                </a:solidFill>
                <a:latin typeface="Calibri" panose="020F0502020204030204" pitchFamily="34" charset="0"/>
                <a:ea typeface="Calibri" panose="020F0502020204030204" pitchFamily="34" charset="0"/>
                <a:cs typeface="Times New Roman" panose="02020603050405020304" pitchFamily="18" charset="0"/>
              </a:rPr>
              <a:t>3.</a:t>
            </a:r>
            <a:r>
              <a:rPr kumimoji="0" lang="en-US" sz="3200" b="1" i="0" u="none" strike="noStrike" kern="1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rPr>
              <a:t> The Rock that Followed Them.</a:t>
            </a:r>
          </a:p>
          <a:p>
            <a:r>
              <a:rPr lang="en-US" sz="2200" b="1" kern="100" dirty="0">
                <a:solidFill>
                  <a:srgbClr val="0070C0"/>
                </a:solidFill>
                <a:latin typeface="Calibri" panose="020F0502020204030204" pitchFamily="34" charset="0"/>
                <a:cs typeface="Times New Roman" panose="02020603050405020304" pitchFamily="18" charset="0"/>
              </a:rPr>
              <a:t>	</a:t>
            </a:r>
            <a:r>
              <a:rPr lang="en-US" sz="2200" kern="100" dirty="0">
                <a:solidFill>
                  <a:srgbClr val="0070C0"/>
                </a:solidFill>
                <a:latin typeface="Calibri" panose="020F0502020204030204" pitchFamily="34" charset="0"/>
                <a:cs typeface="Times New Roman" panose="02020603050405020304" pitchFamily="18" charset="0"/>
              </a:rPr>
              <a:t>Rock was revealed by God</a:t>
            </a:r>
          </a:p>
          <a:p>
            <a:r>
              <a:rPr lang="en-US" sz="2200" kern="100" dirty="0">
                <a:solidFill>
                  <a:srgbClr val="0070C0"/>
                </a:solidFill>
                <a:latin typeface="Calibri" panose="020F0502020204030204" pitchFamily="34" charset="0"/>
                <a:cs typeface="Times New Roman" panose="02020603050405020304" pitchFamily="18" charset="0"/>
              </a:rPr>
              <a:t>	Rock was divinely possessed</a:t>
            </a:r>
          </a:p>
          <a:p>
            <a:r>
              <a:rPr lang="en-US" sz="2200" kern="100" dirty="0">
                <a:solidFill>
                  <a:srgbClr val="0070C0"/>
                </a:solidFill>
                <a:latin typeface="Calibri" panose="020F0502020204030204" pitchFamily="34" charset="0"/>
                <a:cs typeface="Times New Roman" panose="02020603050405020304" pitchFamily="18" charset="0"/>
              </a:rPr>
              <a:t>	Rock rich in blessings</a:t>
            </a:r>
          </a:p>
          <a:p>
            <a:r>
              <a:rPr lang="en-US" sz="2200" kern="100" dirty="0">
                <a:solidFill>
                  <a:srgbClr val="0070C0"/>
                </a:solidFill>
                <a:latin typeface="Calibri" panose="020F0502020204030204" pitchFamily="34" charset="0"/>
                <a:cs typeface="Times New Roman" panose="02020603050405020304" pitchFamily="18" charset="0"/>
              </a:rPr>
              <a:t>	Rock was smitten</a:t>
            </a:r>
          </a:p>
          <a:p>
            <a:r>
              <a:rPr lang="en-US" sz="2200" kern="100" dirty="0">
                <a:solidFill>
                  <a:srgbClr val="0070C0"/>
                </a:solidFill>
                <a:latin typeface="Calibri" panose="020F0502020204030204" pitchFamily="34" charset="0"/>
                <a:cs typeface="Times New Roman" panose="02020603050405020304" pitchFamily="18" charset="0"/>
              </a:rPr>
              <a:t>	Smitten Rock poured out blessings</a:t>
            </a:r>
          </a:p>
          <a:p>
            <a:endParaRPr lang="en-US" dirty="0"/>
          </a:p>
        </p:txBody>
      </p:sp>
      <p:sp>
        <p:nvSpPr>
          <p:cNvPr id="5" name="Footer Placeholder 4">
            <a:extLst>
              <a:ext uri="{FF2B5EF4-FFF2-40B4-BE49-F238E27FC236}">
                <a16:creationId xmlns:a16="http://schemas.microsoft.com/office/drawing/2014/main" id="{2623AB4B-6C66-F355-A7C1-69E427B93425}"/>
              </a:ext>
            </a:extLst>
          </p:cNvPr>
          <p:cNvSpPr>
            <a:spLocks noGrp="1"/>
          </p:cNvSpPr>
          <p:nvPr>
            <p:ph type="ftr" sz="quarter" idx="11"/>
          </p:nvPr>
        </p:nvSpPr>
        <p:spPr/>
        <p:txBody>
          <a:bodyPr/>
          <a:lstStyle/>
          <a:p>
            <a:r>
              <a:rPr lang="en-US"/>
              <a:t>b hastings  newlebanoncoc.com</a:t>
            </a:r>
            <a:endParaRPr lang="en-US" dirty="0"/>
          </a:p>
        </p:txBody>
      </p:sp>
      <p:sp>
        <p:nvSpPr>
          <p:cNvPr id="7" name="TextBox 6">
            <a:extLst>
              <a:ext uri="{FF2B5EF4-FFF2-40B4-BE49-F238E27FC236}">
                <a16:creationId xmlns:a16="http://schemas.microsoft.com/office/drawing/2014/main" id="{50ADC190-507B-5733-E8D1-C39EB01EFA5D}"/>
              </a:ext>
            </a:extLst>
          </p:cNvPr>
          <p:cNvSpPr txBox="1"/>
          <p:nvPr/>
        </p:nvSpPr>
        <p:spPr>
          <a:xfrm>
            <a:off x="855678" y="1266738"/>
            <a:ext cx="8288322" cy="1200329"/>
          </a:xfrm>
          <a:prstGeom prst="rect">
            <a:avLst/>
          </a:prstGeom>
          <a:noFill/>
        </p:spPr>
        <p:txBody>
          <a:bodyPr wrap="square" rtlCol="0">
            <a:spAutoFit/>
          </a:bodyPr>
          <a:lstStyle/>
          <a:p>
            <a:pPr algn="ctr"/>
            <a:r>
              <a:rPr lang="en-US" sz="3600" dirty="0">
                <a:latin typeface="Aharoni" panose="02010803020104030203" pitchFamily="2" charset="-79"/>
                <a:cs typeface="Aharoni" panose="02010803020104030203" pitchFamily="2" charset="-79"/>
              </a:rPr>
              <a:t>God provided for the Israelites, </a:t>
            </a:r>
          </a:p>
          <a:p>
            <a:pPr algn="ctr"/>
            <a:r>
              <a:rPr lang="en-US" sz="3600" dirty="0">
                <a:latin typeface="Aharoni" panose="02010803020104030203" pitchFamily="2" charset="-79"/>
                <a:cs typeface="Aharoni" panose="02010803020104030203" pitchFamily="2" charset="-79"/>
              </a:rPr>
              <a:t>He will provide for us today.</a:t>
            </a:r>
          </a:p>
        </p:txBody>
      </p:sp>
      <p:sp>
        <p:nvSpPr>
          <p:cNvPr id="8" name="Rectangle 7">
            <a:extLst>
              <a:ext uri="{FF2B5EF4-FFF2-40B4-BE49-F238E27FC236}">
                <a16:creationId xmlns:a16="http://schemas.microsoft.com/office/drawing/2014/main" id="{87ECC586-90D6-5414-1BEC-6AFC1A120FFD}"/>
              </a:ext>
            </a:extLst>
          </p:cNvPr>
          <p:cNvSpPr/>
          <p:nvPr/>
        </p:nvSpPr>
        <p:spPr>
          <a:xfrm>
            <a:off x="1493240" y="1115736"/>
            <a:ext cx="7105476" cy="1568741"/>
          </a:xfrm>
          <a:prstGeom prst="rect">
            <a:avLst/>
          </a:prstGeom>
          <a:no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5867240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7BAF86C-DD55-3377-9F05-6F498B38350C}"/>
              </a:ext>
            </a:extLst>
          </p:cNvPr>
          <p:cNvSpPr/>
          <p:nvPr/>
        </p:nvSpPr>
        <p:spPr>
          <a:xfrm>
            <a:off x="0" y="0"/>
            <a:ext cx="855677" cy="6858000"/>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F09A8EDE-AD51-341A-5DA9-578B628186AF}"/>
              </a:ext>
            </a:extLst>
          </p:cNvPr>
          <p:cNvSpPr/>
          <p:nvPr/>
        </p:nvSpPr>
        <p:spPr>
          <a:xfrm>
            <a:off x="0" y="0"/>
            <a:ext cx="9144000" cy="208047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35FD543D-5F38-BC77-B1C0-94E95ABADDC6}"/>
              </a:ext>
            </a:extLst>
          </p:cNvPr>
          <p:cNvSpPr txBox="1"/>
          <p:nvPr/>
        </p:nvSpPr>
        <p:spPr>
          <a:xfrm>
            <a:off x="1" y="-16778"/>
            <a:ext cx="9143999" cy="175432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uLnTx/>
                <a:uFillTx/>
                <a:latin typeface="Calibri" panose="020F0502020204030204"/>
                <a:ea typeface="+mn-ea"/>
                <a:cs typeface="+mn-cs"/>
              </a:rPr>
              <a:t>Are you a New Testament Christian?</a:t>
            </a:r>
          </a:p>
        </p:txBody>
      </p:sp>
      <p:sp>
        <p:nvSpPr>
          <p:cNvPr id="5" name="Rectangle 3" descr="Rectangle: Click to edit Master text styles&#10;Second level&#10;Third level&#10;Fourth level&#10;Fifth level">
            <a:extLst>
              <a:ext uri="{FF2B5EF4-FFF2-40B4-BE49-F238E27FC236}">
                <a16:creationId xmlns:a16="http://schemas.microsoft.com/office/drawing/2014/main" id="{D0B57229-4B70-A0A7-3E79-C275ACFCE8EC}"/>
              </a:ext>
            </a:extLst>
          </p:cNvPr>
          <p:cNvSpPr txBox="1">
            <a:spLocks noChangeArrowheads="1"/>
          </p:cNvSpPr>
          <p:nvPr/>
        </p:nvSpPr>
        <p:spPr>
          <a:xfrm>
            <a:off x="855677" y="2295190"/>
            <a:ext cx="6484938" cy="290513"/>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609600" marR="0" lvl="0" indent="-609600" algn="l" defTabSz="914400" rtl="0" eaLnBrk="0" fontAlgn="base" latinLnBrk="0" hangingPunct="0">
              <a:lnSpc>
                <a:spcPct val="80000"/>
              </a:lnSpc>
              <a:spcBef>
                <a:spcPct val="20000"/>
              </a:spcBef>
              <a:spcAft>
                <a:spcPct val="0"/>
              </a:spcAft>
              <a:buClrTx/>
              <a:buSzTx/>
              <a:buFontTx/>
              <a:buChar char="•"/>
              <a:tabLst/>
              <a:defRPr/>
            </a:pPr>
            <a:r>
              <a:rPr kumimoji="0" lang="en-US" sz="3600" b="1" i="0" u="none" strike="noStrike" kern="0" cap="none" spc="0" normalizeH="0" baseline="0" noProof="0" dirty="0">
                <a:ln>
                  <a:noFill/>
                </a:ln>
                <a:solidFill>
                  <a:srgbClr val="0070C0"/>
                </a:solidFill>
                <a:effectLst/>
                <a:uLnTx/>
                <a:uFillTx/>
                <a:latin typeface="Calibri" panose="020F0502020204030204"/>
                <a:ea typeface="+mn-ea"/>
                <a:cs typeface="Calibri" panose="020F0502020204030204" pitchFamily="34" charset="0"/>
              </a:rPr>
              <a:t>Hear</a:t>
            </a:r>
            <a:r>
              <a:rPr kumimoji="0" lang="en-US" sz="3600" b="0" i="0" u="none" strike="noStrike" kern="0" cap="none" spc="0" normalizeH="0" baseline="0" noProof="0" dirty="0">
                <a:ln>
                  <a:noFill/>
                </a:ln>
                <a:solidFill>
                  <a:srgbClr val="000000"/>
                </a:solidFill>
                <a:effectLst/>
                <a:uLnTx/>
                <a:uFillTx/>
                <a:latin typeface="Calibri" panose="020F0502020204030204"/>
                <a:ea typeface="+mn-ea"/>
                <a:cs typeface="Calibri" panose="020F0502020204030204" pitchFamily="34" charset="0"/>
              </a:rPr>
              <a:t> the Gospel (Rom.10:14)</a:t>
            </a:r>
          </a:p>
        </p:txBody>
      </p:sp>
      <p:sp>
        <p:nvSpPr>
          <p:cNvPr id="6" name="Rectangle 3" descr="Rectangle: Click to edit Master text styles&#10;Second level&#10;Third level&#10;Fourth level&#10;Fifth level">
            <a:extLst>
              <a:ext uri="{FF2B5EF4-FFF2-40B4-BE49-F238E27FC236}">
                <a16:creationId xmlns:a16="http://schemas.microsoft.com/office/drawing/2014/main" id="{8D768C23-8C44-E143-4AC6-B52FF28E7369}"/>
              </a:ext>
            </a:extLst>
          </p:cNvPr>
          <p:cNvSpPr txBox="1">
            <a:spLocks noChangeArrowheads="1"/>
          </p:cNvSpPr>
          <p:nvPr/>
        </p:nvSpPr>
        <p:spPr>
          <a:xfrm>
            <a:off x="852181" y="2840853"/>
            <a:ext cx="7654256" cy="321469"/>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609600" marR="0" lvl="0" indent="-609600" algn="l" defTabSz="914400" rtl="0" eaLnBrk="0" fontAlgn="base" latinLnBrk="0" hangingPunct="0">
              <a:lnSpc>
                <a:spcPct val="80000"/>
              </a:lnSpc>
              <a:spcBef>
                <a:spcPct val="20000"/>
              </a:spcBef>
              <a:spcAft>
                <a:spcPct val="0"/>
              </a:spcAft>
              <a:buClrTx/>
              <a:buSzTx/>
              <a:buFontTx/>
              <a:buChar char="•"/>
              <a:tabLst/>
              <a:defRPr/>
            </a:pPr>
            <a:r>
              <a:rPr kumimoji="0" lang="en-US" sz="3600" b="1" i="0" u="none" strike="noStrike" kern="0" cap="none" spc="0" normalizeH="0" baseline="0" noProof="0" dirty="0">
                <a:ln>
                  <a:noFill/>
                </a:ln>
                <a:solidFill>
                  <a:srgbClr val="0070C0"/>
                </a:solidFill>
                <a:effectLst/>
                <a:uLnTx/>
                <a:uFillTx/>
                <a:latin typeface="Calibri" panose="020F0502020204030204"/>
                <a:ea typeface="+mn-ea"/>
                <a:cs typeface="Calibri" panose="020F0502020204030204" pitchFamily="34" charset="0"/>
              </a:rPr>
              <a:t>Believe</a:t>
            </a:r>
            <a:r>
              <a:rPr kumimoji="0" lang="en-US" sz="3600" b="0" i="0" u="none" strike="noStrike" kern="0" cap="none" spc="0" normalizeH="0" baseline="0" noProof="0" dirty="0">
                <a:ln>
                  <a:noFill/>
                </a:ln>
                <a:solidFill>
                  <a:srgbClr val="000000"/>
                </a:solidFill>
                <a:effectLst/>
                <a:uLnTx/>
                <a:uFillTx/>
                <a:latin typeface="Calibri" panose="020F0502020204030204"/>
                <a:ea typeface="+mn-ea"/>
                <a:cs typeface="Calibri" panose="020F0502020204030204" pitchFamily="34" charset="0"/>
              </a:rPr>
              <a:t> the Gospel (Heb. 11:6)</a:t>
            </a:r>
          </a:p>
        </p:txBody>
      </p:sp>
      <p:sp>
        <p:nvSpPr>
          <p:cNvPr id="7" name="Rectangle 3" descr="Rectangle: Click to edit Master text styles&#10;Second level&#10;Third level&#10;Fourth level&#10;Fifth level">
            <a:extLst>
              <a:ext uri="{FF2B5EF4-FFF2-40B4-BE49-F238E27FC236}">
                <a16:creationId xmlns:a16="http://schemas.microsoft.com/office/drawing/2014/main" id="{2F6B1EC9-4087-55C2-C6EE-83FCB36377F7}"/>
              </a:ext>
            </a:extLst>
          </p:cNvPr>
          <p:cNvSpPr txBox="1">
            <a:spLocks noChangeArrowheads="1"/>
          </p:cNvSpPr>
          <p:nvPr/>
        </p:nvSpPr>
        <p:spPr>
          <a:xfrm>
            <a:off x="852632" y="3394425"/>
            <a:ext cx="6484938" cy="335756"/>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609600" marR="0" lvl="0" indent="-609600" algn="l" defTabSz="914400" rtl="0" eaLnBrk="0" fontAlgn="base" latinLnBrk="0" hangingPunct="0">
              <a:lnSpc>
                <a:spcPct val="80000"/>
              </a:lnSpc>
              <a:spcBef>
                <a:spcPct val="20000"/>
              </a:spcBef>
              <a:spcAft>
                <a:spcPct val="0"/>
              </a:spcAft>
              <a:buClrTx/>
              <a:buSzTx/>
              <a:buFontTx/>
              <a:buChar char="•"/>
              <a:tabLst/>
              <a:defRPr/>
            </a:pPr>
            <a:r>
              <a:rPr kumimoji="0" lang="en-US" sz="3600" b="1" i="0" u="none" strike="noStrike" kern="0" cap="none" spc="0" normalizeH="0" baseline="0" noProof="0" dirty="0">
                <a:ln>
                  <a:noFill/>
                </a:ln>
                <a:solidFill>
                  <a:srgbClr val="0070C0"/>
                </a:solidFill>
                <a:effectLst/>
                <a:uLnTx/>
                <a:uFillTx/>
                <a:latin typeface="Calibri" panose="020F0502020204030204"/>
                <a:ea typeface="+mn-ea"/>
                <a:cs typeface="Calibri" panose="020F0502020204030204" pitchFamily="34" charset="0"/>
              </a:rPr>
              <a:t>Repent</a:t>
            </a:r>
            <a:r>
              <a:rPr kumimoji="0" lang="en-US" sz="3600" b="0" i="0" u="none" strike="noStrike" kern="0" cap="none" spc="0" normalizeH="0" baseline="0" noProof="0" dirty="0">
                <a:ln>
                  <a:noFill/>
                </a:ln>
                <a:solidFill>
                  <a:srgbClr val="000000"/>
                </a:solidFill>
                <a:effectLst/>
                <a:uLnTx/>
                <a:uFillTx/>
                <a:latin typeface="Calibri" panose="020F0502020204030204"/>
                <a:ea typeface="+mn-ea"/>
                <a:cs typeface="Calibri" panose="020F0502020204030204" pitchFamily="34" charset="0"/>
              </a:rPr>
              <a:t> of Sins (Acts 3:19)</a:t>
            </a:r>
          </a:p>
          <a:p>
            <a:pPr marL="609600" marR="0" lvl="0" indent="-609600" algn="l" defTabSz="914400" rtl="0" eaLnBrk="0" fontAlgn="base" latinLnBrk="0" hangingPunct="0">
              <a:lnSpc>
                <a:spcPct val="80000"/>
              </a:lnSpc>
              <a:spcBef>
                <a:spcPct val="20000"/>
              </a:spcBef>
              <a:spcAft>
                <a:spcPct val="0"/>
              </a:spcAft>
              <a:buClrTx/>
              <a:buSzTx/>
              <a:buFontTx/>
              <a:buChar char="•"/>
              <a:tabLst/>
              <a:defRPr/>
            </a:pPr>
            <a:endParaRPr kumimoji="0" lang="en-US" sz="1800" b="0" i="0" u="none" strike="noStrike" kern="0" cap="none" spc="0" normalizeH="0" baseline="0" noProof="0" dirty="0">
              <a:ln>
                <a:noFill/>
              </a:ln>
              <a:solidFill>
                <a:srgbClr val="000000"/>
              </a:solidFill>
              <a:effectLst/>
              <a:uLnTx/>
              <a:uFillTx/>
              <a:latin typeface="Times New Roman"/>
              <a:ea typeface="+mn-ea"/>
              <a:cs typeface="+mn-cs"/>
            </a:endParaRPr>
          </a:p>
        </p:txBody>
      </p:sp>
      <p:sp>
        <p:nvSpPr>
          <p:cNvPr id="8" name="Rectangle 3" descr="Rectangle: Click to edit Master text styles&#10;Second level&#10;Third level&#10;Fourth level&#10;Fifth level">
            <a:extLst>
              <a:ext uri="{FF2B5EF4-FFF2-40B4-BE49-F238E27FC236}">
                <a16:creationId xmlns:a16="http://schemas.microsoft.com/office/drawing/2014/main" id="{C8450CA4-B06E-A0E9-26FC-F35D2D522886}"/>
              </a:ext>
            </a:extLst>
          </p:cNvPr>
          <p:cNvSpPr txBox="1">
            <a:spLocks noChangeArrowheads="1"/>
          </p:cNvSpPr>
          <p:nvPr/>
        </p:nvSpPr>
        <p:spPr>
          <a:xfrm>
            <a:off x="860570" y="3949571"/>
            <a:ext cx="6484938" cy="3048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609600" marR="0" lvl="0" indent="-609600" algn="l" defTabSz="914400" rtl="0" eaLnBrk="0" fontAlgn="base" latinLnBrk="0" hangingPunct="0">
              <a:lnSpc>
                <a:spcPct val="80000"/>
              </a:lnSpc>
              <a:spcBef>
                <a:spcPct val="20000"/>
              </a:spcBef>
              <a:spcAft>
                <a:spcPct val="0"/>
              </a:spcAft>
              <a:buClrTx/>
              <a:buSzTx/>
              <a:buFontTx/>
              <a:buChar char="•"/>
              <a:tabLst/>
              <a:defRPr/>
            </a:pPr>
            <a:r>
              <a:rPr kumimoji="0" lang="en-US" sz="3600" b="1" i="0" u="none" strike="noStrike" kern="0" cap="none" spc="0" normalizeH="0" baseline="0" noProof="0" dirty="0">
                <a:ln>
                  <a:noFill/>
                </a:ln>
                <a:solidFill>
                  <a:srgbClr val="0070C0"/>
                </a:solidFill>
                <a:effectLst/>
                <a:uLnTx/>
                <a:uFillTx/>
                <a:latin typeface="Calibri" panose="020F0502020204030204"/>
                <a:ea typeface="+mn-ea"/>
                <a:cs typeface="Calibri" panose="020F0502020204030204" pitchFamily="34" charset="0"/>
              </a:rPr>
              <a:t>Confess</a:t>
            </a:r>
            <a:r>
              <a:rPr kumimoji="0" lang="en-US" sz="3600" b="0" i="0" u="none" strike="noStrike" kern="0" cap="none" spc="0" normalizeH="0" baseline="0" noProof="0" dirty="0">
                <a:ln>
                  <a:noFill/>
                </a:ln>
                <a:solidFill>
                  <a:srgbClr val="000000"/>
                </a:solidFill>
                <a:effectLst/>
                <a:uLnTx/>
                <a:uFillTx/>
                <a:latin typeface="Calibri" panose="020F0502020204030204"/>
                <a:ea typeface="+mn-ea"/>
                <a:cs typeface="Calibri" panose="020F0502020204030204" pitchFamily="34" charset="0"/>
              </a:rPr>
              <a:t> Christ (Rom.10:9)</a:t>
            </a:r>
          </a:p>
        </p:txBody>
      </p:sp>
      <p:sp>
        <p:nvSpPr>
          <p:cNvPr id="9" name="Rectangle 3" descr="Rectangle: Click to edit Master text styles&#10;Second level&#10;Third level&#10;Fourth level&#10;Fifth level">
            <a:extLst>
              <a:ext uri="{FF2B5EF4-FFF2-40B4-BE49-F238E27FC236}">
                <a16:creationId xmlns:a16="http://schemas.microsoft.com/office/drawing/2014/main" id="{309E2ED0-949E-5D3C-EA52-EE0EB9D4BC57}"/>
              </a:ext>
            </a:extLst>
          </p:cNvPr>
          <p:cNvSpPr txBox="1">
            <a:spLocks noChangeArrowheads="1"/>
          </p:cNvSpPr>
          <p:nvPr/>
        </p:nvSpPr>
        <p:spPr>
          <a:xfrm>
            <a:off x="868958" y="4461728"/>
            <a:ext cx="7203141" cy="442913"/>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609600" marR="0" lvl="0" indent="-609600" algn="l" defTabSz="914400" rtl="0" eaLnBrk="0" fontAlgn="base" latinLnBrk="0" hangingPunct="0">
              <a:lnSpc>
                <a:spcPct val="80000"/>
              </a:lnSpc>
              <a:spcBef>
                <a:spcPct val="20000"/>
              </a:spcBef>
              <a:spcAft>
                <a:spcPct val="0"/>
              </a:spcAft>
              <a:buClrTx/>
              <a:buSzTx/>
              <a:buFontTx/>
              <a:buChar char="•"/>
              <a:tabLst/>
              <a:defRPr/>
            </a:pPr>
            <a:r>
              <a:rPr kumimoji="0" lang="en-US" sz="3600" b="1" i="0" u="none" strike="noStrike" kern="0" cap="none" spc="0" normalizeH="0" baseline="0" noProof="0" dirty="0">
                <a:ln>
                  <a:noFill/>
                </a:ln>
                <a:solidFill>
                  <a:srgbClr val="0070C0"/>
                </a:solidFill>
                <a:effectLst/>
                <a:uLnTx/>
                <a:uFillTx/>
                <a:latin typeface="Calibri" panose="020F0502020204030204"/>
                <a:ea typeface="+mn-ea"/>
                <a:cs typeface="Calibri" panose="020F0502020204030204" pitchFamily="34" charset="0"/>
              </a:rPr>
              <a:t>Serve</a:t>
            </a:r>
            <a:r>
              <a:rPr kumimoji="0" lang="en-US" sz="3600" b="0" i="0" u="none" strike="noStrike" kern="0" cap="none" spc="0" normalizeH="0" baseline="0" noProof="0" dirty="0">
                <a:ln>
                  <a:noFill/>
                </a:ln>
                <a:solidFill>
                  <a:srgbClr val="000000"/>
                </a:solidFill>
                <a:effectLst/>
                <a:uLnTx/>
                <a:uFillTx/>
                <a:latin typeface="Calibri" panose="020F0502020204030204"/>
                <a:ea typeface="+mn-ea"/>
                <a:cs typeface="Calibri" panose="020F0502020204030204" pitchFamily="34" charset="0"/>
              </a:rPr>
              <a:t> our Lord                               the rest of our                               lives (Rev.2:10)</a:t>
            </a:r>
          </a:p>
          <a:p>
            <a:pPr marL="609600" marR="0" lvl="0" indent="-609600" algn="l" defTabSz="914400" rtl="0" eaLnBrk="0" fontAlgn="base" latinLnBrk="0" hangingPunct="0">
              <a:lnSpc>
                <a:spcPct val="80000"/>
              </a:lnSpc>
              <a:spcBef>
                <a:spcPct val="20000"/>
              </a:spcBef>
              <a:spcAft>
                <a:spcPct val="0"/>
              </a:spcAft>
              <a:buClrTx/>
              <a:buSzTx/>
              <a:buFontTx/>
              <a:buChar char="•"/>
              <a:tabLst/>
              <a:defRPr/>
            </a:pPr>
            <a:endParaRPr kumimoji="0" lang="en-US" sz="1800" b="0" i="0" u="none" strike="noStrike" kern="0" cap="none" spc="0" normalizeH="0" baseline="0" noProof="0" dirty="0">
              <a:ln>
                <a:noFill/>
              </a:ln>
              <a:solidFill>
                <a:srgbClr val="000000"/>
              </a:solidFill>
              <a:effectLst/>
              <a:uLnTx/>
              <a:uFillTx/>
              <a:latin typeface="Times New Roman"/>
              <a:ea typeface="+mn-ea"/>
              <a:cs typeface="+mn-cs"/>
            </a:endParaRPr>
          </a:p>
        </p:txBody>
      </p:sp>
      <p:pic>
        <p:nvPicPr>
          <p:cNvPr id="10" name="Picture 9">
            <a:extLst>
              <a:ext uri="{FF2B5EF4-FFF2-40B4-BE49-F238E27FC236}">
                <a16:creationId xmlns:a16="http://schemas.microsoft.com/office/drawing/2014/main" id="{BF1DC341-2077-D5BF-24E5-312323643915}"/>
              </a:ext>
            </a:extLst>
          </p:cNvPr>
          <p:cNvPicPr>
            <a:picLocks noChangeAspect="1"/>
          </p:cNvPicPr>
          <p:nvPr/>
        </p:nvPicPr>
        <p:blipFill rotWithShape="1">
          <a:blip r:embed="rId2"/>
          <a:srcRect t="36906"/>
          <a:stretch/>
        </p:blipFill>
        <p:spPr>
          <a:xfrm>
            <a:off x="4488110" y="4517430"/>
            <a:ext cx="4532070" cy="1761250"/>
          </a:xfrm>
          <a:prstGeom prst="rect">
            <a:avLst/>
          </a:prstGeom>
        </p:spPr>
      </p:pic>
      <p:sp>
        <p:nvSpPr>
          <p:cNvPr id="11" name="Footer Placeholder 6">
            <a:extLst>
              <a:ext uri="{FF2B5EF4-FFF2-40B4-BE49-F238E27FC236}">
                <a16:creationId xmlns:a16="http://schemas.microsoft.com/office/drawing/2014/main" id="{BF53A270-D48A-6124-41D8-253FA79A4CFB}"/>
              </a:ext>
            </a:extLst>
          </p:cNvPr>
          <p:cNvSpPr>
            <a:spLocks noGrp="1"/>
          </p:cNvSpPr>
          <p:nvPr>
            <p:ph type="ftr" sz="quarter" idx="11"/>
          </p:nvPr>
        </p:nvSpPr>
        <p:spPr>
          <a:xfrm>
            <a:off x="3028950" y="6356351"/>
            <a:ext cx="30861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b hastings  newlebanoncoc.com</a:t>
            </a:r>
          </a:p>
        </p:txBody>
      </p:sp>
    </p:spTree>
    <p:extLst>
      <p:ext uri="{BB962C8B-B14F-4D97-AF65-F5344CB8AC3E}">
        <p14:creationId xmlns:p14="http://schemas.microsoft.com/office/powerpoint/2010/main" val="42284079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7BAF86C-DD55-3377-9F05-6F498B38350C}"/>
              </a:ext>
            </a:extLst>
          </p:cNvPr>
          <p:cNvSpPr/>
          <p:nvPr/>
        </p:nvSpPr>
        <p:spPr>
          <a:xfrm>
            <a:off x="0" y="0"/>
            <a:ext cx="855677" cy="6858000"/>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F09A8EDE-AD51-341A-5DA9-578B628186AF}"/>
              </a:ext>
            </a:extLst>
          </p:cNvPr>
          <p:cNvSpPr/>
          <p:nvPr/>
        </p:nvSpPr>
        <p:spPr>
          <a:xfrm>
            <a:off x="0" y="0"/>
            <a:ext cx="9144000" cy="704675"/>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35FD543D-5F38-BC77-B1C0-94E95ABADDC6}"/>
              </a:ext>
            </a:extLst>
          </p:cNvPr>
          <p:cNvSpPr txBox="1"/>
          <p:nvPr/>
        </p:nvSpPr>
        <p:spPr>
          <a:xfrm>
            <a:off x="8387" y="67112"/>
            <a:ext cx="9135613"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Provisions For Pilgrim People    1 Cor. 10:1-4</a:t>
            </a:r>
          </a:p>
        </p:txBody>
      </p:sp>
      <p:sp>
        <p:nvSpPr>
          <p:cNvPr id="8" name="TextBox 7">
            <a:extLst>
              <a:ext uri="{FF2B5EF4-FFF2-40B4-BE49-F238E27FC236}">
                <a16:creationId xmlns:a16="http://schemas.microsoft.com/office/drawing/2014/main" id="{6C6C03AB-30C2-8B75-2A91-06C687B28AED}"/>
              </a:ext>
            </a:extLst>
          </p:cNvPr>
          <p:cNvSpPr txBox="1"/>
          <p:nvPr/>
        </p:nvSpPr>
        <p:spPr>
          <a:xfrm>
            <a:off x="1308683" y="1258349"/>
            <a:ext cx="7130642" cy="5125815"/>
          </a:xfrm>
          <a:prstGeom prst="rect">
            <a:avLst/>
          </a:prstGeom>
          <a:noFill/>
        </p:spPr>
        <p:txBody>
          <a:bodyPr wrap="square">
            <a:spAutoFit/>
          </a:bodyPr>
          <a:lstStyle/>
          <a:p>
            <a:r>
              <a:rPr lang="en-US" sz="3200" b="1" dirty="0">
                <a:solidFill>
                  <a:srgbClr val="0070C0"/>
                </a:solidFill>
              </a:rPr>
              <a:t>1Cor. 10:1 </a:t>
            </a:r>
            <a:r>
              <a:rPr lang="en-US" sz="3200" dirty="0"/>
              <a:t>Moreover, brethren, I do not want you to be unaware that </a:t>
            </a:r>
            <a:r>
              <a:rPr lang="en-US" sz="3200" dirty="0">
                <a:latin typeface="Arial Black" panose="020B0A04020102020204" pitchFamily="34" charset="0"/>
              </a:rPr>
              <a:t>all</a:t>
            </a:r>
            <a:r>
              <a:rPr lang="en-US" sz="3200" dirty="0"/>
              <a:t> our fathers were under the cloud, </a:t>
            </a:r>
            <a:r>
              <a:rPr lang="en-US" sz="3200" dirty="0">
                <a:latin typeface="Arial Black" panose="020B0A04020102020204" pitchFamily="34" charset="0"/>
              </a:rPr>
              <a:t>all</a:t>
            </a:r>
            <a:r>
              <a:rPr lang="en-US" sz="3200" dirty="0"/>
              <a:t> passed through the sea,</a:t>
            </a:r>
          </a:p>
          <a:p>
            <a:r>
              <a:rPr lang="en-US" sz="3200" dirty="0"/>
              <a:t> 2 </a:t>
            </a:r>
            <a:r>
              <a:rPr lang="en-US" sz="3200" dirty="0">
                <a:latin typeface="Arial Black" panose="020B0A04020102020204" pitchFamily="34" charset="0"/>
              </a:rPr>
              <a:t>all</a:t>
            </a:r>
            <a:r>
              <a:rPr lang="en-US" sz="3200" dirty="0"/>
              <a:t> were baptized into Moses in the cloud and in the sea,</a:t>
            </a:r>
          </a:p>
          <a:p>
            <a:r>
              <a:rPr lang="en-US" sz="3200" dirty="0"/>
              <a:t> 3 </a:t>
            </a:r>
            <a:r>
              <a:rPr lang="en-US" sz="3200" dirty="0">
                <a:latin typeface="Arial Black" panose="020B0A04020102020204" pitchFamily="34" charset="0"/>
              </a:rPr>
              <a:t>all</a:t>
            </a:r>
            <a:r>
              <a:rPr lang="en-US" sz="3200" dirty="0"/>
              <a:t> ate the same spiritual food,</a:t>
            </a:r>
          </a:p>
          <a:p>
            <a:r>
              <a:rPr lang="en-US" sz="3200" dirty="0"/>
              <a:t> 4 and </a:t>
            </a:r>
            <a:r>
              <a:rPr lang="en-US" sz="3200" dirty="0">
                <a:latin typeface="Arial Black" panose="020B0A04020102020204" pitchFamily="34" charset="0"/>
              </a:rPr>
              <a:t>all</a:t>
            </a:r>
            <a:r>
              <a:rPr lang="en-US" sz="3200" dirty="0"/>
              <a:t> drank the same spiritual drink. For they drank of that spiritual Rock that followed them, and that Rock was Christ.</a:t>
            </a:r>
          </a:p>
        </p:txBody>
      </p:sp>
      <p:sp>
        <p:nvSpPr>
          <p:cNvPr id="5" name="Arrow: Right 4">
            <a:extLst>
              <a:ext uri="{FF2B5EF4-FFF2-40B4-BE49-F238E27FC236}">
                <a16:creationId xmlns:a16="http://schemas.microsoft.com/office/drawing/2014/main" id="{16C5160E-CB2A-36D4-2EF3-5E679E048ED0}"/>
              </a:ext>
            </a:extLst>
          </p:cNvPr>
          <p:cNvSpPr/>
          <p:nvPr/>
        </p:nvSpPr>
        <p:spPr>
          <a:xfrm>
            <a:off x="8036653" y="6141848"/>
            <a:ext cx="855677" cy="37639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a:extLst>
              <a:ext uri="{FF2B5EF4-FFF2-40B4-BE49-F238E27FC236}">
                <a16:creationId xmlns:a16="http://schemas.microsoft.com/office/drawing/2014/main" id="{C8B5E782-2BE6-FF2D-695D-96CE683BE3C1}"/>
              </a:ext>
            </a:extLst>
          </p:cNvPr>
          <p:cNvSpPr>
            <a:spLocks noGrp="1"/>
          </p:cNvSpPr>
          <p:nvPr>
            <p:ph type="ftr" sz="quarter" idx="11"/>
          </p:nvPr>
        </p:nvSpPr>
        <p:spPr/>
        <p:txBody>
          <a:bodyPr/>
          <a:lstStyle/>
          <a:p>
            <a:r>
              <a:rPr lang="en-US"/>
              <a:t>b hastings  newlebanoncoc.com</a:t>
            </a:r>
            <a:endParaRPr lang="en-US" dirty="0"/>
          </a:p>
        </p:txBody>
      </p:sp>
    </p:spTree>
    <p:extLst>
      <p:ext uri="{BB962C8B-B14F-4D97-AF65-F5344CB8AC3E}">
        <p14:creationId xmlns:p14="http://schemas.microsoft.com/office/powerpoint/2010/main" val="27750750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7BAF86C-DD55-3377-9F05-6F498B38350C}"/>
              </a:ext>
            </a:extLst>
          </p:cNvPr>
          <p:cNvSpPr/>
          <p:nvPr/>
        </p:nvSpPr>
        <p:spPr>
          <a:xfrm>
            <a:off x="0" y="0"/>
            <a:ext cx="855677" cy="6858000"/>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F09A8EDE-AD51-341A-5DA9-578B628186AF}"/>
              </a:ext>
            </a:extLst>
          </p:cNvPr>
          <p:cNvSpPr/>
          <p:nvPr/>
        </p:nvSpPr>
        <p:spPr>
          <a:xfrm>
            <a:off x="0" y="0"/>
            <a:ext cx="9144000" cy="704675"/>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35FD543D-5F38-BC77-B1C0-94E95ABADDC6}"/>
              </a:ext>
            </a:extLst>
          </p:cNvPr>
          <p:cNvSpPr txBox="1"/>
          <p:nvPr/>
        </p:nvSpPr>
        <p:spPr>
          <a:xfrm>
            <a:off x="8387" y="67112"/>
            <a:ext cx="9135613"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Provisions For Pilgrim People    1 Cor. 10:1-4</a:t>
            </a:r>
          </a:p>
        </p:txBody>
      </p:sp>
      <p:sp>
        <p:nvSpPr>
          <p:cNvPr id="8" name="TextBox 7">
            <a:extLst>
              <a:ext uri="{FF2B5EF4-FFF2-40B4-BE49-F238E27FC236}">
                <a16:creationId xmlns:a16="http://schemas.microsoft.com/office/drawing/2014/main" id="{6C6C03AB-30C2-8B75-2A91-06C687B28AED}"/>
              </a:ext>
            </a:extLst>
          </p:cNvPr>
          <p:cNvSpPr txBox="1"/>
          <p:nvPr/>
        </p:nvSpPr>
        <p:spPr>
          <a:xfrm>
            <a:off x="1031846" y="906012"/>
            <a:ext cx="7717871" cy="5724590"/>
          </a:xfrm>
          <a:prstGeom prst="rect">
            <a:avLst/>
          </a:prstGeom>
          <a:noFill/>
        </p:spPr>
        <p:txBody>
          <a:bodyPr wrap="square">
            <a:spAutoFit/>
          </a:bodyPr>
          <a:lstStyle/>
          <a:p>
            <a:r>
              <a:rPr lang="en-US" sz="2800" b="1" dirty="0">
                <a:solidFill>
                  <a:srgbClr val="0070C0"/>
                </a:solidFill>
              </a:rPr>
              <a:t>1Cor. 10:6 </a:t>
            </a:r>
            <a:r>
              <a:rPr lang="en-US" sz="2400" dirty="0">
                <a:solidFill>
                  <a:srgbClr val="0070C0"/>
                </a:solidFill>
                <a:latin typeface="Arial Black" panose="020B0A04020102020204" pitchFamily="34" charset="0"/>
              </a:rPr>
              <a:t>Now these things became our examples</a:t>
            </a:r>
            <a:r>
              <a:rPr lang="en-US" sz="2400" dirty="0"/>
              <a:t>, to the intent that </a:t>
            </a:r>
            <a:r>
              <a:rPr lang="en-US" sz="2400" b="1" u="sng" dirty="0"/>
              <a:t>we should not </a:t>
            </a:r>
            <a:r>
              <a:rPr lang="en-US" sz="2400" dirty="0"/>
              <a:t>lust after evil things as they also lusted.</a:t>
            </a:r>
          </a:p>
          <a:p>
            <a:r>
              <a:rPr lang="en-US" sz="2400" dirty="0"/>
              <a:t>7 And </a:t>
            </a:r>
            <a:r>
              <a:rPr lang="en-US" sz="2400" b="1" u="sng" dirty="0"/>
              <a:t>do not </a:t>
            </a:r>
            <a:r>
              <a:rPr lang="en-US" sz="2400" dirty="0"/>
              <a:t>become idolaters as were some of them. As it is written, "The people sat down to eat and drink, and rose up to play."</a:t>
            </a:r>
          </a:p>
          <a:p>
            <a:r>
              <a:rPr lang="en-US" sz="2400" dirty="0"/>
              <a:t>8 </a:t>
            </a:r>
            <a:r>
              <a:rPr lang="en-US" sz="2400" b="1" u="sng" dirty="0"/>
              <a:t>Nor</a:t>
            </a:r>
            <a:r>
              <a:rPr lang="en-US" sz="2400" dirty="0"/>
              <a:t> let us commit sexual immorality, as some of them did, and in </a:t>
            </a:r>
            <a:r>
              <a:rPr lang="en-US" sz="2400" b="1" u="sng" dirty="0">
                <a:solidFill>
                  <a:srgbClr val="FF0000"/>
                </a:solidFill>
              </a:rPr>
              <a:t>one day twenty-three thousand fell</a:t>
            </a:r>
            <a:r>
              <a:rPr lang="en-US" sz="2400" dirty="0"/>
              <a:t>;</a:t>
            </a:r>
          </a:p>
          <a:p>
            <a:r>
              <a:rPr lang="en-US" sz="2400" dirty="0"/>
              <a:t>9 </a:t>
            </a:r>
            <a:r>
              <a:rPr lang="en-US" sz="2400" b="1" u="sng" dirty="0"/>
              <a:t>nor</a:t>
            </a:r>
            <a:r>
              <a:rPr lang="en-US" sz="2400" dirty="0"/>
              <a:t> let us tempt Christ, as some of them also tempted, and were </a:t>
            </a:r>
            <a:r>
              <a:rPr lang="en-US" sz="2400" b="1" u="sng" dirty="0">
                <a:solidFill>
                  <a:srgbClr val="FF0000"/>
                </a:solidFill>
              </a:rPr>
              <a:t>destroyed by serpents</a:t>
            </a:r>
            <a:r>
              <a:rPr lang="en-US" sz="2400" dirty="0"/>
              <a:t>;</a:t>
            </a:r>
          </a:p>
          <a:p>
            <a:r>
              <a:rPr lang="en-US" sz="2400" dirty="0"/>
              <a:t>10 </a:t>
            </a:r>
            <a:r>
              <a:rPr lang="en-US" sz="2400" b="1" u="sng" dirty="0"/>
              <a:t>nor</a:t>
            </a:r>
            <a:r>
              <a:rPr lang="en-US" sz="2400" dirty="0"/>
              <a:t> complain, as some of them also complained, and were </a:t>
            </a:r>
            <a:r>
              <a:rPr lang="en-US" sz="2400" b="1" u="sng" dirty="0">
                <a:solidFill>
                  <a:srgbClr val="FF0000"/>
                </a:solidFill>
              </a:rPr>
              <a:t>destroyed by the destroyer</a:t>
            </a:r>
            <a:r>
              <a:rPr lang="en-US" sz="2400" dirty="0"/>
              <a:t>.</a:t>
            </a:r>
          </a:p>
          <a:p>
            <a:r>
              <a:rPr lang="en-US" sz="2400" dirty="0"/>
              <a:t> </a:t>
            </a:r>
            <a:r>
              <a:rPr lang="en-US" sz="2400" b="1" dirty="0">
                <a:solidFill>
                  <a:srgbClr val="0070C0"/>
                </a:solidFill>
              </a:rPr>
              <a:t>11 Now all these things happened to them as examples, and they were written for our admonition, upon whom the ends of the ages have come.</a:t>
            </a:r>
          </a:p>
        </p:txBody>
      </p:sp>
      <p:sp>
        <p:nvSpPr>
          <p:cNvPr id="5" name="Footer Placeholder 4">
            <a:extLst>
              <a:ext uri="{FF2B5EF4-FFF2-40B4-BE49-F238E27FC236}">
                <a16:creationId xmlns:a16="http://schemas.microsoft.com/office/drawing/2014/main" id="{4E3C7687-21AA-D48D-F60C-6F71783CF2ED}"/>
              </a:ext>
            </a:extLst>
          </p:cNvPr>
          <p:cNvSpPr>
            <a:spLocks noGrp="1"/>
          </p:cNvSpPr>
          <p:nvPr>
            <p:ph type="ftr" sz="quarter" idx="11"/>
          </p:nvPr>
        </p:nvSpPr>
        <p:spPr/>
        <p:txBody>
          <a:bodyPr/>
          <a:lstStyle/>
          <a:p>
            <a:r>
              <a:rPr lang="en-US"/>
              <a:t>b hastings  newlebanoncoc.com</a:t>
            </a:r>
            <a:endParaRPr lang="en-US" dirty="0"/>
          </a:p>
        </p:txBody>
      </p:sp>
    </p:spTree>
    <p:extLst>
      <p:ext uri="{BB962C8B-B14F-4D97-AF65-F5344CB8AC3E}">
        <p14:creationId xmlns:p14="http://schemas.microsoft.com/office/powerpoint/2010/main" val="1235549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7BAF86C-DD55-3377-9F05-6F498B38350C}"/>
              </a:ext>
            </a:extLst>
          </p:cNvPr>
          <p:cNvSpPr/>
          <p:nvPr/>
        </p:nvSpPr>
        <p:spPr>
          <a:xfrm>
            <a:off x="0" y="0"/>
            <a:ext cx="855677" cy="6858000"/>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F09A8EDE-AD51-341A-5DA9-578B628186AF}"/>
              </a:ext>
            </a:extLst>
          </p:cNvPr>
          <p:cNvSpPr/>
          <p:nvPr/>
        </p:nvSpPr>
        <p:spPr>
          <a:xfrm>
            <a:off x="0" y="0"/>
            <a:ext cx="9144000" cy="704675"/>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35FD543D-5F38-BC77-B1C0-94E95ABADDC6}"/>
              </a:ext>
            </a:extLst>
          </p:cNvPr>
          <p:cNvSpPr txBox="1"/>
          <p:nvPr/>
        </p:nvSpPr>
        <p:spPr>
          <a:xfrm>
            <a:off x="8387" y="67112"/>
            <a:ext cx="9135613"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Provisions For Pilgrim People    1 Cor. 10:1-4</a:t>
            </a:r>
          </a:p>
        </p:txBody>
      </p:sp>
      <p:sp>
        <p:nvSpPr>
          <p:cNvPr id="6" name="TextBox 5">
            <a:extLst>
              <a:ext uri="{FF2B5EF4-FFF2-40B4-BE49-F238E27FC236}">
                <a16:creationId xmlns:a16="http://schemas.microsoft.com/office/drawing/2014/main" id="{A711CDAF-3ECD-58BA-A9D6-845ACD898CF0}"/>
              </a:ext>
            </a:extLst>
          </p:cNvPr>
          <p:cNvSpPr txBox="1"/>
          <p:nvPr/>
        </p:nvSpPr>
        <p:spPr>
          <a:xfrm>
            <a:off x="1057014" y="1057013"/>
            <a:ext cx="7692704" cy="5332229"/>
          </a:xfrm>
          <a:prstGeom prst="rect">
            <a:avLst/>
          </a:prstGeom>
          <a:noFill/>
        </p:spPr>
        <p:txBody>
          <a:bodyPr wrap="square">
            <a:spAutoFit/>
          </a:bodyPr>
          <a:lstStyle/>
          <a:p>
            <a:pPr marL="0" marR="0">
              <a:spcBef>
                <a:spcPts val="900"/>
              </a:spcBef>
              <a:spcAft>
                <a:spcPts val="0"/>
              </a:spcAft>
            </a:pPr>
            <a:r>
              <a:rPr lang="en-US" sz="3400" kern="0" dirty="0">
                <a:effectLst/>
                <a:latin typeface="Calibri" panose="020F0502020204030204" pitchFamily="34" charset="0"/>
                <a:ea typeface="Calibri" panose="020F0502020204030204" pitchFamily="34" charset="0"/>
                <a:cs typeface="Calibri" panose="020F0502020204030204" pitchFamily="34" charset="0"/>
              </a:rPr>
              <a:t>Paul assures us twice  (</a:t>
            </a:r>
            <a:r>
              <a:rPr lang="en-US" sz="3400" kern="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v. 6, 11</a:t>
            </a:r>
            <a:r>
              <a:rPr lang="en-US" sz="3400" kern="0" dirty="0">
                <a:effectLst/>
                <a:latin typeface="Calibri" panose="020F0502020204030204" pitchFamily="34" charset="0"/>
                <a:ea typeface="Calibri" panose="020F0502020204030204" pitchFamily="34" charset="0"/>
                <a:cs typeface="Calibri" panose="020F0502020204030204" pitchFamily="34" charset="0"/>
              </a:rPr>
              <a:t>) that these things happened unto them as </a:t>
            </a:r>
            <a:r>
              <a:rPr lang="en-US" sz="3400" b="1" kern="0" dirty="0">
                <a:effectLst/>
                <a:latin typeface="Calibri" panose="020F0502020204030204" pitchFamily="34" charset="0"/>
                <a:ea typeface="Calibri" panose="020F0502020204030204" pitchFamily="34" charset="0"/>
                <a:cs typeface="Calibri" panose="020F0502020204030204" pitchFamily="34" charset="0"/>
              </a:rPr>
              <a:t>types</a:t>
            </a:r>
            <a:r>
              <a:rPr lang="en-US" sz="3400" kern="0" dirty="0">
                <a:effectLst/>
                <a:latin typeface="Calibri" panose="020F0502020204030204" pitchFamily="34" charset="0"/>
                <a:ea typeface="Calibri" panose="020F0502020204030204" pitchFamily="34" charset="0"/>
                <a:cs typeface="Calibri" panose="020F0502020204030204" pitchFamily="34" charset="0"/>
              </a:rPr>
              <a:t>, or </a:t>
            </a:r>
            <a:r>
              <a:rPr lang="en-US" sz="3400" b="1" kern="0" dirty="0">
                <a:effectLst/>
                <a:latin typeface="Calibri" panose="020F0502020204030204" pitchFamily="34" charset="0"/>
                <a:ea typeface="Calibri" panose="020F0502020204030204" pitchFamily="34" charset="0"/>
                <a:cs typeface="Calibri" panose="020F0502020204030204" pitchFamily="34" charset="0"/>
              </a:rPr>
              <a:t>examples</a:t>
            </a:r>
            <a:r>
              <a:rPr lang="en-US" sz="3400" kern="0" dirty="0">
                <a:effectLst/>
                <a:latin typeface="Calibri" panose="020F0502020204030204" pitchFamily="34" charset="0"/>
                <a:ea typeface="Calibri" panose="020F0502020204030204" pitchFamily="34" charset="0"/>
                <a:cs typeface="Calibri" panose="020F0502020204030204" pitchFamily="34" charset="0"/>
              </a:rPr>
              <a:t> unto us, upon whom the ends of the ages are come. </a:t>
            </a:r>
          </a:p>
          <a:p>
            <a:pPr marL="0" marR="0">
              <a:spcBef>
                <a:spcPts val="900"/>
              </a:spcBef>
              <a:spcAft>
                <a:spcPts val="0"/>
              </a:spcAft>
            </a:pPr>
            <a:endParaRPr lang="en-US" sz="1200" kern="0" dirty="0">
              <a:effectLst/>
              <a:latin typeface="Calibri" panose="020F0502020204030204" pitchFamily="34" charset="0"/>
              <a:ea typeface="Calibri" panose="020F0502020204030204" pitchFamily="34" charset="0"/>
              <a:cs typeface="Calibri" panose="020F0502020204030204" pitchFamily="34" charset="0"/>
            </a:endParaRPr>
          </a:p>
          <a:p>
            <a:pPr marL="0" marR="0">
              <a:spcBef>
                <a:spcPts val="900"/>
              </a:spcBef>
              <a:spcAft>
                <a:spcPts val="0"/>
              </a:spcAft>
            </a:pPr>
            <a:r>
              <a:rPr lang="en-US" sz="3400" b="1" kern="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We, like them, are pilgrims and strangers on the earth, enjoying great spiritual mercies.</a:t>
            </a:r>
            <a:endParaRPr lang="en-US" sz="3400" kern="0" dirty="0">
              <a:effectLst/>
              <a:latin typeface="Calibri" panose="020F0502020204030204" pitchFamily="34" charset="0"/>
              <a:ea typeface="Calibri" panose="020F0502020204030204" pitchFamily="34" charset="0"/>
              <a:cs typeface="Calibri" panose="020F0502020204030204" pitchFamily="34" charset="0"/>
            </a:endParaRPr>
          </a:p>
          <a:p>
            <a:pPr marL="0" marR="0">
              <a:spcBef>
                <a:spcPts val="900"/>
              </a:spcBef>
              <a:spcAft>
                <a:spcPts val="0"/>
              </a:spcAft>
            </a:pPr>
            <a:r>
              <a:rPr lang="en-US" sz="3400" kern="0" dirty="0">
                <a:effectLst/>
                <a:latin typeface="Calibri" panose="020F0502020204030204" pitchFamily="34" charset="0"/>
                <a:ea typeface="Calibri" panose="020F0502020204030204" pitchFamily="34" charset="0"/>
                <a:cs typeface="Calibri" panose="020F0502020204030204" pitchFamily="34" charset="0"/>
              </a:rPr>
              <a:t>They had the “shadows,” we have the realities.</a:t>
            </a:r>
            <a:endParaRPr lang="en-US" sz="3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Footer Placeholder 4">
            <a:extLst>
              <a:ext uri="{FF2B5EF4-FFF2-40B4-BE49-F238E27FC236}">
                <a16:creationId xmlns:a16="http://schemas.microsoft.com/office/drawing/2014/main" id="{519C4B19-053C-DE95-48D0-0261DB330E63}"/>
              </a:ext>
            </a:extLst>
          </p:cNvPr>
          <p:cNvSpPr>
            <a:spLocks noGrp="1"/>
          </p:cNvSpPr>
          <p:nvPr>
            <p:ph type="ftr" sz="quarter" idx="11"/>
          </p:nvPr>
        </p:nvSpPr>
        <p:spPr/>
        <p:txBody>
          <a:bodyPr/>
          <a:lstStyle/>
          <a:p>
            <a:r>
              <a:rPr lang="en-US"/>
              <a:t>b hastings  newlebanoncoc.com</a:t>
            </a:r>
            <a:endParaRPr lang="en-US" dirty="0"/>
          </a:p>
        </p:txBody>
      </p:sp>
    </p:spTree>
    <p:extLst>
      <p:ext uri="{BB962C8B-B14F-4D97-AF65-F5344CB8AC3E}">
        <p14:creationId xmlns:p14="http://schemas.microsoft.com/office/powerpoint/2010/main" val="23870655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7BAF86C-DD55-3377-9F05-6F498B38350C}"/>
              </a:ext>
            </a:extLst>
          </p:cNvPr>
          <p:cNvSpPr/>
          <p:nvPr/>
        </p:nvSpPr>
        <p:spPr>
          <a:xfrm>
            <a:off x="0" y="0"/>
            <a:ext cx="855677" cy="6858000"/>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F09A8EDE-AD51-341A-5DA9-578B628186AF}"/>
              </a:ext>
            </a:extLst>
          </p:cNvPr>
          <p:cNvSpPr/>
          <p:nvPr/>
        </p:nvSpPr>
        <p:spPr>
          <a:xfrm>
            <a:off x="0" y="0"/>
            <a:ext cx="9144000" cy="704675"/>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35FD543D-5F38-BC77-B1C0-94E95ABADDC6}"/>
              </a:ext>
            </a:extLst>
          </p:cNvPr>
          <p:cNvSpPr txBox="1"/>
          <p:nvPr/>
        </p:nvSpPr>
        <p:spPr>
          <a:xfrm>
            <a:off x="8387" y="67112"/>
            <a:ext cx="9135613"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Provisions For Pilgrim People    1 Cor. 10:1-4</a:t>
            </a:r>
          </a:p>
        </p:txBody>
      </p:sp>
      <p:sp>
        <p:nvSpPr>
          <p:cNvPr id="6" name="TextBox 5">
            <a:extLst>
              <a:ext uri="{FF2B5EF4-FFF2-40B4-BE49-F238E27FC236}">
                <a16:creationId xmlns:a16="http://schemas.microsoft.com/office/drawing/2014/main" id="{81DDA495-9048-8CD1-8407-4099776313A3}"/>
              </a:ext>
            </a:extLst>
          </p:cNvPr>
          <p:cNvSpPr txBox="1"/>
          <p:nvPr/>
        </p:nvSpPr>
        <p:spPr>
          <a:xfrm>
            <a:off x="1174459" y="841579"/>
            <a:ext cx="7600425" cy="5970865"/>
          </a:xfrm>
          <a:prstGeom prst="rect">
            <a:avLst/>
          </a:prstGeom>
          <a:noFill/>
        </p:spPr>
        <p:txBody>
          <a:bodyPr wrap="square">
            <a:spAutoFit/>
          </a:bodyPr>
          <a:lstStyle/>
          <a:p>
            <a:pPr marR="3600" rtl="0"/>
            <a:r>
              <a:rPr lang="en-US" sz="2800" b="1" dirty="0">
                <a:solidFill>
                  <a:srgbClr val="0070C0"/>
                </a:solidFill>
              </a:rPr>
              <a:t>1 Cor 10:1 </a:t>
            </a:r>
            <a:r>
              <a:rPr lang="en-US" sz="2800" dirty="0"/>
              <a:t>For I would not, brethren, have you ignorant, that our fathers were all under the cloud, and all passed through the sea. </a:t>
            </a:r>
          </a:p>
          <a:p>
            <a:pPr rtl="0"/>
            <a:endParaRPr lang="en-US" sz="2800" dirty="0"/>
          </a:p>
          <a:p>
            <a:pPr rtl="0"/>
            <a:r>
              <a:rPr lang="en-US" sz="2800" dirty="0"/>
              <a:t>At the end of </a:t>
            </a:r>
            <a:r>
              <a:rPr lang="en-US" sz="2800" b="1" dirty="0">
                <a:solidFill>
                  <a:srgbClr val="0070C0"/>
                </a:solidFill>
              </a:rPr>
              <a:t>1 Cor. 9</a:t>
            </a:r>
            <a:r>
              <a:rPr lang="en-US" sz="2800" dirty="0"/>
              <a:t>, Paul had hinted that it was possible, even for himself, to be a “castaway,” after preaching to others, </a:t>
            </a:r>
            <a:r>
              <a:rPr lang="en-US" sz="3000" b="1" dirty="0">
                <a:solidFill>
                  <a:srgbClr val="FF0000"/>
                </a:solidFill>
              </a:rPr>
              <a:t>even Paul (who had as much “knowledge”  and who knew all about Christian liberty) took the most  precautions </a:t>
            </a:r>
            <a:r>
              <a:rPr lang="en-US" sz="2800" dirty="0"/>
              <a:t>against sinning, </a:t>
            </a:r>
            <a:r>
              <a:rPr lang="en-US" sz="2800" b="1" dirty="0"/>
              <a:t>and that such precautions required him to give up everything such as the indulgences of the Corinthians.</a:t>
            </a:r>
          </a:p>
          <a:p>
            <a:pPr rtl="0"/>
            <a:endParaRPr lang="en-US" sz="2000" dirty="0"/>
          </a:p>
          <a:p>
            <a:pPr lvl="1"/>
            <a:r>
              <a:rPr lang="en-US" sz="2000" dirty="0"/>
              <a:t> </a:t>
            </a:r>
            <a:endParaRPr lang="en-US" sz="2000" b="0" i="0" u="none" strike="noStrike" baseline="0" dirty="0">
              <a:solidFill>
                <a:srgbClr val="0000FF"/>
              </a:solidFill>
              <a:hlinkClick r:id="rId2"/>
            </a:endParaRPr>
          </a:p>
        </p:txBody>
      </p:sp>
      <p:sp>
        <p:nvSpPr>
          <p:cNvPr id="5" name="Rectangle 4">
            <a:extLst>
              <a:ext uri="{FF2B5EF4-FFF2-40B4-BE49-F238E27FC236}">
                <a16:creationId xmlns:a16="http://schemas.microsoft.com/office/drawing/2014/main" id="{21704227-B4DE-8B75-0D5A-3EA0BD8F72BE}"/>
              </a:ext>
            </a:extLst>
          </p:cNvPr>
          <p:cNvSpPr/>
          <p:nvPr/>
        </p:nvSpPr>
        <p:spPr>
          <a:xfrm>
            <a:off x="1031846" y="805343"/>
            <a:ext cx="7868873" cy="1543574"/>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ooter Placeholder 6">
            <a:extLst>
              <a:ext uri="{FF2B5EF4-FFF2-40B4-BE49-F238E27FC236}">
                <a16:creationId xmlns:a16="http://schemas.microsoft.com/office/drawing/2014/main" id="{8C9C6923-EC9C-B98E-0D1F-45DEFE8DA505}"/>
              </a:ext>
            </a:extLst>
          </p:cNvPr>
          <p:cNvSpPr>
            <a:spLocks noGrp="1"/>
          </p:cNvSpPr>
          <p:nvPr>
            <p:ph type="ftr" sz="quarter" idx="11"/>
          </p:nvPr>
        </p:nvSpPr>
        <p:spPr/>
        <p:txBody>
          <a:bodyPr/>
          <a:lstStyle/>
          <a:p>
            <a:r>
              <a:rPr lang="en-US"/>
              <a:t>b hastings  newlebanoncoc.com</a:t>
            </a:r>
            <a:endParaRPr lang="en-US" dirty="0"/>
          </a:p>
        </p:txBody>
      </p:sp>
    </p:spTree>
    <p:extLst>
      <p:ext uri="{BB962C8B-B14F-4D97-AF65-F5344CB8AC3E}">
        <p14:creationId xmlns:p14="http://schemas.microsoft.com/office/powerpoint/2010/main" val="22274849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7BAF86C-DD55-3377-9F05-6F498B38350C}"/>
              </a:ext>
            </a:extLst>
          </p:cNvPr>
          <p:cNvSpPr/>
          <p:nvPr/>
        </p:nvSpPr>
        <p:spPr>
          <a:xfrm>
            <a:off x="0" y="0"/>
            <a:ext cx="855677" cy="6858000"/>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F09A8EDE-AD51-341A-5DA9-578B628186AF}"/>
              </a:ext>
            </a:extLst>
          </p:cNvPr>
          <p:cNvSpPr/>
          <p:nvPr/>
        </p:nvSpPr>
        <p:spPr>
          <a:xfrm>
            <a:off x="0" y="0"/>
            <a:ext cx="9144000" cy="704675"/>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35FD543D-5F38-BC77-B1C0-94E95ABADDC6}"/>
              </a:ext>
            </a:extLst>
          </p:cNvPr>
          <p:cNvSpPr txBox="1"/>
          <p:nvPr/>
        </p:nvSpPr>
        <p:spPr>
          <a:xfrm>
            <a:off x="8387" y="67112"/>
            <a:ext cx="9135613"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Provisions For Pilgrim People    1 Cor. 10:1-4</a:t>
            </a:r>
          </a:p>
        </p:txBody>
      </p:sp>
      <p:sp>
        <p:nvSpPr>
          <p:cNvPr id="6" name="TextBox 5">
            <a:extLst>
              <a:ext uri="{FF2B5EF4-FFF2-40B4-BE49-F238E27FC236}">
                <a16:creationId xmlns:a16="http://schemas.microsoft.com/office/drawing/2014/main" id="{81DDA495-9048-8CD1-8407-4099776313A3}"/>
              </a:ext>
            </a:extLst>
          </p:cNvPr>
          <p:cNvSpPr txBox="1"/>
          <p:nvPr/>
        </p:nvSpPr>
        <p:spPr>
          <a:xfrm>
            <a:off x="1291905" y="763398"/>
            <a:ext cx="7382313" cy="5570756"/>
          </a:xfrm>
          <a:prstGeom prst="rect">
            <a:avLst/>
          </a:prstGeom>
          <a:noFill/>
        </p:spPr>
        <p:txBody>
          <a:bodyPr wrap="square">
            <a:spAutoFit/>
          </a:bodyPr>
          <a:lstStyle/>
          <a:p>
            <a:pPr rtl="0"/>
            <a:endParaRPr lang="en-US" sz="2800" dirty="0"/>
          </a:p>
          <a:p>
            <a:pPr rtl="0"/>
            <a:r>
              <a:rPr lang="en-US" sz="2800" dirty="0"/>
              <a:t>Apparently, some thought the Lord’s Supper and  baptism had made them immune to any contamination from the idol feasts, especially in the light of their presumed “</a:t>
            </a:r>
            <a:r>
              <a:rPr lang="en-US" sz="2800" b="1" dirty="0"/>
              <a:t>knowledge</a:t>
            </a:r>
            <a:r>
              <a:rPr lang="en-US" sz="2800" dirty="0"/>
              <a:t>” that idols were actually nothing anyway. </a:t>
            </a:r>
          </a:p>
          <a:p>
            <a:pPr rtl="0"/>
            <a:endParaRPr lang="en-US" sz="3200" dirty="0"/>
          </a:p>
          <a:p>
            <a:pPr rtl="0"/>
            <a:r>
              <a:rPr lang="en-US" sz="3200" dirty="0"/>
              <a:t>Paul refuted this by reference to the </a:t>
            </a:r>
            <a:r>
              <a:rPr lang="en-US" sz="3200" u="sng" dirty="0"/>
              <a:t>allegorical nature of historic Israel</a:t>
            </a:r>
            <a:r>
              <a:rPr lang="en-US" sz="3200" dirty="0"/>
              <a:t>, many of them, in fact most of them, being lost despite their covenant relationship to God.</a:t>
            </a:r>
          </a:p>
          <a:p>
            <a:pPr lvl="1"/>
            <a:r>
              <a:rPr lang="en-US" sz="2800" dirty="0"/>
              <a:t> </a:t>
            </a:r>
            <a:endParaRPr lang="en-US" sz="2800" b="0" i="0" u="none" strike="noStrike" baseline="0" dirty="0">
              <a:solidFill>
                <a:srgbClr val="0000FF"/>
              </a:solidFill>
              <a:hlinkClick r:id="rId2"/>
            </a:endParaRPr>
          </a:p>
        </p:txBody>
      </p:sp>
      <p:sp>
        <p:nvSpPr>
          <p:cNvPr id="5" name="Footer Placeholder 4">
            <a:extLst>
              <a:ext uri="{FF2B5EF4-FFF2-40B4-BE49-F238E27FC236}">
                <a16:creationId xmlns:a16="http://schemas.microsoft.com/office/drawing/2014/main" id="{0C4477F3-6850-C4BF-1C3E-664F7C2DBBF8}"/>
              </a:ext>
            </a:extLst>
          </p:cNvPr>
          <p:cNvSpPr>
            <a:spLocks noGrp="1"/>
          </p:cNvSpPr>
          <p:nvPr>
            <p:ph type="ftr" sz="quarter" idx="11"/>
          </p:nvPr>
        </p:nvSpPr>
        <p:spPr/>
        <p:txBody>
          <a:bodyPr/>
          <a:lstStyle/>
          <a:p>
            <a:r>
              <a:rPr lang="en-US"/>
              <a:t>b hastings  newlebanoncoc.com</a:t>
            </a:r>
            <a:endParaRPr lang="en-US" dirty="0"/>
          </a:p>
        </p:txBody>
      </p:sp>
    </p:spTree>
    <p:extLst>
      <p:ext uri="{BB962C8B-B14F-4D97-AF65-F5344CB8AC3E}">
        <p14:creationId xmlns:p14="http://schemas.microsoft.com/office/powerpoint/2010/main" val="865595422"/>
      </p:ext>
    </p:extLst>
  </p:cSld>
  <p:clrMapOvr>
    <a:masterClrMapping/>
  </p:clrMapOvr>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hotoCompan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hotoCompanion7.potx" id="{2ED97AF0-FE8D-4FAC-AF07-EFA41726BF38}" vid="{95ED0F0F-776A-48E4-B073-7DB6F5A5811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470</TotalTime>
  <Words>4108</Words>
  <Application>Microsoft Office PowerPoint</Application>
  <PresentationFormat>On-screen Show (4:3)</PresentationFormat>
  <Paragraphs>280</Paragraphs>
  <Slides>43</Slides>
  <Notes>6</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43</vt:i4>
      </vt:variant>
    </vt:vector>
  </HeadingPairs>
  <TitlesOfParts>
    <vt:vector size="56" baseType="lpstr">
      <vt:lpstr>Aharoni</vt:lpstr>
      <vt:lpstr>Arial</vt:lpstr>
      <vt:lpstr>Arial Black</vt:lpstr>
      <vt:lpstr>Arial Unicode MS</vt:lpstr>
      <vt:lpstr>Calibri</vt:lpstr>
      <vt:lpstr>Calibri Light</vt:lpstr>
      <vt:lpstr>Helvetica</vt:lpstr>
      <vt:lpstr>Ink Free</vt:lpstr>
      <vt:lpstr>Times New Roman</vt:lpstr>
      <vt:lpstr>1_Office Theme</vt:lpstr>
      <vt:lpstr>PhotoCompanion</vt:lpstr>
      <vt:lpstr>2_Office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Our fathers were all under the cloud and all passed through the sea</vt:lpstr>
      <vt:lpstr>PowerPoint Presentation</vt:lpstr>
      <vt:lpstr>PowerPoint Presentation</vt:lpstr>
      <vt:lpstr>And they were drinking from a spiritual rock that followed them, which was Christ</vt:lpstr>
      <vt:lpstr>And they all drank the same spiritual drink</vt:lpstr>
      <vt:lpstr>And they all drank the same spiritual drink</vt:lpstr>
      <vt:lpstr>PowerPoint Presentation</vt:lpstr>
      <vt:lpstr>PowerPoint Presentation</vt:lpstr>
      <vt:lpstr>PowerPoint Presentation</vt:lpstr>
      <vt:lpstr>PowerPoint Presentation</vt:lpstr>
      <vt:lpstr>PowerPoint Presentation</vt:lpstr>
      <vt:lpstr>PowerPoint Presentation</vt:lpstr>
      <vt:lpstr>These things were examples for us, so that we would not crave bad things, as they did</vt:lpstr>
      <vt:lpstr>These things were examples for us, so that we would not crave bad things, as they did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New Lebanon church of Christ</dc:creator>
  <cp:lastModifiedBy>New Lebanon church of Christ</cp:lastModifiedBy>
  <cp:revision>15</cp:revision>
  <dcterms:created xsi:type="dcterms:W3CDTF">2023-12-06T20:03:15Z</dcterms:created>
  <dcterms:modified xsi:type="dcterms:W3CDTF">2023-12-31T11:01:52Z</dcterms:modified>
</cp:coreProperties>
</file>