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4"/>
  </p:notesMasterIdLst>
  <p:sldIdLst>
    <p:sldId id="265" r:id="rId3"/>
    <p:sldId id="858" r:id="rId4"/>
    <p:sldId id="861" r:id="rId5"/>
    <p:sldId id="930" r:id="rId6"/>
    <p:sldId id="933" r:id="rId7"/>
    <p:sldId id="931" r:id="rId8"/>
    <p:sldId id="934" r:id="rId9"/>
    <p:sldId id="932" r:id="rId10"/>
    <p:sldId id="937" r:id="rId11"/>
    <p:sldId id="878" r:id="rId12"/>
    <p:sldId id="894" r:id="rId13"/>
    <p:sldId id="879" r:id="rId14"/>
    <p:sldId id="880" r:id="rId15"/>
    <p:sldId id="881" r:id="rId16"/>
    <p:sldId id="882" r:id="rId17"/>
    <p:sldId id="935" r:id="rId18"/>
    <p:sldId id="936" r:id="rId19"/>
    <p:sldId id="883" r:id="rId20"/>
    <p:sldId id="855" r:id="rId21"/>
    <p:sldId id="864" r:id="rId22"/>
    <p:sldId id="940" r:id="rId23"/>
    <p:sldId id="857" r:id="rId24"/>
    <p:sldId id="938" r:id="rId25"/>
    <p:sldId id="865" r:id="rId26"/>
    <p:sldId id="859" r:id="rId27"/>
    <p:sldId id="941" r:id="rId28"/>
    <p:sldId id="856" r:id="rId29"/>
    <p:sldId id="866" r:id="rId30"/>
    <p:sldId id="860" r:id="rId31"/>
    <p:sldId id="853" r:id="rId32"/>
    <p:sldId id="94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7KDgJ8XL9Zj03e9m9n+xg==" hashData="qv6pkCjKyGUP2PeZm5SxjFyb4q6kKqIRpQEkD338ciNxYrj/U+1amQib6yq54tBfvepJvwW+HaEkw8iui2UXx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100" d="100"/>
          <a:sy n="100" d="100"/>
        </p:scale>
        <p:origin x="1176" y="408"/>
      </p:cViewPr>
      <p:guideLst/>
    </p:cSldViewPr>
  </p:slideViewPr>
  <p:notesTextViewPr>
    <p:cViewPr>
      <p:scale>
        <a:sx n="1" d="1"/>
        <a:sy n="1" d="1"/>
      </p:scale>
      <p:origin x="0" y="0"/>
    </p:cViewPr>
  </p:notesTextViewPr>
  <p:sorterViewPr>
    <p:cViewPr varScale="1">
      <p:scale>
        <a:sx n="100" d="100"/>
        <a:sy n="100" d="100"/>
      </p:scale>
      <p:origin x="0" y="-3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856C0-EFC2-48B3-8353-6E0230EF1678}" type="datetimeFigureOut">
              <a:rPr lang="en-US" smtClean="0"/>
              <a:t>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D7C4A-A960-4158-8280-3B0BAFB88C41}" type="slidenum">
              <a:rPr lang="en-US" smtClean="0"/>
              <a:t>‹#›</a:t>
            </a:fld>
            <a:endParaRPr lang="en-US"/>
          </a:p>
        </p:txBody>
      </p:sp>
    </p:spTree>
    <p:extLst>
      <p:ext uri="{BB962C8B-B14F-4D97-AF65-F5344CB8AC3E}">
        <p14:creationId xmlns:p14="http://schemas.microsoft.com/office/powerpoint/2010/main" val="131400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287EC-48E9-4EC6-8268-D8ED62D905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38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0698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3756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7081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31264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54395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83170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4840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657747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952470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8332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30546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00217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531543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723398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19121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4275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4206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2751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0969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8983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2611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5280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4251542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solidFill>
                  <a:prstClr val="black">
                    <a:tint val="75000"/>
                  </a:prstClr>
                </a:solidFill>
              </a:rPr>
              <a:pPr/>
              <a:t>1/8/2024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19220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ref.ly/logosres/ws-74239183055748c4b4d55140f1058064?ref=Bible.1Co3.10&amp;off=194&amp;ctx=e+buildeth+thereon.%0a~A+foundation+%E2%80%A6+The+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7" name="TextBox 6">
            <a:extLst>
              <a:ext uri="{FF2B5EF4-FFF2-40B4-BE49-F238E27FC236}">
                <a16:creationId xmlns:a16="http://schemas.microsoft.com/office/drawing/2014/main" id="{08AB7B60-DDA7-6B8F-7107-C7D032CA6E21}"/>
              </a:ext>
            </a:extLst>
          </p:cNvPr>
          <p:cNvSpPr txBox="1"/>
          <p:nvPr/>
        </p:nvSpPr>
        <p:spPr>
          <a:xfrm>
            <a:off x="211997" y="840572"/>
            <a:ext cx="8628836" cy="4659332"/>
          </a:xfrm>
          <a:prstGeom prst="rect">
            <a:avLst/>
          </a:prstGeom>
          <a:noFill/>
        </p:spPr>
        <p:txBody>
          <a:bodyPr wrap="square">
            <a:spAutoFit/>
          </a:bodyPr>
          <a:lstStyle/>
          <a:p>
            <a:pPr marL="0" marR="0" lvl="0" indent="0" defTabSz="914400" rtl="0" eaLnBrk="1" fontAlgn="auto" latinLnBrk="0" hangingPunct="1">
              <a:spcBef>
                <a:spcPts val="90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Paul, as a master builder, is here dealing with some fundamental facts concerning the Christian’s life and work.</a:t>
            </a:r>
            <a:endPar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rtl="0"/>
            <a:endParaRPr lang="en-US" sz="1200" dirty="0"/>
          </a:p>
          <a:p>
            <a:pPr rtl="0"/>
            <a:r>
              <a:rPr lang="en-US" sz="2800" dirty="0">
                <a:latin typeface="Arial Black" panose="020B0A04020102020204" pitchFamily="34" charset="0"/>
              </a:rPr>
              <a:t>A foundation </a:t>
            </a:r>
            <a:r>
              <a:rPr lang="en-US" sz="2800" dirty="0"/>
              <a:t>… The foundation which Paul laid at Corinth is Jesus Christ </a:t>
            </a:r>
            <a:r>
              <a:rPr lang="en-US" sz="2800" b="1" dirty="0">
                <a:solidFill>
                  <a:srgbClr val="0070C0"/>
                </a:solidFill>
              </a:rPr>
              <a:t>(1 Cor. 3:11), </a:t>
            </a:r>
          </a:p>
          <a:p>
            <a:pPr rtl="0"/>
            <a:endParaRPr lang="en-US" sz="1200" dirty="0"/>
          </a:p>
          <a:p>
            <a:pPr marL="0" marR="0" lvl="0" indent="0" algn="just"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mn-cs"/>
              </a:rPr>
              <a:t>The words </a:t>
            </a:r>
            <a:r>
              <a:rPr kumimoji="0" lang="en-US" sz="2800" b="0" i="0" u="sng" strike="noStrike" kern="1200" cap="none" spc="0" normalizeH="0" baseline="0" noProof="0" dirty="0">
                <a:ln>
                  <a:noFill/>
                </a:ln>
                <a:solidFill>
                  <a:prstClr val="black"/>
                </a:solidFill>
                <a:effectLst/>
                <a:uLnTx/>
                <a:uFillTx/>
                <a:ea typeface="+mn-ea"/>
                <a:cs typeface="+mn-cs"/>
              </a:rPr>
              <a:t>ANOTHER</a:t>
            </a:r>
            <a:r>
              <a:rPr kumimoji="0" lang="en-US" sz="2800" b="0" i="0" u="none" strike="noStrike" kern="1200" cap="none" spc="0" normalizeH="0" baseline="0" noProof="0" dirty="0">
                <a:ln>
                  <a:noFill/>
                </a:ln>
                <a:solidFill>
                  <a:prstClr val="black"/>
                </a:solidFill>
                <a:effectLst/>
                <a:uLnTx/>
                <a:uFillTx/>
                <a:ea typeface="+mn-ea"/>
                <a:cs typeface="+mn-cs"/>
              </a:rPr>
              <a:t> and </a:t>
            </a:r>
            <a:r>
              <a:rPr kumimoji="0" lang="en-US" sz="2800" b="0" i="0" u="sng" strike="noStrike" kern="1200" cap="none" spc="0" normalizeH="0" baseline="0" noProof="0" dirty="0">
                <a:ln>
                  <a:noFill/>
                </a:ln>
                <a:solidFill>
                  <a:prstClr val="black"/>
                </a:solidFill>
                <a:effectLst/>
                <a:uLnTx/>
                <a:uFillTx/>
                <a:ea typeface="+mn-ea"/>
                <a:cs typeface="+mn-cs"/>
              </a:rPr>
              <a:t>EACH MAN </a:t>
            </a:r>
            <a:r>
              <a:rPr kumimoji="0" lang="en-US" sz="2800" b="0" i="0" u="none" strike="noStrike" kern="1200" cap="none" spc="0" normalizeH="0" baseline="0" noProof="0" dirty="0">
                <a:ln>
                  <a:noFill/>
                </a:ln>
                <a:solidFill>
                  <a:prstClr val="black"/>
                </a:solidFill>
                <a:effectLst/>
                <a:uLnTx/>
                <a:uFillTx/>
                <a:ea typeface="+mn-ea"/>
                <a:cs typeface="+mn-cs"/>
              </a:rPr>
              <a:t>are too indefinite to apply to Apollos, </a:t>
            </a:r>
            <a:r>
              <a:rPr kumimoji="0" lang="en-US" sz="2800" b="1" i="0" u="none" strike="noStrike" kern="1200" cap="none" spc="0" normalizeH="0" baseline="0" noProof="0" dirty="0">
                <a:ln>
                  <a:noFill/>
                </a:ln>
                <a:solidFill>
                  <a:prstClr val="black"/>
                </a:solidFill>
                <a:effectLst/>
                <a:uLnTx/>
                <a:uFillTx/>
                <a:ea typeface="+mn-ea"/>
                <a:cs typeface="+mn-cs"/>
              </a:rPr>
              <a:t>having rather an application to </a:t>
            </a:r>
            <a:r>
              <a:rPr kumimoji="0" lang="en-US" sz="2800" b="1" i="0" u="none" strike="noStrike" kern="1200" cap="none" spc="0" normalizeH="0" baseline="0" noProof="0" dirty="0">
                <a:ln>
                  <a:noFill/>
                </a:ln>
                <a:solidFill>
                  <a:prstClr val="black"/>
                </a:solidFill>
                <a:effectLst/>
                <a:uLnTx/>
                <a:uFillTx/>
                <a:latin typeface="Arial Black" panose="020B0A04020102020204" pitchFamily="34" charset="0"/>
              </a:rPr>
              <a:t>all</a:t>
            </a:r>
            <a:r>
              <a:rPr kumimoji="0" lang="en-US" sz="2800" b="1" i="0" u="none" strike="noStrike" kern="1200" cap="none" spc="0" normalizeH="0" baseline="0" noProof="0" dirty="0">
                <a:ln>
                  <a:noFill/>
                </a:ln>
                <a:solidFill>
                  <a:prstClr val="black"/>
                </a:solidFill>
                <a:effectLst/>
                <a:uLnTx/>
                <a:uFillTx/>
                <a:ea typeface="+mn-ea"/>
                <a:cs typeface="+mn-cs"/>
              </a:rPr>
              <a:t> who labor in God’s building.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ea typeface="+mn-ea"/>
              <a:cs typeface="+mn-cs"/>
            </a:endParaRPr>
          </a:p>
          <a:p>
            <a:pPr lvl="1"/>
            <a:r>
              <a:rPr lang="en-US" sz="2000" dirty="0"/>
              <a:t> </a:t>
            </a:r>
            <a:endParaRPr lang="en-US" sz="2000" i="0" u="none" strike="noStrike" baseline="0" dirty="0">
              <a:solidFill>
                <a:srgbClr val="0000FF"/>
              </a:solidFill>
              <a:hlinkClick r:id="rId2"/>
            </a:endParaRPr>
          </a:p>
        </p:txBody>
      </p:sp>
      <p:pic>
        <p:nvPicPr>
          <p:cNvPr id="9" name="Picture 2">
            <a:extLst>
              <a:ext uri="{FF2B5EF4-FFF2-40B4-BE49-F238E27FC236}">
                <a16:creationId xmlns:a16="http://schemas.microsoft.com/office/drawing/2014/main" id="{5C48DA01-F5EE-C94B-15ED-4701ED9E1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4238749"/>
            <a:ext cx="2847626" cy="189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9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2514600" y="1828800"/>
            <a:ext cx="1676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GERMANY</a:t>
            </a:r>
          </a:p>
        </p:txBody>
      </p:sp>
      <p:sp>
        <p:nvSpPr>
          <p:cNvPr id="5" name="Rectangle 4"/>
          <p:cNvSpPr/>
          <p:nvPr/>
        </p:nvSpPr>
        <p:spPr>
          <a:xfrm>
            <a:off x="825500" y="838200"/>
            <a:ext cx="7480300" cy="1600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89D3060-E6DE-4FF8-8ACD-16695E0FBE96}"/>
              </a:ext>
            </a:extLst>
          </p:cNvPr>
          <p:cNvSpPr/>
          <p:nvPr/>
        </p:nvSpPr>
        <p:spPr>
          <a:xfrm>
            <a:off x="680445" y="1600898"/>
            <a:ext cx="7993771" cy="3429000"/>
          </a:xfrm>
          <a:prstGeom prst="rect">
            <a:avLst/>
          </a:prstGeom>
          <a:noFill/>
          <a:ln w="57150">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Arial" pitchFamily="34" charset="0"/>
              </a:rPr>
              <a:t>Paul’s  consistent teaching is that the  church  of  Christ  is  “an holy temple in the Lord” </a:t>
            </a:r>
            <a:r>
              <a:rPr kumimoji="0" lang="en-US" sz="2800" b="1" i="0" u="none" strike="noStrike" kern="1200" cap="none" spc="0" normalizeH="0" baseline="0" noProof="0" dirty="0">
                <a:ln>
                  <a:noFill/>
                </a:ln>
                <a:solidFill>
                  <a:srgbClr val="0070C0"/>
                </a:solidFill>
                <a:effectLst/>
                <a:uLnTx/>
                <a:uFillTx/>
                <a:ea typeface="+mn-ea"/>
                <a:cs typeface="Arial" pitchFamily="34" charset="0"/>
              </a:rPr>
              <a:t>(Eph. 2:21-22), </a:t>
            </a:r>
            <a:r>
              <a:rPr kumimoji="0" lang="en-US" sz="2800" b="0" i="0" u="none" strike="noStrike" kern="1200" cap="none" spc="0" normalizeH="0" baseline="0" noProof="0" dirty="0">
                <a:ln>
                  <a:noFill/>
                </a:ln>
                <a:solidFill>
                  <a:prstClr val="black"/>
                </a:solidFill>
                <a:effectLst/>
                <a:uLnTx/>
                <a:uFillTx/>
                <a:ea typeface="+mn-ea"/>
                <a:cs typeface="Arial" pitchFamily="34" charset="0"/>
              </a:rPr>
              <a:t>and it is made up of Christians in whose hearts God seeks to make his dwelling place </a:t>
            </a:r>
            <a:r>
              <a:rPr kumimoji="0" lang="en-US" sz="2800" b="1" i="0" u="none" strike="noStrike" kern="1200" cap="none" spc="0" normalizeH="0" baseline="0" noProof="0" dirty="0">
                <a:ln>
                  <a:noFill/>
                </a:ln>
                <a:solidFill>
                  <a:srgbClr val="0070C0"/>
                </a:solidFill>
                <a:effectLst/>
                <a:uLnTx/>
                <a:uFillTx/>
                <a:ea typeface="+mn-ea"/>
                <a:cs typeface="Arial" pitchFamily="34" charset="0"/>
              </a:rPr>
              <a:t>1 Corinthians  6:16-18</a:t>
            </a:r>
            <a:r>
              <a:rPr kumimoji="0" lang="en-US" sz="2800" b="0" i="0" u="none" strike="noStrike" kern="1200" cap="none" spc="0" normalizeH="0" baseline="0" noProof="0" dirty="0">
                <a:ln>
                  <a:noFill/>
                </a:ln>
                <a:solidFill>
                  <a:prstClr val="black"/>
                </a:solidFill>
                <a:effectLst/>
                <a:uLnTx/>
                <a:uFillTx/>
                <a:ea typeface="+mn-ea"/>
                <a:cs typeface="Arial" pitchFamily="34" charset="0"/>
              </a:rPr>
              <a:t>.   </a:t>
            </a:r>
            <a:r>
              <a:rPr kumimoji="0" lang="en-US" sz="2800" b="1" i="0" u="none" strike="noStrike" kern="1200" cap="none" spc="0" normalizeH="0" baseline="0" noProof="0" dirty="0">
                <a:ln>
                  <a:noFill/>
                </a:ln>
                <a:solidFill>
                  <a:srgbClr val="FF0000"/>
                </a:solidFill>
                <a:effectLst/>
                <a:uLnTx/>
                <a:uFillTx/>
                <a:ea typeface="+mn-ea"/>
                <a:cs typeface="Arial" pitchFamily="34" charset="0"/>
              </a:rPr>
              <a:t>The  Greek  word  for  “defile”  is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ea typeface="+mn-ea"/>
                <a:cs typeface="Arial" pitchFamily="34" charset="0"/>
              </a:rPr>
              <a:t>which Thayer’s lexicon defines as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ea typeface="+mn-ea"/>
                <a:cs typeface="Arial" pitchFamily="34" charset="0"/>
              </a:rPr>
              <a:t>to lead away the church “from that state of knowledge and holiness in which it ought to abide” and “in an ethical sense, to corrupt deprave.”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800" b="1" dirty="0">
              <a:solidFill>
                <a:srgbClr val="FF0000"/>
              </a:solidFill>
              <a:cs typeface="Arial"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Arial" pitchFamily="34" charset="0"/>
              </a:rPr>
              <a:t>Paul will build upon this point in chapters 5 and 6.</a:t>
            </a: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cs typeface="Arial" pitchFamily="34" charset="0"/>
              </a:rPr>
              <a:t>(6:8-11 catalog of sins)</a:t>
            </a:r>
            <a:r>
              <a:rPr kumimoji="0" lang="en-US" sz="2800" b="0" i="0" u="none" strike="noStrike" kern="1200" cap="none" spc="0" normalizeH="0" baseline="0" noProof="0" dirty="0">
                <a:ln>
                  <a:noFill/>
                </a:ln>
                <a:solidFill>
                  <a:prstClr val="black"/>
                </a:solidFill>
                <a:effectLst/>
                <a:uLnTx/>
                <a:uFillTx/>
                <a:ea typeface="+mn-ea"/>
                <a:cs typeface="Arial" pitchFamily="34" charset="0"/>
              </a:rPr>
              <a:t>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68545" b="72221" l="26493" r="33499">
                        <a14:foregroundMark x1="26867" y1="71094" x2="30893" y2="70703"/>
                        <a14:foregroundMark x1="30893" y1="70703" x2="33163" y2="70703"/>
                        <a14:foregroundMark x1="28404" y1="69141" x2="29063" y2="70443"/>
                        <a14:foregroundMark x1="30381" y1="68880" x2="30454" y2="69661"/>
                        <a14:foregroundMark x1="26574" y1="71484" x2="27452" y2="71484"/>
                      </a14:backgroundRemoval>
                    </a14:imgEffect>
                    <a14:imgEffect>
                      <a14:sharpenSoften amount="50000"/>
                    </a14:imgEffect>
                    <a14:imgEffect>
                      <a14:brightnessContrast contrast="-20000"/>
                    </a14:imgEffect>
                  </a14:imgLayer>
                </a14:imgProps>
              </a:ext>
            </a:extLst>
          </a:blip>
          <a:srcRect l="25617" t="68085" r="65625" b="27320"/>
          <a:stretch/>
        </p:blipFill>
        <p:spPr>
          <a:xfrm rot="21362483">
            <a:off x="6553570" y="2719318"/>
            <a:ext cx="1425816" cy="420658"/>
          </a:xfrm>
          <a:prstGeom prst="rect">
            <a:avLst/>
          </a:prstGeom>
        </p:spPr>
      </p:pic>
      <p:sp>
        <p:nvSpPr>
          <p:cNvPr id="3" name="TextBox 2">
            <a:extLst>
              <a:ext uri="{FF2B5EF4-FFF2-40B4-BE49-F238E27FC236}">
                <a16:creationId xmlns:a16="http://schemas.microsoft.com/office/drawing/2014/main" id="{B9D92FCA-7D1C-1C71-D4D6-0079DB8C6853}"/>
              </a:ext>
            </a:extLst>
          </p:cNvPr>
          <p:cNvSpPr txBox="1"/>
          <p:nvPr/>
        </p:nvSpPr>
        <p:spPr>
          <a:xfrm>
            <a:off x="0" y="0"/>
            <a:ext cx="9143999" cy="646331"/>
          </a:xfrm>
          <a:prstGeom prst="rect">
            <a:avLst/>
          </a:prstGeom>
          <a:solidFill>
            <a:srgbClr val="0070C0"/>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rPr>
              <a: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Life’s Work Tested.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1Cor.3</a:t>
            </a:r>
          </a:p>
        </p:txBody>
      </p:sp>
      <p:sp>
        <p:nvSpPr>
          <p:cNvPr id="4" name="Rectangle 3">
            <a:extLst>
              <a:ext uri="{FF2B5EF4-FFF2-40B4-BE49-F238E27FC236}">
                <a16:creationId xmlns:a16="http://schemas.microsoft.com/office/drawing/2014/main" id="{FC0D362D-5F74-8E25-B0DD-0B4EFE4E517E}"/>
              </a:ext>
            </a:extLst>
          </p:cNvPr>
          <p:cNvSpPr/>
          <p:nvPr/>
        </p:nvSpPr>
        <p:spPr>
          <a:xfrm>
            <a:off x="0" y="6249136"/>
            <a:ext cx="9144000" cy="603165"/>
          </a:xfrm>
          <a:prstGeom prst="rect">
            <a:avLst/>
          </a:prstGeom>
          <a:solidFill>
            <a:srgbClr val="5B9BD5">
              <a:lumMod val="60000"/>
              <a:lumOff val="40000"/>
            </a:srgbClr>
          </a:solidFill>
          <a:ln w="12700" cap="flat" cmpd="sng" algn="ctr">
            <a:solidFill>
              <a:srgbClr val="5B9BD5">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FECE1E-8B04-C1B5-26BB-B7D52FCF2D86}"/>
              </a:ext>
            </a:extLst>
          </p:cNvPr>
          <p:cNvSpPr txBox="1"/>
          <p:nvPr/>
        </p:nvSpPr>
        <p:spPr>
          <a:xfrm>
            <a:off x="1" y="6346233"/>
            <a:ext cx="9144000" cy="338554"/>
          </a:xfrm>
          <a:prstGeom prst="rect">
            <a:avLst/>
          </a:prstGeom>
          <a:noFill/>
        </p:spPr>
        <p:txBody>
          <a:bodyPr wrap="square" rtlCol="0">
            <a:spAutoFit/>
          </a:bodyPr>
          <a:lstStyle/>
          <a:p>
            <a:pPr algn="ctr" defTabSz="457200">
              <a:defRPr/>
            </a:pPr>
            <a:r>
              <a:rPr lang="en-US" sz="1600" dirty="0">
                <a:solidFill>
                  <a:prstClr val="white"/>
                </a:solidFill>
                <a:cs typeface="Aharoni" panose="02010803020104030203" pitchFamily="2" charset="-79"/>
              </a:rPr>
              <a:t>b hastings  newlebanoncoc.com</a:t>
            </a:r>
          </a:p>
        </p:txBody>
      </p:sp>
    </p:spTree>
    <p:extLst>
      <p:ext uri="{BB962C8B-B14F-4D97-AF65-F5344CB8AC3E}">
        <p14:creationId xmlns:p14="http://schemas.microsoft.com/office/powerpoint/2010/main" val="1724073774"/>
      </p:ext>
    </p:extLst>
  </p:cSld>
  <p:clrMapOvr>
    <a:masterClrMapping/>
  </p:clrMapOvr>
  <p:transitio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8" name="TextBox 7">
            <a:extLst>
              <a:ext uri="{FF2B5EF4-FFF2-40B4-BE49-F238E27FC236}">
                <a16:creationId xmlns:a16="http://schemas.microsoft.com/office/drawing/2014/main" id="{49D9B00C-2F2A-3646-CDCB-96B5DAA7D497}"/>
              </a:ext>
            </a:extLst>
          </p:cNvPr>
          <p:cNvSpPr txBox="1"/>
          <p:nvPr/>
        </p:nvSpPr>
        <p:spPr>
          <a:xfrm>
            <a:off x="704581" y="775336"/>
            <a:ext cx="8277494" cy="5304016"/>
          </a:xfrm>
          <a:prstGeom prst="rect">
            <a:avLst/>
          </a:prstGeom>
          <a:noFill/>
        </p:spPr>
        <p:txBody>
          <a:bodyPr wrap="square">
            <a:spAutoFit/>
          </a:bodyPr>
          <a:lstStyle/>
          <a:p>
            <a:pPr algn="just" rtl="0"/>
            <a:endParaRPr lang="en-US" sz="4000" baseline="30000" dirty="0"/>
          </a:p>
          <a:p>
            <a:pPr rtl="0"/>
            <a:r>
              <a:rPr lang="en-US" sz="4400" baseline="30000" dirty="0"/>
              <a:t>No man may begin anywhere else. “This is  important today  when so many build their ‘Christianity’ without Christ, </a:t>
            </a:r>
            <a:r>
              <a:rPr lang="en-US" sz="4400" u="sng" baseline="30000" dirty="0"/>
              <a:t>on a foundation of good works</a:t>
            </a:r>
            <a:r>
              <a:rPr lang="en-US" sz="4400" baseline="30000" dirty="0"/>
              <a:t>, </a:t>
            </a:r>
            <a:r>
              <a:rPr lang="en-US" sz="4400" u="sng" baseline="30000" dirty="0"/>
              <a:t>humanism</a:t>
            </a:r>
            <a:r>
              <a:rPr lang="en-US" sz="4400" baseline="30000" dirty="0"/>
              <a:t> or </a:t>
            </a:r>
            <a:r>
              <a:rPr lang="en-US" sz="4400" u="sng" baseline="30000" dirty="0"/>
              <a:t>emotionalism</a:t>
            </a:r>
            <a:r>
              <a:rPr lang="en-US" sz="4400" baseline="30000" dirty="0"/>
              <a:t>.</a:t>
            </a:r>
          </a:p>
          <a:p>
            <a:pPr rtl="0"/>
            <a:endParaRPr lang="en-US" sz="4400" baseline="30000" dirty="0"/>
          </a:p>
          <a:p>
            <a:pPr rtl="0"/>
            <a:r>
              <a:rPr lang="en-US" sz="4400" baseline="30000" dirty="0"/>
              <a:t>Of course, </a:t>
            </a:r>
            <a:r>
              <a:rPr lang="en-US" sz="4400" u="sng" baseline="30000" dirty="0"/>
              <a:t>this is not the only metaphor of Christ’s preeminence in his kingdom.</a:t>
            </a:r>
          </a:p>
          <a:p>
            <a:pPr marL="571500" indent="-571500" rtl="0">
              <a:buFont typeface="Arial" panose="020B0604020202020204" pitchFamily="34" charset="0"/>
              <a:buChar char="•"/>
            </a:pPr>
            <a:r>
              <a:rPr lang="en-US" sz="4000" baseline="30000" dirty="0"/>
              <a:t>He is also called the door of the sheepfold </a:t>
            </a:r>
            <a:r>
              <a:rPr lang="en-US" sz="4000" b="1" baseline="30000" dirty="0">
                <a:solidFill>
                  <a:srgbClr val="0070C0"/>
                </a:solidFill>
              </a:rPr>
              <a:t>(John 10:7), </a:t>
            </a:r>
            <a:r>
              <a:rPr lang="en-US" sz="4000" baseline="30000" dirty="0"/>
              <a:t>the chief corner stone </a:t>
            </a:r>
            <a:r>
              <a:rPr lang="en-US" sz="4000" b="1" baseline="30000" dirty="0">
                <a:solidFill>
                  <a:srgbClr val="0070C0"/>
                </a:solidFill>
              </a:rPr>
              <a:t>(Eph. 2:20), </a:t>
            </a:r>
          </a:p>
          <a:p>
            <a:pPr marL="571500" indent="-571500" rtl="0">
              <a:buFont typeface="Arial" panose="020B0604020202020204" pitchFamily="34" charset="0"/>
              <a:buChar char="•"/>
            </a:pPr>
            <a:r>
              <a:rPr lang="en-US" sz="4000" baseline="30000" dirty="0"/>
              <a:t>the head of the body </a:t>
            </a:r>
            <a:r>
              <a:rPr lang="en-US" sz="4000" b="1" baseline="30000" dirty="0">
                <a:solidFill>
                  <a:srgbClr val="0070C0"/>
                </a:solidFill>
              </a:rPr>
              <a:t>(Eph. 1:22, 23), </a:t>
            </a:r>
          </a:p>
          <a:p>
            <a:pPr marL="571500" indent="-571500" rtl="0">
              <a:buFont typeface="Arial" panose="020B0604020202020204" pitchFamily="34" charset="0"/>
              <a:buChar char="•"/>
            </a:pPr>
            <a:r>
              <a:rPr lang="en-US" sz="4000" baseline="30000" dirty="0"/>
              <a:t>etc.</a:t>
            </a:r>
          </a:p>
        </p:txBody>
      </p:sp>
    </p:spTree>
    <p:extLst>
      <p:ext uri="{BB962C8B-B14F-4D97-AF65-F5344CB8AC3E}">
        <p14:creationId xmlns:p14="http://schemas.microsoft.com/office/powerpoint/2010/main" val="59412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7" name="TextBox 6">
            <a:extLst>
              <a:ext uri="{FF2B5EF4-FFF2-40B4-BE49-F238E27FC236}">
                <a16:creationId xmlns:a16="http://schemas.microsoft.com/office/drawing/2014/main" id="{26ADB9BC-585A-89D9-F81E-00787999EE32}"/>
              </a:ext>
            </a:extLst>
          </p:cNvPr>
          <p:cNvSpPr txBox="1"/>
          <p:nvPr/>
        </p:nvSpPr>
        <p:spPr>
          <a:xfrm>
            <a:off x="981512" y="1619075"/>
            <a:ext cx="6694415" cy="390088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48E0AB11-3EB7-FAC9-9C74-47510EC9964F}"/>
              </a:ext>
            </a:extLst>
          </p:cNvPr>
          <p:cNvSpPr txBox="1"/>
          <p:nvPr/>
        </p:nvSpPr>
        <p:spPr>
          <a:xfrm>
            <a:off x="428626" y="962025"/>
            <a:ext cx="8131900"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Paul is speaking of the church, consisting of the believers of all nations, of which church Christ is the foundation, </a:t>
            </a:r>
            <a:r>
              <a:rPr kumimoji="0" lang="en-US" sz="3000" b="0" i="0" u="sng" strike="noStrike" kern="1200" cap="none" spc="0" normalizeH="0" baseline="0" noProof="0" dirty="0">
                <a:ln>
                  <a:noFill/>
                </a:ln>
                <a:solidFill>
                  <a:prstClr val="black"/>
                </a:solidFill>
                <a:effectLst/>
                <a:uLnTx/>
                <a:uFillTx/>
                <a:latin typeface="Calibri" panose="020F0502020204030204"/>
                <a:ea typeface="+mn-ea"/>
                <a:cs typeface="+mn-cs"/>
              </a:rPr>
              <a:t>it is evident that the materials built on this foundation (gold, silver, etc.) cannot represent the doctrines, </a:t>
            </a:r>
            <a:r>
              <a:rPr kumimoji="0" lang="en-US" sz="3000" b="1" i="0" u="sng" strike="noStrike" kern="1200" cap="none" spc="0" normalizeH="0" baseline="0" noProof="0" dirty="0">
                <a:ln>
                  <a:noFill/>
                </a:ln>
                <a:solidFill>
                  <a:prstClr val="black"/>
                </a:solidFill>
                <a:effectLst/>
                <a:uLnTx/>
                <a:uFillTx/>
                <a:latin typeface="Calibri" panose="020F0502020204030204"/>
                <a:ea typeface="+mn-ea"/>
                <a:cs typeface="+mn-cs"/>
              </a:rPr>
              <a:t>but the disciples of Christ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In no passage of scripture is the temple or church of God said to consist of doctrines, but of the disciples of Christ, who are called living stones built up of a spiritual house or temple </a:t>
            </a:r>
            <a:r>
              <a:rPr kumimoji="0" lang="en-US" sz="3000" b="1" i="0" u="none" strike="noStrike" kern="1200" cap="none" spc="0" normalizeH="0" baseline="0" noProof="0" dirty="0">
                <a:ln>
                  <a:noFill/>
                </a:ln>
                <a:solidFill>
                  <a:srgbClr val="0070C0"/>
                </a:solidFill>
                <a:effectLst/>
                <a:uLnTx/>
                <a:uFillTx/>
                <a:latin typeface="Calibri" panose="020F0502020204030204"/>
                <a:ea typeface="+mn-ea"/>
                <a:cs typeface="+mn-cs"/>
              </a:rPr>
              <a:t>(1 Pet. 2:5, 6)</a:t>
            </a:r>
            <a:endParaRPr kumimoji="0" lang="en-US" sz="3000" b="1" i="0" u="none" strike="noStrike" kern="1200" cap="none" spc="0" normalizeH="0" baseline="3000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92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7" name="TextBox 6">
            <a:extLst>
              <a:ext uri="{FF2B5EF4-FFF2-40B4-BE49-F238E27FC236}">
                <a16:creationId xmlns:a16="http://schemas.microsoft.com/office/drawing/2014/main" id="{26ADB9BC-585A-89D9-F81E-00787999EE32}"/>
              </a:ext>
            </a:extLst>
          </p:cNvPr>
          <p:cNvSpPr txBox="1"/>
          <p:nvPr/>
        </p:nvSpPr>
        <p:spPr>
          <a:xfrm>
            <a:off x="981512" y="1619075"/>
            <a:ext cx="6694415" cy="3900881"/>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2D3FF4AC-0992-5839-5297-BC2CD2E8785E}"/>
              </a:ext>
            </a:extLst>
          </p:cNvPr>
          <p:cNvSpPr txBox="1"/>
          <p:nvPr/>
        </p:nvSpPr>
        <p:spPr>
          <a:xfrm>
            <a:off x="635726" y="1053738"/>
            <a:ext cx="7828767" cy="4832092"/>
          </a:xfrm>
          <a:prstGeom prst="rect">
            <a:avLst/>
          </a:prstGeom>
          <a:noFill/>
        </p:spPr>
        <p:txBody>
          <a:bodyPr wrap="square">
            <a:spAutoFit/>
          </a:bodyPr>
          <a:lstStyle/>
          <a:p>
            <a:pPr marR="3600" rtl="0"/>
            <a:r>
              <a:rPr lang="en-US" sz="2800" dirty="0"/>
              <a:t>The church should be built of true Christians, the proper material; and not of worldly-minded hypocrites, or of those who place the teachings of God as on a par with the philosophies of men.</a:t>
            </a:r>
          </a:p>
          <a:p>
            <a:pPr marR="3600" rtl="0"/>
            <a:endParaRPr lang="en-US" sz="2800" dirty="0"/>
          </a:p>
          <a:p>
            <a:pPr marR="3600" rtl="0"/>
            <a:r>
              <a:rPr lang="en-US" sz="2800" dirty="0"/>
              <a:t>The day of judgment will reveal the true character of all who are in the church.</a:t>
            </a:r>
            <a:endParaRPr lang="en-US" sz="2800" baseline="30000" dirty="0"/>
          </a:p>
          <a:p>
            <a:pPr marR="3600" rtl="0"/>
            <a:r>
              <a:rPr lang="en-US" sz="2800" b="1" dirty="0">
                <a:solidFill>
                  <a:srgbClr val="0070C0"/>
                </a:solidFill>
              </a:rPr>
              <a:t>1 Cor 3:13 </a:t>
            </a:r>
            <a:r>
              <a:rPr lang="en-US" sz="2800" dirty="0"/>
              <a:t>Each man’s work shall be made manifest: for the day shall declare it, because it is revealed in fire; and the fire itself shall prove each man’s work of what sort it is.</a:t>
            </a:r>
          </a:p>
        </p:txBody>
      </p:sp>
      <p:sp>
        <p:nvSpPr>
          <p:cNvPr id="8" name="Rectangle 7">
            <a:extLst>
              <a:ext uri="{FF2B5EF4-FFF2-40B4-BE49-F238E27FC236}">
                <a16:creationId xmlns:a16="http://schemas.microsoft.com/office/drawing/2014/main" id="{EA229E35-B18F-EF0D-C7BB-3EC18D33CA8B}"/>
              </a:ext>
            </a:extLst>
          </p:cNvPr>
          <p:cNvSpPr/>
          <p:nvPr/>
        </p:nvSpPr>
        <p:spPr>
          <a:xfrm>
            <a:off x="461554" y="4093029"/>
            <a:ext cx="8177349" cy="1872342"/>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50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7" name="TextBox 6">
            <a:extLst>
              <a:ext uri="{FF2B5EF4-FFF2-40B4-BE49-F238E27FC236}">
                <a16:creationId xmlns:a16="http://schemas.microsoft.com/office/drawing/2014/main" id="{26ADB9BC-585A-89D9-F81E-00787999EE32}"/>
              </a:ext>
            </a:extLst>
          </p:cNvPr>
          <p:cNvSpPr txBox="1"/>
          <p:nvPr/>
        </p:nvSpPr>
        <p:spPr>
          <a:xfrm>
            <a:off x="981512" y="1619075"/>
            <a:ext cx="6694415" cy="3900881"/>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8EDCA677-81ED-315E-0BBF-AC6D22CEEBC4}"/>
              </a:ext>
            </a:extLst>
          </p:cNvPr>
          <p:cNvSpPr txBox="1"/>
          <p:nvPr/>
        </p:nvSpPr>
        <p:spPr>
          <a:xfrm>
            <a:off x="981511" y="1338044"/>
            <a:ext cx="7180977" cy="4031873"/>
          </a:xfrm>
          <a:prstGeom prst="rect">
            <a:avLst/>
          </a:prstGeom>
          <a:noFill/>
        </p:spPr>
        <p:txBody>
          <a:bodyPr wrap="square">
            <a:spAutoFit/>
          </a:bodyPr>
          <a:lstStyle/>
          <a:p>
            <a:pPr rtl="0"/>
            <a:r>
              <a:rPr lang="en-US" sz="3200" b="1" dirty="0"/>
              <a:t>THE DAY </a:t>
            </a:r>
            <a:r>
              <a:rPr lang="en-US" sz="3200" dirty="0"/>
              <a:t>is clearly the day when Christ returns, </a:t>
            </a:r>
            <a:r>
              <a:rPr lang="en-US" sz="3200" b="1" dirty="0"/>
              <a:t>the day of judgment</a:t>
            </a:r>
            <a:r>
              <a:rPr lang="en-US" sz="3200" dirty="0"/>
              <a:t>.”</a:t>
            </a:r>
            <a:endParaRPr lang="en-US" sz="3200" baseline="30000" dirty="0"/>
          </a:p>
          <a:p>
            <a:pPr rtl="0"/>
            <a:endParaRPr lang="en-US" sz="3200" dirty="0"/>
          </a:p>
          <a:p>
            <a:pPr rtl="0"/>
            <a:r>
              <a:rPr lang="en-US" sz="3200" dirty="0"/>
              <a:t>Only the judgment day will reveal what is and what is not a part of the true temple of God; and, according to Christ himself it will be a time of many surprises          </a:t>
            </a:r>
            <a:r>
              <a:rPr lang="en-US" sz="3200" b="1" dirty="0">
                <a:solidFill>
                  <a:srgbClr val="0070C0"/>
                </a:solidFill>
              </a:rPr>
              <a:t>(Matt. 7:15–23; 25:34–46).</a:t>
            </a:r>
          </a:p>
        </p:txBody>
      </p:sp>
    </p:spTree>
    <p:extLst>
      <p:ext uri="{BB962C8B-B14F-4D97-AF65-F5344CB8AC3E}">
        <p14:creationId xmlns:p14="http://schemas.microsoft.com/office/powerpoint/2010/main" val="124287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7" name="TextBox 6">
            <a:extLst>
              <a:ext uri="{FF2B5EF4-FFF2-40B4-BE49-F238E27FC236}">
                <a16:creationId xmlns:a16="http://schemas.microsoft.com/office/drawing/2014/main" id="{26ADB9BC-585A-89D9-F81E-00787999EE32}"/>
              </a:ext>
            </a:extLst>
          </p:cNvPr>
          <p:cNvSpPr txBox="1"/>
          <p:nvPr/>
        </p:nvSpPr>
        <p:spPr>
          <a:xfrm>
            <a:off x="981512" y="1619075"/>
            <a:ext cx="6694415" cy="3900881"/>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8EDCA677-81ED-315E-0BBF-AC6D22CEEBC4}"/>
              </a:ext>
            </a:extLst>
          </p:cNvPr>
          <p:cNvSpPr txBox="1"/>
          <p:nvPr/>
        </p:nvSpPr>
        <p:spPr>
          <a:xfrm>
            <a:off x="365760" y="836024"/>
            <a:ext cx="8665029" cy="5816977"/>
          </a:xfrm>
          <a:prstGeom prst="rect">
            <a:avLst/>
          </a:prstGeom>
          <a:noFill/>
        </p:spPr>
        <p:txBody>
          <a:bodyPr wrap="square">
            <a:spAutoFit/>
          </a:bodyPr>
          <a:lstStyle/>
          <a:p>
            <a:pPr rtl="0"/>
            <a:r>
              <a:rPr lang="en-US" sz="3200" b="1" dirty="0">
                <a:solidFill>
                  <a:srgbClr val="0070C0"/>
                </a:solidFill>
              </a:rPr>
              <a:t>Matt. 7:15–23</a:t>
            </a:r>
            <a:r>
              <a:rPr lang="en-US" sz="2000" b="1" dirty="0">
                <a:solidFill>
                  <a:srgbClr val="0070C0"/>
                </a:solidFill>
              </a:rPr>
              <a:t> </a:t>
            </a:r>
            <a:r>
              <a:rPr lang="en-US" sz="2000" dirty="0"/>
              <a:t> </a:t>
            </a:r>
            <a:r>
              <a:rPr lang="en-US" sz="2200" dirty="0"/>
              <a:t>"Beware of false prophets, who come to you in sheep's clothing, but inwardly they are ravenous wolves. </a:t>
            </a:r>
            <a:r>
              <a:rPr lang="en-US" sz="2200" b="1" dirty="0">
                <a:solidFill>
                  <a:srgbClr val="0070C0"/>
                </a:solidFill>
              </a:rPr>
              <a:t>16 </a:t>
            </a:r>
            <a:r>
              <a:rPr lang="en-US" sz="2200" dirty="0"/>
              <a:t>"You will know them by their fruits. Do men gather grapes from thornbushes or figs from thistles?</a:t>
            </a:r>
          </a:p>
          <a:p>
            <a:pPr rtl="0"/>
            <a:r>
              <a:rPr lang="en-US" sz="2200" b="1" dirty="0">
                <a:solidFill>
                  <a:srgbClr val="0070C0"/>
                </a:solidFill>
              </a:rPr>
              <a:t> 17 </a:t>
            </a:r>
            <a:r>
              <a:rPr lang="en-US" sz="2200" dirty="0"/>
              <a:t>"Even so, every good tree bears good fruit, but a bad tree bears bad fruit.</a:t>
            </a:r>
            <a:r>
              <a:rPr lang="en-US" sz="2200" b="1" dirty="0">
                <a:solidFill>
                  <a:srgbClr val="0070C0"/>
                </a:solidFill>
              </a:rPr>
              <a:t>18 </a:t>
            </a:r>
            <a:r>
              <a:rPr lang="en-US" sz="2200" dirty="0"/>
              <a:t>"A good tree cannot bear bad fruit, nor can a bad tree bear good fruit. </a:t>
            </a:r>
            <a:r>
              <a:rPr lang="en-US" sz="2200" b="1" dirty="0">
                <a:solidFill>
                  <a:srgbClr val="0070C0"/>
                </a:solidFill>
              </a:rPr>
              <a:t>19</a:t>
            </a:r>
            <a:r>
              <a:rPr lang="en-US" sz="2200" dirty="0"/>
              <a:t> "Every tree that does not bear good fruit is cut down and thrown into the fire.</a:t>
            </a:r>
          </a:p>
          <a:p>
            <a:pPr rtl="0"/>
            <a:r>
              <a:rPr lang="en-US" sz="2200" b="1" dirty="0">
                <a:solidFill>
                  <a:srgbClr val="0070C0"/>
                </a:solidFill>
              </a:rPr>
              <a:t> 20 </a:t>
            </a:r>
            <a:r>
              <a:rPr lang="en-US" sz="2200" dirty="0"/>
              <a:t>"Therefore by their fruits you will know them. </a:t>
            </a:r>
            <a:r>
              <a:rPr lang="en-US" sz="2200" b="1" dirty="0">
                <a:solidFill>
                  <a:srgbClr val="0070C0"/>
                </a:solidFill>
              </a:rPr>
              <a:t>21</a:t>
            </a:r>
            <a:r>
              <a:rPr lang="en-US" sz="2200" dirty="0"/>
              <a:t> "Not everyone who says to Me, 'Lord, Lord,' shall enter the kingdom of heaven, but he who does the will of My Father in heaven. </a:t>
            </a:r>
            <a:r>
              <a:rPr lang="en-US" sz="2200" b="1" dirty="0">
                <a:solidFill>
                  <a:srgbClr val="0070C0"/>
                </a:solidFill>
              </a:rPr>
              <a:t>22</a:t>
            </a:r>
            <a:r>
              <a:rPr lang="en-US" sz="2200" dirty="0"/>
              <a:t> "Many will say to Me in that day, 'Lord, Lord, have we not prophesied in Your name, cast out demons in Your name, and done many wonders in Your name?'</a:t>
            </a:r>
          </a:p>
          <a:p>
            <a:pPr rtl="0"/>
            <a:r>
              <a:rPr lang="en-US" sz="2200" dirty="0"/>
              <a:t> </a:t>
            </a:r>
            <a:r>
              <a:rPr lang="en-US" sz="2200" b="1" dirty="0">
                <a:solidFill>
                  <a:srgbClr val="0070C0"/>
                </a:solidFill>
              </a:rPr>
              <a:t>23</a:t>
            </a:r>
            <a:r>
              <a:rPr lang="en-US" sz="2200" dirty="0"/>
              <a:t> "And then I will declare to them, 'I never knew you; depart from Me, you who practice lawlessness!'</a:t>
            </a:r>
          </a:p>
          <a:p>
            <a:pPr rtl="0"/>
            <a:endParaRPr lang="en-US" sz="3200" dirty="0"/>
          </a:p>
        </p:txBody>
      </p:sp>
    </p:spTree>
    <p:extLst>
      <p:ext uri="{BB962C8B-B14F-4D97-AF65-F5344CB8AC3E}">
        <p14:creationId xmlns:p14="http://schemas.microsoft.com/office/powerpoint/2010/main" val="374682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7" name="TextBox 6">
            <a:extLst>
              <a:ext uri="{FF2B5EF4-FFF2-40B4-BE49-F238E27FC236}">
                <a16:creationId xmlns:a16="http://schemas.microsoft.com/office/drawing/2014/main" id="{26ADB9BC-585A-89D9-F81E-00787999EE32}"/>
              </a:ext>
            </a:extLst>
          </p:cNvPr>
          <p:cNvSpPr txBox="1"/>
          <p:nvPr/>
        </p:nvSpPr>
        <p:spPr>
          <a:xfrm>
            <a:off x="981512" y="1619075"/>
            <a:ext cx="6694415" cy="3900881"/>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8EDCA677-81ED-315E-0BBF-AC6D22CEEBC4}"/>
              </a:ext>
            </a:extLst>
          </p:cNvPr>
          <p:cNvSpPr txBox="1"/>
          <p:nvPr/>
        </p:nvSpPr>
        <p:spPr>
          <a:xfrm>
            <a:off x="391886" y="743428"/>
            <a:ext cx="7770603" cy="5416868"/>
          </a:xfrm>
          <a:prstGeom prst="rect">
            <a:avLst/>
          </a:prstGeom>
          <a:noFill/>
        </p:spPr>
        <p:txBody>
          <a:bodyPr wrap="square">
            <a:spAutoFit/>
          </a:bodyPr>
          <a:lstStyle/>
          <a:p>
            <a:pPr rtl="0"/>
            <a:endParaRPr lang="en-US" sz="2000" dirty="0"/>
          </a:p>
          <a:p>
            <a:pPr rtl="0"/>
            <a:r>
              <a:rPr lang="en-US" sz="3200" b="1" dirty="0">
                <a:solidFill>
                  <a:srgbClr val="0070C0"/>
                </a:solidFill>
              </a:rPr>
              <a:t>Matt.25:34–46</a:t>
            </a:r>
          </a:p>
          <a:p>
            <a:pPr rtl="0"/>
            <a:r>
              <a:rPr lang="en-US" sz="1400" dirty="0"/>
              <a:t>"Then the King will say to those on His right hand, 'Come, you blessed of My Father, inherit the kingdom prepared for you from the foundation of the world:</a:t>
            </a:r>
          </a:p>
          <a:p>
            <a:pPr rtl="0"/>
            <a:r>
              <a:rPr lang="en-US" sz="1400" dirty="0"/>
              <a:t> 35 'for I was hungry and you gave Me food; I was thirsty and you gave Me drink; I was a stranger and you took Me in;</a:t>
            </a:r>
          </a:p>
          <a:p>
            <a:pPr rtl="0"/>
            <a:r>
              <a:rPr lang="en-US" sz="1400" dirty="0"/>
              <a:t> 36 'I was naked and you clothed Me; I was sick and you visited Me; I was in prison and you came to Me.'</a:t>
            </a:r>
          </a:p>
          <a:p>
            <a:pPr rtl="0"/>
            <a:r>
              <a:rPr lang="en-US" sz="1400" dirty="0"/>
              <a:t> 37 "Then the righteous will answer Him, saying, 'Lord, when did we see You hungry and feed You, or thirsty and give You drink?</a:t>
            </a:r>
          </a:p>
          <a:p>
            <a:pPr rtl="0"/>
            <a:r>
              <a:rPr lang="en-US" sz="1400" dirty="0"/>
              <a:t> 38 'When did we see You a stranger and take You in, or naked and clothe You?</a:t>
            </a:r>
          </a:p>
          <a:p>
            <a:pPr rtl="0"/>
            <a:r>
              <a:rPr lang="en-US" sz="1400" dirty="0"/>
              <a:t> 39 'Or when did we see You sick, or in prison, and come to You?'</a:t>
            </a:r>
          </a:p>
          <a:p>
            <a:pPr rtl="0"/>
            <a:r>
              <a:rPr lang="en-US" sz="1400" dirty="0"/>
              <a:t> 40 "And the King will answer and say to them, 'Assuredly, I say to you, inasmuch as you did it to one of the least of these My brethren, you did it to Me.'</a:t>
            </a:r>
          </a:p>
          <a:p>
            <a:pPr rtl="0"/>
            <a:r>
              <a:rPr lang="en-US" sz="1400" dirty="0"/>
              <a:t> 41 "Then He will also say to those on the left hand, 'Depart from Me, you cursed, into the everlasting fire prepared for the devil and his angels:</a:t>
            </a:r>
          </a:p>
          <a:p>
            <a:pPr rtl="0"/>
            <a:r>
              <a:rPr lang="en-US" sz="1400" dirty="0"/>
              <a:t> 42 'for I was hungry and you gave Me no food; I was thirsty and you gave Me no drink;</a:t>
            </a:r>
          </a:p>
          <a:p>
            <a:pPr rtl="0"/>
            <a:r>
              <a:rPr lang="en-US" sz="1400" dirty="0"/>
              <a:t> 43 'I was a stranger and you did not take Me in, naked and you did not clothe Me, sick and in prison and you did not visit Me.'</a:t>
            </a:r>
          </a:p>
          <a:p>
            <a:pPr rtl="0"/>
            <a:r>
              <a:rPr lang="en-US" sz="1400" dirty="0"/>
              <a:t> 44 "Then they also will answer Him, saying, 'Lord, when did we see You hungry or thirsty or a stranger or naked or sick or in prison, and did not minister to You?'</a:t>
            </a:r>
          </a:p>
          <a:p>
            <a:pPr rtl="0"/>
            <a:r>
              <a:rPr lang="en-US" sz="1400" dirty="0"/>
              <a:t> 45 "Then He will answer them, saying, 'Assuredly, I say to you, inasmuch as you did not do it to one of the least of these, you did not do it to Me.'</a:t>
            </a:r>
          </a:p>
          <a:p>
            <a:pPr rtl="0"/>
            <a:r>
              <a:rPr lang="en-US" sz="1400" dirty="0"/>
              <a:t> 46 "And these will go away into everlasting punishment, but the righteous into eternal life." </a:t>
            </a:r>
          </a:p>
        </p:txBody>
      </p:sp>
    </p:spTree>
    <p:extLst>
      <p:ext uri="{BB962C8B-B14F-4D97-AF65-F5344CB8AC3E}">
        <p14:creationId xmlns:p14="http://schemas.microsoft.com/office/powerpoint/2010/main" val="126824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7" name="TextBox 6">
            <a:extLst>
              <a:ext uri="{FF2B5EF4-FFF2-40B4-BE49-F238E27FC236}">
                <a16:creationId xmlns:a16="http://schemas.microsoft.com/office/drawing/2014/main" id="{26ADB9BC-585A-89D9-F81E-00787999EE32}"/>
              </a:ext>
            </a:extLst>
          </p:cNvPr>
          <p:cNvSpPr txBox="1"/>
          <p:nvPr/>
        </p:nvSpPr>
        <p:spPr>
          <a:xfrm>
            <a:off x="981512" y="1619075"/>
            <a:ext cx="6694415" cy="3900881"/>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E6B755A-6170-8FF5-CE68-0A59FC8C743A}"/>
              </a:ext>
            </a:extLst>
          </p:cNvPr>
          <p:cNvSpPr txBox="1"/>
          <p:nvPr/>
        </p:nvSpPr>
        <p:spPr>
          <a:xfrm>
            <a:off x="981511" y="1409351"/>
            <a:ext cx="7180977" cy="4093428"/>
          </a:xfrm>
          <a:prstGeom prst="rect">
            <a:avLst/>
          </a:prstGeom>
          <a:noFill/>
        </p:spPr>
        <p:txBody>
          <a:bodyPr wrap="square">
            <a:spAutoFit/>
          </a:bodyPr>
          <a:lstStyle/>
          <a:p>
            <a:pPr algn="ctr" rtl="0"/>
            <a:r>
              <a:rPr lang="en-US" sz="3200" b="1" dirty="0"/>
              <a:t>The Church The Temple Of God</a:t>
            </a:r>
          </a:p>
          <a:p>
            <a:pPr rtl="0"/>
            <a:r>
              <a:rPr lang="en-US" sz="3200" dirty="0"/>
              <a:t>Of all the beautiful metaphors of God’s church such as the </a:t>
            </a:r>
            <a:r>
              <a:rPr lang="en-US" sz="3200" u="sng" dirty="0"/>
              <a:t>bride of Christ</a:t>
            </a:r>
            <a:r>
              <a:rPr lang="en-US" sz="3200" dirty="0"/>
              <a:t>, the </a:t>
            </a:r>
            <a:r>
              <a:rPr lang="en-US" sz="3200" u="sng" dirty="0"/>
              <a:t>vineyard of the Lord</a:t>
            </a:r>
            <a:r>
              <a:rPr lang="en-US" sz="3200" dirty="0"/>
              <a:t>, </a:t>
            </a:r>
            <a:r>
              <a:rPr lang="en-US" sz="3200" u="sng" dirty="0"/>
              <a:t>the household of God</a:t>
            </a:r>
            <a:r>
              <a:rPr lang="en-US" sz="3200" dirty="0"/>
              <a:t>, </a:t>
            </a:r>
            <a:r>
              <a:rPr lang="en-US" sz="3200" u="sng" dirty="0"/>
              <a:t>the pillar and ground of the truth</a:t>
            </a:r>
            <a:r>
              <a:rPr lang="en-US" sz="3200" dirty="0"/>
              <a:t>, </a:t>
            </a:r>
            <a:r>
              <a:rPr lang="en-US" sz="3200" u="sng" dirty="0"/>
              <a:t>the spiritual body of Christ</a:t>
            </a:r>
            <a:r>
              <a:rPr lang="en-US" sz="3200" dirty="0"/>
              <a:t>, and </a:t>
            </a:r>
            <a:r>
              <a:rPr lang="en-US" sz="3200" u="sng" dirty="0"/>
              <a:t>the flock of Christ</a:t>
            </a:r>
            <a:r>
              <a:rPr lang="en-US" sz="3200" dirty="0"/>
              <a:t>, none is more beautiful or intriguing than </a:t>
            </a:r>
            <a:r>
              <a:rPr lang="en-US" sz="3600" b="1" dirty="0">
                <a:solidFill>
                  <a:srgbClr val="0070C0"/>
                </a:solidFill>
              </a:rPr>
              <a:t>“The Temple of God.”</a:t>
            </a:r>
          </a:p>
        </p:txBody>
      </p:sp>
      <p:sp>
        <p:nvSpPr>
          <p:cNvPr id="9" name="TextBox 8">
            <a:extLst>
              <a:ext uri="{FF2B5EF4-FFF2-40B4-BE49-F238E27FC236}">
                <a16:creationId xmlns:a16="http://schemas.microsoft.com/office/drawing/2014/main" id="{3697060A-0021-F3D4-01AB-872A3171ABDA}"/>
              </a:ext>
            </a:extLst>
          </p:cNvPr>
          <p:cNvSpPr txBox="1"/>
          <p:nvPr/>
        </p:nvSpPr>
        <p:spPr>
          <a:xfrm>
            <a:off x="8246378" y="1140903"/>
            <a:ext cx="645952"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301945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0">
                <a:effectLst/>
                <a:latin typeface="Calibri" panose="020F0502020204030204" pitchFamily="34" charset="0"/>
                <a:ea typeface="Calibri" panose="020F0502020204030204" pitchFamily="34" charset="0"/>
              </a:rPr>
              <a:t>I. A Foundation has been Laid.</a:t>
            </a:r>
            <a:r>
              <a:rPr lang="en-US" sz="3200" kern="0">
                <a:effectLst/>
                <a:latin typeface="Calibri" panose="020F0502020204030204" pitchFamily="34" charset="0"/>
                <a:ea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8" name="TextBox 7">
            <a:extLst>
              <a:ext uri="{FF2B5EF4-FFF2-40B4-BE49-F238E27FC236}">
                <a16:creationId xmlns:a16="http://schemas.microsoft.com/office/drawing/2014/main" id="{39B15AB7-8239-19E4-11E7-13F83D00A09D}"/>
              </a:ext>
            </a:extLst>
          </p:cNvPr>
          <p:cNvSpPr txBox="1"/>
          <p:nvPr/>
        </p:nvSpPr>
        <p:spPr>
          <a:xfrm>
            <a:off x="487201" y="1355642"/>
            <a:ext cx="8221211" cy="4749762"/>
          </a:xfrm>
          <a:prstGeom prst="rect">
            <a:avLst/>
          </a:prstGeom>
          <a:noFill/>
        </p:spPr>
        <p:txBody>
          <a:bodyPr wrap="square">
            <a:spAutoFit/>
          </a:bodyPr>
          <a:lstStyle/>
          <a:p>
            <a:pPr marL="0" marR="0" indent="228600">
              <a:lnSpc>
                <a:spcPct val="107000"/>
              </a:lnSpc>
              <a:spcBef>
                <a:spcPts val="0"/>
              </a:spcBef>
              <a:spcAft>
                <a:spcPts val="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“Upon this Rock (Christ) I will build My Church, and the gates of Hell shall not prevail against it”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16:18). </a:t>
            </a:r>
          </a:p>
          <a:p>
            <a:pPr marL="0" marR="0" indent="228600">
              <a:lnSpc>
                <a:spcPct val="107000"/>
              </a:lnSpc>
              <a:spcBef>
                <a:spcPts val="0"/>
              </a:spcBef>
              <a:spcAft>
                <a:spcPts val="0"/>
              </a:spcAft>
            </a:pP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26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2Tim 2:19 </a:t>
            </a:r>
            <a:r>
              <a:rPr lang="en-US" sz="2600" kern="0" dirty="0">
                <a:latin typeface="Calibri" panose="020F0502020204030204" pitchFamily="34" charset="0"/>
                <a:ea typeface="Calibri" panose="020F0502020204030204" pitchFamily="34" charset="0"/>
                <a:cs typeface="Calibri" panose="020F0502020204030204" pitchFamily="34" charset="0"/>
              </a:rPr>
              <a:t>Nevertheless </a:t>
            </a:r>
            <a:r>
              <a:rPr lang="en-US" sz="2600" b="1" u="sng" kern="0" dirty="0">
                <a:latin typeface="Calibri" panose="020F0502020204030204" pitchFamily="34" charset="0"/>
                <a:ea typeface="Calibri" panose="020F0502020204030204" pitchFamily="34" charset="0"/>
                <a:cs typeface="Calibri" panose="020F0502020204030204" pitchFamily="34" charset="0"/>
              </a:rPr>
              <a:t>the solid foundation of God stands</a:t>
            </a:r>
            <a:r>
              <a:rPr lang="en-US" sz="2600" kern="0" dirty="0">
                <a:latin typeface="Calibri" panose="020F0502020204030204" pitchFamily="34" charset="0"/>
                <a:ea typeface="Calibri" panose="020F0502020204030204" pitchFamily="34" charset="0"/>
                <a:cs typeface="Calibri" panose="020F0502020204030204" pitchFamily="34" charset="0"/>
              </a:rPr>
              <a:t>, having this seal: "The Lord knows those who are His," and, "Let everyone who names the name of Christ depart from iniquity."</a:t>
            </a:r>
          </a:p>
          <a:p>
            <a:pPr marL="0" marR="0" indent="228600">
              <a:lnSpc>
                <a:spcPct val="107000"/>
              </a:lnSpc>
              <a:spcBef>
                <a:spcPts val="0"/>
              </a:spcBef>
              <a:spcAft>
                <a:spcPts val="0"/>
              </a:spcAft>
            </a:pPr>
            <a:endParaRPr lang="en-US" sz="26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Since God the Father has purposed to build His Church and His Kingdom on that Rock, which is Christ, let us have the faith of God, and build our all on Him.</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093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9" name="TextBox 8">
            <a:extLst>
              <a:ext uri="{FF2B5EF4-FFF2-40B4-BE49-F238E27FC236}">
                <a16:creationId xmlns:a16="http://schemas.microsoft.com/office/drawing/2014/main" id="{8A9A8468-893C-81A6-EA51-3A4CFDDC5574}"/>
              </a:ext>
            </a:extLst>
          </p:cNvPr>
          <p:cNvSpPr txBox="1"/>
          <p:nvPr/>
        </p:nvSpPr>
        <p:spPr>
          <a:xfrm>
            <a:off x="520117" y="4240094"/>
            <a:ext cx="7877263" cy="3724096"/>
          </a:xfrm>
          <a:prstGeom prst="rect">
            <a:avLst/>
          </a:prstGeom>
          <a:noFill/>
        </p:spPr>
        <p:txBody>
          <a:bodyPr wrap="square">
            <a:spAutoFit/>
          </a:bodyPr>
          <a:lstStyle/>
          <a:p>
            <a:pPr algn="ctr"/>
            <a:r>
              <a:rPr lang="en-US" sz="4000" b="1" dirty="0">
                <a:solidFill>
                  <a:srgbClr val="0070C0"/>
                </a:solidFill>
              </a:rPr>
              <a:t>1Cor. 3:9 </a:t>
            </a:r>
            <a:r>
              <a:rPr lang="en-US" sz="4000" dirty="0"/>
              <a:t>For we are God's fellow workers; you are God's field,           you are God's building.</a:t>
            </a:r>
          </a:p>
          <a:p>
            <a:endParaRPr lang="en-US" sz="4000" dirty="0"/>
          </a:p>
          <a:p>
            <a:endParaRPr lang="en-US" sz="3200" dirty="0"/>
          </a:p>
          <a:p>
            <a:endParaRPr lang="en-US" sz="1200" b="1" dirty="0"/>
          </a:p>
          <a:p>
            <a:endParaRPr lang="en-US" sz="3200" dirty="0"/>
          </a:p>
        </p:txBody>
      </p:sp>
      <p:pic>
        <p:nvPicPr>
          <p:cNvPr id="7" name="Picture 3" descr="C:\Users\sheila\Desktop\POWER POINTS\BIBLE STUDY\ULTIMATE Royality Free\2-Bible Pics-Nt\Church\Philippino church (5).JPG">
            <a:extLst>
              <a:ext uri="{FF2B5EF4-FFF2-40B4-BE49-F238E27FC236}">
                <a16:creationId xmlns:a16="http://schemas.microsoft.com/office/drawing/2014/main" id="{D2AAADD7-783B-3290-20AE-4546E1E6791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152" t="5560" r="20155" b="30646"/>
          <a:stretch/>
        </p:blipFill>
        <p:spPr bwMode="auto">
          <a:xfrm>
            <a:off x="1879133" y="760721"/>
            <a:ext cx="5385732" cy="3383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1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0" dirty="0">
                <a:effectLst/>
                <a:latin typeface="Calibri" panose="020F0502020204030204" pitchFamily="34" charset="0"/>
                <a:ea typeface="Calibri" panose="020F0502020204030204" pitchFamily="34" charset="0"/>
              </a:rPr>
              <a:t>1. A Foundation has been Laid.</a:t>
            </a:r>
            <a:r>
              <a:rPr lang="en-US" sz="3200" kern="0" dirty="0">
                <a:effectLst/>
                <a:latin typeface="Calibri" panose="020F0502020204030204" pitchFamily="34" charset="0"/>
                <a:ea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8" name="TextBox 7">
            <a:extLst>
              <a:ext uri="{FF2B5EF4-FFF2-40B4-BE49-F238E27FC236}">
                <a16:creationId xmlns:a16="http://schemas.microsoft.com/office/drawing/2014/main" id="{39B15AB7-8239-19E4-11E7-13F83D00A09D}"/>
              </a:ext>
            </a:extLst>
          </p:cNvPr>
          <p:cNvSpPr txBox="1"/>
          <p:nvPr/>
        </p:nvSpPr>
        <p:spPr>
          <a:xfrm>
            <a:off x="426720" y="1634316"/>
            <a:ext cx="8272983" cy="4221092"/>
          </a:xfrm>
          <a:prstGeom prst="rect">
            <a:avLst/>
          </a:prstGeom>
          <a:noFill/>
        </p:spPr>
        <p:txBody>
          <a:bodyPr wrap="square">
            <a:spAutoFit/>
          </a:bodyPr>
          <a:lstStyle/>
          <a:p>
            <a:pPr marL="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“Other foundation can no man lay than that is laid, which is Jesus Christ”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 11)</a:t>
            </a:r>
            <a:r>
              <a:rPr lang="en-US" sz="2800" kern="0" dirty="0">
                <a:effectLst/>
                <a:latin typeface="Calibri" panose="020F0502020204030204" pitchFamily="34" charset="0"/>
                <a:ea typeface="Calibri" panose="020F0502020204030204" pitchFamily="34" charset="0"/>
                <a:cs typeface="Calibri" panose="020F0502020204030204" pitchFamily="34" charset="0"/>
              </a:rPr>
              <a:t>. A foundation was needed, </a:t>
            </a:r>
            <a:r>
              <a:rPr lang="en-US" sz="2800" b="1" kern="0" dirty="0">
                <a:effectLst/>
                <a:latin typeface="Calibri" panose="020F0502020204030204" pitchFamily="34" charset="0"/>
                <a:ea typeface="Calibri" panose="020F0502020204030204" pitchFamily="34" charset="0"/>
                <a:cs typeface="Calibri" panose="020F0502020204030204" pitchFamily="34" charset="0"/>
              </a:rPr>
              <a:t>first, by God </a:t>
            </a:r>
            <a:r>
              <a:rPr lang="en-US" sz="2800" kern="0" dirty="0">
                <a:effectLst/>
                <a:latin typeface="Calibri" panose="020F0502020204030204" pitchFamily="34" charset="0"/>
                <a:ea typeface="Calibri" panose="020F0502020204030204" pitchFamily="34" charset="0"/>
                <a:cs typeface="Calibri" panose="020F0502020204030204" pitchFamily="34" charset="0"/>
              </a:rPr>
              <a:t>Himself, in which to build the structure of His redeemed Church; </a:t>
            </a:r>
            <a:r>
              <a:rPr lang="en-US" sz="2800" b="1" kern="0" dirty="0">
                <a:effectLst/>
                <a:latin typeface="Calibri" panose="020F0502020204030204" pitchFamily="34" charset="0"/>
                <a:ea typeface="Calibri" panose="020F0502020204030204" pitchFamily="34" charset="0"/>
                <a:cs typeface="Calibri" panose="020F0502020204030204" pitchFamily="34" charset="0"/>
              </a:rPr>
              <a:t>second, by man</a:t>
            </a:r>
            <a:r>
              <a:rPr lang="en-US" sz="2800" kern="0" dirty="0">
                <a:effectLst/>
                <a:latin typeface="Calibri" panose="020F0502020204030204" pitchFamily="34" charset="0"/>
                <a:ea typeface="Calibri" panose="020F0502020204030204" pitchFamily="34" charset="0"/>
                <a:cs typeface="Calibri" panose="020F0502020204030204" pitchFamily="34" charset="0"/>
              </a:rPr>
              <a:t>, on which to build his hopes for this life and the life to come.</a:t>
            </a:r>
          </a:p>
          <a:p>
            <a:pPr marL="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This foundation has been well and truly laid by the hand of infinite wisdom. </a:t>
            </a:r>
          </a:p>
          <a:p>
            <a:pPr marL="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Laid as deep as the grave, and as stable as the Eternal Throne.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007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A529036-E674-A1BA-ACC4-C89A57B4B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937"/>
            <a:ext cx="9144000" cy="607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75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428"/>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0" dirty="0">
                <a:effectLst/>
                <a:latin typeface="Calibri" panose="020F0502020204030204" pitchFamily="34" charset="0"/>
                <a:ea typeface="Calibri" panose="020F0502020204030204" pitchFamily="34" charset="0"/>
              </a:rPr>
              <a:t>2. A Structure is Being Raised.</a:t>
            </a:r>
            <a:r>
              <a:rPr lang="en-US" sz="3200" kern="0" dirty="0">
                <a:effectLst/>
                <a:latin typeface="Calibri" panose="020F0502020204030204" pitchFamily="34" charset="0"/>
                <a:ea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8" name="TextBox 7">
            <a:extLst>
              <a:ext uri="{FF2B5EF4-FFF2-40B4-BE49-F238E27FC236}">
                <a16:creationId xmlns:a16="http://schemas.microsoft.com/office/drawing/2014/main" id="{FD4E5699-778C-1200-029F-AC769F835228}"/>
              </a:ext>
            </a:extLst>
          </p:cNvPr>
          <p:cNvSpPr txBox="1"/>
          <p:nvPr/>
        </p:nvSpPr>
        <p:spPr>
          <a:xfrm>
            <a:off x="313510" y="1454334"/>
            <a:ext cx="8454904" cy="4801314"/>
          </a:xfrm>
          <a:prstGeom prst="rect">
            <a:avLst/>
          </a:prstGeom>
          <a:noFill/>
        </p:spPr>
        <p:txBody>
          <a:bodyPr wrap="square">
            <a:spAutoFit/>
          </a:bodyPr>
          <a:lstStyle/>
          <a:p>
            <a:pPr marL="0" marR="0" indent="228600">
              <a:spcBef>
                <a:spcPts val="0"/>
              </a:spcBef>
              <a:spcAft>
                <a:spcPts val="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“If any man build upon this foundation, gold, silver, precious stones,” etc. (v. 2). Here are </a:t>
            </a:r>
            <a:r>
              <a:rPr lang="en-US" sz="2200" kern="0" dirty="0">
                <a:effectLst/>
                <a:latin typeface="Arial Black" panose="020B0A04020102020204" pitchFamily="34" charset="0"/>
                <a:ea typeface="Calibri" panose="020F0502020204030204" pitchFamily="34" charset="0"/>
                <a:cs typeface="Calibri" panose="020F0502020204030204" pitchFamily="34" charset="0"/>
              </a:rPr>
              <a:t>2 different classes of builders</a:t>
            </a:r>
            <a:r>
              <a:rPr lang="en-US" sz="2200" kern="0" dirty="0">
                <a:effectLst/>
                <a:latin typeface="Calibri" panose="020F0502020204030204" pitchFamily="34" charset="0"/>
                <a:ea typeface="Calibri" panose="020F0502020204030204" pitchFamily="34" charset="0"/>
                <a:cs typeface="Calibri" panose="020F0502020204030204" pitchFamily="34" charset="0"/>
              </a:rPr>
              <a:t>—</a:t>
            </a:r>
          </a:p>
          <a:p>
            <a:pPr marL="0" marR="0" indent="228600">
              <a:spcBef>
                <a:spcPts val="0"/>
              </a:spcBef>
              <a:spcAft>
                <a:spcPts val="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r>
              <a:rPr lang="en-US" sz="2800"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1</a:t>
            </a:r>
            <a:r>
              <a:rPr lang="en-US" sz="2800" b="1"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a:t>
            </a:r>
            <a:r>
              <a:rPr lang="en-US" sz="2800" b="1" kern="0" cap="small"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The Wise Builder</a:t>
            </a:r>
            <a:r>
              <a:rPr lang="en-US" sz="2800" kern="0" cap="small"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Who builds “gold, silver, and precious stones.” He puts in this foundation that which is consistent with its precious character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21:19). </a:t>
            </a:r>
          </a:p>
          <a:p>
            <a:pPr marL="0" marR="0" lvl="0" indent="228600" algn="l" defTabSz="914400" rtl="0" eaLnBrk="1" fontAlgn="auto" latinLnBrk="0" hangingPunct="1">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foundations of the wall of the city were adorned with all kinds of precious stones: the first foundation was jasper, the second sapphire, the third chalcedony, the fourth emerald,</a:t>
            </a:r>
          </a:p>
          <a:p>
            <a:pPr marL="0" marR="0" indent="228600">
              <a:spcBef>
                <a:spcPts val="0"/>
              </a:spcBef>
              <a:spcAft>
                <a:spcPts val="0"/>
              </a:spcAft>
            </a:pPr>
            <a:endParaRPr lang="en-US" sz="8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928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25A637E-8597-B972-1B3A-DDB537AA9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663"/>
            <a:ext cx="9144000" cy="590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7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428"/>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0" dirty="0">
                <a:effectLst/>
                <a:latin typeface="Calibri" panose="020F0502020204030204" pitchFamily="34" charset="0"/>
                <a:ea typeface="Calibri" panose="020F0502020204030204" pitchFamily="34" charset="0"/>
              </a:rPr>
              <a:t>2. A Structure is Being Raised.</a:t>
            </a:r>
            <a:r>
              <a:rPr lang="en-US" sz="3200" kern="0" dirty="0">
                <a:effectLst/>
                <a:latin typeface="Calibri" panose="020F0502020204030204" pitchFamily="34" charset="0"/>
                <a:ea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8" name="TextBox 7">
            <a:extLst>
              <a:ext uri="{FF2B5EF4-FFF2-40B4-BE49-F238E27FC236}">
                <a16:creationId xmlns:a16="http://schemas.microsoft.com/office/drawing/2014/main" id="{FD4E5699-778C-1200-029F-AC769F835228}"/>
              </a:ext>
            </a:extLst>
          </p:cNvPr>
          <p:cNvSpPr txBox="1"/>
          <p:nvPr/>
        </p:nvSpPr>
        <p:spPr>
          <a:xfrm>
            <a:off x="226503" y="1425300"/>
            <a:ext cx="8489658" cy="4484305"/>
          </a:xfrm>
          <a:prstGeom prst="rect">
            <a:avLst/>
          </a:prstGeom>
          <a:noFill/>
        </p:spPr>
        <p:txBody>
          <a:bodyPr wrap="square">
            <a:spAutoFit/>
          </a:bodyPr>
          <a:lstStyle/>
          <a:p>
            <a:pPr marL="0" marR="0" indent="22860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r>
              <a:rPr lang="en-US" sz="2400"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1</a:t>
            </a:r>
            <a:r>
              <a:rPr lang="en-US" sz="2400" b="1"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a:t>
            </a:r>
            <a:r>
              <a:rPr lang="en-US" sz="2400" b="1" kern="0" cap="small"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The Wise Builder</a:t>
            </a:r>
            <a:r>
              <a:rPr lang="en-US" sz="2000" kern="0" cap="small" dirty="0">
                <a:effectLst/>
                <a:latin typeface="Calibri" panose="020F0502020204030204" pitchFamily="34" charset="0"/>
                <a:ea typeface="Calibri" panose="020F0502020204030204" pitchFamily="34" charset="0"/>
                <a:cs typeface="Calibri" panose="020F0502020204030204" pitchFamily="34" charset="0"/>
              </a:rPr>
              <a:t>.</a:t>
            </a:r>
            <a:r>
              <a:rPr lang="en-US" sz="20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Who builds “gold, silver, and precious stones.” He puts in, he is careful about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the things he teaches </a:t>
            </a:r>
            <a:r>
              <a:rPr lang="en-US" sz="2400" kern="0" dirty="0">
                <a:effectLst/>
                <a:latin typeface="Calibri" panose="020F0502020204030204" pitchFamily="34" charset="0"/>
                <a:ea typeface="Calibri" panose="020F0502020204030204" pitchFamily="34" charset="0"/>
                <a:cs typeface="Calibri" panose="020F0502020204030204" pitchFamily="34" charset="0"/>
              </a:rPr>
              <a:t>in God’s Name are in harmony with His Word.</a:t>
            </a:r>
          </a:p>
          <a:p>
            <a:pPr marL="0" marR="0" indent="228600">
              <a:spcBef>
                <a:spcPts val="0"/>
              </a:spcBef>
              <a:spcAft>
                <a:spcPts val="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0" marR="0" lvl="0" indent="228600" algn="l" defTabSz="914400" rtl="0" eaLnBrk="1" fontAlgn="auto" latinLnBrk="0" hangingPunct="1">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He is careful also about </a:t>
            </a:r>
            <a:r>
              <a:rPr kumimoji="0" lang="en-US" sz="2400" b="0" i="0" u="sng"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his manner of life</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In </a:t>
            </a:r>
            <a:r>
              <a:rPr kumimoji="0" lang="en-US" sz="24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2 Peter 1:5–7 </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there is laid down before us a whole load of suitable material for a wise builder.</a:t>
            </a:r>
            <a:endParaRPr lang="en-US" sz="24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spcBef>
                <a:spcPts val="0"/>
              </a:spcBef>
              <a:spcAft>
                <a:spcPts val="0"/>
              </a:spcAft>
              <a:buClrTx/>
              <a:buSzTx/>
              <a:buFontTx/>
              <a:buNone/>
              <a:tabLst/>
              <a:defRPr/>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2Pet. 1:5 </a:t>
            </a:r>
            <a:r>
              <a:rPr lang="en-US" sz="2400" kern="0" dirty="0">
                <a:effectLst/>
                <a:latin typeface="Calibri" panose="020F0502020204030204" pitchFamily="34" charset="0"/>
                <a:ea typeface="Calibri" panose="020F0502020204030204" pitchFamily="34" charset="0"/>
                <a:cs typeface="Calibri" panose="020F0502020204030204" pitchFamily="34" charset="0"/>
              </a:rPr>
              <a:t>But also for this very reason, giving all diligence, add to your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faith</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virtue</a:t>
            </a:r>
            <a:r>
              <a:rPr lang="en-US" sz="2400" kern="0" dirty="0">
                <a:effectLst/>
                <a:latin typeface="Calibri" panose="020F0502020204030204" pitchFamily="34" charset="0"/>
                <a:ea typeface="Calibri" panose="020F0502020204030204" pitchFamily="34" charset="0"/>
                <a:cs typeface="Calibri" panose="020F0502020204030204" pitchFamily="34" charset="0"/>
              </a:rPr>
              <a:t>, to virtue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knowledge</a:t>
            </a:r>
            <a:r>
              <a:rPr lang="en-US" sz="2400" kern="0" dirty="0">
                <a:effectLst/>
                <a:latin typeface="Calibri" panose="020F0502020204030204" pitchFamily="34" charset="0"/>
                <a:ea typeface="Calibri" panose="020F0502020204030204" pitchFamily="34" charset="0"/>
                <a:cs typeface="Calibri" panose="020F0502020204030204" pitchFamily="34" charset="0"/>
              </a:rPr>
              <a:t>, 6 to knowledge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self-control</a:t>
            </a:r>
            <a:r>
              <a:rPr lang="en-US" sz="2400" kern="0" dirty="0">
                <a:effectLst/>
                <a:latin typeface="Calibri" panose="020F0502020204030204" pitchFamily="34" charset="0"/>
                <a:ea typeface="Calibri" panose="020F0502020204030204" pitchFamily="34" charset="0"/>
                <a:cs typeface="Calibri" panose="020F0502020204030204" pitchFamily="34" charset="0"/>
              </a:rPr>
              <a:t>, to self-control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perseverance</a:t>
            </a:r>
            <a:r>
              <a:rPr lang="en-US" sz="2400" kern="0" dirty="0">
                <a:effectLst/>
                <a:latin typeface="Calibri" panose="020F0502020204030204" pitchFamily="34" charset="0"/>
                <a:ea typeface="Calibri" panose="020F0502020204030204" pitchFamily="34" charset="0"/>
                <a:cs typeface="Calibri" panose="020F0502020204030204" pitchFamily="34" charset="0"/>
              </a:rPr>
              <a:t>, to perseverance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godliness</a:t>
            </a:r>
            <a:r>
              <a:rPr lang="en-US" sz="2400" kern="0" dirty="0">
                <a:effectLst/>
                <a:latin typeface="Calibri" panose="020F0502020204030204" pitchFamily="34" charset="0"/>
                <a:ea typeface="Calibri" panose="020F0502020204030204" pitchFamily="34" charset="0"/>
                <a:cs typeface="Calibri" panose="020F0502020204030204" pitchFamily="34" charset="0"/>
              </a:rPr>
              <a:t>, 7 to godliness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brotherly kindness</a:t>
            </a:r>
            <a:r>
              <a:rPr lang="en-US" sz="2400" kern="0" dirty="0">
                <a:effectLst/>
                <a:latin typeface="Calibri" panose="020F0502020204030204" pitchFamily="34" charset="0"/>
                <a:ea typeface="Calibri" panose="020F0502020204030204" pitchFamily="34" charset="0"/>
                <a:cs typeface="Calibri" panose="020F0502020204030204" pitchFamily="34" charset="0"/>
              </a:rPr>
              <a:t>, and to brotherly kindness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love</a:t>
            </a:r>
            <a:r>
              <a:rPr lang="en-US" sz="2400" kern="0" dirty="0">
                <a:effectLst/>
                <a:latin typeface="Calibri" panose="020F0502020204030204" pitchFamily="34" charset="0"/>
                <a:ea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5107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7" name="TextBox 6">
            <a:extLst>
              <a:ext uri="{FF2B5EF4-FFF2-40B4-BE49-F238E27FC236}">
                <a16:creationId xmlns:a16="http://schemas.microsoft.com/office/drawing/2014/main" id="{940DD974-D5AB-65CB-28F5-51A82AB780B3}"/>
              </a:ext>
            </a:extLst>
          </p:cNvPr>
          <p:cNvSpPr txBox="1"/>
          <p:nvPr/>
        </p:nvSpPr>
        <p:spPr>
          <a:xfrm>
            <a:off x="0" y="743428"/>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0" dirty="0">
                <a:effectLst/>
                <a:latin typeface="Calibri" panose="020F0502020204030204" pitchFamily="34" charset="0"/>
                <a:ea typeface="Calibri" panose="020F0502020204030204" pitchFamily="34" charset="0"/>
              </a:rPr>
              <a:t>2. A Structure is Being Raised.</a:t>
            </a:r>
            <a:r>
              <a:rPr lang="en-US" sz="3200" kern="0" dirty="0">
                <a:effectLst/>
                <a:latin typeface="Calibri" panose="020F0502020204030204" pitchFamily="34" charset="0"/>
                <a:ea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FBA5179-18B3-7FCA-31AD-9A7E6467D4FA}"/>
              </a:ext>
            </a:extLst>
          </p:cNvPr>
          <p:cNvSpPr txBox="1"/>
          <p:nvPr/>
        </p:nvSpPr>
        <p:spPr>
          <a:xfrm>
            <a:off x="478171" y="1442457"/>
            <a:ext cx="8282652" cy="5007653"/>
          </a:xfrm>
          <a:prstGeom prst="rect">
            <a:avLst/>
          </a:prstGeom>
          <a:noFill/>
        </p:spPr>
        <p:txBody>
          <a:bodyPr wrap="square">
            <a:spAutoFit/>
          </a:bodyPr>
          <a:lstStyle/>
          <a:p>
            <a:pPr marL="0" marR="0" indent="228600">
              <a:lnSpc>
                <a:spcPct val="107000"/>
              </a:lnSpc>
              <a:spcBef>
                <a:spcPts val="0"/>
              </a:spcBef>
              <a:spcAft>
                <a:spcPts val="0"/>
              </a:spcAft>
            </a:pPr>
            <a:r>
              <a:rPr lang="en-US" sz="2400" b="1"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2. </a:t>
            </a:r>
            <a:r>
              <a:rPr lang="en-US" sz="2400" b="1" kern="0" cap="small"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The Foolish Builder</a:t>
            </a:r>
            <a:r>
              <a:rPr lang="en-US" sz="2400" kern="0" cap="small"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a:t>
            </a:r>
            <a:r>
              <a:rPr lang="en-US" sz="2400"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a:t>
            </a:r>
            <a:r>
              <a:rPr lang="en-US" sz="2000" kern="0" dirty="0">
                <a:effectLst/>
                <a:latin typeface="Calibri" panose="020F0502020204030204" pitchFamily="34" charset="0"/>
                <a:ea typeface="Calibri" panose="020F0502020204030204" pitchFamily="34" charset="0"/>
                <a:cs typeface="Calibri" panose="020F0502020204030204" pitchFamily="34" charset="0"/>
              </a:rPr>
              <a:t>He uses “wood, hay, and stubble, or timber, hay and straw.” The foolish builder is wise in his own conceit. He thinks that as long as you believe in the foundation it matters little what you build upon it, </a:t>
            </a:r>
            <a:r>
              <a:rPr lang="en-US" sz="2000" u="sng" kern="0" dirty="0">
                <a:effectLst/>
                <a:latin typeface="Calibri" panose="020F0502020204030204" pitchFamily="34" charset="0"/>
                <a:ea typeface="Calibri" panose="020F0502020204030204" pitchFamily="34" charset="0"/>
                <a:cs typeface="Calibri" panose="020F0502020204030204" pitchFamily="34" charset="0"/>
              </a:rPr>
              <a:t>and so false teaching becomes easy, and the vain philosophies of the proud in heart become attractive. </a:t>
            </a:r>
          </a:p>
          <a:p>
            <a:pPr marL="0" marR="0" indent="228600">
              <a:lnSpc>
                <a:spcPct val="107000"/>
              </a:lnSpc>
              <a:spcBef>
                <a:spcPts val="0"/>
              </a:spcBef>
              <a:spcAft>
                <a:spcPts val="0"/>
              </a:spcAft>
            </a:pPr>
            <a:endParaRPr lang="en-US" sz="2000" u="sng" kern="0" dirty="0">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2000" kern="0" dirty="0">
                <a:effectLst/>
                <a:latin typeface="Calibri" panose="020F0502020204030204" pitchFamily="34" charset="0"/>
                <a:ea typeface="Calibri" panose="020F0502020204030204" pitchFamily="34" charset="0"/>
                <a:cs typeface="Calibri" panose="020F0502020204030204" pitchFamily="34" charset="0"/>
              </a:rPr>
              <a:t>He is careless and indifferent in practice, his faith in Christ has brought no change in his life and outlook. He still believes in building with “wood, hay, and stubble.” </a:t>
            </a:r>
          </a:p>
          <a:p>
            <a:pPr marL="0" marR="0" indent="228600">
              <a:lnSpc>
                <a:spcPct val="107000"/>
              </a:lnSpc>
              <a:spcBef>
                <a:spcPts val="0"/>
              </a:spcBef>
              <a:spcAft>
                <a:spcPts val="0"/>
              </a:spcAft>
            </a:pPr>
            <a:endParaRPr lang="en-US" sz="2000" kern="0" dirty="0">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2000" kern="0" dirty="0">
                <a:effectLst/>
                <a:latin typeface="Calibri" panose="020F0502020204030204" pitchFamily="34" charset="0"/>
                <a:ea typeface="Calibri" panose="020F0502020204030204" pitchFamily="34" charset="0"/>
                <a:cs typeface="Calibri" panose="020F0502020204030204" pitchFamily="34" charset="0"/>
              </a:rPr>
              <a:t>These are “after the tradition of men and not after Christ”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 2:8). </a:t>
            </a:r>
            <a:r>
              <a:rPr lang="en-US" sz="2000" kern="0" dirty="0">
                <a:effectLst/>
                <a:latin typeface="Calibri" panose="020F0502020204030204" pitchFamily="34" charset="0"/>
                <a:ea typeface="Calibri" panose="020F0502020204030204" pitchFamily="34" charset="0"/>
                <a:cs typeface="Calibri" panose="020F0502020204030204" pitchFamily="34" charset="0"/>
              </a:rPr>
              <a:t>Beware lest anyone cheat you through philosophy and empty deceit, according to the tradition of men, according to the basic principles of the world, and not according to Christ.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823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Acts 2:1-4, Wind and Fire - Sooke Baptist">
            <a:extLst>
              <a:ext uri="{FF2B5EF4-FFF2-40B4-BE49-F238E27FC236}">
                <a16:creationId xmlns:a16="http://schemas.microsoft.com/office/drawing/2014/main" id="{1089D76C-13B1-42D7-3E20-AC76FF872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5" t="2057" r="1467" b="1745"/>
          <a:stretch/>
        </p:blipFill>
        <p:spPr bwMode="auto">
          <a:xfrm>
            <a:off x="-27864" y="1484851"/>
            <a:ext cx="9181374" cy="45300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8591F2-68E9-CB25-1732-CE36500D81BD}"/>
              </a:ext>
            </a:extLst>
          </p:cNvPr>
          <p:cNvSpPr txBox="1"/>
          <p:nvPr/>
        </p:nvSpPr>
        <p:spPr>
          <a:xfrm>
            <a:off x="0" y="257002"/>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0" dirty="0">
                <a:solidFill>
                  <a:schemeClr val="bg1"/>
                </a:solidFill>
                <a:effectLst/>
                <a:latin typeface="Calibri" panose="020F0502020204030204" pitchFamily="34" charset="0"/>
                <a:ea typeface="Calibri" panose="020F0502020204030204" pitchFamily="34" charset="0"/>
              </a:rPr>
              <a:t>3. A Testing Time is Coming.</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51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0" dirty="0">
                <a:effectLst/>
                <a:latin typeface="Calibri" panose="020F0502020204030204" pitchFamily="34" charset="0"/>
                <a:ea typeface="Calibri" panose="020F0502020204030204" pitchFamily="34" charset="0"/>
              </a:rPr>
              <a:t>3. A Testing Time is Coming.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a:t>
            </a:r>
          </a:p>
        </p:txBody>
      </p:sp>
      <p:sp>
        <p:nvSpPr>
          <p:cNvPr id="8" name="TextBox 7">
            <a:extLst>
              <a:ext uri="{FF2B5EF4-FFF2-40B4-BE49-F238E27FC236}">
                <a16:creationId xmlns:a16="http://schemas.microsoft.com/office/drawing/2014/main" id="{60273D64-A1EC-32A8-2B02-C2B920E5D7F6}"/>
              </a:ext>
            </a:extLst>
          </p:cNvPr>
          <p:cNvSpPr txBox="1"/>
          <p:nvPr/>
        </p:nvSpPr>
        <p:spPr>
          <a:xfrm>
            <a:off x="469783" y="1328339"/>
            <a:ext cx="8187656" cy="4954370"/>
          </a:xfrm>
          <a:prstGeom prst="rect">
            <a:avLst/>
          </a:prstGeom>
          <a:noFill/>
        </p:spPr>
        <p:txBody>
          <a:bodyPr wrap="square">
            <a:spAutoFit/>
          </a:bodyPr>
          <a:lstStyle/>
          <a:p>
            <a:pPr marL="0" marR="0" indent="228600">
              <a:lnSpc>
                <a:spcPct val="107000"/>
              </a:lnSpc>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“That day in which the fire shall try every man’s work of what sort it is” (v. 13). </a:t>
            </a: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endParaRPr lang="en-US" sz="8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The foundation has been already tried</a:t>
            </a: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Isa. 28:16</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Therefore thus says the Lord GOD: "Behold, I lay in Zion a stone for a foundation, A tried stone, a precious cornerstone, a sure foundation; Whoever believes will not act hastily.</a:t>
            </a:r>
          </a:p>
          <a:p>
            <a:pPr marL="0" marR="0" indent="228600">
              <a:lnSpc>
                <a:spcPct val="107000"/>
              </a:lnSpc>
              <a:spcBef>
                <a:spcPts val="0"/>
              </a:spcBef>
              <a:spcAft>
                <a:spcPts val="0"/>
              </a:spcAft>
            </a:pPr>
            <a:endParaRPr lang="en-US" sz="800" kern="0" dirty="0">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But, the work done that has been associated with His Name will be tried with the fire of God’s searching judgment. “Behold the day cometh that shall burn as an oven, when the proud and all that do iniquity shall be as stubble”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(Mal. 4:1). </a:t>
            </a:r>
          </a:p>
          <a:p>
            <a:pPr marL="0" marR="0" indent="228600">
              <a:lnSpc>
                <a:spcPct val="107000"/>
              </a:lnSpc>
              <a:spcBef>
                <a:spcPts val="0"/>
              </a:spcBef>
              <a:spcAft>
                <a:spcPts val="0"/>
              </a:spcAft>
            </a:pPr>
            <a:endParaRPr lang="en-US" sz="1600" kern="0"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EF1E028-FA7E-E3CB-1E7C-8AC526D696AD}"/>
              </a:ext>
            </a:extLst>
          </p:cNvPr>
          <p:cNvSpPr/>
          <p:nvPr/>
        </p:nvSpPr>
        <p:spPr>
          <a:xfrm>
            <a:off x="217714" y="2708366"/>
            <a:ext cx="8630195" cy="1506583"/>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705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0" dirty="0">
                <a:effectLst/>
                <a:latin typeface="Calibri" panose="020F0502020204030204" pitchFamily="34" charset="0"/>
                <a:ea typeface="Calibri" panose="020F0502020204030204" pitchFamily="34" charset="0"/>
              </a:rPr>
              <a:t>3. A Testing Time is Coming.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8" name="TextBox 7">
            <a:extLst>
              <a:ext uri="{FF2B5EF4-FFF2-40B4-BE49-F238E27FC236}">
                <a16:creationId xmlns:a16="http://schemas.microsoft.com/office/drawing/2014/main" id="{60273D64-A1EC-32A8-2B02-C2B920E5D7F6}"/>
              </a:ext>
            </a:extLst>
          </p:cNvPr>
          <p:cNvSpPr txBox="1"/>
          <p:nvPr/>
        </p:nvSpPr>
        <p:spPr>
          <a:xfrm>
            <a:off x="553675" y="1157682"/>
            <a:ext cx="8212822" cy="5129450"/>
          </a:xfrm>
          <a:prstGeom prst="rect">
            <a:avLst/>
          </a:prstGeom>
          <a:noFill/>
        </p:spPr>
        <p:txBody>
          <a:bodyPr wrap="square">
            <a:spAutoFit/>
          </a:bodyPr>
          <a:lstStyle/>
          <a:p>
            <a:pPr marL="0" marR="0" indent="228600">
              <a:lnSpc>
                <a:spcPct val="107000"/>
              </a:lnSpc>
              <a:spcBef>
                <a:spcPts val="0"/>
              </a:spcBef>
              <a:spcAft>
                <a:spcPts val="0"/>
              </a:spcAft>
            </a:pPr>
            <a:endParaRPr lang="en-US" sz="1600" kern="0" dirty="0">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If the proud and the workers of iniquity are reckoned as stubble, so also are the works of the proud self-seeking Christians.</a:t>
            </a:r>
          </a:p>
          <a:p>
            <a:pPr marL="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This fiery test is not to reveal whether we are Christians or not, but whether our works as Christians are worthy of Christ or not. Will He own them, or will He burn then? That depends on their own intrinsic character, whether they are gold, or wood, silver or hay, precious stones or stubble. What they are will determine their destiny.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7764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7" name="TextBox 6">
            <a:extLst>
              <a:ext uri="{FF2B5EF4-FFF2-40B4-BE49-F238E27FC236}">
                <a16:creationId xmlns:a16="http://schemas.microsoft.com/office/drawing/2014/main" id="{61D9CAFF-0348-91C0-77D8-F45EEC8FB44D}"/>
              </a:ext>
            </a:extLst>
          </p:cNvPr>
          <p:cNvSpPr txBox="1"/>
          <p:nvPr/>
        </p:nvSpPr>
        <p:spPr>
          <a:xfrm>
            <a:off x="687977" y="1602378"/>
            <a:ext cx="7924800" cy="3785652"/>
          </a:xfrm>
          <a:prstGeom prst="rect">
            <a:avLst/>
          </a:prstGeom>
          <a:noFill/>
        </p:spPr>
        <p:txBody>
          <a:bodyPr wrap="square" rtlCol="0">
            <a:spAutoFit/>
          </a:bodyPr>
          <a:lstStyle/>
          <a:p>
            <a:r>
              <a:rPr lang="en-US" sz="4000" dirty="0"/>
              <a:t>Are you building on the foundation?</a:t>
            </a:r>
          </a:p>
          <a:p>
            <a:endParaRPr lang="en-US" sz="4000" dirty="0"/>
          </a:p>
          <a:p>
            <a:r>
              <a:rPr lang="en-US" sz="4000" dirty="0"/>
              <a:t>Are you building everyday?</a:t>
            </a:r>
          </a:p>
          <a:p>
            <a:endParaRPr lang="en-US" sz="4000" dirty="0"/>
          </a:p>
          <a:p>
            <a:r>
              <a:rPr lang="en-US" sz="4000" dirty="0"/>
              <a:t>Will your building (your life’s work) stand when Christ returns to test it?</a:t>
            </a:r>
          </a:p>
        </p:txBody>
      </p:sp>
    </p:spTree>
    <p:extLst>
      <p:ext uri="{BB962C8B-B14F-4D97-AF65-F5344CB8AC3E}">
        <p14:creationId xmlns:p14="http://schemas.microsoft.com/office/powerpoint/2010/main" val="168757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8" name="TextBox 7">
            <a:extLst>
              <a:ext uri="{FF2B5EF4-FFF2-40B4-BE49-F238E27FC236}">
                <a16:creationId xmlns:a16="http://schemas.microsoft.com/office/drawing/2014/main" id="{0B934598-431F-0025-4972-B17E9248D6F2}"/>
              </a:ext>
            </a:extLst>
          </p:cNvPr>
          <p:cNvSpPr txBox="1"/>
          <p:nvPr/>
        </p:nvSpPr>
        <p:spPr>
          <a:xfrm>
            <a:off x="511729" y="978456"/>
            <a:ext cx="8229599" cy="4985980"/>
          </a:xfrm>
          <a:prstGeom prst="rect">
            <a:avLst/>
          </a:prstGeom>
          <a:noFill/>
        </p:spPr>
        <p:txBody>
          <a:bodyPr wrap="square">
            <a:spAutoFit/>
          </a:bodyPr>
          <a:lstStyle/>
          <a:p>
            <a:r>
              <a:rPr lang="en-US" sz="3200" b="1" dirty="0">
                <a:solidFill>
                  <a:srgbClr val="0070C0"/>
                </a:solidFill>
              </a:rPr>
              <a:t>1Cor. 3:1 </a:t>
            </a:r>
            <a:r>
              <a:rPr lang="en-US" sz="2600" dirty="0"/>
              <a:t>And I, brethren, could not speak to you as to spiritual people but as to carnal, as to babes in Christ.</a:t>
            </a:r>
          </a:p>
          <a:p>
            <a:r>
              <a:rPr lang="en-US" sz="2600" b="1" dirty="0">
                <a:solidFill>
                  <a:srgbClr val="0070C0"/>
                </a:solidFill>
              </a:rPr>
              <a:t> 2</a:t>
            </a:r>
            <a:r>
              <a:rPr lang="en-US" sz="2600" dirty="0"/>
              <a:t> I fed you with milk and not with solid food; for until now you were not able to receive it, and even now you are still not able;</a:t>
            </a:r>
          </a:p>
          <a:p>
            <a:r>
              <a:rPr lang="en-US" sz="2600" b="1" dirty="0">
                <a:solidFill>
                  <a:srgbClr val="0070C0"/>
                </a:solidFill>
              </a:rPr>
              <a:t> 3</a:t>
            </a:r>
            <a:r>
              <a:rPr lang="en-US" sz="2600" dirty="0"/>
              <a:t> for you are still carnal. For where there are envy, strife, and divisions among you, are you not carnal and behaving like mere men?</a:t>
            </a:r>
          </a:p>
          <a:p>
            <a:r>
              <a:rPr lang="en-US" sz="2600" b="1" dirty="0">
                <a:solidFill>
                  <a:srgbClr val="0070C0"/>
                </a:solidFill>
              </a:rPr>
              <a:t> 4</a:t>
            </a:r>
            <a:r>
              <a:rPr lang="en-US" sz="2600" dirty="0"/>
              <a:t> For when one says, "I am of Paul," and another, "I am of Apollos," are you not carnal?</a:t>
            </a:r>
          </a:p>
          <a:p>
            <a:r>
              <a:rPr lang="en-US" sz="2600" b="1" dirty="0">
                <a:solidFill>
                  <a:srgbClr val="0070C0"/>
                </a:solidFill>
              </a:rPr>
              <a:t> 5</a:t>
            </a:r>
            <a:r>
              <a:rPr lang="en-US" sz="2600" dirty="0"/>
              <a:t> Who then is Paul, and who is Apollos, but ministers through whom you believed, as the Lord gave to each one?</a:t>
            </a:r>
          </a:p>
        </p:txBody>
      </p:sp>
    </p:spTree>
    <p:extLst>
      <p:ext uri="{BB962C8B-B14F-4D97-AF65-F5344CB8AC3E}">
        <p14:creationId xmlns:p14="http://schemas.microsoft.com/office/powerpoint/2010/main" val="287788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295190"/>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84085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394425"/>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949571"/>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461728"/>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(Rev.2:10)</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pic>
        <p:nvPicPr>
          <p:cNvPr id="10" name="Picture 9">
            <a:extLst>
              <a:ext uri="{FF2B5EF4-FFF2-40B4-BE49-F238E27FC236}">
                <a16:creationId xmlns:a16="http://schemas.microsoft.com/office/drawing/2014/main" id="{BF1DC341-2077-D5BF-24E5-312323643915}"/>
              </a:ext>
            </a:extLst>
          </p:cNvPr>
          <p:cNvPicPr>
            <a:picLocks noChangeAspect="1"/>
          </p:cNvPicPr>
          <p:nvPr/>
        </p:nvPicPr>
        <p:blipFill rotWithShape="1">
          <a:blip r:embed="rId2"/>
          <a:srcRect t="36906"/>
          <a:stretch/>
        </p:blipFill>
        <p:spPr>
          <a:xfrm>
            <a:off x="4488110" y="4517430"/>
            <a:ext cx="4532070" cy="1761250"/>
          </a:xfrm>
          <a:prstGeom prst="rect">
            <a:avLst/>
          </a:prstGeom>
        </p:spPr>
      </p:pic>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Tree>
    <p:extLst>
      <p:ext uri="{BB962C8B-B14F-4D97-AF65-F5344CB8AC3E}">
        <p14:creationId xmlns:p14="http://schemas.microsoft.com/office/powerpoint/2010/main" val="4228407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cts 2:1-4, Wind and Fire - Sooke Baptist">
            <a:extLst>
              <a:ext uri="{FF2B5EF4-FFF2-40B4-BE49-F238E27FC236}">
                <a16:creationId xmlns:a16="http://schemas.microsoft.com/office/drawing/2014/main" id="{0F8D789F-5C0F-DFDA-1592-8290C70E1E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2" t="1346" r="1187"/>
          <a:stretch/>
        </p:blipFill>
        <p:spPr bwMode="auto">
          <a:xfrm>
            <a:off x="-142613" y="0"/>
            <a:ext cx="9689285" cy="69430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E79C1F5-B79C-8BC9-34A9-B7A311068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13" y="3429000"/>
            <a:ext cx="4253218" cy="28273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AB8D3A-8CBB-BF6E-26E7-EF956D7B1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630" y="1115063"/>
            <a:ext cx="5429154" cy="3507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238C0B-D0E3-DF24-A618-0E50F0D33F01}"/>
              </a:ext>
            </a:extLst>
          </p:cNvPr>
          <p:cNvSpPr txBox="1"/>
          <p:nvPr/>
        </p:nvSpPr>
        <p:spPr>
          <a:xfrm>
            <a:off x="-142613" y="209725"/>
            <a:ext cx="9689285"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Tree>
    <p:extLst>
      <p:ext uri="{BB962C8B-B14F-4D97-AF65-F5344CB8AC3E}">
        <p14:creationId xmlns:p14="http://schemas.microsoft.com/office/powerpoint/2010/main" val="427808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8" name="TextBox 7">
            <a:extLst>
              <a:ext uri="{FF2B5EF4-FFF2-40B4-BE49-F238E27FC236}">
                <a16:creationId xmlns:a16="http://schemas.microsoft.com/office/drawing/2014/main" id="{3B436545-3819-B26D-1270-7F96DBF551DE}"/>
              </a:ext>
            </a:extLst>
          </p:cNvPr>
          <p:cNvSpPr txBox="1"/>
          <p:nvPr/>
        </p:nvSpPr>
        <p:spPr>
          <a:xfrm>
            <a:off x="318782" y="889233"/>
            <a:ext cx="8372212" cy="5016758"/>
          </a:xfrm>
          <a:prstGeom prst="rect">
            <a:avLst/>
          </a:prstGeom>
          <a:noFill/>
        </p:spPr>
        <p:txBody>
          <a:bodyPr wrap="square">
            <a:spAutoFit/>
          </a:bodyPr>
          <a:lstStyle/>
          <a:p>
            <a:r>
              <a:rPr lang="en-US" sz="3200" b="1" dirty="0">
                <a:solidFill>
                  <a:srgbClr val="0070C0"/>
                </a:solidFill>
              </a:rPr>
              <a:t>1Cor 3:6 </a:t>
            </a:r>
            <a:r>
              <a:rPr lang="en-US" sz="2400" dirty="0"/>
              <a:t>I planted, Apollos watered, but God gave the increase. </a:t>
            </a:r>
            <a:r>
              <a:rPr lang="en-US" sz="2400" b="1" dirty="0">
                <a:solidFill>
                  <a:srgbClr val="0070C0"/>
                </a:solidFill>
              </a:rPr>
              <a:t>7</a:t>
            </a:r>
            <a:r>
              <a:rPr lang="en-US" sz="2400" dirty="0"/>
              <a:t> So then neither he who plants is anything, nor he who waters, but God who gives the increase.</a:t>
            </a:r>
          </a:p>
          <a:p>
            <a:r>
              <a:rPr lang="en-US" sz="2400" b="1" dirty="0">
                <a:solidFill>
                  <a:srgbClr val="0070C0"/>
                </a:solidFill>
              </a:rPr>
              <a:t> 8</a:t>
            </a:r>
            <a:r>
              <a:rPr lang="en-US" sz="2400" dirty="0"/>
              <a:t> Now he who plants and he who waters are one, and each one will receive his own reward according to his own labor. </a:t>
            </a:r>
            <a:r>
              <a:rPr lang="en-US" sz="2400" b="1" dirty="0">
                <a:solidFill>
                  <a:srgbClr val="0070C0"/>
                </a:solidFill>
              </a:rPr>
              <a:t>9</a:t>
            </a:r>
            <a:r>
              <a:rPr lang="en-US" sz="2400" dirty="0"/>
              <a:t> For we are God's fellow workers; you are God's field, you are God's building.</a:t>
            </a:r>
          </a:p>
          <a:p>
            <a:r>
              <a:rPr lang="en-US" sz="2400" b="1" dirty="0">
                <a:solidFill>
                  <a:srgbClr val="0070C0"/>
                </a:solidFill>
              </a:rPr>
              <a:t> 10 </a:t>
            </a:r>
            <a:r>
              <a:rPr lang="en-US" sz="2400" dirty="0"/>
              <a:t>According to the grace                                 of God which was given to me, as a wise master                                                      builder I have laid the                                                             foundation, and another builds                                                             on it. But let each one take heed                                                       how he builds on it.</a:t>
            </a:r>
          </a:p>
        </p:txBody>
      </p:sp>
      <p:pic>
        <p:nvPicPr>
          <p:cNvPr id="9" name="Picture 3" descr="C:\Users\sheila\Desktop\POWER POINTS\BIBLE STUDY\ULTIMATE Royality Free\2-Bible Pics-Nt\Church\Philippino church (5).JPG">
            <a:extLst>
              <a:ext uri="{FF2B5EF4-FFF2-40B4-BE49-F238E27FC236}">
                <a16:creationId xmlns:a16="http://schemas.microsoft.com/office/drawing/2014/main" id="{0FBD8687-4A38-78E2-50BA-6DA7CA081EBF}"/>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152" t="5560" r="20155" b="30646"/>
          <a:stretch/>
        </p:blipFill>
        <p:spPr bwMode="auto">
          <a:xfrm>
            <a:off x="4571999" y="3557053"/>
            <a:ext cx="4012035" cy="2520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9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Life’s Work Tested.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1Cor.3:10-20</a:t>
            </a:r>
          </a:p>
        </p:txBody>
      </p:sp>
      <p:sp>
        <p:nvSpPr>
          <p:cNvPr id="7" name="TextBox 6">
            <a:extLst>
              <a:ext uri="{FF2B5EF4-FFF2-40B4-BE49-F238E27FC236}">
                <a16:creationId xmlns:a16="http://schemas.microsoft.com/office/drawing/2014/main" id="{BF31AD94-6B44-3E7D-57AA-D73B7B70B75B}"/>
              </a:ext>
            </a:extLst>
          </p:cNvPr>
          <p:cNvSpPr txBox="1"/>
          <p:nvPr/>
        </p:nvSpPr>
        <p:spPr>
          <a:xfrm>
            <a:off x="528506" y="1115736"/>
            <a:ext cx="8078600" cy="4893647"/>
          </a:xfrm>
          <a:prstGeom prst="rect">
            <a:avLst/>
          </a:prstGeom>
          <a:noFill/>
        </p:spPr>
        <p:txBody>
          <a:bodyPr wrap="square" rtlCol="0">
            <a:spAutoFit/>
          </a:bodyPr>
          <a:lstStyle/>
          <a:p>
            <a:r>
              <a:rPr lang="en-US" sz="3200" b="1" dirty="0">
                <a:solidFill>
                  <a:srgbClr val="0070C0"/>
                </a:solidFill>
              </a:rPr>
              <a:t>1Cor. 3:11 </a:t>
            </a:r>
            <a:r>
              <a:rPr lang="en-US" sz="2800" u="sng" dirty="0"/>
              <a:t>For no other foundation can anyone lay than that which is laid, which is Jesus Christ</a:t>
            </a:r>
            <a:r>
              <a:rPr lang="en-US" sz="2800" dirty="0"/>
              <a:t>.</a:t>
            </a:r>
          </a:p>
          <a:p>
            <a:r>
              <a:rPr lang="en-US" sz="2800" b="1" dirty="0">
                <a:solidFill>
                  <a:srgbClr val="0070C0"/>
                </a:solidFill>
              </a:rPr>
              <a:t> 12 </a:t>
            </a:r>
            <a:r>
              <a:rPr lang="en-US" sz="2800" dirty="0"/>
              <a:t>Now if anyone builds on this foundation with gold, silver, precious stones, wood, hay, straw,</a:t>
            </a:r>
          </a:p>
          <a:p>
            <a:r>
              <a:rPr lang="en-US" sz="2800" b="1" dirty="0">
                <a:solidFill>
                  <a:srgbClr val="0070C0"/>
                </a:solidFill>
              </a:rPr>
              <a:t> 13 </a:t>
            </a:r>
            <a:r>
              <a:rPr lang="en-US" sz="2800" dirty="0"/>
              <a:t>each one's work will become clear; for the Day will declare it, because it will be revealed by fire; and the fire will test each one's work, of what sort it is.</a:t>
            </a:r>
          </a:p>
          <a:p>
            <a:r>
              <a:rPr lang="en-US" sz="2800" b="1" dirty="0">
                <a:solidFill>
                  <a:srgbClr val="0070C0"/>
                </a:solidFill>
              </a:rPr>
              <a:t> 14 </a:t>
            </a:r>
            <a:r>
              <a:rPr lang="en-US" sz="2800" dirty="0"/>
              <a:t>If anyone's work which he has built on it endures, he will receive a reward.</a:t>
            </a:r>
          </a:p>
          <a:p>
            <a:r>
              <a:rPr lang="en-US" sz="2800" b="1" dirty="0">
                <a:solidFill>
                  <a:srgbClr val="0070C0"/>
                </a:solidFill>
              </a:rPr>
              <a:t> 15 </a:t>
            </a:r>
            <a:r>
              <a:rPr lang="en-US" sz="2800" dirty="0"/>
              <a:t>If anyone's work is burned, he will suffer loss; but he himself will be saved, yet so as through fire.</a:t>
            </a:r>
          </a:p>
        </p:txBody>
      </p:sp>
    </p:spTree>
    <p:extLst>
      <p:ext uri="{BB962C8B-B14F-4D97-AF65-F5344CB8AC3E}">
        <p14:creationId xmlns:p14="http://schemas.microsoft.com/office/powerpoint/2010/main" val="20532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8" name="Rectangle 7">
            <a:extLst>
              <a:ext uri="{FF2B5EF4-FFF2-40B4-BE49-F238E27FC236}">
                <a16:creationId xmlns:a16="http://schemas.microsoft.com/office/drawing/2014/main" id="{6FDF8C14-8A90-D880-3681-C7955103E607}"/>
              </a:ext>
            </a:extLst>
          </p:cNvPr>
          <p:cNvSpPr/>
          <p:nvPr/>
        </p:nvSpPr>
        <p:spPr>
          <a:xfrm>
            <a:off x="335560" y="1584120"/>
            <a:ext cx="8275040" cy="3657600"/>
          </a:xfrm>
          <a:prstGeom prst="rect">
            <a:avLst/>
          </a:prstGeom>
          <a:noFill/>
          <a:ln w="57150"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effectLst/>
                <a:uLnTx/>
                <a:uFillTx/>
                <a:ea typeface="+mn-ea"/>
                <a:cs typeface="Arial" pitchFamily="34" charset="0"/>
              </a:rPr>
              <a:t>(There is only one foundation on which the church of Christ can be laid. </a:t>
            </a:r>
            <a:r>
              <a:rPr kumimoji="0" lang="en-US" sz="2600" b="0" i="0" u="sng" strike="noStrike" kern="0" cap="none" spc="0" normalizeH="0" baseline="0" noProof="0" dirty="0">
                <a:ln>
                  <a:noFill/>
                </a:ln>
                <a:effectLst/>
                <a:uLnTx/>
                <a:uFillTx/>
                <a:ea typeface="+mn-ea"/>
                <a:cs typeface="Arial" pitchFamily="34" charset="0"/>
              </a:rPr>
              <a:t>Paul laid that foundation when he preached in Corinth that Jesus is the Christ</a:t>
            </a:r>
            <a:r>
              <a:rPr kumimoji="0" lang="en-US" sz="2600" b="0" i="0" u="none" strike="noStrike" kern="0" cap="none" spc="0" normalizeH="0" baseline="0" noProof="0" dirty="0">
                <a:ln>
                  <a:noFill/>
                </a:ln>
                <a:effectLst/>
                <a:uLnTx/>
                <a:uFillTx/>
                <a:ea typeface="+mn-ea"/>
                <a:cs typeface="Arial"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2600" kern="0" dirty="0">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effectLst/>
                <a:uLnTx/>
                <a:uFillTx/>
                <a:ea typeface="+mn-ea"/>
                <a:cs typeface="Arial" pitchFamily="34" charset="0"/>
              </a:rPr>
              <a:t>When Peter confessed his faith in Jesus, saying: “Thou art the Christ, the Son of the living God,” Jesus said unto him: </a:t>
            </a:r>
            <a:r>
              <a:rPr kumimoji="0" lang="en-US" sz="2600" b="1" i="0" u="none" strike="noStrike" kern="0" cap="none" spc="0" normalizeH="0" baseline="0" noProof="0" dirty="0">
                <a:ln>
                  <a:noFill/>
                </a:ln>
                <a:effectLst/>
                <a:uLnTx/>
                <a:uFillTx/>
                <a:ea typeface="+mn-ea"/>
                <a:cs typeface="Arial" pitchFamily="34" charset="0"/>
              </a:rPr>
              <a:t>“Upon this rock I will build my church</a:t>
            </a:r>
            <a:r>
              <a:rPr kumimoji="0" lang="en-US" sz="2600" b="0" i="0" u="none" strike="noStrike" kern="0" cap="none" spc="0" normalizeH="0" baseline="0" noProof="0" dirty="0">
                <a:ln>
                  <a:noFill/>
                </a:ln>
                <a:effectLst/>
                <a:uLnTx/>
                <a:uFillTx/>
                <a:ea typeface="+mn-ea"/>
                <a:cs typeface="Arial" pitchFamily="34" charset="0"/>
              </a:rPr>
              <a:t>; and the gates of Hades shall not prevail against it” </a:t>
            </a:r>
            <a:r>
              <a:rPr kumimoji="0" lang="en-US" sz="2600" b="1" i="0" u="none" strike="noStrike" kern="0" cap="none" spc="0" normalizeH="0" baseline="0" noProof="0" dirty="0">
                <a:ln>
                  <a:noFill/>
                </a:ln>
                <a:solidFill>
                  <a:srgbClr val="0070C0"/>
                </a:solidFill>
                <a:effectLst/>
                <a:uLnTx/>
                <a:uFillTx/>
                <a:ea typeface="+mn-ea"/>
                <a:cs typeface="Arial" pitchFamily="34" charset="0"/>
              </a:rPr>
              <a:t>(Matt.16:16-18).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prstClr val="black"/>
              </a:solidFill>
              <a:effectLst/>
              <a:uLnTx/>
              <a:uFillTx/>
              <a:ea typeface="+mn-ea"/>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effectLst/>
                <a:uLnTx/>
                <a:uFillTx/>
                <a:ea typeface="+mn-ea"/>
                <a:cs typeface="Arial" pitchFamily="34" charset="0"/>
              </a:rPr>
              <a:t>There is controversy as to what constitutes the rock on which Christ would build his church; </a:t>
            </a:r>
            <a:r>
              <a:rPr kumimoji="0" lang="en-US" sz="2600" b="1" i="0" u="none" strike="noStrike" kern="0" cap="none" spc="0" normalizeH="0" baseline="0" noProof="0" dirty="0">
                <a:ln>
                  <a:noFill/>
                </a:ln>
                <a:effectLst/>
                <a:uLnTx/>
                <a:uFillTx/>
                <a:ea typeface="+mn-ea"/>
                <a:cs typeface="Arial" pitchFamily="34" charset="0"/>
              </a:rPr>
              <a:t>but Paul says that Christ is the only foundation that can be laid.)</a:t>
            </a:r>
          </a:p>
        </p:txBody>
      </p:sp>
    </p:spTree>
    <p:extLst>
      <p:ext uri="{BB962C8B-B14F-4D97-AF65-F5344CB8AC3E}">
        <p14:creationId xmlns:p14="http://schemas.microsoft.com/office/powerpoint/2010/main" val="179811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8" name="TextBox 7">
            <a:extLst>
              <a:ext uri="{FF2B5EF4-FFF2-40B4-BE49-F238E27FC236}">
                <a16:creationId xmlns:a16="http://schemas.microsoft.com/office/drawing/2014/main" id="{9ABED6EE-1618-2E73-90AD-35E96D2F5EF2}"/>
              </a:ext>
            </a:extLst>
          </p:cNvPr>
          <p:cNvSpPr txBox="1"/>
          <p:nvPr/>
        </p:nvSpPr>
        <p:spPr>
          <a:xfrm>
            <a:off x="742950" y="1495425"/>
            <a:ext cx="7524749" cy="3416320"/>
          </a:xfrm>
          <a:prstGeom prst="rect">
            <a:avLst/>
          </a:prstGeom>
          <a:noFill/>
        </p:spPr>
        <p:txBody>
          <a:bodyPr wrap="square">
            <a:spAutoFit/>
          </a:bodyPr>
          <a:lstStyle/>
          <a:p>
            <a:r>
              <a:rPr lang="en-US" sz="3600" b="1" dirty="0">
                <a:solidFill>
                  <a:srgbClr val="0070C0"/>
                </a:solidFill>
              </a:rPr>
              <a:t>1Cor. 3:16 </a:t>
            </a:r>
            <a:r>
              <a:rPr lang="en-US" sz="3600" dirty="0"/>
              <a:t>Do you not know that you are the temple of God and that the Spirit of God dwells in you?</a:t>
            </a:r>
          </a:p>
          <a:p>
            <a:r>
              <a:rPr lang="en-US" sz="3600" dirty="0"/>
              <a:t> </a:t>
            </a:r>
            <a:r>
              <a:rPr lang="en-US" sz="3600" b="1" dirty="0">
                <a:solidFill>
                  <a:srgbClr val="0070C0"/>
                </a:solidFill>
              </a:rPr>
              <a:t>17</a:t>
            </a:r>
            <a:r>
              <a:rPr lang="en-US" sz="3600" dirty="0"/>
              <a:t> If anyone defiles the temple of God, God will destroy him. For the temple of God is holy, which temple you are.</a:t>
            </a:r>
          </a:p>
        </p:txBody>
      </p:sp>
    </p:spTree>
    <p:extLst>
      <p:ext uri="{BB962C8B-B14F-4D97-AF65-F5344CB8AC3E}">
        <p14:creationId xmlns:p14="http://schemas.microsoft.com/office/powerpoint/2010/main" val="210131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1683A9D-2DB4-D074-D68A-0F45D3ED8738}"/>
              </a:ext>
            </a:extLst>
          </p:cNvPr>
          <p:cNvSpPr txBox="1"/>
          <p:nvPr/>
        </p:nvSpPr>
        <p:spPr>
          <a:xfrm>
            <a:off x="0" y="0"/>
            <a:ext cx="9143999" cy="646331"/>
          </a:xfrm>
          <a:prstGeom prst="rect">
            <a:avLst/>
          </a:prstGeom>
          <a:noFill/>
        </p:spPr>
        <p:txBody>
          <a:bodyPr wrap="square" rtlCol="0">
            <a:spAutoFit/>
          </a:bodyPr>
          <a:lstStyle/>
          <a:p>
            <a:pPr algn="ctr"/>
            <a:r>
              <a:rPr lang="en-US" sz="3600" dirty="0">
                <a:solidFill>
                  <a:schemeClr val="bg1"/>
                </a:solidFill>
              </a:rPr>
              <a:t>Our Life’s Work Tested.   </a:t>
            </a:r>
            <a:r>
              <a:rPr lang="en-US" sz="3200" dirty="0">
                <a:solidFill>
                  <a:schemeClr val="bg1"/>
                </a:solidFill>
              </a:rPr>
              <a:t>1Cor.3:10-20</a:t>
            </a:r>
          </a:p>
        </p:txBody>
      </p:sp>
      <p:sp>
        <p:nvSpPr>
          <p:cNvPr id="8" name="TextBox 7">
            <a:extLst>
              <a:ext uri="{FF2B5EF4-FFF2-40B4-BE49-F238E27FC236}">
                <a16:creationId xmlns:a16="http://schemas.microsoft.com/office/drawing/2014/main" id="{871A3A26-4FFC-A02C-8875-BB5E3D89FAFC}"/>
              </a:ext>
            </a:extLst>
          </p:cNvPr>
          <p:cNvSpPr txBox="1"/>
          <p:nvPr/>
        </p:nvSpPr>
        <p:spPr>
          <a:xfrm>
            <a:off x="377505" y="906011"/>
            <a:ext cx="8489658" cy="4893647"/>
          </a:xfrm>
          <a:prstGeom prst="rect">
            <a:avLst/>
          </a:prstGeom>
          <a:noFill/>
        </p:spPr>
        <p:txBody>
          <a:bodyPr wrap="square">
            <a:spAutoFit/>
          </a:bodyPr>
          <a:lstStyle/>
          <a:p>
            <a:r>
              <a:rPr lang="en-US" sz="2800" b="1" dirty="0">
                <a:solidFill>
                  <a:srgbClr val="0070C0"/>
                </a:solidFill>
              </a:rPr>
              <a:t>1Cor. 3:18 </a:t>
            </a:r>
            <a:r>
              <a:rPr lang="en-US" sz="2600" dirty="0"/>
              <a:t>Let no one deceive himself. If anyone among you seems to be wise in this age, let him become a fool that he may become wise.</a:t>
            </a:r>
          </a:p>
          <a:p>
            <a:r>
              <a:rPr lang="en-US" sz="2600" dirty="0"/>
              <a:t> </a:t>
            </a:r>
            <a:r>
              <a:rPr lang="en-US" sz="2600" b="1" dirty="0">
                <a:solidFill>
                  <a:srgbClr val="0070C0"/>
                </a:solidFill>
              </a:rPr>
              <a:t>19 </a:t>
            </a:r>
            <a:r>
              <a:rPr lang="en-US" sz="2600" dirty="0"/>
              <a:t>For the wisdom of this world is foolishness with God. For it is written, "He catches the wise in their own craftiness";</a:t>
            </a:r>
          </a:p>
          <a:p>
            <a:r>
              <a:rPr lang="en-US" sz="2600" dirty="0"/>
              <a:t> </a:t>
            </a:r>
            <a:r>
              <a:rPr lang="en-US" sz="2600" b="1" dirty="0">
                <a:solidFill>
                  <a:srgbClr val="0070C0"/>
                </a:solidFill>
              </a:rPr>
              <a:t>20</a:t>
            </a:r>
            <a:r>
              <a:rPr lang="en-US" sz="2600" dirty="0"/>
              <a:t> and again, "The LORD knows the thoughts of the wise, that they are futile."</a:t>
            </a:r>
          </a:p>
          <a:p>
            <a:r>
              <a:rPr lang="en-US" sz="2600" dirty="0"/>
              <a:t> </a:t>
            </a:r>
            <a:r>
              <a:rPr lang="en-US" sz="2600" b="1" dirty="0">
                <a:solidFill>
                  <a:srgbClr val="0070C0"/>
                </a:solidFill>
              </a:rPr>
              <a:t>21</a:t>
            </a:r>
            <a:r>
              <a:rPr lang="en-US" sz="2600" dirty="0"/>
              <a:t> Therefore let no one boast in men. For all things are yours:</a:t>
            </a:r>
          </a:p>
          <a:p>
            <a:r>
              <a:rPr lang="en-US" sz="2600" b="1" dirty="0">
                <a:solidFill>
                  <a:srgbClr val="0070C0"/>
                </a:solidFill>
              </a:rPr>
              <a:t> 22 </a:t>
            </a:r>
            <a:r>
              <a:rPr lang="en-US" sz="2600" dirty="0"/>
              <a:t>whether Paul or Apollos or Cephas, or the world or life or death, or things present or things to come--all are yours.</a:t>
            </a:r>
          </a:p>
          <a:p>
            <a:r>
              <a:rPr lang="en-US" sz="2600" b="1" dirty="0">
                <a:solidFill>
                  <a:srgbClr val="0070C0"/>
                </a:solidFill>
              </a:rPr>
              <a:t> 23 </a:t>
            </a:r>
            <a:r>
              <a:rPr lang="en-US" sz="2600" dirty="0"/>
              <a:t>And you are Christ's, and Christ is God's.</a:t>
            </a:r>
          </a:p>
        </p:txBody>
      </p:sp>
    </p:spTree>
    <p:extLst>
      <p:ext uri="{BB962C8B-B14F-4D97-AF65-F5344CB8AC3E}">
        <p14:creationId xmlns:p14="http://schemas.microsoft.com/office/powerpoint/2010/main" val="123668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A529036-E674-A1BA-ACC4-C89A57B4B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937"/>
            <a:ext cx="9144000" cy="607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28996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3230</Words>
  <Application>Microsoft Office PowerPoint</Application>
  <PresentationFormat>On-screen Show (4:3)</PresentationFormat>
  <Paragraphs>199</Paragraphs>
  <Slides>31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Black</vt:lpstr>
      <vt:lpstr>Arial Unicode MS</vt:lpstr>
      <vt:lpstr>Calibri</vt:lpstr>
      <vt:lpstr>Calibri Light</vt:lpstr>
      <vt:lpstr>Ink Free</vt:lpstr>
      <vt:lpstr>Times New Roman</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11</cp:revision>
  <dcterms:created xsi:type="dcterms:W3CDTF">2023-12-31T11:26:31Z</dcterms:created>
  <dcterms:modified xsi:type="dcterms:W3CDTF">2024-01-08T10:39:58Z</dcterms:modified>
</cp:coreProperties>
</file>