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65" r:id="rId3"/>
    <p:sldId id="888" r:id="rId4"/>
    <p:sldId id="872" r:id="rId5"/>
    <p:sldId id="890" r:id="rId6"/>
    <p:sldId id="884" r:id="rId7"/>
    <p:sldId id="880" r:id="rId8"/>
    <p:sldId id="894" r:id="rId9"/>
    <p:sldId id="874" r:id="rId10"/>
    <p:sldId id="875" r:id="rId11"/>
    <p:sldId id="257" r:id="rId12"/>
    <p:sldId id="854" r:id="rId13"/>
    <p:sldId id="863" r:id="rId14"/>
    <p:sldId id="893" r:id="rId15"/>
    <p:sldId id="881" r:id="rId16"/>
    <p:sldId id="864" r:id="rId17"/>
    <p:sldId id="865" r:id="rId18"/>
    <p:sldId id="866" r:id="rId19"/>
    <p:sldId id="867" r:id="rId20"/>
    <p:sldId id="891" r:id="rId21"/>
    <p:sldId id="868" r:id="rId22"/>
    <p:sldId id="869" r:id="rId23"/>
    <p:sldId id="885" r:id="rId24"/>
    <p:sldId id="853" r:id="rId25"/>
    <p:sldId id="856" r:id="rId26"/>
    <p:sldId id="871" r:id="rId27"/>
    <p:sldId id="857" r:id="rId28"/>
    <p:sldId id="855" r:id="rId29"/>
    <p:sldId id="858" r:id="rId30"/>
    <p:sldId id="861" r:id="rId31"/>
    <p:sldId id="859" r:id="rId32"/>
    <p:sldId id="860" r:id="rId33"/>
    <p:sldId id="883" r:id="rId34"/>
    <p:sldId id="892" r:id="rId35"/>
    <p:sldId id="862" r:id="rId36"/>
    <p:sldId id="879" r:id="rId37"/>
    <p:sldId id="882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q4vdqZtDAb1v9tuU9kKtQ==" hashData="I2Fc9pJsC5f/P1dzyYAMKAErwg4j1TP/0HMpeYuobzCJGY59vhmoCKW2Z5wMhqOFX09FKYcvyfypwivTEvZ6m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9CBA1-C15A-45E6-BFA9-BB382F9B2466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E1E90-2276-42EF-8DBB-134998E8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B165-8C4C-C1E1-43A5-B69204C4F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2BDE3-B03D-2271-12B9-B695D318A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BEDE5-33D1-FACA-6A10-F721AF69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B614-2214-4E79-AC8D-0F48547F1D4C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47169-381D-C050-051C-FB0F42B2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81820-93B0-F846-6E4E-8682604B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38F6-BE68-7195-574C-C0BC78A9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4E0FF-1BE8-1CED-6E74-63D21F64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5AB6-F719-D06B-CFB9-49E8213F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AB53-7F10-45BC-A6F4-71A37725FED1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FAC0-7D05-BA1C-7E63-B71C1957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47A0A-3996-ACB7-E4A8-76D4A9B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AA0E4-0AC3-39F2-2343-3F5CD1AA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FD55B-AD55-7C2E-7655-2746066FA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4818-B13A-E11D-ADBF-D36D093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F54F-6ECC-4755-B89D-6D74C813A105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4B5C-A305-1B3E-70B9-4A6162A8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9CBF8-2C92-258A-B1C8-F9EB714F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7B6-F7F6-492F-83CA-7445D11945B2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5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D0A5-579B-45AB-8E96-6982C55C0DA1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7568-2C78-4E01-9FDD-C0231B2EBC02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1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D0F-9261-4217-B3BB-EF33E1353F00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10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2532-452D-4F9F-86D1-69F93ADE4070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8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13D4-7D08-4F60-98E2-A5F50340E791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51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18-DC97-4DA5-B917-B4D9205D6ECB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1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AC9-8EA9-453D-BDC0-92A6E2D517F2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0969-C5A1-99EF-08A1-7CEC504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3C4BC-2870-429A-EBC5-B45FA5E2B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E513-C426-C82A-6CF0-7BDA903D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63A-5645-4CA3-BF2B-628C18853906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3610-1EE7-CC3A-370C-34A79199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0445A-8E6F-F298-0BE2-7CDF24D3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03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32C5-7C96-4586-AA77-C7E4DB4CD1CC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3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4F4F-E9EF-49EE-AA67-7665E8319F3E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25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BDFB-E59B-414D-9993-8B084A5718CF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720F-6587-6C57-3E0C-9EA4B439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72C9-CEF1-579A-724A-D24628778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F95A-9637-8721-87D9-44DBC6A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C7C8-D5B6-46DC-A0CF-8FD21D978BEA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D9B4A-F43F-B60D-B1F2-D2343595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ABF09-13E3-19B6-44BA-5C17CAB2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C97E-3237-8BE0-56DC-0883F071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69F8-7E35-D369-956B-C750D277A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9981-88AC-4600-BC14-936A4F6BE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E2D57-0640-E2CC-301F-4EC5219E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7C4D-E45E-4D9D-B2FA-4DC8F68012AD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BF84-60AA-64AA-A8C6-BA3E328A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A597-A21E-C302-F2E5-CE43A24D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8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4D49-86D2-7517-FC80-B3D54F86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4DDCC-AC68-AEF2-A890-E38020EB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C232D-EF3D-D50E-B9E7-B39946AD5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10C12-CF8B-DC80-6DF6-3DD5DD6D5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9B609-488D-77C8-8A6D-1DEBA8728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D0EC1F-D45B-71CD-3C77-FDD43348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3160-63E7-4B0B-A30B-A431D33A9FEE}" type="datetime1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4E283-E826-D454-F7CE-8E2E634E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A8486-5675-3C41-9EFE-9364C71C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D23D-7549-FC9A-3F91-A3A22F8F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BDEFD-E348-ED8F-DC1C-90B76E03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9333-99B7-49D0-879E-4EEF43085F1B}" type="datetime1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5EBF9-EC97-380B-4AD3-534DA750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0B959-C6ED-6992-2372-CFC735C0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15693-091B-BC1E-36A6-9D523D3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8D42-F6E9-4E66-93D4-51844073FB37}" type="datetime1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03BBA-C4C1-9468-CC96-F596AF0F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8072C-1F6D-C163-F7CE-28BF3BD2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776-5A70-0F92-299D-984675C0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4A9A-F6A9-F0F2-CA9A-0374F43F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DFF1-A808-5849-36F4-2F9EC139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E2C81-1752-BEAE-39D8-D39FE317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74D-2D47-46C1-AA0F-42A80C00DD37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91387-47F9-6794-0253-4D284A2C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7D5A1-7254-D24F-6BC1-082E0BE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A4BA-5052-E18F-6883-D702250E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CC163-95D1-41E9-EAA7-13D0BF879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71E05-3733-E79A-6DAF-3D13B7BB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08A18-F48A-EAFA-81A3-C84241D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75EB-6E10-4303-B70F-CAD3D962B025}" type="datetime1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C03AC-36F5-BCFA-8B3F-FF7CD521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AEA-C0DE-66A5-E7DD-E39DE8BC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10035-4753-819A-16B4-AB309F76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898E5-F375-170C-35C9-38439416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825AE-9353-A054-A792-C51E86701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9860-643B-42EA-8E60-216E68AE6F82}" type="datetime1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8B1E-6366-ED5E-632E-F7F302068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 hastings  newlebanoncoc.com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76C8-5380-866C-4FE2-92F1E0C59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2128-B324-4DE6-AA7E-79B6E01B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0BC-5CB4-4C81-8A86-38DF9A8B9C35}" type="datetime1">
              <a:rPr lang="en-US" smtClean="0"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2CD289-AF87-C572-185D-403542F3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are women more emotional than men? | SiOWfa15: Science in Our World ...">
            <a:extLst>
              <a:ext uri="{FF2B5EF4-FFF2-40B4-BE49-F238E27FC236}">
                <a16:creationId xmlns:a16="http://schemas.microsoft.com/office/drawing/2014/main" id="{75346244-C6EC-BC7A-212E-4E8FBE153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7" y="1145096"/>
            <a:ext cx="1728131" cy="12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y are women more emotional than men? | SiOWfa15: Science in Our World ...">
            <a:extLst>
              <a:ext uri="{FF2B5EF4-FFF2-40B4-BE49-F238E27FC236}">
                <a16:creationId xmlns:a16="http://schemas.microsoft.com/office/drawing/2014/main" id="{5A217F0F-C8F6-45B8-C794-69FA9DAB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2522288"/>
            <a:ext cx="1728131" cy="12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y are women more emotional than men? | SiOWfa15: Science in Our World ...">
            <a:extLst>
              <a:ext uri="{FF2B5EF4-FFF2-40B4-BE49-F238E27FC236}">
                <a16:creationId xmlns:a16="http://schemas.microsoft.com/office/drawing/2014/main" id="{BCEBCCA6-0BB3-947C-29A4-24FF89EC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" y="3973584"/>
            <a:ext cx="1728131" cy="12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y are women more emotional than men? | SiOWfa15: Science in Our World ...">
            <a:extLst>
              <a:ext uri="{FF2B5EF4-FFF2-40B4-BE49-F238E27FC236}">
                <a16:creationId xmlns:a16="http://schemas.microsoft.com/office/drawing/2014/main" id="{C190ED87-EB6C-7B6F-A92F-A0550025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7" y="5324211"/>
            <a:ext cx="1728131" cy="129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8334C-891A-FCF2-EA49-67424219F300}"/>
              </a:ext>
            </a:extLst>
          </p:cNvPr>
          <p:cNvSpPr txBox="1"/>
          <p:nvPr/>
        </p:nvSpPr>
        <p:spPr>
          <a:xfrm>
            <a:off x="2734810" y="1346650"/>
            <a:ext cx="575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God joins man and woman  </a:t>
            </a:r>
            <a:r>
              <a:rPr lang="en-US" sz="2400" b="1" dirty="0">
                <a:solidFill>
                  <a:srgbClr val="0070C0"/>
                </a:solidFill>
              </a:rPr>
              <a:t>Matt.19:4-6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439B9-1C25-E730-D03F-3DC7149921E8}"/>
              </a:ext>
            </a:extLst>
          </p:cNvPr>
          <p:cNvSpPr txBox="1"/>
          <p:nvPr/>
        </p:nvSpPr>
        <p:spPr>
          <a:xfrm>
            <a:off x="2860645" y="2155971"/>
            <a:ext cx="597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u="sng" dirty="0">
                <a:latin typeface="Arial Black" panose="020B0A04020102020204" pitchFamily="34" charset="0"/>
              </a:rPr>
              <a:t>Only</a:t>
            </a:r>
            <a:r>
              <a:rPr lang="en-US" sz="2400" dirty="0"/>
              <a:t> exception for divorce is fornication. (sexual immorality) </a:t>
            </a:r>
            <a:r>
              <a:rPr lang="en-US" sz="2400" b="1" dirty="0">
                <a:solidFill>
                  <a:srgbClr val="0070C0"/>
                </a:solidFill>
              </a:rPr>
              <a:t>Matt.19:9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7212D-A053-3ADE-BC48-EC1902CCBD96}"/>
              </a:ext>
            </a:extLst>
          </p:cNvPr>
          <p:cNvSpPr txBox="1"/>
          <p:nvPr/>
        </p:nvSpPr>
        <p:spPr>
          <a:xfrm>
            <a:off x="2910979" y="3787630"/>
            <a:ext cx="5872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If divorce takes place, there is an </a:t>
            </a:r>
            <a:r>
              <a:rPr lang="en-US" sz="2400" b="1" u="sng" dirty="0"/>
              <a:t>innocent</a:t>
            </a:r>
            <a:r>
              <a:rPr lang="en-US" sz="2400" dirty="0"/>
              <a:t> party and a </a:t>
            </a:r>
            <a:r>
              <a:rPr lang="en-US" sz="2400" b="1" u="sng" dirty="0"/>
              <a:t>guilty party </a:t>
            </a:r>
            <a:r>
              <a:rPr lang="en-US" sz="2400" dirty="0"/>
              <a:t>(the fornicator) </a:t>
            </a:r>
            <a:r>
              <a:rPr lang="en-US" sz="2400" b="1" dirty="0">
                <a:solidFill>
                  <a:srgbClr val="0070C0"/>
                </a:solidFill>
              </a:rPr>
              <a:t>Matt.19:9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6093B-21C8-A538-2AA8-3A96A38F939E}"/>
              </a:ext>
            </a:extLst>
          </p:cNvPr>
          <p:cNvSpPr txBox="1"/>
          <p:nvPr/>
        </p:nvSpPr>
        <p:spPr>
          <a:xfrm>
            <a:off x="2952925" y="5327172"/>
            <a:ext cx="575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4.If divorce takes place without fornication, then there are </a:t>
            </a:r>
            <a:r>
              <a:rPr lang="en-US" sz="2400" b="1" dirty="0"/>
              <a:t>two guilty parties</a:t>
            </a:r>
            <a:r>
              <a:rPr lang="en-US" sz="2400" dirty="0"/>
              <a:t>. </a:t>
            </a:r>
            <a:r>
              <a:rPr lang="en-US" sz="2400" b="1" dirty="0"/>
              <a:t>PERIOD</a:t>
            </a:r>
            <a:r>
              <a:rPr lang="en-US" sz="2400" dirty="0"/>
              <a:t>   </a:t>
            </a:r>
            <a:r>
              <a:rPr lang="en-US" sz="2400" b="1" dirty="0">
                <a:solidFill>
                  <a:srgbClr val="0070C0"/>
                </a:solidFill>
              </a:rPr>
              <a:t>Matt.19:9  </a:t>
            </a:r>
            <a:r>
              <a:rPr lang="en-US" sz="2400" dirty="0"/>
              <a:t>(see number 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C997D-20CE-0074-4C1B-DCD9429E0680}"/>
              </a:ext>
            </a:extLst>
          </p:cNvPr>
          <p:cNvSpPr txBox="1"/>
          <p:nvPr/>
        </p:nvSpPr>
        <p:spPr>
          <a:xfrm>
            <a:off x="796954" y="151002"/>
            <a:ext cx="816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Mt. 19:9 </a:t>
            </a:r>
            <a:r>
              <a:rPr lang="en-US" dirty="0"/>
              <a:t>"And I say to you, whoever divorces his wife, </a:t>
            </a:r>
            <a:r>
              <a:rPr lang="en-US" b="1" dirty="0"/>
              <a:t>except for sexual immorality</a:t>
            </a:r>
            <a:r>
              <a:rPr lang="en-US" dirty="0"/>
              <a:t>, and marries another, commits adultery; and whoever marries her who is divorced commits adultery."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74F9A2D7-E0DF-7C37-50BA-5107729E5AEE}"/>
              </a:ext>
            </a:extLst>
          </p:cNvPr>
          <p:cNvSpPr/>
          <p:nvPr/>
        </p:nvSpPr>
        <p:spPr>
          <a:xfrm rot="17894076">
            <a:off x="5629406" y="4042790"/>
            <a:ext cx="4911165" cy="1718524"/>
          </a:xfrm>
          <a:prstGeom prst="curvedUpArrow">
            <a:avLst>
              <a:gd name="adj1" fmla="val 25000"/>
              <a:gd name="adj2" fmla="val 50000"/>
              <a:gd name="adj3" fmla="val 283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CBEAD5-8152-9F51-2118-49984C54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8F2A2-FC71-0221-2154-DC976ABAE7AE}"/>
              </a:ext>
            </a:extLst>
          </p:cNvPr>
          <p:cNvSpPr txBox="1"/>
          <p:nvPr/>
        </p:nvSpPr>
        <p:spPr>
          <a:xfrm>
            <a:off x="2952925" y="2986968"/>
            <a:ext cx="52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(ONE exception.</a:t>
            </a:r>
          </a:p>
          <a:p>
            <a:r>
              <a:rPr lang="en-US" b="1" dirty="0"/>
              <a:t>One is more than Zero and less than TWO.)</a:t>
            </a:r>
          </a:p>
        </p:txBody>
      </p:sp>
    </p:spTree>
    <p:extLst>
      <p:ext uri="{BB962C8B-B14F-4D97-AF65-F5344CB8AC3E}">
        <p14:creationId xmlns:p14="http://schemas.microsoft.com/office/powerpoint/2010/main" val="197110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A7960-C7F8-4FD3-5965-3EF22CE9E6D5}"/>
              </a:ext>
            </a:extLst>
          </p:cNvPr>
          <p:cNvSpPr txBox="1"/>
          <p:nvPr/>
        </p:nvSpPr>
        <p:spPr>
          <a:xfrm>
            <a:off x="1258348" y="989901"/>
            <a:ext cx="76927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Law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Matt. 19:9 </a:t>
            </a:r>
            <a:r>
              <a:rPr lang="en-US" sz="3200" dirty="0"/>
              <a:t>"And I say to you, whoever divorces his wife, </a:t>
            </a:r>
            <a:r>
              <a:rPr lang="en-US" sz="3200" b="1" u="sng" dirty="0"/>
              <a:t>except for sexual immorality</a:t>
            </a:r>
            <a:r>
              <a:rPr lang="en-US" sz="3200" dirty="0"/>
              <a:t>, and marries another, commits adultery; and whoever marries her who is divorced commits adultery."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9D3CB-7F39-93C9-B494-63FA973DFD34}"/>
              </a:ext>
            </a:extLst>
          </p:cNvPr>
          <p:cNvSpPr txBox="1"/>
          <p:nvPr/>
        </p:nvSpPr>
        <p:spPr>
          <a:xfrm>
            <a:off x="1258348" y="4152550"/>
            <a:ext cx="72900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Matt. 19:9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"And I say to you, whoever divorces his wife, (ex) and marries another, commits adultery; and whoever marries her who is divorced commits adultery."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638A20-6907-D84F-69DC-2B4B2DD2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82687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8ABCF-7D37-2884-CCE3-8AF19A42DCBD}"/>
              </a:ext>
            </a:extLst>
          </p:cNvPr>
          <p:cNvSpPr txBox="1"/>
          <p:nvPr/>
        </p:nvSpPr>
        <p:spPr>
          <a:xfrm>
            <a:off x="1199625" y="828015"/>
            <a:ext cx="72900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Rom. 7:1 </a:t>
            </a:r>
            <a:r>
              <a:rPr lang="en-US" sz="2200" dirty="0"/>
              <a:t>Or do you not know, brethren (for I speak to those </a:t>
            </a:r>
            <a:r>
              <a:rPr lang="en-US" sz="2200" b="1" dirty="0"/>
              <a:t>who know the law</a:t>
            </a:r>
            <a:r>
              <a:rPr lang="en-US" sz="2200" dirty="0"/>
              <a:t>), </a:t>
            </a:r>
            <a:r>
              <a:rPr lang="en-US" sz="2200" b="1" dirty="0"/>
              <a:t>that the law has dominion over a man as long as he lives? </a:t>
            </a:r>
            <a:r>
              <a:rPr lang="en-US" sz="2200" b="1" dirty="0">
                <a:solidFill>
                  <a:srgbClr val="FF0000"/>
                </a:solidFill>
              </a:rPr>
              <a:t>(marriage law)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 2</a:t>
            </a:r>
            <a:r>
              <a:rPr lang="en-US" sz="2200" dirty="0"/>
              <a:t> </a:t>
            </a:r>
            <a:r>
              <a:rPr lang="en-US" sz="2200" b="1" dirty="0"/>
              <a:t>For the woman who has a husband is bound by the law to her husband as long as he lives</a:t>
            </a:r>
            <a:r>
              <a:rPr lang="en-US" sz="2200" dirty="0"/>
              <a:t>. But if the husband dies, she is released from the law of her husband.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 3</a:t>
            </a:r>
            <a:r>
              <a:rPr lang="en-US" sz="2200" dirty="0"/>
              <a:t> </a:t>
            </a:r>
            <a:r>
              <a:rPr lang="en-US" sz="2200" u="sng" dirty="0"/>
              <a:t>So then if, while her husband lives, she marries another man, she will be called an adulteress</a:t>
            </a:r>
            <a:r>
              <a:rPr lang="en-US" sz="2200" dirty="0"/>
              <a:t>; but if her husband dies, she is free from that law, so that she is no adulteress, though she has married another man.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6CC02-5BF4-87F4-3696-B9701BF4E672}"/>
              </a:ext>
            </a:extLst>
          </p:cNvPr>
          <p:cNvSpPr txBox="1"/>
          <p:nvPr/>
        </p:nvSpPr>
        <p:spPr>
          <a:xfrm>
            <a:off x="1333850" y="4292660"/>
            <a:ext cx="7399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Comparison of marriage law with Mosaic law.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Comparisons of legal and lawful covenants</a:t>
            </a:r>
            <a:r>
              <a:rPr lang="en-US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4273D-6DBA-5ED2-AE16-6DCC4D7F9A46}"/>
              </a:ext>
            </a:extLst>
          </p:cNvPr>
          <p:cNvSpPr txBox="1"/>
          <p:nvPr/>
        </p:nvSpPr>
        <p:spPr>
          <a:xfrm>
            <a:off x="1333850" y="5275386"/>
            <a:ext cx="739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1Cor. 7:39 </a:t>
            </a:r>
            <a:r>
              <a:rPr lang="en-US" sz="2400" dirty="0"/>
              <a:t>A wife is bound by law as long as her husband lives; but if her husband dies, she is at liberty to be married to whom she wishes, only </a:t>
            </a:r>
            <a:r>
              <a:rPr lang="en-US" sz="2400" u="sng" dirty="0"/>
              <a:t>in the Lord</a:t>
            </a:r>
            <a:r>
              <a:rPr lang="en-US" sz="2400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850DBE-3B54-656A-B827-61AD2480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23262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4273D-6DBA-5ED2-AE16-6DCC4D7F9A46}"/>
              </a:ext>
            </a:extLst>
          </p:cNvPr>
          <p:cNvSpPr txBox="1"/>
          <p:nvPr/>
        </p:nvSpPr>
        <p:spPr>
          <a:xfrm>
            <a:off x="958362" y="826477"/>
            <a:ext cx="818563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1Cor. 7:39 </a:t>
            </a:r>
          </a:p>
          <a:p>
            <a:r>
              <a:rPr lang="en-US" sz="3200" dirty="0"/>
              <a:t>A wife is bound by law as long as her husband lives; but if her husband dies, she is at liberty to be married to whom she wishes, only </a:t>
            </a:r>
            <a:r>
              <a:rPr lang="en-US" sz="3200" u="sng" dirty="0"/>
              <a:t>in the Lord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90C9-314B-B1EF-BC69-B0127B19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7AE92-D38B-1C06-84D3-32DF7140EE77}"/>
              </a:ext>
            </a:extLst>
          </p:cNvPr>
          <p:cNvSpPr txBox="1"/>
          <p:nvPr/>
        </p:nvSpPr>
        <p:spPr>
          <a:xfrm>
            <a:off x="1006679" y="3591608"/>
            <a:ext cx="589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“in the Lord”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4273D-6DBA-5ED2-AE16-6DCC4D7F9A46}"/>
              </a:ext>
            </a:extLst>
          </p:cNvPr>
          <p:cNvSpPr txBox="1"/>
          <p:nvPr/>
        </p:nvSpPr>
        <p:spPr>
          <a:xfrm>
            <a:off x="958362" y="826477"/>
            <a:ext cx="818563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1Cor. 7:39 </a:t>
            </a:r>
          </a:p>
          <a:p>
            <a:r>
              <a:rPr lang="en-US" sz="3200" dirty="0"/>
              <a:t>A wife is bound by law as long as her husband lives; but if her husband dies, she is at liberty to be married to whom she wishes, only </a:t>
            </a:r>
            <a:r>
              <a:rPr lang="en-US" sz="3200" u="sng" dirty="0"/>
              <a:t>in the Lord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(marriage predates the church and is universal)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What does “in the Lord” mean? (as authorized by law)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One who has never been married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One whose spouse has died (widow and widower)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One who is the INNOCENT party in a divorce.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Does not mean must marry a Christian.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Marriage law predates the church.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90C9-314B-B1EF-BC69-B0127B19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BB3448F2-CAAA-F2F2-9838-47D4EB7840B4}"/>
              </a:ext>
            </a:extLst>
          </p:cNvPr>
          <p:cNvSpPr/>
          <p:nvPr/>
        </p:nvSpPr>
        <p:spPr>
          <a:xfrm>
            <a:off x="419449" y="3103927"/>
            <a:ext cx="564079" cy="889234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12A72-8B49-2F9D-2B73-AE6C32FF9CB3}"/>
              </a:ext>
            </a:extLst>
          </p:cNvPr>
          <p:cNvSpPr txBox="1"/>
          <p:nvPr/>
        </p:nvSpPr>
        <p:spPr>
          <a:xfrm>
            <a:off x="1371601" y="993531"/>
            <a:ext cx="7464668" cy="566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Matt. 19:1</a:t>
            </a:r>
          </a:p>
          <a:p>
            <a:r>
              <a:rPr lang="en-US" sz="3200" dirty="0"/>
              <a:t>Now it came to pass, when Jesus had finished these sayings, that He departed from Galilee and came to the region of Judea beyond the Jordan.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 And great multitudes followed Him, and He healed them there.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en-US" sz="3200" dirty="0"/>
              <a:t> </a:t>
            </a:r>
            <a:r>
              <a:rPr lang="en-US" sz="3200" u="sng" dirty="0"/>
              <a:t>The Pharisees also came to Him, </a:t>
            </a:r>
            <a:r>
              <a:rPr lang="en-US" sz="3200" u="sng" dirty="0">
                <a:latin typeface="Arial Black" panose="020B0A04020102020204" pitchFamily="34" charset="0"/>
              </a:rPr>
              <a:t>testing</a:t>
            </a:r>
            <a:r>
              <a:rPr lang="en-US" sz="3200" u="sng" dirty="0"/>
              <a:t> Him</a:t>
            </a:r>
            <a:r>
              <a:rPr lang="en-US" sz="3200" dirty="0"/>
              <a:t>, and saying to Him, "Is it lawful for a man to divorce his wife for just any reason?"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54A9C-AE64-09BC-2887-4C2AEEC4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253056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62BA-0007-0B69-D0EB-938408C1759A}"/>
              </a:ext>
            </a:extLst>
          </p:cNvPr>
          <p:cNvSpPr txBox="1"/>
          <p:nvPr/>
        </p:nvSpPr>
        <p:spPr>
          <a:xfrm>
            <a:off x="1065403" y="1879134"/>
            <a:ext cx="775981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Deut. 24:1 </a:t>
            </a:r>
          </a:p>
          <a:p>
            <a:r>
              <a:rPr lang="en-US" sz="3200" dirty="0"/>
              <a:t>"When a man takes a wife and marries her, and it happens that </a:t>
            </a:r>
            <a:r>
              <a:rPr lang="en-US" sz="3200" u="sng" dirty="0">
                <a:solidFill>
                  <a:srgbClr val="FF0000"/>
                </a:solidFill>
              </a:rPr>
              <a:t>she finds no favor in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his eyes because </a:t>
            </a:r>
            <a:r>
              <a:rPr lang="en-US" sz="3200" u="sng" dirty="0"/>
              <a:t>he has found some </a:t>
            </a:r>
            <a:r>
              <a:rPr lang="en-US" sz="3200" u="sng" dirty="0">
                <a:solidFill>
                  <a:srgbClr val="FF0000"/>
                </a:solidFill>
              </a:rPr>
              <a:t>uncleanness</a:t>
            </a:r>
            <a:r>
              <a:rPr lang="en-US" sz="3200" u="sng" dirty="0"/>
              <a:t> in her</a:t>
            </a:r>
            <a:r>
              <a:rPr lang="en-US" sz="3200" dirty="0"/>
              <a:t>, and he writes her a certificate of divorce, puts it in her hand, and sends her out of his house,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B2F6-BCC7-7558-7CCC-99D92E8C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93D0A-34A3-4A46-E0AD-DA1D0559D0B7}"/>
              </a:ext>
            </a:extLst>
          </p:cNvPr>
          <p:cNvSpPr txBox="1"/>
          <p:nvPr/>
        </p:nvSpPr>
        <p:spPr>
          <a:xfrm>
            <a:off x="1065403" y="838899"/>
            <a:ext cx="796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Hillel</a:t>
            </a:r>
            <a:r>
              <a:rPr lang="en-US" sz="2800" dirty="0"/>
              <a:t> believed that a man could divorce his wife for </a:t>
            </a:r>
            <a:r>
              <a:rPr lang="en-US" sz="2800" b="1" dirty="0"/>
              <a:t>ANY</a:t>
            </a:r>
            <a:r>
              <a:rPr lang="en-US" sz="2800" dirty="0"/>
              <a:t> reason.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AAAEF-7529-6F38-A0CD-570F41CB8148}"/>
              </a:ext>
            </a:extLst>
          </p:cNvPr>
          <p:cNvSpPr txBox="1"/>
          <p:nvPr/>
        </p:nvSpPr>
        <p:spPr>
          <a:xfrm>
            <a:off x="1065403" y="5461233"/>
            <a:ext cx="7759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Shammai</a:t>
            </a:r>
            <a:r>
              <a:rPr lang="en-US" sz="2800" dirty="0"/>
              <a:t> believed that a man could only divorce his wife  for the cause of </a:t>
            </a:r>
            <a:r>
              <a:rPr lang="en-US" sz="2800" b="1" dirty="0"/>
              <a:t>adultery  (</a:t>
            </a:r>
            <a:r>
              <a:rPr lang="en-US" sz="2800" b="1" dirty="0" err="1"/>
              <a:t>uncleaness</a:t>
            </a:r>
            <a:r>
              <a:rPr lang="en-US" sz="2800" dirty="0"/>
              <a:t>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6599E-84ED-283C-CDA7-27353C8586C4}"/>
              </a:ext>
            </a:extLst>
          </p:cNvPr>
          <p:cNvSpPr/>
          <p:nvPr/>
        </p:nvSpPr>
        <p:spPr>
          <a:xfrm>
            <a:off x="956345" y="1862356"/>
            <a:ext cx="8070208" cy="3598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F0E0A-CE05-216B-7A14-5E6C46B60233}"/>
              </a:ext>
            </a:extLst>
          </p:cNvPr>
          <p:cNvSpPr txBox="1"/>
          <p:nvPr/>
        </p:nvSpPr>
        <p:spPr>
          <a:xfrm>
            <a:off x="1362808" y="1046285"/>
            <a:ext cx="726244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Matt. 19:4 </a:t>
            </a:r>
          </a:p>
          <a:p>
            <a:r>
              <a:rPr lang="en-US" sz="2600" dirty="0"/>
              <a:t>And He answered and said to them, "</a:t>
            </a:r>
            <a:r>
              <a:rPr lang="en-US" sz="2600" u="sng" dirty="0">
                <a:solidFill>
                  <a:srgbClr val="FF0000"/>
                </a:solidFill>
                <a:latin typeface="Arial Black" panose="020B0A04020102020204" pitchFamily="34" charset="0"/>
              </a:rPr>
              <a:t>Have you not read </a:t>
            </a:r>
            <a:r>
              <a:rPr lang="en-US" sz="2600" dirty="0"/>
              <a:t>that He who made them </a:t>
            </a:r>
            <a:r>
              <a:rPr lang="en-US" sz="2600" dirty="0">
                <a:solidFill>
                  <a:srgbClr val="FF0000"/>
                </a:solidFill>
                <a:latin typeface="Arial Black" panose="020B0A04020102020204" pitchFamily="34" charset="0"/>
              </a:rPr>
              <a:t>at the beginning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'made them male and female,'</a:t>
            </a:r>
          </a:p>
          <a:p>
            <a:r>
              <a:rPr lang="en-US" sz="2600" dirty="0"/>
              <a:t> 5 "and said, 'For this reason a man shall leave his father and mother and be joined to his wife, and the two shall become one flesh'?</a:t>
            </a:r>
          </a:p>
          <a:p>
            <a:r>
              <a:rPr lang="en-US" sz="2600" dirty="0"/>
              <a:t> </a:t>
            </a:r>
            <a:r>
              <a:rPr lang="en-US" sz="2600" b="1" dirty="0"/>
              <a:t>6 "So then, </a:t>
            </a:r>
            <a:r>
              <a:rPr lang="en-US" sz="2600" b="1" dirty="0">
                <a:solidFill>
                  <a:srgbClr val="FF0000"/>
                </a:solidFill>
              </a:rPr>
              <a:t>they are no longer two but one flesh</a:t>
            </a:r>
            <a:r>
              <a:rPr lang="en-US" sz="2600" b="1" dirty="0"/>
              <a:t>. </a:t>
            </a:r>
            <a:r>
              <a:rPr lang="en-US" sz="2600" b="1" dirty="0">
                <a:latin typeface="Arial Black" panose="020B0A04020102020204" pitchFamily="34" charset="0"/>
              </a:rPr>
              <a:t>Therefore what God has joined together, let not man separate.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(they asked for a reason to do it, Jesus said don’t do it)</a:t>
            </a:r>
          </a:p>
          <a:p>
            <a:endParaRPr lang="en-US" sz="2600" dirty="0"/>
          </a:p>
          <a:p>
            <a:r>
              <a:rPr lang="en-US" sz="2600" dirty="0"/>
              <a:t>Jesus did not appeal to emotion. He appealed to the WORD.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3E4AB-C058-27A2-4D5E-7B37191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A4A5C4B-4160-A348-6030-951D114D83C7}"/>
              </a:ext>
            </a:extLst>
          </p:cNvPr>
          <p:cNvSpPr/>
          <p:nvPr/>
        </p:nvSpPr>
        <p:spPr>
          <a:xfrm>
            <a:off x="6274965" y="1040235"/>
            <a:ext cx="2659309" cy="540743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B674E-15FF-1B6A-2DF9-EFF5E6CE1FEB}"/>
              </a:ext>
            </a:extLst>
          </p:cNvPr>
          <p:cNvSpPr txBox="1"/>
          <p:nvPr/>
        </p:nvSpPr>
        <p:spPr>
          <a:xfrm>
            <a:off x="6274965" y="1040235"/>
            <a:ext cx="272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of authority</a:t>
            </a:r>
          </a:p>
        </p:txBody>
      </p:sp>
    </p:spTree>
    <p:extLst>
      <p:ext uri="{BB962C8B-B14F-4D97-AF65-F5344CB8AC3E}">
        <p14:creationId xmlns:p14="http://schemas.microsoft.com/office/powerpoint/2010/main" val="401708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93DE3-A8BF-ACB5-B2AE-9D6468D007B2}"/>
              </a:ext>
            </a:extLst>
          </p:cNvPr>
          <p:cNvSpPr txBox="1"/>
          <p:nvPr/>
        </p:nvSpPr>
        <p:spPr>
          <a:xfrm>
            <a:off x="1166070" y="973123"/>
            <a:ext cx="746620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Matt. 19:7 </a:t>
            </a:r>
            <a:r>
              <a:rPr lang="en-US" sz="2800" dirty="0"/>
              <a:t>They said to Him, "Why then did Moses command to give a certificate of divorce, and to put her away?"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  <a:r>
              <a:rPr lang="en-US" sz="2800" dirty="0"/>
              <a:t> He said to them, "Moses, because of the hardness of your hearts, permitted you to divorce your wives, but from the beginning it was not so.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A46F1-E20F-4125-9F83-FB919152582D}"/>
              </a:ext>
            </a:extLst>
          </p:cNvPr>
          <p:cNvSpPr txBox="1"/>
          <p:nvPr/>
        </p:nvSpPr>
        <p:spPr>
          <a:xfrm>
            <a:off x="1166070" y="4353886"/>
            <a:ext cx="762559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Matt. 19:9 </a:t>
            </a:r>
            <a:r>
              <a:rPr lang="en-US" sz="2800" dirty="0"/>
              <a:t>"And I say to you, whoever divorces his wife, except for sexual immorality, and marries another, commits adultery; and whoever marries her who is divorced commits adultery."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C5540F-B2CA-1050-C8C2-D0B878E2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3147187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C5540F-B2CA-1050-C8C2-D0B878E2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A0365-294F-637C-50A9-19D66AFCC2F2}"/>
              </a:ext>
            </a:extLst>
          </p:cNvPr>
          <p:cNvSpPr txBox="1"/>
          <p:nvPr/>
        </p:nvSpPr>
        <p:spPr>
          <a:xfrm>
            <a:off x="1484851" y="1241571"/>
            <a:ext cx="70131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If I am divorced and want to marry again, I must ask myself this question –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Do I fit the exception of   Matthew 19:9?</a:t>
            </a:r>
          </a:p>
          <a:p>
            <a:r>
              <a:rPr lang="en-US" sz="4000" b="1" dirty="0"/>
              <a:t>Did I divorce my spouse for the cause of fornication???</a:t>
            </a:r>
          </a:p>
        </p:txBody>
      </p:sp>
    </p:spTree>
    <p:extLst>
      <p:ext uri="{BB962C8B-B14F-4D97-AF65-F5344CB8AC3E}">
        <p14:creationId xmlns:p14="http://schemas.microsoft.com/office/powerpoint/2010/main" val="245518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07B6-49F0-C9ED-6903-2EE9C713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05437-5923-D643-872F-E2D96F29126F}"/>
              </a:ext>
            </a:extLst>
          </p:cNvPr>
          <p:cNvSpPr txBox="1"/>
          <p:nvPr/>
        </p:nvSpPr>
        <p:spPr>
          <a:xfrm>
            <a:off x="1098958" y="1182847"/>
            <a:ext cx="779337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Malachi 2:13 </a:t>
            </a:r>
            <a:r>
              <a:rPr lang="en-US" sz="2000" dirty="0"/>
              <a:t>And this is the second thing you do: You cover the altar of the LORD with tears, With weeping and crying; So He does not regard the offering anymore, Nor receive it with goodwill from your hands.</a:t>
            </a:r>
          </a:p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14</a:t>
            </a:r>
            <a:r>
              <a:rPr lang="en-US" sz="2000" dirty="0"/>
              <a:t> Yet you say, "For what reason?" Because the LORD has been witness Between you and the wife of your youth, With whom you have dealt treacherously; Yet she is your companion And your wife by covenant.</a:t>
            </a:r>
          </a:p>
          <a:p>
            <a:r>
              <a:rPr lang="en-US" sz="20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15 </a:t>
            </a:r>
            <a:r>
              <a:rPr lang="en-US" sz="2400" dirty="0"/>
              <a:t>But did He not make them one, Having a remnant of the Spirit? And why one? He seeks godly offspring. Therefore take heed to your spirit, And let none deal treacherously with the wife of his youth.</a:t>
            </a:r>
          </a:p>
          <a:p>
            <a:r>
              <a:rPr lang="en-US" sz="3200" b="1" u="sng" dirty="0">
                <a:solidFill>
                  <a:srgbClr val="0070C0"/>
                </a:solidFill>
              </a:rPr>
              <a:t> 16 </a:t>
            </a:r>
            <a:r>
              <a:rPr lang="en-US" sz="3200" b="1" u="sng" dirty="0"/>
              <a:t>"For the LORD God of Israel says That He hates divorce</a:t>
            </a:r>
            <a:r>
              <a:rPr lang="en-US" sz="2000" dirty="0"/>
              <a:t>, For it covers one's garment with violence," Says the LORD of hosts. "Therefore take heed to your spirit, That you do not deal treacherously."</a:t>
            </a:r>
          </a:p>
        </p:txBody>
      </p:sp>
    </p:spTree>
    <p:extLst>
      <p:ext uri="{BB962C8B-B14F-4D97-AF65-F5344CB8AC3E}">
        <p14:creationId xmlns:p14="http://schemas.microsoft.com/office/powerpoint/2010/main" val="477116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pic>
        <p:nvPicPr>
          <p:cNvPr id="1026" name="Picture 2" descr="broken heart broken heart broken heart stock pictures, royalty-free photos &amp; images">
            <a:extLst>
              <a:ext uri="{FF2B5EF4-FFF2-40B4-BE49-F238E27FC236}">
                <a16:creationId xmlns:a16="http://schemas.microsoft.com/office/drawing/2014/main" id="{DDB16AD4-C187-B44B-A170-7E814DDB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608851"/>
            <a:ext cx="58293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C1E78-643D-9E1D-B98A-08114C42DAAB}"/>
              </a:ext>
            </a:extLst>
          </p:cNvPr>
          <p:cNvSpPr txBox="1"/>
          <p:nvPr/>
        </p:nvSpPr>
        <p:spPr>
          <a:xfrm>
            <a:off x="855678" y="687897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Falling out of love does not meet   God’s exception. </a:t>
            </a:r>
            <a:r>
              <a:rPr lang="en-US" sz="4000" b="1" dirty="0">
                <a:solidFill>
                  <a:srgbClr val="0070C0"/>
                </a:solidFill>
              </a:rPr>
              <a:t>Matt.19:9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17317-B9C3-3ACD-5972-465B80F010CB}"/>
              </a:ext>
            </a:extLst>
          </p:cNvPr>
          <p:cNvSpPr txBox="1"/>
          <p:nvPr/>
        </p:nvSpPr>
        <p:spPr>
          <a:xfrm>
            <a:off x="855677" y="5872293"/>
            <a:ext cx="828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“Our marriage just fell apart.”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E6637-DD00-3FA3-F92B-11FB41B7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72879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EDC98-4425-A2A7-2117-C48EB780E824}"/>
              </a:ext>
            </a:extLst>
          </p:cNvPr>
          <p:cNvSpPr txBox="1"/>
          <p:nvPr/>
        </p:nvSpPr>
        <p:spPr>
          <a:xfrm>
            <a:off x="1132514" y="1661021"/>
            <a:ext cx="753670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Matt. 19:11</a:t>
            </a:r>
          </a:p>
          <a:p>
            <a:r>
              <a:rPr lang="en-US" sz="3000" dirty="0"/>
              <a:t>But He said to them, "All cannot accept this saying, but only those to whom it has been given: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12 </a:t>
            </a:r>
            <a:r>
              <a:rPr lang="en-US" sz="3000" dirty="0"/>
              <a:t>"For there are </a:t>
            </a:r>
            <a:r>
              <a:rPr lang="en-US" sz="3000" u="sng" dirty="0"/>
              <a:t>eunuchs who were born thus from their mother's womb</a:t>
            </a:r>
            <a:r>
              <a:rPr lang="en-US" sz="3000" dirty="0"/>
              <a:t>, and there are </a:t>
            </a:r>
            <a:r>
              <a:rPr lang="en-US" sz="3000" u="sng" dirty="0"/>
              <a:t>eunuchs who were made eunuchs by men,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and there are </a:t>
            </a:r>
            <a:r>
              <a:rPr lang="en-US" sz="3000" u="sng" dirty="0">
                <a:solidFill>
                  <a:srgbClr val="FF0000"/>
                </a:solidFill>
              </a:rPr>
              <a:t>eunuchs who have made themselves eunuchs for the kingdom of heaven's sake</a:t>
            </a:r>
            <a:r>
              <a:rPr lang="en-US" sz="3000" u="sng" dirty="0"/>
              <a:t>.</a:t>
            </a:r>
            <a:r>
              <a:rPr lang="en-US" sz="3000" dirty="0"/>
              <a:t> He who is able to accept it, let him accept it."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B227F-C34D-906E-ED14-B54BB8D5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BE2-863D-90F4-EE8B-6EFA15EEC3DB}"/>
              </a:ext>
            </a:extLst>
          </p:cNvPr>
          <p:cNvSpPr txBox="1"/>
          <p:nvPr/>
        </p:nvSpPr>
        <p:spPr>
          <a:xfrm>
            <a:off x="855677" y="906011"/>
            <a:ext cx="828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God’s law on marriage </a:t>
            </a:r>
            <a:r>
              <a:rPr lang="en-US" sz="3600" b="1" u="sng" dirty="0"/>
              <a:t>IS</a:t>
            </a:r>
            <a:r>
              <a:rPr lang="en-US" sz="3600" dirty="0"/>
              <a:t> strict.</a:t>
            </a:r>
          </a:p>
        </p:txBody>
      </p:sp>
    </p:spTree>
    <p:extLst>
      <p:ext uri="{BB962C8B-B14F-4D97-AF65-F5344CB8AC3E}">
        <p14:creationId xmlns:p14="http://schemas.microsoft.com/office/powerpoint/2010/main" val="31081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8171D-3800-B9A9-C00F-648EABA12A4C}"/>
              </a:ext>
            </a:extLst>
          </p:cNvPr>
          <p:cNvSpPr txBox="1"/>
          <p:nvPr/>
        </p:nvSpPr>
        <p:spPr>
          <a:xfrm>
            <a:off x="1593908" y="1823120"/>
            <a:ext cx="25502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2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</a:rPr>
              <a:t>Deut. 24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</a:rPr>
              <a:t>Ezra 10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</a:rPr>
              <a:t>Mal. 2</a:t>
            </a:r>
            <a:endParaRPr lang="en-US" sz="3600" dirty="0"/>
          </a:p>
          <a:p>
            <a:pPr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86F7F-9961-A233-D634-8ECC909A44A9}"/>
              </a:ext>
            </a:extLst>
          </p:cNvPr>
          <p:cNvSpPr txBox="1"/>
          <p:nvPr/>
        </p:nvSpPr>
        <p:spPr>
          <a:xfrm>
            <a:off x="855677" y="730849"/>
            <a:ext cx="8288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2.Passages on marriage.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C1046-A819-32CC-646B-A6055C20CD15}"/>
              </a:ext>
            </a:extLst>
          </p:cNvPr>
          <p:cNvSpPr txBox="1"/>
          <p:nvPr/>
        </p:nvSpPr>
        <p:spPr>
          <a:xfrm>
            <a:off x="5410903" y="1790210"/>
            <a:ext cx="45803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Matt. 9,19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Rom.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Cor. 6,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Titus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1Pet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E9A3B-0F7B-F837-1A14-32E18A6C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49087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897621"/>
            <a:ext cx="82883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1</a:t>
            </a:r>
          </a:p>
          <a:p>
            <a:pPr algn="ctr"/>
            <a:r>
              <a:rPr lang="en-US" sz="4400" dirty="0">
                <a:cs typeface="Aharoni" panose="02010803020104030203" pitchFamily="2" charset="-79"/>
              </a:rPr>
              <a:t>Baptism washes away unscriptural marriages.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7AA4F-EBB8-9CF5-6143-A7AED28F2EDB}"/>
              </a:ext>
            </a:extLst>
          </p:cNvPr>
          <p:cNvSpPr txBox="1"/>
          <p:nvPr/>
        </p:nvSpPr>
        <p:spPr>
          <a:xfrm>
            <a:off x="906011" y="5050178"/>
            <a:ext cx="8237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Baptism washes away sin. Not a husband or wife.</a:t>
            </a:r>
          </a:p>
          <a:p>
            <a:r>
              <a:rPr lang="en-US" sz="2400" dirty="0"/>
              <a:t>Before a person can be forgiven, they must repent – </a:t>
            </a:r>
            <a:r>
              <a:rPr lang="en-US" sz="2400" u="sng" dirty="0"/>
              <a:t>adultery</a:t>
            </a:r>
            <a:r>
              <a:rPr lang="en-US" sz="2400" dirty="0"/>
              <a:t>, </a:t>
            </a:r>
            <a:r>
              <a:rPr lang="en-US" sz="2400" u="sng" dirty="0"/>
              <a:t>homosexuality</a:t>
            </a:r>
            <a:r>
              <a:rPr lang="en-US" sz="2400" dirty="0"/>
              <a:t>? </a:t>
            </a:r>
            <a:r>
              <a:rPr lang="en-US" sz="2400" u="sng" dirty="0"/>
              <a:t>Polygamy</a:t>
            </a:r>
            <a:r>
              <a:rPr lang="en-US" sz="2400" dirty="0"/>
              <a:t>. </a:t>
            </a:r>
            <a:r>
              <a:rPr lang="en-US" sz="2400" b="1" dirty="0"/>
              <a:t>Repentance demands </a:t>
            </a:r>
            <a:r>
              <a:rPr lang="en-US" sz="2400" dirty="0"/>
              <a:t>that the sin must stop.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86D1F-09D2-8587-486C-6E4109216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06"/>
          <a:stretch/>
        </p:blipFill>
        <p:spPr>
          <a:xfrm>
            <a:off x="2852257" y="3294992"/>
            <a:ext cx="4532070" cy="176125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C08CB-11B8-71F3-0B80-A6950D10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23380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1090568"/>
            <a:ext cx="8288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2</a:t>
            </a:r>
          </a:p>
          <a:p>
            <a:pPr algn="ctr"/>
            <a:r>
              <a:rPr lang="en-US" sz="4800" dirty="0">
                <a:cs typeface="Aharoni" panose="02010803020104030203" pitchFamily="2" charset="-79"/>
              </a:rPr>
              <a:t>Non-Christians are not answerable to the law of Christ.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219B5-C689-812E-8AAA-4DC4E296C9EF}"/>
              </a:ext>
            </a:extLst>
          </p:cNvPr>
          <p:cNvSpPr txBox="1"/>
          <p:nvPr/>
        </p:nvSpPr>
        <p:spPr>
          <a:xfrm>
            <a:off x="1107345" y="3653217"/>
            <a:ext cx="77094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Matt. 19:9 </a:t>
            </a:r>
            <a:r>
              <a:rPr lang="en-US" sz="2000" dirty="0"/>
              <a:t>And I say unto you, </a:t>
            </a:r>
            <a:r>
              <a:rPr lang="en-US" sz="2400" b="1" u="sng" dirty="0"/>
              <a:t>Whosoever</a:t>
            </a:r>
            <a:r>
              <a:rPr lang="en-US" sz="2000" dirty="0"/>
              <a:t> shall put away his wife,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John 3:16  </a:t>
            </a:r>
            <a:r>
              <a:rPr lang="en-US" sz="2000" dirty="0"/>
              <a:t>that </a:t>
            </a:r>
            <a:r>
              <a:rPr lang="en-US" sz="2400" b="1" u="sng" dirty="0"/>
              <a:t>whosoever</a:t>
            </a:r>
            <a:r>
              <a:rPr lang="en-US" sz="2000" u="sng" dirty="0"/>
              <a:t> b</a:t>
            </a:r>
            <a:r>
              <a:rPr lang="en-US" sz="2000" dirty="0"/>
              <a:t>elieveth in him should not perish,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Rev. 22:17   </a:t>
            </a:r>
            <a:r>
              <a:rPr lang="en-US" sz="2000" dirty="0"/>
              <a:t>and </a:t>
            </a:r>
            <a:r>
              <a:rPr lang="en-US" sz="2400" b="1" u="sng" dirty="0"/>
              <a:t>whosoever</a:t>
            </a:r>
            <a:r>
              <a:rPr lang="en-US" sz="2400" b="1" dirty="0"/>
              <a:t> </a:t>
            </a:r>
            <a:r>
              <a:rPr lang="en-US" sz="2000" dirty="0"/>
              <a:t>will, let him take the water of life freely.</a:t>
            </a:r>
          </a:p>
          <a:p>
            <a:endParaRPr lang="en-US" sz="2000" dirty="0"/>
          </a:p>
          <a:p>
            <a:r>
              <a:rPr lang="en-US" sz="2800" dirty="0"/>
              <a:t>Whosoever is </a:t>
            </a:r>
            <a:r>
              <a:rPr lang="en-US" sz="2800" b="1" dirty="0"/>
              <a:t>UNIVERSAL,</a:t>
            </a:r>
            <a:r>
              <a:rPr lang="en-US" sz="2800" dirty="0"/>
              <a:t> it includes everyone.</a:t>
            </a:r>
          </a:p>
          <a:p>
            <a:r>
              <a:rPr lang="en-US" sz="2800" u="sng" dirty="0"/>
              <a:t>Marriage predates the church</a:t>
            </a:r>
            <a:r>
              <a:rPr lang="en-US" sz="2800" dirty="0"/>
              <a:t>. It is </a:t>
            </a:r>
            <a:r>
              <a:rPr lang="en-US" sz="2800" u="sng" dirty="0"/>
              <a:t>not part of the church</a:t>
            </a:r>
            <a:r>
              <a:rPr lang="en-US" sz="2800" dirty="0"/>
              <a:t>, it is </a:t>
            </a:r>
            <a:r>
              <a:rPr lang="en-US" sz="2800" u="sng" dirty="0"/>
              <a:t>part of the </a:t>
            </a:r>
            <a:r>
              <a:rPr lang="en-US" sz="2800" b="1" u="sng" dirty="0"/>
              <a:t>HOME</a:t>
            </a:r>
            <a:r>
              <a:rPr lang="en-US" sz="2800" dirty="0"/>
              <a:t>. </a:t>
            </a:r>
            <a:r>
              <a:rPr lang="en-US" sz="2200" dirty="0"/>
              <a:t>(3 separate institutions)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431FD-F77F-B428-1FEC-ECCE7E7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2687745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F40FB-DD51-08ED-9441-B5A8056E2078}"/>
              </a:ext>
            </a:extLst>
          </p:cNvPr>
          <p:cNvSpPr txBox="1"/>
          <p:nvPr/>
        </p:nvSpPr>
        <p:spPr>
          <a:xfrm>
            <a:off x="1484850" y="981512"/>
            <a:ext cx="73152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God’s law applies to EVERYONE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0070C0"/>
                </a:solidFill>
              </a:rPr>
              <a:t>1Cor. 6:9 </a:t>
            </a:r>
            <a:r>
              <a:rPr lang="en-US" sz="2600" dirty="0"/>
              <a:t>Do you not know that the unrighteous will not inherit the kingdom of God? </a:t>
            </a:r>
            <a:r>
              <a:rPr lang="en-US" sz="2600" b="1" dirty="0">
                <a:solidFill>
                  <a:srgbClr val="FF0000"/>
                </a:solidFill>
              </a:rPr>
              <a:t>Do not be deceived. Neither fornicators, nor idolaters, nor adulterers, nor homosexuals, nor sodomites</a:t>
            </a:r>
            <a:r>
              <a:rPr lang="en-US" sz="2600" dirty="0"/>
              <a:t>,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10 nor thieves, nor covetous, nor drunkards, nor revilers, nor extortioners will inherit the kingdom of God.</a:t>
            </a:r>
          </a:p>
          <a:p>
            <a:r>
              <a:rPr lang="en-US" sz="2600" dirty="0"/>
              <a:t>11 And </a:t>
            </a:r>
            <a:r>
              <a:rPr lang="en-US" sz="2600" u="sng" dirty="0"/>
              <a:t>such </a:t>
            </a:r>
            <a:r>
              <a:rPr lang="en-US" sz="2600" u="sng" dirty="0">
                <a:latin typeface="Arial Black" panose="020B0A04020102020204" pitchFamily="34" charset="0"/>
              </a:rPr>
              <a:t>were</a:t>
            </a:r>
            <a:r>
              <a:rPr lang="en-US" sz="2600" u="sng" dirty="0"/>
              <a:t> some</a:t>
            </a:r>
            <a:r>
              <a:rPr lang="en-US" sz="2600" dirty="0"/>
              <a:t> of you. </a:t>
            </a:r>
            <a:r>
              <a:rPr lang="en-US" sz="2600" dirty="0">
                <a:latin typeface="Arial Black" panose="020B0A04020102020204" pitchFamily="34" charset="0"/>
              </a:rPr>
              <a:t>But you were washed,</a:t>
            </a:r>
            <a:r>
              <a:rPr lang="en-US" sz="2600" dirty="0"/>
              <a:t> but you were sanctified, but you were justified in the name of the Lord Jesus and by the Spirit of our God. (NKJV)</a:t>
            </a:r>
          </a:p>
          <a:p>
            <a:r>
              <a:rPr lang="en-US" sz="2400" b="1" dirty="0"/>
              <a:t>(God’s law applied to them before they were baptized.)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4F7CB-506D-2930-E187-89D021D1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0E5F5-ABD0-FBCD-06CD-6C559C06C792}"/>
              </a:ext>
            </a:extLst>
          </p:cNvPr>
          <p:cNvSpPr/>
          <p:nvPr/>
        </p:nvSpPr>
        <p:spPr>
          <a:xfrm>
            <a:off x="1216404" y="4446166"/>
            <a:ext cx="7650759" cy="8137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1090568"/>
            <a:ext cx="8288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3</a:t>
            </a:r>
          </a:p>
          <a:p>
            <a:pPr algn="ctr"/>
            <a:r>
              <a:rPr lang="en-US" sz="4800" dirty="0">
                <a:cs typeface="Aharoni" panose="02010803020104030203" pitchFamily="2" charset="-79"/>
              </a:rPr>
              <a:t>If one of the parties in the marriage commits fornication, then both parties are free to remarry.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92610-3540-6449-2ED3-8DA5B84B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84974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DE969-C9B0-5FF1-5FD9-2FACDE167F2A}"/>
              </a:ext>
            </a:extLst>
          </p:cNvPr>
          <p:cNvSpPr txBox="1"/>
          <p:nvPr/>
        </p:nvSpPr>
        <p:spPr>
          <a:xfrm>
            <a:off x="1325461" y="1208016"/>
            <a:ext cx="754170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Matt. 19:9 </a:t>
            </a:r>
            <a:r>
              <a:rPr lang="en-US" sz="3200" dirty="0"/>
              <a:t>"And I say to you, whoever </a:t>
            </a:r>
            <a:r>
              <a:rPr lang="en-US" sz="3200" u="sng" dirty="0"/>
              <a:t>divorces his wife</a:t>
            </a:r>
            <a:r>
              <a:rPr lang="en-US" sz="3200" dirty="0"/>
              <a:t>, except for sexual immorality, and marries another, commits adultery; and </a:t>
            </a:r>
            <a:r>
              <a:rPr lang="en-US" sz="3200" u="sng" dirty="0"/>
              <a:t>whoever marries her who is divorced</a:t>
            </a:r>
            <a:r>
              <a:rPr lang="en-US" sz="3200" dirty="0"/>
              <a:t> </a:t>
            </a:r>
            <a:r>
              <a:rPr lang="en-US" sz="3200" b="1" dirty="0"/>
              <a:t>commits adultery."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600" b="1" dirty="0"/>
              <a:t>Innocent party is released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Guilty party is bound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98E9D-DE2A-3610-0ECE-A0E2A299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B1143D1-CA0B-F4F2-57FA-7EE324812FB3}"/>
              </a:ext>
            </a:extLst>
          </p:cNvPr>
          <p:cNvSpPr/>
          <p:nvPr/>
        </p:nvSpPr>
        <p:spPr>
          <a:xfrm rot="10800000">
            <a:off x="5746459" y="3800213"/>
            <a:ext cx="2172748" cy="612648"/>
          </a:xfrm>
          <a:prstGeom prst="wedgeRectCallout">
            <a:avLst>
              <a:gd name="adj1" fmla="val -1567"/>
              <a:gd name="adj2" fmla="val 15424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1A34C-D057-4033-4C9E-A14056AF69F2}"/>
              </a:ext>
            </a:extLst>
          </p:cNvPr>
          <p:cNvSpPr txBox="1"/>
          <p:nvPr/>
        </p:nvSpPr>
        <p:spPr>
          <a:xfrm>
            <a:off x="5821960" y="3842158"/>
            <a:ext cx="199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Guilty party</a:t>
            </a:r>
          </a:p>
        </p:txBody>
      </p:sp>
    </p:spTree>
    <p:extLst>
      <p:ext uri="{BB962C8B-B14F-4D97-AF65-F5344CB8AC3E}">
        <p14:creationId xmlns:p14="http://schemas.microsoft.com/office/powerpoint/2010/main" val="2048570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1090568"/>
            <a:ext cx="82883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4</a:t>
            </a:r>
          </a:p>
          <a:p>
            <a:pPr algn="ctr"/>
            <a:r>
              <a:rPr lang="en-US" sz="4800" dirty="0">
                <a:cs typeface="Aharoni" panose="02010803020104030203" pitchFamily="2" charset="-79"/>
              </a:rPr>
              <a:t>If children are involved, God does not want the marriage broken 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D551C-7347-6E24-B29D-341FBA8D3D2F}"/>
              </a:ext>
            </a:extLst>
          </p:cNvPr>
          <p:cNvSpPr txBox="1"/>
          <p:nvPr/>
        </p:nvSpPr>
        <p:spPr>
          <a:xfrm>
            <a:off x="855676" y="5150840"/>
            <a:ext cx="8288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 is never wrong to stop living in sin.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4D6550-A7B5-648E-4360-8D2DE0B1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224536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ED978-4AD5-480A-1022-1C4B211D86CE}"/>
              </a:ext>
            </a:extLst>
          </p:cNvPr>
          <p:cNvSpPr txBox="1"/>
          <p:nvPr/>
        </p:nvSpPr>
        <p:spPr>
          <a:xfrm>
            <a:off x="1107346" y="1124124"/>
            <a:ext cx="8028265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Deut. 7:3</a:t>
            </a:r>
          </a:p>
          <a:p>
            <a:r>
              <a:rPr lang="en-US" sz="2700" dirty="0"/>
              <a:t>"Nor shall you make marriages with them. You shall not give your daughter to their son, nor take their daughter for your son.</a:t>
            </a:r>
          </a:p>
          <a:p>
            <a:endParaRPr lang="en-US" sz="2700" dirty="0"/>
          </a:p>
          <a:p>
            <a:r>
              <a:rPr lang="en-US" sz="2700" b="1" dirty="0">
                <a:solidFill>
                  <a:srgbClr val="0070C0"/>
                </a:solidFill>
              </a:rPr>
              <a:t>Ezra 10:10</a:t>
            </a:r>
          </a:p>
          <a:p>
            <a:r>
              <a:rPr lang="en-US" sz="2700" dirty="0"/>
              <a:t>Then Ezra the priest stood up and said to them, "You have transgressed and have taken pagan wives, adding to the guilt of Israel.</a:t>
            </a:r>
          </a:p>
          <a:p>
            <a:r>
              <a:rPr lang="en-US" sz="2700" dirty="0"/>
              <a:t> </a:t>
            </a:r>
            <a:r>
              <a:rPr lang="en-US" sz="2700" b="1" dirty="0">
                <a:solidFill>
                  <a:srgbClr val="0070C0"/>
                </a:solidFill>
              </a:rPr>
              <a:t>11</a:t>
            </a:r>
            <a:r>
              <a:rPr lang="en-US" sz="2700" dirty="0"/>
              <a:t> "Now therefore, make confession to the LORD God of your fathers, and do His will; separate yourselves from the peoples of the land, and from the pagan wives."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3EDF2-B869-4243-999E-B5B2E3A8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85534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18908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276837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3B48E-BB46-744D-0C2C-37B3D5F48071}"/>
              </a:ext>
            </a:extLst>
          </p:cNvPr>
          <p:cNvSpPr txBox="1"/>
          <p:nvPr/>
        </p:nvSpPr>
        <p:spPr>
          <a:xfrm>
            <a:off x="1602297" y="2382472"/>
            <a:ext cx="66189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Matt. 19:3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Pharisees also came to Him,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testing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saying to Him, "Is it lawful for a man to divorce his wife for just any reason?"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E47FC-F98D-4E0F-4236-309F9A95DB97}"/>
              </a:ext>
            </a:extLst>
          </p:cNvPr>
          <p:cNvSpPr/>
          <p:nvPr/>
        </p:nvSpPr>
        <p:spPr>
          <a:xfrm>
            <a:off x="1434517" y="2231472"/>
            <a:ext cx="6971252" cy="445455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4CF700-8B67-FD6C-1ED3-FC844B6C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3008142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1090568"/>
            <a:ext cx="82883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5</a:t>
            </a:r>
          </a:p>
          <a:p>
            <a:pPr algn="ctr"/>
            <a:r>
              <a:rPr lang="en-US" sz="4800" dirty="0">
                <a:cs typeface="Aharoni" panose="02010803020104030203" pitchFamily="2" charset="-79"/>
              </a:rPr>
              <a:t>You can divorce for any reason with God’s approval as long as you do not remarry.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11B83-596E-1E19-3A64-F206DF30C151}"/>
              </a:ext>
            </a:extLst>
          </p:cNvPr>
          <p:cNvSpPr txBox="1"/>
          <p:nvPr/>
        </p:nvSpPr>
        <p:spPr>
          <a:xfrm>
            <a:off x="2318971" y="4481495"/>
            <a:ext cx="51456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Gen.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Mal.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Matt. 19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0D0E3-8DC7-5D98-B509-C69635F9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00816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889232"/>
            <a:ext cx="82883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6</a:t>
            </a:r>
          </a:p>
          <a:p>
            <a:pPr algn="ctr"/>
            <a:r>
              <a:rPr lang="en-US" sz="4800" dirty="0">
                <a:cs typeface="Aharoni" panose="02010803020104030203" pitchFamily="2" charset="-79"/>
              </a:rPr>
              <a:t>A spouse who is abandoned is free from the marriage and has the right to remarry.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25106-9B94-D622-4BDE-FFA7B9BA197D}"/>
              </a:ext>
            </a:extLst>
          </p:cNvPr>
          <p:cNvSpPr txBox="1"/>
          <p:nvPr/>
        </p:nvSpPr>
        <p:spPr>
          <a:xfrm>
            <a:off x="1023457" y="4169328"/>
            <a:ext cx="78772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Passage used </a:t>
            </a:r>
            <a:r>
              <a:rPr lang="en-US" sz="2800" dirty="0"/>
              <a:t>- </a:t>
            </a:r>
            <a:r>
              <a:rPr lang="en-US" sz="2800" b="1" dirty="0">
                <a:solidFill>
                  <a:srgbClr val="0070C0"/>
                </a:solidFill>
              </a:rPr>
              <a:t>1Cor. 7:15 </a:t>
            </a:r>
            <a:r>
              <a:rPr lang="en-US" sz="2800" dirty="0"/>
              <a:t>But if the unbeliever departs, let him depart; a brother or a sister is not under bondage in such cases. But God has called us to peace. </a:t>
            </a:r>
            <a:r>
              <a:rPr lang="en-US" sz="2600" b="1" dirty="0">
                <a:solidFill>
                  <a:srgbClr val="FF0000"/>
                </a:solidFill>
              </a:rPr>
              <a:t>Context 1Cor.7:12-24. believer &amp; unbeliever.</a:t>
            </a:r>
          </a:p>
          <a:p>
            <a:r>
              <a:rPr lang="en-US" sz="2800" b="1" dirty="0"/>
              <a:t>(Not a slave to the blackmail of the unbeliever)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C6106-454C-9432-46E5-59C0FAD1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4029138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914724"/>
            <a:ext cx="82883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6</a:t>
            </a:r>
          </a:p>
          <a:p>
            <a:pPr algn="ctr"/>
            <a:r>
              <a:rPr lang="en-US" sz="2800" dirty="0">
                <a:cs typeface="Aharoni" panose="02010803020104030203" pitchFamily="2" charset="-79"/>
              </a:rPr>
              <a:t>A spouse who is abandoned is free from the marriage and has the right to remarry.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 Cor.7:15 </a:t>
            </a:r>
            <a:endParaRPr lang="en-US" sz="2800" u="sng" dirty="0"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13429-2A87-4EBA-1535-656A8F937560}"/>
              </a:ext>
            </a:extLst>
          </p:cNvPr>
          <p:cNvSpPr txBox="1"/>
          <p:nvPr/>
        </p:nvSpPr>
        <p:spPr>
          <a:xfrm>
            <a:off x="1107831" y="2857500"/>
            <a:ext cx="782515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Not under bondage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” can not contradict </a:t>
            </a:r>
            <a:r>
              <a:rPr lang="en-US" sz="2000" b="1" u="sng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Matt.19:6, 9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Since marriage between a Christian and an unbeliever is legitimate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(7:12-14),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any severing of it falls under the Lord's regulation of marriage. </a:t>
            </a:r>
            <a:r>
              <a:rPr lang="en-US" sz="2000" u="sng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(unbeliever wanting believer to give up faith)</a:t>
            </a:r>
          </a:p>
          <a:p>
            <a:pPr marL="0" marR="0"/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Therefore, when a believer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an unbeliever divorce,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Matt.19:9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fully applies. </a:t>
            </a:r>
            <a:r>
              <a:rPr lang="en-US" sz="2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Any understanding and application of “not under bondage” which causes a contradiction with </a:t>
            </a:r>
            <a:r>
              <a:rPr lang="en-US" sz="2200" b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Matt.19:6, 9 </a:t>
            </a:r>
            <a:r>
              <a:rPr lang="en-US" sz="2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inaccurate and not the truth of Christ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/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no “Pauline exception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in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Cor.7:15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allows for scriptural remarriage to a new mate. </a:t>
            </a:r>
          </a:p>
          <a:p>
            <a:pPr marL="0" marR="0"/>
            <a:r>
              <a:rPr lang="en-US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If so, Paul contradicts what Jesus taught in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Matt.19:9</a:t>
            </a:r>
            <a:r>
              <a:rPr lang="en-US" sz="2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F6136-E2A4-10D4-AAE0-8B314546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311916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BD75-73E1-BA69-8D8C-BB337B868DC4}"/>
              </a:ext>
            </a:extLst>
          </p:cNvPr>
          <p:cNvSpPr txBox="1"/>
          <p:nvPr/>
        </p:nvSpPr>
        <p:spPr>
          <a:xfrm>
            <a:off x="855677" y="914724"/>
            <a:ext cx="82883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cs typeface="Aharoni" panose="02010803020104030203" pitchFamily="2" charset="-79"/>
              </a:rPr>
              <a:t>Error number 6</a:t>
            </a:r>
          </a:p>
          <a:p>
            <a:pPr algn="ctr"/>
            <a:r>
              <a:rPr lang="en-US" sz="2800" dirty="0">
                <a:cs typeface="Aharoni" panose="02010803020104030203" pitchFamily="2" charset="-79"/>
              </a:rPr>
              <a:t>A spouse who is abandoned is free from the marriage and has the right to remarry.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F6136-E2A4-10D4-AAE0-8B314546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85CBD-FCFF-686C-2024-7A609F2C65D6}"/>
              </a:ext>
            </a:extLst>
          </p:cNvPr>
          <p:cNvSpPr txBox="1"/>
          <p:nvPr/>
        </p:nvSpPr>
        <p:spPr>
          <a:xfrm>
            <a:off x="1275127" y="3179428"/>
            <a:ext cx="75249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1Cor. 7:10 </a:t>
            </a:r>
            <a:r>
              <a:rPr lang="en-US" sz="2800" dirty="0"/>
              <a:t>Now to the married I command, yet not I but the Lord: A wife is not to depart from her husband. 11 </a:t>
            </a:r>
            <a:r>
              <a:rPr lang="en-US" sz="2800" b="1" dirty="0"/>
              <a:t>But even if she does depart</a:t>
            </a:r>
            <a:r>
              <a:rPr lang="en-US" sz="2800" dirty="0"/>
              <a:t>, </a:t>
            </a:r>
            <a:r>
              <a:rPr lang="en-US" sz="2800" u="sng" dirty="0">
                <a:solidFill>
                  <a:srgbClr val="FF0000"/>
                </a:solidFill>
              </a:rPr>
              <a:t>let her remain unmarried </a:t>
            </a:r>
            <a:r>
              <a:rPr lang="en-US" sz="2800" b="1" u="sng" dirty="0">
                <a:solidFill>
                  <a:srgbClr val="0070C0"/>
                </a:solidFill>
              </a:rPr>
              <a:t>or be reconciled to her </a:t>
            </a:r>
            <a:r>
              <a:rPr lang="en-US" sz="2800" u="sng" dirty="0">
                <a:solidFill>
                  <a:srgbClr val="0070C0"/>
                </a:solidFill>
              </a:rPr>
              <a:t>husband</a:t>
            </a:r>
            <a:r>
              <a:rPr lang="en-US" sz="2800" dirty="0"/>
              <a:t>. And a husband is not to divorce his wife.               </a:t>
            </a:r>
            <a:r>
              <a:rPr lang="en-US" sz="2400" dirty="0"/>
              <a:t>(</a:t>
            </a:r>
            <a:r>
              <a:rPr lang="en-US" sz="2400" u="sng" dirty="0"/>
              <a:t>He is still married to her. God did not separate them</a:t>
            </a:r>
            <a:r>
              <a:rPr lang="en-US" sz="2400" dirty="0"/>
              <a:t>.)</a:t>
            </a:r>
          </a:p>
          <a:p>
            <a:r>
              <a:rPr lang="en-US" sz="2400" dirty="0"/>
              <a:t>*</a:t>
            </a:r>
            <a:r>
              <a:rPr lang="en-US" sz="2400" u="sng" dirty="0"/>
              <a:t>Abandonment is not an exception</a:t>
            </a:r>
            <a:r>
              <a:rPr lang="en-US" sz="2400" dirty="0"/>
              <a:t>. </a:t>
            </a:r>
            <a:r>
              <a:rPr lang="en-US" sz="2400" u="sng" dirty="0"/>
              <a:t>Only ONE exception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379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88679-793B-33FD-7434-99B63FB0F971}"/>
              </a:ext>
            </a:extLst>
          </p:cNvPr>
          <p:cNvSpPr txBox="1"/>
          <p:nvPr/>
        </p:nvSpPr>
        <p:spPr>
          <a:xfrm>
            <a:off x="1249961" y="901933"/>
            <a:ext cx="74242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God’s Plan:</a:t>
            </a:r>
          </a:p>
          <a:p>
            <a:r>
              <a:rPr lang="en-US" sz="4800" dirty="0"/>
              <a:t>One man, One woman</a:t>
            </a:r>
          </a:p>
          <a:p>
            <a:r>
              <a:rPr lang="en-US" sz="4800" dirty="0"/>
              <a:t>For life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F33D6-10AC-C4DC-2AF7-067598DDA0AB}"/>
              </a:ext>
            </a:extLst>
          </p:cNvPr>
          <p:cNvSpPr txBox="1"/>
          <p:nvPr/>
        </p:nvSpPr>
        <p:spPr>
          <a:xfrm>
            <a:off x="1258348" y="3615655"/>
            <a:ext cx="75500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Matt. 19:9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"And I say to you, whoever divorces his wife, ( ) and marries another, commits adultery; and whoever marries her who is divorced commits adultery."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AAEE9-5E1E-660F-84FA-094DEC5E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45359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88679-793B-33FD-7434-99B63FB0F971}"/>
              </a:ext>
            </a:extLst>
          </p:cNvPr>
          <p:cNvSpPr txBox="1"/>
          <p:nvPr/>
        </p:nvSpPr>
        <p:spPr>
          <a:xfrm>
            <a:off x="1249961" y="901933"/>
            <a:ext cx="74242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God’s Plan:</a:t>
            </a:r>
          </a:p>
          <a:p>
            <a:r>
              <a:rPr lang="en-US" sz="4800" dirty="0"/>
              <a:t>One man, One woman</a:t>
            </a:r>
          </a:p>
          <a:p>
            <a:r>
              <a:rPr lang="en-US" sz="4800" dirty="0"/>
              <a:t>For life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CBF34-9440-EA66-F854-5E14B7791F4D}"/>
              </a:ext>
            </a:extLst>
          </p:cNvPr>
          <p:cNvSpPr txBox="1"/>
          <p:nvPr/>
        </p:nvSpPr>
        <p:spPr>
          <a:xfrm>
            <a:off x="1115736" y="3724711"/>
            <a:ext cx="7633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We must not separate “what God has joined together” (Matt. 19:6).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Neither must we try to join together those whom God keeps apart. (Mark 6)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BFD44E-7E5D-A01B-5D98-07E88911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3098739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88679-793B-33FD-7434-99B63FB0F971}"/>
              </a:ext>
            </a:extLst>
          </p:cNvPr>
          <p:cNvSpPr txBox="1"/>
          <p:nvPr/>
        </p:nvSpPr>
        <p:spPr>
          <a:xfrm>
            <a:off x="1072662" y="1104156"/>
            <a:ext cx="7601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Helvetica" panose="020B0604020202020204" pitchFamily="34" charset="0"/>
              </a:rPr>
              <a:t>Many brethren refuse to identify the sin of putting away one’s mate for causes other than fornication 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(Matt. 19:9).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Helvetica" panose="020B0604020202020204" pitchFamily="34" charset="0"/>
              </a:rPr>
              <a:t>Is it because they view it to be a liberty to end a marriage without Christ’s stated cause?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Helvetica" panose="020B0604020202020204" pitchFamily="34" charset="0"/>
              </a:rPr>
              <a:t>The Scriptures say </a:t>
            </a:r>
            <a:r>
              <a:rPr lang="en-US" sz="2400" b="0" i="0" u="sng" dirty="0">
                <a:effectLst/>
                <a:latin typeface="Helvetica" panose="020B0604020202020204" pitchFamily="34" charset="0"/>
              </a:rPr>
              <a:t>sundering what God has joined together is a sin, not a liberty 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Helvetica" panose="020B0604020202020204" pitchFamily="34" charset="0"/>
              </a:rPr>
              <a:t>(Matt. 19:6).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CBF34-9440-EA66-F854-5E14B7791F4D}"/>
              </a:ext>
            </a:extLst>
          </p:cNvPr>
          <p:cNvSpPr txBox="1"/>
          <p:nvPr/>
        </p:nvSpPr>
        <p:spPr>
          <a:xfrm>
            <a:off x="1325461" y="4058497"/>
            <a:ext cx="742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We must not separate “what God has joined together” (Matt. 19:6).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Neither must we try to join together those whom God keeps apart.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DF8348-DFC7-B2E9-8329-33930D08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678859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31682"/>
            <a:ext cx="807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 is coming back for          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His wife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church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church of Christ, Eph.5:23-27, Matt.16:18, Rom. 16,16.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will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not be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coming back for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men’s wives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(denominations).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ready for His return?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482" y="291352"/>
            <a:ext cx="8220635" cy="64301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22FD1-D64E-2E8F-032C-34A29BDB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9B5D0-EA53-EB20-C181-18472C88CCF5}"/>
              </a:ext>
            </a:extLst>
          </p:cNvPr>
          <p:cNvSpPr txBox="1"/>
          <p:nvPr/>
        </p:nvSpPr>
        <p:spPr>
          <a:xfrm>
            <a:off x="385482" y="444617"/>
            <a:ext cx="8220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Marriage is </a:t>
            </a:r>
            <a:r>
              <a:rPr lang="en-US" sz="2200" b="1" u="sng" dirty="0"/>
              <a:t>not “of the church</a:t>
            </a:r>
            <a:r>
              <a:rPr lang="en-US" sz="2200" b="1" dirty="0"/>
              <a:t>” but it </a:t>
            </a:r>
            <a:r>
              <a:rPr lang="en-US" sz="2200" b="1" u="sng" dirty="0"/>
              <a:t>teaches us about the church</a:t>
            </a:r>
            <a:r>
              <a:rPr lang="en-U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00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1E1C0-768F-C677-A3AE-8E88FEC2AB36}"/>
              </a:ext>
            </a:extLst>
          </p:cNvPr>
          <p:cNvSpPr txBox="1"/>
          <p:nvPr/>
        </p:nvSpPr>
        <p:spPr>
          <a:xfrm>
            <a:off x="1073791" y="1442907"/>
            <a:ext cx="79695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What constitutes marriage?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Passages on marriage.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Errors people believe about MDR.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07B6-49F0-C9ED-6903-2EE9C713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0760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1E1C0-768F-C677-A3AE-8E88FEC2AB36}"/>
              </a:ext>
            </a:extLst>
          </p:cNvPr>
          <p:cNvSpPr txBox="1"/>
          <p:nvPr/>
        </p:nvSpPr>
        <p:spPr>
          <a:xfrm>
            <a:off x="1073791" y="872455"/>
            <a:ext cx="796954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constitutes marriage?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covenant – a legal relationship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into which 2 parties (3 with God) enter.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Comes from Hebrew root = “to fetter”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1Cor. 7:39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Rom. 7:2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wife is “bound”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Gen. 2:24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“cleave”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Two-fold commitment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1.To spouse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	2.To God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9CF6-0456-7490-CB3B-0D535581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336699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1E1C0-768F-C677-A3AE-8E88FEC2AB36}"/>
              </a:ext>
            </a:extLst>
          </p:cNvPr>
          <p:cNvSpPr txBox="1"/>
          <p:nvPr/>
        </p:nvSpPr>
        <p:spPr>
          <a:xfrm>
            <a:off x="947957" y="872455"/>
            <a:ext cx="825476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 is God’s 1</a:t>
            </a:r>
            <a:r>
              <a:rPr lang="en-US" sz="32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institution. Predates institution of the church.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Marriage is a function of the home, not a function of the church.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God’s law supersedes man’s law. God joins and separates.  Mark 6:17-18</a:t>
            </a:r>
            <a:endParaRPr lang="en-US" sz="32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Marriage law is from the beginning. Marriage law is universal. Whoso, whosoever is universal.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F2D8E-BBC9-B30B-9E90-A00BF029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63563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F2D8E-BBC9-B30B-9E90-A00BF029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B050-4646-85CE-AA9B-6B114A61615F}"/>
              </a:ext>
            </a:extLst>
          </p:cNvPr>
          <p:cNvSpPr txBox="1"/>
          <p:nvPr/>
        </p:nvSpPr>
        <p:spPr>
          <a:xfrm>
            <a:off x="1308684" y="922789"/>
            <a:ext cx="73068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Mark 6:17 </a:t>
            </a:r>
            <a:r>
              <a:rPr lang="en-US" sz="2400" dirty="0"/>
              <a:t>For Herod himself had sent and laid hold of John, and bound him in prison for the sake of Herodias, his brother Philip's wife; for he had married her.</a:t>
            </a:r>
          </a:p>
          <a:p>
            <a:r>
              <a:rPr lang="en-US" sz="3600" dirty="0"/>
              <a:t>18 For John had said to Herod, "</a:t>
            </a:r>
            <a:r>
              <a:rPr lang="en-US" sz="3600" b="1" dirty="0"/>
              <a:t>It is </a:t>
            </a:r>
            <a:r>
              <a:rPr lang="en-US" sz="3600" b="1" u="sng" dirty="0"/>
              <a:t>not lawful </a:t>
            </a:r>
            <a:r>
              <a:rPr lang="en-US" sz="3600" dirty="0"/>
              <a:t>for you to have your brother's wife."</a:t>
            </a:r>
          </a:p>
          <a:p>
            <a:r>
              <a:rPr lang="en-US" sz="2400" dirty="0"/>
              <a:t> 19 Therefore Herodias held it against him and wanted to kill him, but she could not;</a:t>
            </a:r>
          </a:p>
          <a:p>
            <a:r>
              <a:rPr lang="en-US" sz="2400" dirty="0"/>
              <a:t> 20 for Herod feared John, knowing that he was a just and holy man, and he protected him. And when he heard him, he did many things, and heard him gladly.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( God’s law is the standard. Not man’s law)</a:t>
            </a:r>
          </a:p>
        </p:txBody>
      </p:sp>
    </p:spTree>
    <p:extLst>
      <p:ext uri="{BB962C8B-B14F-4D97-AF65-F5344CB8AC3E}">
        <p14:creationId xmlns:p14="http://schemas.microsoft.com/office/powerpoint/2010/main" val="305571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AFDA9-93C5-D8C0-19E5-02F1801750A5}"/>
              </a:ext>
            </a:extLst>
          </p:cNvPr>
          <p:cNvSpPr txBox="1"/>
          <p:nvPr/>
        </p:nvSpPr>
        <p:spPr>
          <a:xfrm>
            <a:off x="1082180" y="1157682"/>
            <a:ext cx="775981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exception to a rule carries the same authority as the rule.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law </a:t>
            </a:r>
            <a:r>
              <a:rPr lang="en-US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binds the guilty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frees the innocent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did not intend for a guilty party to remarry.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Deut. 22:22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"If a man is found lying with a woman married to a husband, then both of them shall die-the man that lay with the woman, and the woman; so you shall put away the evil from Israel.”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C2F6-4732-D24A-6E26-0B9A0A3C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204274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AF86C-DD55-3377-9F05-6F498B38350C}"/>
              </a:ext>
            </a:extLst>
          </p:cNvPr>
          <p:cNvSpPr/>
          <p:nvPr/>
        </p:nvSpPr>
        <p:spPr>
          <a:xfrm>
            <a:off x="0" y="0"/>
            <a:ext cx="85567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A8EDE-AD51-341A-5DA9-578B628186AF}"/>
              </a:ext>
            </a:extLst>
          </p:cNvPr>
          <p:cNvSpPr/>
          <p:nvPr/>
        </p:nvSpPr>
        <p:spPr>
          <a:xfrm>
            <a:off x="0" y="0"/>
            <a:ext cx="914400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543D-5F38-BC77-B1C0-94E95ABADDC6}"/>
              </a:ext>
            </a:extLst>
          </p:cNvPr>
          <p:cNvSpPr txBox="1"/>
          <p:nvPr/>
        </p:nvSpPr>
        <p:spPr>
          <a:xfrm>
            <a:off x="1" y="41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Marriage Divorce And Remarriage.  Matt.19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49AB1-6D71-F2F0-518B-55417C65C029}"/>
              </a:ext>
            </a:extLst>
          </p:cNvPr>
          <p:cNvSpPr txBox="1"/>
          <p:nvPr/>
        </p:nvSpPr>
        <p:spPr>
          <a:xfrm>
            <a:off x="1098958" y="1191237"/>
            <a:ext cx="7743038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recognizes marriages between believers and unbelievers.  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3:7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Adultery is an act.  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8:3-5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the scribes and Pharisees brought to Him a woman caught in adultery. And when they had set her in the midst,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they said to Him, 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"Teacher, this woman was caught in adultery, in the very act.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"Now Moses, in the law, commanded us that such should be stoned. But what do You say?"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44BAC-864D-5138-8857-B5F6926D83F4}"/>
              </a:ext>
            </a:extLst>
          </p:cNvPr>
          <p:cNvSpPr/>
          <p:nvPr/>
        </p:nvSpPr>
        <p:spPr>
          <a:xfrm>
            <a:off x="1015068" y="2843869"/>
            <a:ext cx="7877262" cy="35988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381C-7EB4-865F-5B02-9B952037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</a:p>
        </p:txBody>
      </p:sp>
    </p:spTree>
    <p:extLst>
      <p:ext uri="{BB962C8B-B14F-4D97-AF65-F5344CB8AC3E}">
        <p14:creationId xmlns:p14="http://schemas.microsoft.com/office/powerpoint/2010/main" val="117577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3283</Words>
  <Application>Microsoft Office PowerPoint</Application>
  <PresentationFormat>On-screen Show (4:3)</PresentationFormat>
  <Paragraphs>272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Aharoni</vt:lpstr>
      <vt:lpstr>Arial</vt:lpstr>
      <vt:lpstr>Arial Black</vt:lpstr>
      <vt:lpstr>Arial Unicode MS</vt:lpstr>
      <vt:lpstr>Calibri</vt:lpstr>
      <vt:lpstr>Calibri Light</vt:lpstr>
      <vt:lpstr>Helvetica</vt:lpstr>
      <vt:lpstr>Ink Free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Lebanon church of Christ</dc:creator>
  <cp:lastModifiedBy>New Lebanon church of Christ</cp:lastModifiedBy>
  <cp:revision>19</cp:revision>
  <dcterms:created xsi:type="dcterms:W3CDTF">2023-12-12T12:31:10Z</dcterms:created>
  <dcterms:modified xsi:type="dcterms:W3CDTF">2024-01-27T21:35:12Z</dcterms:modified>
</cp:coreProperties>
</file>