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sldIdLst>
    <p:sldId id="496" r:id="rId3"/>
    <p:sldId id="498" r:id="rId4"/>
    <p:sldId id="859" r:id="rId5"/>
    <p:sldId id="861" r:id="rId6"/>
    <p:sldId id="862" r:id="rId7"/>
    <p:sldId id="860" r:id="rId8"/>
    <p:sldId id="863" r:id="rId9"/>
    <p:sldId id="865" r:id="rId10"/>
    <p:sldId id="866" r:id="rId11"/>
    <p:sldId id="864" r:id="rId12"/>
    <p:sldId id="868" r:id="rId13"/>
    <p:sldId id="870" r:id="rId14"/>
    <p:sldId id="869" r:id="rId15"/>
    <p:sldId id="871" r:id="rId16"/>
    <p:sldId id="867" r:id="rId17"/>
    <p:sldId id="873" r:id="rId18"/>
    <p:sldId id="874" r:id="rId19"/>
    <p:sldId id="875" r:id="rId20"/>
    <p:sldId id="876" r:id="rId21"/>
    <p:sldId id="877" r:id="rId22"/>
    <p:sldId id="879" r:id="rId23"/>
    <p:sldId id="878" r:id="rId24"/>
    <p:sldId id="881" r:id="rId25"/>
    <p:sldId id="880" r:id="rId26"/>
    <p:sldId id="883" r:id="rId27"/>
    <p:sldId id="8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Im1ZW28Ldpaeg8xwT7HA==" hashData="CJ16ZCe3YZ9UfEiespWoP+VHW1BtLinWhrLGCb01ZJlEykVPB1mM9vTm9bf/KviceFYvEinxBHPdPU0e/OL6n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53B44-4434-42A6-AE57-F7CB202ED35E}"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8BE98-A8AF-425E-AFE7-493DBFFBBEEA}" type="slidenum">
              <a:rPr lang="en-US" smtClean="0"/>
              <a:t>‹#›</a:t>
            </a:fld>
            <a:endParaRPr lang="en-US"/>
          </a:p>
        </p:txBody>
      </p:sp>
    </p:spTree>
    <p:extLst>
      <p:ext uri="{BB962C8B-B14F-4D97-AF65-F5344CB8AC3E}">
        <p14:creationId xmlns:p14="http://schemas.microsoft.com/office/powerpoint/2010/main" val="322633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CC607-4442-4BCE-BEB0-F9BF4C7AC566}"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572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8CCBE-D3E4-4351-A3F1-40321225CC82}"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9774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37E12-4641-4851-8061-61E33A4E7BFC}"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2502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EF082A-1500-4074-A912-8A549B4561DC}"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064478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875DB8-DA24-41F3-AB39-471D78666E6B}"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2656978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573F1-DF79-4C4E-94D0-3955585E0BCB}"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3681420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D7642-E3FE-424D-9846-90B8FD1C8C37}" type="datetime1">
              <a:rPr lang="en-US" smtClean="0"/>
              <a:t>1/14/2024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103103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5E132E-DC4F-4776-8F85-F89FA359DF92}" type="datetime1">
              <a:rPr lang="en-US" smtClean="0"/>
              <a:t>1/14/2024</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9031714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42C94E-1489-4F76-A646-FF6416BD6661}" type="datetime1">
              <a:rPr lang="en-US" smtClean="0"/>
              <a:t>1/14/2024</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594376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A3E50-8BDD-4DBB-BAE4-8D5F9A14AA1E}" type="datetime1">
              <a:rPr lang="en-US" smtClean="0"/>
              <a:t>1/14/2024</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491915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F31AE-0426-47AF-94D2-82542AD4D442}" type="datetime1">
              <a:rPr lang="en-US" smtClean="0"/>
              <a:t>1/14/2024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8587648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A535A-E4BB-4936-B8F6-40EB46FB2291}"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06483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672A8-1563-4E42-97D9-873DEF0BEE47}" type="datetime1">
              <a:rPr lang="en-US" smtClean="0"/>
              <a:t>1/14/2024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0548066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44918-A19D-474E-9AE3-050EACF408FA}"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110713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DA0C-4630-475E-B7C6-B1015969366F}"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3538835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0F8F5-005F-419D-8AB0-B062BAA6907B}" type="datetime1">
              <a:rPr lang="en-US" smtClean="0"/>
              <a:t>1/14/2024</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6421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E790B5-5429-4AB6-BC9E-EAE9CCA6C127}" type="datetime1">
              <a:rPr lang="en-US" smtClean="0"/>
              <a:t>1/14/2024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5127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F21A1E-4B60-4D80-8A02-E3A4EE3F626E}" type="datetime1">
              <a:rPr lang="en-US" smtClean="0"/>
              <a:t>1/14/2024</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9887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53F8B3-5070-4CFF-A971-41359DF00FA3}" type="datetime1">
              <a:rPr lang="en-US" smtClean="0"/>
              <a:t>1/14/2024</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9136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0ACD7-9179-452F-935D-4516DB863FB6}" type="datetime1">
              <a:rPr lang="en-US" smtClean="0"/>
              <a:t>1/14/2024</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5319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A98313-1E9F-4905-B330-ADBF309F84AE}" type="datetime1">
              <a:rPr lang="en-US" smtClean="0"/>
              <a:t>1/14/2024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4457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6A835C-45E9-4979-9C97-B157E22CC884}" type="datetime1">
              <a:rPr lang="en-US" smtClean="0"/>
              <a:t>1/14/2024</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9787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E8D1-CAED-4536-A167-3996D5FB46D3}" type="datetime1">
              <a:rPr lang="en-US" smtClean="0"/>
              <a:t>1/14/2024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530248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F0423-10C8-4390-BFA1-C761AD58D6F1}" type="datetime1">
              <a:rPr lang="en-US" smtClean="0"/>
              <a:t>1/14/2024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352519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
        <p:nvSpPr>
          <p:cNvPr id="2" name="Footer Placeholder 1">
            <a:extLst>
              <a:ext uri="{FF2B5EF4-FFF2-40B4-BE49-F238E27FC236}">
                <a16:creationId xmlns:a16="http://schemas.microsoft.com/office/drawing/2014/main" id="{B1832428-E35E-EE9E-B5F0-D4ED7E29259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37771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9F63CD04-2ABC-1406-3474-2CE25FCD1EAB}"/>
              </a:ext>
            </a:extLst>
          </p:cNvPr>
          <p:cNvSpPr txBox="1"/>
          <p:nvPr/>
        </p:nvSpPr>
        <p:spPr>
          <a:xfrm>
            <a:off x="855677" y="906011"/>
            <a:ext cx="8288323" cy="558743"/>
          </a:xfrm>
          <a:prstGeom prst="rect">
            <a:avLst/>
          </a:prstGeom>
          <a:noFill/>
        </p:spPr>
        <p:txBody>
          <a:bodyPr wrap="square">
            <a:spAutoFit/>
          </a:bodyPr>
          <a:lstStyle/>
          <a:p>
            <a:pPr marR="0" lvl="0" algn="ctr">
              <a:lnSpc>
                <a:spcPct val="115000"/>
              </a:lnSpc>
              <a:spcBef>
                <a:spcPts val="0"/>
              </a:spcBef>
              <a:spcAft>
                <a:spcPts val="1000"/>
              </a:spcAft>
            </a:pPr>
            <a:r>
              <a:rPr lang="en-US" sz="2800" dirty="0">
                <a:effectLst/>
                <a:latin typeface="Arial Black" panose="020B0A04020102020204" pitchFamily="34" charset="0"/>
                <a:ea typeface="Calibri" panose="020F0502020204030204" pitchFamily="34" charset="0"/>
                <a:cs typeface="Arial" panose="020B0604020202020204" pitchFamily="34" charset="0"/>
              </a:rPr>
              <a:t>3. Lot had trouble with his daughters.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56DE236-72D4-FF7C-6B64-4BC02B4A8A28}"/>
              </a:ext>
            </a:extLst>
          </p:cNvPr>
          <p:cNvSpPr txBox="1"/>
          <p:nvPr/>
        </p:nvSpPr>
        <p:spPr>
          <a:xfrm>
            <a:off x="2097248" y="2239862"/>
            <a:ext cx="6132352" cy="2554545"/>
          </a:xfrm>
          <a:prstGeom prst="rect">
            <a:avLst/>
          </a:prstGeom>
          <a:noFill/>
        </p:spPr>
        <p:txBody>
          <a:bodyPr wrap="square">
            <a:spAutoFit/>
          </a:bodyPr>
          <a:lstStyle/>
          <a:p>
            <a:r>
              <a:rPr lang="en-US" sz="4000" dirty="0">
                <a:effectLst/>
                <a:latin typeface="Calibri" panose="020F0502020204030204" pitchFamily="34" charset="0"/>
                <a:ea typeface="Calibri" panose="020F0502020204030204" pitchFamily="34" charset="0"/>
              </a:rPr>
              <a:t>Lot’s daughters made him drink wine and committed sexual immorality with him </a:t>
            </a:r>
            <a:r>
              <a:rPr lang="en-US" sz="4000" b="1" dirty="0">
                <a:solidFill>
                  <a:srgbClr val="0070C0"/>
                </a:solidFill>
                <a:effectLst/>
                <a:latin typeface="Calibri" panose="020F0502020204030204" pitchFamily="34" charset="0"/>
                <a:ea typeface="Calibri" panose="020F0502020204030204" pitchFamily="34" charset="0"/>
              </a:rPr>
              <a:t>(Gen. 19:30-38).</a:t>
            </a:r>
            <a:r>
              <a:rPr lang="en-US" sz="4000" b="1" dirty="0">
                <a:solidFill>
                  <a:srgbClr val="0070C0"/>
                </a:solidFill>
                <a:effectLst/>
                <a:latin typeface="Arial" panose="020B0604020202020204" pitchFamily="34" charset="0"/>
                <a:ea typeface="Calibri" panose="020F0502020204030204" pitchFamily="34" charset="0"/>
              </a:rPr>
              <a:t> </a:t>
            </a:r>
            <a:endParaRPr lang="en-US" sz="4000" b="1" dirty="0">
              <a:solidFill>
                <a:srgbClr val="0070C0"/>
              </a:solidFill>
            </a:endParaRPr>
          </a:p>
        </p:txBody>
      </p:sp>
      <p:sp>
        <p:nvSpPr>
          <p:cNvPr id="9" name="Footer Placeholder 8">
            <a:extLst>
              <a:ext uri="{FF2B5EF4-FFF2-40B4-BE49-F238E27FC236}">
                <a16:creationId xmlns:a16="http://schemas.microsoft.com/office/drawing/2014/main" id="{A332519E-AD28-C80F-76DF-528CC79169A7}"/>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98709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2D1F74E2-905E-51A7-EB57-F350B0C385AE}"/>
              </a:ext>
            </a:extLst>
          </p:cNvPr>
          <p:cNvSpPr txBox="1"/>
          <p:nvPr/>
        </p:nvSpPr>
        <p:spPr>
          <a:xfrm>
            <a:off x="1073791" y="964734"/>
            <a:ext cx="7734649" cy="5663089"/>
          </a:xfrm>
          <a:prstGeom prst="rect">
            <a:avLst/>
          </a:prstGeom>
          <a:noFill/>
        </p:spPr>
        <p:txBody>
          <a:bodyPr wrap="square">
            <a:spAutoFit/>
          </a:bodyPr>
          <a:lstStyle/>
          <a:p>
            <a:r>
              <a:rPr lang="en-US" sz="3200" b="1" dirty="0">
                <a:solidFill>
                  <a:srgbClr val="0070C0"/>
                </a:solidFill>
              </a:rPr>
              <a:t>Gen. 19:30 </a:t>
            </a:r>
            <a:r>
              <a:rPr lang="en-US" sz="2200" dirty="0"/>
              <a:t>Then Lot went up out of </a:t>
            </a:r>
            <a:r>
              <a:rPr lang="en-US" sz="2200" dirty="0" err="1"/>
              <a:t>Zoar</a:t>
            </a:r>
            <a:r>
              <a:rPr lang="en-US" sz="2200" dirty="0"/>
              <a:t> and dwelt in the mountains, and his two daughters were with him; for he was afraid to dwell in </a:t>
            </a:r>
            <a:r>
              <a:rPr lang="en-US" sz="2200" dirty="0" err="1"/>
              <a:t>Zoar</a:t>
            </a:r>
            <a:r>
              <a:rPr lang="en-US" sz="2200" dirty="0"/>
              <a:t>. And he and his two daughters dwelt in a cave. </a:t>
            </a:r>
            <a:r>
              <a:rPr lang="en-US" sz="2200" b="1" dirty="0">
                <a:solidFill>
                  <a:srgbClr val="0070C0"/>
                </a:solidFill>
              </a:rPr>
              <a:t>31</a:t>
            </a:r>
            <a:r>
              <a:rPr lang="en-US" sz="2200" dirty="0"/>
              <a:t> Now the firstborn said to the younger, "Our father is old, and there is no man on the earth to come in to us as is the custom of all the earth. </a:t>
            </a:r>
            <a:r>
              <a:rPr lang="en-US" sz="2200" b="1" dirty="0">
                <a:solidFill>
                  <a:srgbClr val="0070C0"/>
                </a:solidFill>
              </a:rPr>
              <a:t>32</a:t>
            </a:r>
            <a:r>
              <a:rPr lang="en-US" sz="2200" dirty="0"/>
              <a:t> "Come, let us make our father drink wine, and we will lie with him, that we may preserve the lineage of our father.“</a:t>
            </a:r>
          </a:p>
          <a:p>
            <a:endParaRPr lang="en-US" sz="2200" dirty="0"/>
          </a:p>
          <a:p>
            <a:r>
              <a:rPr lang="en-US" sz="2200" dirty="0"/>
              <a:t> </a:t>
            </a:r>
            <a:r>
              <a:rPr lang="en-US" sz="2200" b="1" dirty="0">
                <a:solidFill>
                  <a:srgbClr val="0070C0"/>
                </a:solidFill>
              </a:rPr>
              <a:t>33</a:t>
            </a:r>
            <a:r>
              <a:rPr lang="en-US" sz="2200" dirty="0"/>
              <a:t> So they made their father drink wine that night. And the firstborn went in and lay with her father, and he did not know when she lay down or when she arose. </a:t>
            </a:r>
            <a:r>
              <a:rPr lang="en-US" sz="2200" b="1" dirty="0">
                <a:solidFill>
                  <a:srgbClr val="0070C0"/>
                </a:solidFill>
              </a:rPr>
              <a:t>34 </a:t>
            </a:r>
            <a:r>
              <a:rPr lang="en-US" sz="2200" dirty="0"/>
              <a:t>It happened on the next day that the firstborn said to the younger, "Indeed I lay with my father last night; let us make him drink wine tonight also, and you go in and lie with him, that we may preserve the lineage of our father."</a:t>
            </a:r>
          </a:p>
        </p:txBody>
      </p:sp>
      <p:sp>
        <p:nvSpPr>
          <p:cNvPr id="7" name="Footer Placeholder 6">
            <a:extLst>
              <a:ext uri="{FF2B5EF4-FFF2-40B4-BE49-F238E27FC236}">
                <a16:creationId xmlns:a16="http://schemas.microsoft.com/office/drawing/2014/main" id="{23FF1EF1-BC5E-E986-0E11-3A1AC0DB5D60}"/>
              </a:ext>
            </a:extLst>
          </p:cNvPr>
          <p:cNvSpPr>
            <a:spLocks noGrp="1"/>
          </p:cNvSpPr>
          <p:nvPr>
            <p:ph type="ftr" sz="quarter" idx="11"/>
          </p:nvPr>
        </p:nvSpPr>
        <p:spPr/>
        <p:txBody>
          <a:bodyPr/>
          <a:lstStyle/>
          <a:p>
            <a:r>
              <a:rPr lang="en-US"/>
              <a:t>b hastings   newlebanoncoc.com</a:t>
            </a:r>
            <a:endParaRPr lang="en-US" dirty="0"/>
          </a:p>
        </p:txBody>
      </p:sp>
      <p:sp>
        <p:nvSpPr>
          <p:cNvPr id="5" name="Arrow: Right 4">
            <a:extLst>
              <a:ext uri="{FF2B5EF4-FFF2-40B4-BE49-F238E27FC236}">
                <a16:creationId xmlns:a16="http://schemas.microsoft.com/office/drawing/2014/main" id="{7AF00BD8-DD8E-DA67-C7FF-424857134769}"/>
              </a:ext>
            </a:extLst>
          </p:cNvPr>
          <p:cNvSpPr/>
          <p:nvPr/>
        </p:nvSpPr>
        <p:spPr>
          <a:xfrm>
            <a:off x="2281805" y="6247294"/>
            <a:ext cx="978408" cy="271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09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1359FF80-3AD7-8117-F67E-58BE8494375D}"/>
              </a:ext>
            </a:extLst>
          </p:cNvPr>
          <p:cNvSpPr txBox="1"/>
          <p:nvPr/>
        </p:nvSpPr>
        <p:spPr>
          <a:xfrm>
            <a:off x="1308683" y="1098959"/>
            <a:ext cx="7147419" cy="5430758"/>
          </a:xfrm>
          <a:prstGeom prst="rect">
            <a:avLst/>
          </a:prstGeom>
          <a:noFill/>
        </p:spPr>
        <p:txBody>
          <a:bodyPr wrap="square">
            <a:spAutoFit/>
          </a:bodyPr>
          <a:lstStyle/>
          <a:p>
            <a:r>
              <a:rPr lang="en-US" sz="2800" b="1" dirty="0">
                <a:solidFill>
                  <a:srgbClr val="0070C0"/>
                </a:solidFill>
              </a:rPr>
              <a:t>35</a:t>
            </a:r>
            <a:r>
              <a:rPr lang="en-US" sz="2800" dirty="0"/>
              <a:t> Then they made their father drink wine that night also. And the younger arose and lay with him, and he did not know when she lay down or when she arose.</a:t>
            </a:r>
          </a:p>
          <a:p>
            <a:r>
              <a:rPr lang="en-US" sz="2800" b="1" dirty="0">
                <a:solidFill>
                  <a:srgbClr val="0070C0"/>
                </a:solidFill>
              </a:rPr>
              <a:t>36</a:t>
            </a:r>
            <a:r>
              <a:rPr lang="en-US" sz="2800" dirty="0"/>
              <a:t> Thus both the daughters of Lot were with child by their father.</a:t>
            </a:r>
          </a:p>
          <a:p>
            <a:r>
              <a:rPr lang="en-US" sz="2800" b="1" dirty="0">
                <a:solidFill>
                  <a:srgbClr val="0070C0"/>
                </a:solidFill>
              </a:rPr>
              <a:t>37</a:t>
            </a:r>
            <a:r>
              <a:rPr lang="en-US" sz="2800" dirty="0"/>
              <a:t> The firstborn bore a son and called his name Moab; he is the father of the Moabites to this day.</a:t>
            </a:r>
          </a:p>
          <a:p>
            <a:r>
              <a:rPr lang="en-US" sz="2800" b="1" dirty="0">
                <a:solidFill>
                  <a:srgbClr val="0070C0"/>
                </a:solidFill>
              </a:rPr>
              <a:t>38</a:t>
            </a:r>
            <a:r>
              <a:rPr lang="en-US" sz="2800" dirty="0"/>
              <a:t> And the younger, she also bore a son and called his name Ben-Ammi; he is the father of the people of Ammon to this day.</a:t>
            </a:r>
          </a:p>
        </p:txBody>
      </p:sp>
      <p:sp>
        <p:nvSpPr>
          <p:cNvPr id="7" name="Footer Placeholder 6">
            <a:extLst>
              <a:ext uri="{FF2B5EF4-FFF2-40B4-BE49-F238E27FC236}">
                <a16:creationId xmlns:a16="http://schemas.microsoft.com/office/drawing/2014/main" id="{9348FBD8-9342-BA3B-74AB-6BEEBE7E2AC3}"/>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90912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68821FE5-44DB-D08B-5959-6D4639795B9F}"/>
              </a:ext>
            </a:extLst>
          </p:cNvPr>
          <p:cNvSpPr txBox="1"/>
          <p:nvPr/>
        </p:nvSpPr>
        <p:spPr>
          <a:xfrm>
            <a:off x="855677" y="906011"/>
            <a:ext cx="8288323" cy="555986"/>
          </a:xfrm>
          <a:prstGeom prst="rect">
            <a:avLst/>
          </a:prstGeom>
          <a:noFill/>
        </p:spPr>
        <p:txBody>
          <a:bodyPr wrap="square">
            <a:spAutoFit/>
          </a:bodyPr>
          <a:lstStyle/>
          <a:p>
            <a:pPr marL="0" marR="0" algn="ctr">
              <a:lnSpc>
                <a:spcPct val="115000"/>
              </a:lnSpc>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What can we learn from Lot?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028E9A5-EF6D-E3F9-9EFE-0016DD335855}"/>
              </a:ext>
            </a:extLst>
          </p:cNvPr>
          <p:cNvSpPr txBox="1"/>
          <p:nvPr/>
        </p:nvSpPr>
        <p:spPr>
          <a:xfrm>
            <a:off x="1241571" y="1568741"/>
            <a:ext cx="7466201" cy="4493538"/>
          </a:xfrm>
          <a:prstGeom prst="rect">
            <a:avLst/>
          </a:prstGeom>
          <a:noFill/>
        </p:spPr>
        <p:txBody>
          <a:bodyPr wrap="square">
            <a:spAutoFit/>
          </a:bodyPr>
          <a:lstStyle/>
          <a:p>
            <a:pPr marR="0" lvl="0">
              <a:spcBef>
                <a:spcPts val="0"/>
              </a:spcBef>
              <a:spcAft>
                <a:spcPts val="0"/>
              </a:spcAft>
            </a:pPr>
            <a:r>
              <a:rPr lang="en-US" sz="2600" dirty="0">
                <a:effectLst/>
                <a:ea typeface="Calibri" panose="020F0502020204030204" pitchFamily="34" charset="0"/>
                <a:cs typeface="Times New Roman" panose="02020603050405020304" pitchFamily="18" charset="0"/>
              </a:rPr>
              <a:t>Parents need to realize the influence of evil companions on their children. Lot dwelled near Sodom, an exceedingly wicked city </a:t>
            </a:r>
            <a:r>
              <a:rPr lang="en-US" sz="2600" b="1" u="sng" dirty="0">
                <a:solidFill>
                  <a:srgbClr val="0070C0"/>
                </a:solidFill>
                <a:effectLst/>
                <a:ea typeface="Calibri" panose="020F0502020204030204" pitchFamily="34" charset="0"/>
                <a:cs typeface="Times New Roman" panose="02020603050405020304" pitchFamily="18" charset="0"/>
              </a:rPr>
              <a:t>(Gen. 13:5-14</a:t>
            </a:r>
            <a:r>
              <a:rPr lang="en-US" sz="2600" b="1" dirty="0">
                <a:solidFill>
                  <a:srgbClr val="0070C0"/>
                </a:solidFill>
                <a:effectLst/>
                <a:ea typeface="Calibri" panose="020F0502020204030204" pitchFamily="34" charset="0"/>
                <a:cs typeface="Times New Roman" panose="02020603050405020304" pitchFamily="18" charset="0"/>
              </a:rPr>
              <a:t>)</a:t>
            </a:r>
          </a:p>
          <a:p>
            <a:pPr marL="685800" marR="0">
              <a:spcBef>
                <a:spcPts val="0"/>
              </a:spcBef>
              <a:spcAft>
                <a:spcPts val="0"/>
              </a:spcAft>
            </a:pPr>
            <a:r>
              <a:rPr lang="en-US" sz="2600" dirty="0">
                <a:effectLst/>
                <a:ea typeface="Calibri" panose="020F0502020204030204" pitchFamily="34" charset="0"/>
                <a:cs typeface="Times New Roman" panose="02020603050405020304" pitchFamily="18" charset="0"/>
              </a:rPr>
              <a:t> </a:t>
            </a:r>
          </a:p>
          <a:p>
            <a:pPr marR="0" lvl="0">
              <a:spcBef>
                <a:spcPts val="0"/>
              </a:spcBef>
              <a:spcAft>
                <a:spcPts val="0"/>
              </a:spcAft>
            </a:pPr>
            <a:r>
              <a:rPr lang="en-US" sz="2600" b="1" u="sng" dirty="0">
                <a:solidFill>
                  <a:srgbClr val="0070C0"/>
                </a:solidFill>
                <a:effectLst/>
                <a:ea typeface="Calibri" panose="020F0502020204030204" pitchFamily="34" charset="0"/>
                <a:cs typeface="Times New Roman" panose="02020603050405020304" pitchFamily="18" charset="0"/>
              </a:rPr>
              <a:t>(1Cor. 15:33)</a:t>
            </a:r>
            <a:r>
              <a:rPr lang="en-US" sz="2600" b="1"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Do not be deceived: "Evil company corrupts good habits.“</a:t>
            </a:r>
          </a:p>
          <a:p>
            <a:pPr marL="342900" marR="0" lvl="0" indent="-342900">
              <a:spcBef>
                <a:spcPts val="0"/>
              </a:spcBef>
              <a:spcAft>
                <a:spcPts val="0"/>
              </a:spcAft>
              <a:buFont typeface="+mj-lt"/>
              <a:buAutoNum type="alphaUcPeriod"/>
            </a:pPr>
            <a:endParaRPr lang="en-US" sz="2600" dirty="0">
              <a:effectLst/>
              <a:ea typeface="Calibri" panose="020F0502020204030204" pitchFamily="34" charset="0"/>
              <a:cs typeface="Times New Roman" panose="02020603050405020304" pitchFamily="18" charset="0"/>
            </a:endParaRPr>
          </a:p>
          <a:p>
            <a:pPr marR="0" lvl="0">
              <a:spcBef>
                <a:spcPts val="0"/>
              </a:spcBef>
              <a:spcAft>
                <a:spcPts val="0"/>
              </a:spcAft>
            </a:pPr>
            <a:r>
              <a:rPr lang="en-US" sz="2600" dirty="0">
                <a:effectLst/>
                <a:ea typeface="Calibri" panose="020F0502020204030204" pitchFamily="34" charset="0"/>
                <a:cs typeface="Times New Roman" panose="02020603050405020304" pitchFamily="18" charset="0"/>
              </a:rPr>
              <a:t>We need to teach our children respect for us as their parents.</a:t>
            </a:r>
          </a:p>
          <a:p>
            <a:pPr marL="342900" marR="0" lvl="0" indent="-342900">
              <a:spcBef>
                <a:spcPts val="0"/>
              </a:spcBef>
              <a:spcAft>
                <a:spcPts val="0"/>
              </a:spcAft>
              <a:buFont typeface="+mj-lt"/>
              <a:buAutoNum type="alphaUcPeriod"/>
            </a:pPr>
            <a:endParaRPr lang="en-US" sz="2600" dirty="0">
              <a:effectLst/>
              <a:ea typeface="Calibri" panose="020F0502020204030204" pitchFamily="34" charset="0"/>
              <a:cs typeface="Times New Roman" panose="02020603050405020304" pitchFamily="18" charset="0"/>
            </a:endParaRPr>
          </a:p>
          <a:p>
            <a:pPr marR="0" lvl="0">
              <a:spcBef>
                <a:spcPts val="0"/>
              </a:spcBef>
              <a:spcAft>
                <a:spcPts val="1000"/>
              </a:spcAft>
            </a:pPr>
            <a:r>
              <a:rPr lang="en-US" sz="2600" dirty="0">
                <a:effectLst/>
                <a:ea typeface="Calibri" panose="020F0502020204030204" pitchFamily="34" charset="0"/>
                <a:cs typeface="Times New Roman" panose="02020603050405020304" pitchFamily="18" charset="0"/>
              </a:rPr>
              <a:t>We need to teach our children respect for themselves.</a:t>
            </a:r>
          </a:p>
        </p:txBody>
      </p:sp>
      <p:sp>
        <p:nvSpPr>
          <p:cNvPr id="9" name="Footer Placeholder 8">
            <a:extLst>
              <a:ext uri="{FF2B5EF4-FFF2-40B4-BE49-F238E27FC236}">
                <a16:creationId xmlns:a16="http://schemas.microsoft.com/office/drawing/2014/main" id="{AD85A98A-851F-A26D-BA3F-A5BBE5835505}"/>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2724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D40B1EB8-F247-2134-F8A3-C92CA6D0FC1A}"/>
              </a:ext>
            </a:extLst>
          </p:cNvPr>
          <p:cNvSpPr txBox="1"/>
          <p:nvPr/>
        </p:nvSpPr>
        <p:spPr>
          <a:xfrm>
            <a:off x="855678" y="906011"/>
            <a:ext cx="8288322" cy="555986"/>
          </a:xfrm>
          <a:prstGeom prst="rect">
            <a:avLst/>
          </a:prstGeom>
          <a:noFill/>
        </p:spPr>
        <p:txBody>
          <a:bodyPr wrap="square">
            <a:spAutoFit/>
          </a:bodyPr>
          <a:lstStyle/>
          <a:p>
            <a:pPr marL="0" marR="0" algn="ctr">
              <a:lnSpc>
                <a:spcPct val="115000"/>
              </a:lnSpc>
              <a:spcBef>
                <a:spcPts val="0"/>
              </a:spcBef>
              <a:spcAft>
                <a:spcPts val="100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What can we learn from Lot?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B04624F-E065-5F60-6D38-5CF1E12993A7}"/>
              </a:ext>
            </a:extLst>
          </p:cNvPr>
          <p:cNvSpPr txBox="1"/>
          <p:nvPr/>
        </p:nvSpPr>
        <p:spPr>
          <a:xfrm>
            <a:off x="1375794" y="1946246"/>
            <a:ext cx="7290034" cy="4031873"/>
          </a:xfrm>
          <a:prstGeom prst="rect">
            <a:avLst/>
          </a:prstGeom>
          <a:noFill/>
        </p:spPr>
        <p:txBody>
          <a:bodyPr wrap="square">
            <a:spAutoFit/>
          </a:bodyPr>
          <a:lstStyle/>
          <a:p>
            <a:pPr marR="0" lvl="0">
              <a:spcBef>
                <a:spcPts val="0"/>
              </a:spcBef>
              <a:spcAft>
                <a:spcPts val="0"/>
              </a:spcAft>
            </a:pPr>
            <a:r>
              <a:rPr lang="en-US" sz="3200" dirty="0">
                <a:effectLst/>
                <a:ea typeface="Calibri" panose="020F0502020204030204" pitchFamily="34" charset="0"/>
                <a:cs typeface="Times New Roman" panose="02020603050405020304" pitchFamily="18" charset="0"/>
              </a:rPr>
              <a:t>Teach our children to practice self control and self discipline.</a:t>
            </a:r>
          </a:p>
          <a:p>
            <a:pPr marR="0" lvl="0">
              <a:spcBef>
                <a:spcPts val="0"/>
              </a:spcBef>
              <a:spcAft>
                <a:spcPts val="0"/>
              </a:spcAft>
            </a:pPr>
            <a:r>
              <a:rPr lang="en-US" sz="3200" dirty="0">
                <a:effectLst/>
                <a:ea typeface="Calibri" panose="020F0502020204030204" pitchFamily="34" charset="0"/>
                <a:cs typeface="Times New Roman" panose="02020603050405020304" pitchFamily="18" charset="0"/>
              </a:rPr>
              <a:t>Need to teach our children that marriage is the </a:t>
            </a:r>
            <a:r>
              <a:rPr lang="en-US" sz="3200" dirty="0" err="1">
                <a:effectLst/>
                <a:ea typeface="Calibri" panose="020F0502020204030204" pitchFamily="34" charset="0"/>
                <a:cs typeface="Times New Roman" panose="02020603050405020304" pitchFamily="18" charset="0"/>
              </a:rPr>
              <a:t>honourable</a:t>
            </a:r>
            <a:r>
              <a:rPr lang="en-US" sz="3200" dirty="0">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Relationship.</a:t>
            </a:r>
          </a:p>
          <a:p>
            <a:pPr marR="0" lvl="0">
              <a:spcBef>
                <a:spcPts val="0"/>
              </a:spcBef>
              <a:spcAft>
                <a:spcPts val="0"/>
              </a:spcAft>
            </a:pPr>
            <a:endParaRPr lang="en-US" sz="3200" dirty="0">
              <a:effectLst/>
              <a:ea typeface="Calibri" panose="020F0502020204030204" pitchFamily="34" charset="0"/>
              <a:cs typeface="Times New Roman" panose="02020603050405020304" pitchFamily="18" charset="0"/>
            </a:endParaRPr>
          </a:p>
          <a:p>
            <a:pPr marR="0" lvl="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Heb.13:4</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Marriage is honorable among all, and the bed undefiled; but fornicators and adulterers God will judge.</a:t>
            </a:r>
          </a:p>
        </p:txBody>
      </p:sp>
      <p:sp>
        <p:nvSpPr>
          <p:cNvPr id="9" name="Footer Placeholder 8">
            <a:extLst>
              <a:ext uri="{FF2B5EF4-FFF2-40B4-BE49-F238E27FC236}">
                <a16:creationId xmlns:a16="http://schemas.microsoft.com/office/drawing/2014/main" id="{DD0401C3-013D-3960-FEFA-BA3C6F144F17}"/>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422991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048E5292-B059-60FA-001D-6B4FF17BA5BE}"/>
              </a:ext>
            </a:extLst>
          </p:cNvPr>
          <p:cNvSpPr txBox="1"/>
          <p:nvPr/>
        </p:nvSpPr>
        <p:spPr>
          <a:xfrm>
            <a:off x="855678" y="914400"/>
            <a:ext cx="8288322" cy="492058"/>
          </a:xfrm>
          <a:prstGeom prst="rect">
            <a:avLst/>
          </a:prstGeom>
          <a:noFill/>
        </p:spPr>
        <p:txBody>
          <a:bodyPr wrap="square">
            <a:spAutoFit/>
          </a:bodyPr>
          <a:lstStyle/>
          <a:p>
            <a:pPr marR="0" lvl="0" algn="ctr">
              <a:lnSpc>
                <a:spcPct val="115000"/>
              </a:lnSpc>
              <a:spcBef>
                <a:spcPts val="0"/>
              </a:spcBef>
              <a:spcAft>
                <a:spcPts val="1000"/>
              </a:spcAft>
            </a:pPr>
            <a:r>
              <a:rPr lang="en-US" sz="2400" dirty="0">
                <a:effectLst/>
                <a:latin typeface="Arial Black" panose="020B0A04020102020204" pitchFamily="34" charset="0"/>
                <a:ea typeface="Calibri" panose="020F0502020204030204" pitchFamily="34" charset="0"/>
                <a:cs typeface="Arial" panose="020B0604020202020204" pitchFamily="34" charset="0"/>
              </a:rPr>
              <a:t>4. Isaac and Rebekah had trouble with Jacob.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7FE888E-A651-4487-BE82-FB937824F992}"/>
              </a:ext>
            </a:extLst>
          </p:cNvPr>
          <p:cNvSpPr txBox="1"/>
          <p:nvPr/>
        </p:nvSpPr>
        <p:spPr>
          <a:xfrm>
            <a:off x="1107347" y="1493240"/>
            <a:ext cx="7885651" cy="5057410"/>
          </a:xfrm>
          <a:prstGeom prst="rect">
            <a:avLst/>
          </a:prstGeom>
          <a:noFill/>
        </p:spPr>
        <p:txBody>
          <a:bodyPr wrap="square">
            <a:spAutoFit/>
          </a:bodyPr>
          <a:lstStyle/>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Jacob and Esau were the twin sons born to Isaac and Rebekah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(Gen.25:19-26)</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Jacob took the birthright from Esau.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25:27-34)</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Jacob obtained the blessing by deception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(Gen.27)</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Isaac and Rebekah showed favoritism.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3A42D285-2653-7E1E-3A34-943FDA5DA93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86858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38535127-1674-61FD-4153-38D137539BF9}"/>
              </a:ext>
            </a:extLst>
          </p:cNvPr>
          <p:cNvSpPr txBox="1"/>
          <p:nvPr/>
        </p:nvSpPr>
        <p:spPr>
          <a:xfrm>
            <a:off x="855677" y="914400"/>
            <a:ext cx="8288323" cy="625428"/>
          </a:xfrm>
          <a:prstGeom prst="rect">
            <a:avLst/>
          </a:prstGeom>
          <a:noFill/>
        </p:spPr>
        <p:txBody>
          <a:bodyPr wrap="square">
            <a:spAutoFit/>
          </a:bodyPr>
          <a:lstStyle/>
          <a:p>
            <a:pPr marL="0" marR="0" algn="ctr">
              <a:lnSpc>
                <a:spcPct val="115000"/>
              </a:lnSpc>
              <a:spcBef>
                <a:spcPts val="0"/>
              </a:spcBef>
              <a:spcAft>
                <a:spcPts val="10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What can we learn from Isaac and Rebekah?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5EB635C-04F1-0FC8-E277-236E052D80E2}"/>
              </a:ext>
            </a:extLst>
          </p:cNvPr>
          <p:cNvSpPr txBox="1"/>
          <p:nvPr/>
        </p:nvSpPr>
        <p:spPr>
          <a:xfrm>
            <a:off x="1359017" y="1862356"/>
            <a:ext cx="7373922" cy="440120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We should not show favoritism to our children.</a:t>
            </a:r>
          </a:p>
          <a:p>
            <a:pPr marL="342900" marR="0" lvl="0" indent="-342900">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should not let our children get in between ourself and our spouse.</a:t>
            </a:r>
          </a:p>
          <a:p>
            <a:pPr marL="342900" marR="0" lvl="0" indent="-342900">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should teach our children honesty.</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D4B3215F-35BB-5DFB-F38F-832BA9228AC1}"/>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15341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34B37115-D5F2-8123-F505-4F7128DA965D}"/>
              </a:ext>
            </a:extLst>
          </p:cNvPr>
          <p:cNvSpPr txBox="1"/>
          <p:nvPr/>
        </p:nvSpPr>
        <p:spPr>
          <a:xfrm>
            <a:off x="855678" y="906011"/>
            <a:ext cx="8288322" cy="558743"/>
          </a:xfrm>
          <a:prstGeom prst="rect">
            <a:avLst/>
          </a:prstGeom>
          <a:noFill/>
        </p:spPr>
        <p:txBody>
          <a:bodyPr wrap="square">
            <a:spAutoFit/>
          </a:bodyPr>
          <a:lstStyle/>
          <a:p>
            <a:pPr marR="0" lvl="0" algn="ctr">
              <a:lnSpc>
                <a:spcPct val="115000"/>
              </a:lnSpc>
              <a:spcBef>
                <a:spcPts val="0"/>
              </a:spcBef>
              <a:spcAft>
                <a:spcPts val="1000"/>
              </a:spcAft>
            </a:pPr>
            <a:r>
              <a:rPr lang="en-US" sz="2800" dirty="0">
                <a:effectLst/>
                <a:latin typeface="Arial Black" panose="020B0A04020102020204" pitchFamily="34" charset="0"/>
                <a:ea typeface="Calibri" panose="020F0502020204030204" pitchFamily="34" charset="0"/>
                <a:cs typeface="Arial" panose="020B0604020202020204" pitchFamily="34" charset="0"/>
              </a:rPr>
              <a:t>5. Jacob had trouble with his sons.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C23F174-B6D2-0B17-E0B1-6CDE8ED4F487}"/>
              </a:ext>
            </a:extLst>
          </p:cNvPr>
          <p:cNvSpPr txBox="1"/>
          <p:nvPr/>
        </p:nvSpPr>
        <p:spPr>
          <a:xfrm>
            <a:off x="1166071" y="2072081"/>
            <a:ext cx="7784982" cy="3735959"/>
          </a:xfrm>
          <a:prstGeom prst="rect">
            <a:avLst/>
          </a:prstGeom>
          <a:noFill/>
        </p:spPr>
        <p:txBody>
          <a:bodyPr wrap="square">
            <a:spAutoFit/>
          </a:bodyPr>
          <a:lstStyle/>
          <a:p>
            <a:pPr marR="0" lvl="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Jacob’s sons sold Joseph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37:13-28)</a:t>
            </a:r>
          </a:p>
          <a:p>
            <a:pPr marR="0" lvl="0">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Jacob was partial to Joseph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37:3-4)</a:t>
            </a:r>
          </a:p>
          <a:p>
            <a:pPr marR="0" lvl="0">
              <a:lnSpc>
                <a:spcPct val="115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His sons made his name stink among the nations.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0265BFD4-2590-ECAA-A9A5-82D2DFEC2430}"/>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07499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178D6D27-5190-4436-D847-490B8B9EBD0F}"/>
              </a:ext>
            </a:extLst>
          </p:cNvPr>
          <p:cNvSpPr txBox="1"/>
          <p:nvPr/>
        </p:nvSpPr>
        <p:spPr>
          <a:xfrm>
            <a:off x="855678" y="914400"/>
            <a:ext cx="8288322" cy="555986"/>
          </a:xfrm>
          <a:prstGeom prst="rect">
            <a:avLst/>
          </a:prstGeom>
          <a:noFill/>
        </p:spPr>
        <p:txBody>
          <a:bodyPr wrap="square">
            <a:spAutoFit/>
          </a:bodyPr>
          <a:lstStyle/>
          <a:p>
            <a:pPr marL="0" marR="0" algn="ctr">
              <a:lnSpc>
                <a:spcPct val="115000"/>
              </a:lnSpc>
              <a:spcBef>
                <a:spcPts val="0"/>
              </a:spcBef>
              <a:spcAft>
                <a:spcPts val="100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What can we learn from Jacob?</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333D4AC-C7FF-5704-405C-35F96E25014B}"/>
              </a:ext>
            </a:extLst>
          </p:cNvPr>
          <p:cNvSpPr txBox="1"/>
          <p:nvPr/>
        </p:nvSpPr>
        <p:spPr>
          <a:xfrm>
            <a:off x="1350628" y="1828800"/>
            <a:ext cx="7524923" cy="4216539"/>
          </a:xfrm>
          <a:prstGeom prst="rect">
            <a:avLst/>
          </a:prstGeom>
          <a:noFill/>
        </p:spPr>
        <p:txBody>
          <a:bodyPr wrap="square">
            <a:spAutoFit/>
          </a:bodyPr>
          <a:lstStyle/>
          <a:p>
            <a:pPr marR="0" lvl="0">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Parents</a:t>
            </a:r>
            <a:r>
              <a:rPr lang="en-US" sz="3200" dirty="0">
                <a:effectLst/>
                <a:latin typeface="Calibri" panose="020F0502020204030204" pitchFamily="34" charset="0"/>
                <a:ea typeface="Calibri" panose="020F0502020204030204" pitchFamily="34" charset="0"/>
                <a:cs typeface="Calibri" panose="020F0502020204030204" pitchFamily="34" charset="0"/>
              </a:rPr>
              <a:t> might avoid some trouble with their children by showing the same love for all their children.</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need </a:t>
            </a:r>
            <a:r>
              <a:rPr lang="en-US" sz="3200" dirty="0">
                <a:effectLst/>
                <a:latin typeface="Calibri" panose="020F0502020204030204" pitchFamily="34" charset="0"/>
                <a:ea typeface="Calibri" panose="020F0502020204030204" pitchFamily="34" charset="0"/>
                <a:cs typeface="Calibri" panose="020F0502020204030204" pitchFamily="34" charset="0"/>
              </a:rPr>
              <a:t>to discipline our children.</a:t>
            </a:r>
          </a:p>
          <a:p>
            <a:pPr marR="0" lvl="0">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need </a:t>
            </a:r>
            <a:r>
              <a:rPr lang="en-US" sz="3200" dirty="0">
                <a:effectLst/>
                <a:latin typeface="Calibri" panose="020F0502020204030204" pitchFamily="34" charset="0"/>
                <a:ea typeface="Calibri" panose="020F0502020204030204" pitchFamily="34" charset="0"/>
                <a:cs typeface="Calibri" panose="020F0502020204030204" pitchFamily="34" charset="0"/>
              </a:rPr>
              <a:t>to realize what we sow in life, we will reap (Jacob deceiving his father).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2457B259-D964-4ABF-B7FF-BA5F25B1042F}"/>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80900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1FCDBBA7-601C-3BD0-9482-AB8CDA5A8D07}"/>
              </a:ext>
            </a:extLst>
          </p:cNvPr>
          <p:cNvSpPr txBox="1"/>
          <p:nvPr/>
        </p:nvSpPr>
        <p:spPr>
          <a:xfrm>
            <a:off x="855677" y="906011"/>
            <a:ext cx="8288323" cy="558743"/>
          </a:xfrm>
          <a:prstGeom prst="rect">
            <a:avLst/>
          </a:prstGeom>
          <a:noFill/>
        </p:spPr>
        <p:txBody>
          <a:bodyPr wrap="square">
            <a:spAutoFit/>
          </a:bodyPr>
          <a:lstStyle/>
          <a:p>
            <a:pPr marR="0" lvl="0" algn="ctr">
              <a:lnSpc>
                <a:spcPct val="115000"/>
              </a:lnSpc>
              <a:spcBef>
                <a:spcPts val="0"/>
              </a:spcBef>
              <a:spcAft>
                <a:spcPts val="1000"/>
              </a:spcAft>
            </a:pPr>
            <a:r>
              <a:rPr lang="en-US" sz="2800" dirty="0">
                <a:effectLst/>
                <a:latin typeface="Arial Black" panose="020B0A04020102020204" pitchFamily="34" charset="0"/>
                <a:ea typeface="Calibri" panose="020F0502020204030204" pitchFamily="34" charset="0"/>
                <a:cs typeface="Arial" panose="020B0604020202020204" pitchFamily="34" charset="0"/>
              </a:rPr>
              <a:t>6. Eli had trouble with his sons.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D45383C-0680-E466-C3F2-4D375AEA06E9}"/>
              </a:ext>
            </a:extLst>
          </p:cNvPr>
          <p:cNvSpPr txBox="1"/>
          <p:nvPr/>
        </p:nvSpPr>
        <p:spPr>
          <a:xfrm>
            <a:off x="1249960" y="1761689"/>
            <a:ext cx="7331978" cy="5276957"/>
          </a:xfrm>
          <a:prstGeom prst="rect">
            <a:avLst/>
          </a:prstGeom>
          <a:noFill/>
        </p:spPr>
        <p:txBody>
          <a:bodyPr wrap="square">
            <a:spAutoFit/>
          </a:bodyPr>
          <a:lstStyle/>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Eli’s sons lay with the women that assembled at the door of the Tabernacle.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Sam.2:12,22)</a:t>
            </a:r>
          </a:p>
          <a:p>
            <a:pPr marR="0" lvl="0">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Eli Did not restrain his sons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Sam. 3:13)</a:t>
            </a:r>
          </a:p>
          <a:p>
            <a:pPr marR="0" lvl="0">
              <a:spcBef>
                <a:spcPts val="0"/>
              </a:spcBef>
              <a:spcAft>
                <a:spcPts val="1000"/>
              </a:spcAft>
            </a:pP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1Sam.3:13 </a:t>
            </a:r>
            <a:r>
              <a:rPr lang="en-US" sz="2800" dirty="0">
                <a:latin typeface="Calibri" panose="020F0502020204030204" pitchFamily="34" charset="0"/>
                <a:ea typeface="Calibri" panose="020F0502020204030204" pitchFamily="34" charset="0"/>
                <a:cs typeface="Calibri" panose="020F0502020204030204" pitchFamily="34" charset="0"/>
              </a:rPr>
              <a:t>"For I have told him that I will judge his house forever for the iniquity which he knows, because his sons made themselves vile, and he did not restrain them.</a:t>
            </a:r>
          </a:p>
          <a:p>
            <a:pPr marR="0" lvl="0">
              <a:lnSpc>
                <a:spcPct val="115000"/>
              </a:lnSpc>
              <a:spcBef>
                <a:spcPts val="0"/>
              </a:spcBef>
              <a:spcAft>
                <a:spcPts val="1000"/>
              </a:spcAft>
            </a:pP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A269FDD2-7B46-5EA9-1212-FDD38C69BE4E}"/>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91514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9E433973-4DA5-8FD8-ACA5-F11C794AA434}"/>
              </a:ext>
            </a:extLst>
          </p:cNvPr>
          <p:cNvSpPr txBox="1"/>
          <p:nvPr/>
        </p:nvSpPr>
        <p:spPr>
          <a:xfrm>
            <a:off x="1400961" y="964734"/>
            <a:ext cx="6384022" cy="5018048"/>
          </a:xfrm>
          <a:prstGeom prst="rect">
            <a:avLst/>
          </a:prstGeom>
          <a:noFill/>
        </p:spPr>
        <p:txBody>
          <a:bodyPr wrap="square">
            <a:spAutoFit/>
          </a:bodyPr>
          <a:lstStyle/>
          <a:p>
            <a:r>
              <a:rPr lang="en-US" sz="3200" b="1" u="sng" dirty="0">
                <a:solidFill>
                  <a:srgbClr val="0070C0"/>
                </a:solidFill>
                <a:ea typeface="Calibri" panose="020F0502020204030204" pitchFamily="34" charset="0"/>
                <a:cs typeface="Times New Roman" panose="02020603050405020304" pitchFamily="18" charset="0"/>
              </a:rPr>
              <a:t>Eph. 6:1 </a:t>
            </a:r>
            <a:r>
              <a:rPr lang="en-US" sz="2800" dirty="0">
                <a:solidFill>
                  <a:srgbClr val="000000"/>
                </a:solidFill>
                <a:ea typeface="Calibri" panose="020F0502020204030204" pitchFamily="34" charset="0"/>
                <a:cs typeface="Times New Roman" panose="02020603050405020304" pitchFamily="18" charset="0"/>
              </a:rPr>
              <a:t>Children, obey your parents in the Lord, for this is right.</a:t>
            </a:r>
          </a:p>
          <a:p>
            <a:endParaRPr lang="en-US" sz="2800" dirty="0">
              <a:solidFill>
                <a:prstClr val="black"/>
              </a:solidFill>
              <a:ea typeface="Calibri" panose="020F0502020204030204" pitchFamily="34" charset="0"/>
              <a:cs typeface="Times New Roman" panose="02020603050405020304" pitchFamily="18" charset="0"/>
            </a:endParaRPr>
          </a:p>
          <a:p>
            <a:r>
              <a:rPr lang="en-US" sz="2800" dirty="0">
                <a:solidFill>
                  <a:srgbClr val="000000"/>
                </a:solidFill>
                <a:ea typeface="Calibri" panose="020F0502020204030204" pitchFamily="34" charset="0"/>
                <a:cs typeface="Times New Roman" panose="02020603050405020304" pitchFamily="18" charset="0"/>
              </a:rPr>
              <a:t>2 "Honor your father and mother," which is the first commandment with promise: 3 "that it may be well with you and you may live long on the earth.“</a:t>
            </a:r>
          </a:p>
          <a:p>
            <a:endParaRPr lang="en-US" sz="2800" dirty="0">
              <a:solidFill>
                <a:srgbClr val="000000"/>
              </a:solidFill>
              <a:ea typeface="Calibri" panose="020F0502020204030204" pitchFamily="34" charset="0"/>
              <a:cs typeface="Times New Roman" panose="02020603050405020304" pitchFamily="18" charset="0"/>
            </a:endParaRPr>
          </a:p>
          <a:p>
            <a:r>
              <a:rPr lang="en-US" sz="2800" dirty="0">
                <a:solidFill>
                  <a:srgbClr val="000000"/>
                </a:solidFill>
                <a:ea typeface="Calibri" panose="020F0502020204030204" pitchFamily="34" charset="0"/>
                <a:cs typeface="Times New Roman" panose="02020603050405020304" pitchFamily="18" charset="0"/>
              </a:rPr>
              <a:t>4 And you, fathers, do not provoke your children to wrath, but bring them up in the training and admonition of the Lord.</a:t>
            </a:r>
            <a:endParaRPr lang="en-US" sz="2800" dirty="0">
              <a:solidFill>
                <a:prstClr val="black"/>
              </a:solidFill>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42B5F21-62D8-2953-9B19-73F18F3B80A6}"/>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576355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B24F8ACD-A8A0-FA13-A0A8-18D99C7D6C74}"/>
              </a:ext>
            </a:extLst>
          </p:cNvPr>
          <p:cNvSpPr txBox="1"/>
          <p:nvPr/>
        </p:nvSpPr>
        <p:spPr>
          <a:xfrm>
            <a:off x="855678" y="914400"/>
            <a:ext cx="8288322" cy="555986"/>
          </a:xfrm>
          <a:prstGeom prst="rect">
            <a:avLst/>
          </a:prstGeom>
          <a:noFill/>
        </p:spPr>
        <p:txBody>
          <a:bodyPr wrap="square">
            <a:spAutoFit/>
          </a:bodyPr>
          <a:lstStyle/>
          <a:p>
            <a:pPr marL="0" marR="0" algn="ctr">
              <a:lnSpc>
                <a:spcPct val="115000"/>
              </a:lnSpc>
              <a:spcBef>
                <a:spcPts val="0"/>
              </a:spcBef>
              <a:spcAft>
                <a:spcPts val="100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What can we learn from Eli?</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2DB17DF-61B4-043F-19E6-B2804B1933D9}"/>
              </a:ext>
            </a:extLst>
          </p:cNvPr>
          <p:cNvSpPr txBox="1"/>
          <p:nvPr/>
        </p:nvSpPr>
        <p:spPr>
          <a:xfrm>
            <a:off x="1073791" y="1400961"/>
            <a:ext cx="7944373" cy="5206554"/>
          </a:xfrm>
          <a:prstGeom prst="rect">
            <a:avLst/>
          </a:prstGeom>
          <a:noFill/>
        </p:spPr>
        <p:txBody>
          <a:bodyPr wrap="square">
            <a:spAutoFit/>
          </a:bodyPr>
          <a:lstStyle/>
          <a:p>
            <a:pPr marR="0" lvl="0">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Parents need to see the importance of disciplining their children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22:6,) </a:t>
            </a:r>
            <a:r>
              <a:rPr lang="en-US" sz="2600" dirty="0">
                <a:effectLst/>
                <a:latin typeface="Calibri" panose="020F0502020204030204" pitchFamily="34" charset="0"/>
                <a:ea typeface="Calibri" panose="020F0502020204030204" pitchFamily="34" charset="0"/>
                <a:cs typeface="Calibri" panose="020F0502020204030204" pitchFamily="34" charset="0"/>
              </a:rPr>
              <a:t>Train up a child in the way he should go, And when he is old he will not depart from it.</a:t>
            </a:r>
          </a:p>
          <a:p>
            <a:pPr marR="0" lvl="0">
              <a:lnSpc>
                <a:spcPct val="115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22:15 </a:t>
            </a:r>
            <a:r>
              <a:rPr lang="en-US" sz="2600" dirty="0">
                <a:effectLst/>
                <a:latin typeface="Calibri" panose="020F0502020204030204" pitchFamily="34" charset="0"/>
                <a:ea typeface="Calibri" panose="020F0502020204030204" pitchFamily="34" charset="0"/>
                <a:cs typeface="Calibri" panose="020F0502020204030204" pitchFamily="34" charset="0"/>
              </a:rPr>
              <a:t>Foolishness is bound up in the heart of a child; The rod of correction will drive it far from him.</a:t>
            </a:r>
          </a:p>
          <a:p>
            <a:pPr marR="0" lvl="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6:4)</a:t>
            </a:r>
          </a:p>
          <a:p>
            <a:pPr marR="0" lvl="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We need to teach our children self control and self discipline.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Calibri" panose="020F0502020204030204" pitchFamily="34" charset="0"/>
                <a:ea typeface="Calibri" panose="020F0502020204030204" pitchFamily="34" charset="0"/>
              </a:rPr>
              <a:t>We need to teach our children that our bodies are the temple of God.</a:t>
            </a:r>
            <a:r>
              <a:rPr lang="en-US" sz="2600" dirty="0">
                <a:effectLst/>
                <a:latin typeface="Arial" panose="020B0604020202020204" pitchFamily="34" charset="0"/>
                <a:ea typeface="Calibri" panose="020F0502020204030204" pitchFamily="34" charset="0"/>
              </a:rPr>
              <a:t> </a:t>
            </a:r>
            <a:endParaRPr lang="en-US" sz="2600" dirty="0"/>
          </a:p>
        </p:txBody>
      </p:sp>
      <p:sp>
        <p:nvSpPr>
          <p:cNvPr id="9" name="Footer Placeholder 8">
            <a:extLst>
              <a:ext uri="{FF2B5EF4-FFF2-40B4-BE49-F238E27FC236}">
                <a16:creationId xmlns:a16="http://schemas.microsoft.com/office/drawing/2014/main" id="{ED2ADCC9-7D24-68D6-0781-C15A51EBB085}"/>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1014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A736FBD6-A4F4-15A2-7778-7E3A699A9DD7}"/>
              </a:ext>
            </a:extLst>
          </p:cNvPr>
          <p:cNvSpPr txBox="1"/>
          <p:nvPr/>
        </p:nvSpPr>
        <p:spPr>
          <a:xfrm>
            <a:off x="1107347" y="964735"/>
            <a:ext cx="7608813" cy="5324535"/>
          </a:xfrm>
          <a:prstGeom prst="rect">
            <a:avLst/>
          </a:prstGeom>
          <a:noFill/>
        </p:spPr>
        <p:txBody>
          <a:bodyPr wrap="square">
            <a:spAutoFit/>
          </a:bodyPr>
          <a:lstStyle/>
          <a:p>
            <a:r>
              <a:rPr lang="en-US" sz="3200" b="1" dirty="0">
                <a:solidFill>
                  <a:srgbClr val="0070C0"/>
                </a:solidFill>
              </a:rPr>
              <a:t>1Cor. 6:15 </a:t>
            </a:r>
            <a:r>
              <a:rPr lang="en-US" sz="2200" dirty="0"/>
              <a:t>Do you not know that your bodies are members of Christ? Shall I then take the members of Christ and make them members of a harlot? Certainly not!</a:t>
            </a:r>
          </a:p>
          <a:p>
            <a:r>
              <a:rPr lang="en-US" sz="2200" dirty="0"/>
              <a:t> </a:t>
            </a:r>
            <a:r>
              <a:rPr lang="en-US" sz="2200" b="1" dirty="0">
                <a:solidFill>
                  <a:srgbClr val="0070C0"/>
                </a:solidFill>
              </a:rPr>
              <a:t>16</a:t>
            </a:r>
            <a:r>
              <a:rPr lang="en-US" sz="2200" dirty="0"/>
              <a:t> Or do you not know that he who is joined to a harlot is one body with her? For "the two," He says, "shall become one flesh."</a:t>
            </a:r>
          </a:p>
          <a:p>
            <a:r>
              <a:rPr lang="en-US" sz="2200" dirty="0"/>
              <a:t> </a:t>
            </a:r>
            <a:r>
              <a:rPr lang="en-US" sz="2200" b="1" dirty="0">
                <a:solidFill>
                  <a:srgbClr val="0070C0"/>
                </a:solidFill>
              </a:rPr>
              <a:t>17</a:t>
            </a:r>
            <a:r>
              <a:rPr lang="en-US" sz="2200" dirty="0"/>
              <a:t> But he who is joined to the Lord is one spirit with Him.</a:t>
            </a:r>
          </a:p>
          <a:p>
            <a:endParaRPr lang="en-US" sz="2200" dirty="0"/>
          </a:p>
          <a:p>
            <a:r>
              <a:rPr lang="en-US" sz="2200" dirty="0"/>
              <a:t> </a:t>
            </a:r>
            <a:r>
              <a:rPr lang="en-US" sz="2200" b="1" dirty="0">
                <a:solidFill>
                  <a:srgbClr val="0070C0"/>
                </a:solidFill>
              </a:rPr>
              <a:t>18</a:t>
            </a:r>
            <a:r>
              <a:rPr lang="en-US" sz="2200" b="1" dirty="0"/>
              <a:t> Flee sexual immorality</a:t>
            </a:r>
            <a:r>
              <a:rPr lang="en-US" sz="2200" dirty="0"/>
              <a:t>. Every sin that a man does is outside the body, but he who commits sexual immorality sins against his own body.</a:t>
            </a:r>
          </a:p>
          <a:p>
            <a:r>
              <a:rPr lang="en-US" sz="2200" b="1" dirty="0">
                <a:solidFill>
                  <a:srgbClr val="0070C0"/>
                </a:solidFill>
              </a:rPr>
              <a:t> 19 </a:t>
            </a:r>
            <a:r>
              <a:rPr lang="en-US" sz="2200" dirty="0"/>
              <a:t>Or do you not know that your body is the temple of the Holy Spirit who is in you, whom you have from God, and you are not your own?</a:t>
            </a:r>
          </a:p>
          <a:p>
            <a:r>
              <a:rPr lang="en-US" sz="2200" b="1" dirty="0">
                <a:solidFill>
                  <a:srgbClr val="0070C0"/>
                </a:solidFill>
              </a:rPr>
              <a:t> 20 </a:t>
            </a:r>
            <a:r>
              <a:rPr lang="en-US" sz="2200" dirty="0"/>
              <a:t>For you were bought at a price; therefore glorify God in your body and in your spirit, which are God's.</a:t>
            </a:r>
          </a:p>
        </p:txBody>
      </p:sp>
      <p:sp>
        <p:nvSpPr>
          <p:cNvPr id="7" name="Footer Placeholder 6">
            <a:extLst>
              <a:ext uri="{FF2B5EF4-FFF2-40B4-BE49-F238E27FC236}">
                <a16:creationId xmlns:a16="http://schemas.microsoft.com/office/drawing/2014/main" id="{9C3C2E72-ABFD-88F5-E254-E7CEE58ACD2C}"/>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46679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292971B7-D8AF-AF95-107C-F45C98217E50}"/>
              </a:ext>
            </a:extLst>
          </p:cNvPr>
          <p:cNvSpPr txBox="1"/>
          <p:nvPr/>
        </p:nvSpPr>
        <p:spPr>
          <a:xfrm>
            <a:off x="855677" y="906011"/>
            <a:ext cx="8288323" cy="558743"/>
          </a:xfrm>
          <a:prstGeom prst="rect">
            <a:avLst/>
          </a:prstGeom>
          <a:noFill/>
        </p:spPr>
        <p:txBody>
          <a:bodyPr wrap="square">
            <a:spAutoFit/>
          </a:bodyPr>
          <a:lstStyle/>
          <a:p>
            <a:pPr marR="0" lvl="0" algn="ctr">
              <a:lnSpc>
                <a:spcPct val="115000"/>
              </a:lnSpc>
              <a:spcBef>
                <a:spcPts val="0"/>
              </a:spcBef>
              <a:spcAft>
                <a:spcPts val="1000"/>
              </a:spcAft>
            </a:pPr>
            <a:r>
              <a:rPr lang="en-US" sz="2800" dirty="0">
                <a:solidFill>
                  <a:srgbClr val="000000"/>
                </a:solidFill>
                <a:effectLst/>
                <a:latin typeface="Arial Black" panose="020B0A04020102020204" pitchFamily="34" charset="0"/>
                <a:ea typeface="Calibri" panose="020F0502020204030204" pitchFamily="34" charset="0"/>
                <a:cs typeface="Arial" panose="020B0604020202020204" pitchFamily="34" charset="0"/>
              </a:rPr>
              <a:t>7. An Israelite had trouble with her son.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ABC7029-B64B-202F-5C36-A89669F04E35}"/>
              </a:ext>
            </a:extLst>
          </p:cNvPr>
          <p:cNvSpPr txBox="1"/>
          <p:nvPr/>
        </p:nvSpPr>
        <p:spPr>
          <a:xfrm>
            <a:off x="1023457" y="1808703"/>
            <a:ext cx="7935985" cy="4893647"/>
          </a:xfrm>
          <a:prstGeom prst="rect">
            <a:avLst/>
          </a:prstGeom>
          <a:noFill/>
        </p:spPr>
        <p:txBody>
          <a:bodyPr wrap="square">
            <a:spAutoFit/>
          </a:bodyPr>
          <a:lstStyle/>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Son blasphemed the Lord’s name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(Lev. 24:10-16)</a:t>
            </a:r>
          </a:p>
          <a:p>
            <a:pPr marR="0" lvl="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 Law forbade profaning God’s name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(Exodus 20:7).</a:t>
            </a:r>
          </a:p>
          <a:p>
            <a:pPr marR="0" lvl="0">
              <a:spcBef>
                <a:spcPts val="0"/>
              </a:spcBef>
              <a:spcAft>
                <a:spcPts val="0"/>
              </a:spcAft>
            </a:pPr>
            <a:endPar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What can we learn from the Israelite woman?</a:t>
            </a: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Parents </a:t>
            </a:r>
            <a:r>
              <a:rPr lang="en-US" sz="3200" dirty="0">
                <a:effectLst/>
                <a:latin typeface="Arial Black" panose="020B0A04020102020204" pitchFamily="34" charset="0"/>
                <a:ea typeface="Calibri" panose="020F0502020204030204" pitchFamily="34" charset="0"/>
                <a:cs typeface="Calibri" panose="020F0502020204030204" pitchFamily="34" charset="0"/>
              </a:rPr>
              <a:t>must teach </a:t>
            </a:r>
            <a:r>
              <a:rPr lang="en-US" sz="3200" dirty="0">
                <a:effectLst/>
                <a:latin typeface="Calibri" panose="020F0502020204030204" pitchFamily="34" charset="0"/>
                <a:ea typeface="Calibri" panose="020F0502020204030204" pitchFamily="34" charset="0"/>
                <a:cs typeface="Calibri" panose="020F0502020204030204" pitchFamily="34" charset="0"/>
              </a:rPr>
              <a:t>their children respect for God and His law..</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02053D83-77E5-0FEF-A88F-2AC508D1C7E1}"/>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75329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D049B082-169C-7472-3DBF-9FA76F4002EA}"/>
              </a:ext>
            </a:extLst>
          </p:cNvPr>
          <p:cNvSpPr txBox="1"/>
          <p:nvPr/>
        </p:nvSpPr>
        <p:spPr>
          <a:xfrm>
            <a:off x="855678" y="956345"/>
            <a:ext cx="8288322" cy="1302023"/>
          </a:xfrm>
          <a:prstGeom prst="rect">
            <a:avLst/>
          </a:prstGeom>
          <a:noFill/>
        </p:spPr>
        <p:txBody>
          <a:bodyPr wrap="square">
            <a:spAutoFit/>
          </a:bodyPr>
          <a:lstStyle/>
          <a:p>
            <a:pPr marL="45720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15000"/>
              </a:lnSpc>
              <a:spcBef>
                <a:spcPts val="0"/>
              </a:spcBef>
              <a:spcAft>
                <a:spcPts val="1000"/>
              </a:spcAft>
            </a:pPr>
            <a:r>
              <a:rPr lang="en-US" sz="2800" dirty="0">
                <a:effectLst/>
                <a:latin typeface="Arial Black" panose="020B0A04020102020204" pitchFamily="34" charset="0"/>
                <a:ea typeface="Calibri" panose="020F0502020204030204" pitchFamily="34" charset="0"/>
                <a:cs typeface="Arial" panose="020B0604020202020204" pitchFamily="34" charset="0"/>
              </a:rPr>
              <a:t>8. The Israelites had trouble with their children.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7A42401-BB35-2373-C94D-E7F73FF3FF0D}"/>
              </a:ext>
            </a:extLst>
          </p:cNvPr>
          <p:cNvSpPr txBox="1"/>
          <p:nvPr/>
        </p:nvSpPr>
        <p:spPr>
          <a:xfrm>
            <a:off x="1149293" y="2510038"/>
            <a:ext cx="7734648" cy="3782189"/>
          </a:xfrm>
          <a:prstGeom prst="rect">
            <a:avLst/>
          </a:prstGeom>
          <a:noFill/>
        </p:spPr>
        <p:txBody>
          <a:bodyPr wrap="square">
            <a:spAutoFit/>
          </a:bodyPr>
          <a:lstStyle/>
          <a:p>
            <a:pPr marR="0" lvl="0">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Their children did not know the Lord and served false gods </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(Judges 2:10-13).</a:t>
            </a:r>
          </a:p>
          <a:p>
            <a:pPr marR="0" lvl="0">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Israel did not teach their children, nor did they guard against evil influences.</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3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What can we learn from the Israelites?</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29427D81-7143-17F8-BECB-3F857052E205}"/>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51415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8B230247-FCA5-7E18-391C-50E7CED4BD8C}"/>
              </a:ext>
            </a:extLst>
          </p:cNvPr>
          <p:cNvSpPr txBox="1"/>
          <p:nvPr/>
        </p:nvSpPr>
        <p:spPr>
          <a:xfrm>
            <a:off x="855676" y="922789"/>
            <a:ext cx="8288323" cy="806503"/>
          </a:xfrm>
          <a:prstGeom prst="rect">
            <a:avLst/>
          </a:prstGeom>
          <a:noFill/>
        </p:spPr>
        <p:txBody>
          <a:bodyPr wrap="square">
            <a:spAutoFit/>
          </a:bodyPr>
          <a:lstStyle/>
          <a:p>
            <a:pPr marL="45720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15000"/>
              </a:lnSpc>
              <a:spcBef>
                <a:spcPts val="0"/>
              </a:spcBef>
              <a:spcAft>
                <a:spcPts val="1000"/>
              </a:spcAft>
            </a:pPr>
            <a:r>
              <a:rPr lang="en-US" sz="2800" dirty="0">
                <a:effectLst/>
                <a:latin typeface="Arial Black" panose="020B0A04020102020204" pitchFamily="34" charset="0"/>
                <a:ea typeface="Calibri" panose="020F0502020204030204" pitchFamily="34" charset="0"/>
                <a:cs typeface="Arial" panose="020B0604020202020204" pitchFamily="34" charset="0"/>
              </a:rPr>
              <a:t>9. Aaron had trouble with his sons.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BCCC63A-D1AC-09D5-1B51-BCB169ED96F1}"/>
              </a:ext>
            </a:extLst>
          </p:cNvPr>
          <p:cNvSpPr txBox="1"/>
          <p:nvPr/>
        </p:nvSpPr>
        <p:spPr>
          <a:xfrm>
            <a:off x="1157681" y="1729293"/>
            <a:ext cx="7633982" cy="4629601"/>
          </a:xfrm>
          <a:prstGeom prst="rect">
            <a:avLst/>
          </a:prstGeom>
          <a:noFill/>
        </p:spPr>
        <p:txBody>
          <a:bodyPr wrap="square">
            <a:spAutoFit/>
          </a:bodyPr>
          <a:lstStyle/>
          <a:p>
            <a:pPr marR="0" lvl="0">
              <a:spcBef>
                <a:spcPts val="0"/>
              </a:spcBef>
              <a:spcAft>
                <a:spcPts val="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Lev.10:1-2</a:t>
            </a:r>
            <a:r>
              <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Then Nadab and Abihu, the sons of Aaron, each took his censer and put fire in it, put incense on it, and offered profane fire before the LORD, which He had not commanded them. </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So fire went out from the LORD and devoured them, and they died before the LORD.</a:t>
            </a:r>
          </a:p>
          <a:p>
            <a:pPr marR="0" lvl="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sons of Aaron perverted God’s worship and were struck dead by God.</a:t>
            </a:r>
          </a:p>
          <a:p>
            <a:pPr marR="0" lvl="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Parents need to teach their children the importance of worshipping as God directs.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can we learn from Aaron?</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DFD5D42E-C56F-EF8D-FE90-2975321188FD}"/>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5DFC3BD1-FCBF-530D-9DEA-AC5836B7634C}"/>
              </a:ext>
            </a:extLst>
          </p:cNvPr>
          <p:cNvSpPr/>
          <p:nvPr/>
        </p:nvSpPr>
        <p:spPr>
          <a:xfrm>
            <a:off x="1040235" y="1729292"/>
            <a:ext cx="7784983" cy="215481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66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5BB10FA9-9F04-16AB-2311-1F962075E03D}"/>
              </a:ext>
            </a:extLst>
          </p:cNvPr>
          <p:cNvSpPr txBox="1"/>
          <p:nvPr/>
        </p:nvSpPr>
        <p:spPr>
          <a:xfrm>
            <a:off x="1166070" y="1132513"/>
            <a:ext cx="7315199" cy="5512919"/>
          </a:xfrm>
          <a:prstGeom prst="rect">
            <a:avLst/>
          </a:prstGeom>
          <a:noFill/>
        </p:spPr>
        <p:txBody>
          <a:bodyPr wrap="square">
            <a:spAutoFit/>
          </a:bodyPr>
          <a:lstStyle/>
          <a:p>
            <a:pPr marR="0" lvl="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Much of the trouble Bible parents had with their children was brought on by themselves.</a:t>
            </a:r>
          </a:p>
          <a:p>
            <a:pPr marR="0" lvl="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It is important that parents and children have the right relationship with each other and with God.</a:t>
            </a:r>
            <a:endParaRPr lang="en-US" sz="2600" dirty="0">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28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Eph. 6:1 </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Children, obey your parents in the Lord, for this is right.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"Honor your father and mother," which is the first commandment with promise: 3 "that it may be well with you and you may live long on the earth." 4 And you, fathers, do not provoke your children to wrath, but bring them up in the training and admonition of the Lord.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14C65413-817E-6286-7D73-7BB24E09CB3A}"/>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58400BF1-7500-0939-8ACA-68362D1E0277}"/>
              </a:ext>
            </a:extLst>
          </p:cNvPr>
          <p:cNvSpPr/>
          <p:nvPr/>
        </p:nvSpPr>
        <p:spPr>
          <a:xfrm>
            <a:off x="981512" y="3263317"/>
            <a:ext cx="7734649" cy="309303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709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 hastings   newlebanoncoc.com</a:t>
            </a:r>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9567"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(1 Cor.12:13)</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522648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81AB4470-C227-3188-0BDF-E958210A0D09}"/>
              </a:ext>
            </a:extLst>
          </p:cNvPr>
          <p:cNvSpPr txBox="1"/>
          <p:nvPr/>
        </p:nvSpPr>
        <p:spPr>
          <a:xfrm>
            <a:off x="964735" y="1006679"/>
            <a:ext cx="8120542" cy="5737574"/>
          </a:xfrm>
          <a:prstGeom prst="rect">
            <a:avLst/>
          </a:prstGeom>
          <a:noFill/>
        </p:spPr>
        <p:txBody>
          <a:bodyPr wrap="square">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Many parents today are having problems with their children.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This is not a new problem.</a:t>
            </a:r>
          </a:p>
          <a:p>
            <a:pPr marL="0" marR="0">
              <a:spcBef>
                <a:spcPts val="0"/>
              </a:spcBef>
              <a:spcAft>
                <a:spcPts val="1000"/>
              </a:spcAft>
            </a:pP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 have many examples in the Bible of parents that had problems with their children.</a:t>
            </a:r>
          </a:p>
          <a:p>
            <a:pPr marL="0" marR="0">
              <a:spcBef>
                <a:spcPts val="0"/>
              </a:spcBef>
              <a:spcAft>
                <a:spcPts val="100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should </a:t>
            </a:r>
            <a:r>
              <a:rPr lang="en-US"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from their mistakes</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should </a:t>
            </a:r>
            <a:r>
              <a:rPr lang="en-US"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never give up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our children. We should </a:t>
            </a:r>
            <a:r>
              <a:rPr lang="en-US" sz="32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always lovingly teach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them at all stages of their life to follow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Let’s look at a few examples so we can help prevent some of the problems today.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5A7FF5C7-657A-D31B-B282-0836F263A711}"/>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85274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F28B3AAE-3DD1-E5F7-3AF4-95A0760D7735}"/>
              </a:ext>
            </a:extLst>
          </p:cNvPr>
          <p:cNvSpPr txBox="1"/>
          <p:nvPr/>
        </p:nvSpPr>
        <p:spPr>
          <a:xfrm>
            <a:off x="864066" y="906012"/>
            <a:ext cx="8279934" cy="558743"/>
          </a:xfrm>
          <a:prstGeom prst="rect">
            <a:avLst/>
          </a:prstGeom>
          <a:noFill/>
        </p:spPr>
        <p:txBody>
          <a:bodyPr wrap="square">
            <a:spAutoFit/>
          </a:bodyPr>
          <a:lstStyle/>
          <a:p>
            <a:pPr marL="342900" marR="0" lvl="0" indent="-342900" algn="ctr">
              <a:lnSpc>
                <a:spcPct val="115000"/>
              </a:lnSpc>
              <a:spcBef>
                <a:spcPts val="0"/>
              </a:spcBef>
              <a:spcAft>
                <a:spcPts val="1000"/>
              </a:spcAft>
              <a:buFont typeface="+mj-lt"/>
              <a:buAutoNum type="arabicPeriod"/>
            </a:pPr>
            <a:r>
              <a:rPr lang="en-US" sz="2800" dirty="0">
                <a:effectLst/>
                <a:latin typeface="Arial Black" panose="020B0A04020102020204" pitchFamily="34" charset="0"/>
                <a:ea typeface="Calibri" panose="020F0502020204030204" pitchFamily="34" charset="0"/>
                <a:cs typeface="Arial" panose="020B0604020202020204" pitchFamily="34" charset="0"/>
              </a:rPr>
              <a:t>Adam and Eve had Trouble with Cain.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00FEA58-492C-A2C4-6692-32163D988926}"/>
              </a:ext>
            </a:extLst>
          </p:cNvPr>
          <p:cNvSpPr txBox="1"/>
          <p:nvPr/>
        </p:nvSpPr>
        <p:spPr>
          <a:xfrm>
            <a:off x="276836" y="1677798"/>
            <a:ext cx="8657439" cy="4737322"/>
          </a:xfrm>
          <a:prstGeom prst="rect">
            <a:avLst/>
          </a:prstGeom>
          <a:noFill/>
        </p:spPr>
        <p:txBody>
          <a:bodyPr wrap="square">
            <a:spAutoFit/>
          </a:bodyPr>
          <a:lstStyle/>
          <a:p>
            <a:pPr marL="685800" marR="0">
              <a:lnSpc>
                <a:spcPct val="115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Adam and Eve were the parents of three sons, Cain, Abel, Seth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4:1-2</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Now Adam knew Eve his wife, and she conceived and bore Cain, and said, "I have acquired a man from the LORD.“</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2 Then she bore again, this time his brother Abel. Now Abel was a keeper of sheep, but Cain was a tiller of the ground. </a:t>
            </a:r>
          </a:p>
          <a:p>
            <a:pPr marL="685800" marR="0">
              <a:lnSpc>
                <a:spcPct val="115000"/>
              </a:lnSpc>
              <a:spcBef>
                <a:spcPts val="0"/>
              </a:spcBef>
              <a:spcAft>
                <a:spcPts val="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4:25</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And Adam knew his wife again, and she bore a son and named him Seth, "For God has appointed another seed for me instead of Abel, whom Cain killed."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EF9D1916-C6B6-E9BB-4F95-695B7E2E7C00}"/>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549245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46C418AA-A301-B3AF-7D40-CFB640FD1EB5}"/>
              </a:ext>
            </a:extLst>
          </p:cNvPr>
          <p:cNvSpPr txBox="1"/>
          <p:nvPr/>
        </p:nvSpPr>
        <p:spPr>
          <a:xfrm>
            <a:off x="855677" y="947956"/>
            <a:ext cx="7927596" cy="5234959"/>
          </a:xfrm>
          <a:prstGeom prst="rect">
            <a:avLst/>
          </a:prstGeom>
          <a:noFill/>
        </p:spPr>
        <p:txBody>
          <a:bodyPr wrap="square">
            <a:spAutoFit/>
          </a:bodyPr>
          <a:lstStyle/>
          <a:p>
            <a:pPr marL="685800" marR="0">
              <a:lnSpc>
                <a:spcPct val="115000"/>
              </a:lnSpc>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Cain murdered his brother, Abel.</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2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4:8)</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Now Cain talked with Abel his brother; and it came to pass, when they were in the field, that Cain rose up against Abel his brother and killed him.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68580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Adam and Eve brought sin into the world before their children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Gen.2:16-17</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And the LORD God commanded the man, saying, "Of every tree of the garden you may freely eat;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17 "but of the tree of the knowledge of good and evil you shall not eat, for in the day that you eat of it you shall surely die."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1000"/>
              </a:spcAft>
            </a:pP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3:1-24</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E007DFAF-200A-FC10-59CC-0D117ED62CF2}"/>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32234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B37444D5-0C59-BB8B-1E04-85DD003ABBFF}"/>
              </a:ext>
            </a:extLst>
          </p:cNvPr>
          <p:cNvSpPr txBox="1"/>
          <p:nvPr/>
        </p:nvSpPr>
        <p:spPr>
          <a:xfrm>
            <a:off x="855678" y="931178"/>
            <a:ext cx="8288322" cy="558743"/>
          </a:xfrm>
          <a:prstGeom prst="rect">
            <a:avLst/>
          </a:prstGeom>
          <a:noFill/>
        </p:spPr>
        <p:txBody>
          <a:bodyPr wrap="square">
            <a:spAutoFit/>
          </a:bodyPr>
          <a:lstStyle/>
          <a:p>
            <a:pPr marL="0" marR="0" algn="ctr">
              <a:lnSpc>
                <a:spcPct val="115000"/>
              </a:lnSpc>
              <a:spcBef>
                <a:spcPts val="0"/>
              </a:spcBef>
              <a:spcAft>
                <a:spcPts val="1000"/>
              </a:spcAft>
            </a:pPr>
            <a:r>
              <a:rPr lang="en-US" sz="2800" b="1" dirty="0">
                <a:effectLst/>
                <a:ea typeface="Calibri" panose="020F0502020204030204" pitchFamily="34" charset="0"/>
                <a:cs typeface="Times New Roman" panose="02020603050405020304" pitchFamily="18" charset="0"/>
              </a:rPr>
              <a:t>What can we learn from Adam and Eve?</a:t>
            </a:r>
          </a:p>
        </p:txBody>
      </p:sp>
      <p:sp>
        <p:nvSpPr>
          <p:cNvPr id="8" name="TextBox 7">
            <a:extLst>
              <a:ext uri="{FF2B5EF4-FFF2-40B4-BE49-F238E27FC236}">
                <a16:creationId xmlns:a16="http://schemas.microsoft.com/office/drawing/2014/main" id="{0929E7A6-3608-7607-B41F-5BB4D2362F22}"/>
              </a:ext>
            </a:extLst>
          </p:cNvPr>
          <p:cNvSpPr txBox="1"/>
          <p:nvPr/>
        </p:nvSpPr>
        <p:spPr>
          <a:xfrm>
            <a:off x="1208015" y="1501630"/>
            <a:ext cx="7575257" cy="4929170"/>
          </a:xfrm>
          <a:prstGeom prst="rect">
            <a:avLst/>
          </a:prstGeom>
          <a:noFill/>
        </p:spPr>
        <p:txBody>
          <a:bodyPr wrap="square">
            <a:spAutoFit/>
          </a:bodyPr>
          <a:lstStyle/>
          <a:p>
            <a:pPr marR="0" lvl="0">
              <a:lnSpc>
                <a:spcPct val="115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You set the example good or bad for your children.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They could not blame the companions of their children. The</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Companions were siblings.</a:t>
            </a:r>
          </a:p>
          <a:p>
            <a:pPr marR="0" lvl="0">
              <a:lnSpc>
                <a:spcPct val="115000"/>
              </a:lnSpc>
              <a:spcBef>
                <a:spcPts val="0"/>
              </a:spcBef>
              <a:spcAft>
                <a:spcPts val="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We must teach our children to live by faith. </a:t>
            </a:r>
          </a:p>
          <a:p>
            <a:pPr marR="0" lvl="0">
              <a:spcBef>
                <a:spcPts val="0"/>
              </a:spcBef>
              <a:spcAft>
                <a:spcPts val="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11: 4</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By faith Abel offered to God a more excellent sacrifice than Cain, through which he obtained witness that he was righteous, God testifying of his gifts; and through it he being dead still speaks.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2200" b="1" u="sng" dirty="0">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10:17</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So then faith comes by hearing, and hearing by the word of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10A836A4-E9BD-8631-D3B1-23DAFFBC4101}"/>
              </a:ext>
            </a:extLst>
          </p:cNvPr>
          <p:cNvSpPr>
            <a:spLocks noGrp="1"/>
          </p:cNvSpPr>
          <p:nvPr>
            <p:ph type="ftr" sz="quarter" idx="11"/>
          </p:nvPr>
        </p:nvSpPr>
        <p:spPr/>
        <p:txBody>
          <a:bodyPr/>
          <a:lstStyle/>
          <a:p>
            <a:r>
              <a:rPr lang="en-US"/>
              <a:t>b hastings   newlebanoncoc.com</a:t>
            </a:r>
            <a:endParaRPr lang="en-US" dirty="0"/>
          </a:p>
        </p:txBody>
      </p:sp>
      <p:sp>
        <p:nvSpPr>
          <p:cNvPr id="5" name="Rectangle 4">
            <a:extLst>
              <a:ext uri="{FF2B5EF4-FFF2-40B4-BE49-F238E27FC236}">
                <a16:creationId xmlns:a16="http://schemas.microsoft.com/office/drawing/2014/main" id="{8985D155-BA5E-EA9E-2C36-199D31CB1B65}"/>
              </a:ext>
            </a:extLst>
          </p:cNvPr>
          <p:cNvSpPr/>
          <p:nvPr/>
        </p:nvSpPr>
        <p:spPr>
          <a:xfrm>
            <a:off x="1082180" y="3429000"/>
            <a:ext cx="7701092" cy="292735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7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9E654634-BBA8-E3CB-C688-CCD8C9DF9761}"/>
              </a:ext>
            </a:extLst>
          </p:cNvPr>
          <p:cNvSpPr txBox="1"/>
          <p:nvPr/>
        </p:nvSpPr>
        <p:spPr>
          <a:xfrm>
            <a:off x="855677" y="897622"/>
            <a:ext cx="8288323" cy="558614"/>
          </a:xfrm>
          <a:prstGeom prst="rect">
            <a:avLst/>
          </a:prstGeom>
          <a:noFill/>
        </p:spPr>
        <p:txBody>
          <a:bodyPr wrap="square">
            <a:spAutoFit/>
          </a:bodyPr>
          <a:lstStyle/>
          <a:p>
            <a:pPr marR="0" lvl="0" algn="ctr">
              <a:lnSpc>
                <a:spcPct val="115000"/>
              </a:lnSpc>
              <a:spcBef>
                <a:spcPts val="0"/>
              </a:spcBef>
              <a:spcAft>
                <a:spcPts val="1000"/>
              </a:spcAft>
            </a:pPr>
            <a:r>
              <a:rPr lang="en-US" sz="2800" dirty="0">
                <a:effectLst/>
                <a:latin typeface="Arial Black" panose="020B0A04020102020204" pitchFamily="34" charset="0"/>
                <a:ea typeface="Calibri" panose="020F0502020204030204" pitchFamily="34" charset="0"/>
                <a:cs typeface="Arial" panose="020B0604020202020204" pitchFamily="34" charset="0"/>
              </a:rPr>
              <a:t>2. Noah had trouble with Ham</a:t>
            </a:r>
            <a:r>
              <a:rPr lang="en-US" sz="1400" dirty="0">
                <a:effectLst/>
                <a:latin typeface="Arial Black" panose="020B0A0402010202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2757136-4BF7-AAD7-4867-9073FAF3FC0F}"/>
              </a:ext>
            </a:extLst>
          </p:cNvPr>
          <p:cNvSpPr txBox="1"/>
          <p:nvPr/>
        </p:nvSpPr>
        <p:spPr>
          <a:xfrm>
            <a:off x="1493240" y="1818779"/>
            <a:ext cx="6786694" cy="3303468"/>
          </a:xfrm>
          <a:prstGeom prst="rect">
            <a:avLst/>
          </a:prstGeom>
          <a:noFill/>
        </p:spPr>
        <p:txBody>
          <a:bodyPr wrap="square">
            <a:spAutoFit/>
          </a:bodyPr>
          <a:lstStyle/>
          <a:p>
            <a:pPr marR="0" lvl="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Noah was the father of three sons: </a:t>
            </a:r>
            <a:r>
              <a:rPr lang="en-US" sz="3200" u="sng" dirty="0">
                <a:effectLst/>
                <a:latin typeface="Calibri" panose="020F0502020204030204" pitchFamily="34" charset="0"/>
                <a:ea typeface="Calibri" panose="020F0502020204030204" pitchFamily="34" charset="0"/>
                <a:cs typeface="Calibri" panose="020F0502020204030204" pitchFamily="34" charset="0"/>
              </a:rPr>
              <a:t>Shem</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u="sng" dirty="0">
                <a:effectLst/>
                <a:latin typeface="Calibri" panose="020F0502020204030204" pitchFamily="34" charset="0"/>
                <a:ea typeface="Calibri" panose="020F0502020204030204" pitchFamily="34" charset="0"/>
                <a:cs typeface="Calibri" panose="020F0502020204030204" pitchFamily="34" charset="0"/>
              </a:rPr>
              <a:t>Ham</a:t>
            </a:r>
            <a:r>
              <a:rPr lang="en-US" sz="3200" dirty="0">
                <a:effectLst/>
                <a:latin typeface="Calibri" panose="020F0502020204030204" pitchFamily="34" charset="0"/>
                <a:ea typeface="Calibri" panose="020F0502020204030204" pitchFamily="34" charset="0"/>
                <a:cs typeface="Calibri" panose="020F0502020204030204" pitchFamily="34" charset="0"/>
              </a:rPr>
              <a:t>, and </a:t>
            </a:r>
            <a:r>
              <a:rPr lang="en-US" sz="3200" u="sng" dirty="0">
                <a:effectLst/>
                <a:latin typeface="Calibri" panose="020F0502020204030204" pitchFamily="34" charset="0"/>
                <a:ea typeface="Calibri" panose="020F0502020204030204" pitchFamily="34" charset="0"/>
                <a:cs typeface="Calibri" panose="020F0502020204030204" pitchFamily="34" charset="0"/>
              </a:rPr>
              <a:t>Japheth</a:t>
            </a:r>
          </a:p>
          <a:p>
            <a:pPr marR="0" lvl="0">
              <a:spcBef>
                <a:spcPts val="0"/>
              </a:spcBef>
              <a:spcAft>
                <a:spcPts val="100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1000"/>
              </a:spcAft>
            </a:pP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5:32</a:t>
            </a: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And Noah was five hundred years old, and Noah begot Shem, Ham, and Japheth.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757B6333-9A73-5E8D-BA65-2214637B1F94}"/>
              </a:ext>
            </a:extLst>
          </p:cNvPr>
          <p:cNvSpPr>
            <a:spLocks noGrp="1"/>
          </p:cNvSpPr>
          <p:nvPr>
            <p:ph type="ftr" sz="quarter" idx="11"/>
          </p:nvPr>
        </p:nvSpPr>
        <p:spPr/>
        <p:txBody>
          <a:bodyPr/>
          <a:lstStyle/>
          <a:p>
            <a:r>
              <a:rPr lang="en-US"/>
              <a:t>b hastings   newlebanoncoc.com</a:t>
            </a:r>
            <a:endParaRPr lang="en-US" dirty="0"/>
          </a:p>
        </p:txBody>
      </p:sp>
      <p:sp>
        <p:nvSpPr>
          <p:cNvPr id="11" name="TextBox 10">
            <a:extLst>
              <a:ext uri="{FF2B5EF4-FFF2-40B4-BE49-F238E27FC236}">
                <a16:creationId xmlns:a16="http://schemas.microsoft.com/office/drawing/2014/main" id="{540FBE41-F3AC-2206-96C1-1247787CB42F}"/>
              </a:ext>
            </a:extLst>
          </p:cNvPr>
          <p:cNvSpPr txBox="1"/>
          <p:nvPr/>
        </p:nvSpPr>
        <p:spPr>
          <a:xfrm>
            <a:off x="1568740" y="5281238"/>
            <a:ext cx="7373923" cy="916854"/>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Ham saw his father’s nakedness and told his two brothers with delight. </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(Gen. 9:20-27)</a:t>
            </a:r>
          </a:p>
        </p:txBody>
      </p:sp>
      <p:sp>
        <p:nvSpPr>
          <p:cNvPr id="5" name="Rectangle 4">
            <a:extLst>
              <a:ext uri="{FF2B5EF4-FFF2-40B4-BE49-F238E27FC236}">
                <a16:creationId xmlns:a16="http://schemas.microsoft.com/office/drawing/2014/main" id="{70A19846-72F7-683F-4859-174F54D98BB9}"/>
              </a:ext>
            </a:extLst>
          </p:cNvPr>
          <p:cNvSpPr/>
          <p:nvPr/>
        </p:nvSpPr>
        <p:spPr>
          <a:xfrm>
            <a:off x="1149292" y="3498209"/>
            <a:ext cx="7684315" cy="162403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75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D211F961-D690-E27F-C053-BD47ABFFBC60}"/>
              </a:ext>
            </a:extLst>
          </p:cNvPr>
          <p:cNvSpPr txBox="1"/>
          <p:nvPr/>
        </p:nvSpPr>
        <p:spPr>
          <a:xfrm>
            <a:off x="1182848" y="872455"/>
            <a:ext cx="7348756" cy="5327292"/>
          </a:xfrm>
          <a:prstGeom prst="rect">
            <a:avLst/>
          </a:prstGeom>
          <a:noFill/>
        </p:spPr>
        <p:txBody>
          <a:bodyPr wrap="square">
            <a:spAutoFit/>
          </a:bodyPr>
          <a:lstStyle/>
          <a:p>
            <a:pPr marR="0" lvl="0">
              <a:lnSpc>
                <a:spcPct val="115000"/>
              </a:lnSpc>
              <a:spcBef>
                <a:spcPts val="0"/>
              </a:spcBef>
              <a:spcAft>
                <a:spcPts val="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9:20 </a:t>
            </a:r>
            <a:r>
              <a:rPr lang="en-US" sz="2600" dirty="0">
                <a:effectLst/>
                <a:latin typeface="Calibri" panose="020F0502020204030204" pitchFamily="34" charset="0"/>
                <a:ea typeface="Calibri" panose="020F0502020204030204" pitchFamily="34" charset="0"/>
                <a:cs typeface="Calibri" panose="020F0502020204030204" pitchFamily="34" charset="0"/>
              </a:rPr>
              <a:t>And Noah began to be a farmer, and he planted a vineyard.</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21 Then he drank of the wine and was drunk, and became uncovered in his tent.</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22 </a:t>
            </a:r>
            <a:r>
              <a:rPr lang="en-US" sz="2600" u="sng" dirty="0">
                <a:effectLst/>
                <a:latin typeface="Calibri" panose="020F0502020204030204" pitchFamily="34" charset="0"/>
                <a:ea typeface="Calibri" panose="020F0502020204030204" pitchFamily="34" charset="0"/>
                <a:cs typeface="Calibri" panose="020F0502020204030204" pitchFamily="34" charset="0"/>
              </a:rPr>
              <a:t>And Ham</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the father of Canaan, saw the nakedness of his father, and told his two brothers outside</a:t>
            </a:r>
            <a:r>
              <a:rPr lang="en-US" sz="2600" dirty="0">
                <a:effectLst/>
                <a:latin typeface="Calibri" panose="020F0502020204030204" pitchFamily="34" charset="0"/>
                <a:ea typeface="Calibri" panose="020F0502020204030204" pitchFamily="34" charset="0"/>
                <a:cs typeface="Calibri" panose="020F0502020204030204" pitchFamily="34" charset="0"/>
              </a:rPr>
              <a:t>.</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23 But Shem and Japheth took a garment, laid it on both their shoulders, and went backward and covered the nakedness of their father. Their faces were turned away, and they did not see their father's nakedness.</a:t>
            </a:r>
          </a:p>
          <a:p>
            <a:pPr marR="0" lvl="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Noah was drunk with wine and lay in his tent and thus provided temptation to Ham.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CE964E2F-BB0A-C7A3-39AA-5B80FB7C8C1C}"/>
              </a:ext>
            </a:extLst>
          </p:cNvPr>
          <p:cNvSpPr>
            <a:spLocks noGrp="1"/>
          </p:cNvSpPr>
          <p:nvPr>
            <p:ph type="ftr" sz="quarter" idx="11"/>
          </p:nvPr>
        </p:nvSpPr>
        <p:spPr/>
        <p:txBody>
          <a:bodyPr/>
          <a:lstStyle/>
          <a:p>
            <a:r>
              <a:rPr lang="en-US"/>
              <a:t>b hastings   newlebanoncoc.com</a:t>
            </a:r>
            <a:endParaRPr lang="en-US" dirty="0"/>
          </a:p>
        </p:txBody>
      </p:sp>
      <p:sp>
        <p:nvSpPr>
          <p:cNvPr id="8" name="Rectangle 7">
            <a:extLst>
              <a:ext uri="{FF2B5EF4-FFF2-40B4-BE49-F238E27FC236}">
                <a16:creationId xmlns:a16="http://schemas.microsoft.com/office/drawing/2014/main" id="{6A885288-72F1-2C51-5C28-FF6C3594D24A}"/>
              </a:ext>
            </a:extLst>
          </p:cNvPr>
          <p:cNvSpPr/>
          <p:nvPr/>
        </p:nvSpPr>
        <p:spPr>
          <a:xfrm>
            <a:off x="1098958" y="1073791"/>
            <a:ext cx="7600425" cy="409382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81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8723"/>
            <a:ext cx="1015907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Lessons From Problem Children.   Eph.6:1-4</a:t>
            </a:r>
          </a:p>
        </p:txBody>
      </p:sp>
      <p:sp>
        <p:nvSpPr>
          <p:cNvPr id="6" name="TextBox 5">
            <a:extLst>
              <a:ext uri="{FF2B5EF4-FFF2-40B4-BE49-F238E27FC236}">
                <a16:creationId xmlns:a16="http://schemas.microsoft.com/office/drawing/2014/main" id="{B1BF6B6A-CED7-F5F6-E2D9-5074AD604808}"/>
              </a:ext>
            </a:extLst>
          </p:cNvPr>
          <p:cNvSpPr txBox="1"/>
          <p:nvPr/>
        </p:nvSpPr>
        <p:spPr>
          <a:xfrm>
            <a:off x="855676" y="922789"/>
            <a:ext cx="8288323" cy="555986"/>
          </a:xfrm>
          <a:prstGeom prst="rect">
            <a:avLst/>
          </a:prstGeom>
          <a:noFill/>
        </p:spPr>
        <p:txBody>
          <a:bodyPr wrap="square">
            <a:spAutoFit/>
          </a:bodyPr>
          <a:lstStyle/>
          <a:p>
            <a:pPr marL="0" marR="0" algn="ctr">
              <a:lnSpc>
                <a:spcPct val="115000"/>
              </a:lnSpc>
              <a:spcBef>
                <a:spcPts val="0"/>
              </a:spcBef>
              <a:spcAft>
                <a:spcPts val="100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What can we learn from Noah?</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89115B0-BD19-6D98-62C8-30C927E7A051}"/>
              </a:ext>
            </a:extLst>
          </p:cNvPr>
          <p:cNvSpPr txBox="1"/>
          <p:nvPr/>
        </p:nvSpPr>
        <p:spPr>
          <a:xfrm>
            <a:off x="1082181" y="1929469"/>
            <a:ext cx="7852094" cy="3954993"/>
          </a:xfrm>
          <a:prstGeom prst="rect">
            <a:avLst/>
          </a:prstGeom>
          <a:noFill/>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Stay away from intoxicating drinks.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3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Practice self control and self discipline.</a:t>
            </a:r>
            <a:endParaRPr lang="en-US" sz="3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Teach our children respect for us as their parents.</a:t>
            </a:r>
            <a:endParaRPr lang="en-US"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Teach our children not to be gossips and tale bearers.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1000"/>
              </a:spcAft>
              <a:buFont typeface="Arial" panose="020B0604020202020204" pitchFamily="34" charset="0"/>
              <a:buChar char="•"/>
            </a:pPr>
            <a:r>
              <a:rPr lang="en-US" sz="3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Remember, someone is always watching.</a:t>
            </a:r>
            <a:endParaRPr lang="en-US" sz="3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ooter Placeholder 8">
            <a:extLst>
              <a:ext uri="{FF2B5EF4-FFF2-40B4-BE49-F238E27FC236}">
                <a16:creationId xmlns:a16="http://schemas.microsoft.com/office/drawing/2014/main" id="{F752D56D-57F2-1972-631A-FC6593DE4AD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37266712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274</TotalTime>
  <Words>2469</Words>
  <Application>Microsoft Office PowerPoint</Application>
  <PresentationFormat>On-screen Show (4:3)</PresentationFormat>
  <Paragraphs>200</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 Black</vt:lpstr>
      <vt:lpstr>Arial Unicode MS</vt:lpstr>
      <vt:lpstr>Calibri</vt:lpstr>
      <vt:lpstr>Calibri Light</vt:lpstr>
      <vt:lpstr>Ink Free</vt:lpstr>
      <vt:lpstr>Symbol</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6</cp:revision>
  <dcterms:created xsi:type="dcterms:W3CDTF">2024-01-10T11:04:45Z</dcterms:created>
  <dcterms:modified xsi:type="dcterms:W3CDTF">2024-01-14T10:38:19Z</dcterms:modified>
</cp:coreProperties>
</file>