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9"/>
  </p:notesMasterIdLst>
  <p:sldIdLst>
    <p:sldId id="265" r:id="rId4"/>
    <p:sldId id="856" r:id="rId5"/>
    <p:sldId id="886" r:id="rId6"/>
    <p:sldId id="854" r:id="rId7"/>
    <p:sldId id="555" r:id="rId8"/>
    <p:sldId id="857" r:id="rId9"/>
    <p:sldId id="887" r:id="rId10"/>
    <p:sldId id="858" r:id="rId11"/>
    <p:sldId id="855" r:id="rId12"/>
    <p:sldId id="859" r:id="rId13"/>
    <p:sldId id="861" r:id="rId14"/>
    <p:sldId id="860" r:id="rId15"/>
    <p:sldId id="863" r:id="rId16"/>
    <p:sldId id="864" r:id="rId17"/>
    <p:sldId id="865" r:id="rId18"/>
    <p:sldId id="866" r:id="rId19"/>
    <p:sldId id="867" r:id="rId20"/>
    <p:sldId id="862" r:id="rId21"/>
    <p:sldId id="869" r:id="rId22"/>
    <p:sldId id="871" r:id="rId23"/>
    <p:sldId id="870" r:id="rId24"/>
    <p:sldId id="872" r:id="rId25"/>
    <p:sldId id="874" r:id="rId26"/>
    <p:sldId id="873" r:id="rId27"/>
    <p:sldId id="876" r:id="rId28"/>
    <p:sldId id="878" r:id="rId29"/>
    <p:sldId id="880" r:id="rId30"/>
    <p:sldId id="881" r:id="rId31"/>
    <p:sldId id="882" r:id="rId32"/>
    <p:sldId id="888" r:id="rId33"/>
    <p:sldId id="320" r:id="rId34"/>
    <p:sldId id="525" r:id="rId35"/>
    <p:sldId id="321" r:id="rId36"/>
    <p:sldId id="879" r:id="rId37"/>
    <p:sldId id="8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XUNhgxWbP/JtelhKxJNkg==" hashData="mgLitlHmYzWYSYJdMqr3HjQQuAstOpKgaYN8PxRtswbNbtUyIvNVW4wMRALvVEw3lHNolN+XKFjb07B7MfpVf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BDB6B-1BDA-4D36-B769-60EF8235412A}" type="datetimeFigureOut">
              <a:rPr lang="en-US" smtClean="0"/>
              <a:t>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8E576-2D61-41A4-AFC0-56BE66C1DE21}" type="slidenum">
              <a:rPr lang="en-US" smtClean="0"/>
              <a:t>‹#›</a:t>
            </a:fld>
            <a:endParaRPr lang="en-US"/>
          </a:p>
        </p:txBody>
      </p:sp>
    </p:spTree>
    <p:extLst>
      <p:ext uri="{BB962C8B-B14F-4D97-AF65-F5344CB8AC3E}">
        <p14:creationId xmlns:p14="http://schemas.microsoft.com/office/powerpoint/2010/main" val="375082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9B67DF-2E1C-4ADB-8AE1-BF29EF5997D5}"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4736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4F2E7-E8A5-4578-B77C-F948DE05A3FC}"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762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5FE19-08D3-484F-98D7-730C8EFC0753}"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8594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44740E-38F1-4D75-91DA-5D3B2B464885}" type="datetime1">
              <a:rPr lang="en-US" smtClean="0"/>
              <a:t>1/6/2024</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59617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C5FEE-1D1A-46D5-8F20-510C74854509}" type="datetime1">
              <a:rPr lang="en-US" smtClean="0"/>
              <a:t>1/6/2024</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339021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CF55A-35F0-4308-83AD-4D4317E55804}" type="datetime1">
              <a:rPr lang="en-US" smtClean="0"/>
              <a:t>1/6/2024</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294874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55BFC-F662-4C34-BF15-15C78286EB23}" type="datetime1">
              <a:rPr lang="en-US" smtClean="0"/>
              <a:t>1/6/2024</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165484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6AF56-5120-406B-A162-EF219B54944D}" type="datetime1">
              <a:rPr lang="en-US" smtClean="0"/>
              <a:t>1/6/2024</a:t>
            </a:fld>
            <a:endParaRPr lang="en-US"/>
          </a:p>
        </p:txBody>
      </p:sp>
      <p:sp>
        <p:nvSpPr>
          <p:cNvPr id="8" name="Footer Placeholder 7"/>
          <p:cNvSpPr>
            <a:spLocks noGrp="1"/>
          </p:cNvSpPr>
          <p:nvPr>
            <p:ph type="ftr" sz="quarter" idx="11"/>
          </p:nvPr>
        </p:nvSpPr>
        <p:spPr/>
        <p:txBody>
          <a:bodyPr/>
          <a:lstStyle/>
          <a:p>
            <a:r>
              <a:rPr lang="en-US"/>
              <a:t>b hastings  newlebanoncoc.com</a:t>
            </a:r>
          </a:p>
        </p:txBody>
      </p:sp>
      <p:sp>
        <p:nvSpPr>
          <p:cNvPr id="9" name="Slide Number Placeholder 8"/>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168970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FA3E4-91CD-440F-8569-2A6E45D452AC}" type="datetime1">
              <a:rPr lang="en-US" smtClean="0"/>
              <a:t>1/6/2024</a:t>
            </a:fld>
            <a:endParaRPr lang="en-US"/>
          </a:p>
        </p:txBody>
      </p:sp>
      <p:sp>
        <p:nvSpPr>
          <p:cNvPr id="4" name="Footer Placeholder 3"/>
          <p:cNvSpPr>
            <a:spLocks noGrp="1"/>
          </p:cNvSpPr>
          <p:nvPr>
            <p:ph type="ftr" sz="quarter" idx="11"/>
          </p:nvPr>
        </p:nvSpPr>
        <p:spPr/>
        <p:txBody>
          <a:bodyPr/>
          <a:lstStyle/>
          <a:p>
            <a:r>
              <a:rPr lang="en-US"/>
              <a:t>b hastings  newlebanoncoc.com</a:t>
            </a:r>
          </a:p>
        </p:txBody>
      </p:sp>
      <p:sp>
        <p:nvSpPr>
          <p:cNvPr id="5" name="Slide Number Placeholder 4"/>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185142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B75CA-6A91-43E1-B8A9-26E4062A7B71}" type="datetime1">
              <a:rPr lang="en-US" smtClean="0"/>
              <a:t>1/6/2024</a:t>
            </a:fld>
            <a:endParaRPr lang="en-US"/>
          </a:p>
        </p:txBody>
      </p:sp>
      <p:sp>
        <p:nvSpPr>
          <p:cNvPr id="3" name="Footer Placeholder 2"/>
          <p:cNvSpPr>
            <a:spLocks noGrp="1"/>
          </p:cNvSpPr>
          <p:nvPr>
            <p:ph type="ftr" sz="quarter" idx="11"/>
          </p:nvPr>
        </p:nvSpPr>
        <p:spPr/>
        <p:txBody>
          <a:bodyPr/>
          <a:lstStyle/>
          <a:p>
            <a:r>
              <a:rPr lang="en-US"/>
              <a:t>b hastings  newlebanoncoc.com</a:t>
            </a:r>
          </a:p>
        </p:txBody>
      </p:sp>
      <p:sp>
        <p:nvSpPr>
          <p:cNvPr id="4" name="Slide Number Placeholder 3"/>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1897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A40A4-6768-4EF4-8F9F-14367412F273}" type="datetime1">
              <a:rPr lang="en-US" smtClean="0"/>
              <a:t>1/6/2024</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415981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21675-E2B5-49F5-8AAC-DCDD8138B229}"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14939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0B2A1-55A3-49B9-9FF1-2638F1EDCBAD}" type="datetime1">
              <a:rPr lang="en-US" smtClean="0"/>
              <a:t>1/6/2024</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4127236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69D40-8C6D-45C7-859E-F6343A5DB39C}" type="datetime1">
              <a:rPr lang="en-US" smtClean="0"/>
              <a:t>1/6/2024</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421950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06C74-0DD7-42BB-9C29-BFDFAEC9CDF0}" type="datetime1">
              <a:rPr lang="en-US" smtClean="0"/>
              <a:t>1/6/2024</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6C253AB8-74AF-4805-B7A0-E703E44275E5}" type="slidenum">
              <a:rPr lang="en-US" smtClean="0"/>
              <a:t>‹#›</a:t>
            </a:fld>
            <a:endParaRPr lang="en-US"/>
          </a:p>
        </p:txBody>
      </p:sp>
    </p:spTree>
    <p:extLst>
      <p:ext uri="{BB962C8B-B14F-4D97-AF65-F5344CB8AC3E}">
        <p14:creationId xmlns:p14="http://schemas.microsoft.com/office/powerpoint/2010/main" val="1074379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72FBE-B680-44F6-B76D-85A4EC7E0E4D}"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700468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1CA-6DC7-4DB3-94CE-DCC83954C5BF}"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568228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E3228-617D-4D5F-8D1A-ABAF2C1F409A}"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800305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01DF5-5486-47FB-AFCE-FA59D1671F49}"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855335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AFE8A-3B18-433C-AFA9-1D6DE3F0F1BD}" type="datetime1">
              <a:rPr lang="en-US" smtClean="0"/>
              <a:t>1/6/2024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0198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80019D-BC1F-4B65-9F1D-5A584F026068}" type="datetime1">
              <a:rPr lang="en-US" smtClean="0"/>
              <a:t>1/6/2024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466441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3629-9A52-4BF4-BC29-6A176538C4E6}" type="datetime1">
              <a:rPr lang="en-US" smtClean="0"/>
              <a:t>1/6/2024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40650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37F4F4-2AD2-495E-BBBD-A10E18887DA8}"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4645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9AD186-B12D-4909-8BE7-5DDABDCB5BF9}"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176191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0899F2-FBEB-4393-965D-67B8B378F333}"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876991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8C13F-6ED5-401F-ADC3-CB7D57ABA805}"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83468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EACD6-7A9E-42AC-9E11-DC56B535E319}" type="datetime1">
              <a:rPr lang="en-US" smtClean="0"/>
              <a:t>1/6/2024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747698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8288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D46DC-8381-4465-A9BC-F40424F759B9}"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5404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555DF4-6C3B-461E-AFED-1091B46C7BC4}" type="datetime1">
              <a:rPr lang="en-US" smtClean="0"/>
              <a:t>1/6/2024</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379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9028E-29FD-4428-8D9A-3860D466BAE4}" type="datetime1">
              <a:rPr lang="en-US" smtClean="0"/>
              <a:t>1/6/2024</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4159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1DA04-7803-4CDB-A035-07EC26458C6A}" type="datetime1">
              <a:rPr lang="en-US" smtClean="0"/>
              <a:t>1/6/2024</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1650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85A1B-18B5-4023-8680-C66F3954F36A}"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3847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A83048-3EDE-4A1C-B641-9BE29D5BA86C}" type="datetime1">
              <a:rPr lang="en-US" smtClean="0"/>
              <a:t>1/6/2024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854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83877-18E1-43A3-A851-1350A3B1788E}" type="datetime1">
              <a:rPr lang="en-US" smtClean="0"/>
              <a:t>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545598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532D8-DA6F-47F6-B272-EBDE8B8B505A}" type="datetime1">
              <a:rPr lang="en-US" smtClean="0"/>
              <a:t>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3AB8-74AF-4805-B7A0-E703E44275E5}" type="slidenum">
              <a:rPr lang="en-US" smtClean="0"/>
              <a:t>‹#›</a:t>
            </a:fld>
            <a:endParaRPr lang="en-US"/>
          </a:p>
        </p:txBody>
      </p:sp>
    </p:spTree>
    <p:extLst>
      <p:ext uri="{BB962C8B-B14F-4D97-AF65-F5344CB8AC3E}">
        <p14:creationId xmlns:p14="http://schemas.microsoft.com/office/powerpoint/2010/main" val="986623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7C08-2C9A-42B6-92F0-12B0B8E68627}" type="datetime1">
              <a:rPr lang="en-US" smtClean="0"/>
              <a:t>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dirty="0"/>
          </a:p>
        </p:txBody>
      </p:sp>
    </p:spTree>
    <p:extLst>
      <p:ext uri="{BB962C8B-B14F-4D97-AF65-F5344CB8AC3E}">
        <p14:creationId xmlns:p14="http://schemas.microsoft.com/office/powerpoint/2010/main" val="761434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CECB2587-DDB0-1D0B-3626-3F331D0DDF7D}"/>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8C48082-7E81-A145-FAC2-79B2EE833180}"/>
              </a:ext>
            </a:extLst>
          </p:cNvPr>
          <p:cNvSpPr txBox="1"/>
          <p:nvPr/>
        </p:nvSpPr>
        <p:spPr>
          <a:xfrm>
            <a:off x="1241572" y="2189528"/>
            <a:ext cx="7508146" cy="4037003"/>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see the throne scene In the Revelation letter. </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a:t>
            </a:r>
            <a:r>
              <a:rPr lang="en-US" sz="2800" b="1" u="sng" dirty="0">
                <a:solidFill>
                  <a:srgbClr val="0070C0"/>
                </a:solidFill>
                <a:effectLst/>
                <a:ea typeface="Calibri" panose="020F0502020204030204" pitchFamily="34" charset="0"/>
                <a:cs typeface="Times New Roman" panose="02020603050405020304" pitchFamily="18" charset="0"/>
              </a:rPr>
              <a:t>Rev 7:9</a:t>
            </a:r>
            <a:r>
              <a:rPr lang="en-US" sz="2800" b="1"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After these things I looked, and behold, a </a:t>
            </a:r>
            <a:r>
              <a:rPr lang="en-US" sz="2800" b="1" dirty="0">
                <a:effectLst/>
                <a:ea typeface="Calibri" panose="020F0502020204030204" pitchFamily="34" charset="0"/>
                <a:cs typeface="Times New Roman" panose="02020603050405020304" pitchFamily="18" charset="0"/>
              </a:rPr>
              <a:t>great multitude </a:t>
            </a:r>
            <a:r>
              <a:rPr lang="en-US" sz="2800" dirty="0">
                <a:effectLst/>
                <a:ea typeface="Calibri" panose="020F0502020204030204" pitchFamily="34" charset="0"/>
                <a:cs typeface="Times New Roman" panose="02020603050405020304" pitchFamily="18" charset="0"/>
              </a:rPr>
              <a:t>which </a:t>
            </a:r>
            <a:r>
              <a:rPr lang="en-US" sz="2800" b="1" dirty="0">
                <a:effectLst/>
                <a:ea typeface="Calibri" panose="020F0502020204030204" pitchFamily="34" charset="0"/>
                <a:cs typeface="Times New Roman" panose="02020603050405020304" pitchFamily="18" charset="0"/>
              </a:rPr>
              <a:t>no one could number</a:t>
            </a:r>
            <a:r>
              <a:rPr lang="en-US" sz="2800" dirty="0">
                <a:effectLst/>
                <a:ea typeface="Calibri" panose="020F0502020204030204" pitchFamily="34" charset="0"/>
                <a:cs typeface="Times New Roman" panose="02020603050405020304" pitchFamily="18" charset="0"/>
              </a:rPr>
              <a:t>, of all nations, tribes, peoples, and tongues, standing before the throne and before the Lamb, clothed with white robes, with palm branches in their hands, 10 and crying out with a loud voice, saying, "Salvation belongs to our God who sits on the throne, and to the Lamb!"</a:t>
            </a:r>
          </a:p>
        </p:txBody>
      </p:sp>
      <p:sp>
        <p:nvSpPr>
          <p:cNvPr id="7" name="Footer Placeholder 6">
            <a:extLst>
              <a:ext uri="{FF2B5EF4-FFF2-40B4-BE49-F238E27FC236}">
                <a16:creationId xmlns:a16="http://schemas.microsoft.com/office/drawing/2014/main" id="{D01EEE3B-6850-856B-60E7-AA4ED36A7836}"/>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75CF2C48-B4CA-8409-D132-A76B35D61CF0}"/>
              </a:ext>
            </a:extLst>
          </p:cNvPr>
          <p:cNvSpPr txBox="1"/>
          <p:nvPr/>
        </p:nvSpPr>
        <p:spPr>
          <a:xfrm>
            <a:off x="855677" y="903174"/>
            <a:ext cx="8288323" cy="1077218"/>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Another thing to notice -There is going   to be real people there.</a:t>
            </a:r>
            <a:endParaRPr kumimoji="0" lang="en-US" sz="3200"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D0689E5-D0FB-E8D2-597B-AE62C11215D9}"/>
              </a:ext>
            </a:extLst>
          </p:cNvPr>
          <p:cNvSpPr/>
          <p:nvPr/>
        </p:nvSpPr>
        <p:spPr>
          <a:xfrm>
            <a:off x="1082180" y="2659310"/>
            <a:ext cx="7726260" cy="369704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87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7DC800-421E-96A6-169A-235D83D79DCD}"/>
              </a:ext>
            </a:extLst>
          </p:cNvPr>
          <p:cNvSpPr txBox="1"/>
          <p:nvPr/>
        </p:nvSpPr>
        <p:spPr>
          <a:xfrm>
            <a:off x="1098958" y="981513"/>
            <a:ext cx="7910818" cy="5416868"/>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The Apostle Paul said, “There is laid up for me a crown of righteousness Not only me but all those who love his appearing.” </a:t>
            </a:r>
          </a:p>
          <a:p>
            <a:pPr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R="0">
              <a:spcBef>
                <a:spcPts val="0"/>
              </a:spcBef>
              <a:spcAft>
                <a:spcPts val="1000"/>
              </a:spcAft>
            </a:pPr>
            <a:r>
              <a:rPr lang="en-US" sz="2800" dirty="0">
                <a:effectLst/>
                <a:ea typeface="Calibri" panose="020F0502020204030204" pitchFamily="34" charset="0"/>
                <a:cs typeface="Times New Roman" panose="02020603050405020304" pitchFamily="18" charset="0"/>
              </a:rPr>
              <a:t>People will be there. Those Old Testament characters, the New Testament apostles of Christ. </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FF0000"/>
                </a:solidFill>
                <a:effectLst/>
                <a:ea typeface="Calibri" panose="020F0502020204030204" pitchFamily="34" charset="0"/>
                <a:cs typeface="Times New Roman" panose="02020603050405020304" pitchFamily="18" charset="0"/>
              </a:rPr>
              <a:t>And we will be able to talk to God And the Lord Jesus Christ and the Holy Spirit all the angelic host.</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Have you ever thought about what you will say to God or Jesus?</a:t>
            </a:r>
          </a:p>
          <a:p>
            <a:pPr marL="0" marR="0">
              <a:spcBef>
                <a:spcPts val="0"/>
              </a:spcBef>
              <a:spcAft>
                <a:spcPts val="1000"/>
              </a:spcAft>
            </a:pPr>
            <a:r>
              <a:rPr lang="en-US" sz="2800" dirty="0">
                <a:solidFill>
                  <a:srgbClr val="0070C0"/>
                </a:solidFill>
                <a:effectLst/>
                <a:ea typeface="Calibri" panose="020F0502020204030204" pitchFamily="34" charset="0"/>
                <a:cs typeface="Times New Roman" panose="02020603050405020304" pitchFamily="18" charset="0"/>
              </a:rPr>
              <a:t>It’s a sobering thought.    </a:t>
            </a:r>
          </a:p>
        </p:txBody>
      </p:sp>
      <p:sp>
        <p:nvSpPr>
          <p:cNvPr id="7" name="Footer Placeholder 6">
            <a:extLst>
              <a:ext uri="{FF2B5EF4-FFF2-40B4-BE49-F238E27FC236}">
                <a16:creationId xmlns:a16="http://schemas.microsoft.com/office/drawing/2014/main" id="{829AE47A-575C-B63A-BAF0-61D2005F432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58072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40B76F-7330-2B1A-DA61-D74596238FF8}"/>
              </a:ext>
            </a:extLst>
          </p:cNvPr>
          <p:cNvSpPr txBox="1"/>
          <p:nvPr/>
        </p:nvSpPr>
        <p:spPr>
          <a:xfrm>
            <a:off x="1107347" y="1998399"/>
            <a:ext cx="7835317" cy="4406334"/>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There is not going to be any gloominess. No one will get the blues. There's not going to be any hatred and jealousy or malice To fill our hearts.  All monotony will be gone. </a:t>
            </a:r>
            <a:r>
              <a:rPr lang="en-US" sz="2400" u="sng" dirty="0">
                <a:effectLst/>
                <a:ea typeface="Calibri" panose="020F0502020204030204" pitchFamily="34" charset="0"/>
                <a:cs typeface="Times New Roman" panose="02020603050405020304" pitchFamily="18" charset="0"/>
              </a:rPr>
              <a:t>And every hour will be filled with joy and happiness. </a:t>
            </a:r>
          </a:p>
          <a:p>
            <a:pPr marL="0" marR="0">
              <a:spcBef>
                <a:spcPts val="0"/>
              </a:spcBef>
              <a:spcAft>
                <a:spcPts val="0"/>
              </a:spcAft>
            </a:pPr>
            <a:r>
              <a:rPr lang="en-US" sz="3200" b="1" dirty="0">
                <a:solidFill>
                  <a:srgbClr val="FF0000"/>
                </a:solidFill>
                <a:effectLst/>
                <a:ea typeface="Calibri" panose="020F0502020204030204" pitchFamily="34" charset="0"/>
                <a:cs typeface="Times New Roman" panose="02020603050405020304" pitchFamily="18" charset="0"/>
              </a:rPr>
              <a:t>We are filled here with tears and heartaches and sorrows and affliction</a:t>
            </a:r>
            <a:r>
              <a:rPr lang="en-US" sz="3200" dirty="0">
                <a:effectLst/>
                <a:ea typeface="Calibri" panose="020F0502020204030204" pitchFamily="34" charset="0"/>
                <a:cs typeface="Times New Roman" panose="02020603050405020304" pitchFamily="18" charset="0"/>
              </a:rPr>
              <a:t>.</a:t>
            </a:r>
            <a:r>
              <a:rPr lang="en-US" sz="3200" dirty="0">
                <a:ea typeface="Calibri" panose="020F0502020204030204" pitchFamily="34" charset="0"/>
                <a:cs typeface="Times New Roman" panose="02020603050405020304" pitchFamily="18" charset="0"/>
              </a:rPr>
              <a:t> </a:t>
            </a:r>
            <a:r>
              <a:rPr lang="en-US" sz="3200" b="1" dirty="0">
                <a:solidFill>
                  <a:srgbClr val="0070C0"/>
                </a:solidFill>
                <a:ea typeface="Calibri" panose="020F0502020204030204" pitchFamily="34" charset="0"/>
                <a:cs typeface="Times New Roman" panose="02020603050405020304" pitchFamily="18" charset="0"/>
              </a:rPr>
              <a:t>B</a:t>
            </a:r>
            <a:r>
              <a:rPr lang="en-US" sz="3200" b="1" dirty="0">
                <a:solidFill>
                  <a:srgbClr val="0070C0"/>
                </a:solidFill>
                <a:effectLst/>
                <a:ea typeface="Calibri" panose="020F0502020204030204" pitchFamily="34" charset="0"/>
                <a:cs typeface="Times New Roman" panose="02020603050405020304" pitchFamily="18" charset="0"/>
              </a:rPr>
              <a:t>ut in heaven there's going to be one eternal day. Of rejoicing, of happiness.</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Do you remember the happiest hour in your life? Multiply that many </a:t>
            </a:r>
            <a:r>
              <a:rPr lang="en-US" sz="2400" dirty="0" err="1">
                <a:effectLst/>
                <a:ea typeface="Calibri" panose="020F0502020204030204" pitchFamily="34" charset="0"/>
                <a:cs typeface="Times New Roman" panose="02020603050405020304" pitchFamily="18" charset="0"/>
              </a:rPr>
              <a:t>many</a:t>
            </a:r>
            <a:r>
              <a:rPr lang="en-US" sz="2400" dirty="0">
                <a:effectLst/>
                <a:ea typeface="Calibri" panose="020F0502020204030204" pitchFamily="34" charset="0"/>
                <a:cs typeface="Times New Roman" panose="02020603050405020304" pitchFamily="18" charset="0"/>
              </a:rPr>
              <a:t> times and you'll have a picture of heaven.</a:t>
            </a:r>
          </a:p>
        </p:txBody>
      </p:sp>
      <p:sp>
        <p:nvSpPr>
          <p:cNvPr id="7" name="Footer Placeholder 6">
            <a:extLst>
              <a:ext uri="{FF2B5EF4-FFF2-40B4-BE49-F238E27FC236}">
                <a16:creationId xmlns:a16="http://schemas.microsoft.com/office/drawing/2014/main" id="{96FE9D2F-50C7-CD1D-28D3-AF0C216A95A0}"/>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41AEC000-DCA9-8DF6-8857-8EA477A455ED}"/>
              </a:ext>
            </a:extLst>
          </p:cNvPr>
          <p:cNvSpPr txBox="1"/>
          <p:nvPr/>
        </p:nvSpPr>
        <p:spPr>
          <a:xfrm>
            <a:off x="855677" y="921181"/>
            <a:ext cx="8288323" cy="1077218"/>
          </a:xfrm>
          <a:prstGeom prst="rect">
            <a:avLst/>
          </a:prstGeom>
          <a:noFill/>
        </p:spPr>
        <p:txBody>
          <a:bodyPr wrap="square">
            <a:spAutoFit/>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Heaven has real people and                     It's a place of happiness. </a:t>
            </a:r>
            <a:endParaRPr lang="en-US" sz="3200" dirty="0"/>
          </a:p>
        </p:txBody>
      </p:sp>
    </p:spTree>
    <p:extLst>
      <p:ext uri="{BB962C8B-B14F-4D97-AF65-F5344CB8AC3E}">
        <p14:creationId xmlns:p14="http://schemas.microsoft.com/office/powerpoint/2010/main" val="273267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6E528B8-9E5D-3C08-AB13-EF2253A28B6B}"/>
              </a:ext>
            </a:extLst>
          </p:cNvPr>
          <p:cNvSpPr txBox="1"/>
          <p:nvPr/>
        </p:nvSpPr>
        <p:spPr>
          <a:xfrm>
            <a:off x="1115736" y="880844"/>
            <a:ext cx="7650759" cy="5698034"/>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In heaven, God's going to provide this fellowship and love. We will live In his sunshine of love. (There Is Sunshine In My Soul).</a:t>
            </a:r>
          </a:p>
          <a:p>
            <a:pPr marL="0" marR="0">
              <a:spcBef>
                <a:spcPts val="0"/>
              </a:spcBef>
              <a:spcAft>
                <a:spcPts val="1000"/>
              </a:spcAft>
            </a:pPr>
            <a:r>
              <a:rPr lang="en-US" sz="2400" dirty="0">
                <a:solidFill>
                  <a:srgbClr val="FF0000"/>
                </a:solidFill>
                <a:effectLst/>
                <a:ea typeface="Calibri" panose="020F0502020204030204" pitchFamily="34" charset="0"/>
                <a:cs typeface="Times New Roman" panose="02020603050405020304" pitchFamily="18" charset="0"/>
              </a:rPr>
              <a:t>That's heaven.  It's a place of Beauty and grandeur and glory. God shows us just a glimpse of His beauty here on this earth. The sunshine, the change of seasons. Soon flowers will be popping up out of the ground. </a:t>
            </a:r>
          </a:p>
          <a:p>
            <a:pPr marL="0" marR="0">
              <a:spcBef>
                <a:spcPts val="0"/>
              </a:spcBef>
              <a:spcAft>
                <a:spcPts val="1000"/>
              </a:spcAft>
            </a:pPr>
            <a:r>
              <a:rPr lang="en-US" sz="2400" dirty="0">
                <a:solidFill>
                  <a:srgbClr val="0070C0"/>
                </a:solidFill>
                <a:effectLst/>
                <a:ea typeface="Calibri" panose="020F0502020204030204" pitchFamily="34" charset="0"/>
                <a:cs typeface="Times New Roman" panose="02020603050405020304" pitchFamily="18" charset="0"/>
              </a:rPr>
              <a:t>As we look into the sky, The azure blue. …And at night the stars as they twinkled and here's this moon as it reflects light….see the beauty of God.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God loves beauty. You imagine brethren what heaven has to be like in view of this universe, in which we live for just a short time. And then all </a:t>
            </a:r>
            <a:r>
              <a:rPr lang="en-US" sz="2400" u="sng" dirty="0">
                <a:effectLst/>
                <a:ea typeface="Calibri" panose="020F0502020204030204" pitchFamily="34" charset="0"/>
                <a:cs typeface="Times New Roman" panose="02020603050405020304" pitchFamily="18" charset="0"/>
              </a:rPr>
              <a:t>this beauty here is going to be burned up.</a:t>
            </a:r>
            <a:r>
              <a:rPr lang="en-US" sz="2400" dirty="0">
                <a:effectLst/>
                <a:ea typeface="Calibri" panose="020F0502020204030204" pitchFamily="34" charset="0"/>
                <a:cs typeface="Times New Roman" panose="02020603050405020304" pitchFamily="18" charset="0"/>
              </a:rPr>
              <a:t> </a:t>
            </a:r>
          </a:p>
        </p:txBody>
      </p:sp>
      <p:sp>
        <p:nvSpPr>
          <p:cNvPr id="7" name="Footer Placeholder 6">
            <a:extLst>
              <a:ext uri="{FF2B5EF4-FFF2-40B4-BE49-F238E27FC236}">
                <a16:creationId xmlns:a16="http://schemas.microsoft.com/office/drawing/2014/main" id="{248CD681-3788-0E8C-EEA0-36766261363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93172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D9C79-6D6C-AA32-6C16-9BD40C237C7A}"/>
              </a:ext>
            </a:extLst>
          </p:cNvPr>
          <p:cNvSpPr txBox="1"/>
          <p:nvPr/>
        </p:nvSpPr>
        <p:spPr>
          <a:xfrm>
            <a:off x="1098958" y="1140904"/>
            <a:ext cx="7835317" cy="5098832"/>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And we hear Peter saying in </a:t>
            </a:r>
            <a:endParaRPr lang="en-US" sz="2800" dirty="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a typeface="Calibri" panose="020F0502020204030204" pitchFamily="34" charset="0"/>
                <a:cs typeface="Times New Roman" panose="02020603050405020304" pitchFamily="18" charset="0"/>
              </a:rPr>
              <a:t>1Peter 1:4 to an </a:t>
            </a:r>
            <a:r>
              <a:rPr lang="en-US" sz="3200" b="1" u="sng" dirty="0">
                <a:solidFill>
                  <a:srgbClr val="0070C0"/>
                </a:solidFill>
                <a:ea typeface="Calibri" panose="020F0502020204030204" pitchFamily="34" charset="0"/>
                <a:cs typeface="Times New Roman" panose="02020603050405020304" pitchFamily="18" charset="0"/>
              </a:rPr>
              <a:t>inheritance</a:t>
            </a:r>
            <a:r>
              <a:rPr lang="en-US" sz="3200" b="1" dirty="0">
                <a:solidFill>
                  <a:srgbClr val="0070C0"/>
                </a:solidFill>
                <a:ea typeface="Calibri" panose="020F0502020204030204" pitchFamily="34" charset="0"/>
                <a:cs typeface="Times New Roman" panose="02020603050405020304" pitchFamily="18" charset="0"/>
              </a:rPr>
              <a:t>  </a:t>
            </a:r>
            <a:r>
              <a:rPr lang="en-US" sz="3200" b="1" u="sng" dirty="0">
                <a:solidFill>
                  <a:srgbClr val="0070C0"/>
                </a:solidFill>
                <a:ea typeface="Calibri" panose="020F0502020204030204" pitchFamily="34" charset="0"/>
                <a:cs typeface="Times New Roman" panose="02020603050405020304" pitchFamily="18" charset="0"/>
              </a:rPr>
              <a:t>incorruptible</a:t>
            </a:r>
            <a:r>
              <a:rPr lang="en-US" sz="3200" b="1" dirty="0">
                <a:solidFill>
                  <a:srgbClr val="0070C0"/>
                </a:solidFill>
                <a:ea typeface="Calibri" panose="020F0502020204030204" pitchFamily="34" charset="0"/>
                <a:cs typeface="Times New Roman" panose="02020603050405020304" pitchFamily="18" charset="0"/>
              </a:rPr>
              <a:t> and </a:t>
            </a:r>
            <a:r>
              <a:rPr lang="en-US" sz="3200" b="1" u="sng" dirty="0">
                <a:solidFill>
                  <a:srgbClr val="0070C0"/>
                </a:solidFill>
                <a:ea typeface="Calibri" panose="020F0502020204030204" pitchFamily="34" charset="0"/>
                <a:cs typeface="Times New Roman" panose="02020603050405020304" pitchFamily="18" charset="0"/>
              </a:rPr>
              <a:t>undefiled</a:t>
            </a:r>
            <a:r>
              <a:rPr lang="en-US" sz="3200" b="1" dirty="0">
                <a:solidFill>
                  <a:srgbClr val="0070C0"/>
                </a:solidFill>
                <a:ea typeface="Calibri" panose="020F0502020204030204" pitchFamily="34" charset="0"/>
                <a:cs typeface="Times New Roman" panose="02020603050405020304" pitchFamily="18" charset="0"/>
              </a:rPr>
              <a:t> and that </a:t>
            </a:r>
            <a:r>
              <a:rPr lang="en-US" sz="3200" b="1" u="sng" dirty="0">
                <a:solidFill>
                  <a:srgbClr val="0070C0"/>
                </a:solidFill>
                <a:ea typeface="Calibri" panose="020F0502020204030204" pitchFamily="34" charset="0"/>
                <a:cs typeface="Times New Roman" panose="02020603050405020304" pitchFamily="18" charset="0"/>
              </a:rPr>
              <a:t>does not fade away</a:t>
            </a:r>
            <a:r>
              <a:rPr lang="en-US" sz="3200" b="1" dirty="0">
                <a:solidFill>
                  <a:srgbClr val="0070C0"/>
                </a:solidFill>
                <a:ea typeface="Calibri" panose="020F0502020204030204" pitchFamily="34" charset="0"/>
                <a:cs typeface="Times New Roman" panose="02020603050405020304" pitchFamily="18" charset="0"/>
              </a:rPr>
              <a:t>, </a:t>
            </a:r>
            <a:r>
              <a:rPr lang="en-US" sz="3200" b="1" u="sng" dirty="0">
                <a:solidFill>
                  <a:srgbClr val="0070C0"/>
                </a:solidFill>
                <a:ea typeface="Calibri" panose="020F0502020204030204" pitchFamily="34" charset="0"/>
                <a:cs typeface="Times New Roman" panose="02020603050405020304" pitchFamily="18" charset="0"/>
              </a:rPr>
              <a:t>reserved</a:t>
            </a:r>
            <a:r>
              <a:rPr lang="en-US" sz="3200" b="1" dirty="0">
                <a:solidFill>
                  <a:srgbClr val="0070C0"/>
                </a:solidFill>
                <a:ea typeface="Calibri" panose="020F0502020204030204" pitchFamily="34" charset="0"/>
                <a:cs typeface="Times New Roman" panose="02020603050405020304" pitchFamily="18" charset="0"/>
              </a:rPr>
              <a:t> in heaven for you,</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Reserved in heaven for you….</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Everything that we know, and everything that we touch dies, decays, fades with time, But not heaven.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And when we been there 10 trillion x 10 trillion years,  It will be just as lovely and beautiful as the day when we began.</a:t>
            </a:r>
          </a:p>
        </p:txBody>
      </p:sp>
      <p:sp>
        <p:nvSpPr>
          <p:cNvPr id="7" name="Footer Placeholder 6">
            <a:extLst>
              <a:ext uri="{FF2B5EF4-FFF2-40B4-BE49-F238E27FC236}">
                <a16:creationId xmlns:a16="http://schemas.microsoft.com/office/drawing/2014/main" id="{F4A6EA76-0799-CFE4-85E8-BDE197FDED27}"/>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FA720C12-33FD-42FD-A2C7-0CB284702D77}"/>
              </a:ext>
            </a:extLst>
          </p:cNvPr>
          <p:cNvSpPr/>
          <p:nvPr/>
        </p:nvSpPr>
        <p:spPr>
          <a:xfrm>
            <a:off x="1015068" y="1770077"/>
            <a:ext cx="7927596" cy="152679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8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6944E30-4893-39B3-502C-36CB9B5F99A5}"/>
              </a:ext>
            </a:extLst>
          </p:cNvPr>
          <p:cNvSpPr txBox="1"/>
          <p:nvPr/>
        </p:nvSpPr>
        <p:spPr>
          <a:xfrm>
            <a:off x="1191237" y="1912690"/>
            <a:ext cx="7650759" cy="3667671"/>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We're going to know one another in heaven. I don’t know how, or what we will look like because we will not have a fleshly body.</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 And one of these days, When time is no more when we leave this world, those who died in Jesus Christ, we're going to be able To be associated with throughout eternity. </a:t>
            </a:r>
          </a:p>
        </p:txBody>
      </p:sp>
      <p:sp>
        <p:nvSpPr>
          <p:cNvPr id="7" name="Footer Placeholder 6">
            <a:extLst>
              <a:ext uri="{FF2B5EF4-FFF2-40B4-BE49-F238E27FC236}">
                <a16:creationId xmlns:a16="http://schemas.microsoft.com/office/drawing/2014/main" id="{2B4B1F25-6F96-FEA2-132E-CE2CFFA57E09}"/>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35377BDB-748A-FB90-D994-3D3C049EFF5E}"/>
              </a:ext>
            </a:extLst>
          </p:cNvPr>
          <p:cNvSpPr txBox="1"/>
          <p:nvPr/>
        </p:nvSpPr>
        <p:spPr>
          <a:xfrm>
            <a:off x="855677" y="918457"/>
            <a:ext cx="8288323" cy="646331"/>
          </a:xfrm>
          <a:prstGeom prst="rect">
            <a:avLst/>
          </a:prstGeom>
          <a:noFill/>
        </p:spPr>
        <p:txBody>
          <a:bodyPr wrap="square">
            <a:spAutoFit/>
          </a:bodyPr>
          <a:lstStyle/>
          <a:p>
            <a:pPr algn="ctr"/>
            <a:r>
              <a:rPr kumimoji="0" lang="en-US" sz="3600" b="1"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Heaven is a place of reunion</a:t>
            </a:r>
            <a:r>
              <a:rPr kumimoji="0" lang="en-US" sz="3600" b="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290831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B0B62D6-840E-1230-44BB-BF13FC7F59BC}"/>
              </a:ext>
            </a:extLst>
          </p:cNvPr>
          <p:cNvSpPr txBox="1"/>
          <p:nvPr/>
        </p:nvSpPr>
        <p:spPr>
          <a:xfrm>
            <a:off x="1333850" y="1107347"/>
            <a:ext cx="7317780" cy="5339661"/>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And there's our loved ones, our brothers and sisters. There's our father or mother there's our grandparents, there's our friends, our brethren in Christ, that we will dwell with forever and forever.</a:t>
            </a:r>
          </a:p>
          <a:p>
            <a:pPr marL="0" marR="0">
              <a:spcBef>
                <a:spcPts val="0"/>
              </a:spcBef>
              <a:spcAft>
                <a:spcPts val="1000"/>
              </a:spcAft>
            </a:pPr>
            <a:r>
              <a:rPr lang="en-US" sz="30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And what a grand reunion it'll be .</a:t>
            </a:r>
            <a:endParaRPr lang="en-US" sz="30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And one of these days we're going to be able to clasp hands And never be divided by death But will have life forever and forever. </a:t>
            </a:r>
          </a:p>
        </p:txBody>
      </p:sp>
      <p:sp>
        <p:nvSpPr>
          <p:cNvPr id="7" name="Footer Placeholder 6">
            <a:extLst>
              <a:ext uri="{FF2B5EF4-FFF2-40B4-BE49-F238E27FC236}">
                <a16:creationId xmlns:a16="http://schemas.microsoft.com/office/drawing/2014/main" id="{F7DF4CBA-0F84-4343-7864-0D649923FDA7}"/>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76607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769E7D-0B2F-D9E3-BED4-4D11BFCA3319}"/>
              </a:ext>
            </a:extLst>
          </p:cNvPr>
          <p:cNvSpPr txBox="1"/>
          <p:nvPr/>
        </p:nvSpPr>
        <p:spPr>
          <a:xfrm>
            <a:off x="1073791" y="1040235"/>
            <a:ext cx="7860484" cy="5401479"/>
          </a:xfrm>
          <a:prstGeom prst="rect">
            <a:avLst/>
          </a:prstGeom>
          <a:noFill/>
        </p:spPr>
        <p:txBody>
          <a:bodyPr wrap="square">
            <a:spAutoFit/>
          </a:bodyPr>
          <a:lstStyle/>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In </a:t>
            </a:r>
            <a:r>
              <a:rPr lang="en-US" sz="2800" b="1" dirty="0">
                <a:solidFill>
                  <a:srgbClr val="0070C0"/>
                </a:solidFill>
                <a:effectLst/>
                <a:ea typeface="Calibri" panose="020F0502020204030204" pitchFamily="34" charset="0"/>
                <a:cs typeface="Times New Roman" panose="02020603050405020304" pitchFamily="18" charset="0"/>
              </a:rPr>
              <a:t>Gen. 25:8 </a:t>
            </a:r>
            <a:r>
              <a:rPr lang="en-US" sz="2200" dirty="0">
                <a:effectLst/>
                <a:ea typeface="Calibri" panose="020F0502020204030204" pitchFamily="34" charset="0"/>
                <a:cs typeface="Times New Roman" panose="02020603050405020304" pitchFamily="18" charset="0"/>
              </a:rPr>
              <a:t>Then Abraham breathed his last and died in a good old age, an old man and full of years, </a:t>
            </a:r>
            <a:r>
              <a:rPr lang="en-US" sz="2200" u="sng" dirty="0">
                <a:effectLst/>
                <a:ea typeface="Calibri" panose="020F0502020204030204" pitchFamily="34" charset="0"/>
                <a:cs typeface="Times New Roman" panose="02020603050405020304" pitchFamily="18" charset="0"/>
              </a:rPr>
              <a:t>and was gathered to his people.</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  And in </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2Sam. 12:23 </a:t>
            </a:r>
            <a:r>
              <a:rPr lang="en-US" sz="2200" dirty="0">
                <a:effectLst/>
                <a:ea typeface="Calibri" panose="020F0502020204030204" pitchFamily="34" charset="0"/>
                <a:cs typeface="Times New Roman" panose="02020603050405020304" pitchFamily="18" charset="0"/>
              </a:rPr>
              <a:t>"But now he is dead; why should I fast? Can I bring him back again? </a:t>
            </a:r>
            <a:r>
              <a:rPr lang="en-US" sz="2200" u="sng" dirty="0">
                <a:effectLst/>
                <a:ea typeface="Calibri" panose="020F0502020204030204" pitchFamily="34" charset="0"/>
                <a:cs typeface="Times New Roman" panose="02020603050405020304" pitchFamily="18" charset="0"/>
              </a:rPr>
              <a:t>I shall go to him, but he shall not return to me."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he cannot be brought back to me, But I can go to him</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 And that's the hope of the child of God. And though our separation will be for a while and temporary one of these days, There will be a grand reunion.</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 And all I tell you in this life We love to see those that we haven't seen for a while and we travel great distances. And we enjoy the social fellowship but what a great day this will be when all of God's children get home. (song)</a:t>
            </a:r>
          </a:p>
        </p:txBody>
      </p:sp>
      <p:sp>
        <p:nvSpPr>
          <p:cNvPr id="7" name="Footer Placeholder 6">
            <a:extLst>
              <a:ext uri="{FF2B5EF4-FFF2-40B4-BE49-F238E27FC236}">
                <a16:creationId xmlns:a16="http://schemas.microsoft.com/office/drawing/2014/main" id="{009B257E-117E-BCBB-B23D-80E5C0B5F7D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03685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B04F9B-4BB0-774F-997C-BC9EF82DD4BC}"/>
              </a:ext>
            </a:extLst>
          </p:cNvPr>
          <p:cNvSpPr txBox="1"/>
          <p:nvPr/>
        </p:nvSpPr>
        <p:spPr>
          <a:xfrm>
            <a:off x="1600200" y="1538654"/>
            <a:ext cx="6523892" cy="3785652"/>
          </a:xfrm>
          <a:prstGeom prst="rect">
            <a:avLst/>
          </a:prstGeom>
          <a:noFill/>
        </p:spPr>
        <p:txBody>
          <a:bodyPr wrap="square">
            <a:spAutoFit/>
          </a:bodyPr>
          <a:lstStyle/>
          <a:p>
            <a:pPr marL="0" marR="0">
              <a:spcBef>
                <a:spcPts val="0"/>
              </a:spcBef>
              <a:spcAft>
                <a:spcPts val="1000"/>
              </a:spcAft>
            </a:pPr>
            <a:r>
              <a:rPr lang="en-US" sz="4000" dirty="0">
                <a:effectLst/>
                <a:ea typeface="Calibri" panose="020F0502020204030204" pitchFamily="34" charset="0"/>
                <a:cs typeface="Times New Roman" panose="02020603050405020304" pitchFamily="18" charset="0"/>
              </a:rPr>
              <a:t>And friends, if our fleshly relatives do not make it to heaven, we are not going to sorrow or pain over them not making it – because there is </a:t>
            </a:r>
            <a:r>
              <a:rPr lang="en-US" sz="4000" u="sng" dirty="0">
                <a:effectLst/>
                <a:ea typeface="Calibri" panose="020F0502020204030204" pitchFamily="34" charset="0"/>
                <a:cs typeface="Times New Roman" panose="02020603050405020304" pitchFamily="18" charset="0"/>
              </a:rPr>
              <a:t>no sorrow</a:t>
            </a:r>
            <a:r>
              <a:rPr lang="en-US" sz="4000" dirty="0">
                <a:effectLst/>
                <a:ea typeface="Calibri" panose="020F0502020204030204" pitchFamily="34" charset="0"/>
                <a:cs typeface="Times New Roman" panose="02020603050405020304" pitchFamily="18" charset="0"/>
              </a:rPr>
              <a:t> </a:t>
            </a:r>
            <a:r>
              <a:rPr lang="en-US" sz="4000" u="sng" dirty="0">
                <a:effectLst/>
                <a:ea typeface="Calibri" panose="020F0502020204030204" pitchFamily="34" charset="0"/>
                <a:cs typeface="Times New Roman" panose="02020603050405020304" pitchFamily="18" charset="0"/>
              </a:rPr>
              <a:t>or pain</a:t>
            </a:r>
            <a:r>
              <a:rPr lang="en-US" sz="4000" dirty="0">
                <a:effectLst/>
                <a:ea typeface="Calibri" panose="020F0502020204030204" pitchFamily="34" charset="0"/>
                <a:cs typeface="Times New Roman" panose="02020603050405020304" pitchFamily="18" charset="0"/>
              </a:rPr>
              <a:t> in heaven.</a:t>
            </a:r>
          </a:p>
        </p:txBody>
      </p:sp>
      <p:sp>
        <p:nvSpPr>
          <p:cNvPr id="7" name="Footer Placeholder 6">
            <a:extLst>
              <a:ext uri="{FF2B5EF4-FFF2-40B4-BE49-F238E27FC236}">
                <a16:creationId xmlns:a16="http://schemas.microsoft.com/office/drawing/2014/main" id="{5B6C9D6A-3E44-3226-92B0-8818CD2A596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3910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9CC7244-990B-8181-5048-9EF059E172C3}"/>
              </a:ext>
            </a:extLst>
          </p:cNvPr>
          <p:cNvSpPr txBox="1"/>
          <p:nvPr/>
        </p:nvSpPr>
        <p:spPr>
          <a:xfrm>
            <a:off x="1140903" y="1736521"/>
            <a:ext cx="7717871" cy="4903907"/>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are not just going to sit down and twiddle our thumbs throughout eternity But back in the Rev. letter again in chapter 7….</a:t>
            </a:r>
          </a:p>
          <a:p>
            <a:pPr marL="0" marR="0">
              <a:spcBef>
                <a:spcPts val="0"/>
              </a:spcBef>
              <a:spcAft>
                <a:spcPts val="0"/>
              </a:spcAft>
            </a:pPr>
            <a:r>
              <a:rPr lang="en-US" sz="3200" b="1" dirty="0">
                <a:solidFill>
                  <a:srgbClr val="0070C0"/>
                </a:solidFill>
                <a:effectLst/>
                <a:ea typeface="Calibri" panose="020F0502020204030204" pitchFamily="34" charset="0"/>
                <a:cs typeface="Times New Roman" panose="02020603050405020304" pitchFamily="18" charset="0"/>
              </a:rPr>
              <a:t>Rev. 7:15 </a:t>
            </a:r>
            <a:r>
              <a:rPr lang="en-US" sz="3200" dirty="0">
                <a:solidFill>
                  <a:srgbClr val="0070C0"/>
                </a:solidFill>
                <a:effectLst/>
                <a:ea typeface="Calibri" panose="020F0502020204030204" pitchFamily="34" charset="0"/>
                <a:cs typeface="Times New Roman" panose="02020603050405020304" pitchFamily="18" charset="0"/>
              </a:rPr>
              <a:t>"Therefore they are </a:t>
            </a:r>
            <a:r>
              <a:rPr lang="en-US" sz="3200" u="sng" dirty="0">
                <a:solidFill>
                  <a:srgbClr val="0070C0"/>
                </a:solidFill>
                <a:effectLst/>
                <a:ea typeface="Calibri" panose="020F0502020204030204" pitchFamily="34" charset="0"/>
                <a:cs typeface="Times New Roman" panose="02020603050405020304" pitchFamily="18" charset="0"/>
              </a:rPr>
              <a:t>before the throne</a:t>
            </a:r>
            <a:r>
              <a:rPr lang="en-US" sz="3200" dirty="0">
                <a:solidFill>
                  <a:srgbClr val="0070C0"/>
                </a:solidFill>
                <a:effectLst/>
                <a:ea typeface="Calibri" panose="020F0502020204030204" pitchFamily="34" charset="0"/>
                <a:cs typeface="Times New Roman" panose="02020603050405020304" pitchFamily="18" charset="0"/>
              </a:rPr>
              <a:t> of God and </a:t>
            </a:r>
            <a:r>
              <a:rPr lang="en-US" sz="3200" b="1" u="sng" dirty="0">
                <a:solidFill>
                  <a:srgbClr val="0070C0"/>
                </a:solidFill>
                <a:effectLst/>
                <a:ea typeface="Calibri" panose="020F0502020204030204" pitchFamily="34" charset="0"/>
                <a:cs typeface="Times New Roman" panose="02020603050405020304" pitchFamily="18" charset="0"/>
              </a:rPr>
              <a:t>serve</a:t>
            </a:r>
            <a:r>
              <a:rPr lang="en-US" sz="3200" dirty="0">
                <a:solidFill>
                  <a:srgbClr val="0070C0"/>
                </a:solidFill>
                <a:effectLst/>
                <a:ea typeface="Calibri" panose="020F0502020204030204" pitchFamily="34" charset="0"/>
                <a:cs typeface="Times New Roman" panose="02020603050405020304" pitchFamily="18" charset="0"/>
              </a:rPr>
              <a:t> Him </a:t>
            </a:r>
            <a:r>
              <a:rPr lang="en-US" sz="3200" u="sng" dirty="0">
                <a:solidFill>
                  <a:srgbClr val="0070C0"/>
                </a:solidFill>
                <a:effectLst/>
                <a:ea typeface="Calibri" panose="020F0502020204030204" pitchFamily="34" charset="0"/>
                <a:cs typeface="Times New Roman" panose="02020603050405020304" pitchFamily="18" charset="0"/>
              </a:rPr>
              <a:t>day</a:t>
            </a:r>
            <a:r>
              <a:rPr lang="en-US" sz="3200" dirty="0">
                <a:solidFill>
                  <a:srgbClr val="0070C0"/>
                </a:solidFill>
                <a:effectLst/>
                <a:ea typeface="Calibri" panose="020F0502020204030204" pitchFamily="34" charset="0"/>
                <a:cs typeface="Times New Roman" panose="02020603050405020304" pitchFamily="18" charset="0"/>
              </a:rPr>
              <a:t> </a:t>
            </a:r>
            <a:r>
              <a:rPr lang="en-US" sz="3200" u="sng" dirty="0">
                <a:solidFill>
                  <a:srgbClr val="0070C0"/>
                </a:solidFill>
                <a:effectLst/>
                <a:ea typeface="Calibri" panose="020F0502020204030204" pitchFamily="34" charset="0"/>
                <a:cs typeface="Times New Roman" panose="02020603050405020304" pitchFamily="18" charset="0"/>
              </a:rPr>
              <a:t>and night</a:t>
            </a:r>
            <a:r>
              <a:rPr lang="en-US" sz="3200" dirty="0">
                <a:solidFill>
                  <a:srgbClr val="0070C0"/>
                </a:solidFill>
                <a:effectLst/>
                <a:ea typeface="Calibri" panose="020F0502020204030204" pitchFamily="34" charset="0"/>
                <a:cs typeface="Times New Roman" panose="02020603050405020304" pitchFamily="18" charset="0"/>
              </a:rPr>
              <a:t> in His temple. And He who sits on the throne will dwell among them.</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So there's activity. It never becomes boring. Always looking forward in anticipation an expectation in this place called heaven. </a:t>
            </a:r>
          </a:p>
        </p:txBody>
      </p:sp>
      <p:sp>
        <p:nvSpPr>
          <p:cNvPr id="7" name="Footer Placeholder 6">
            <a:extLst>
              <a:ext uri="{FF2B5EF4-FFF2-40B4-BE49-F238E27FC236}">
                <a16:creationId xmlns:a16="http://schemas.microsoft.com/office/drawing/2014/main" id="{349ED270-CB5C-14E4-07F8-695D786E1BD9}"/>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433F4CED-4F03-3F21-E9F3-1F04AE6B3557}"/>
              </a:ext>
            </a:extLst>
          </p:cNvPr>
          <p:cNvSpPr txBox="1"/>
          <p:nvPr/>
        </p:nvSpPr>
        <p:spPr>
          <a:xfrm>
            <a:off x="855677" y="907289"/>
            <a:ext cx="8288323" cy="584775"/>
          </a:xfrm>
          <a:prstGeom prst="rect">
            <a:avLst/>
          </a:prstGeom>
          <a:noFill/>
        </p:spPr>
        <p:txBody>
          <a:bodyPr wrap="square">
            <a:spAutoFit/>
          </a:bodyPr>
          <a:lstStyle/>
          <a:p>
            <a:pPr algn="ctr"/>
            <a:r>
              <a:rPr kumimoji="0" lang="en-US" sz="3200" b="1"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It's going to be a place of service </a:t>
            </a:r>
            <a:endParaRPr lang="en-US" sz="3200" dirty="0"/>
          </a:p>
        </p:txBody>
      </p:sp>
      <p:sp>
        <p:nvSpPr>
          <p:cNvPr id="9" name="Rectangle 8">
            <a:extLst>
              <a:ext uri="{FF2B5EF4-FFF2-40B4-BE49-F238E27FC236}">
                <a16:creationId xmlns:a16="http://schemas.microsoft.com/office/drawing/2014/main" id="{15801F26-6FD3-F4C5-9E2D-623C29BFD758}"/>
              </a:ext>
            </a:extLst>
          </p:cNvPr>
          <p:cNvSpPr/>
          <p:nvPr/>
        </p:nvSpPr>
        <p:spPr>
          <a:xfrm>
            <a:off x="1031846" y="2978092"/>
            <a:ext cx="7877262" cy="221469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D3090C-AAD6-64E1-C949-02ADE683A00D}"/>
              </a:ext>
            </a:extLst>
          </p:cNvPr>
          <p:cNvSpPr txBox="1"/>
          <p:nvPr/>
        </p:nvSpPr>
        <p:spPr>
          <a:xfrm>
            <a:off x="1182848" y="1166070"/>
            <a:ext cx="7642369" cy="5016758"/>
          </a:xfrm>
          <a:prstGeom prst="rect">
            <a:avLst/>
          </a:prstGeom>
          <a:noFill/>
        </p:spPr>
        <p:txBody>
          <a:bodyPr wrap="square">
            <a:spAutoFit/>
          </a:bodyPr>
          <a:lstStyle/>
          <a:p>
            <a:pPr marL="0" marR="0">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0070C0"/>
                </a:solidFill>
                <a:effectLst/>
                <a:ea typeface="Calibri" panose="020F0502020204030204" pitchFamily="34" charset="0"/>
                <a:cs typeface="Times New Roman" panose="02020603050405020304" pitchFamily="18" charset="0"/>
              </a:rPr>
              <a:t>We read of a place that's called </a:t>
            </a:r>
            <a:r>
              <a:rPr lang="en-US" sz="40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heaven</a:t>
            </a:r>
            <a:r>
              <a:rPr lang="en-US" sz="4000" dirty="0">
                <a:solidFill>
                  <a:srgbClr val="0070C0"/>
                </a:solidFill>
                <a:effectLst/>
                <a:ea typeface="Calibri" panose="020F0502020204030204" pitchFamily="34" charset="0"/>
                <a:cs typeface="Times New Roman" panose="02020603050405020304" pitchFamily="18" charset="0"/>
              </a:rPr>
              <a:t>, It's made for the pure and the free, These truths in God's word he has given,</a:t>
            </a:r>
          </a:p>
          <a:p>
            <a:pPr marL="0" marR="0">
              <a:spcBef>
                <a:spcPts val="0"/>
              </a:spcBef>
              <a:spcAft>
                <a:spcPts val="0"/>
              </a:spcAft>
            </a:pPr>
            <a:r>
              <a:rPr lang="en-US" sz="4000" b="1" dirty="0">
                <a:solidFill>
                  <a:srgbClr val="0070C0"/>
                </a:solidFill>
                <a:effectLst/>
                <a:ea typeface="Calibri" panose="020F0502020204030204" pitchFamily="34" charset="0"/>
                <a:cs typeface="Times New Roman" panose="02020603050405020304" pitchFamily="18" charset="0"/>
              </a:rPr>
              <a:t>How beautiful heaven must be</a:t>
            </a:r>
            <a:r>
              <a:rPr lang="en-US" sz="4000" dirty="0">
                <a:solidFill>
                  <a:srgbClr val="0070C0"/>
                </a:solidFill>
                <a:effectLst/>
                <a:ea typeface="Calibri" panose="020F0502020204030204" pitchFamily="34" charset="0"/>
                <a:cs typeface="Times New Roman" panose="02020603050405020304" pitchFamily="18" charset="0"/>
              </a:rPr>
              <a:t>.</a:t>
            </a:r>
          </a:p>
          <a:p>
            <a:pPr marL="0" marR="0">
              <a:spcBef>
                <a:spcPts val="0"/>
              </a:spcBef>
              <a:spcAft>
                <a:spcPts val="0"/>
              </a:spcAft>
            </a:pPr>
            <a:r>
              <a:rPr lang="en-US" sz="3600" dirty="0">
                <a:solidFill>
                  <a:srgbClr val="0070C0"/>
                </a:solidFill>
                <a:effectLst/>
                <a:ea typeface="Calibri" panose="020F0502020204030204" pitchFamily="34" charset="0"/>
                <a:cs typeface="Times New Roman" panose="02020603050405020304" pitchFamily="18" charset="0"/>
              </a:rPr>
              <a:t> </a:t>
            </a:r>
          </a:p>
          <a:p>
            <a:pPr marL="0" marR="0" algn="ctr">
              <a:spcBef>
                <a:spcPts val="0"/>
              </a:spcBef>
              <a:spcAft>
                <a:spcPts val="1000"/>
              </a:spcAft>
            </a:pPr>
            <a:r>
              <a:rPr lang="en-US" sz="2800" dirty="0">
                <a:effectLst/>
                <a:ea typeface="Calibri" panose="020F0502020204030204" pitchFamily="34" charset="0"/>
                <a:cs typeface="Times New Roman" panose="02020603050405020304" pitchFamily="18" charset="0"/>
              </a:rPr>
              <a:t>Heaven is the most beautiful word In the English language or any language.  </a:t>
            </a:r>
          </a:p>
        </p:txBody>
      </p:sp>
      <p:sp>
        <p:nvSpPr>
          <p:cNvPr id="7" name="Footer Placeholder 6">
            <a:extLst>
              <a:ext uri="{FF2B5EF4-FFF2-40B4-BE49-F238E27FC236}">
                <a16:creationId xmlns:a16="http://schemas.microsoft.com/office/drawing/2014/main" id="{3E715DA7-A1DD-92CF-5973-9290110D514A}"/>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4ADF678E-9799-D248-5EAD-7D6D9E8B68C2}"/>
              </a:ext>
            </a:extLst>
          </p:cNvPr>
          <p:cNvSpPr/>
          <p:nvPr/>
        </p:nvSpPr>
        <p:spPr>
          <a:xfrm>
            <a:off x="1107347" y="1484852"/>
            <a:ext cx="7776594" cy="333043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9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0C81C31-2371-3097-A3D6-DC7C55ABB11E}"/>
              </a:ext>
            </a:extLst>
          </p:cNvPr>
          <p:cNvSpPr txBox="1"/>
          <p:nvPr/>
        </p:nvSpPr>
        <p:spPr>
          <a:xfrm>
            <a:off x="1199627" y="922790"/>
            <a:ext cx="7408042" cy="5765681"/>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And Paul says in </a:t>
            </a:r>
          </a:p>
          <a:p>
            <a:pPr marL="0" marR="0">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Philippians1:23</a:t>
            </a:r>
            <a:r>
              <a:rPr lang="en-US" sz="3600" dirty="0">
                <a:effectLst/>
                <a:ea typeface="Calibri" panose="020F0502020204030204" pitchFamily="34" charset="0"/>
                <a:cs typeface="Times New Roman" panose="02020603050405020304" pitchFamily="18" charset="0"/>
              </a:rPr>
              <a:t> For I am hard pressed between the two, having a desire to depart and be with Christ, which is far better.</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…I like this life,  But Paul said that the one to come is far better than this. And this life in heaven is provided for by Jesus Christ.  It's yours and it’s mine….</a:t>
            </a:r>
          </a:p>
        </p:txBody>
      </p:sp>
      <p:sp>
        <p:nvSpPr>
          <p:cNvPr id="7" name="Footer Placeholder 6">
            <a:extLst>
              <a:ext uri="{FF2B5EF4-FFF2-40B4-BE49-F238E27FC236}">
                <a16:creationId xmlns:a16="http://schemas.microsoft.com/office/drawing/2014/main" id="{579BB1C2-5497-30F3-FB5D-6945D8E16356}"/>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4F07897F-5E88-38FC-75F9-D8A30DB5B554}"/>
              </a:ext>
            </a:extLst>
          </p:cNvPr>
          <p:cNvSpPr/>
          <p:nvPr/>
        </p:nvSpPr>
        <p:spPr>
          <a:xfrm>
            <a:off x="1107347" y="1493240"/>
            <a:ext cx="7583647" cy="22901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96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0C8EBF4-77D8-C588-6BB9-60D59B79FAC1}"/>
              </a:ext>
            </a:extLst>
          </p:cNvPr>
          <p:cNvSpPr txBox="1"/>
          <p:nvPr/>
        </p:nvSpPr>
        <p:spPr>
          <a:xfrm>
            <a:off x="1082180" y="1056161"/>
            <a:ext cx="7230584" cy="5401479"/>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Phil 3:20 </a:t>
            </a:r>
            <a:r>
              <a:rPr lang="en-US" sz="2800" dirty="0">
                <a:effectLst/>
                <a:ea typeface="Calibri" panose="020F0502020204030204" pitchFamily="34" charset="0"/>
                <a:cs typeface="Times New Roman" panose="02020603050405020304" pitchFamily="18" charset="0"/>
              </a:rPr>
              <a:t>For our </a:t>
            </a:r>
            <a:r>
              <a:rPr lang="en-US" sz="2800" u="sng" dirty="0">
                <a:effectLst/>
                <a:ea typeface="Calibri" panose="020F0502020204030204" pitchFamily="34" charset="0"/>
                <a:cs typeface="Times New Roman" panose="02020603050405020304" pitchFamily="18" charset="0"/>
              </a:rPr>
              <a:t>citizenship</a:t>
            </a:r>
            <a:r>
              <a:rPr lang="en-US" sz="2800" dirty="0">
                <a:effectLst/>
                <a:ea typeface="Calibri" panose="020F0502020204030204" pitchFamily="34" charset="0"/>
                <a:cs typeface="Times New Roman" panose="02020603050405020304" pitchFamily="18" charset="0"/>
              </a:rPr>
              <a:t> is in heaven, from which we also eagerly wait for the Savior, the Lord Jesus Christ</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We are foreigners and strangers here we're just passing through. </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1Peter 2:11 </a:t>
            </a:r>
            <a:r>
              <a:rPr lang="en-US" sz="2800" dirty="0">
                <a:effectLst/>
                <a:ea typeface="Calibri" panose="020F0502020204030204" pitchFamily="34" charset="0"/>
                <a:cs typeface="Times New Roman" panose="02020603050405020304" pitchFamily="18" charset="0"/>
              </a:rPr>
              <a:t>Beloved, I beg you as sojourners and pilgrims, abstain from fleshly lusts which war against the soul,</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And here we are passing through this world and we see the proper perspective, that this world is not our home as we sing we're just passing through.</a:t>
            </a:r>
          </a:p>
        </p:txBody>
      </p:sp>
      <p:sp>
        <p:nvSpPr>
          <p:cNvPr id="7" name="Footer Placeholder 6">
            <a:extLst>
              <a:ext uri="{FF2B5EF4-FFF2-40B4-BE49-F238E27FC236}">
                <a16:creationId xmlns:a16="http://schemas.microsoft.com/office/drawing/2014/main" id="{69EAF452-752B-B31A-2970-327CC906AE55}"/>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02A47488-E067-AF59-59B4-D90DF155834E}"/>
              </a:ext>
            </a:extLst>
          </p:cNvPr>
          <p:cNvSpPr/>
          <p:nvPr/>
        </p:nvSpPr>
        <p:spPr>
          <a:xfrm>
            <a:off x="1023457" y="931178"/>
            <a:ext cx="7457813" cy="154357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B6000A-8097-5B8B-0AD5-5AD7EEA560BB}"/>
              </a:ext>
            </a:extLst>
          </p:cNvPr>
          <p:cNvSpPr/>
          <p:nvPr/>
        </p:nvSpPr>
        <p:spPr>
          <a:xfrm>
            <a:off x="1023457" y="3429000"/>
            <a:ext cx="7457813" cy="154357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66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4C234B-F9B1-F9C0-91DA-DB9CE6C63391}"/>
              </a:ext>
            </a:extLst>
          </p:cNvPr>
          <p:cNvSpPr txBox="1"/>
          <p:nvPr/>
        </p:nvSpPr>
        <p:spPr>
          <a:xfrm>
            <a:off x="1090569" y="1057014"/>
            <a:ext cx="7633981" cy="5216813"/>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We are foreigners to this land and that being the case, </a:t>
            </a:r>
            <a:r>
              <a:rPr lang="en-US" sz="2800" b="1" dirty="0">
                <a:solidFill>
                  <a:srgbClr val="FF0000"/>
                </a:solidFill>
                <a:effectLst/>
                <a:ea typeface="Calibri" panose="020F0502020204030204" pitchFamily="34" charset="0"/>
                <a:cs typeface="Times New Roman" panose="02020603050405020304" pitchFamily="18" charset="0"/>
              </a:rPr>
              <a:t>let’s not get tied down to this world</a:t>
            </a:r>
            <a:r>
              <a:rPr lang="en-US" sz="2800" dirty="0">
                <a:effectLst/>
                <a:ea typeface="Calibri" panose="020F0502020204030204" pitchFamily="34" charset="0"/>
                <a:cs typeface="Times New Roman" panose="02020603050405020304" pitchFamily="18" charset="0"/>
              </a:rPr>
              <a:t>. Friends somebody here today might not make it to heaven </a:t>
            </a:r>
            <a:r>
              <a:rPr lang="en-US" sz="2800" u="sng" dirty="0">
                <a:effectLst/>
                <a:ea typeface="Calibri" panose="020F0502020204030204" pitchFamily="34" charset="0"/>
                <a:cs typeface="Times New Roman" panose="02020603050405020304" pitchFamily="18" charset="0"/>
              </a:rPr>
              <a:t>because they are tied down to this old world</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b="1" dirty="0">
                <a:solidFill>
                  <a:srgbClr val="FF0000"/>
                </a:solidFill>
                <a:effectLst/>
                <a:ea typeface="Calibri" panose="020F0502020204030204" pitchFamily="34" charset="0"/>
                <a:cs typeface="Times New Roman" panose="02020603050405020304" pitchFamily="18" charset="0"/>
              </a:rPr>
              <a:t>Abstain from fleshly lust. Don't become engrossed and engulfed with the cares of this life that we lose heaven. This world is not our home. </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It's only temporary and it's transitory, and we're passing through, </a:t>
            </a:r>
            <a:r>
              <a:rPr lang="en-US" sz="2800" u="sng" dirty="0">
                <a:effectLst/>
                <a:ea typeface="Calibri" panose="020F0502020204030204" pitchFamily="34" charset="0"/>
                <a:cs typeface="Times New Roman" panose="02020603050405020304" pitchFamily="18" charset="0"/>
              </a:rPr>
              <a:t>and one time through,…. we  will never return again. </a:t>
            </a:r>
          </a:p>
        </p:txBody>
      </p:sp>
      <p:sp>
        <p:nvSpPr>
          <p:cNvPr id="7" name="Footer Placeholder 6">
            <a:extLst>
              <a:ext uri="{FF2B5EF4-FFF2-40B4-BE49-F238E27FC236}">
                <a16:creationId xmlns:a16="http://schemas.microsoft.com/office/drawing/2014/main" id="{9B375CC8-A91C-1377-FCC3-B77CEEB90C4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39501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5B0EC7-79F0-429F-407C-E6630BCC4BBC}"/>
              </a:ext>
            </a:extLst>
          </p:cNvPr>
          <p:cNvSpPr txBox="1"/>
          <p:nvPr/>
        </p:nvSpPr>
        <p:spPr>
          <a:xfrm>
            <a:off x="1266738" y="847289"/>
            <a:ext cx="7217839" cy="5391219"/>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So Peter says abstain from fleshly lust which war against the soul. And any worldly relationship that might detract or turn us away from that goal, I need to remove myself from it.  We cannot be too cautious or too careful About our commitments and involvements in this  world. Our citizenship is in heaven it is not here.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Another text</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Matt. 6:19 </a:t>
            </a:r>
            <a:r>
              <a:rPr lang="en-US" sz="2400" dirty="0">
                <a:effectLst/>
                <a:ea typeface="Calibri" panose="020F0502020204030204" pitchFamily="34" charset="0"/>
                <a:cs typeface="Times New Roman" panose="02020603050405020304" pitchFamily="18" charset="0"/>
              </a:rPr>
              <a:t>"Do not lay up for yourselves treasures on earth, where moth and rust destroy and where thieves break in and steal;</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20 "but lay up for yourselves treasures in heaven, where neither moth nor rust destroys and where thieves do not break in and steal. 21 "For where your treasure is, there your heart will be also.</a:t>
            </a:r>
          </a:p>
        </p:txBody>
      </p:sp>
      <p:sp>
        <p:nvSpPr>
          <p:cNvPr id="7" name="Footer Placeholder 6">
            <a:extLst>
              <a:ext uri="{FF2B5EF4-FFF2-40B4-BE49-F238E27FC236}">
                <a16:creationId xmlns:a16="http://schemas.microsoft.com/office/drawing/2014/main" id="{8D0F8134-0310-B827-BF80-F2DC5531066C}"/>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4C0B61DE-4A7C-D2BC-2A07-66E1777120CF}"/>
              </a:ext>
            </a:extLst>
          </p:cNvPr>
          <p:cNvSpPr/>
          <p:nvPr/>
        </p:nvSpPr>
        <p:spPr>
          <a:xfrm>
            <a:off x="1140903" y="3598877"/>
            <a:ext cx="7516536" cy="269286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0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0C32AC5-89B4-AEC6-201E-333EF958946A}"/>
              </a:ext>
            </a:extLst>
          </p:cNvPr>
          <p:cNvSpPr txBox="1"/>
          <p:nvPr/>
        </p:nvSpPr>
        <p:spPr>
          <a:xfrm>
            <a:off x="1115737" y="872455"/>
            <a:ext cx="7597440" cy="5709147"/>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And what bearing does that have on my going to heaven? Well Jesus said </a:t>
            </a:r>
            <a:r>
              <a:rPr lang="en-US" sz="2400" u="sng" dirty="0">
                <a:effectLst/>
                <a:ea typeface="Calibri" panose="020F0502020204030204" pitchFamily="34" charset="0"/>
                <a:cs typeface="Times New Roman" panose="02020603050405020304" pitchFamily="18" charset="0"/>
              </a:rPr>
              <a:t>Heaven is where our treasure is as a Christian</a:t>
            </a:r>
            <a:r>
              <a:rPr lang="en-US" sz="2400" dirty="0">
                <a:effectLst/>
                <a:ea typeface="Calibri" panose="020F0502020204030204" pitchFamily="34" charset="0"/>
                <a:cs typeface="Times New Roman" panose="02020603050405020304" pitchFamily="18" charset="0"/>
              </a:rPr>
              <a:t> …And if that's where our treasure is that's where our heart needs to be.!!!!!!!</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And here is proper perspective brothers and sisters of this old materialistic life. And we can get so caught up in the things of this world and Paul said in-</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Col.3</a:t>
            </a:r>
            <a:r>
              <a:rPr lang="en-US" sz="2800" dirty="0">
                <a:effectLst/>
                <a:ea typeface="Calibri" panose="020F0502020204030204" pitchFamily="34" charset="0"/>
                <a:cs typeface="Times New Roman" panose="02020603050405020304" pitchFamily="18" charset="0"/>
              </a:rPr>
              <a:t> since we've been raised with Jesus Christ, set your affections not on the things of this world but in other words set your </a:t>
            </a:r>
            <a:r>
              <a:rPr lang="en-US" sz="2800" u="sng" dirty="0">
                <a:effectLst/>
                <a:ea typeface="Calibri" panose="020F0502020204030204" pitchFamily="34" charset="0"/>
                <a:cs typeface="Times New Roman" panose="02020603050405020304" pitchFamily="18" charset="0"/>
              </a:rPr>
              <a:t>affections on things that are above.</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should not let these old worldly things of this life get in our way On our journey to heaven.</a:t>
            </a:r>
          </a:p>
        </p:txBody>
      </p:sp>
      <p:sp>
        <p:nvSpPr>
          <p:cNvPr id="7" name="Footer Placeholder 6">
            <a:extLst>
              <a:ext uri="{FF2B5EF4-FFF2-40B4-BE49-F238E27FC236}">
                <a16:creationId xmlns:a16="http://schemas.microsoft.com/office/drawing/2014/main" id="{1C8CAA81-B7CD-BCE5-5D06-68AF69A09254}"/>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C179AB47-65CE-5F32-1A66-EE7284FFA1FC}"/>
              </a:ext>
            </a:extLst>
          </p:cNvPr>
          <p:cNvSpPr/>
          <p:nvPr/>
        </p:nvSpPr>
        <p:spPr>
          <a:xfrm>
            <a:off x="1040235" y="3707934"/>
            <a:ext cx="7743038" cy="181202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36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9CF5DB-5C65-FA4D-EBD6-BFC0DDF0288B}"/>
              </a:ext>
            </a:extLst>
          </p:cNvPr>
          <p:cNvSpPr txBox="1"/>
          <p:nvPr/>
        </p:nvSpPr>
        <p:spPr>
          <a:xfrm>
            <a:off x="1166070" y="956345"/>
            <a:ext cx="7353676" cy="5150128"/>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should not get so obsessed with things of this world that our minds are continuing on this life.   Yes we have to spend time in dealing with the affairs of this world, but I want to tell you brethren </a:t>
            </a:r>
            <a:r>
              <a:rPr lang="en-US" sz="2400" b="1" dirty="0">
                <a:solidFill>
                  <a:srgbClr val="0070C0"/>
                </a:solidFill>
                <a:effectLst/>
                <a:ea typeface="Calibri" panose="020F0502020204030204" pitchFamily="34" charset="0"/>
                <a:cs typeface="Times New Roman" panose="02020603050405020304" pitchFamily="18" charset="0"/>
              </a:rPr>
              <a:t>the main thing that you need to focus on is where your </a:t>
            </a:r>
            <a:r>
              <a:rPr lang="en-US" sz="2400" b="1" u="sng" dirty="0">
                <a:solidFill>
                  <a:srgbClr val="0070C0"/>
                </a:solidFill>
                <a:effectLst/>
                <a:ea typeface="Calibri" panose="020F0502020204030204" pitchFamily="34" charset="0"/>
                <a:cs typeface="Times New Roman" panose="02020603050405020304" pitchFamily="18" charset="0"/>
              </a:rPr>
              <a:t>TRUE treasure</a:t>
            </a:r>
            <a:r>
              <a:rPr lang="en-US" sz="2400" b="1" dirty="0">
                <a:solidFill>
                  <a:srgbClr val="0070C0"/>
                </a:solidFill>
                <a:effectLst/>
                <a:ea typeface="Calibri" panose="020F0502020204030204" pitchFamily="34" charset="0"/>
                <a:cs typeface="Times New Roman" panose="02020603050405020304" pitchFamily="18" charset="0"/>
              </a:rPr>
              <a:t> is</a:t>
            </a:r>
            <a:r>
              <a:rPr lang="en-US" sz="2400" dirty="0">
                <a:effectLst/>
                <a:ea typeface="Calibri" panose="020F0502020204030204" pitchFamily="34" charset="0"/>
                <a:cs typeface="Times New Roman" panose="02020603050405020304" pitchFamily="18" charset="0"/>
              </a:rPr>
              <a:t>. Heaven. And </a:t>
            </a:r>
            <a:r>
              <a:rPr lang="en-US" sz="2400" b="1" dirty="0">
                <a:solidFill>
                  <a:srgbClr val="0070C0"/>
                </a:solidFill>
                <a:effectLst/>
                <a:ea typeface="Calibri" panose="020F0502020204030204" pitchFamily="34" charset="0"/>
                <a:cs typeface="Times New Roman" panose="02020603050405020304" pitchFamily="18" charset="0"/>
              </a:rPr>
              <a:t>if we focus on heaven, then our hearts will be in the right place. </a:t>
            </a:r>
          </a:p>
          <a:p>
            <a:pPr marL="0" marR="0">
              <a:spcBef>
                <a:spcPts val="0"/>
              </a:spcBef>
              <a:spcAft>
                <a:spcPts val="100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need to watch </a:t>
            </a:r>
            <a:r>
              <a:rPr lang="en-US" sz="2400" u="sng" dirty="0">
                <a:effectLst/>
                <a:ea typeface="Calibri" panose="020F0502020204030204" pitchFamily="34" charset="0"/>
                <a:cs typeface="Times New Roman" panose="02020603050405020304" pitchFamily="18" charset="0"/>
              </a:rPr>
              <a:t>what we get into</a:t>
            </a:r>
            <a:r>
              <a:rPr lang="en-US" sz="2400" dirty="0">
                <a:effectLst/>
                <a:ea typeface="Calibri" panose="020F0502020204030204" pitchFamily="34" charset="0"/>
                <a:cs typeface="Times New Roman" panose="02020603050405020304" pitchFamily="18" charset="0"/>
              </a:rPr>
              <a:t>. Is it going to interfere with my heavenly treasure? We need to watch what </a:t>
            </a:r>
            <a:r>
              <a:rPr lang="en-US" sz="2400" u="sng" dirty="0">
                <a:effectLst/>
                <a:ea typeface="Calibri" panose="020F0502020204030204" pitchFamily="34" charset="0"/>
                <a:cs typeface="Times New Roman" panose="02020603050405020304" pitchFamily="18" charset="0"/>
              </a:rPr>
              <a:t>our entertainments</a:t>
            </a:r>
            <a:r>
              <a:rPr lang="en-US" sz="2400" dirty="0">
                <a:effectLst/>
                <a:ea typeface="Calibri" panose="020F0502020204030204" pitchFamily="34" charset="0"/>
                <a:cs typeface="Times New Roman" panose="02020603050405020304" pitchFamily="18" charset="0"/>
              </a:rPr>
              <a:t> are.  We need to </a:t>
            </a:r>
            <a:r>
              <a:rPr lang="en-US" sz="2400" u="sng" dirty="0">
                <a:effectLst/>
                <a:ea typeface="Calibri" panose="020F0502020204030204" pitchFamily="34" charset="0"/>
                <a:cs typeface="Times New Roman" panose="02020603050405020304" pitchFamily="18" charset="0"/>
              </a:rPr>
              <a:t>watch our social relationships</a:t>
            </a:r>
            <a:r>
              <a:rPr lang="en-US" sz="2400" dirty="0">
                <a:effectLst/>
                <a:ea typeface="Calibri" panose="020F0502020204030204" pitchFamily="34" charset="0"/>
                <a:cs typeface="Times New Roman" panose="02020603050405020304" pitchFamily="18" charset="0"/>
              </a:rPr>
              <a:t>. That it doesn't take our mind from that heavenly domain to this on this earth.  </a:t>
            </a:r>
          </a:p>
        </p:txBody>
      </p:sp>
      <p:sp>
        <p:nvSpPr>
          <p:cNvPr id="7" name="Footer Placeholder 6">
            <a:extLst>
              <a:ext uri="{FF2B5EF4-FFF2-40B4-BE49-F238E27FC236}">
                <a16:creationId xmlns:a16="http://schemas.microsoft.com/office/drawing/2014/main" id="{23D4AB5C-A5E1-034F-4E3C-28FCA644B37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502557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A41001-C54A-AC15-B1F7-A7B065FD53F0}"/>
              </a:ext>
            </a:extLst>
          </p:cNvPr>
          <p:cNvSpPr txBox="1"/>
          <p:nvPr/>
        </p:nvSpPr>
        <p:spPr>
          <a:xfrm>
            <a:off x="1230923" y="1011115"/>
            <a:ext cx="7280031" cy="5037276"/>
          </a:xfrm>
          <a:prstGeom prst="rect">
            <a:avLst/>
          </a:prstGeom>
          <a:noFill/>
        </p:spPr>
        <p:txBody>
          <a:bodyPr wrap="square">
            <a:spAutoFit/>
          </a:bodyPr>
          <a:lstStyle/>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Consider Joshua and Caleb –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They looked to the land of Canaan, not back to Egypt.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They persevered.</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I'm talking about the effect that heaven has on us as the children of God </a:t>
            </a:r>
          </a:p>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(2Cor. 4 v16  -  5:2)</a:t>
            </a:r>
          </a:p>
        </p:txBody>
      </p:sp>
      <p:sp>
        <p:nvSpPr>
          <p:cNvPr id="7" name="Footer Placeholder 6">
            <a:extLst>
              <a:ext uri="{FF2B5EF4-FFF2-40B4-BE49-F238E27FC236}">
                <a16:creationId xmlns:a16="http://schemas.microsoft.com/office/drawing/2014/main" id="{4BE99528-C3B0-1EF4-E2EC-8D429CAA23FB}"/>
              </a:ext>
            </a:extLst>
          </p:cNvPr>
          <p:cNvSpPr>
            <a:spLocks noGrp="1"/>
          </p:cNvSpPr>
          <p:nvPr>
            <p:ph type="ftr" sz="quarter" idx="11"/>
          </p:nvPr>
        </p:nvSpPr>
        <p:spPr/>
        <p:txBody>
          <a:bodyPr/>
          <a:lstStyle/>
          <a:p>
            <a:r>
              <a:rPr lang="en-US"/>
              <a:t>b hastings  newlebanoncoc.com</a:t>
            </a:r>
            <a:endParaRPr lang="en-US" dirty="0"/>
          </a:p>
        </p:txBody>
      </p:sp>
      <p:sp>
        <p:nvSpPr>
          <p:cNvPr id="5" name="Arrow: Right 4">
            <a:extLst>
              <a:ext uri="{FF2B5EF4-FFF2-40B4-BE49-F238E27FC236}">
                <a16:creationId xmlns:a16="http://schemas.microsoft.com/office/drawing/2014/main" id="{50109C68-41D4-17C8-7D28-9672834DFB5C}"/>
              </a:ext>
            </a:extLst>
          </p:cNvPr>
          <p:cNvSpPr/>
          <p:nvPr/>
        </p:nvSpPr>
        <p:spPr>
          <a:xfrm>
            <a:off x="5813571" y="5237913"/>
            <a:ext cx="944852" cy="338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0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16F8F0E-2FCC-3578-9B11-6F6083B9DD2D}"/>
              </a:ext>
            </a:extLst>
          </p:cNvPr>
          <p:cNvSpPr txBox="1"/>
          <p:nvPr/>
        </p:nvSpPr>
        <p:spPr>
          <a:xfrm>
            <a:off x="1157681" y="880844"/>
            <a:ext cx="7379649" cy="5832921"/>
          </a:xfrm>
          <a:prstGeom prst="rect">
            <a:avLst/>
          </a:prstGeom>
          <a:noFill/>
        </p:spPr>
        <p:txBody>
          <a:bodyPr wrap="square">
            <a:spAutoFit/>
          </a:bodyPr>
          <a:lstStyle/>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2Cor. 4:16 </a:t>
            </a:r>
            <a:r>
              <a:rPr lang="en-US" sz="2400" dirty="0">
                <a:effectLst/>
                <a:ea typeface="Calibri" panose="020F0502020204030204" pitchFamily="34" charset="0"/>
                <a:cs typeface="Times New Roman" panose="02020603050405020304" pitchFamily="18" charset="0"/>
              </a:rPr>
              <a:t>Therefore we do not lose heart. Even though our outward man is perishing, yet the inward man is being renewed day by day.</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 17 </a:t>
            </a:r>
            <a:r>
              <a:rPr lang="en-US" sz="2400" dirty="0">
                <a:effectLst/>
                <a:ea typeface="Calibri" panose="020F0502020204030204" pitchFamily="34" charset="0"/>
                <a:cs typeface="Times New Roman" panose="02020603050405020304" pitchFamily="18" charset="0"/>
              </a:rPr>
              <a:t>For our light affliction, which is but for a moment, is working for us a far more exceeding and eternal weight of glory,</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 18 </a:t>
            </a:r>
            <a:r>
              <a:rPr lang="en-US" sz="2400" dirty="0">
                <a:effectLst/>
                <a:ea typeface="Calibri" panose="020F0502020204030204" pitchFamily="34" charset="0"/>
                <a:cs typeface="Times New Roman" panose="02020603050405020304" pitchFamily="18" charset="0"/>
              </a:rPr>
              <a:t>while we do not look at the things which are seen, but at the things which are not seen. For the things which are seen are temporary, but the things which are not seen are eternal.</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 5:1 </a:t>
            </a:r>
            <a:r>
              <a:rPr lang="en-US" sz="2400" dirty="0">
                <a:effectLst/>
                <a:ea typeface="Calibri" panose="020F0502020204030204" pitchFamily="34" charset="0"/>
                <a:cs typeface="Times New Roman" panose="02020603050405020304" pitchFamily="18" charset="0"/>
              </a:rPr>
              <a:t>For we </a:t>
            </a:r>
            <a:r>
              <a:rPr lang="en-US" sz="2400" i="1" u="sng" dirty="0">
                <a:effectLst/>
                <a:ea typeface="Calibri" panose="020F0502020204030204" pitchFamily="34" charset="0"/>
                <a:cs typeface="Times New Roman" panose="02020603050405020304" pitchFamily="18" charset="0"/>
              </a:rPr>
              <a:t>know</a:t>
            </a:r>
            <a:r>
              <a:rPr lang="en-US" sz="2400" dirty="0">
                <a:effectLst/>
                <a:ea typeface="Calibri" panose="020F0502020204030204" pitchFamily="34" charset="0"/>
                <a:cs typeface="Times New Roman" panose="02020603050405020304" pitchFamily="18" charset="0"/>
              </a:rPr>
              <a:t> that if our earthly house, this tent, is destroyed, we have a building from God, a house not made with hands, eternal in the heavens.</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 2 </a:t>
            </a:r>
            <a:r>
              <a:rPr lang="en-US" sz="2400" dirty="0">
                <a:effectLst/>
                <a:ea typeface="Calibri" panose="020F0502020204030204" pitchFamily="34" charset="0"/>
                <a:cs typeface="Times New Roman" panose="02020603050405020304" pitchFamily="18" charset="0"/>
              </a:rPr>
              <a:t>For in this we groan, earnestly desiring to be clothed with our habitation which is from heaven,</a:t>
            </a:r>
          </a:p>
        </p:txBody>
      </p:sp>
      <p:sp>
        <p:nvSpPr>
          <p:cNvPr id="7" name="Footer Placeholder 6">
            <a:extLst>
              <a:ext uri="{FF2B5EF4-FFF2-40B4-BE49-F238E27FC236}">
                <a16:creationId xmlns:a16="http://schemas.microsoft.com/office/drawing/2014/main" id="{49801A82-40C7-8DCB-AFBD-0331A03939A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31459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1393BD6-C4E9-8F39-FC77-6484F1AC650B}"/>
              </a:ext>
            </a:extLst>
          </p:cNvPr>
          <p:cNvSpPr txBox="1"/>
          <p:nvPr/>
        </p:nvSpPr>
        <p:spPr>
          <a:xfrm>
            <a:off x="1208015" y="1182848"/>
            <a:ext cx="7443616" cy="5169149"/>
          </a:xfrm>
          <a:prstGeom prst="rect">
            <a:avLst/>
          </a:prstGeom>
          <a:noFill/>
        </p:spPr>
        <p:txBody>
          <a:bodyPr wrap="square">
            <a:spAutoFit/>
          </a:bodyPr>
          <a:lstStyle/>
          <a:p>
            <a:pPr marL="0" marR="0">
              <a:spcBef>
                <a:spcPts val="0"/>
              </a:spcBef>
              <a:spcAft>
                <a:spcPts val="1000"/>
              </a:spcAft>
            </a:pPr>
            <a:endParaRPr lang="en-US" sz="2400" b="1"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solidFill>
                  <a:srgbClr val="0070C0"/>
                </a:solidFill>
                <a:effectLst/>
                <a:ea typeface="Calibri" panose="020F0502020204030204" pitchFamily="34" charset="0"/>
                <a:cs typeface="Times New Roman" panose="02020603050405020304" pitchFamily="18" charset="0"/>
              </a:rPr>
              <a:t>It gives us meaning and purpose and joy and carries us over the bumps in this life.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I don't care what the discouragement and heartaches may be and it gives us </a:t>
            </a:r>
            <a:r>
              <a:rPr lang="en-US" sz="3000" u="sng" dirty="0">
                <a:effectLst/>
                <a:ea typeface="Calibri" panose="020F0502020204030204" pitchFamily="34" charset="0"/>
                <a:cs typeface="Times New Roman" panose="02020603050405020304" pitchFamily="18" charset="0"/>
              </a:rPr>
              <a:t>something to stand</a:t>
            </a:r>
            <a:r>
              <a:rPr lang="en-US" sz="3000" dirty="0">
                <a:effectLst/>
                <a:ea typeface="Calibri" panose="020F0502020204030204" pitchFamily="34" charset="0"/>
                <a:cs typeface="Times New Roman" panose="02020603050405020304" pitchFamily="18" charset="0"/>
              </a:rPr>
              <a:t> on and there's </a:t>
            </a:r>
            <a:r>
              <a:rPr lang="en-US" sz="3000" u="sng" dirty="0">
                <a:effectLst/>
                <a:ea typeface="Calibri" panose="020F0502020204030204" pitchFamily="34" charset="0"/>
                <a:cs typeface="Times New Roman" panose="02020603050405020304" pitchFamily="18" charset="0"/>
              </a:rPr>
              <a:t>something to look forward to</a:t>
            </a:r>
            <a:r>
              <a:rPr lang="en-US" sz="3000" dirty="0">
                <a:effectLst/>
                <a:ea typeface="Calibri" panose="020F0502020204030204" pitchFamily="34" charset="0"/>
                <a:cs typeface="Times New Roman" panose="02020603050405020304" pitchFamily="18" charset="0"/>
              </a:rPr>
              <a:t>. And that's </a:t>
            </a:r>
            <a:r>
              <a:rPr lang="en-US" sz="3000" u="sng" dirty="0">
                <a:effectLst/>
                <a:ea typeface="Calibri" panose="020F0502020204030204" pitchFamily="34" charset="0"/>
                <a:cs typeface="Times New Roman" panose="02020603050405020304" pitchFamily="18" charset="0"/>
              </a:rPr>
              <a:t>in the heart of God’s people</a:t>
            </a:r>
            <a:r>
              <a:rPr lang="en-US" sz="3000" dirty="0">
                <a:effectLst/>
                <a:ea typeface="Calibri" panose="020F0502020204030204" pitchFamily="34" charset="0"/>
                <a:cs typeface="Times New Roman" panose="02020603050405020304" pitchFamily="18" charset="0"/>
              </a:rPr>
              <a:t>. Life everlasting.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And if you are a faithful Christian, then you have that hope in your heart.</a:t>
            </a:r>
          </a:p>
        </p:txBody>
      </p:sp>
      <p:sp>
        <p:nvSpPr>
          <p:cNvPr id="7" name="Footer Placeholder 6">
            <a:extLst>
              <a:ext uri="{FF2B5EF4-FFF2-40B4-BE49-F238E27FC236}">
                <a16:creationId xmlns:a16="http://schemas.microsoft.com/office/drawing/2014/main" id="{D2DC0BB4-C803-C7D6-49E0-0EC3BC168F86}"/>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0C1FDC7D-DDCE-FFD8-986C-7347E888CE83}"/>
              </a:ext>
            </a:extLst>
          </p:cNvPr>
          <p:cNvSpPr txBox="1"/>
          <p:nvPr/>
        </p:nvSpPr>
        <p:spPr>
          <a:xfrm>
            <a:off x="855677" y="901571"/>
            <a:ext cx="828832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Now how does HEAVEN affect our lives?</a:t>
            </a:r>
          </a:p>
        </p:txBody>
      </p:sp>
    </p:spTree>
    <p:extLst>
      <p:ext uri="{BB962C8B-B14F-4D97-AF65-F5344CB8AC3E}">
        <p14:creationId xmlns:p14="http://schemas.microsoft.com/office/powerpoint/2010/main" val="747584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9CD8A83-8F04-9683-A2E3-03BD171A0D6E}"/>
              </a:ext>
            </a:extLst>
          </p:cNvPr>
          <p:cNvSpPr txBox="1"/>
          <p:nvPr/>
        </p:nvSpPr>
        <p:spPr>
          <a:xfrm>
            <a:off x="1174459" y="1701790"/>
            <a:ext cx="7734649" cy="4452501"/>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How do I get there?  We have a roadmap.  We get there thru the blood of Jesus Christ. No sin can enter there. It is a place of perfection.</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Those who work the works of the flesh will not inherit the Kingdom of God Galatians 5 and</a:t>
            </a:r>
            <a:r>
              <a:rPr lang="en-US" sz="2600" u="sng" dirty="0">
                <a:effectLst/>
                <a:ea typeface="Calibri" panose="020F0502020204030204" pitchFamily="34" charset="0"/>
                <a:cs typeface="Times New Roman" panose="02020603050405020304" pitchFamily="18" charset="0"/>
              </a:rPr>
              <a:t> first Corinthians 6.</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So we have to be forgiven. And we're forgiven through the blood of Christ.  And if we obey the gospel by faith and repentance and baptism, it brings us into the blood and then we are raised to walk in newness of life.</a:t>
            </a:r>
          </a:p>
        </p:txBody>
      </p:sp>
      <p:sp>
        <p:nvSpPr>
          <p:cNvPr id="7" name="Footer Placeholder 6">
            <a:extLst>
              <a:ext uri="{FF2B5EF4-FFF2-40B4-BE49-F238E27FC236}">
                <a16:creationId xmlns:a16="http://schemas.microsoft.com/office/drawing/2014/main" id="{0D1B4816-CF8A-04C2-0189-9C0BFD096DF6}"/>
              </a:ext>
            </a:extLst>
          </p:cNvPr>
          <p:cNvSpPr>
            <a:spLocks noGrp="1"/>
          </p:cNvSpPr>
          <p:nvPr>
            <p:ph type="ftr" sz="quarter" idx="11"/>
          </p:nvPr>
        </p:nvSpPr>
        <p:spPr/>
        <p:txBody>
          <a:bodyPr/>
          <a:lstStyle/>
          <a:p>
            <a:r>
              <a:rPr lang="en-US" dirty="0"/>
              <a:t>b hastings  newlebanoncoc.com</a:t>
            </a:r>
          </a:p>
        </p:txBody>
      </p:sp>
      <p:sp>
        <p:nvSpPr>
          <p:cNvPr id="8" name="TextBox 7">
            <a:extLst>
              <a:ext uri="{FF2B5EF4-FFF2-40B4-BE49-F238E27FC236}">
                <a16:creationId xmlns:a16="http://schemas.microsoft.com/office/drawing/2014/main" id="{4EB29C30-0D30-67D6-4CC1-C4E90E83659F}"/>
              </a:ext>
            </a:extLst>
          </p:cNvPr>
          <p:cNvSpPr txBox="1"/>
          <p:nvPr/>
        </p:nvSpPr>
        <p:spPr>
          <a:xfrm>
            <a:off x="855677" y="907289"/>
            <a:ext cx="828832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Now how do I get there?</a:t>
            </a:r>
          </a:p>
        </p:txBody>
      </p:sp>
    </p:spTree>
    <p:extLst>
      <p:ext uri="{BB962C8B-B14F-4D97-AF65-F5344CB8AC3E}">
        <p14:creationId xmlns:p14="http://schemas.microsoft.com/office/powerpoint/2010/main" val="11774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312D09-7A83-7509-E727-86246520F4DA}"/>
              </a:ext>
            </a:extLst>
          </p:cNvPr>
          <p:cNvSpPr>
            <a:spLocks noGrp="1"/>
          </p:cNvSpPr>
          <p:nvPr>
            <p:ph type="ftr" sz="quarter" idx="11"/>
          </p:nvPr>
        </p:nvSpPr>
        <p:spPr/>
        <p:txBody>
          <a:bodyPr/>
          <a:lstStyle/>
          <a:p>
            <a:r>
              <a:rPr lang="en-US"/>
              <a:t>b hastings  newlebanoncoc.com</a:t>
            </a:r>
            <a:endParaRPr lang="en-US" dirty="0"/>
          </a:p>
        </p:txBody>
      </p:sp>
      <p:sp>
        <p:nvSpPr>
          <p:cNvPr id="6" name="TextBox 5">
            <a:extLst>
              <a:ext uri="{FF2B5EF4-FFF2-40B4-BE49-F238E27FC236}">
                <a16:creationId xmlns:a16="http://schemas.microsoft.com/office/drawing/2014/main" id="{F783BF3A-305F-FF64-153B-397C0C9CB292}"/>
              </a:ext>
            </a:extLst>
          </p:cNvPr>
          <p:cNvSpPr txBox="1"/>
          <p:nvPr/>
        </p:nvSpPr>
        <p:spPr>
          <a:xfrm>
            <a:off x="1333851" y="1266738"/>
            <a:ext cx="6996418" cy="4739759"/>
          </a:xfrm>
          <a:prstGeom prst="rect">
            <a:avLst/>
          </a:prstGeom>
          <a:noFill/>
        </p:spPr>
        <p:txBody>
          <a:bodyPr wrap="square" rtlCol="0">
            <a:spAutoFit/>
          </a:bodyPr>
          <a:lstStyle/>
          <a:p>
            <a:r>
              <a:rPr lang="en-US" sz="4200" dirty="0"/>
              <a:t>The only way we can know about heaven is what God has revealed to us in His Holy Word.</a:t>
            </a:r>
          </a:p>
          <a:p>
            <a:endParaRPr lang="en-US" sz="800" dirty="0"/>
          </a:p>
          <a:p>
            <a:pPr marL="571500" indent="-571500">
              <a:buFont typeface="Arial" panose="020B0604020202020204" pitchFamily="34" charset="0"/>
              <a:buChar char="•"/>
            </a:pPr>
            <a:r>
              <a:rPr lang="en-US" sz="4200" dirty="0">
                <a:solidFill>
                  <a:srgbClr val="FF0000"/>
                </a:solidFill>
              </a:rPr>
              <a:t>Not from the books of men.</a:t>
            </a:r>
          </a:p>
          <a:p>
            <a:pPr marL="571500" indent="-571500">
              <a:buFont typeface="Arial" panose="020B0604020202020204" pitchFamily="34" charset="0"/>
              <a:buChar char="•"/>
            </a:pPr>
            <a:r>
              <a:rPr lang="en-US" sz="4200" dirty="0">
                <a:solidFill>
                  <a:srgbClr val="FF0000"/>
                </a:solidFill>
              </a:rPr>
              <a:t>Not from Hollywood.</a:t>
            </a:r>
          </a:p>
          <a:p>
            <a:pPr marL="571500" indent="-571500">
              <a:buFont typeface="Arial" panose="020B0604020202020204" pitchFamily="34" charset="0"/>
              <a:buChar char="•"/>
            </a:pPr>
            <a:r>
              <a:rPr lang="en-US" sz="4200" dirty="0">
                <a:solidFill>
                  <a:srgbClr val="FF0000"/>
                </a:solidFill>
              </a:rPr>
              <a:t>Not from dreams.</a:t>
            </a:r>
          </a:p>
        </p:txBody>
      </p:sp>
    </p:spTree>
    <p:extLst>
      <p:ext uri="{BB962C8B-B14F-4D97-AF65-F5344CB8AC3E}">
        <p14:creationId xmlns:p14="http://schemas.microsoft.com/office/powerpoint/2010/main" val="2719278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312D09-7A83-7509-E727-86246520F4DA}"/>
              </a:ext>
            </a:extLst>
          </p:cNvPr>
          <p:cNvSpPr>
            <a:spLocks noGrp="1"/>
          </p:cNvSpPr>
          <p:nvPr>
            <p:ph type="ftr" sz="quarter" idx="11"/>
          </p:nvPr>
        </p:nvSpPr>
        <p:spPr/>
        <p:txBody>
          <a:bodyPr/>
          <a:lstStyle/>
          <a:p>
            <a:r>
              <a:rPr lang="en-US"/>
              <a:t>b hastings  newlebanoncoc.com</a:t>
            </a:r>
            <a:endParaRPr lang="en-US" dirty="0"/>
          </a:p>
        </p:txBody>
      </p:sp>
      <p:sp>
        <p:nvSpPr>
          <p:cNvPr id="6" name="TextBox 5">
            <a:extLst>
              <a:ext uri="{FF2B5EF4-FFF2-40B4-BE49-F238E27FC236}">
                <a16:creationId xmlns:a16="http://schemas.microsoft.com/office/drawing/2014/main" id="{F783BF3A-305F-FF64-153B-397C0C9CB292}"/>
              </a:ext>
            </a:extLst>
          </p:cNvPr>
          <p:cNvSpPr txBox="1"/>
          <p:nvPr/>
        </p:nvSpPr>
        <p:spPr>
          <a:xfrm>
            <a:off x="1291905" y="1182848"/>
            <a:ext cx="7038364" cy="5223759"/>
          </a:xfrm>
          <a:prstGeom prst="rect">
            <a:avLst/>
          </a:prstGeom>
          <a:noFill/>
        </p:spPr>
        <p:txBody>
          <a:bodyPr wrap="square" rtlCol="0">
            <a:spAutoFit/>
          </a:bodyPr>
          <a:lstStyle/>
          <a:p>
            <a:r>
              <a:rPr lang="en-US" sz="4000" dirty="0"/>
              <a:t>The only way we can know about heaven is what God has revealed to us in His Holy Word.</a:t>
            </a:r>
          </a:p>
          <a:p>
            <a:endParaRPr lang="en-US" sz="4000" dirty="0"/>
          </a:p>
          <a:p>
            <a:r>
              <a:rPr lang="en-US" sz="4000" dirty="0">
                <a:solidFill>
                  <a:srgbClr val="FF0000"/>
                </a:solidFill>
              </a:rPr>
              <a:t>The only way we can know </a:t>
            </a:r>
            <a:r>
              <a:rPr lang="en-US" sz="4000" b="1" u="sng" dirty="0">
                <a:solidFill>
                  <a:srgbClr val="FF0000"/>
                </a:solidFill>
              </a:rPr>
              <a:t>who </a:t>
            </a:r>
            <a:r>
              <a:rPr lang="en-US" sz="4000" dirty="0">
                <a:solidFill>
                  <a:srgbClr val="FF0000"/>
                </a:solidFill>
              </a:rPr>
              <a:t>will go to heaven is by reading what God has left for us in His holy record.</a:t>
            </a:r>
          </a:p>
          <a:p>
            <a:endParaRPr lang="en-US" sz="800" dirty="0"/>
          </a:p>
        </p:txBody>
      </p:sp>
    </p:spTree>
    <p:extLst>
      <p:ext uri="{BB962C8B-B14F-4D97-AF65-F5344CB8AC3E}">
        <p14:creationId xmlns:p14="http://schemas.microsoft.com/office/powerpoint/2010/main" val="109787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1621"/>
            <a:ext cx="8077200"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Christ is coming back for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His wife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His church</a:t>
            </a: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church of Christ, Eph.5:23-27, Matt.16:18, Rom. 16,16.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 will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not be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coming back for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other men’s wives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(denominations).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Are you ready for His return?</a:t>
            </a:r>
          </a:p>
        </p:txBody>
      </p:sp>
      <p:sp>
        <p:nvSpPr>
          <p:cNvPr id="3" name="Rectangle 2"/>
          <p:cNvSpPr/>
          <p:nvPr/>
        </p:nvSpPr>
        <p:spPr>
          <a:xfrm>
            <a:off x="152400" y="914401"/>
            <a:ext cx="8610599" cy="54419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8BCF14B-48D5-AF36-F86D-022392C5060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rPr>
              <a:t>b hastings  newlebanoncoc.com</a:t>
            </a:r>
          </a:p>
        </p:txBody>
      </p:sp>
      <p:sp>
        <p:nvSpPr>
          <p:cNvPr id="5" name="TextBox 4">
            <a:extLst>
              <a:ext uri="{FF2B5EF4-FFF2-40B4-BE49-F238E27FC236}">
                <a16:creationId xmlns:a16="http://schemas.microsoft.com/office/drawing/2014/main" id="{38BE6693-C8A5-F3C4-F82F-A2A951E4043C}"/>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Tree>
    <p:extLst>
      <p:ext uri="{BB962C8B-B14F-4D97-AF65-F5344CB8AC3E}">
        <p14:creationId xmlns:p14="http://schemas.microsoft.com/office/powerpoint/2010/main" val="410200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Content Placeholder 3">
            <a:extLst>
              <a:ext uri="{FF2B5EF4-FFF2-40B4-BE49-F238E27FC236}">
                <a16:creationId xmlns:a16="http://schemas.microsoft.com/office/drawing/2014/main" id="{E2FE19E1-C09D-356F-EA6C-4A216D3E4B01}"/>
              </a:ext>
            </a:extLst>
          </p:cNvPr>
          <p:cNvSpPr txBox="1">
            <a:spLocks/>
          </p:cNvSpPr>
          <p:nvPr/>
        </p:nvSpPr>
        <p:spPr>
          <a:xfrm>
            <a:off x="457200" y="1143000"/>
            <a:ext cx="8001000" cy="4876800"/>
          </a:xfrm>
          <a:prstGeom prst="rect">
            <a:avLst/>
          </a:prstGeom>
          <a:solidFill>
            <a:sysClr val="window" lastClr="FFFFFF"/>
          </a:solidFill>
          <a:ln>
            <a:solidFill>
              <a:srgbClr val="0000FF"/>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How do we get into the church?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“Jesus answered and said to him, "Most assuredly, I say to you, </a:t>
            </a:r>
            <a:r>
              <a:rPr kumimoji="0" lang="en-US" sz="3000" b="0" i="0" u="sng"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unless one is born again, he cannot see the kingdom of God</a:t>
            </a:r>
            <a:r>
              <a:rPr kumimoji="0" lang="en-US" sz="30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 Nicodemus said to Him, How can a man be born when he is old? Can he enter a second time into his mother's womb and be born? Jesus answered, "Most assuredly, I say to you, unless </a:t>
            </a:r>
            <a:r>
              <a:rPr kumimoji="0" lang="en-US" sz="3000" b="1" i="0" u="sng"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one is born of water and the Spirit</a:t>
            </a:r>
            <a:r>
              <a:rPr kumimoji="0" lang="en-US" sz="30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 he cannot enter the kingdom of God.” </a:t>
            </a:r>
            <a:r>
              <a:rPr kumimoji="0" lang="en-US" sz="30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(John 3:3-5)</a:t>
            </a:r>
          </a:p>
        </p:txBody>
      </p:sp>
      <p:sp>
        <p:nvSpPr>
          <p:cNvPr id="7" name="Footer Placeholder 6">
            <a:extLst>
              <a:ext uri="{FF2B5EF4-FFF2-40B4-BE49-F238E27FC236}">
                <a16:creationId xmlns:a16="http://schemas.microsoft.com/office/drawing/2014/main" id="{84603537-EA8F-FAD8-2481-7EF9391D402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t>b hastings  newlebanoncoc.com</a:t>
            </a:r>
          </a:p>
        </p:txBody>
      </p:sp>
      <p:sp>
        <p:nvSpPr>
          <p:cNvPr id="5" name="TextBox 4">
            <a:extLst>
              <a:ext uri="{FF2B5EF4-FFF2-40B4-BE49-F238E27FC236}">
                <a16:creationId xmlns:a16="http://schemas.microsoft.com/office/drawing/2014/main" id="{5721FFDB-5947-7A71-931D-D02D7ADC391E}"/>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Tree>
    <p:extLst>
      <p:ext uri="{BB962C8B-B14F-4D97-AF65-F5344CB8AC3E}">
        <p14:creationId xmlns:p14="http://schemas.microsoft.com/office/powerpoint/2010/main" val="3258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7F347-6531-4A37-A91F-25CF1305DC5B}"/>
              </a:ext>
            </a:extLst>
          </p:cNvPr>
          <p:cNvPicPr>
            <a:picLocks noChangeAspect="1"/>
          </p:cNvPicPr>
          <p:nvPr/>
        </p:nvPicPr>
        <p:blipFill rotWithShape="1">
          <a:blip r:embed="rId2"/>
          <a:srcRect l="15254" t="19491" r="35085" b="14219"/>
          <a:stretch/>
        </p:blipFill>
        <p:spPr>
          <a:xfrm>
            <a:off x="464934" y="1686693"/>
            <a:ext cx="5339172" cy="4008935"/>
          </a:xfrm>
          <a:prstGeom prst="rect">
            <a:avLst/>
          </a:prstGeom>
          <a:ln w="38100">
            <a:solidFill>
              <a:srgbClr val="002060"/>
            </a:solidFill>
          </a:ln>
        </p:spPr>
      </p:pic>
      <p:sp>
        <p:nvSpPr>
          <p:cNvPr id="3" name="TextBox 2"/>
          <p:cNvSpPr txBox="1"/>
          <p:nvPr/>
        </p:nvSpPr>
        <p:spPr>
          <a:xfrm>
            <a:off x="573438" y="816114"/>
            <a:ext cx="74314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Acts 2:47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And the Lord added to the church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daily those who were being saved.</a:t>
            </a:r>
          </a:p>
        </p:txBody>
      </p:sp>
      <p:sp>
        <p:nvSpPr>
          <p:cNvPr id="4" name="TextBox 3"/>
          <p:cNvSpPr txBox="1"/>
          <p:nvPr/>
        </p:nvSpPr>
        <p:spPr>
          <a:xfrm>
            <a:off x="0" y="5722203"/>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These churches are not the Bride of Christ (Eph.5) Christ has </a:t>
            </a:r>
            <a:r>
              <a:rPr kumimoji="0" lang="en-US" sz="2300" b="1" i="0" u="sng" strike="noStrike" kern="1200" cap="none" spc="0" normalizeH="0" baseline="0" noProof="0" dirty="0">
                <a:ln>
                  <a:noFill/>
                </a:ln>
                <a:solidFill>
                  <a:srgbClr val="C00000"/>
                </a:solidFill>
                <a:effectLst/>
                <a:uLnTx/>
                <a:uFillTx/>
                <a:latin typeface="Calibri" panose="020F0502020204030204"/>
                <a:ea typeface="+mn-ea"/>
                <a:cs typeface="+mn-cs"/>
              </a:rPr>
              <a:t>ONE</a:t>
            </a: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 Bride.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Which church were those in Acts 2:47 added to?</a:t>
            </a:r>
          </a:p>
        </p:txBody>
      </p:sp>
      <p:cxnSp>
        <p:nvCxnSpPr>
          <p:cNvPr id="6" name="Straight Connector 5"/>
          <p:cNvCxnSpPr/>
          <p:nvPr/>
        </p:nvCxnSpPr>
        <p:spPr>
          <a:xfrm>
            <a:off x="263470" y="2836190"/>
            <a:ext cx="8663554" cy="7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1444" y="785598"/>
            <a:ext cx="7641956" cy="70788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66108" y="2942550"/>
            <a:ext cx="27044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churches are too late to be the Lord’s church.</a:t>
            </a:r>
          </a:p>
        </p:txBody>
      </p:sp>
      <p:sp>
        <p:nvSpPr>
          <p:cNvPr id="5" name="5-Point Star 4"/>
          <p:cNvSpPr/>
          <p:nvPr/>
        </p:nvSpPr>
        <p:spPr>
          <a:xfrm>
            <a:off x="402932" y="2374432"/>
            <a:ext cx="493059" cy="4695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96F0FAA-D55A-9E7E-912B-BAE345FBB46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t>b hastings  newlebanoncoc.com</a:t>
            </a:r>
          </a:p>
        </p:txBody>
      </p:sp>
      <p:sp>
        <p:nvSpPr>
          <p:cNvPr id="10" name="TextBox 9">
            <a:extLst>
              <a:ext uri="{FF2B5EF4-FFF2-40B4-BE49-F238E27FC236}">
                <a16:creationId xmlns:a16="http://schemas.microsoft.com/office/drawing/2014/main" id="{4648505C-FE2E-5B2A-BDFB-4E35FF03E4FF}"/>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Tree>
    <p:extLst>
      <p:ext uri="{BB962C8B-B14F-4D97-AF65-F5344CB8AC3E}">
        <p14:creationId xmlns:p14="http://schemas.microsoft.com/office/powerpoint/2010/main" val="1605532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31B0BC7-5668-C1EB-82C4-781740FDD15D}"/>
              </a:ext>
            </a:extLst>
          </p:cNvPr>
          <p:cNvSpPr txBox="1"/>
          <p:nvPr/>
        </p:nvSpPr>
        <p:spPr>
          <a:xfrm>
            <a:off x="1291905" y="1275127"/>
            <a:ext cx="7201464" cy="4821448"/>
          </a:xfrm>
          <a:prstGeom prst="rect">
            <a:avLst/>
          </a:prstGeom>
          <a:noFill/>
        </p:spPr>
        <p:txBody>
          <a:bodyPr wrap="square">
            <a:spAutoFit/>
          </a:bodyPr>
          <a:lstStyle/>
          <a:p>
            <a:pPr marL="0" marR="0">
              <a:lnSpc>
                <a:spcPct val="115000"/>
              </a:lnSpc>
              <a:spcBef>
                <a:spcPts val="0"/>
              </a:spcBef>
              <a:spcAft>
                <a:spcPts val="1000"/>
              </a:spcAft>
            </a:pPr>
            <a:r>
              <a:rPr lang="en-US" sz="3000" dirty="0">
                <a:solidFill>
                  <a:srgbClr val="FF0000"/>
                </a:solidFill>
                <a:effectLst/>
                <a:ea typeface="Calibri" panose="020F0502020204030204" pitchFamily="34" charset="0"/>
                <a:cs typeface="Times New Roman" panose="02020603050405020304" pitchFamily="18" charset="0"/>
              </a:rPr>
              <a:t>And as a Christian </a:t>
            </a:r>
            <a:r>
              <a:rPr lang="en-US" sz="30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if</a:t>
            </a:r>
            <a:r>
              <a:rPr lang="en-US" sz="3000" dirty="0">
                <a:solidFill>
                  <a:srgbClr val="FF0000"/>
                </a:solidFill>
                <a:effectLst/>
                <a:ea typeface="Calibri" panose="020F0502020204030204" pitchFamily="34" charset="0"/>
                <a:cs typeface="Times New Roman" panose="02020603050405020304" pitchFamily="18" charset="0"/>
              </a:rPr>
              <a:t> we are faithful unto death Rev 2:10, </a:t>
            </a:r>
          </a:p>
          <a:p>
            <a:pPr marL="0" marR="0">
              <a:lnSpc>
                <a:spcPct val="115000"/>
              </a:lnSpc>
              <a:spcBef>
                <a:spcPts val="0"/>
              </a:spcBef>
              <a:spcAft>
                <a:spcPts val="1000"/>
              </a:spcAft>
            </a:pPr>
            <a:r>
              <a:rPr lang="en-US" sz="3000" dirty="0">
                <a:effectLst/>
                <a:latin typeface="Arial Black" panose="020B0A04020102020204" pitchFamily="34" charset="0"/>
                <a:ea typeface="Calibri" panose="020F0502020204030204" pitchFamily="34" charset="0"/>
                <a:cs typeface="Times New Roman" panose="02020603050405020304" pitchFamily="18" charset="0"/>
              </a:rPr>
              <a:t>If</a:t>
            </a:r>
            <a:r>
              <a:rPr lang="en-US" sz="3000" dirty="0">
                <a:effectLst/>
                <a:ea typeface="Calibri" panose="020F0502020204030204" pitchFamily="34" charset="0"/>
                <a:cs typeface="Times New Roman" panose="02020603050405020304" pitchFamily="18" charset="0"/>
              </a:rPr>
              <a:t> we will persevere and continue,</a:t>
            </a:r>
          </a:p>
          <a:p>
            <a:pPr marL="0" marR="0">
              <a:lnSpc>
                <a:spcPct val="115000"/>
              </a:lnSpc>
              <a:spcBef>
                <a:spcPts val="0"/>
              </a:spcBef>
              <a:spcAft>
                <a:spcPts val="1000"/>
              </a:spcAft>
            </a:pPr>
            <a:r>
              <a:rPr lang="en-US" sz="30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If</a:t>
            </a:r>
            <a:r>
              <a:rPr lang="en-US" sz="3000" dirty="0">
                <a:solidFill>
                  <a:srgbClr val="0070C0"/>
                </a:solidFill>
                <a:effectLst/>
                <a:ea typeface="Calibri" panose="020F0502020204030204" pitchFamily="34" charset="0"/>
                <a:cs typeface="Times New Roman" panose="02020603050405020304" pitchFamily="18" charset="0"/>
              </a:rPr>
              <a:t> we will give diligence to make our calling and election sure (2Pet.1:10) </a:t>
            </a:r>
          </a:p>
          <a:p>
            <a:pPr marL="0" marR="0">
              <a:lnSpc>
                <a:spcPct val="115000"/>
              </a:lnSpc>
              <a:spcBef>
                <a:spcPts val="0"/>
              </a:spcBef>
              <a:spcAft>
                <a:spcPts val="1000"/>
              </a:spcAft>
            </a:pPr>
            <a:r>
              <a:rPr lang="en-US" sz="3000" dirty="0">
                <a:solidFill>
                  <a:srgbClr val="FF0000"/>
                </a:solidFill>
                <a:effectLst/>
                <a:ea typeface="Calibri" panose="020F0502020204030204" pitchFamily="34" charset="0"/>
                <a:cs typeface="Times New Roman" panose="02020603050405020304" pitchFamily="18" charset="0"/>
              </a:rPr>
              <a:t>We shall never fall. </a:t>
            </a:r>
          </a:p>
          <a:p>
            <a:pPr marL="0" marR="0">
              <a:lnSpc>
                <a:spcPct val="115000"/>
              </a:lnSpc>
              <a:spcBef>
                <a:spcPts val="0"/>
              </a:spcBef>
              <a:spcAft>
                <a:spcPts val="1000"/>
              </a:spcAft>
            </a:pPr>
            <a:r>
              <a:rPr lang="en-US" sz="3000" dirty="0">
                <a:effectLst/>
                <a:ea typeface="Calibri" panose="020F0502020204030204" pitchFamily="34" charset="0"/>
                <a:cs typeface="Times New Roman" panose="02020603050405020304" pitchFamily="18" charset="0"/>
              </a:rPr>
              <a:t>But there will be an abundant entrance into that eternal Kingdom.</a:t>
            </a:r>
          </a:p>
        </p:txBody>
      </p:sp>
      <p:sp>
        <p:nvSpPr>
          <p:cNvPr id="7" name="Footer Placeholder 6">
            <a:extLst>
              <a:ext uri="{FF2B5EF4-FFF2-40B4-BE49-F238E27FC236}">
                <a16:creationId xmlns:a16="http://schemas.microsoft.com/office/drawing/2014/main" id="{DC3F5367-91F8-71A1-6A57-A256CBF8231F}"/>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75959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F87DA9-1068-D65F-B09D-B6DD92CDD05D}"/>
              </a:ext>
            </a:extLst>
          </p:cNvPr>
          <p:cNvSpPr txBox="1"/>
          <p:nvPr/>
        </p:nvSpPr>
        <p:spPr>
          <a:xfrm>
            <a:off x="1275127" y="947957"/>
            <a:ext cx="7692704" cy="5015668"/>
          </a:xfrm>
          <a:prstGeom prst="rect">
            <a:avLst/>
          </a:prstGeom>
          <a:noFill/>
        </p:spPr>
        <p:txBody>
          <a:bodyPr wrap="square">
            <a:spAutoFit/>
          </a:bodyPr>
          <a:lstStyle/>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That's what God promises friend.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And Are you ready this morning to go?</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Have you prepared to go?</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Are you ready to give your life to Jesus Christ?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Friend we can’t afford to be lost.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Friend, the door is open, and Jesus is inviting you to come.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Come today.</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Come to the blood of Christ.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BCAF956F-7461-627A-AC22-C5CAAAD1BE00}"/>
              </a:ext>
            </a:extLst>
          </p:cNvPr>
          <p:cNvSpPr>
            <a:spLocks noGrp="1"/>
          </p:cNvSpPr>
          <p:nvPr>
            <p:ph type="ftr" sz="quarter" idx="11"/>
          </p:nvPr>
        </p:nvSpPr>
        <p:spPr/>
        <p:txBody>
          <a:bodyPr/>
          <a:lstStyle/>
          <a:p>
            <a:r>
              <a:rPr lang="en-US" sz="1600" dirty="0">
                <a:solidFill>
                  <a:srgbClr val="0070C0"/>
                </a:solidFill>
              </a:rPr>
              <a:t>b hastings  newlebanoncoc.com</a:t>
            </a:r>
          </a:p>
        </p:txBody>
      </p:sp>
    </p:spTree>
    <p:extLst>
      <p:ext uri="{BB962C8B-B14F-4D97-AF65-F5344CB8AC3E}">
        <p14:creationId xmlns:p14="http://schemas.microsoft.com/office/powerpoint/2010/main" val="217895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37157-8CEC-BF9E-82CB-B31EEF9616ED}"/>
              </a:ext>
            </a:extLst>
          </p:cNvPr>
          <p:cNvSpPr txBox="1"/>
          <p:nvPr/>
        </p:nvSpPr>
        <p:spPr>
          <a:xfrm>
            <a:off x="261250" y="923095"/>
            <a:ext cx="1907178" cy="20005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Gospels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Matthew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Luke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John</a:t>
            </a:r>
          </a:p>
        </p:txBody>
      </p:sp>
      <p:sp>
        <p:nvSpPr>
          <p:cNvPr id="3" name="TextBox 2">
            <a:extLst>
              <a:ext uri="{FF2B5EF4-FFF2-40B4-BE49-F238E27FC236}">
                <a16:creationId xmlns:a16="http://schemas.microsoft.com/office/drawing/2014/main" id="{42086D72-D90F-06D6-91CE-C7E02283EA09}"/>
              </a:ext>
            </a:extLst>
          </p:cNvPr>
          <p:cNvSpPr txBox="1"/>
          <p:nvPr/>
        </p:nvSpPr>
        <p:spPr>
          <a:xfrm>
            <a:off x="287386" y="3274422"/>
            <a:ext cx="2229395"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History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Acts</a:t>
            </a:r>
          </a:p>
        </p:txBody>
      </p:sp>
      <p:sp>
        <p:nvSpPr>
          <p:cNvPr id="4" name="TextBox 3">
            <a:extLst>
              <a:ext uri="{FF2B5EF4-FFF2-40B4-BE49-F238E27FC236}">
                <a16:creationId xmlns:a16="http://schemas.microsoft.com/office/drawing/2014/main" id="{3143AA0E-4352-8877-943D-FED756B7DDE2}"/>
              </a:ext>
            </a:extLst>
          </p:cNvPr>
          <p:cNvSpPr txBox="1"/>
          <p:nvPr/>
        </p:nvSpPr>
        <p:spPr>
          <a:xfrm>
            <a:off x="4136574" y="923101"/>
            <a:ext cx="2229395"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Paul’s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Romans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Titus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p:txBody>
      </p:sp>
      <p:sp>
        <p:nvSpPr>
          <p:cNvPr id="5" name="TextBox 4">
            <a:extLst>
              <a:ext uri="{FF2B5EF4-FFF2-40B4-BE49-F238E27FC236}">
                <a16:creationId xmlns:a16="http://schemas.microsoft.com/office/drawing/2014/main" id="{42457375-1357-0BFB-C844-8FC060344EFC}"/>
              </a:ext>
            </a:extLst>
          </p:cNvPr>
          <p:cNvSpPr txBox="1"/>
          <p:nvPr/>
        </p:nvSpPr>
        <p:spPr>
          <a:xfrm>
            <a:off x="6331137" y="931806"/>
            <a:ext cx="2394857"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General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Hebrews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James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3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Jude</a:t>
            </a:r>
          </a:p>
        </p:txBody>
      </p:sp>
      <p:sp>
        <p:nvSpPr>
          <p:cNvPr id="6" name="TextBox 5">
            <a:extLst>
              <a:ext uri="{FF2B5EF4-FFF2-40B4-BE49-F238E27FC236}">
                <a16:creationId xmlns:a16="http://schemas.microsoft.com/office/drawing/2014/main" id="{40702E28-BD11-5115-8F08-4971780C5ADC}"/>
              </a:ext>
            </a:extLst>
          </p:cNvPr>
          <p:cNvSpPr txBox="1"/>
          <p:nvPr/>
        </p:nvSpPr>
        <p:spPr>
          <a:xfrm>
            <a:off x="313507" y="4815849"/>
            <a:ext cx="18026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Revelation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2BF1379-3000-02EA-DB5C-5ABE2A11096A}"/>
              </a:ext>
            </a:extLst>
          </p:cNvPr>
          <p:cNvSpPr/>
          <p:nvPr/>
        </p:nvSpPr>
        <p:spPr>
          <a:xfrm>
            <a:off x="0" y="6457418"/>
            <a:ext cx="9144000" cy="394883"/>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A3653B-9AD5-1D7D-BE19-BC7B200DC009}"/>
              </a:ext>
            </a:extLst>
          </p:cNvPr>
          <p:cNvSpPr txBox="1"/>
          <p:nvPr/>
        </p:nvSpPr>
        <p:spPr>
          <a:xfrm>
            <a:off x="1" y="6468156"/>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9" name="TextBox 8">
            <a:extLst>
              <a:ext uri="{FF2B5EF4-FFF2-40B4-BE49-F238E27FC236}">
                <a16:creationId xmlns:a16="http://schemas.microsoft.com/office/drawing/2014/main" id="{18D75A5A-4030-6836-DC78-98CF0A269964}"/>
              </a:ext>
            </a:extLst>
          </p:cNvPr>
          <p:cNvSpPr txBox="1"/>
          <p:nvPr/>
        </p:nvSpPr>
        <p:spPr>
          <a:xfrm>
            <a:off x="0" y="12038"/>
            <a:ext cx="9144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3A03A40-AB7A-A332-AAF4-3E2945BBE370}"/>
              </a:ext>
            </a:extLst>
          </p:cNvPr>
          <p:cNvSpPr/>
          <p:nvPr/>
        </p:nvSpPr>
        <p:spPr>
          <a:xfrm>
            <a:off x="0" y="12037"/>
            <a:ext cx="9144000" cy="70206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B6F9193-EFBE-B931-CD8D-71DFAB4B0AA2}"/>
              </a:ext>
            </a:extLst>
          </p:cNvPr>
          <p:cNvSpPr txBox="1"/>
          <p:nvPr/>
        </p:nvSpPr>
        <p:spPr>
          <a:xfrm>
            <a:off x="0" y="103541"/>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Books of the New Testament</a:t>
            </a:r>
          </a:p>
        </p:txBody>
      </p:sp>
      <p:sp>
        <p:nvSpPr>
          <p:cNvPr id="13" name="Rectangle 12">
            <a:extLst>
              <a:ext uri="{FF2B5EF4-FFF2-40B4-BE49-F238E27FC236}">
                <a16:creationId xmlns:a16="http://schemas.microsoft.com/office/drawing/2014/main" id="{5C512CDD-4CEA-C06A-7D90-956B13CF9FB8}"/>
              </a:ext>
            </a:extLst>
          </p:cNvPr>
          <p:cNvSpPr/>
          <p:nvPr/>
        </p:nvSpPr>
        <p:spPr>
          <a:xfrm>
            <a:off x="4014651" y="836543"/>
            <a:ext cx="4946469" cy="53738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F9BA26E-10E9-4647-E661-0229B8FBC776}"/>
              </a:ext>
            </a:extLst>
          </p:cNvPr>
          <p:cNvSpPr/>
          <p:nvPr/>
        </p:nvSpPr>
        <p:spPr>
          <a:xfrm>
            <a:off x="261259" y="836543"/>
            <a:ext cx="3570512" cy="21886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A2262E0-650A-23AB-F45D-4647B32BDB40}"/>
              </a:ext>
            </a:extLst>
          </p:cNvPr>
          <p:cNvSpPr txBox="1"/>
          <p:nvPr/>
        </p:nvSpPr>
        <p:spPr>
          <a:xfrm>
            <a:off x="2011680" y="1515290"/>
            <a:ext cx="168074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 life of Christ</a:t>
            </a:r>
          </a:p>
        </p:txBody>
      </p:sp>
      <p:sp>
        <p:nvSpPr>
          <p:cNvPr id="16" name="Rectangle 15">
            <a:extLst>
              <a:ext uri="{FF2B5EF4-FFF2-40B4-BE49-F238E27FC236}">
                <a16:creationId xmlns:a16="http://schemas.microsoft.com/office/drawing/2014/main" id="{CA18C83B-9FBE-3AF7-A70B-C2C08B5DDC52}"/>
              </a:ext>
            </a:extLst>
          </p:cNvPr>
          <p:cNvSpPr/>
          <p:nvPr/>
        </p:nvSpPr>
        <p:spPr>
          <a:xfrm>
            <a:off x="261250" y="3234963"/>
            <a:ext cx="3570512" cy="13965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569D34-D63B-6535-E392-841224D6D6DF}"/>
              </a:ext>
            </a:extLst>
          </p:cNvPr>
          <p:cNvSpPr txBox="1"/>
          <p:nvPr/>
        </p:nvSpPr>
        <p:spPr>
          <a:xfrm>
            <a:off x="2046516" y="3257002"/>
            <a:ext cx="178524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History of the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How to be a Christian</a:t>
            </a:r>
          </a:p>
        </p:txBody>
      </p:sp>
      <p:sp>
        <p:nvSpPr>
          <p:cNvPr id="18" name="TextBox 17">
            <a:extLst>
              <a:ext uri="{FF2B5EF4-FFF2-40B4-BE49-F238E27FC236}">
                <a16:creationId xmlns:a16="http://schemas.microsoft.com/office/drawing/2014/main" id="{E0E3AF8B-36BC-1FF3-C562-0F25F7629FE8}"/>
              </a:ext>
            </a:extLst>
          </p:cNvPr>
          <p:cNvSpPr txBox="1"/>
          <p:nvPr/>
        </p:nvSpPr>
        <p:spPr>
          <a:xfrm>
            <a:off x="6069874" y="4552342"/>
            <a:ext cx="265612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These letters tell us how to LIVE the Christian life.</a:t>
            </a:r>
          </a:p>
        </p:txBody>
      </p:sp>
      <p:sp>
        <p:nvSpPr>
          <p:cNvPr id="19" name="Rectangle 18">
            <a:extLst>
              <a:ext uri="{FF2B5EF4-FFF2-40B4-BE49-F238E27FC236}">
                <a16:creationId xmlns:a16="http://schemas.microsoft.com/office/drawing/2014/main" id="{C4A4707E-F231-35BA-6312-2BC15ECB0FBB}"/>
              </a:ext>
            </a:extLst>
          </p:cNvPr>
          <p:cNvSpPr/>
          <p:nvPr/>
        </p:nvSpPr>
        <p:spPr>
          <a:xfrm>
            <a:off x="261251" y="4812263"/>
            <a:ext cx="3570512" cy="14088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C52D083-FA59-4BD1-31C4-0805754C22F3}"/>
              </a:ext>
            </a:extLst>
          </p:cNvPr>
          <p:cNvSpPr txBox="1"/>
          <p:nvPr/>
        </p:nvSpPr>
        <p:spPr>
          <a:xfrm>
            <a:off x="522514" y="5342710"/>
            <a:ext cx="309154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Tells us how to DIE in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Be faithful unto death.</a:t>
            </a:r>
          </a:p>
        </p:txBody>
      </p:sp>
      <p:sp>
        <p:nvSpPr>
          <p:cNvPr id="21" name="Arrow: Down 20">
            <a:extLst>
              <a:ext uri="{FF2B5EF4-FFF2-40B4-BE49-F238E27FC236}">
                <a16:creationId xmlns:a16="http://schemas.microsoft.com/office/drawing/2014/main" id="{62FB295C-282A-B43C-7F3B-57840FD78FA5}"/>
              </a:ext>
            </a:extLst>
          </p:cNvPr>
          <p:cNvSpPr/>
          <p:nvPr/>
        </p:nvSpPr>
        <p:spPr>
          <a:xfrm>
            <a:off x="2865121" y="2288372"/>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9559B4ED-F379-7B8C-174A-F427AD9DDC2F}"/>
              </a:ext>
            </a:extLst>
          </p:cNvPr>
          <p:cNvSpPr/>
          <p:nvPr/>
        </p:nvSpPr>
        <p:spPr>
          <a:xfrm rot="12775501">
            <a:off x="3859567" y="3200307"/>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818FC513-2AF3-FA2D-2273-2BC5AA8F18A0}"/>
              </a:ext>
            </a:extLst>
          </p:cNvPr>
          <p:cNvSpPr/>
          <p:nvPr/>
        </p:nvSpPr>
        <p:spPr>
          <a:xfrm rot="5400000">
            <a:off x="3854171" y="4934934"/>
            <a:ext cx="193671" cy="55236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89AB473F-A2AA-3489-132F-2433E834CFB1}"/>
              </a:ext>
            </a:extLst>
          </p:cNvPr>
          <p:cNvSpPr>
            <a:spLocks noGrp="1"/>
          </p:cNvSpPr>
          <p:nvPr>
            <p:ph type="ftr" sz="quarter" idx="11"/>
          </p:nvPr>
        </p:nvSpPr>
        <p:spPr/>
        <p:txBody>
          <a:bodyPr/>
          <a:lstStyle/>
          <a:p>
            <a:r>
              <a:rPr lang="en-US"/>
              <a:t>b hastings  newlebanoncoc.com</a:t>
            </a:r>
          </a:p>
        </p:txBody>
      </p:sp>
    </p:spTree>
    <p:extLst>
      <p:ext uri="{BB962C8B-B14F-4D97-AF65-F5344CB8AC3E}">
        <p14:creationId xmlns:p14="http://schemas.microsoft.com/office/powerpoint/2010/main" val="315773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C3C835-43A8-EC6D-E2A1-F6A342B0CBA3}"/>
              </a:ext>
            </a:extLst>
          </p:cNvPr>
          <p:cNvSpPr txBox="1"/>
          <p:nvPr/>
        </p:nvSpPr>
        <p:spPr>
          <a:xfrm>
            <a:off x="1124126" y="1140903"/>
            <a:ext cx="7583646" cy="5160387"/>
          </a:xfrm>
          <a:prstGeom prst="rect">
            <a:avLst/>
          </a:prstGeom>
          <a:noFill/>
        </p:spPr>
        <p:txBody>
          <a:bodyPr wrap="square">
            <a:spAutoFit/>
          </a:bodyPr>
          <a:lstStyle/>
          <a:p>
            <a:pPr marL="0" marR="0">
              <a:spcBef>
                <a:spcPts val="0"/>
              </a:spcBef>
              <a:spcAft>
                <a:spcPts val="1000"/>
              </a:spcAft>
            </a:pPr>
            <a:r>
              <a:rPr lang="en-US" sz="2600" b="1" dirty="0">
                <a:solidFill>
                  <a:srgbClr val="FF0000"/>
                </a:solidFill>
                <a:effectLst/>
                <a:ea typeface="Calibri" panose="020F0502020204030204" pitchFamily="34" charset="0"/>
                <a:cs typeface="Times New Roman" panose="02020603050405020304" pitchFamily="18" charset="0"/>
              </a:rPr>
              <a:t>Many sermons </a:t>
            </a:r>
            <a:r>
              <a:rPr lang="en-US" sz="2600" dirty="0">
                <a:effectLst/>
                <a:ea typeface="Calibri" panose="020F0502020204030204" pitchFamily="34" charset="0"/>
                <a:cs typeface="Times New Roman" panose="02020603050405020304" pitchFamily="18" charset="0"/>
              </a:rPr>
              <a:t>preached on heaven.</a:t>
            </a:r>
            <a:r>
              <a:rPr lang="en-US" sz="2600" dirty="0">
                <a:ea typeface="Calibri" panose="020F0502020204030204" pitchFamily="34" charset="0"/>
                <a:cs typeface="Times New Roman" panose="02020603050405020304" pitchFamily="18" charset="0"/>
              </a:rPr>
              <a:t> </a:t>
            </a:r>
            <a:r>
              <a:rPr lang="en-US" sz="2600" b="1" dirty="0">
                <a:solidFill>
                  <a:srgbClr val="FF0000"/>
                </a:solidFill>
                <a:effectLst/>
                <a:ea typeface="Calibri" panose="020F0502020204030204" pitchFamily="34" charset="0"/>
                <a:cs typeface="Times New Roman" panose="02020603050405020304" pitchFamily="18" charset="0"/>
              </a:rPr>
              <a:t>Many gravestones</a:t>
            </a:r>
            <a:r>
              <a:rPr lang="en-US" sz="2600" dirty="0">
                <a:effectLst/>
                <a:ea typeface="Calibri" panose="020F0502020204030204" pitchFamily="34" charset="0"/>
                <a:cs typeface="Times New Roman" panose="02020603050405020304" pitchFamily="18" charset="0"/>
              </a:rPr>
              <a:t> Have the inscription heaven on them. </a:t>
            </a:r>
            <a:r>
              <a:rPr lang="en-US" sz="2600" b="1" dirty="0">
                <a:solidFill>
                  <a:srgbClr val="FF0000"/>
                </a:solidFill>
                <a:effectLst/>
                <a:ea typeface="Calibri" panose="020F0502020204030204" pitchFamily="34" charset="0"/>
                <a:cs typeface="Times New Roman" panose="02020603050405020304" pitchFamily="18" charset="0"/>
              </a:rPr>
              <a:t>Many articles and books </a:t>
            </a:r>
            <a:r>
              <a:rPr lang="en-US" sz="2600" dirty="0">
                <a:effectLst/>
                <a:ea typeface="Calibri" panose="020F0502020204030204" pitchFamily="34" charset="0"/>
                <a:cs typeface="Times New Roman" panose="02020603050405020304" pitchFamily="18" charset="0"/>
              </a:rPr>
              <a:t>have been printed about heaven.</a:t>
            </a:r>
          </a:p>
          <a:p>
            <a:pPr marL="0" marR="0">
              <a:spcBef>
                <a:spcPts val="0"/>
              </a:spcBef>
              <a:spcAft>
                <a:spcPts val="1000"/>
              </a:spcAft>
            </a:pPr>
            <a:r>
              <a:rPr lang="en-US" sz="2400" b="1" dirty="0">
                <a:effectLst/>
                <a:ea typeface="Calibri" panose="020F0502020204030204" pitchFamily="34" charset="0"/>
                <a:cs typeface="Times New Roman" panose="02020603050405020304" pitchFamily="18" charset="0"/>
              </a:rPr>
              <a:t>It should be on the lips of all God's people</a:t>
            </a:r>
            <a:r>
              <a:rPr lang="en-US" sz="2400" dirty="0">
                <a:effectLst/>
                <a:ea typeface="Calibri" panose="020F0502020204030204" pitchFamily="34" charset="0"/>
                <a:cs typeface="Times New Roman" panose="02020603050405020304" pitchFamily="18" charset="0"/>
              </a:rPr>
              <a:t>.  And we sing these good songs about heaven and lift up our hearts and they bring joy to our soul .</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There's something better brethren and friends than what this life has to offer.</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There's eternal life where God is, and the son Jesus Christ who came to this earth to die for us. </a:t>
            </a:r>
          </a:p>
          <a:p>
            <a:pPr marL="0" marR="0">
              <a:spcBef>
                <a:spcPts val="0"/>
              </a:spcBef>
              <a:spcAft>
                <a:spcPts val="1000"/>
              </a:spcAft>
            </a:pPr>
            <a:r>
              <a:rPr lang="en-US" sz="2400" dirty="0">
                <a:ea typeface="Calibri" panose="020F0502020204030204" pitchFamily="34" charset="0"/>
                <a:cs typeface="Times New Roman" panose="02020603050405020304" pitchFamily="18" charset="0"/>
              </a:rPr>
              <a:t>Let’s</a:t>
            </a:r>
            <a:r>
              <a:rPr lang="en-US" sz="2400" dirty="0">
                <a:effectLst/>
                <a:ea typeface="Calibri" panose="020F0502020204030204" pitchFamily="34" charset="0"/>
                <a:cs typeface="Times New Roman" panose="02020603050405020304" pitchFamily="18" charset="0"/>
              </a:rPr>
              <a:t> talk about that wonderful place...</a:t>
            </a:r>
          </a:p>
        </p:txBody>
      </p:sp>
      <p:sp>
        <p:nvSpPr>
          <p:cNvPr id="7" name="Footer Placeholder 6">
            <a:extLst>
              <a:ext uri="{FF2B5EF4-FFF2-40B4-BE49-F238E27FC236}">
                <a16:creationId xmlns:a16="http://schemas.microsoft.com/office/drawing/2014/main" id="{5E52CBF7-9ADB-FEED-6249-C1C55FBC298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563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7D69B8-85C0-BB5A-3700-75EBF0B517EF}"/>
              </a:ext>
            </a:extLst>
          </p:cNvPr>
          <p:cNvSpPr txBox="1"/>
          <p:nvPr/>
        </p:nvSpPr>
        <p:spPr>
          <a:xfrm>
            <a:off x="1107347" y="1543574"/>
            <a:ext cx="7667537" cy="4524315"/>
          </a:xfrm>
          <a:prstGeom prst="rect">
            <a:avLst/>
          </a:prstGeom>
          <a:noFill/>
        </p:spPr>
        <p:txBody>
          <a:bodyPr wrap="square">
            <a:spAutoFit/>
          </a:bodyPr>
          <a:lstStyle/>
          <a:p>
            <a:pPr marL="0" marR="0">
              <a:lnSpc>
                <a:spcPct val="115000"/>
              </a:lnSpc>
              <a:spcBef>
                <a:spcPts val="0"/>
              </a:spcBef>
              <a:spcAft>
                <a:spcPts val="100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It's as real as New Lebanon, Ohio.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The Bible talks about it as being </a:t>
            </a:r>
            <a:r>
              <a:rPr lang="en-US" sz="2400" b="1" dirty="0">
                <a:effectLst/>
                <a:ea typeface="Calibri" panose="020F0502020204030204" pitchFamily="34" charset="0"/>
                <a:cs typeface="Times New Roman" panose="02020603050405020304" pitchFamily="18" charset="0"/>
              </a:rPr>
              <a:t>up</a:t>
            </a:r>
            <a:r>
              <a:rPr lang="en-US" sz="2400" dirty="0">
                <a:effectLst/>
                <a:ea typeface="Calibri" panose="020F0502020204030204" pitchFamily="34" charset="0"/>
                <a:cs typeface="Times New Roman" panose="02020603050405020304" pitchFamily="18" charset="0"/>
              </a:rPr>
              <a:t>. Paul said he was </a:t>
            </a:r>
            <a:r>
              <a:rPr lang="en-US" sz="2400" b="1" u="sng" dirty="0">
                <a:effectLst/>
                <a:ea typeface="Calibri" panose="020F0502020204030204" pitchFamily="34" charset="0"/>
                <a:cs typeface="Times New Roman" panose="02020603050405020304" pitchFamily="18" charset="0"/>
              </a:rPr>
              <a:t>called up to the third heaven</a:t>
            </a:r>
            <a:r>
              <a:rPr lang="en-US" sz="2400" dirty="0">
                <a:effectLst/>
                <a:ea typeface="Calibri" panose="020F0502020204030204" pitchFamily="34" charset="0"/>
                <a:cs typeface="Times New Roman" panose="02020603050405020304" pitchFamily="18" charset="0"/>
              </a:rPr>
              <a:t>. Somewhere beyond the farthest star. There is a beautiful place Called heaven.</a:t>
            </a:r>
          </a:p>
          <a:p>
            <a:pPr marL="0" marR="0">
              <a:spcBef>
                <a:spcPts val="0"/>
              </a:spcBef>
              <a:spcAft>
                <a:spcPts val="1000"/>
              </a:spcAft>
            </a:pPr>
            <a:r>
              <a:rPr lang="en-US" sz="2400" b="1" u="sng" dirty="0">
                <a:solidFill>
                  <a:srgbClr val="0070C0"/>
                </a:solidFill>
                <a:effectLst/>
                <a:ea typeface="Calibri" panose="020F0502020204030204" pitchFamily="34" charset="0"/>
                <a:cs typeface="Times New Roman" panose="02020603050405020304" pitchFamily="18" charset="0"/>
              </a:rPr>
              <a:t>In John 14</a:t>
            </a:r>
            <a:r>
              <a:rPr lang="en-US" sz="2400" b="1"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Jesus speaking to his disciples said “let not your heart be troubled. You believe in God believe also in Me. In my father's house are many mansions.  If it were not so I would have told you. I go to prepare a place for you, and if I go to prepare a place for you I will come again. And receive you unto myself, that where I am, there you may be also.”</a:t>
            </a:r>
          </a:p>
        </p:txBody>
      </p:sp>
      <p:sp>
        <p:nvSpPr>
          <p:cNvPr id="7" name="Footer Placeholder 6">
            <a:extLst>
              <a:ext uri="{FF2B5EF4-FFF2-40B4-BE49-F238E27FC236}">
                <a16:creationId xmlns:a16="http://schemas.microsoft.com/office/drawing/2014/main" id="{410A5AE1-EE9A-464C-29D3-E3C800497C89}"/>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2EC2C21A-5987-E06E-4602-BC928FE9C560}"/>
              </a:ext>
            </a:extLst>
          </p:cNvPr>
          <p:cNvSpPr txBox="1"/>
          <p:nvPr/>
        </p:nvSpPr>
        <p:spPr>
          <a:xfrm>
            <a:off x="855677" y="936730"/>
            <a:ext cx="8288323" cy="954107"/>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Jesus in the </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14 chapter of John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Teaches that heaven is a real place.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AFF5659-B4E9-DD40-7223-D52E994DA88B}"/>
              </a:ext>
            </a:extLst>
          </p:cNvPr>
          <p:cNvSpPr/>
          <p:nvPr/>
        </p:nvSpPr>
        <p:spPr>
          <a:xfrm>
            <a:off x="1048624" y="3716323"/>
            <a:ext cx="7776594" cy="2416029"/>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134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3B15DB-0D44-AC3C-B61F-DF18A7D8D80A}"/>
              </a:ext>
            </a:extLst>
          </p:cNvPr>
          <p:cNvSpPr txBox="1"/>
          <p:nvPr/>
        </p:nvSpPr>
        <p:spPr>
          <a:xfrm>
            <a:off x="1090569" y="973123"/>
            <a:ext cx="7734649" cy="1115883"/>
          </a:xfrm>
          <a:prstGeom prst="rect">
            <a:avLst/>
          </a:prstGeom>
          <a:noFill/>
        </p:spPr>
        <p:txBody>
          <a:bodyPr wrap="square">
            <a:spAutoFit/>
          </a:bodyPr>
          <a:lstStyle/>
          <a:p>
            <a:pPr marL="0" marR="0">
              <a:lnSpc>
                <a:spcPct val="115000"/>
              </a:lnSpc>
              <a:spcBef>
                <a:spcPts val="0"/>
              </a:spcBef>
              <a:spcAft>
                <a:spcPts val="1000"/>
              </a:spcAft>
            </a:pPr>
            <a:r>
              <a:rPr lang="en-US" sz="2800" dirty="0">
                <a:effectLst/>
                <a:ea typeface="Calibri" panose="020F0502020204030204" pitchFamily="34" charset="0"/>
                <a:cs typeface="Times New Roman" panose="02020603050405020304" pitchFamily="18" charset="0"/>
              </a:rPr>
              <a:t>In the Old Testament And the book of Psalms…..</a:t>
            </a:r>
          </a:p>
          <a:p>
            <a:pPr marL="0" marR="0">
              <a:lnSpc>
                <a:spcPct val="115000"/>
              </a:lnSpc>
              <a:spcBef>
                <a:spcPts val="0"/>
              </a:spcBef>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10F85ECC-FD6C-7A4F-85D0-717199425217}"/>
              </a:ext>
            </a:extLst>
          </p:cNvPr>
          <p:cNvSpPr>
            <a:spLocks noGrp="1"/>
          </p:cNvSpPr>
          <p:nvPr>
            <p:ph type="ftr" sz="quarter" idx="11"/>
          </p:nvPr>
        </p:nvSpPr>
        <p:spPr/>
        <p:txBody>
          <a:bodyPr/>
          <a:lstStyle/>
          <a:p>
            <a:r>
              <a:rPr lang="en-US"/>
              <a:t>b hastings  newlebanoncoc.com</a:t>
            </a:r>
            <a:endParaRPr lang="en-US" dirty="0"/>
          </a:p>
        </p:txBody>
      </p:sp>
      <p:sp>
        <p:nvSpPr>
          <p:cNvPr id="8" name="TextBox 7">
            <a:extLst>
              <a:ext uri="{FF2B5EF4-FFF2-40B4-BE49-F238E27FC236}">
                <a16:creationId xmlns:a16="http://schemas.microsoft.com/office/drawing/2014/main" id="{19BF2BB6-30BA-B0DF-7DC6-BB01894878A1}"/>
              </a:ext>
            </a:extLst>
          </p:cNvPr>
          <p:cNvSpPr txBox="1"/>
          <p:nvPr/>
        </p:nvSpPr>
        <p:spPr>
          <a:xfrm>
            <a:off x="1669409" y="2097248"/>
            <a:ext cx="6451133" cy="3477875"/>
          </a:xfrm>
          <a:prstGeom prst="rect">
            <a:avLst/>
          </a:prstGeom>
          <a:noFill/>
        </p:spPr>
        <p:txBody>
          <a:bodyPr wrap="square">
            <a:spAutoFit/>
          </a:bodyPr>
          <a:lstStyle/>
          <a:p>
            <a:r>
              <a:rPr lang="en-US" sz="4400" b="1" dirty="0">
                <a:solidFill>
                  <a:srgbClr val="0070C0"/>
                </a:solidFill>
              </a:rPr>
              <a:t>Psalm 24:7</a:t>
            </a:r>
          </a:p>
          <a:p>
            <a:r>
              <a:rPr lang="en-US" sz="4400" dirty="0"/>
              <a:t>Lift up your heads, O you gates! And be lifted up, you everlasting doors! And the King of glory shall come in.</a:t>
            </a:r>
          </a:p>
        </p:txBody>
      </p:sp>
    </p:spTree>
    <p:extLst>
      <p:ext uri="{BB962C8B-B14F-4D97-AF65-F5344CB8AC3E}">
        <p14:creationId xmlns:p14="http://schemas.microsoft.com/office/powerpoint/2010/main" val="165341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3B15DB-0D44-AC3C-B61F-DF18A7D8D80A}"/>
              </a:ext>
            </a:extLst>
          </p:cNvPr>
          <p:cNvSpPr txBox="1"/>
          <p:nvPr/>
        </p:nvSpPr>
        <p:spPr>
          <a:xfrm>
            <a:off x="1090569" y="973123"/>
            <a:ext cx="7734649" cy="5216813"/>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In the Old Testament And the book of Psalms…..</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Psalms chapter 24:7 </a:t>
            </a:r>
            <a:r>
              <a:rPr lang="en-US" sz="2800" dirty="0">
                <a:effectLst/>
                <a:ea typeface="Calibri" panose="020F0502020204030204" pitchFamily="34" charset="0"/>
                <a:cs typeface="Times New Roman" panose="02020603050405020304" pitchFamily="18" charset="0"/>
              </a:rPr>
              <a:t>speaking of the return of Jesus back to heaven after his resurrection,…</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The words </a:t>
            </a:r>
            <a:r>
              <a:rPr lang="en-US" sz="2800" b="1" dirty="0">
                <a:effectLst/>
                <a:ea typeface="Calibri" panose="020F0502020204030204" pitchFamily="34" charset="0"/>
                <a:cs typeface="Times New Roman" panose="02020603050405020304" pitchFamily="18" charset="0"/>
              </a:rPr>
              <a:t>lift up your heads O you gates and Be lifted up. You everlasting doors, and the king of glory shall come in</a:t>
            </a:r>
            <a:r>
              <a:rPr lang="en-US" sz="28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Who is this king of glory? the Lord strong and mighty. The Lord mighty in battle. Lift up your heads O you gates even lift him up you everlasting doors </a:t>
            </a:r>
            <a:r>
              <a:rPr lang="en-US" sz="2800" u="sng" dirty="0">
                <a:effectLst/>
                <a:ea typeface="Calibri" panose="020F0502020204030204" pitchFamily="34" charset="0"/>
                <a:cs typeface="Times New Roman" panose="02020603050405020304" pitchFamily="18" charset="0"/>
              </a:rPr>
              <a:t>and the king of glory shall come in - and who is this king of glory, the Lord of host.</a:t>
            </a:r>
          </a:p>
        </p:txBody>
      </p:sp>
      <p:sp>
        <p:nvSpPr>
          <p:cNvPr id="7" name="Footer Placeholder 6">
            <a:extLst>
              <a:ext uri="{FF2B5EF4-FFF2-40B4-BE49-F238E27FC236}">
                <a16:creationId xmlns:a16="http://schemas.microsoft.com/office/drawing/2014/main" id="{10F85ECC-FD6C-7A4F-85D0-717199425217}"/>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97054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How </a:t>
            </a:r>
            <a:r>
              <a:rPr lang="en-US" sz="4000" dirty="0">
                <a:solidFill>
                  <a:prstClr val="white"/>
                </a:solidFill>
                <a:latin typeface="Calibri" panose="020F0502020204030204"/>
              </a:rPr>
              <a:t>Beautiful Heaven Must Be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BE48486-042D-A4DD-344F-2988A56D7441}"/>
              </a:ext>
            </a:extLst>
          </p:cNvPr>
          <p:cNvSpPr txBox="1"/>
          <p:nvPr/>
        </p:nvSpPr>
        <p:spPr>
          <a:xfrm>
            <a:off x="1166069" y="1157681"/>
            <a:ext cx="7642371" cy="5037276"/>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…So the gates in heaven were opened wide for the return of Jesus.</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So heaven is </a:t>
            </a:r>
            <a:r>
              <a:rPr lang="en-US" sz="3200" u="sng" dirty="0">
                <a:effectLst/>
                <a:ea typeface="Calibri" panose="020F0502020204030204" pitchFamily="34" charset="0"/>
                <a:cs typeface="Times New Roman" panose="02020603050405020304" pitchFamily="18" charset="0"/>
              </a:rPr>
              <a:t>a place </a:t>
            </a:r>
            <a:r>
              <a:rPr lang="en-US" sz="3200" dirty="0">
                <a:effectLst/>
                <a:ea typeface="Calibri" panose="020F0502020204030204" pitchFamily="34" charset="0"/>
                <a:cs typeface="Times New Roman" panose="02020603050405020304" pitchFamily="18" charset="0"/>
              </a:rPr>
              <a:t>and it's </a:t>
            </a:r>
            <a:r>
              <a:rPr lang="en-US" sz="3200" u="sng" dirty="0">
                <a:effectLst/>
                <a:ea typeface="Calibri" panose="020F0502020204030204" pitchFamily="34" charset="0"/>
                <a:cs typeface="Times New Roman" panose="02020603050405020304" pitchFamily="18" charset="0"/>
              </a:rPr>
              <a:t>a perfect place</a:t>
            </a:r>
            <a:r>
              <a:rPr lang="en-US" sz="3200" dirty="0">
                <a:effectLst/>
                <a:ea typeface="Calibri" panose="020F0502020204030204" pitchFamily="34" charset="0"/>
                <a:cs typeface="Times New Roman" panose="02020603050405020304" pitchFamily="18" charset="0"/>
              </a:rPr>
              <a:t>. What we build here has flaws in it.</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We may think we've done a pretty good job but as time goes along we see some mistakes we made, and we wish we changed it here and there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There are no imperfections In God's house.</a:t>
            </a:r>
          </a:p>
        </p:txBody>
      </p:sp>
      <p:sp>
        <p:nvSpPr>
          <p:cNvPr id="7" name="Footer Placeholder 6">
            <a:extLst>
              <a:ext uri="{FF2B5EF4-FFF2-40B4-BE49-F238E27FC236}">
                <a16:creationId xmlns:a16="http://schemas.microsoft.com/office/drawing/2014/main" id="{E34B3795-64F1-D69A-0594-EC2D5B7CE44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0107345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3454</Words>
  <Application>Microsoft Office PowerPoint</Application>
  <PresentationFormat>On-screen Show (4:3)</PresentationFormat>
  <Paragraphs>260</Paragraphs>
  <Slides>35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Arial Black</vt:lpstr>
      <vt:lpstr>Arial Unicode MS</vt:lpstr>
      <vt:lpstr>Calibri</vt:lpstr>
      <vt:lpstr>Calibri Light</vt:lpstr>
      <vt:lpstr>Ink Free</vt:lpstr>
      <vt:lpstr>Times New Roman</vt:lpstr>
      <vt:lpstr>1_Office Theme</vt:lpstr>
      <vt:lpstr>7_Office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2024-01-03T18:46:28Z</dcterms:created>
  <dcterms:modified xsi:type="dcterms:W3CDTF">2024-01-06T16:50:33Z</dcterms:modified>
</cp:coreProperties>
</file>