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65" r:id="rId4"/>
    <p:sldId id="556" r:id="rId5"/>
    <p:sldId id="651" r:id="rId6"/>
    <p:sldId id="792" r:id="rId7"/>
    <p:sldId id="795" r:id="rId8"/>
    <p:sldId id="798" r:id="rId9"/>
    <p:sldId id="863" r:id="rId10"/>
    <p:sldId id="838" r:id="rId11"/>
    <p:sldId id="555" r:id="rId12"/>
    <p:sldId id="557" r:id="rId13"/>
    <p:sldId id="560" r:id="rId14"/>
    <p:sldId id="561" r:id="rId15"/>
    <p:sldId id="562" r:id="rId16"/>
    <p:sldId id="558" r:id="rId17"/>
    <p:sldId id="563" r:id="rId18"/>
    <p:sldId id="564" r:id="rId19"/>
    <p:sldId id="565" r:id="rId20"/>
    <p:sldId id="567" r:id="rId21"/>
    <p:sldId id="566" r:id="rId22"/>
    <p:sldId id="864" r:id="rId23"/>
    <p:sldId id="569" r:id="rId24"/>
    <p:sldId id="865" r:id="rId25"/>
    <p:sldId id="570" r:id="rId26"/>
    <p:sldId id="579" r:id="rId27"/>
    <p:sldId id="568" r:id="rId28"/>
    <p:sldId id="572" r:id="rId29"/>
    <p:sldId id="573" r:id="rId30"/>
    <p:sldId id="574" r:id="rId31"/>
    <p:sldId id="571" r:id="rId32"/>
    <p:sldId id="577" r:id="rId33"/>
    <p:sldId id="576" r:id="rId34"/>
    <p:sldId id="85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QkBjlNc639AtOsfDQs+ng==" hashData="mlTY/gdvxD3R6YMpU7jVDALaw9B62DLApmi+BI7UWa2cmcSUIFYbMcFKeQ3BsGN2IFyZnJToWD2amFzjBZBk7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506"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701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03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81109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E3E499-D54F-4C0F-AC43-0BC003D2F5CD}" type="slidenum">
              <a:rPr lang="en-US"/>
              <a:pPr>
                <a:defRPr/>
              </a:pPr>
              <a:t>‹#›</a:t>
            </a:fld>
            <a:endParaRPr lang="en-US"/>
          </a:p>
        </p:txBody>
      </p:sp>
    </p:spTree>
    <p:extLst>
      <p:ext uri="{BB962C8B-B14F-4D97-AF65-F5344CB8AC3E}">
        <p14:creationId xmlns:p14="http://schemas.microsoft.com/office/powerpoint/2010/main" val="13059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C8348-3857-45DE-A76B-96EC3285F21B}" type="slidenum">
              <a:rPr lang="en-US"/>
              <a:pPr>
                <a:defRPr/>
              </a:pPr>
              <a:t>‹#›</a:t>
            </a:fld>
            <a:endParaRPr lang="en-US"/>
          </a:p>
        </p:txBody>
      </p:sp>
    </p:spTree>
    <p:extLst>
      <p:ext uri="{BB962C8B-B14F-4D97-AF65-F5344CB8AC3E}">
        <p14:creationId xmlns:p14="http://schemas.microsoft.com/office/powerpoint/2010/main" val="317672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E10ADE-D58A-43B4-940D-08D6E9D6394E}" type="slidenum">
              <a:rPr lang="en-US"/>
              <a:pPr>
                <a:defRPr/>
              </a:pPr>
              <a:t>‹#›</a:t>
            </a:fld>
            <a:endParaRPr lang="en-US"/>
          </a:p>
        </p:txBody>
      </p:sp>
    </p:spTree>
    <p:extLst>
      <p:ext uri="{BB962C8B-B14F-4D97-AF65-F5344CB8AC3E}">
        <p14:creationId xmlns:p14="http://schemas.microsoft.com/office/powerpoint/2010/main" val="234531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A2B951-6322-48CD-8AFF-E794B6A186E3}" type="slidenum">
              <a:rPr lang="en-US"/>
              <a:pPr>
                <a:defRPr/>
              </a:pPr>
              <a:t>‹#›</a:t>
            </a:fld>
            <a:endParaRPr lang="en-US"/>
          </a:p>
        </p:txBody>
      </p:sp>
    </p:spTree>
    <p:extLst>
      <p:ext uri="{BB962C8B-B14F-4D97-AF65-F5344CB8AC3E}">
        <p14:creationId xmlns:p14="http://schemas.microsoft.com/office/powerpoint/2010/main" val="295517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7E76BC-2CC9-4563-AFC0-BFF80C439273}" type="slidenum">
              <a:rPr lang="en-US"/>
              <a:pPr>
                <a:defRPr/>
              </a:pPr>
              <a:t>‹#›</a:t>
            </a:fld>
            <a:endParaRPr lang="en-US"/>
          </a:p>
        </p:txBody>
      </p:sp>
    </p:spTree>
    <p:extLst>
      <p:ext uri="{BB962C8B-B14F-4D97-AF65-F5344CB8AC3E}">
        <p14:creationId xmlns:p14="http://schemas.microsoft.com/office/powerpoint/2010/main" val="28220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612373-26B6-45CD-BEDA-BB762DE97A1A}" type="slidenum">
              <a:rPr lang="en-US"/>
              <a:pPr>
                <a:defRPr/>
              </a:pPr>
              <a:t>‹#›</a:t>
            </a:fld>
            <a:endParaRPr lang="en-US"/>
          </a:p>
        </p:txBody>
      </p:sp>
    </p:spTree>
    <p:extLst>
      <p:ext uri="{BB962C8B-B14F-4D97-AF65-F5344CB8AC3E}">
        <p14:creationId xmlns:p14="http://schemas.microsoft.com/office/powerpoint/2010/main" val="158038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A595F5-4546-4A02-9A47-4226192F1824}" type="slidenum">
              <a:rPr lang="en-US"/>
              <a:pPr>
                <a:defRPr/>
              </a:pPr>
              <a:t>‹#›</a:t>
            </a:fld>
            <a:endParaRPr lang="en-US"/>
          </a:p>
        </p:txBody>
      </p:sp>
    </p:spTree>
    <p:extLst>
      <p:ext uri="{BB962C8B-B14F-4D97-AF65-F5344CB8AC3E}">
        <p14:creationId xmlns:p14="http://schemas.microsoft.com/office/powerpoint/2010/main" val="56881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E0022C-CEE0-4F31-84FB-D8D81FF05799}" type="slidenum">
              <a:rPr lang="en-US"/>
              <a:pPr>
                <a:defRPr/>
              </a:pPr>
              <a:t>‹#›</a:t>
            </a:fld>
            <a:endParaRPr lang="en-US"/>
          </a:p>
        </p:txBody>
      </p:sp>
    </p:spTree>
    <p:extLst>
      <p:ext uri="{BB962C8B-B14F-4D97-AF65-F5344CB8AC3E}">
        <p14:creationId xmlns:p14="http://schemas.microsoft.com/office/powerpoint/2010/main" val="367203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70984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7A1D55-8A02-4587-B00E-6588F7B05FD1}" type="slidenum">
              <a:rPr lang="en-US"/>
              <a:pPr>
                <a:defRPr/>
              </a:pPr>
              <a:t>‹#›</a:t>
            </a:fld>
            <a:endParaRPr lang="en-US"/>
          </a:p>
        </p:txBody>
      </p:sp>
    </p:spTree>
    <p:extLst>
      <p:ext uri="{BB962C8B-B14F-4D97-AF65-F5344CB8AC3E}">
        <p14:creationId xmlns:p14="http://schemas.microsoft.com/office/powerpoint/2010/main" val="139847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FA171B-E6B3-4575-AA1F-2A622288E09B}" type="slidenum">
              <a:rPr lang="en-US"/>
              <a:pPr>
                <a:defRPr/>
              </a:pPr>
              <a:t>‹#›</a:t>
            </a:fld>
            <a:endParaRPr lang="en-US"/>
          </a:p>
        </p:txBody>
      </p:sp>
    </p:spTree>
    <p:extLst>
      <p:ext uri="{BB962C8B-B14F-4D97-AF65-F5344CB8AC3E}">
        <p14:creationId xmlns:p14="http://schemas.microsoft.com/office/powerpoint/2010/main" val="354062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F7AB4A-52DF-48C0-9E2F-27A2E720ECF4}" type="slidenum">
              <a:rPr lang="en-US"/>
              <a:pPr>
                <a:defRPr/>
              </a:pPr>
              <a:t>‹#›</a:t>
            </a:fld>
            <a:endParaRPr lang="en-US"/>
          </a:p>
        </p:txBody>
      </p:sp>
    </p:spTree>
    <p:extLst>
      <p:ext uri="{BB962C8B-B14F-4D97-AF65-F5344CB8AC3E}">
        <p14:creationId xmlns:p14="http://schemas.microsoft.com/office/powerpoint/2010/main" val="25060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0B760B-F214-417A-98F0-651CDAF26F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864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F3A572-3436-49A2-AB25-946FCE96C4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81D75E-EE30-4302-BA4C-0C0C874AEE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86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8B473A-FF08-4DE6-B192-54F85816FF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47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6E888B-84A9-48E6-A19C-F0EADC9A8E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2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862AFE-38B5-44CD-B212-28F743F21D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384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6D5467-11D4-4B69-89E6-F495C8F72F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39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01405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03C81C-349A-4999-B749-B855B7C12B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437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B03C3D-EB15-4FE3-B7F4-7A2DCD7A28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656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9C6AC-BF4C-4ACF-BEBA-9C4FB0958C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310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83B821-0ABE-4B6C-B364-92A191D0AC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698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5149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7192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8530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804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1766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533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1/29/2024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504211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DA6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BD83940-A09D-4006-8610-37F02065450A}" type="slidenum">
              <a:rPr lang="en-US"/>
              <a:pPr>
                <a:defRPr/>
              </a:pPr>
              <a:t>‹#›</a:t>
            </a:fld>
            <a:endParaRPr lang="en-US"/>
          </a:p>
        </p:txBody>
      </p:sp>
    </p:spTree>
    <p:extLst>
      <p:ext uri="{BB962C8B-B14F-4D97-AF65-F5344CB8AC3E}">
        <p14:creationId xmlns:p14="http://schemas.microsoft.com/office/powerpoint/2010/main" val="26717096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DA6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0996777-3111-450C-BAD4-11FF6E7C4C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0316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C83A5870-B59F-396E-C066-12B235300EBA}"/>
              </a:ext>
            </a:extLst>
          </p:cNvPr>
          <p:cNvSpPr txBox="1"/>
          <p:nvPr/>
        </p:nvSpPr>
        <p:spPr>
          <a:xfrm>
            <a:off x="1208015" y="1149292"/>
            <a:ext cx="7575258" cy="5088573"/>
          </a:xfrm>
          <a:prstGeom prst="rect">
            <a:avLst/>
          </a:prstGeom>
          <a:noFill/>
        </p:spPr>
        <p:txBody>
          <a:bodyPr wrap="square">
            <a:spAutoFit/>
          </a:bodyPr>
          <a:lstStyle/>
          <a:p>
            <a:pPr marL="0" marR="0">
              <a:spcBef>
                <a:spcPts val="0"/>
              </a:spcBef>
              <a:spcAft>
                <a:spcPts val="1000"/>
              </a:spcAft>
            </a:pP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Hezekiah</a:t>
            </a:r>
            <a:r>
              <a:rPr lang="en-US" sz="2800" dirty="0">
                <a:effectLst/>
                <a:latin typeface="Calibri" panose="020F0502020204030204" pitchFamily="34" charset="0"/>
                <a:ea typeface="Calibri" panose="020F0502020204030204" pitchFamily="34" charset="0"/>
                <a:cs typeface="Calibri" panose="020F0502020204030204" pitchFamily="34" charset="0"/>
              </a:rPr>
              <a:t> was a man full of energy, and courage, He was wise and active and had a religious disposition. As we look at </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Hezekiah</a:t>
            </a:r>
            <a:r>
              <a:rPr lang="en-US" sz="2800" dirty="0">
                <a:effectLst/>
                <a:latin typeface="Calibri" panose="020F0502020204030204" pitchFamily="34" charset="0"/>
                <a:ea typeface="Calibri" panose="020F0502020204030204" pitchFamily="34" charset="0"/>
                <a:cs typeface="Calibri" panose="020F0502020204030204" pitchFamily="34" charset="0"/>
              </a:rPr>
              <a:t>, we are impressed with the remarkable life, especially in view of his background. </a:t>
            </a: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kings 18:</a:t>
            </a:r>
            <a:r>
              <a:rPr lang="en-US" sz="2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This verse says </a:t>
            </a:r>
            <a:r>
              <a:rPr lang="en-US" sz="2800" u="sng" dirty="0">
                <a:effectLst/>
                <a:latin typeface="Calibri" panose="020F0502020204030204" pitchFamily="34" charset="0"/>
                <a:ea typeface="Calibri" panose="020F0502020204030204" pitchFamily="34" charset="0"/>
                <a:cs typeface="Calibri" panose="020F0502020204030204" pitchFamily="34" charset="0"/>
              </a:rPr>
              <a:t>he was the son of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Ahaz</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a:effectLst/>
                <a:latin typeface="Calibri" panose="020F0502020204030204" pitchFamily="34" charset="0"/>
                <a:ea typeface="Calibri" panose="020F0502020204030204" pitchFamily="34" charset="0"/>
                <a:cs typeface="Calibri" panose="020F0502020204030204" pitchFamily="34" charset="0"/>
              </a:rPr>
              <a:t> And as</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we back up in the book of kings we find in </a:t>
            </a:r>
            <a:r>
              <a:rPr lang="en-US" sz="2800" dirty="0" err="1">
                <a:effectLst/>
                <a:latin typeface="Calibri" panose="020F0502020204030204" pitchFamily="34" charset="0"/>
                <a:ea typeface="Calibri" panose="020F0502020204030204" pitchFamily="34" charset="0"/>
                <a:cs typeface="Calibri" panose="020F0502020204030204" pitchFamily="34" charset="0"/>
              </a:rPr>
              <a:t>ch.</a:t>
            </a:r>
            <a:r>
              <a:rPr lang="en-US" sz="2800" dirty="0">
                <a:effectLst/>
                <a:latin typeface="Calibri" panose="020F0502020204030204" pitchFamily="34" charset="0"/>
                <a:ea typeface="Calibri" panose="020F0502020204030204" pitchFamily="34" charset="0"/>
                <a:cs typeface="Calibri" panose="020F0502020204030204" pitchFamily="34" charset="0"/>
              </a:rPr>
              <a:t> 16 , we see the kind of king that his father was.</a:t>
            </a: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In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(v2 of ch.16 of 2</a:t>
            </a:r>
            <a:r>
              <a:rPr lang="en-US" sz="2800" b="1" u="sng"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nd</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kings)</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Hezekiah’s</a:t>
            </a:r>
            <a:r>
              <a:rPr lang="en-US" sz="2800" dirty="0">
                <a:effectLst/>
                <a:latin typeface="Calibri" panose="020F0502020204030204" pitchFamily="34" charset="0"/>
                <a:ea typeface="Calibri" panose="020F0502020204030204" pitchFamily="34" charset="0"/>
                <a:cs typeface="Calibri" panose="020F0502020204030204" pitchFamily="34" charset="0"/>
              </a:rPr>
              <a:t> father was an idolater.</a:t>
            </a:r>
          </a:p>
        </p:txBody>
      </p:sp>
      <p:sp>
        <p:nvSpPr>
          <p:cNvPr id="6" name="TextBox 5">
            <a:extLst>
              <a:ext uri="{FF2B5EF4-FFF2-40B4-BE49-F238E27FC236}">
                <a16:creationId xmlns:a16="http://schemas.microsoft.com/office/drawing/2014/main" id="{A8D63093-CF49-A6A5-89A4-4454AB02263E}"/>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3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DDF6FBDD-E36B-8E0D-8FDA-A3B3A758073B}"/>
              </a:ext>
            </a:extLst>
          </p:cNvPr>
          <p:cNvSpPr txBox="1"/>
          <p:nvPr/>
        </p:nvSpPr>
        <p:spPr>
          <a:xfrm>
            <a:off x="1174459" y="947956"/>
            <a:ext cx="7466202" cy="5463407"/>
          </a:xfrm>
          <a:prstGeom prst="rect">
            <a:avLst/>
          </a:prstGeom>
          <a:noFill/>
        </p:spPr>
        <p:txBody>
          <a:bodyPr wrap="square">
            <a:spAutoFit/>
          </a:bodyPr>
          <a:lstStyle/>
          <a:p>
            <a:pPr marL="0" marR="0">
              <a:spcBef>
                <a:spcPts val="0"/>
              </a:spcBef>
              <a:spcAft>
                <a:spcPts val="1000"/>
              </a:spcAft>
            </a:pPr>
            <a:r>
              <a:rPr lang="en-US" sz="2300" dirty="0">
                <a:effectLst/>
                <a:ea typeface="Calibri" panose="020F0502020204030204" pitchFamily="34" charset="0"/>
                <a:cs typeface="Times New Roman" panose="02020603050405020304" pitchFamily="18" charset="0"/>
              </a:rPr>
              <a:t>Certainly a lack of</a:t>
            </a:r>
            <a:r>
              <a:rPr lang="en-US" sz="2300" b="1" dirty="0">
                <a:effectLst/>
                <a:ea typeface="Calibri" panose="020F0502020204030204" pitchFamily="34" charset="0"/>
                <a:cs typeface="Times New Roman" panose="02020603050405020304" pitchFamily="18" charset="0"/>
              </a:rPr>
              <a:t> </a:t>
            </a:r>
            <a:r>
              <a:rPr lang="en-US" sz="2300" dirty="0">
                <a:effectLst/>
                <a:ea typeface="Calibri" panose="020F0502020204030204" pitchFamily="34" charset="0"/>
                <a:cs typeface="Times New Roman" panose="02020603050405020304" pitchFamily="18" charset="0"/>
              </a:rPr>
              <a:t>faithfulness on the part of parents makes it more difficult for a child to understand and see God ‘s expectation, but  some parents have no interest whatsoever in God, in the Lord Jesus Christ, and each child, each individual has a responsibility before God to learn and obey truth.</a:t>
            </a:r>
          </a:p>
          <a:p>
            <a:pPr marL="0" marR="0">
              <a:spcBef>
                <a:spcPts val="0"/>
              </a:spcBef>
              <a:spcAft>
                <a:spcPts val="1000"/>
              </a:spcAft>
            </a:pPr>
            <a:r>
              <a:rPr lang="en-US" sz="2300" dirty="0">
                <a:solidFill>
                  <a:srgbClr val="FF0000"/>
                </a:solidFill>
                <a:effectLst/>
                <a:ea typeface="Calibri" panose="020F0502020204030204" pitchFamily="34" charset="0"/>
                <a:cs typeface="Times New Roman" panose="02020603050405020304" pitchFamily="18" charset="0"/>
              </a:rPr>
              <a:t>Too many times we want to blame our parents for our lack of commitment our lack of dedication, But  each stands or falls by himself before Jehovah. And when we get to the judgment bar of God we are not going to be able to say well my daddy, my mommy didn’t teach me about Jesus Christ .</a:t>
            </a:r>
            <a:endParaRPr lang="en-US" sz="2300"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300" dirty="0">
                <a:solidFill>
                  <a:srgbClr val="0070C0"/>
                </a:solidFill>
                <a:effectLst/>
                <a:ea typeface="Calibri" panose="020F0502020204030204" pitchFamily="34" charset="0"/>
                <a:cs typeface="Times New Roman" panose="02020603050405020304" pitchFamily="18" charset="0"/>
              </a:rPr>
              <a:t>But its going to be what did YOU do, in your service to the Lord. Each individual is obligated, is responsible before God, for his actions, or lack of actions.</a:t>
            </a:r>
          </a:p>
        </p:txBody>
      </p:sp>
      <p:sp>
        <p:nvSpPr>
          <p:cNvPr id="6" name="TextBox 5">
            <a:extLst>
              <a:ext uri="{FF2B5EF4-FFF2-40B4-BE49-F238E27FC236}">
                <a16:creationId xmlns:a16="http://schemas.microsoft.com/office/drawing/2014/main" id="{FEC30D1F-AA89-4A03-4A17-ADF1ACD171B3}"/>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921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50EEACB0-7B4E-25B5-0B88-3E752B409964}"/>
              </a:ext>
            </a:extLst>
          </p:cNvPr>
          <p:cNvSpPr txBox="1"/>
          <p:nvPr/>
        </p:nvSpPr>
        <p:spPr>
          <a:xfrm>
            <a:off x="1254034" y="1158241"/>
            <a:ext cx="7498080" cy="4906140"/>
          </a:xfrm>
          <a:prstGeom prst="rect">
            <a:avLst/>
          </a:prstGeom>
          <a:noFill/>
        </p:spPr>
        <p:txBody>
          <a:bodyPr wrap="square">
            <a:spAutoFit/>
          </a:bodyPr>
          <a:lstStyle/>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We say somebody wasn’t brought up in a very good environment, and consequently</a:t>
            </a:r>
            <a:r>
              <a:rPr lang="en-US" sz="2600" b="1" dirty="0">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he or she is weak, and we justify ourselves or justify others in the church who have been members of the body of Christ for years because of their background.</a:t>
            </a:r>
          </a:p>
          <a:p>
            <a:pPr marL="0" marR="0">
              <a:spcBef>
                <a:spcPts val="0"/>
              </a:spcBef>
              <a:spcAft>
                <a:spcPts val="1000"/>
              </a:spcAft>
            </a:pPr>
            <a:endParaRPr lang="en-US" sz="26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Their daddy and their mother weren’t faithful and their environment was bad and consequently we have to overlook their commitment to the Lord or lack of commitment.</a:t>
            </a:r>
          </a:p>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I don’t believe the Lord would accept that. </a:t>
            </a:r>
          </a:p>
        </p:txBody>
      </p:sp>
      <p:sp>
        <p:nvSpPr>
          <p:cNvPr id="6" name="TextBox 5">
            <a:extLst>
              <a:ext uri="{FF2B5EF4-FFF2-40B4-BE49-F238E27FC236}">
                <a16:creationId xmlns:a16="http://schemas.microsoft.com/office/drawing/2014/main" id="{3C827B14-D022-2E79-AA89-17B932C36CC7}"/>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04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55A48175-6206-C8D7-4C88-762F399CB805}"/>
              </a:ext>
            </a:extLst>
          </p:cNvPr>
          <p:cNvSpPr txBox="1"/>
          <p:nvPr/>
        </p:nvSpPr>
        <p:spPr>
          <a:xfrm>
            <a:off x="1166949" y="923109"/>
            <a:ext cx="7565989" cy="5252720"/>
          </a:xfrm>
          <a:prstGeom prst="rect">
            <a:avLst/>
          </a:prstGeom>
          <a:noFill/>
        </p:spPr>
        <p:txBody>
          <a:bodyPr wrap="square">
            <a:spAutoFit/>
          </a:bodyPr>
          <a:lstStyle/>
          <a:p>
            <a:pPr marL="0" marR="0">
              <a:spcBef>
                <a:spcPts val="0"/>
              </a:spcBef>
              <a:spcAft>
                <a:spcPts val="1000"/>
              </a:spcAft>
            </a:pPr>
            <a:r>
              <a:rPr lang="en-US" sz="2600" b="1" dirty="0">
                <a:solidFill>
                  <a:srgbClr val="FF0000"/>
                </a:solidFill>
                <a:effectLst/>
                <a:ea typeface="Calibri" panose="020F0502020204030204" pitchFamily="34" charset="0"/>
                <a:cs typeface="Times New Roman" panose="02020603050405020304" pitchFamily="18" charset="0"/>
              </a:rPr>
              <a:t>Hezekiah</a:t>
            </a:r>
            <a:r>
              <a:rPr lang="en-US" sz="2600" dirty="0">
                <a:effectLst/>
                <a:ea typeface="Calibri" panose="020F0502020204030204" pitchFamily="34" charset="0"/>
                <a:cs typeface="Times New Roman" panose="02020603050405020304" pitchFamily="18" charset="0"/>
              </a:rPr>
              <a:t> is a constant reminder to each and everyone of us that we can overcome our background and we can serve the Lord faithfully. </a:t>
            </a:r>
            <a:endParaRPr lang="en-US" sz="2600" dirty="0">
              <a:ea typeface="Calibri" panose="020F0502020204030204" pitchFamily="34" charset="0"/>
              <a:cs typeface="Times New Roman" panose="02020603050405020304" pitchFamily="18" charset="0"/>
            </a:endParaRPr>
          </a:p>
          <a:p>
            <a:pPr marL="0" marR="0">
              <a:spcBef>
                <a:spcPts val="0"/>
              </a:spcBef>
              <a:spcAft>
                <a:spcPts val="1000"/>
              </a:spcAft>
            </a:pPr>
            <a:endParaRPr lang="en-US" sz="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ea typeface="Calibri" panose="020F0502020204030204" pitchFamily="34" charset="0"/>
                <a:cs typeface="Calibri" panose="020F0502020204030204" pitchFamily="34" charset="0"/>
              </a:rPr>
              <a:t>So let’s not make excuses. Let’s just say I’m failing. I’m not dedicated like I ought to be. It’s me who is at fault, not my mother or father, or my environment, but it’s me. And I’m not doing what I ought to do for the Lord. And I’m not living faithful unto the Lord.</a:t>
            </a:r>
          </a:p>
          <a:p>
            <a:pPr marL="0" marR="0">
              <a:spcBef>
                <a:spcPts val="0"/>
              </a:spcBef>
              <a:spcAft>
                <a:spcPts val="1000"/>
              </a:spcAft>
            </a:pPr>
            <a:endParaRPr lang="en-US" sz="800" dirty="0">
              <a:effectLst/>
              <a:ea typeface="Calibri" panose="020F0502020204030204" pitchFamily="34" charset="0"/>
              <a:cs typeface="Calibri" panose="020F0502020204030204" pitchFamily="34" charset="0"/>
            </a:endParaRPr>
          </a:p>
          <a:p>
            <a:pPr marL="0" marR="0">
              <a:spcBef>
                <a:spcPts val="0"/>
              </a:spcBef>
              <a:spcAft>
                <a:spcPts val="1000"/>
              </a:spcAft>
            </a:pPr>
            <a:r>
              <a:rPr lang="en-US" sz="2600" dirty="0">
                <a:effectLst/>
                <a:ea typeface="Calibri" panose="020F0502020204030204" pitchFamily="34" charset="0"/>
                <a:cs typeface="Calibri" panose="020F0502020204030204" pitchFamily="34" charset="0"/>
              </a:rPr>
              <a:t>If anybody ever had an excuse , It would have been </a:t>
            </a:r>
            <a:r>
              <a:rPr lang="en-US" sz="2600" b="1" dirty="0">
                <a:solidFill>
                  <a:srgbClr val="FF0000"/>
                </a:solidFill>
                <a:effectLst/>
                <a:ea typeface="Calibri" panose="020F0502020204030204" pitchFamily="34" charset="0"/>
                <a:cs typeface="Calibri" panose="020F0502020204030204" pitchFamily="34" charset="0"/>
              </a:rPr>
              <a:t>Hezekiah</a:t>
            </a:r>
            <a:r>
              <a:rPr lang="en-US" sz="2600" dirty="0">
                <a:effectLst/>
                <a:ea typeface="Calibri" panose="020F0502020204030204" pitchFamily="34" charset="0"/>
                <a:cs typeface="Calibri" panose="020F0502020204030204" pitchFamily="34" charset="0"/>
              </a:rPr>
              <a:t>. But </a:t>
            </a:r>
            <a:r>
              <a:rPr lang="en-US" sz="2600" b="1" dirty="0">
                <a:solidFill>
                  <a:srgbClr val="FF0000"/>
                </a:solidFill>
                <a:effectLst/>
                <a:ea typeface="Calibri" panose="020F0502020204030204" pitchFamily="34" charset="0"/>
                <a:cs typeface="Calibri" panose="020F0502020204030204" pitchFamily="34" charset="0"/>
              </a:rPr>
              <a:t>Hezekiah</a:t>
            </a:r>
            <a:r>
              <a:rPr lang="en-US" sz="2600" dirty="0">
                <a:effectLst/>
                <a:ea typeface="Calibri" panose="020F0502020204030204" pitchFamily="34" charset="0"/>
                <a:cs typeface="Calibri" panose="020F0502020204030204" pitchFamily="34" charset="0"/>
              </a:rPr>
              <a:t> overcame his handicap to serve God all the days of his life. </a:t>
            </a:r>
          </a:p>
        </p:txBody>
      </p:sp>
      <p:sp>
        <p:nvSpPr>
          <p:cNvPr id="6" name="TextBox 5">
            <a:extLst>
              <a:ext uri="{FF2B5EF4-FFF2-40B4-BE49-F238E27FC236}">
                <a16:creationId xmlns:a16="http://schemas.microsoft.com/office/drawing/2014/main" id="{BF37071C-B2AB-B2C2-D1B9-E1D144C3E62E}"/>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727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38DE08CC-BC8F-B7AD-65C6-F4373AB65E44}"/>
              </a:ext>
            </a:extLst>
          </p:cNvPr>
          <p:cNvSpPr txBox="1"/>
          <p:nvPr/>
        </p:nvSpPr>
        <p:spPr>
          <a:xfrm>
            <a:off x="1367246" y="992777"/>
            <a:ext cx="7105635" cy="5463034"/>
          </a:xfrm>
          <a:prstGeom prst="rect">
            <a:avLst/>
          </a:prstGeom>
          <a:noFill/>
        </p:spPr>
        <p:txBody>
          <a:bodyPr wrap="square">
            <a:spAutoFit/>
          </a:bodyPr>
          <a:lstStyle/>
          <a:p>
            <a:pPr marL="0" marR="0">
              <a:spcBef>
                <a:spcPts val="0"/>
              </a:spcBef>
              <a:spcAft>
                <a:spcPts val="10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Let’s look at this great man. his strengths, his qualities. </a:t>
            </a:r>
            <a:r>
              <a:rPr lang="en-US" sz="26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2Kings 18:3 </a:t>
            </a:r>
            <a:r>
              <a:rPr lang="en-US" sz="2600" dirty="0">
                <a:effectLst/>
                <a:latin typeface="Calibri" panose="020F0502020204030204" pitchFamily="34" charset="0"/>
                <a:ea typeface="Calibri" panose="020F0502020204030204" pitchFamily="34" charset="0"/>
                <a:cs typeface="Calibri" panose="020F0502020204030204" pitchFamily="34" charset="0"/>
              </a:rPr>
              <a:t>And he did what was right in the sight of the LORD, according to all that his father </a:t>
            </a:r>
            <a:r>
              <a:rPr lang="en-US" sz="2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David</a:t>
            </a:r>
            <a:r>
              <a:rPr lang="en-US" sz="2600" dirty="0">
                <a:effectLst/>
                <a:latin typeface="Calibri" panose="020F0502020204030204" pitchFamily="34" charset="0"/>
                <a:ea typeface="Calibri" panose="020F0502020204030204" pitchFamily="34" charset="0"/>
                <a:cs typeface="Calibri" panose="020F0502020204030204" pitchFamily="34" charset="0"/>
              </a:rPr>
              <a:t> had done.</a:t>
            </a:r>
          </a:p>
          <a:p>
            <a:pPr marL="0" marR="0">
              <a:spcBef>
                <a:spcPts val="0"/>
              </a:spcBef>
              <a:spcAft>
                <a:spcPts val="10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Here the record says he did that which was right. He was a man of action. </a:t>
            </a:r>
            <a:r>
              <a:rPr lang="en-US" sz="2600" u="sng" dirty="0">
                <a:effectLst/>
                <a:latin typeface="Calibri" panose="020F0502020204030204" pitchFamily="34" charset="0"/>
                <a:ea typeface="Calibri" panose="020F0502020204030204" pitchFamily="34" charset="0"/>
                <a:cs typeface="Calibri" panose="020F0502020204030204" pitchFamily="34" charset="0"/>
              </a:rPr>
              <a:t>He did right in the sight of the Lord.</a:t>
            </a:r>
            <a:r>
              <a:rPr lang="en-US" sz="2600" dirty="0">
                <a:effectLst/>
                <a:latin typeface="Calibri" panose="020F0502020204030204" pitchFamily="34" charset="0"/>
                <a:ea typeface="Calibri" panose="020F0502020204030204" pitchFamily="34" charset="0"/>
                <a:cs typeface="Calibri" panose="020F0502020204030204" pitchFamily="34" charset="0"/>
              </a:rPr>
              <a:t> He wasn’t concerned about what men thought or trying to please men. </a:t>
            </a:r>
            <a:r>
              <a:rPr lang="en-US" sz="2600" u="sng" dirty="0">
                <a:effectLst/>
                <a:latin typeface="Calibri" panose="020F0502020204030204" pitchFamily="34" charset="0"/>
                <a:ea typeface="Calibri" panose="020F0502020204030204" pitchFamily="34" charset="0"/>
                <a:cs typeface="Calibri" panose="020F0502020204030204" pitchFamily="34" charset="0"/>
              </a:rPr>
              <a:t>But what did </a:t>
            </a:r>
            <a:r>
              <a:rPr lang="en-US" sz="2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Jehovah</a:t>
            </a:r>
            <a:r>
              <a:rPr lang="en-US" sz="2600" u="sng" dirty="0">
                <a:effectLst/>
                <a:latin typeface="Calibri" panose="020F0502020204030204" pitchFamily="34" charset="0"/>
                <a:ea typeface="Calibri" panose="020F0502020204030204" pitchFamily="34" charset="0"/>
                <a:cs typeface="Calibri" panose="020F0502020204030204" pitchFamily="34" charset="0"/>
              </a:rPr>
              <a:t> say, what did</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Jehovah</a:t>
            </a:r>
            <a:r>
              <a:rPr lang="en-US" sz="2600" u="sng" dirty="0">
                <a:effectLst/>
                <a:latin typeface="Calibri" panose="020F0502020204030204" pitchFamily="34" charset="0"/>
                <a:ea typeface="Calibri" panose="020F0502020204030204" pitchFamily="34" charset="0"/>
                <a:cs typeface="Calibri" panose="020F0502020204030204" pitchFamily="34" charset="0"/>
              </a:rPr>
              <a:t> think?</a:t>
            </a:r>
            <a:r>
              <a:rPr lang="en-US" sz="2600" dirty="0">
                <a:effectLst/>
                <a:latin typeface="Calibri" panose="020F0502020204030204" pitchFamily="34" charset="0"/>
                <a:ea typeface="Calibri" panose="020F0502020204030204" pitchFamily="34" charset="0"/>
                <a:cs typeface="Calibri" panose="020F0502020204030204" pitchFamily="34" charset="0"/>
              </a:rPr>
              <a:t> And so the record says </a:t>
            </a:r>
            <a:r>
              <a:rPr lang="en-US" sz="2600" b="1" dirty="0">
                <a:effectLst/>
                <a:latin typeface="Calibri" panose="020F0502020204030204" pitchFamily="34" charset="0"/>
                <a:ea typeface="Calibri" panose="020F0502020204030204" pitchFamily="34" charset="0"/>
                <a:cs typeface="Calibri" panose="020F0502020204030204" pitchFamily="34" charset="0"/>
              </a:rPr>
              <a:t>he did that which was right in the sight of the Lord. </a:t>
            </a:r>
          </a:p>
        </p:txBody>
      </p:sp>
      <p:sp>
        <p:nvSpPr>
          <p:cNvPr id="6" name="TextBox 5">
            <a:extLst>
              <a:ext uri="{FF2B5EF4-FFF2-40B4-BE49-F238E27FC236}">
                <a16:creationId xmlns:a16="http://schemas.microsoft.com/office/drawing/2014/main" id="{F080FA51-AFE4-139D-D925-B97DBB7A0C5C}"/>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231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8" name="TextBox 7">
            <a:extLst>
              <a:ext uri="{FF2B5EF4-FFF2-40B4-BE49-F238E27FC236}">
                <a16:creationId xmlns:a16="http://schemas.microsoft.com/office/drawing/2014/main" id="{4C9EBCAA-8F58-CFF2-AC74-835A08DE2C82}"/>
              </a:ext>
            </a:extLst>
          </p:cNvPr>
          <p:cNvSpPr txBox="1"/>
          <p:nvPr/>
        </p:nvSpPr>
        <p:spPr>
          <a:xfrm>
            <a:off x="1088571" y="949234"/>
            <a:ext cx="7689669" cy="5150128"/>
          </a:xfrm>
          <a:prstGeom prst="rect">
            <a:avLst/>
          </a:prstGeom>
          <a:noFill/>
        </p:spPr>
        <p:txBody>
          <a:bodyPr wrap="square">
            <a:spAutoFit/>
          </a:bodyPr>
          <a:lstStyle/>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And in </a:t>
            </a:r>
            <a:r>
              <a:rPr lang="en-US" sz="2600" b="1" dirty="0">
                <a:solidFill>
                  <a:srgbClr val="0070C0"/>
                </a:solidFill>
                <a:effectLst/>
                <a:ea typeface="Calibri" panose="020F0502020204030204" pitchFamily="34" charset="0"/>
                <a:cs typeface="Times New Roman" panose="02020603050405020304" pitchFamily="18" charset="0"/>
              </a:rPr>
              <a:t>v4</a:t>
            </a:r>
            <a:r>
              <a:rPr lang="en-US" sz="2600" dirty="0">
                <a:effectLst/>
                <a:ea typeface="Calibri" panose="020F0502020204030204" pitchFamily="34" charset="0"/>
                <a:cs typeface="Times New Roman" panose="02020603050405020304" pitchFamily="18" charset="0"/>
              </a:rPr>
              <a:t>…..He </a:t>
            </a:r>
            <a:r>
              <a:rPr lang="en-US" sz="2600" u="sng" dirty="0">
                <a:effectLst/>
                <a:ea typeface="Calibri" panose="020F0502020204030204" pitchFamily="34" charset="0"/>
                <a:cs typeface="Times New Roman" panose="02020603050405020304" pitchFamily="18" charset="0"/>
              </a:rPr>
              <a:t>removed the high places </a:t>
            </a:r>
            <a:r>
              <a:rPr lang="en-US" sz="2600" dirty="0">
                <a:effectLst/>
                <a:ea typeface="Calibri" panose="020F0502020204030204" pitchFamily="34" charset="0"/>
                <a:cs typeface="Times New Roman" panose="02020603050405020304" pitchFamily="18" charset="0"/>
              </a:rPr>
              <a:t>and </a:t>
            </a:r>
            <a:r>
              <a:rPr lang="en-US" sz="2600" u="sng" dirty="0">
                <a:effectLst/>
                <a:ea typeface="Calibri" panose="020F0502020204030204" pitchFamily="34" charset="0"/>
                <a:cs typeface="Times New Roman" panose="02020603050405020304" pitchFamily="18" charset="0"/>
              </a:rPr>
              <a:t>broke the sacred pillars</a:t>
            </a:r>
            <a:r>
              <a:rPr lang="en-US" sz="2600" dirty="0">
                <a:effectLst/>
                <a:ea typeface="Calibri" panose="020F0502020204030204" pitchFamily="34" charset="0"/>
                <a:cs typeface="Times New Roman" panose="02020603050405020304" pitchFamily="18" charset="0"/>
              </a:rPr>
              <a:t>, </a:t>
            </a:r>
            <a:r>
              <a:rPr lang="en-US" sz="2600" u="sng" dirty="0">
                <a:effectLst/>
                <a:ea typeface="Calibri" panose="020F0502020204030204" pitchFamily="34" charset="0"/>
                <a:cs typeface="Times New Roman" panose="02020603050405020304" pitchFamily="18" charset="0"/>
              </a:rPr>
              <a:t>cut down the wooden image </a:t>
            </a:r>
            <a:r>
              <a:rPr lang="en-US" sz="2600" dirty="0">
                <a:effectLst/>
                <a:ea typeface="Calibri" panose="020F0502020204030204" pitchFamily="34" charset="0"/>
                <a:cs typeface="Times New Roman" panose="02020603050405020304" pitchFamily="18" charset="0"/>
              </a:rPr>
              <a:t>and broke in </a:t>
            </a:r>
            <a:r>
              <a:rPr lang="en-US" sz="2600" u="sng" dirty="0">
                <a:effectLst/>
                <a:ea typeface="Calibri" panose="020F0502020204030204" pitchFamily="34" charset="0"/>
                <a:cs typeface="Times New Roman" panose="02020603050405020304" pitchFamily="18" charset="0"/>
              </a:rPr>
              <a:t>pieces the bronze serpent that Moses had made</a:t>
            </a:r>
            <a:r>
              <a:rPr lang="en-US" sz="2600" dirty="0">
                <a:effectLst/>
                <a:ea typeface="Calibri" panose="020F0502020204030204" pitchFamily="34" charset="0"/>
                <a:cs typeface="Times New Roman" panose="02020603050405020304" pitchFamily="18" charset="0"/>
              </a:rPr>
              <a:t>; for until those days the children of Israel burned incense to it, and called it </a:t>
            </a:r>
            <a:r>
              <a:rPr lang="en-US" sz="2600" dirty="0" err="1">
                <a:effectLst/>
                <a:ea typeface="Calibri" panose="020F0502020204030204" pitchFamily="34" charset="0"/>
                <a:cs typeface="Times New Roman" panose="02020603050405020304" pitchFamily="18" charset="0"/>
              </a:rPr>
              <a:t>Nehushtan</a:t>
            </a:r>
            <a:r>
              <a:rPr lang="en-US" sz="2600" dirty="0">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2600" dirty="0">
                <a:solidFill>
                  <a:srgbClr val="C00000"/>
                </a:solidFill>
                <a:effectLst/>
                <a:ea typeface="Calibri" panose="020F0502020204030204" pitchFamily="34" charset="0"/>
                <a:cs typeface="Times New Roman" panose="02020603050405020304" pitchFamily="18" charset="0"/>
              </a:rPr>
              <a:t> </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You talk about a reformer. And he got busy immediately, when he became the king of Judah , he went out and he </a:t>
            </a:r>
            <a:r>
              <a:rPr lang="en-US" sz="2600" u="sng" dirty="0">
                <a:effectLst/>
                <a:ea typeface="Calibri" panose="020F0502020204030204" pitchFamily="34" charset="0"/>
                <a:cs typeface="Times New Roman" panose="02020603050405020304" pitchFamily="18" charset="0"/>
              </a:rPr>
              <a:t>tore down the high places </a:t>
            </a:r>
            <a:r>
              <a:rPr lang="en-US" sz="2600" dirty="0">
                <a:effectLst/>
                <a:ea typeface="Calibri" panose="020F0502020204030204" pitchFamily="34" charset="0"/>
                <a:cs typeface="Times New Roman" panose="02020603050405020304" pitchFamily="18" charset="0"/>
              </a:rPr>
              <a:t>. He </a:t>
            </a:r>
            <a:r>
              <a:rPr lang="en-US" sz="2600" u="sng" dirty="0">
                <a:effectLst/>
                <a:ea typeface="Calibri" panose="020F0502020204030204" pitchFamily="34" charset="0"/>
                <a:cs typeface="Times New Roman" panose="02020603050405020304" pitchFamily="18" charset="0"/>
              </a:rPr>
              <a:t>removed the  idols </a:t>
            </a:r>
            <a:r>
              <a:rPr lang="en-US" sz="2600" dirty="0">
                <a:effectLst/>
                <a:ea typeface="Calibri" panose="020F0502020204030204" pitchFamily="34" charset="0"/>
                <a:cs typeface="Times New Roman" panose="02020603050405020304" pitchFamily="18" charset="0"/>
              </a:rPr>
              <a:t>and he </a:t>
            </a:r>
            <a:r>
              <a:rPr lang="en-US" sz="2600" u="sng" dirty="0">
                <a:effectLst/>
                <a:ea typeface="Calibri" panose="020F0502020204030204" pitchFamily="34" charset="0"/>
                <a:cs typeface="Times New Roman" panose="02020603050405020304" pitchFamily="18" charset="0"/>
              </a:rPr>
              <a:t>opened the temple of the Lord  </a:t>
            </a:r>
            <a:r>
              <a:rPr lang="en-US" sz="2600" dirty="0">
                <a:effectLst/>
                <a:ea typeface="Calibri" panose="020F0502020204030204" pitchFamily="34" charset="0"/>
                <a:cs typeface="Times New Roman" panose="02020603050405020304" pitchFamily="18" charset="0"/>
              </a:rPr>
              <a:t>as you can read in    </a:t>
            </a:r>
            <a:r>
              <a:rPr lang="en-US" sz="2600" b="1" dirty="0">
                <a:solidFill>
                  <a:srgbClr val="0070C0"/>
                </a:solidFill>
                <a:effectLst/>
                <a:ea typeface="Calibri" panose="020F0502020204030204" pitchFamily="34" charset="0"/>
                <a:cs typeface="Times New Roman" panose="02020603050405020304" pitchFamily="18" charset="0"/>
              </a:rPr>
              <a:t>2 Chron. the 29</a:t>
            </a:r>
            <a:r>
              <a:rPr lang="en-US" sz="2600" b="1" baseline="30000" dirty="0">
                <a:solidFill>
                  <a:srgbClr val="0070C0"/>
                </a:solidFill>
                <a:effectLst/>
                <a:ea typeface="Calibri" panose="020F0502020204030204" pitchFamily="34" charset="0"/>
                <a:cs typeface="Times New Roman" panose="02020603050405020304" pitchFamily="18" charset="0"/>
              </a:rPr>
              <a:t>th</a:t>
            </a:r>
            <a:r>
              <a:rPr lang="en-US" sz="2600" b="1" dirty="0">
                <a:solidFill>
                  <a:srgbClr val="0070C0"/>
                </a:solidFill>
                <a:effectLst/>
                <a:ea typeface="Calibri" panose="020F0502020204030204" pitchFamily="34" charset="0"/>
                <a:cs typeface="Times New Roman" panose="02020603050405020304" pitchFamily="18" charset="0"/>
              </a:rPr>
              <a:t> chapter</a:t>
            </a:r>
            <a:r>
              <a:rPr lang="en-US" sz="2600" dirty="0">
                <a:effectLst/>
                <a:ea typeface="Calibri" panose="020F0502020204030204" pitchFamily="34" charset="0"/>
                <a:cs typeface="Times New Roman" panose="02020603050405020304" pitchFamily="18" charset="0"/>
              </a:rPr>
              <a:t>. And he did it, </a:t>
            </a:r>
            <a:r>
              <a:rPr lang="en-US" sz="2600" b="1" dirty="0">
                <a:effectLst/>
                <a:ea typeface="Calibri" panose="020F0502020204030204" pitchFamily="34" charset="0"/>
                <a:cs typeface="Times New Roman" panose="02020603050405020304" pitchFamily="18" charset="0"/>
              </a:rPr>
              <a:t>the bible says </a:t>
            </a:r>
            <a:r>
              <a:rPr lang="en-US" sz="2600" b="1" u="sng" dirty="0">
                <a:effectLst/>
                <a:ea typeface="Calibri" panose="020F0502020204030204" pitchFamily="34" charset="0"/>
                <a:cs typeface="Times New Roman" panose="02020603050405020304" pitchFamily="18" charset="0"/>
              </a:rPr>
              <a:t>in the first year and the first month of his reign</a:t>
            </a:r>
            <a:r>
              <a:rPr lang="en-US" sz="2600" dirty="0">
                <a:effectLs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3429D69E-7A43-1E5B-355B-2545390E9F18}"/>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169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6403E62-58DA-C8A0-E895-875D3580AB9E}"/>
              </a:ext>
            </a:extLst>
          </p:cNvPr>
          <p:cNvSpPr txBox="1"/>
          <p:nvPr/>
        </p:nvSpPr>
        <p:spPr>
          <a:xfrm>
            <a:off x="1048625" y="984070"/>
            <a:ext cx="7784982" cy="5396349"/>
          </a:xfrm>
          <a:prstGeom prst="rect">
            <a:avLst/>
          </a:prstGeom>
          <a:noFill/>
        </p:spPr>
        <p:txBody>
          <a:bodyPr wrap="square">
            <a:spAutoFit/>
          </a:bodyPr>
          <a:lstStyle/>
          <a:p>
            <a:pPr marL="0" marR="0">
              <a:spcBef>
                <a:spcPts val="0"/>
              </a:spcBef>
              <a:spcAft>
                <a:spcPts val="1000"/>
              </a:spcAft>
            </a:pPr>
            <a:r>
              <a:rPr lang="en-US" sz="2800" b="1" dirty="0">
                <a:effectLst/>
                <a:ea typeface="Calibri" panose="020F0502020204030204" pitchFamily="34" charset="0"/>
                <a:cs typeface="Times New Roman" panose="02020603050405020304" pitchFamily="18" charset="0"/>
              </a:rPr>
              <a:t>He didn’t hesitate, he didn’t postpone, but he got busy</a:t>
            </a:r>
            <a:r>
              <a:rPr lang="en-US" sz="2200" dirty="0">
                <a:effectLst/>
                <a:ea typeface="Calibri" panose="020F0502020204030204" pitchFamily="34" charset="0"/>
                <a:cs typeface="Times New Roman" panose="02020603050405020304" pitchFamily="18" charset="0"/>
              </a:rPr>
              <a:t>. He </a:t>
            </a:r>
            <a:r>
              <a:rPr lang="en-US" sz="2200" u="sng" dirty="0">
                <a:effectLst/>
                <a:ea typeface="Calibri" panose="020F0502020204030204" pitchFamily="34" charset="0"/>
                <a:cs typeface="Times New Roman" panose="02020603050405020304" pitchFamily="18" charset="0"/>
              </a:rPr>
              <a:t>hurried to open the temple of God in the restoration of worship under the OT law</a:t>
            </a:r>
            <a:r>
              <a:rPr lang="en-US" sz="2200" dirty="0">
                <a:effectLst/>
                <a:ea typeface="Calibri" panose="020F0502020204030204" pitchFamily="34" charset="0"/>
                <a:cs typeface="Times New Roman" panose="02020603050405020304" pitchFamily="18" charset="0"/>
              </a:rPr>
              <a:t>. And he tore down the idolatrous places. Took down the images, cut down the groves, and broke in pieces the brass serpent that Moses had made. It had been around for about 800 years…..</a:t>
            </a:r>
          </a:p>
          <a:p>
            <a:pPr marL="0" marR="0">
              <a:spcBef>
                <a:spcPts val="0"/>
              </a:spcBef>
              <a:spcAft>
                <a:spcPts val="1000"/>
              </a:spcAft>
            </a:pPr>
            <a:r>
              <a:rPr lang="en-US" sz="2200" dirty="0">
                <a:solidFill>
                  <a:srgbClr val="FF0000"/>
                </a:solidFill>
                <a:effectLst/>
                <a:ea typeface="Calibri" panose="020F0502020204030204" pitchFamily="34" charset="0"/>
                <a:cs typeface="Times New Roman" panose="02020603050405020304" pitchFamily="18" charset="0"/>
              </a:rPr>
              <a:t>It had served its purpose there in the wilderness. When God sent fiery serpents and whoever had been bitten, if he looked upon that serpent he would live. But this old brass serpent came to be an object of worship.</a:t>
            </a:r>
          </a:p>
          <a:p>
            <a:pPr marL="0" marR="0">
              <a:spcBef>
                <a:spcPts val="0"/>
              </a:spcBef>
              <a:spcAft>
                <a:spcPts val="1000"/>
              </a:spcAft>
            </a:pPr>
            <a:r>
              <a:rPr lang="en-US" sz="2400" dirty="0">
                <a:solidFill>
                  <a:srgbClr val="0070C0"/>
                </a:solidFill>
                <a:effectLst/>
                <a:ea typeface="Calibri" panose="020F0502020204030204" pitchFamily="34" charset="0"/>
                <a:cs typeface="Times New Roman" panose="02020603050405020304" pitchFamily="18" charset="0"/>
              </a:rPr>
              <a:t>Instead of worshipping God who healed, who provided the power, they worshipped this brass serpent. And you know if we are not careful , then we will come to the place where we worship the incidental instead of the God of heaven.</a:t>
            </a:r>
          </a:p>
        </p:txBody>
      </p:sp>
      <p:sp>
        <p:nvSpPr>
          <p:cNvPr id="6" name="TextBox 5">
            <a:extLst>
              <a:ext uri="{FF2B5EF4-FFF2-40B4-BE49-F238E27FC236}">
                <a16:creationId xmlns:a16="http://schemas.microsoft.com/office/drawing/2014/main" id="{29008D72-DC35-B954-1B0C-091702AC42EE}"/>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942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CCDF3B18-9442-6D6E-E896-E4617FC7AAF4}"/>
              </a:ext>
            </a:extLst>
          </p:cNvPr>
          <p:cNvSpPr txBox="1"/>
          <p:nvPr/>
        </p:nvSpPr>
        <p:spPr>
          <a:xfrm>
            <a:off x="1266738" y="1199626"/>
            <a:ext cx="7373923" cy="5088573"/>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Some people have made an idol out of the book – </a:t>
            </a:r>
            <a:r>
              <a:rPr lang="en-US" sz="2800" u="sng" dirty="0">
                <a:effectLst/>
                <a:ea typeface="Calibri" panose="020F0502020204030204" pitchFamily="34" charset="0"/>
                <a:cs typeface="Times New Roman" panose="02020603050405020304" pitchFamily="18" charset="0"/>
              </a:rPr>
              <a:t>the Bible. The book itself</a:t>
            </a:r>
            <a:r>
              <a:rPr lang="en-US" sz="2800" dirty="0">
                <a:effectLst/>
                <a:ea typeface="Calibri" panose="020F0502020204030204" pitchFamily="34" charset="0"/>
                <a:cs typeface="Times New Roman" panose="02020603050405020304" pitchFamily="18" charset="0"/>
              </a:rPr>
              <a:t>. The paper with ink on it. And if we can just lay the old family Bible on the coffee table, and we can see it day after day, someway, some how it will bring blessings to us.</a:t>
            </a:r>
          </a:p>
          <a:p>
            <a:pPr marL="0" marR="0">
              <a:spcBef>
                <a:spcPts val="0"/>
              </a:spcBef>
              <a:spcAft>
                <a:spcPts val="1000"/>
              </a:spcAft>
            </a:pP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solidFill>
                  <a:srgbClr val="0070C0"/>
                </a:solidFill>
                <a:effectLst/>
                <a:ea typeface="Calibri" panose="020F0502020204030204" pitchFamily="34" charset="0"/>
                <a:cs typeface="Times New Roman" panose="02020603050405020304" pitchFamily="18" charset="0"/>
              </a:rPr>
              <a:t>Friend, God is not interested in this book being on the coffee table. </a:t>
            </a:r>
            <a:r>
              <a:rPr lang="en-US" sz="2800" u="sng" dirty="0">
                <a:solidFill>
                  <a:srgbClr val="0070C0"/>
                </a:solidFill>
                <a:effectLst/>
                <a:ea typeface="Calibri" panose="020F0502020204030204" pitchFamily="34" charset="0"/>
                <a:cs typeface="Times New Roman" panose="02020603050405020304" pitchFamily="18" charset="0"/>
              </a:rPr>
              <a:t>God wants the words of this book in our hearts and minds and lived in our lives.</a:t>
            </a:r>
            <a:r>
              <a:rPr lang="en-US" sz="2800" dirty="0">
                <a:solidFill>
                  <a:srgbClr val="0070C0"/>
                </a:solidFill>
                <a:effectLst/>
                <a:ea typeface="Calibri" panose="020F0502020204030204" pitchFamily="34" charset="0"/>
                <a:cs typeface="Times New Roman" panose="02020603050405020304" pitchFamily="18" charset="0"/>
              </a:rPr>
              <a:t> The </a:t>
            </a:r>
            <a:r>
              <a:rPr lang="en-US" sz="2800" b="1" dirty="0">
                <a:solidFill>
                  <a:srgbClr val="0070C0"/>
                </a:solidFill>
                <a:effectLst/>
                <a:ea typeface="Calibri" panose="020F0502020204030204" pitchFamily="34" charset="0"/>
                <a:cs typeface="Times New Roman" panose="02020603050405020304" pitchFamily="18" charset="0"/>
              </a:rPr>
              <a:t>word </a:t>
            </a:r>
            <a:r>
              <a:rPr lang="en-US" sz="2800" dirty="0">
                <a:solidFill>
                  <a:srgbClr val="0070C0"/>
                </a:solidFill>
                <a:effectLst/>
                <a:ea typeface="Calibri" panose="020F0502020204030204" pitchFamily="34" charset="0"/>
                <a:cs typeface="Times New Roman" panose="02020603050405020304" pitchFamily="18" charset="0"/>
              </a:rPr>
              <a:t>is what is to be respected, not the </a:t>
            </a:r>
            <a:r>
              <a:rPr lang="en-US" sz="2800" b="1" dirty="0">
                <a:solidFill>
                  <a:srgbClr val="0070C0"/>
                </a:solidFill>
                <a:effectLst/>
                <a:ea typeface="Calibri" panose="020F0502020204030204" pitchFamily="34" charset="0"/>
                <a:cs typeface="Times New Roman" panose="02020603050405020304" pitchFamily="18" charset="0"/>
              </a:rPr>
              <a:t>book itself</a:t>
            </a:r>
            <a:r>
              <a:rPr lang="en-US" sz="2800" dirty="0">
                <a:solidFill>
                  <a:srgbClr val="0070C0"/>
                </a:solidFill>
                <a:effectLs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0476D585-4340-4A13-B63E-078ADEE8AF85}"/>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595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B614DF-DE9F-03EB-617A-7667EC186F9A}"/>
              </a:ext>
            </a:extLst>
          </p:cNvPr>
          <p:cNvSpPr txBox="1"/>
          <p:nvPr/>
        </p:nvSpPr>
        <p:spPr>
          <a:xfrm>
            <a:off x="1262743" y="992777"/>
            <a:ext cx="7302417" cy="5150128"/>
          </a:xfrm>
          <a:prstGeom prst="rect">
            <a:avLst/>
          </a:prstGeom>
          <a:noFill/>
        </p:spPr>
        <p:txBody>
          <a:bodyPr wrap="square">
            <a:spAutoFit/>
          </a:bodyPr>
          <a:lstStyle/>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We might get to the place where </a:t>
            </a:r>
            <a:r>
              <a:rPr lang="en-US" sz="2400" b="1" u="sng" dirty="0">
                <a:effectLst/>
                <a:latin typeface="Calibri" panose="020F0502020204030204" pitchFamily="34" charset="0"/>
                <a:ea typeface="Calibri" panose="020F0502020204030204" pitchFamily="34" charset="0"/>
                <a:cs typeface="Calibri" panose="020F0502020204030204" pitchFamily="34" charset="0"/>
              </a:rPr>
              <a:t>we worship the table </a:t>
            </a:r>
            <a:r>
              <a:rPr lang="en-US" sz="2400" u="sng" dirty="0">
                <a:effectLst/>
                <a:latin typeface="Calibri" panose="020F0502020204030204" pitchFamily="34" charset="0"/>
                <a:ea typeface="Calibri" panose="020F0502020204030204" pitchFamily="34" charset="0"/>
                <a:cs typeface="Calibri" panose="020F0502020204030204" pitchFamily="34" charset="0"/>
              </a:rPr>
              <a:t>where the Lord’s supper is spread</a:t>
            </a:r>
            <a:r>
              <a:rPr lang="en-US" sz="2400" dirty="0">
                <a:effectLst/>
                <a:latin typeface="Calibri" panose="020F0502020204030204" pitchFamily="34" charset="0"/>
                <a:ea typeface="Calibri" panose="020F0502020204030204" pitchFamily="34" charset="0"/>
                <a:cs typeface="Calibri" panose="020F0502020204030204" pitchFamily="34" charset="0"/>
              </a:rPr>
              <a:t>. The table might have special meaning to somebody because of whose it use to be… or where it came from… and when they see the table some people focus on those memories </a:t>
            </a:r>
            <a:r>
              <a:rPr lang="en-US" sz="2400" b="1" u="sng" dirty="0">
                <a:effectLst/>
                <a:latin typeface="Calibri" panose="020F0502020204030204" pitchFamily="34" charset="0"/>
                <a:ea typeface="Calibri" panose="020F0502020204030204" pitchFamily="34" charset="0"/>
                <a:cs typeface="Calibri" panose="020F0502020204030204" pitchFamily="34" charset="0"/>
              </a:rPr>
              <a:t>instead of the</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u="sng" dirty="0">
                <a:effectLst/>
                <a:latin typeface="Calibri" panose="020F0502020204030204" pitchFamily="34" charset="0"/>
                <a:ea typeface="Calibri" panose="020F0502020204030204" pitchFamily="34" charset="0"/>
                <a:cs typeface="Calibri" panose="020F0502020204030204" pitchFamily="34" charset="0"/>
              </a:rPr>
              <a:t>memory of Christ dying for my sins and paying the debt I could not pay.</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Some people worship the </a:t>
            </a:r>
            <a:r>
              <a:rPr lang="en-US" sz="2400" b="1" u="sng" dirty="0">
                <a:effectLst/>
                <a:latin typeface="Calibri" panose="020F0502020204030204" pitchFamily="34" charset="0"/>
                <a:ea typeface="Calibri" panose="020F0502020204030204" pitchFamily="34" charset="0"/>
                <a:cs typeface="Calibri" panose="020F0502020204030204" pitchFamily="34" charset="0"/>
              </a:rPr>
              <a:t>baptistry</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Or some people </a:t>
            </a:r>
            <a:r>
              <a:rPr lang="en-US" sz="2400" b="1" u="sng" dirty="0">
                <a:effectLst/>
                <a:latin typeface="Calibri" panose="020F0502020204030204" pitchFamily="34" charset="0"/>
                <a:ea typeface="Calibri" panose="020F0502020204030204" pitchFamily="34" charset="0"/>
                <a:cs typeface="Calibri" panose="020F0502020204030204" pitchFamily="34" charset="0"/>
              </a:rPr>
              <a:t>worship the building in which we meet</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if we aren’t careful, these things can become brazen serpents unto us. And Hezekiah went out and broke the brazen serpent.</a:t>
            </a:r>
          </a:p>
        </p:txBody>
      </p:sp>
      <p:sp>
        <p:nvSpPr>
          <p:cNvPr id="6" name="TextBox 5">
            <a:extLst>
              <a:ext uri="{FF2B5EF4-FFF2-40B4-BE49-F238E27FC236}">
                <a16:creationId xmlns:a16="http://schemas.microsoft.com/office/drawing/2014/main" id="{24F2F487-46A0-02E6-EB80-CADFFAF10227}"/>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2349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6E0403C6-A3CB-832B-5099-30D00B453D80}"/>
              </a:ext>
            </a:extLst>
          </p:cNvPr>
          <p:cNvSpPr txBox="1"/>
          <p:nvPr/>
        </p:nvSpPr>
        <p:spPr>
          <a:xfrm>
            <a:off x="1158240" y="1185405"/>
            <a:ext cx="7767646" cy="4893647"/>
          </a:xfrm>
          <a:prstGeom prst="rect">
            <a:avLst/>
          </a:prstGeom>
          <a:noFill/>
        </p:spPr>
        <p:txBody>
          <a:bodyPr wrap="square">
            <a:spAutoFit/>
          </a:bodyPr>
          <a:lstStyle/>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In v 5………</a:t>
            </a: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He had his faith in God. He believed in God, he looked to God for help. He looked to God for blessings. He was a man who trusted totally and wholly after Jehovah and he said lord – RULE, you take control.</a:t>
            </a: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000"/>
              </a:spcAft>
            </a:pPr>
            <a:r>
              <a:rPr lang="en-US" sz="2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that’s the kind of attitude that we need </a:t>
            </a:r>
            <a:r>
              <a:rPr lang="en-US" sz="2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today in the church of our Lord Jesus Christ. We need to put our trust in Jehovah. </a:t>
            </a:r>
            <a:r>
              <a:rPr lang="en-US" sz="2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let him have his</a:t>
            </a:r>
            <a:r>
              <a:rPr lang="en-US" sz="2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way with us</a:t>
            </a:r>
            <a:r>
              <a:rPr lang="en-US" sz="2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the record says he held fast to the Lord and departed not from following him but kept his commandments (v6) which the Lord</a:t>
            </a:r>
            <a:r>
              <a:rPr lang="en-US" sz="2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commanded Moses.</a:t>
            </a:r>
          </a:p>
        </p:txBody>
      </p:sp>
      <p:sp>
        <p:nvSpPr>
          <p:cNvPr id="6" name="TextBox 5">
            <a:extLst>
              <a:ext uri="{FF2B5EF4-FFF2-40B4-BE49-F238E27FC236}">
                <a16:creationId xmlns:a16="http://schemas.microsoft.com/office/drawing/2014/main" id="{AF0C149D-7896-BD3A-C73C-065C50FF1B71}"/>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95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409AA017-2B55-21D8-9D57-C1125FB44197}"/>
              </a:ext>
            </a:extLst>
          </p:cNvPr>
          <p:cNvSpPr txBox="1"/>
          <p:nvPr/>
        </p:nvSpPr>
        <p:spPr>
          <a:xfrm>
            <a:off x="1090569" y="1015068"/>
            <a:ext cx="7709483" cy="5402815"/>
          </a:xfrm>
          <a:prstGeom prst="rect">
            <a:avLst/>
          </a:prstGeom>
          <a:noFill/>
        </p:spPr>
        <p:txBody>
          <a:bodyPr wrap="square">
            <a:spAutoFit/>
          </a:bodyPr>
          <a:lstStyle/>
          <a:p>
            <a:r>
              <a:rPr lang="en-US" sz="3200" b="1" dirty="0">
                <a:solidFill>
                  <a:srgbClr val="0070C0"/>
                </a:solidFill>
              </a:rPr>
              <a:t>2Kings 18:1 </a:t>
            </a:r>
            <a:r>
              <a:rPr lang="en-US" dirty="0"/>
              <a:t>Now it came to pass in the third year of Hoshea the son of </a:t>
            </a:r>
            <a:r>
              <a:rPr lang="en-US" dirty="0" err="1"/>
              <a:t>Elah</a:t>
            </a:r>
            <a:r>
              <a:rPr lang="en-US" dirty="0"/>
              <a:t>, king of Israel, that Hezekiah the son of Ahaz, king of Judah, began to reign.</a:t>
            </a:r>
          </a:p>
          <a:p>
            <a:r>
              <a:rPr lang="en-US" dirty="0"/>
              <a:t> 2 He was twenty-five years old when he became king, and he reigned twenty-nine years in Jerusalem. His mother's name was Abi the daughter of Zechariah.</a:t>
            </a:r>
          </a:p>
          <a:p>
            <a:r>
              <a:rPr lang="en-US" dirty="0"/>
              <a:t> 3 And he did what was right in the sight of the LORD, according to all that his father David had done.</a:t>
            </a:r>
          </a:p>
          <a:p>
            <a:r>
              <a:rPr lang="en-US" dirty="0"/>
              <a:t> 4 He removed the high places and broke the sacred pillars, cut down the wooden image and broke in pieces the bronze serpent that Moses had made; for until those days the children of Israel burned incense to it, and called it </a:t>
            </a:r>
            <a:r>
              <a:rPr lang="en-US" dirty="0" err="1"/>
              <a:t>Nehushtan</a:t>
            </a:r>
            <a:r>
              <a:rPr lang="en-US" dirty="0"/>
              <a:t>.</a:t>
            </a:r>
          </a:p>
          <a:p>
            <a:r>
              <a:rPr lang="en-US" sz="2400" b="1" dirty="0"/>
              <a:t> 5 He trusted in the LORD God of Israel, so that after him was none like him among all the kings of Judah, nor who were before him.</a:t>
            </a:r>
          </a:p>
          <a:p>
            <a:r>
              <a:rPr lang="en-US" dirty="0"/>
              <a:t> 6 For he held fast to the LORD; he did not depart from following Him, but kept His commandments, which the LORD had commanded Moses.</a:t>
            </a:r>
          </a:p>
          <a:p>
            <a:r>
              <a:rPr lang="en-US" dirty="0"/>
              <a:t> 7 The LORD was with him; he prospered wherever he went. And he rebelled against the king of Assyria and did not serve him.</a:t>
            </a:r>
          </a:p>
        </p:txBody>
      </p:sp>
    </p:spTree>
    <p:extLst>
      <p:ext uri="{BB962C8B-B14F-4D97-AF65-F5344CB8AC3E}">
        <p14:creationId xmlns:p14="http://schemas.microsoft.com/office/powerpoint/2010/main" val="188365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6E0403C6-A3CB-832B-5099-30D00B453D80}"/>
              </a:ext>
            </a:extLst>
          </p:cNvPr>
          <p:cNvSpPr txBox="1"/>
          <p:nvPr/>
        </p:nvSpPr>
        <p:spPr>
          <a:xfrm>
            <a:off x="1115736" y="805343"/>
            <a:ext cx="7935985" cy="5836685"/>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In v 5………</a:t>
            </a:r>
          </a:p>
          <a:p>
            <a:pPr marL="0" marR="0">
              <a:spcBef>
                <a:spcPts val="0"/>
              </a:spcBef>
              <a:spcAft>
                <a:spcPts val="10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He was obedient to Jehovah.</a:t>
            </a:r>
          </a:p>
          <a:p>
            <a:pPr marL="0" marR="0">
              <a:spcBef>
                <a:spcPts val="0"/>
              </a:spcBef>
              <a:spcAft>
                <a:spcPts val="1000"/>
              </a:spcAft>
            </a:pP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he saw in order to sustain his relationship with God he had to keep his commandments.</a:t>
            </a:r>
          </a:p>
          <a:p>
            <a:pPr marL="0" marR="0">
              <a:spcBef>
                <a:spcPts val="0"/>
              </a:spcBef>
              <a:spcAft>
                <a:spcPts val="1000"/>
              </a:spcAft>
            </a:pP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friend, we have to do the same today.</a:t>
            </a:r>
          </a:p>
          <a:p>
            <a:pPr marL="0" marR="0">
              <a:spcBef>
                <a:spcPts val="0"/>
              </a:spcBef>
              <a:spcAft>
                <a:spcPts val="1000"/>
              </a:spcAft>
            </a:pP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And </a:t>
            </a:r>
            <a:r>
              <a:rPr lang="en-US" sz="2800" u="sng" dirty="0">
                <a:solidFill>
                  <a:srgbClr val="0070C0"/>
                </a:solidFill>
                <a:effectLst/>
                <a:latin typeface="Arial Black" panose="020B0A04020102020204" pitchFamily="34" charset="0"/>
                <a:ea typeface="Calibri" panose="020F0502020204030204" pitchFamily="34" charset="0"/>
                <a:cs typeface="Calibri" panose="020F0502020204030204" pitchFamily="34" charset="0"/>
              </a:rPr>
              <a:t>nobody can get too close to the word of</a:t>
            </a:r>
            <a:r>
              <a:rPr lang="en-US" sz="2800" dirty="0">
                <a:solidFill>
                  <a:srgbClr val="0070C0"/>
                </a:solidFill>
                <a:effectLst/>
                <a:latin typeface="Arial Black" panose="020B0A04020102020204" pitchFamily="34" charset="0"/>
                <a:ea typeface="Calibri" panose="020F0502020204030204" pitchFamily="34" charset="0"/>
                <a:cs typeface="Calibri" panose="020F0502020204030204" pitchFamily="34" charset="0"/>
              </a:rPr>
              <a:t> </a:t>
            </a:r>
            <a:r>
              <a:rPr lang="en-US" sz="2800" u="sng" dirty="0">
                <a:solidFill>
                  <a:srgbClr val="0070C0"/>
                </a:solidFill>
                <a:effectLst/>
                <a:latin typeface="Arial Black" panose="020B0A04020102020204" pitchFamily="34" charset="0"/>
                <a:ea typeface="Calibri" panose="020F0502020204030204" pitchFamily="34" charset="0"/>
                <a:cs typeface="Calibri" panose="020F0502020204030204" pitchFamily="34" charset="0"/>
              </a:rPr>
              <a:t>God.</a:t>
            </a:r>
            <a:r>
              <a:rPr lang="en-US" sz="2800" dirty="0">
                <a:solidFill>
                  <a:srgbClr val="0070C0"/>
                </a:solidFill>
                <a:effectLst/>
                <a:latin typeface="Arial Black" panose="020B0A0402010202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Friend we cannot separate God from his word and we show our respect and our love to Jehovah by keeping his word.  </a:t>
            </a:r>
          </a:p>
        </p:txBody>
      </p:sp>
      <p:sp>
        <p:nvSpPr>
          <p:cNvPr id="6" name="TextBox 5">
            <a:extLst>
              <a:ext uri="{FF2B5EF4-FFF2-40B4-BE49-F238E27FC236}">
                <a16:creationId xmlns:a16="http://schemas.microsoft.com/office/drawing/2014/main" id="{AF0C149D-7896-BD3A-C73C-065C50FF1B71}"/>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74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2732203-C983-7F6E-A328-51A56FE5AEAA}"/>
              </a:ext>
            </a:extLst>
          </p:cNvPr>
          <p:cNvSpPr txBox="1"/>
          <p:nvPr/>
        </p:nvSpPr>
        <p:spPr>
          <a:xfrm>
            <a:off x="1114698" y="1073853"/>
            <a:ext cx="7628229" cy="5150128"/>
          </a:xfrm>
          <a:prstGeom prst="rect">
            <a:avLst/>
          </a:prstGeom>
          <a:noFill/>
        </p:spPr>
        <p:txBody>
          <a:bodyPr wrap="square">
            <a:spAutoFit/>
          </a:bodyPr>
          <a:lstStyle/>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So here was this king of Judah who had these great qualities and none was like him before or after of all the kings of Judah. And as a result of that </a:t>
            </a:r>
            <a:r>
              <a:rPr lang="en-US" sz="2600" u="sng" dirty="0">
                <a:effectLst/>
                <a:ea typeface="Calibri" panose="020F0502020204030204" pitchFamily="34" charset="0"/>
                <a:cs typeface="Times New Roman" panose="02020603050405020304" pitchFamily="18" charset="0"/>
              </a:rPr>
              <a:t>v7 says</a:t>
            </a:r>
            <a:r>
              <a:rPr lang="en-US" sz="2600" dirty="0">
                <a:effectLst/>
                <a:ea typeface="Calibri" panose="020F0502020204030204" pitchFamily="34" charset="0"/>
                <a:cs typeface="Times New Roman" panose="02020603050405020304" pitchFamily="18" charset="0"/>
              </a:rPr>
              <a:t>…</a:t>
            </a:r>
            <a:r>
              <a:rPr lang="en-US" sz="2600" dirty="0">
                <a:effectLst/>
                <a:ea typeface="Times New Roman" panose="02020603050405020304" pitchFamily="18" charset="0"/>
                <a:cs typeface="Times New Roman" panose="02020603050405020304" pitchFamily="18" charset="0"/>
              </a:rPr>
              <a:t> </a:t>
            </a:r>
            <a:r>
              <a:rPr lang="en-US" sz="2600" u="sng" dirty="0">
                <a:effectLst/>
                <a:ea typeface="Times New Roman" panose="02020603050405020304" pitchFamily="18" charset="0"/>
                <a:cs typeface="Times New Roman" panose="02020603050405020304" pitchFamily="18" charset="0"/>
              </a:rPr>
              <a:t>The LORD was with him; he prospered wherever he went. </a:t>
            </a:r>
            <a:r>
              <a:rPr lang="en-US" sz="2600" b="1" u="sng" dirty="0">
                <a:solidFill>
                  <a:srgbClr val="FF0000"/>
                </a:solidFill>
                <a:effectLst/>
                <a:ea typeface="Times New Roman" panose="02020603050405020304" pitchFamily="18" charset="0"/>
                <a:cs typeface="Times New Roman" panose="02020603050405020304" pitchFamily="18" charset="0"/>
              </a:rPr>
              <a:t>And he rebelled against the king of Assyria and did not serve him.</a:t>
            </a:r>
            <a:endParaRPr lang="en-US" sz="2600" b="1"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And friend </a:t>
            </a:r>
            <a:r>
              <a:rPr lang="en-US" sz="2600" u="sng" dirty="0">
                <a:effectLst/>
                <a:ea typeface="Calibri" panose="020F0502020204030204" pitchFamily="34" charset="0"/>
                <a:cs typeface="Times New Roman" panose="02020603050405020304" pitchFamily="18" charset="0"/>
              </a:rPr>
              <a:t>if we will serve God</a:t>
            </a:r>
            <a:r>
              <a:rPr lang="en-US" sz="2600" dirty="0">
                <a:effectLst/>
                <a:ea typeface="Calibri" panose="020F0502020204030204" pitchFamily="34" charset="0"/>
                <a:cs typeface="Times New Roman" panose="02020603050405020304" pitchFamily="18" charset="0"/>
              </a:rPr>
              <a:t>   </a:t>
            </a:r>
            <a:r>
              <a:rPr lang="en-US" sz="2600" u="sng" dirty="0">
                <a:effectLst/>
                <a:ea typeface="Calibri" panose="020F0502020204030204" pitchFamily="34" charset="0"/>
                <a:cs typeface="Times New Roman" panose="02020603050405020304" pitchFamily="18" charset="0"/>
              </a:rPr>
              <a:t>if we will obey his commands</a:t>
            </a:r>
            <a:r>
              <a:rPr lang="en-US" sz="2600" dirty="0">
                <a:effectLst/>
                <a:ea typeface="Calibri" panose="020F0502020204030204" pitchFamily="34" charset="0"/>
                <a:cs typeface="Times New Roman" panose="02020603050405020304" pitchFamily="18" charset="0"/>
              </a:rPr>
              <a:t>   </a:t>
            </a:r>
            <a:r>
              <a:rPr lang="en-US" sz="2600" u="sng" dirty="0">
                <a:effectLst/>
                <a:ea typeface="Calibri" panose="020F0502020204030204" pitchFamily="34" charset="0"/>
                <a:cs typeface="Times New Roman" panose="02020603050405020304" pitchFamily="18" charset="0"/>
              </a:rPr>
              <a:t>if we will get idols out of our hearts</a:t>
            </a:r>
            <a:r>
              <a:rPr lang="en-US" sz="2600" dirty="0">
                <a:effectLst/>
                <a:ea typeface="Calibri" panose="020F0502020204030204" pitchFamily="34" charset="0"/>
                <a:cs typeface="Times New Roman" panose="02020603050405020304" pitchFamily="18" charset="0"/>
              </a:rPr>
              <a:t>    </a:t>
            </a:r>
            <a:r>
              <a:rPr lang="en-US" sz="2600" u="sng" dirty="0">
                <a:effectLst/>
                <a:ea typeface="Calibri" panose="020F0502020204030204" pitchFamily="34" charset="0"/>
                <a:cs typeface="Times New Roman" panose="02020603050405020304" pitchFamily="18" charset="0"/>
              </a:rPr>
              <a:t>if we will do that which is right in the sight of the lord </a:t>
            </a:r>
            <a:r>
              <a:rPr lang="en-US" sz="2600" dirty="0">
                <a:effectLst/>
                <a:ea typeface="Calibri" panose="020F0502020204030204" pitchFamily="34" charset="0"/>
                <a:cs typeface="Times New Roman" panose="02020603050405020304" pitchFamily="18" charset="0"/>
              </a:rPr>
              <a:t>, God will bless us too! The manifold blessings of God. </a:t>
            </a:r>
          </a:p>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(…count your many blessings)</a:t>
            </a:r>
          </a:p>
        </p:txBody>
      </p:sp>
      <p:sp>
        <p:nvSpPr>
          <p:cNvPr id="6" name="TextBox 5">
            <a:extLst>
              <a:ext uri="{FF2B5EF4-FFF2-40B4-BE49-F238E27FC236}">
                <a16:creationId xmlns:a16="http://schemas.microsoft.com/office/drawing/2014/main" id="{D6837413-763F-376F-5D55-00D3D194011D}"/>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932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2732203-C983-7F6E-A328-51A56FE5AEAA}"/>
              </a:ext>
            </a:extLst>
          </p:cNvPr>
          <p:cNvSpPr txBox="1"/>
          <p:nvPr/>
        </p:nvSpPr>
        <p:spPr>
          <a:xfrm>
            <a:off x="1171262" y="1256732"/>
            <a:ext cx="7441034" cy="4652556"/>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We forfeit blessing because we don’t serve God as we ought to and don’t ask God to bless us. </a:t>
            </a:r>
          </a:p>
          <a:p>
            <a:pPr marL="0" marR="0">
              <a:spcBef>
                <a:spcPts val="0"/>
              </a:spcBef>
              <a:spcAft>
                <a:spcPts val="1000"/>
              </a:spcAft>
            </a:pPr>
            <a:r>
              <a:rPr lang="en-US" sz="3200" b="1" dirty="0">
                <a:effectLst/>
                <a:ea typeface="Calibri" panose="020F0502020204030204" pitchFamily="34" charset="0"/>
                <a:cs typeface="Times New Roman" panose="02020603050405020304" pitchFamily="18" charset="0"/>
              </a:rPr>
              <a:t>But if we will walk in his way, the lord will be with us and just as he blessed king Hezekiah, he will bless us in like manner.  </a:t>
            </a:r>
            <a:r>
              <a:rPr lang="en-US" sz="3200" dirty="0">
                <a:effectLst/>
                <a:ea typeface="Calibri" panose="020F0502020204030204" pitchFamily="34" charset="0"/>
                <a:cs typeface="Times New Roman" panose="02020603050405020304" pitchFamily="18" charset="0"/>
              </a:rPr>
              <a:t>At least with spiritual blessings . And God will richly supply us with all our needs and bless us in Jesus the Christ. </a:t>
            </a:r>
          </a:p>
        </p:txBody>
      </p:sp>
      <p:sp>
        <p:nvSpPr>
          <p:cNvPr id="6" name="TextBox 5">
            <a:extLst>
              <a:ext uri="{FF2B5EF4-FFF2-40B4-BE49-F238E27FC236}">
                <a16:creationId xmlns:a16="http://schemas.microsoft.com/office/drawing/2014/main" id="{D6837413-763F-376F-5D55-00D3D194011D}"/>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4101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46BEFF38-3F0E-B07E-112A-6491826084D9}"/>
              </a:ext>
            </a:extLst>
          </p:cNvPr>
          <p:cNvSpPr txBox="1"/>
          <p:nvPr/>
        </p:nvSpPr>
        <p:spPr>
          <a:xfrm>
            <a:off x="1191236" y="864095"/>
            <a:ext cx="7491369" cy="6079549"/>
          </a:xfrm>
          <a:prstGeom prst="rect">
            <a:avLst/>
          </a:prstGeom>
          <a:noFill/>
        </p:spPr>
        <p:txBody>
          <a:bodyPr wrap="square">
            <a:spAutoFit/>
          </a:bodyPr>
          <a:lstStyle/>
          <a:p>
            <a:pPr marL="0" marR="0">
              <a:spcBef>
                <a:spcPts val="0"/>
              </a:spcBef>
              <a:spcAft>
                <a:spcPts val="1000"/>
              </a:spcAft>
            </a:pPr>
            <a:r>
              <a:rPr lang="en-US" sz="2400" b="1" dirty="0">
                <a:effectLst/>
                <a:ea typeface="Calibri" panose="020F0502020204030204" pitchFamily="34" charset="0"/>
                <a:cs typeface="Times New Roman" panose="02020603050405020304" pitchFamily="18" charset="0"/>
              </a:rPr>
              <a:t>So we not only see his strength but in the 19</a:t>
            </a:r>
            <a:r>
              <a:rPr lang="en-US" sz="2400" b="1" baseline="30000" dirty="0">
                <a:effectLst/>
                <a:ea typeface="Calibri" panose="020F0502020204030204" pitchFamily="34" charset="0"/>
                <a:cs typeface="Times New Roman" panose="02020603050405020304" pitchFamily="18" charset="0"/>
              </a:rPr>
              <a:t>th</a:t>
            </a:r>
            <a:r>
              <a:rPr lang="en-US" sz="2400" b="1" dirty="0">
                <a:effectLst/>
                <a:ea typeface="Calibri" panose="020F0502020204030204" pitchFamily="34" charset="0"/>
                <a:cs typeface="Times New Roman" panose="02020603050405020304" pitchFamily="18" charset="0"/>
              </a:rPr>
              <a:t> chapter he took every thing and laid out his burden , and laid it out before the lord in prayer.</a:t>
            </a:r>
          </a:p>
          <a:p>
            <a:pPr marL="0" marR="0">
              <a:spcBef>
                <a:spcPts val="0"/>
              </a:spcBef>
              <a:spcAft>
                <a:spcPts val="1000"/>
              </a:spcAft>
            </a:pPr>
            <a:r>
              <a:rPr lang="en-US" sz="2200" dirty="0">
                <a:effectLst/>
                <a:ea typeface="Calibri" panose="020F0502020204030204" pitchFamily="34" charset="0"/>
                <a:cs typeface="Times New Roman" panose="02020603050405020304" pitchFamily="18" charset="0"/>
              </a:rPr>
              <a:t>And here were the Assyrians from the east. And they sent letters to Hezekiah and asked for surrender.</a:t>
            </a:r>
          </a:p>
          <a:p>
            <a:pPr marL="0" marR="0">
              <a:spcBef>
                <a:spcPts val="0"/>
              </a:spcBef>
              <a:spcAft>
                <a:spcPts val="1000"/>
              </a:spcAft>
            </a:pPr>
            <a:endParaRPr lang="en-US" sz="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Chron.18:28 </a:t>
            </a:r>
            <a:r>
              <a:rPr lang="en-US" sz="2400" dirty="0">
                <a:effectLst/>
                <a:ea typeface="Calibri" panose="020F0502020204030204" pitchFamily="34" charset="0"/>
                <a:cs typeface="Times New Roman" panose="02020603050405020304" pitchFamily="18" charset="0"/>
              </a:rPr>
              <a:t>Then the </a:t>
            </a:r>
            <a:r>
              <a:rPr lang="en-US" sz="2400" dirty="0">
                <a:solidFill>
                  <a:srgbClr val="FF0000"/>
                </a:solidFill>
                <a:effectLst/>
                <a:ea typeface="Calibri" panose="020F0502020204030204" pitchFamily="34" charset="0"/>
                <a:cs typeface="Times New Roman" panose="02020603050405020304" pitchFamily="18" charset="0"/>
              </a:rPr>
              <a:t>Rabshakeh</a:t>
            </a:r>
            <a:r>
              <a:rPr lang="en-US" sz="2400" dirty="0">
                <a:effectLst/>
                <a:ea typeface="Calibri" panose="020F0502020204030204" pitchFamily="34" charset="0"/>
                <a:cs typeface="Times New Roman" panose="02020603050405020304" pitchFamily="18" charset="0"/>
              </a:rPr>
              <a:t> stood and called out with a loud voice in Hebrew, and spoke, saying, "Hear the word of the great king, the king of Assyria!</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29</a:t>
            </a:r>
            <a:r>
              <a:rPr lang="en-US" sz="2400" dirty="0">
                <a:effectLst/>
                <a:ea typeface="Calibri" panose="020F0502020204030204" pitchFamily="34" charset="0"/>
                <a:cs typeface="Times New Roman" panose="02020603050405020304" pitchFamily="18" charset="0"/>
              </a:rPr>
              <a:t> "Thus says the king: 'Do not let </a:t>
            </a:r>
            <a:r>
              <a:rPr lang="en-US" sz="2400" dirty="0">
                <a:solidFill>
                  <a:srgbClr val="FF0000"/>
                </a:solidFill>
                <a:effectLst/>
                <a:ea typeface="Calibri" panose="020F0502020204030204" pitchFamily="34" charset="0"/>
                <a:cs typeface="Times New Roman" panose="02020603050405020304" pitchFamily="18" charset="0"/>
              </a:rPr>
              <a:t>Hezekiah</a:t>
            </a:r>
            <a:r>
              <a:rPr lang="en-US" sz="2400" dirty="0">
                <a:effectLst/>
                <a:ea typeface="Calibri" panose="020F0502020204030204" pitchFamily="34" charset="0"/>
                <a:cs typeface="Times New Roman" panose="02020603050405020304" pitchFamily="18" charset="0"/>
              </a:rPr>
              <a:t> deceive you, for he shall not be able to deliver you from his hand;</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30</a:t>
            </a:r>
            <a:r>
              <a:rPr lang="en-US" sz="2400" dirty="0">
                <a:effectLst/>
                <a:ea typeface="Calibri" panose="020F0502020204030204" pitchFamily="34" charset="0"/>
                <a:cs typeface="Times New Roman" panose="02020603050405020304" pitchFamily="18" charset="0"/>
              </a:rPr>
              <a:t> 'nor let </a:t>
            </a:r>
            <a:r>
              <a:rPr lang="en-US" sz="2400" b="1" dirty="0">
                <a:solidFill>
                  <a:srgbClr val="FF0000"/>
                </a:solidFill>
                <a:effectLst/>
                <a:ea typeface="Calibri" panose="020F0502020204030204" pitchFamily="34" charset="0"/>
                <a:cs typeface="Times New Roman" panose="02020603050405020304" pitchFamily="18" charset="0"/>
              </a:rPr>
              <a:t>Hezekiah</a:t>
            </a:r>
            <a:r>
              <a:rPr lang="en-US" sz="2400" dirty="0">
                <a:effectLst/>
                <a:ea typeface="Calibri" panose="020F0502020204030204" pitchFamily="34" charset="0"/>
                <a:cs typeface="Times New Roman" panose="02020603050405020304" pitchFamily="18" charset="0"/>
              </a:rPr>
              <a:t> make you trust in the LORD, saying, "The LORD will surely deliver us; this city shall not be given into the hand of the </a:t>
            </a:r>
            <a:r>
              <a:rPr lang="en-US" sz="2400" b="1" dirty="0">
                <a:solidFill>
                  <a:srgbClr val="FF0000"/>
                </a:solidFill>
                <a:effectLst/>
                <a:ea typeface="Calibri" panose="020F0502020204030204" pitchFamily="34" charset="0"/>
                <a:cs typeface="Times New Roman" panose="02020603050405020304" pitchFamily="18" charset="0"/>
              </a:rPr>
              <a:t>king of Assyria</a:t>
            </a:r>
            <a:r>
              <a:rPr lang="en-US" sz="2400" dirty="0">
                <a:effectLst/>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A5213D8-B516-24E3-0E4F-AEAD4243753F}"/>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9776BA4A-1E70-BF4B-A63D-7C72C5074031}"/>
              </a:ext>
            </a:extLst>
          </p:cNvPr>
          <p:cNvSpPr/>
          <p:nvPr/>
        </p:nvSpPr>
        <p:spPr>
          <a:xfrm>
            <a:off x="1053737" y="3030583"/>
            <a:ext cx="7750629" cy="3325768"/>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B244C021-6133-961E-DFD3-A7DC4652BE34}"/>
              </a:ext>
            </a:extLst>
          </p:cNvPr>
          <p:cNvSpPr/>
          <p:nvPr/>
        </p:nvSpPr>
        <p:spPr>
          <a:xfrm>
            <a:off x="5787879" y="5976029"/>
            <a:ext cx="814256" cy="3163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339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46BEFF38-3F0E-B07E-112A-6491826084D9}"/>
              </a:ext>
            </a:extLst>
          </p:cNvPr>
          <p:cNvSpPr txBox="1"/>
          <p:nvPr/>
        </p:nvSpPr>
        <p:spPr>
          <a:xfrm>
            <a:off x="1191236" y="1099228"/>
            <a:ext cx="7491369" cy="4780796"/>
          </a:xfrm>
          <a:prstGeom prst="rect">
            <a:avLst/>
          </a:prstGeom>
          <a:noFill/>
        </p:spPr>
        <p:txBody>
          <a:bodyPr wrap="square">
            <a:spAutoFit/>
          </a:bodyPr>
          <a:lstStyle/>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31</a:t>
            </a:r>
            <a:r>
              <a:rPr lang="en-US" sz="2400" dirty="0">
                <a:effectLst/>
                <a:ea typeface="Calibri" panose="020F0502020204030204" pitchFamily="34" charset="0"/>
                <a:cs typeface="Times New Roman" panose="02020603050405020304" pitchFamily="18" charset="0"/>
              </a:rPr>
              <a:t> "Do not listen to Hezekiah; for thus says the king of Assyria: 'Make peace with me by a present and come out to me; and every one of you eat from his own vine and every one from his own fig tree, and every one of you drink the waters of his own cistern;</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32</a:t>
            </a:r>
            <a:r>
              <a:rPr lang="en-US" sz="2400" dirty="0">
                <a:solidFill>
                  <a:srgbClr val="FF0000"/>
                </a:solidFill>
                <a:effectLst/>
                <a:ea typeface="Calibri" panose="020F0502020204030204" pitchFamily="34" charset="0"/>
                <a:cs typeface="Times New Roman" panose="02020603050405020304" pitchFamily="18" charset="0"/>
              </a:rPr>
              <a:t> 'until I come and take you away to a land like your own land, a land of grain and new wine, a land of bread and vineyards, a land of olive groves and honey, that you may live and not die. But do not listen to Hezekiah, lest he persuade you, saying, "The LORD will deliver us."</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33</a:t>
            </a:r>
            <a:r>
              <a:rPr lang="en-US" sz="2400" dirty="0">
                <a:solidFill>
                  <a:srgbClr val="0070C0"/>
                </a:solidFill>
                <a:effectLst/>
                <a:ea typeface="Calibri" panose="020F0502020204030204" pitchFamily="34" charset="0"/>
                <a:cs typeface="Times New Roman" panose="02020603050405020304" pitchFamily="18" charset="0"/>
              </a:rPr>
              <a:t> 'Has any of the gods of the nations at all delivered its land from the hand of the king of Assyria?</a:t>
            </a:r>
          </a:p>
        </p:txBody>
      </p:sp>
      <p:sp>
        <p:nvSpPr>
          <p:cNvPr id="6" name="TextBox 5">
            <a:extLst>
              <a:ext uri="{FF2B5EF4-FFF2-40B4-BE49-F238E27FC236}">
                <a16:creationId xmlns:a16="http://schemas.microsoft.com/office/drawing/2014/main" id="{366B9594-048B-49FC-C447-815B0DE8D954}"/>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ED13FF6A-6E26-8A5E-31A8-C42A87EC1AED}"/>
              </a:ext>
            </a:extLst>
          </p:cNvPr>
          <p:cNvSpPr/>
          <p:nvPr/>
        </p:nvSpPr>
        <p:spPr>
          <a:xfrm>
            <a:off x="6618389" y="5442465"/>
            <a:ext cx="814256" cy="3163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070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73A0A796-7EBF-67B0-8808-AEA72FD83623}"/>
              </a:ext>
            </a:extLst>
          </p:cNvPr>
          <p:cNvSpPr txBox="1"/>
          <p:nvPr/>
        </p:nvSpPr>
        <p:spPr>
          <a:xfrm>
            <a:off x="1501629" y="1216404"/>
            <a:ext cx="6853806" cy="5150128"/>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34 'Where are the gods of </a:t>
            </a:r>
            <a:r>
              <a:rPr lang="en-US" sz="2400" b="1" dirty="0">
                <a:solidFill>
                  <a:srgbClr val="FF0000"/>
                </a:solidFill>
                <a:effectLst/>
                <a:ea typeface="Calibri" panose="020F0502020204030204" pitchFamily="34" charset="0"/>
                <a:cs typeface="Times New Roman" panose="02020603050405020304" pitchFamily="18" charset="0"/>
              </a:rPr>
              <a:t>Hamath and Arpad</a:t>
            </a:r>
            <a:r>
              <a:rPr lang="en-US" sz="2400" dirty="0">
                <a:effectLst/>
                <a:ea typeface="Calibri" panose="020F0502020204030204" pitchFamily="34" charset="0"/>
                <a:cs typeface="Times New Roman" panose="02020603050405020304" pitchFamily="18" charset="0"/>
              </a:rPr>
              <a:t>? Where are the gods of </a:t>
            </a:r>
            <a:r>
              <a:rPr lang="en-US" sz="2400" b="1" dirty="0">
                <a:solidFill>
                  <a:srgbClr val="FF0000"/>
                </a:solidFill>
                <a:effectLst/>
                <a:ea typeface="Calibri" panose="020F0502020204030204" pitchFamily="34" charset="0"/>
                <a:cs typeface="Times New Roman" panose="02020603050405020304" pitchFamily="18" charset="0"/>
              </a:rPr>
              <a:t>Sepharvaim and Hena and </a:t>
            </a:r>
            <a:r>
              <a:rPr lang="en-US" sz="2400" b="1" dirty="0" err="1">
                <a:solidFill>
                  <a:srgbClr val="FF0000"/>
                </a:solidFill>
                <a:effectLst/>
                <a:ea typeface="Calibri" panose="020F0502020204030204" pitchFamily="34" charset="0"/>
                <a:cs typeface="Times New Roman" panose="02020603050405020304" pitchFamily="18" charset="0"/>
              </a:rPr>
              <a:t>Ivah</a:t>
            </a:r>
            <a:r>
              <a:rPr lang="en-US" sz="2400" dirty="0">
                <a:effectLst/>
                <a:ea typeface="Calibri" panose="020F0502020204030204" pitchFamily="34" charset="0"/>
                <a:cs typeface="Times New Roman" panose="02020603050405020304" pitchFamily="18" charset="0"/>
              </a:rPr>
              <a:t>? Indeed, have they delivered Samaria from my hand?</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They taunt him saying </a:t>
            </a:r>
            <a:r>
              <a:rPr lang="en-US" sz="2400" b="1" dirty="0">
                <a:solidFill>
                  <a:srgbClr val="FF0000"/>
                </a:solidFill>
                <a:effectLst/>
                <a:ea typeface="Calibri" panose="020F0502020204030204" pitchFamily="34" charset="0"/>
                <a:cs typeface="Times New Roman" panose="02020603050405020304" pitchFamily="18" charset="0"/>
              </a:rPr>
              <a:t>Jehovah </a:t>
            </a:r>
            <a:r>
              <a:rPr lang="en-US" sz="2400" dirty="0">
                <a:effectLst/>
                <a:ea typeface="Calibri" panose="020F0502020204030204" pitchFamily="34" charset="0"/>
                <a:cs typeface="Times New Roman" panose="02020603050405020304" pitchFamily="18" charset="0"/>
              </a:rPr>
              <a:t>will not be able to save you from us. So here was this letter of intimidation</a:t>
            </a:r>
            <a:r>
              <a:rPr lang="en-US" sz="2400" dirty="0">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and this was brought to the attention of </a:t>
            </a:r>
            <a:r>
              <a:rPr lang="en-US" sz="2400" b="1" dirty="0">
                <a:solidFill>
                  <a:srgbClr val="FF0000"/>
                </a:solidFill>
                <a:effectLst/>
                <a:ea typeface="Calibri" panose="020F0502020204030204" pitchFamily="34" charset="0"/>
                <a:cs typeface="Times New Roman" panose="02020603050405020304" pitchFamily="18" charset="0"/>
              </a:rPr>
              <a:t>Isaiah</a:t>
            </a:r>
            <a:r>
              <a:rPr lang="en-US" sz="2400" dirty="0">
                <a:effectLst/>
                <a:ea typeface="Calibri" panose="020F0502020204030204" pitchFamily="34" charset="0"/>
                <a:cs typeface="Times New Roman" panose="02020603050405020304" pitchFamily="18" charset="0"/>
              </a:rPr>
              <a:t> and </a:t>
            </a:r>
            <a:r>
              <a:rPr lang="en-US" sz="2400" b="1" dirty="0">
                <a:solidFill>
                  <a:srgbClr val="FF0000"/>
                </a:solidFill>
                <a:effectLst/>
                <a:ea typeface="Calibri" panose="020F0502020204030204" pitchFamily="34" charset="0"/>
                <a:cs typeface="Times New Roman" panose="02020603050405020304" pitchFamily="18" charset="0"/>
              </a:rPr>
              <a:t>Isaiah</a:t>
            </a:r>
            <a:r>
              <a:rPr lang="en-US" sz="2400" dirty="0">
                <a:effectLst/>
                <a:ea typeface="Calibri" panose="020F0502020204030204" pitchFamily="34" charset="0"/>
                <a:cs typeface="Times New Roman" panose="02020603050405020304" pitchFamily="18" charset="0"/>
              </a:rPr>
              <a:t> says in</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2Kings 19:6 </a:t>
            </a:r>
            <a:r>
              <a:rPr lang="en-US" sz="2400" dirty="0">
                <a:effectLst/>
                <a:ea typeface="Calibri" panose="020F0502020204030204" pitchFamily="34" charset="0"/>
                <a:cs typeface="Times New Roman" panose="02020603050405020304" pitchFamily="18" charset="0"/>
              </a:rPr>
              <a:t>And Isaiah said to them, "Thus you shall say to your master, 'Thus says the LORD: "Do not be afraid of the words which you have heard, with which the servants of the king of Assyria have blasphemed Me.</a:t>
            </a:r>
          </a:p>
        </p:txBody>
      </p:sp>
      <p:sp>
        <p:nvSpPr>
          <p:cNvPr id="6" name="TextBox 5">
            <a:extLst>
              <a:ext uri="{FF2B5EF4-FFF2-40B4-BE49-F238E27FC236}">
                <a16:creationId xmlns:a16="http://schemas.microsoft.com/office/drawing/2014/main" id="{801F3766-DEE1-55D7-4D08-715CA92057BA}"/>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906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AD5E312C-4960-2CB9-20E1-F89E56A5A373}"/>
              </a:ext>
            </a:extLst>
          </p:cNvPr>
          <p:cNvSpPr txBox="1"/>
          <p:nvPr/>
        </p:nvSpPr>
        <p:spPr>
          <a:xfrm>
            <a:off x="1132114" y="984070"/>
            <a:ext cx="7365933" cy="5401479"/>
          </a:xfrm>
          <a:prstGeom prst="rect">
            <a:avLst/>
          </a:prstGeom>
          <a:noFill/>
        </p:spPr>
        <p:txBody>
          <a:bodyPr wrap="square">
            <a:spAutoFit/>
          </a:bodyPr>
          <a:lstStyle/>
          <a:p>
            <a:pPr marL="0" marR="0">
              <a:spcBef>
                <a:spcPts val="0"/>
              </a:spcBef>
              <a:spcAft>
                <a:spcPts val="1000"/>
              </a:spcAft>
            </a:pPr>
            <a:r>
              <a:rPr lang="en-US" sz="2200" dirty="0">
                <a:effectLst/>
                <a:ea typeface="Calibri" panose="020F0502020204030204" pitchFamily="34" charset="0"/>
                <a:cs typeface="Times New Roman" panose="02020603050405020304" pitchFamily="18" charset="0"/>
              </a:rPr>
              <a:t>In </a:t>
            </a:r>
            <a:r>
              <a:rPr lang="en-US" sz="2800" b="1" dirty="0">
                <a:solidFill>
                  <a:srgbClr val="0070C0"/>
                </a:solidFill>
                <a:effectLst/>
                <a:ea typeface="Calibri" panose="020F0502020204030204" pitchFamily="34" charset="0"/>
                <a:cs typeface="Times New Roman" panose="02020603050405020304" pitchFamily="18" charset="0"/>
              </a:rPr>
              <a:t>2Kings 19:28 </a:t>
            </a:r>
            <a:r>
              <a:rPr lang="en-US" sz="2200" dirty="0">
                <a:effectLst/>
                <a:ea typeface="Calibri" panose="020F0502020204030204" pitchFamily="34" charset="0"/>
                <a:cs typeface="Times New Roman" panose="02020603050405020304" pitchFamily="18" charset="0"/>
              </a:rPr>
              <a:t>Because your rage against Me and your tumult Have come up to My ears, Therefore I will put My hook in your nose And My bridle in your lips, And I will turn you back By the way which you came.</a:t>
            </a:r>
          </a:p>
          <a:p>
            <a:pPr marL="0" marR="0">
              <a:spcBef>
                <a:spcPts val="0"/>
              </a:spcBef>
              <a:spcAft>
                <a:spcPts val="1000"/>
              </a:spcAft>
            </a:pPr>
            <a:r>
              <a:rPr lang="en-US" sz="2000" dirty="0">
                <a:effectLst/>
                <a:ea typeface="Calibri" panose="020F0502020204030204" pitchFamily="34" charset="0"/>
                <a:cs typeface="Times New Roman" panose="02020603050405020304" pitchFamily="18" charset="0"/>
              </a:rPr>
              <a:t>This shows what God was going to do …I will put my hook in your nose , a bridle in your lips, and turn you right around and send you back where you came from. And before he got that job done he slew by an angel of the Lord </a:t>
            </a:r>
            <a:r>
              <a:rPr lang="en-US" sz="2000" b="1" u="sng" dirty="0">
                <a:solidFill>
                  <a:srgbClr val="FF0000"/>
                </a:solidFill>
                <a:effectLst/>
                <a:ea typeface="Calibri" panose="020F0502020204030204" pitchFamily="34" charset="0"/>
                <a:cs typeface="Times New Roman" panose="02020603050405020304" pitchFamily="18" charset="0"/>
              </a:rPr>
              <a:t>185,000 Assyrian soldiers</a:t>
            </a:r>
            <a:r>
              <a:rPr lang="en-US" sz="2000" dirty="0">
                <a:effectLst/>
                <a:ea typeface="Calibri" panose="020F0502020204030204" pitchFamily="34" charset="0"/>
                <a:cs typeface="Times New Roman" panose="02020603050405020304" pitchFamily="18" charset="0"/>
              </a:rPr>
              <a:t>. …And all of this brothers and sisters was because of the prayer of Hezekiah</a:t>
            </a:r>
          </a:p>
          <a:p>
            <a:pPr marL="0" marR="0">
              <a:spcBef>
                <a:spcPts val="0"/>
              </a:spcBef>
              <a:spcAft>
                <a:spcPts val="1000"/>
              </a:spcAft>
            </a:pPr>
            <a:r>
              <a:rPr lang="en-US" sz="2000" b="1" dirty="0">
                <a:solidFill>
                  <a:srgbClr val="0070C0"/>
                </a:solidFill>
                <a:effectLst/>
                <a:ea typeface="Calibri" panose="020F0502020204030204" pitchFamily="34" charset="0"/>
                <a:cs typeface="Times New Roman" panose="02020603050405020304" pitchFamily="18" charset="0"/>
              </a:rPr>
              <a:t>2Kings 19:14-15</a:t>
            </a:r>
            <a:r>
              <a:rPr lang="en-US" sz="2000" dirty="0">
                <a:effectLst/>
                <a:ea typeface="Calibri" panose="020F0502020204030204" pitchFamily="34" charset="0"/>
                <a:cs typeface="Times New Roman" panose="02020603050405020304" pitchFamily="18" charset="0"/>
              </a:rPr>
              <a:t>, Hezekiah received the letter at the hand of the messenger and read it and Hezekiah went up into the house of the Lord and spread it before the Lord. </a:t>
            </a:r>
          </a:p>
          <a:p>
            <a:pPr marL="0" marR="0">
              <a:spcBef>
                <a:spcPts val="0"/>
              </a:spcBef>
              <a:spcAft>
                <a:spcPts val="1000"/>
              </a:spcAft>
            </a:pPr>
            <a:r>
              <a:rPr lang="en-US" sz="2200" b="1" dirty="0">
                <a:effectLst/>
                <a:ea typeface="Calibri" panose="020F0502020204030204" pitchFamily="34" charset="0"/>
                <a:cs typeface="Times New Roman" panose="02020603050405020304" pitchFamily="18" charset="0"/>
              </a:rPr>
              <a:t>And brethren when we have a problem and a burden, let’s spread it out before the Lord. God is able to answer prayer – he answered Hezekiah’s prayer and he will answer ours.</a:t>
            </a:r>
          </a:p>
        </p:txBody>
      </p:sp>
      <p:sp>
        <p:nvSpPr>
          <p:cNvPr id="6" name="TextBox 5">
            <a:extLst>
              <a:ext uri="{FF2B5EF4-FFF2-40B4-BE49-F238E27FC236}">
                <a16:creationId xmlns:a16="http://schemas.microsoft.com/office/drawing/2014/main" id="{AB371E82-2FBF-A093-1DFD-769D707379A2}"/>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4091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C0C19290-A0B5-801A-4526-243D4AF860B2}"/>
              </a:ext>
            </a:extLst>
          </p:cNvPr>
          <p:cNvSpPr txBox="1"/>
          <p:nvPr/>
        </p:nvSpPr>
        <p:spPr>
          <a:xfrm>
            <a:off x="1018901" y="975362"/>
            <a:ext cx="7863840" cy="5278368"/>
          </a:xfrm>
          <a:prstGeom prst="rect">
            <a:avLst/>
          </a:prstGeom>
          <a:noFill/>
        </p:spPr>
        <p:txBody>
          <a:bodyPr wrap="square">
            <a:spAutoFit/>
          </a:bodyPr>
          <a:lstStyle/>
          <a:p>
            <a:pPr marL="342900" marR="0" indent="-342900">
              <a:spcBef>
                <a:spcPts val="0"/>
              </a:spcBef>
              <a:spcAft>
                <a:spcPts val="100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The effectual fervent prayer of a righteous man avails much. God heard Elijah and he didn’t send rain upon the earth for 3 years. God will hear our prayers as well</a:t>
            </a:r>
          </a:p>
          <a:p>
            <a:pPr marL="342900" marR="0" indent="-342900">
              <a:spcBef>
                <a:spcPts val="0"/>
              </a:spcBef>
              <a:spcAft>
                <a:spcPts val="1000"/>
              </a:spcAft>
              <a:buFont typeface="Arial" panose="020B0604020202020204" pitchFamily="34" charset="0"/>
              <a:buChar char="•"/>
            </a:pPr>
            <a:r>
              <a:rPr lang="en-US" sz="2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 heard Hezekiah’s, he will hear ours. If any among you is afflicted let him pray… </a:t>
            </a:r>
            <a:r>
              <a:rPr lang="en-US" sz="26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Anybody here afflicted</a:t>
            </a:r>
            <a:r>
              <a:rPr lang="en-US" sz="2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We need to take everything to God in prayer and God will answer and hear our prayer.</a:t>
            </a:r>
          </a:p>
          <a:p>
            <a:pPr marL="342900" marR="0" indent="-342900">
              <a:spcBef>
                <a:spcPts val="0"/>
              </a:spcBef>
              <a:spcAft>
                <a:spcPts val="1000"/>
              </a:spcAft>
              <a:buFont typeface="Arial" panose="020B0604020202020204" pitchFamily="34" charset="0"/>
              <a:buChar char="•"/>
            </a:pPr>
            <a:r>
              <a:rPr lang="en-US" sz="2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On the night of his betrayal, Jesus went to the garden of Gethsemane and he prayed his heart to God and he laid out his problems before Jehovah. </a:t>
            </a:r>
          </a:p>
          <a:p>
            <a:pPr marL="342900" marR="0" indent="-342900">
              <a:spcBef>
                <a:spcPts val="0"/>
              </a:spcBef>
              <a:spcAft>
                <a:spcPts val="100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When the Jerusalem church was undergoing persecution they had a prayer meeting</a:t>
            </a: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59D36FA-D5B0-E781-F75A-A71962FCFEEC}"/>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459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59231FB1-B85B-8EF8-2E23-6ACE9CD7DD48}"/>
              </a:ext>
            </a:extLst>
          </p:cNvPr>
          <p:cNvSpPr txBox="1"/>
          <p:nvPr/>
        </p:nvSpPr>
        <p:spPr>
          <a:xfrm>
            <a:off x="1149532" y="1300106"/>
            <a:ext cx="7566630" cy="5129609"/>
          </a:xfrm>
          <a:prstGeom prst="rect">
            <a:avLst/>
          </a:prstGeom>
          <a:noFill/>
        </p:spPr>
        <p:txBody>
          <a:bodyPr wrap="square">
            <a:spAutoFit/>
          </a:bodyPr>
          <a:lstStyle/>
          <a:p>
            <a:pPr marL="0" marR="0">
              <a:spcBef>
                <a:spcPts val="0"/>
              </a:spcBef>
              <a:spcAft>
                <a:spcPts val="1000"/>
              </a:spcAft>
            </a:pP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Paul and Silas </a:t>
            </a:r>
            <a:r>
              <a:rPr lang="en-US" sz="2400" dirty="0">
                <a:effectLst/>
                <a:latin typeface="Calibri" panose="020F0502020204030204" pitchFamily="34" charset="0"/>
                <a:ea typeface="Calibri" panose="020F0502020204030204" pitchFamily="34" charset="0"/>
                <a:cs typeface="Calibri" panose="020F0502020204030204" pitchFamily="34" charset="0"/>
              </a:rPr>
              <a:t>were in prison and were praying at midnight according to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16</a:t>
            </a:r>
            <a:r>
              <a:rPr lang="en-US" sz="2400" dirty="0">
                <a:effectLst/>
                <a:latin typeface="Calibri" panose="020F0502020204030204" pitchFamily="34" charset="0"/>
                <a:ea typeface="Calibri" panose="020F0502020204030204" pitchFamily="34" charset="0"/>
                <a:cs typeface="Calibri" panose="020F0502020204030204" pitchFamily="34" charset="0"/>
              </a:rPr>
              <a:t>. They prayed and sang songs.  </a:t>
            </a: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And we read in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Phil.4:6 </a:t>
            </a:r>
            <a:r>
              <a:rPr lang="en-US" sz="2600" dirty="0">
                <a:effectLst/>
                <a:latin typeface="Calibri" panose="020F0502020204030204" pitchFamily="34" charset="0"/>
                <a:ea typeface="Calibri" panose="020F0502020204030204" pitchFamily="34" charset="0"/>
                <a:cs typeface="Calibri" panose="020F0502020204030204" pitchFamily="34" charset="0"/>
              </a:rPr>
              <a:t>Be anxious for nothing, but in everything by prayer and supplication, with thanksgiving, let your requests be made know to God.</a:t>
            </a:r>
          </a:p>
          <a:p>
            <a:pPr marL="0" marR="0">
              <a:spcBef>
                <a:spcPts val="0"/>
              </a:spcBef>
              <a:spcAft>
                <a:spcPts val="100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We have the idea, some of us that everything is fixed , and determined, and can not be changed. And therefore praying to God will not change things. But that is a mistake.  </a:t>
            </a: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Let  our  requests  be  made  know  unto  God.  And he answered Hezekiah’s prayer and he will answer ours as well.</a:t>
            </a:r>
          </a:p>
        </p:txBody>
      </p:sp>
      <p:sp>
        <p:nvSpPr>
          <p:cNvPr id="6" name="TextBox 5">
            <a:extLst>
              <a:ext uri="{FF2B5EF4-FFF2-40B4-BE49-F238E27FC236}">
                <a16:creationId xmlns:a16="http://schemas.microsoft.com/office/drawing/2014/main" id="{2811BB70-0E20-66C4-CA0C-CA038CB52302}"/>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1534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EE21CB8-D96B-2C87-BD1D-31C797F72378}"/>
              </a:ext>
            </a:extLst>
          </p:cNvPr>
          <p:cNvSpPr txBox="1"/>
          <p:nvPr/>
        </p:nvSpPr>
        <p:spPr>
          <a:xfrm>
            <a:off x="1342239" y="1149292"/>
            <a:ext cx="7180976" cy="4909036"/>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Now in chapter 20 , an unusual thing happened to Hezekiah, he became sick unto death. And Isaiah said  </a:t>
            </a:r>
            <a:r>
              <a:rPr lang="en-US" sz="2400" b="1" dirty="0">
                <a:solidFill>
                  <a:srgbClr val="FF0000"/>
                </a:solidFill>
                <a:effectLst/>
                <a:ea typeface="Calibri" panose="020F0502020204030204" pitchFamily="34" charset="0"/>
                <a:cs typeface="Times New Roman" panose="02020603050405020304" pitchFamily="18" charset="0"/>
              </a:rPr>
              <a:t>"</a:t>
            </a:r>
            <a:r>
              <a:rPr lang="en-US" sz="2400" b="1" u="sng" dirty="0">
                <a:solidFill>
                  <a:srgbClr val="FF0000"/>
                </a:solidFill>
                <a:effectLst/>
                <a:ea typeface="Calibri" panose="020F0502020204030204" pitchFamily="34" charset="0"/>
                <a:cs typeface="Times New Roman" panose="02020603050405020304" pitchFamily="18" charset="0"/>
              </a:rPr>
              <a:t>Thus says the LORD: 'Set your house in order, for you shall die, and not live.'</a:t>
            </a:r>
            <a:endParaRPr lang="en-US" sz="2400" b="1"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set your house in order</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Get everything ready Hezekiah, because you are going to die – you are not going to live.  But friends, everyone of us, unless the Lord comes first, is going to die. And we need to set our hose in order. </a:t>
            </a:r>
          </a:p>
          <a:p>
            <a:pPr marL="0" marR="0">
              <a:spcBef>
                <a:spcPts val="0"/>
              </a:spcBef>
              <a:spcAft>
                <a:spcPts val="1000"/>
              </a:spcAft>
            </a:pPr>
            <a:r>
              <a:rPr lang="en-US" sz="2400" b="1" dirty="0">
                <a:effectLst/>
                <a:ea typeface="Calibri" panose="020F0502020204030204" pitchFamily="34" charset="0"/>
                <a:cs typeface="Times New Roman" panose="02020603050405020304" pitchFamily="18" charset="0"/>
              </a:rPr>
              <a:t>And the only way we can have our house in order when death comes is that we keep it in order ALL THE TIME.  </a:t>
            </a:r>
          </a:p>
        </p:txBody>
      </p:sp>
      <p:sp>
        <p:nvSpPr>
          <p:cNvPr id="6" name="TextBox 5">
            <a:extLst>
              <a:ext uri="{FF2B5EF4-FFF2-40B4-BE49-F238E27FC236}">
                <a16:creationId xmlns:a16="http://schemas.microsoft.com/office/drawing/2014/main" id="{5C0E1476-9454-FA55-5538-5697DB7FE932}"/>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245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609600"/>
            <a:ext cx="4800600" cy="5638800"/>
          </a:xfrm>
          <a:prstGeom prst="rect">
            <a:avLst/>
          </a:prstGeom>
          <a:solidFill>
            <a:schemeClr val="bg1"/>
          </a:solidFill>
          <a:ln w="63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6019800" y="609600"/>
            <a:ext cx="22860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KINGS OF JUDAH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Rehoboam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Abijah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Asa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Jehoshaphat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Jehoram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Athaliah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Uzziah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Jotham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Hezekiah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Manasseh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Amon</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Josiah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Jehoiakim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Jehoiachin</a:t>
            </a: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Zedekiah	 </a:t>
            </a:r>
          </a:p>
        </p:txBody>
      </p:sp>
      <p:sp>
        <p:nvSpPr>
          <p:cNvPr id="9" name="Rectangle 8"/>
          <p:cNvSpPr/>
          <p:nvPr/>
        </p:nvSpPr>
        <p:spPr>
          <a:xfrm>
            <a:off x="3581400" y="609600"/>
            <a:ext cx="2286000" cy="56388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4" name="Rectangle 13"/>
          <p:cNvSpPr/>
          <p:nvPr/>
        </p:nvSpPr>
        <p:spPr>
          <a:xfrm>
            <a:off x="3675888" y="690372"/>
            <a:ext cx="2514600" cy="525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  KINGS OF ISRAEL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Jeroboam	    975-954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Nadab</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954-953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Baasha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953-930 </a:t>
            </a: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Elah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930-929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Zimri</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Omri</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929-918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Ahab	    918-897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897-896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Joram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896-884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Jehu	    884-856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856-841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841-825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Jeroboam II 825-784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Zechariah	    773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Shallum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772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Menahem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772-762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Pekahiah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762-760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Pekah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760-740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Hoshea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730-721</a:t>
            </a:r>
          </a:p>
        </p:txBody>
      </p:sp>
      <p:sp>
        <p:nvSpPr>
          <p:cNvPr id="13" name="Rectangle 12"/>
          <p:cNvSpPr/>
          <p:nvPr/>
        </p:nvSpPr>
        <p:spPr>
          <a:xfrm>
            <a:off x="6019800" y="609600"/>
            <a:ext cx="2362200" cy="563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026" name="Picture 2" descr="C:\users\sheila\desktop\bible study\ultimate royality free\4-bib pics-misc\Bible MSS\Reading of the Scrolls 0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00" b="99583" l="384" r="99616">
                        <a14:foregroundMark x1="84305" y1="27167" x2="97694" y2="89750"/>
                        <a14:foregroundMark x1="76361" y1="34333" x2="51121" y2="98500"/>
                        <a14:foregroundMark x1="83472" y1="38083" x2="77771" y2="97083"/>
                        <a14:foregroundMark x1="51249" y1="77667" x2="60538" y2="60083"/>
                        <a14:foregroundMark x1="74311" y1="7833" x2="75272" y2="10333"/>
                        <a14:foregroundMark x1="77771" y1="6917" x2="76682" y2="8500"/>
                        <a14:foregroundMark x1="54260" y1="55083" x2="46060" y2="63250"/>
                        <a14:foregroundMark x1="72133" y1="19167" x2="71300" y2="21167"/>
                        <a14:backgroundMark x1="57527" y1="1083" x2="59321" y2="45167"/>
                        <a14:backgroundMark x1="38821" y1="5333" x2="40038" y2="99000"/>
                      </a14:backgroundRemoval>
                    </a14:imgEffect>
                  </a14:imgLayer>
                </a14:imgProps>
              </a:ext>
              <a:ext uri="{28A0092B-C50C-407E-A947-70E740481C1C}">
                <a14:useLocalDpi xmlns:a14="http://schemas.microsoft.com/office/drawing/2010/main" val="0"/>
              </a:ext>
            </a:extLst>
          </a:blip>
          <a:srcRect l="43030" t="5511"/>
          <a:stretch/>
        </p:blipFill>
        <p:spPr bwMode="auto">
          <a:xfrm flipH="1">
            <a:off x="9144" y="685800"/>
            <a:ext cx="4601845" cy="61722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ular Callout 16"/>
          <p:cNvSpPr/>
          <p:nvPr/>
        </p:nvSpPr>
        <p:spPr>
          <a:xfrm>
            <a:off x="1237488" y="609600"/>
            <a:ext cx="2115312" cy="5562600"/>
          </a:xfrm>
          <a:prstGeom prst="wedgeRectCallout">
            <a:avLst>
              <a:gd name="adj1" fmla="val 70480"/>
              <a:gd name="adj2" fmla="val -41359"/>
            </a:avLst>
          </a:prstGeom>
          <a:solidFill>
            <a:schemeClr val="bg1"/>
          </a:solidFill>
          <a:ln w="38100">
            <a:solidFill>
              <a:schemeClr val="accent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solidFill>
                    <a:srgbClr val="000000"/>
                  </a:solidFill>
                </a:ln>
                <a:solidFill>
                  <a:srgbClr val="3333CC"/>
                </a:solidFill>
                <a:effectLst/>
                <a:uLnTx/>
                <a:uFillTx/>
                <a:latin typeface="Arial" pitchFamily="34" charset="0"/>
                <a:ea typeface="+mn-ea"/>
                <a:cs typeface="Arial" pitchFamily="34" charset="0"/>
              </a:rPr>
              <a:t>Ten tribes formed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solidFill>
                    <a:srgbClr val="000000"/>
                  </a:solidFill>
                </a:ln>
                <a:solidFill>
                  <a:srgbClr val="3333CC"/>
                </a:solidFill>
                <a:effectLst/>
                <a:uLnTx/>
                <a:uFillTx/>
                <a:latin typeface="Arial" pitchFamily="34" charset="0"/>
                <a:ea typeface="+mn-ea"/>
                <a:cs typeface="Arial" pitchFamily="34" charset="0"/>
              </a:rPr>
              <a:t>ISRAEL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solidFill>
                    <a:srgbClr val="000000"/>
                  </a:solidFill>
                </a:ln>
                <a:solidFill>
                  <a:srgbClr val="3333CC"/>
                </a:solidFill>
                <a:effectLst/>
                <a:uLnTx/>
                <a:uFillTx/>
                <a:latin typeface="Arial" pitchFamily="34" charset="0"/>
                <a:ea typeface="+mn-ea"/>
                <a:cs typeface="Arial" pitchFamily="34" charset="0"/>
              </a:rPr>
              <a:t>The Northern Kingdom</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solidFill>
                  <a:srgbClr val="000000"/>
                </a:solidFill>
              </a:ln>
              <a:solidFill>
                <a:srgbClr val="3333CC"/>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Reuben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Simeon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Naphtali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Asher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Issachar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Zebulun</a:t>
            </a:r>
            <a:endPar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Manasseh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Ephraim</a:t>
            </a:r>
            <a:endParaRPr kumimoji="0" lang="en-US" sz="2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 name="Rectangular Callout 19"/>
          <p:cNvSpPr/>
          <p:nvPr/>
        </p:nvSpPr>
        <p:spPr>
          <a:xfrm>
            <a:off x="762000" y="2762844"/>
            <a:ext cx="2724912" cy="2703909"/>
          </a:xfrm>
          <a:prstGeom prst="wedgeRectCallout">
            <a:avLst>
              <a:gd name="adj1" fmla="val 148610"/>
              <a:gd name="adj2" fmla="val -112068"/>
            </a:avLst>
          </a:prstGeom>
          <a:solidFill>
            <a:schemeClr val="bg1"/>
          </a:solidFill>
          <a:ln w="3810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solidFill>
                    <a:srgbClr val="000000"/>
                  </a:solidFill>
                </a:ln>
                <a:solidFill>
                  <a:srgbClr val="FF0000"/>
                </a:solidFill>
                <a:effectLst/>
                <a:uLnTx/>
                <a:uFillTx/>
                <a:latin typeface="Arial" pitchFamily="34" charset="0"/>
                <a:ea typeface="+mn-ea"/>
                <a:cs typeface="Arial" pitchFamily="34" charset="0"/>
              </a:rPr>
              <a:t>Two tribes formed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solidFill>
                    <a:srgbClr val="000000"/>
                  </a:solidFill>
                </a:ln>
                <a:solidFill>
                  <a:srgbClr val="FF0000"/>
                </a:solidFill>
                <a:effectLst/>
                <a:uLnTx/>
                <a:uFillTx/>
                <a:latin typeface="Arial" pitchFamily="34" charset="0"/>
                <a:ea typeface="+mn-ea"/>
                <a:cs typeface="Arial" pitchFamily="34" charset="0"/>
              </a:rPr>
              <a:t>JUDAH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solidFill>
                    <a:srgbClr val="000000"/>
                  </a:solidFill>
                </a:ln>
                <a:solidFill>
                  <a:srgbClr val="FF0000"/>
                </a:solidFill>
                <a:effectLst/>
                <a:uLnTx/>
                <a:uFillTx/>
                <a:latin typeface="Arial" pitchFamily="34" charset="0"/>
                <a:ea typeface="+mn-ea"/>
                <a:cs typeface="Arial" pitchFamily="34" charset="0"/>
              </a:rPr>
              <a:t>The Southern Kingdom</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Judah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Benjamin</a:t>
            </a:r>
          </a:p>
        </p:txBody>
      </p:sp>
      <p:sp>
        <p:nvSpPr>
          <p:cNvPr id="11" name="Rectangle 10"/>
          <p:cNvSpPr/>
          <p:nvPr/>
        </p:nvSpPr>
        <p:spPr>
          <a:xfrm>
            <a:off x="7290816" y="1143000"/>
            <a:ext cx="1002792"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975-958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958-955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955-914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914-892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892-884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885-878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878-839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839-810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810-758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758-742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742-726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726-698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698-643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643-641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641-610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599-588</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par>
                                <p:cTn id="16" presetID="31"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90"/>
                                          </p:val>
                                        </p:tav>
                                        <p:tav tm="100000">
                                          <p:val>
                                            <p:fltVal val="0"/>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xit" presetSubtype="0" fill="hold" nodeType="clickEffect">
                                  <p:stCondLst>
                                    <p:cond delay="0"/>
                                  </p:stCondLst>
                                  <p:childTnLst>
                                    <p:anim calcmode="lin" valueType="num">
                                      <p:cBhvr>
                                        <p:cTn id="25" dur="1000"/>
                                        <p:tgtEl>
                                          <p:spTgt spid="17"/>
                                        </p:tgtEl>
                                        <p:attrNameLst>
                                          <p:attrName>ppt_w</p:attrName>
                                        </p:attrNameLst>
                                      </p:cBhvr>
                                      <p:tavLst>
                                        <p:tav tm="0">
                                          <p:val>
                                            <p:strVal val="ppt_w"/>
                                          </p:val>
                                        </p:tav>
                                        <p:tav tm="100000">
                                          <p:val>
                                            <p:fltVal val="0"/>
                                          </p:val>
                                        </p:tav>
                                      </p:tavLst>
                                    </p:anim>
                                    <p:anim calcmode="lin" valueType="num">
                                      <p:cBhvr>
                                        <p:cTn id="26" dur="1000"/>
                                        <p:tgtEl>
                                          <p:spTgt spid="17"/>
                                        </p:tgtEl>
                                        <p:attrNameLst>
                                          <p:attrName>ppt_h</p:attrName>
                                        </p:attrNameLst>
                                      </p:cBhvr>
                                      <p:tavLst>
                                        <p:tav tm="0">
                                          <p:val>
                                            <p:strVal val="ppt_h"/>
                                          </p:val>
                                        </p:tav>
                                        <p:tav tm="100000">
                                          <p:val>
                                            <p:fltVal val="0"/>
                                          </p:val>
                                        </p:tav>
                                      </p:tavLst>
                                    </p:anim>
                                    <p:anim calcmode="lin" valueType="num">
                                      <p:cBhvr>
                                        <p:cTn id="27" dur="1000"/>
                                        <p:tgtEl>
                                          <p:spTgt spid="17"/>
                                        </p:tgtEl>
                                        <p:attrNameLst>
                                          <p:attrName>style.rotation</p:attrName>
                                        </p:attrNameLst>
                                      </p:cBhvr>
                                      <p:tavLst>
                                        <p:tav tm="0">
                                          <p:val>
                                            <p:fltVal val="0"/>
                                          </p:val>
                                        </p:tav>
                                        <p:tav tm="100000">
                                          <p:val>
                                            <p:fltVal val="90"/>
                                          </p:val>
                                        </p:tav>
                                      </p:tavLst>
                                    </p:anim>
                                    <p:animEffect transition="out" filter="fade">
                                      <p:cBhvr>
                                        <p:cTn id="28" dur="1000"/>
                                        <p:tgtEl>
                                          <p:spTgt spid="17"/>
                                        </p:tgtEl>
                                      </p:cBhvr>
                                    </p:animEffect>
                                    <p:set>
                                      <p:cBhvr>
                                        <p:cTn id="29" dur="1" fill="hold">
                                          <p:stCondLst>
                                            <p:cond delay="999"/>
                                          </p:stCondLst>
                                        </p:cTn>
                                        <p:tgtEl>
                                          <p:spTgt spid="17"/>
                                        </p:tgtEl>
                                        <p:attrNameLst>
                                          <p:attrName>style.visibility</p:attrName>
                                        </p:attrNameLst>
                                      </p:cBhvr>
                                      <p:to>
                                        <p:strVal val="hidden"/>
                                      </p:to>
                                    </p:set>
                                  </p:childTnLst>
                                </p:cTn>
                              </p:par>
                              <p:par>
                                <p:cTn id="30" presetID="31"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B241AABA-4DF3-FEDF-8AAC-2116E4F3ADEC}"/>
              </a:ext>
            </a:extLst>
          </p:cNvPr>
          <p:cNvSpPr txBox="1"/>
          <p:nvPr/>
        </p:nvSpPr>
        <p:spPr>
          <a:xfrm>
            <a:off x="1166949" y="923109"/>
            <a:ext cx="7398211" cy="5273238"/>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Now Hezekiah was told he was going to die. What if you went to a doctor and the doctor told you that you are going to die. </a:t>
            </a:r>
            <a:r>
              <a:rPr lang="en-US" sz="2800" u="sng" dirty="0">
                <a:effectLst/>
                <a:ea typeface="Calibri" panose="020F0502020204030204" pitchFamily="34" charset="0"/>
                <a:cs typeface="Times New Roman" panose="02020603050405020304" pitchFamily="18" charset="0"/>
              </a:rPr>
              <a:t>Your doctor says get your house in order – you only have one month to live. What would you do?</a:t>
            </a:r>
          </a:p>
          <a:p>
            <a:pPr marL="0" marR="0">
              <a:spcBef>
                <a:spcPts val="0"/>
              </a:spcBef>
              <a:spcAft>
                <a:spcPts val="1000"/>
              </a:spcAft>
            </a:pPr>
            <a:endParaRPr lang="en-US" sz="1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I know what I would do if I were not a Christian---I would obey the gospel just as quick as I could. I would want to get myself right with God, I would want my sins forgiven, I would want the burden of sin removed, I would want everybody to know that everything is well with my soul.</a:t>
            </a:r>
          </a:p>
        </p:txBody>
      </p:sp>
      <p:sp>
        <p:nvSpPr>
          <p:cNvPr id="6" name="TextBox 5">
            <a:extLst>
              <a:ext uri="{FF2B5EF4-FFF2-40B4-BE49-F238E27FC236}">
                <a16:creationId xmlns:a16="http://schemas.microsoft.com/office/drawing/2014/main" id="{3C4E6039-3120-6F98-DF74-644A9C37B2AC}"/>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4826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36773B1E-098E-45B9-F559-4E555AD7CDE9}"/>
              </a:ext>
            </a:extLst>
          </p:cNvPr>
          <p:cNvSpPr txBox="1"/>
          <p:nvPr/>
        </p:nvSpPr>
        <p:spPr>
          <a:xfrm>
            <a:off x="1124124" y="864066"/>
            <a:ext cx="7365535" cy="5493812"/>
          </a:xfrm>
          <a:prstGeom prst="rect">
            <a:avLst/>
          </a:prstGeom>
          <a:noFill/>
        </p:spPr>
        <p:txBody>
          <a:bodyPr wrap="square">
            <a:spAutoFit/>
          </a:bodyPr>
          <a:lstStyle/>
          <a:p>
            <a:pPr marL="0" marR="0">
              <a:spcBef>
                <a:spcPts val="0"/>
              </a:spcBef>
              <a:spcAft>
                <a:spcPts val="1000"/>
              </a:spcAft>
            </a:pPr>
            <a:r>
              <a:rPr lang="en-US" sz="2300" dirty="0">
                <a:effectLst/>
                <a:ea typeface="Calibri" panose="020F0502020204030204" pitchFamily="34" charset="0"/>
                <a:cs typeface="Times New Roman" panose="02020603050405020304" pitchFamily="18" charset="0"/>
              </a:rPr>
              <a:t>If I had been baptized and am a member of the church, I would attend every service of the church…PERIOD. no excuses. I wouldn’t miss a one. If I were able to come I would not miss a single service. </a:t>
            </a:r>
            <a:r>
              <a:rPr lang="en-US" sz="2400" b="1" dirty="0">
                <a:effectLst/>
                <a:ea typeface="Calibri" panose="020F0502020204030204" pitchFamily="34" charset="0"/>
                <a:cs typeface="Times New Roman" panose="02020603050405020304" pitchFamily="18" charset="0"/>
              </a:rPr>
              <a:t>I would come early, I would count it a joy, I would try to exhort and encourage every other member here. Because I would know I am going to meet my Lord…</a:t>
            </a:r>
          </a:p>
          <a:p>
            <a:pPr marL="0" marR="0">
              <a:spcBef>
                <a:spcPts val="0"/>
              </a:spcBef>
              <a:spcAft>
                <a:spcPts val="1000"/>
              </a:spcAft>
            </a:pPr>
            <a:endParaRPr lang="en-US" sz="23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300" dirty="0">
                <a:effectLst/>
                <a:ea typeface="Calibri" panose="020F0502020204030204" pitchFamily="34" charset="0"/>
                <a:cs typeface="Times New Roman" panose="02020603050405020304" pitchFamily="18" charset="0"/>
              </a:rPr>
              <a:t>I would </a:t>
            </a:r>
            <a:r>
              <a:rPr lang="en-US" sz="2300" u="sng" dirty="0">
                <a:effectLst/>
                <a:ea typeface="Calibri" panose="020F0502020204030204" pitchFamily="34" charset="0"/>
                <a:cs typeface="Times New Roman" panose="02020603050405020304" pitchFamily="18" charset="0"/>
              </a:rPr>
              <a:t>study the Bible</a:t>
            </a:r>
            <a:r>
              <a:rPr lang="en-US" sz="2300" dirty="0">
                <a:effectLst/>
                <a:ea typeface="Calibri" panose="020F0502020204030204" pitchFamily="34" charset="0"/>
                <a:cs typeface="Times New Roman" panose="02020603050405020304" pitchFamily="18" charset="0"/>
              </a:rPr>
              <a:t>. I would </a:t>
            </a:r>
            <a:r>
              <a:rPr lang="en-US" sz="2300" u="sng" dirty="0">
                <a:effectLst/>
                <a:ea typeface="Calibri" panose="020F0502020204030204" pitchFamily="34" charset="0"/>
                <a:cs typeface="Times New Roman" panose="02020603050405020304" pitchFamily="18" charset="0"/>
              </a:rPr>
              <a:t>pray to God</a:t>
            </a:r>
            <a:r>
              <a:rPr lang="en-US" sz="2300" dirty="0">
                <a:effectLst/>
                <a:ea typeface="Calibri" panose="020F0502020204030204" pitchFamily="34" charset="0"/>
                <a:cs typeface="Times New Roman" panose="02020603050405020304" pitchFamily="18" charset="0"/>
              </a:rPr>
              <a:t>. And I would try to squeeze as much as I possibly could into </a:t>
            </a:r>
            <a:r>
              <a:rPr lang="en-US" sz="2300" u="sng" dirty="0">
                <a:effectLst/>
                <a:ea typeface="Calibri" panose="020F0502020204030204" pitchFamily="34" charset="0"/>
                <a:cs typeface="Times New Roman" panose="02020603050405020304" pitchFamily="18" charset="0"/>
              </a:rPr>
              <a:t>putting the kingdom first in my life</a:t>
            </a:r>
            <a:r>
              <a:rPr lang="en-US" sz="2300" dirty="0">
                <a:effectLst/>
                <a:ea typeface="Calibri" panose="020F0502020204030204" pitchFamily="34" charset="0"/>
                <a:cs typeface="Times New Roman" panose="02020603050405020304" pitchFamily="18" charset="0"/>
              </a:rPr>
              <a:t>, </a:t>
            </a:r>
            <a:r>
              <a:rPr lang="en-US" sz="2300" u="sng" dirty="0">
                <a:effectLst/>
                <a:ea typeface="Calibri" panose="020F0502020204030204" pitchFamily="34" charset="0"/>
                <a:cs typeface="Times New Roman" panose="02020603050405020304" pitchFamily="18" charset="0"/>
              </a:rPr>
              <a:t>each and every day</a:t>
            </a:r>
            <a:r>
              <a:rPr lang="en-US" sz="2300" dirty="0">
                <a:effectLst/>
                <a:ea typeface="Calibri" panose="020F0502020204030204" pitchFamily="34" charset="0"/>
                <a:cs typeface="Times New Roman" panose="02020603050405020304" pitchFamily="18" charset="0"/>
              </a:rPr>
              <a:t> the good Lord gives to me. </a:t>
            </a:r>
            <a:r>
              <a:rPr lang="en-US" sz="2300" b="1" dirty="0">
                <a:solidFill>
                  <a:srgbClr val="FF0000"/>
                </a:solidFill>
                <a:effectLst/>
                <a:ea typeface="Calibri" panose="020F0502020204030204" pitchFamily="34" charset="0"/>
                <a:cs typeface="Times New Roman" panose="02020603050405020304" pitchFamily="18" charset="0"/>
              </a:rPr>
              <a:t>I would enjoy that day like I have never enjoyed any other day. Why would I want to waste it???</a:t>
            </a:r>
          </a:p>
          <a:p>
            <a:pPr marL="0" marR="0">
              <a:spcBef>
                <a:spcPts val="0"/>
              </a:spcBef>
              <a:spcAft>
                <a:spcPts val="1000"/>
              </a:spcAft>
            </a:pPr>
            <a:r>
              <a:rPr lang="en-US" sz="2300" dirty="0">
                <a:effectLst/>
                <a:ea typeface="Calibri" panose="020F0502020204030204" pitchFamily="34" charset="0"/>
                <a:cs typeface="Times New Roman" panose="02020603050405020304" pitchFamily="18" charset="0"/>
              </a:rPr>
              <a:t>But friend, this might be your last day.</a:t>
            </a:r>
          </a:p>
        </p:txBody>
      </p:sp>
      <p:sp>
        <p:nvSpPr>
          <p:cNvPr id="6" name="TextBox 5">
            <a:extLst>
              <a:ext uri="{FF2B5EF4-FFF2-40B4-BE49-F238E27FC236}">
                <a16:creationId xmlns:a16="http://schemas.microsoft.com/office/drawing/2014/main" id="{6EC499A9-D859-241E-2B36-2928AF30936D}"/>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7666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1178"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a:t>
            </a:r>
            <a:r>
              <a:rPr kumimoji="0" lang="en-US"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Cor.12:13)</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224751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609600"/>
            <a:ext cx="4800600" cy="5638800"/>
          </a:xfrm>
          <a:prstGeom prst="rect">
            <a:avLst/>
          </a:prstGeom>
          <a:solidFill>
            <a:schemeClr val="bg1"/>
          </a:solidFill>
          <a:ln w="63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6019800" y="609600"/>
            <a:ext cx="22860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KINGS OF JUDAH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Rehoboam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Abijah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Asa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Jehoshaphat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Jehoram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Athaliah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Uzziah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Jotham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Hezekiah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Manasseh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Amon</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Josiah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Jehoiakim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Jehoiachin</a:t>
            </a: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Zedekiah	 </a:t>
            </a:r>
          </a:p>
        </p:txBody>
      </p:sp>
      <p:sp>
        <p:nvSpPr>
          <p:cNvPr id="12" name="Rectangle 11"/>
          <p:cNvSpPr/>
          <p:nvPr/>
        </p:nvSpPr>
        <p:spPr>
          <a:xfrm>
            <a:off x="3675888" y="690372"/>
            <a:ext cx="2514600" cy="525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  KINGS OF ISRAEL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Jeroboam	    975-954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Nadab</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954-953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Baasha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953-930 </a:t>
            </a: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Elah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930-929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Zimri</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Omri</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929-918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Ahab	    918-897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897-896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Joram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896-884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Jehu	    884-856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856-841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841-825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Jeroboam II 825-784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Zechariah	    773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Shallum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772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Menahem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772-762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Pekahiah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762-760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Pekah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760-740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Hoshea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730-721</a:t>
            </a:r>
          </a:p>
        </p:txBody>
      </p:sp>
      <p:sp>
        <p:nvSpPr>
          <p:cNvPr id="9" name="Rectangle 8"/>
          <p:cNvSpPr/>
          <p:nvPr/>
        </p:nvSpPr>
        <p:spPr>
          <a:xfrm>
            <a:off x="3581400" y="609600"/>
            <a:ext cx="2286000" cy="56388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 name="Rectangle 12"/>
          <p:cNvSpPr/>
          <p:nvPr/>
        </p:nvSpPr>
        <p:spPr>
          <a:xfrm>
            <a:off x="5943600" y="609600"/>
            <a:ext cx="2438400" cy="563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1" name="Picture 2" descr="C:\Users\sheila\Desktop\photos\Stained Glass Jesus.JPG"/>
          <p:cNvPicPr>
            <a:picLocks noChangeAspect="1" noChangeArrowheads="1"/>
          </p:cNvPicPr>
          <p:nvPr/>
        </p:nvPicPr>
        <p:blipFill>
          <a:blip r:embed="rId2">
            <a:extLst>
              <a:ext uri="{28A0092B-C50C-407E-A947-70E740481C1C}">
                <a14:useLocalDpi xmlns:a14="http://schemas.microsoft.com/office/drawing/2010/main" val="0"/>
              </a:ext>
            </a:extLst>
          </a:blip>
          <a:srcRect r="85844"/>
          <a:stretch>
            <a:fillRect/>
          </a:stretch>
        </p:blipFill>
        <p:spPr bwMode="auto">
          <a:xfrm>
            <a:off x="152400" y="0"/>
            <a:ext cx="609600" cy="6858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746760" y="0"/>
            <a:ext cx="167640" cy="6858000"/>
          </a:xfrm>
          <a:prstGeom prst="rect">
            <a:avLst/>
          </a:prstGeom>
          <a:solidFill>
            <a:schemeClr val="accent2"/>
          </a:solidFill>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5" name="Rectangular Callout 14"/>
          <p:cNvSpPr/>
          <p:nvPr/>
        </p:nvSpPr>
        <p:spPr>
          <a:xfrm>
            <a:off x="1066800" y="1371600"/>
            <a:ext cx="2438400" cy="2286000"/>
          </a:xfrm>
          <a:prstGeom prst="wedgeRectCallout">
            <a:avLst>
              <a:gd name="adj1" fmla="val 80533"/>
              <a:gd name="adj2" fmla="val -55812"/>
            </a:avLst>
          </a:prstGeom>
          <a:solidFill>
            <a:schemeClr val="bg1"/>
          </a:solidFill>
          <a:ln w="57150">
            <a:solidFill>
              <a:schemeClr val="accent2"/>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Northern Kingdom lasted a little over 200 years being destroyed by Assyria.</a:t>
            </a:r>
          </a:p>
        </p:txBody>
      </p:sp>
      <p:sp>
        <p:nvSpPr>
          <p:cNvPr id="18" name="Rectangular Callout 17"/>
          <p:cNvSpPr/>
          <p:nvPr/>
        </p:nvSpPr>
        <p:spPr>
          <a:xfrm>
            <a:off x="1066800" y="3810000"/>
            <a:ext cx="2438400" cy="2438400"/>
          </a:xfrm>
          <a:prstGeom prst="wedgeRectCallout">
            <a:avLst>
              <a:gd name="adj1" fmla="val 161716"/>
              <a:gd name="adj2" fmla="val -161086"/>
            </a:avLst>
          </a:prstGeom>
          <a:solidFill>
            <a:schemeClr val="bg1"/>
          </a:solidFill>
          <a:ln w="57150">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Southern Kingdom lasted a little over 300 years and was destroyed by Babylon.</a:t>
            </a:r>
          </a:p>
        </p:txBody>
      </p:sp>
      <p:sp>
        <p:nvSpPr>
          <p:cNvPr id="16" name="Rectangle 15"/>
          <p:cNvSpPr/>
          <p:nvPr/>
        </p:nvSpPr>
        <p:spPr>
          <a:xfrm>
            <a:off x="7290816" y="1143000"/>
            <a:ext cx="1002792"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975-958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958-955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955-914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914-892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892-884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885-878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878-839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839-810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810-758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758-742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742-726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726-698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698-643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643-641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641-610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599-588</a:t>
            </a:r>
          </a:p>
        </p:txBody>
      </p:sp>
    </p:spTree>
    <p:extLst>
      <p:ext uri="{BB962C8B-B14F-4D97-AF65-F5344CB8AC3E}">
        <p14:creationId xmlns:p14="http://schemas.microsoft.com/office/powerpoint/2010/main" val="30802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53" t="7962" r="37027" b="20617"/>
          <a:stretch/>
        </p:blipFill>
        <p:spPr bwMode="auto">
          <a:xfrm>
            <a:off x="5029200" y="762000"/>
            <a:ext cx="3199276" cy="534479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086600" y="1143000"/>
            <a:ext cx="914400" cy="152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glow rad="228600">
                    <a:srgbClr val="FFFFFF">
                      <a:satMod val="175000"/>
                      <a:alpha val="40000"/>
                    </a:srgbClr>
                  </a:glow>
                </a:effectLst>
                <a:uLnTx/>
                <a:uFillTx/>
                <a:latin typeface="Arial" pitchFamily="34" charset="0"/>
                <a:ea typeface="+mn-ea"/>
                <a:cs typeface="Arial" pitchFamily="34" charset="0"/>
              </a:rPr>
              <a:t>Dan</a:t>
            </a:r>
          </a:p>
        </p:txBody>
      </p:sp>
      <p:sp>
        <p:nvSpPr>
          <p:cNvPr id="18" name="Oval 17"/>
          <p:cNvSpPr/>
          <p:nvPr/>
        </p:nvSpPr>
        <p:spPr>
          <a:xfrm>
            <a:off x="7391400" y="990600"/>
            <a:ext cx="76200" cy="76200"/>
          </a:xfrm>
          <a:prstGeom prst="ellipse">
            <a:avLst/>
          </a:prstGeom>
          <a:solidFill>
            <a:srgbClr val="FF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9" name="Oval 18"/>
          <p:cNvSpPr/>
          <p:nvPr/>
        </p:nvSpPr>
        <p:spPr>
          <a:xfrm>
            <a:off x="6858000" y="3962400"/>
            <a:ext cx="76200" cy="76200"/>
          </a:xfrm>
          <a:prstGeom prst="ellipse">
            <a:avLst/>
          </a:prstGeom>
          <a:solidFill>
            <a:srgbClr val="FF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0" name="Rectangle 19"/>
          <p:cNvSpPr/>
          <p:nvPr/>
        </p:nvSpPr>
        <p:spPr>
          <a:xfrm>
            <a:off x="6019800" y="3886200"/>
            <a:ext cx="914400" cy="152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glow rad="228600">
                    <a:srgbClr val="FFFFFF">
                      <a:satMod val="175000"/>
                      <a:alpha val="40000"/>
                    </a:srgbClr>
                  </a:glow>
                </a:effectLst>
                <a:uLnTx/>
                <a:uFillTx/>
                <a:latin typeface="Arial" pitchFamily="34" charset="0"/>
                <a:ea typeface="+mn-ea"/>
                <a:cs typeface="Arial" pitchFamily="34" charset="0"/>
              </a:rPr>
              <a:t>Bethel</a:t>
            </a:r>
          </a:p>
        </p:txBody>
      </p:sp>
      <p:pic>
        <p:nvPicPr>
          <p:cNvPr id="21" name="Picture 5" descr="C:\Users\sheila\Desktop\BIBLE STUDY\ULTIMATE Royality Free\1-Bib Pics-Ot\Jeroboam\jeroboam_leads_israel_into_sin_2.jpg"/>
          <p:cNvPicPr>
            <a:picLocks noChangeAspect="1" noChangeArrowheads="1"/>
          </p:cNvPicPr>
          <p:nvPr/>
        </p:nvPicPr>
        <p:blipFill>
          <a:blip r:embed="rId3"/>
          <a:srcRect t="12222" r="70175" b="56667"/>
          <a:stretch>
            <a:fillRect/>
          </a:stretch>
        </p:blipFill>
        <p:spPr bwMode="auto">
          <a:xfrm>
            <a:off x="6320631" y="734568"/>
            <a:ext cx="846138" cy="1071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5" descr="C:\Users\sheila\Desktop\BIBLE STUDY\ULTIMATE Royality Free\1-Bib Pics-Ot\Jeroboam\jeroboam_leads_israel_into_sin_2.jpg"/>
          <p:cNvPicPr>
            <a:picLocks noChangeAspect="1" noChangeArrowheads="1"/>
          </p:cNvPicPr>
          <p:nvPr/>
        </p:nvPicPr>
        <p:blipFill>
          <a:blip r:embed="rId3"/>
          <a:srcRect t="12222" r="70175" b="56667"/>
          <a:stretch>
            <a:fillRect/>
          </a:stretch>
        </p:blipFill>
        <p:spPr bwMode="auto">
          <a:xfrm>
            <a:off x="5182807" y="2993682"/>
            <a:ext cx="846137" cy="1071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Rectangular Callout 25"/>
          <p:cNvSpPr/>
          <p:nvPr/>
        </p:nvSpPr>
        <p:spPr>
          <a:xfrm>
            <a:off x="6511131" y="2667000"/>
            <a:ext cx="1672432" cy="504300"/>
          </a:xfrm>
          <a:prstGeom prst="wedgeRectCallout">
            <a:avLst>
              <a:gd name="adj1" fmla="val -25348"/>
              <a:gd name="adj2" fmla="val 77140"/>
            </a:avLst>
          </a:prstGeom>
          <a:solidFill>
            <a:schemeClr val="bg1"/>
          </a:solidFill>
          <a:ln w="34925">
            <a:solidFill>
              <a:schemeClr val="accent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Shechem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King Jeroboam</a:t>
            </a:r>
          </a:p>
        </p:txBody>
      </p:sp>
      <p:sp>
        <p:nvSpPr>
          <p:cNvPr id="23" name="Rectangular Callout 22"/>
          <p:cNvSpPr/>
          <p:nvPr/>
        </p:nvSpPr>
        <p:spPr>
          <a:xfrm>
            <a:off x="5914961" y="4727448"/>
            <a:ext cx="2086039" cy="533400"/>
          </a:xfrm>
          <a:prstGeom prst="wedgeRectCallout">
            <a:avLst>
              <a:gd name="adj1" fmla="val -12118"/>
              <a:gd name="adj2" fmla="val -114033"/>
            </a:avLst>
          </a:prstGeom>
          <a:solidFill>
            <a:schemeClr val="bg1"/>
          </a:solidFill>
          <a:ln w="34925">
            <a:solidFill>
              <a:schemeClr val="accent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Jerusalem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King Rehoboam</a:t>
            </a:r>
          </a:p>
        </p:txBody>
      </p:sp>
      <p:sp>
        <p:nvSpPr>
          <p:cNvPr id="30" name="Oval 29"/>
          <p:cNvSpPr/>
          <p:nvPr/>
        </p:nvSpPr>
        <p:spPr>
          <a:xfrm>
            <a:off x="6858000" y="3429000"/>
            <a:ext cx="76200" cy="76200"/>
          </a:xfrm>
          <a:prstGeom prst="ellipse">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31" name="Oval 30"/>
          <p:cNvSpPr/>
          <p:nvPr/>
        </p:nvSpPr>
        <p:spPr>
          <a:xfrm>
            <a:off x="6705600" y="4191000"/>
            <a:ext cx="76200" cy="76200"/>
          </a:xfrm>
          <a:prstGeom prst="ellipse">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5" name="Rectangle 24"/>
          <p:cNvSpPr/>
          <p:nvPr/>
        </p:nvSpPr>
        <p:spPr>
          <a:xfrm>
            <a:off x="5029200" y="5181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EGYPT</a:t>
            </a:r>
          </a:p>
        </p:txBody>
      </p:sp>
      <p:sp>
        <p:nvSpPr>
          <p:cNvPr id="29" name="Rectangle 28"/>
          <p:cNvSpPr/>
          <p:nvPr/>
        </p:nvSpPr>
        <p:spPr>
          <a:xfrm>
            <a:off x="6190488" y="2237232"/>
            <a:ext cx="1219200" cy="381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100" normalizeH="0" baseline="0" noProof="0" dirty="0">
                <a:ln w="12700">
                  <a:solidFill>
                    <a:srgbClr val="000000"/>
                  </a:solidFill>
                  <a:prstDash val="solid"/>
                </a:ln>
                <a:solidFill>
                  <a:srgbClr val="F11D0D"/>
                </a:solidFill>
                <a:effectLst>
                  <a:outerShdw blurRad="41275" dist="20320" dir="1800000" algn="tl" rotWithShape="0">
                    <a:srgbClr val="000000">
                      <a:alpha val="40000"/>
                    </a:srgbClr>
                  </a:outerShdw>
                </a:effectLst>
                <a:uLnTx/>
                <a:uFillTx/>
                <a:latin typeface="Arial" pitchFamily="34" charset="0"/>
                <a:ea typeface="+mn-ea"/>
                <a:cs typeface="Arial" pitchFamily="34" charset="0"/>
              </a:rPr>
              <a:t>ISRAEL</a:t>
            </a:r>
          </a:p>
        </p:txBody>
      </p:sp>
      <p:sp>
        <p:nvSpPr>
          <p:cNvPr id="32" name="Rectangle 31"/>
          <p:cNvSpPr/>
          <p:nvPr/>
        </p:nvSpPr>
        <p:spPr>
          <a:xfrm>
            <a:off x="5257800" y="4114800"/>
            <a:ext cx="1219200" cy="381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2700">
                  <a:solidFill>
                    <a:srgbClr val="000000"/>
                  </a:solidFill>
                  <a:prstDash val="solid"/>
                </a:ln>
                <a:solidFill>
                  <a:srgbClr val="F11D0D"/>
                </a:solidFill>
                <a:effectLst>
                  <a:outerShdw blurRad="41275" dist="20320" dir="1800000" algn="tl" rotWithShape="0">
                    <a:srgbClr val="000000">
                      <a:alpha val="40000"/>
                    </a:srgbClr>
                  </a:outerShdw>
                </a:effectLst>
                <a:uLnTx/>
                <a:uFillTx/>
                <a:latin typeface="Arial" pitchFamily="34" charset="0"/>
                <a:ea typeface="+mn-ea"/>
                <a:cs typeface="Arial" pitchFamily="34" charset="0"/>
              </a:rPr>
              <a:t>JUDAH</a:t>
            </a:r>
          </a:p>
        </p:txBody>
      </p:sp>
      <p:sp>
        <p:nvSpPr>
          <p:cNvPr id="33" name="Left Arrow 32"/>
          <p:cNvSpPr/>
          <p:nvPr/>
        </p:nvSpPr>
        <p:spPr>
          <a:xfrm>
            <a:off x="5181600" y="5486400"/>
            <a:ext cx="609600" cy="762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7" name="Rectangle 26"/>
          <p:cNvSpPr/>
          <p:nvPr/>
        </p:nvSpPr>
        <p:spPr>
          <a:xfrm>
            <a:off x="1447800" y="1447800"/>
            <a:ext cx="3352800" cy="3581400"/>
          </a:xfrm>
          <a:prstGeom prst="rect">
            <a:avLst/>
          </a:prstGeom>
          <a:solidFill>
            <a:schemeClr val="bg1"/>
          </a:solidFill>
          <a:ln w="79375">
            <a:solidFill>
              <a:schemeClr val="accent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Religion in ISRAEL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Northern Kingdom)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was the worship of calves.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There were high places for the worship of calves in Dan and Bethel.</a:t>
            </a:r>
          </a:p>
        </p:txBody>
      </p:sp>
      <p:pic>
        <p:nvPicPr>
          <p:cNvPr id="28" name="Picture 2" descr="C:\Users\sheila\Desktop\photos\Stained Glass Jesus.JPG"/>
          <p:cNvPicPr>
            <a:picLocks noChangeAspect="1" noChangeArrowheads="1"/>
          </p:cNvPicPr>
          <p:nvPr/>
        </p:nvPicPr>
        <p:blipFill>
          <a:blip r:embed="rId4">
            <a:extLst>
              <a:ext uri="{28A0092B-C50C-407E-A947-70E740481C1C}">
                <a14:useLocalDpi xmlns:a14="http://schemas.microsoft.com/office/drawing/2010/main" val="0"/>
              </a:ext>
            </a:extLst>
          </a:blip>
          <a:srcRect r="85844"/>
          <a:stretch>
            <a:fillRect/>
          </a:stretch>
        </p:blipFill>
        <p:spPr bwMode="auto">
          <a:xfrm>
            <a:off x="152400" y="0"/>
            <a:ext cx="609600" cy="6858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 name="Rectangle 33"/>
          <p:cNvSpPr/>
          <p:nvPr/>
        </p:nvSpPr>
        <p:spPr>
          <a:xfrm>
            <a:off x="746760" y="0"/>
            <a:ext cx="167640" cy="6858000"/>
          </a:xfrm>
          <a:prstGeom prst="rect">
            <a:avLst/>
          </a:prstGeom>
          <a:solidFill>
            <a:schemeClr val="accent2"/>
          </a:solidFill>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48908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609600"/>
            <a:ext cx="4800600" cy="5638800"/>
          </a:xfrm>
          <a:prstGeom prst="rect">
            <a:avLst/>
          </a:prstGeom>
          <a:solidFill>
            <a:schemeClr val="bg1"/>
          </a:solidFill>
          <a:ln w="63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6019800" y="609600"/>
            <a:ext cx="22860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KINGS OF JUDAH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Rehoboam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Abijah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Asa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Jehoshaphat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Jehoram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Athaliah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Uzziah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Jotham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Hezekiah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Manasseh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Amon</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Josiah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Jehoiakim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Jehoiachin</a:t>
            </a: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Zedekiah	 </a:t>
            </a:r>
          </a:p>
        </p:txBody>
      </p:sp>
      <p:sp>
        <p:nvSpPr>
          <p:cNvPr id="9" name="Rectangle 8"/>
          <p:cNvSpPr/>
          <p:nvPr/>
        </p:nvSpPr>
        <p:spPr>
          <a:xfrm>
            <a:off x="3581400" y="609600"/>
            <a:ext cx="2286000" cy="56388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 name="Rectangle 12"/>
          <p:cNvSpPr/>
          <p:nvPr/>
        </p:nvSpPr>
        <p:spPr>
          <a:xfrm>
            <a:off x="3675888" y="690372"/>
            <a:ext cx="2514600" cy="525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  KINGS OF ISRAEL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Jeroboam	    975-954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Nadab</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954-953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Baasha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953-930 </a:t>
            </a: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Elah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930-929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Zimri</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Omri</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929-918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Ahab	    918-897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897-896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Joram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896-884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Jehu	    884-856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856-841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841-825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Jeroboam II 825-784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Zechariah	    773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Shallum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772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Menahem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772-762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Pekahiah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762-760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Pekah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760-740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Hoshea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730-721</a:t>
            </a:r>
          </a:p>
        </p:txBody>
      </p:sp>
      <p:sp>
        <p:nvSpPr>
          <p:cNvPr id="15" name="Rectangular Callout 14"/>
          <p:cNvSpPr/>
          <p:nvPr/>
        </p:nvSpPr>
        <p:spPr>
          <a:xfrm>
            <a:off x="914400" y="762000"/>
            <a:ext cx="4343400" cy="5410200"/>
          </a:xfrm>
          <a:prstGeom prst="wedgeRectCallout">
            <a:avLst>
              <a:gd name="adj1" fmla="val 67143"/>
              <a:gd name="adj2" fmla="val -18656"/>
            </a:avLst>
          </a:prstGeom>
          <a:solidFill>
            <a:schemeClr val="bg1"/>
          </a:solidFill>
          <a:ln w="571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reigns of—</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Asa</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Jehoshaphat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Amaziah</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Uzziah</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Jotham</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Hezekiah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Josiah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present examples of kings who loved and served God at least part of their reign.  Only these eight out of the 39 kings of Israel and Judah attempted to return to God. Sadly, even some of them were not totally devoted and strayed.</a:t>
            </a:r>
          </a:p>
        </p:txBody>
      </p:sp>
      <p:sp>
        <p:nvSpPr>
          <p:cNvPr id="24" name="Rectangle 23"/>
          <p:cNvSpPr/>
          <p:nvPr/>
        </p:nvSpPr>
        <p:spPr>
          <a:xfrm>
            <a:off x="6096000" y="1752600"/>
            <a:ext cx="2133600" cy="4572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5" name="Rectangle 24"/>
          <p:cNvSpPr/>
          <p:nvPr/>
        </p:nvSpPr>
        <p:spPr>
          <a:xfrm>
            <a:off x="6096000" y="2895600"/>
            <a:ext cx="2133600" cy="10668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6" name="Rectangle 25"/>
          <p:cNvSpPr/>
          <p:nvPr/>
        </p:nvSpPr>
        <p:spPr>
          <a:xfrm>
            <a:off x="6096000" y="4191000"/>
            <a:ext cx="2133600" cy="228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7" name="Rectangle 26"/>
          <p:cNvSpPr/>
          <p:nvPr/>
        </p:nvSpPr>
        <p:spPr>
          <a:xfrm>
            <a:off x="6096000" y="4876800"/>
            <a:ext cx="2133600" cy="228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8" name="Rectangle 27"/>
          <p:cNvSpPr/>
          <p:nvPr/>
        </p:nvSpPr>
        <p:spPr>
          <a:xfrm>
            <a:off x="5943600" y="609600"/>
            <a:ext cx="2438400" cy="563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4" name="Rectangle 13"/>
          <p:cNvSpPr/>
          <p:nvPr/>
        </p:nvSpPr>
        <p:spPr>
          <a:xfrm>
            <a:off x="7290816" y="1143000"/>
            <a:ext cx="1002792"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975-958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958-955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955-914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914-892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892-884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885-878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878-839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839-810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810-758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758-742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742-726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726-698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698-643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643-641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641-610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599-588</a:t>
            </a:r>
          </a:p>
        </p:txBody>
      </p:sp>
      <p:pic>
        <p:nvPicPr>
          <p:cNvPr id="1027" name="Picture 3" descr="C:\Users\sheila\Desktop\BIBLE STUDY\BIBLE STUDY TOOLS\ULTIMATE Royality Free\4-Bib Pics-Misc\Bible Men\Adonijah w Sceptr.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11" b="97231" l="3295" r="99427">
                        <a14:foregroundMark x1="98281" y1="34330" x2="93410" y2="90698"/>
                        <a14:foregroundMark x1="58453" y1="2436" x2="63181" y2="786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65305" y="787908"/>
            <a:ext cx="2392495" cy="309516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1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2500"/>
                            </p:stCondLst>
                            <p:childTnLst>
                              <p:par>
                                <p:cTn id="13" presetID="17"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childTnLst>
                          </p:cTn>
                        </p:par>
                        <p:par>
                          <p:cTn id="17" fill="hold">
                            <p:stCondLst>
                              <p:cond delay="3000"/>
                            </p:stCondLst>
                            <p:childTnLst>
                              <p:par>
                                <p:cTn id="18" presetID="17" presetClass="entr" presetSubtype="1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strVal val="#ppt_h"/>
                                          </p:val>
                                        </p:tav>
                                        <p:tav tm="100000">
                                          <p:val>
                                            <p:strVal val="#ppt_h"/>
                                          </p:val>
                                        </p:tav>
                                      </p:tavLst>
                                    </p:anim>
                                  </p:childTnLst>
                                </p:cTn>
                              </p:par>
                            </p:childTnLst>
                          </p:cTn>
                        </p:par>
                        <p:par>
                          <p:cTn id="22" fill="hold">
                            <p:stCondLst>
                              <p:cond delay="3500"/>
                            </p:stCondLst>
                            <p:childTnLst>
                              <p:par>
                                <p:cTn id="23" presetID="17"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strVal val="#ppt_h"/>
                                          </p:val>
                                        </p:tav>
                                        <p:tav tm="100000">
                                          <p:val>
                                            <p:strVal val="#ppt_h"/>
                                          </p:val>
                                        </p:tav>
                                      </p:tavLst>
                                    </p:anim>
                                  </p:childTnLst>
                                </p:cTn>
                              </p:par>
                            </p:childTnLst>
                          </p:cTn>
                        </p:par>
                        <p:par>
                          <p:cTn id="27" fill="hold">
                            <p:stCondLst>
                              <p:cond delay="4000"/>
                            </p:stCondLst>
                            <p:childTnLst>
                              <p:par>
                                <p:cTn id="28" presetID="17" presetClass="entr" presetSubtype="1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sheila\Desktop\photos\Stained Glass Jesus.JPG"/>
          <p:cNvPicPr>
            <a:picLocks noChangeAspect="1" noChangeArrowheads="1"/>
          </p:cNvPicPr>
          <p:nvPr/>
        </p:nvPicPr>
        <p:blipFill rotWithShape="1">
          <a:blip r:embed="rId2">
            <a:extLst>
              <a:ext uri="{28A0092B-C50C-407E-A947-70E740481C1C}">
                <a14:useLocalDpi xmlns:a14="http://schemas.microsoft.com/office/drawing/2010/main" val="0"/>
              </a:ext>
            </a:extLst>
          </a:blip>
          <a:srcRect t="86056"/>
          <a:stretch/>
        </p:blipFill>
        <p:spPr bwMode="auto">
          <a:xfrm>
            <a:off x="76200" y="4985385"/>
            <a:ext cx="8978899" cy="126301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1" y="4822507"/>
            <a:ext cx="9144000" cy="130493"/>
          </a:xfrm>
          <a:prstGeom prst="rect">
            <a:avLst/>
          </a:prstGeom>
          <a:solidFill>
            <a:schemeClr val="accent2"/>
          </a:solidFill>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3581400" y="609600"/>
            <a:ext cx="4800600" cy="5638800"/>
          </a:xfrm>
          <a:prstGeom prst="rect">
            <a:avLst/>
          </a:prstGeom>
          <a:solidFill>
            <a:schemeClr val="bg1"/>
          </a:solidFill>
          <a:ln w="63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7" name="Rectangle 16"/>
          <p:cNvSpPr/>
          <p:nvPr/>
        </p:nvSpPr>
        <p:spPr>
          <a:xfrm>
            <a:off x="3675888" y="690372"/>
            <a:ext cx="2514600" cy="525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  KINGS OF ISRAEL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Jeroboam	    975-954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Nadab</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954-953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Baasha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953-930 </a:t>
            </a: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Elah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930-929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Zimri</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Omri</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929-918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Ahab	    918-897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897-896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Joram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896-884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Jehu	    884-856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856-841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841-825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Jeroboam II 825-784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Zechariah	    773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Shallum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772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Menahem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772-762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Pekahiah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762-760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Pekah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760-740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Hoshea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730-721</a:t>
            </a:r>
          </a:p>
        </p:txBody>
      </p:sp>
      <p:sp>
        <p:nvSpPr>
          <p:cNvPr id="6" name="Rectangle 5"/>
          <p:cNvSpPr/>
          <p:nvPr/>
        </p:nvSpPr>
        <p:spPr>
          <a:xfrm>
            <a:off x="6019800" y="609600"/>
            <a:ext cx="22860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KINGS OF JUDAH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Rehoboam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Abijah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Asa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Jehoshaphat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Jehoram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Athaliah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Uzziah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Jotham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Hezekiah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Manasseh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Amon</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Josiah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Jehoiakim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Jehoiachin</a:t>
            </a: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Zedekiah	 </a:t>
            </a:r>
          </a:p>
        </p:txBody>
      </p:sp>
      <p:sp>
        <p:nvSpPr>
          <p:cNvPr id="23" name="Rectangle 22"/>
          <p:cNvSpPr/>
          <p:nvPr/>
        </p:nvSpPr>
        <p:spPr>
          <a:xfrm>
            <a:off x="7290816" y="1143000"/>
            <a:ext cx="1002792"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975-958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958-955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955-914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914-892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892-884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885-878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878-839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839-810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810-758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758-742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742-726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726-698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698-643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643-641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641-610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599-588</a:t>
            </a:r>
          </a:p>
        </p:txBody>
      </p:sp>
      <p:sp>
        <p:nvSpPr>
          <p:cNvPr id="9" name="Rectangle 8"/>
          <p:cNvSpPr/>
          <p:nvPr/>
        </p:nvSpPr>
        <p:spPr>
          <a:xfrm>
            <a:off x="3581400" y="609600"/>
            <a:ext cx="2286000" cy="56388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ular Callout 9"/>
          <p:cNvSpPr/>
          <p:nvPr/>
        </p:nvSpPr>
        <p:spPr>
          <a:xfrm>
            <a:off x="990600" y="1143000"/>
            <a:ext cx="4343400" cy="3771900"/>
          </a:xfrm>
          <a:prstGeom prst="wedgeRectCallout">
            <a:avLst>
              <a:gd name="adj1" fmla="val 65210"/>
              <a:gd name="adj2" fmla="val 32483"/>
            </a:avLst>
          </a:prstGeom>
          <a:solidFill>
            <a:schemeClr val="bg1"/>
          </a:solidFill>
          <a:ln w="571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ndy"/>
              <a:ea typeface="+mn-ea"/>
              <a:cs typeface="+mn-cs"/>
            </a:endParaRPr>
          </a:p>
        </p:txBody>
      </p:sp>
      <p:sp>
        <p:nvSpPr>
          <p:cNvPr id="11" name="Rectangle 10"/>
          <p:cNvSpPr/>
          <p:nvPr/>
        </p:nvSpPr>
        <p:spPr>
          <a:xfrm>
            <a:off x="1254506" y="1657350"/>
            <a:ext cx="3815588"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Hezekiah—</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His father was wicked </a:t>
            </a:r>
            <a:r>
              <a:rPr kumimoji="0" lang="en-US"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He reigned for 29 years and was 25 when he became king.  One of his first acts was the cleansing and reopening of the temple.  Assyria conquered the Northern Kingdom during the 4</a:t>
            </a:r>
            <a:r>
              <a:rPr kumimoji="0" lang="en-US" sz="20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th</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to the 6</a:t>
            </a:r>
            <a:r>
              <a:rPr kumimoji="0" lang="en-US" sz="20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th</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years of Hezekiah’s reign. </a:t>
            </a:r>
          </a:p>
        </p:txBody>
      </p:sp>
      <p:sp>
        <p:nvSpPr>
          <p:cNvPr id="14" name="Rectangle 13"/>
          <p:cNvSpPr/>
          <p:nvPr/>
        </p:nvSpPr>
        <p:spPr>
          <a:xfrm>
            <a:off x="1110996" y="1450023"/>
            <a:ext cx="4102608" cy="34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Hezekiah became ill and almost died, but God granted him 15 year’s extension of life.  He made a </a:t>
            </a:r>
            <a:r>
              <a:rPr kumimoji="0" lang="en-US"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grevious</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error when he was flattered by rulers from Babylon and showed them his wealth.  Isaiah soundly rebuked him.  Judah was made to pay tribute to Assyria. God saved Judah from Assyria when an angel in one night killed 185,000 Assyrian soldiers.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Rectangle 17"/>
          <p:cNvSpPr/>
          <p:nvPr/>
        </p:nvSpPr>
        <p:spPr>
          <a:xfrm>
            <a:off x="5943600" y="609600"/>
            <a:ext cx="2438400" cy="563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1110996" y="1219200"/>
            <a:ext cx="4102608" cy="3630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n-ea"/>
                <a:cs typeface="Arial" pitchFamily="34" charset="0"/>
              </a:rPr>
              <a:t>Hezekiah was contemporary with </a:t>
            </a:r>
            <a:r>
              <a:rPr kumimoji="0" lang="en-US" sz="2800" b="0" i="0" u="none" strike="noStrike" kern="1200" cap="none" spc="0" normalizeH="0" baseline="0" noProof="0" dirty="0" err="1">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n-ea"/>
                <a:cs typeface="Arial" pitchFamily="34" charset="0"/>
              </a:rPr>
              <a:t>Hoshea</a:t>
            </a:r>
            <a:r>
              <a:rPr kumimoji="0" lang="en-US" sz="2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n-ea"/>
                <a:cs typeface="Arial" pitchFamily="34" charset="0"/>
              </a:rPr>
              <a:t>, King of Israel.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n-ea"/>
                <a:cs typeface="Arial" pitchFamily="34" charset="0"/>
              </a:rPr>
              <a:t>Israel was taken into Assyrian captivity during Hezekiah’s reign.</a:t>
            </a:r>
          </a:p>
        </p:txBody>
      </p:sp>
      <p:sp>
        <p:nvSpPr>
          <p:cNvPr id="5" name="Up-Down Arrow 4"/>
          <p:cNvSpPr/>
          <p:nvPr/>
        </p:nvSpPr>
        <p:spPr>
          <a:xfrm rot="2843827">
            <a:off x="5010159" y="4026930"/>
            <a:ext cx="694062" cy="2125171"/>
          </a:xfrm>
          <a:prstGeom prst="upDownArrow">
            <a:avLst>
              <a:gd name="adj1" fmla="val 50000"/>
              <a:gd name="adj2" fmla="val 48751"/>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9" name="Rectangle 18"/>
          <p:cNvSpPr/>
          <p:nvPr/>
        </p:nvSpPr>
        <p:spPr>
          <a:xfrm>
            <a:off x="5213604" y="527304"/>
            <a:ext cx="3494532" cy="2501646"/>
          </a:xfrm>
          <a:prstGeom prst="rect">
            <a:avLst/>
          </a:prstGeom>
          <a:solidFill>
            <a:schemeClr val="bg1"/>
          </a:solidFill>
          <a:ln w="571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2 Chronicles 29:1</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“Hezekiah began to reign when he was five and twenty years old, and he reigned nine and twenty years in Jerusalem. And his mother’s name was </a:t>
            </a:r>
            <a:r>
              <a:rPr kumimoji="0" lang="en-US" sz="2000" b="0" i="0" u="none" strike="noStrike" kern="1200" cap="none" spc="0" normalizeH="0" baseline="0" noProof="0" dirty="0" err="1">
                <a:ln>
                  <a:noFill/>
                </a:ln>
                <a:solidFill>
                  <a:srgbClr val="000000"/>
                </a:solidFill>
                <a:effectLst/>
                <a:uLnTx/>
                <a:uFillTx/>
                <a:latin typeface="Times New Roman"/>
                <a:ea typeface="+mn-ea"/>
                <a:cs typeface="+mn-cs"/>
              </a:rPr>
              <a:t>Abijah</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the daughter of Zechariah.”</a:t>
            </a:r>
            <a:endPar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2135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xit" presetSubtype="0" accel="50000" fill="hold" grpId="0" nodeType="clickEffect">
                                  <p:stCondLst>
                                    <p:cond delay="0"/>
                                  </p:stCondLst>
                                  <p:childTnLst>
                                    <p:anim calcmode="lin" valueType="num">
                                      <p:cBhvr>
                                        <p:cTn id="13" dur="1000">
                                          <p:stCondLst>
                                            <p:cond delay="0"/>
                                          </p:stCondLst>
                                        </p:cTn>
                                        <p:tgtEl>
                                          <p:spTgt spid="11"/>
                                        </p:tgtEl>
                                        <p:attrNameLst>
                                          <p:attrName>style.rotation</p:attrName>
                                        </p:attrNameLst>
                                      </p:cBhvr>
                                      <p:tavLst>
                                        <p:tav tm="0">
                                          <p:val>
                                            <p:fltVal val="0"/>
                                          </p:val>
                                        </p:tav>
                                        <p:tav tm="100000">
                                          <p:val>
                                            <p:fltVal val="45"/>
                                          </p:val>
                                        </p:tav>
                                      </p:tavLst>
                                    </p:anim>
                                    <p:anim calcmode="lin" valueType="num">
                                      <p:cBhvr>
                                        <p:cTn id="14" dur="1000">
                                          <p:stCondLst>
                                            <p:cond delay="0"/>
                                          </p:stCondLst>
                                        </p:cTn>
                                        <p:tgtEl>
                                          <p:spTgt spid="11"/>
                                        </p:tgtEl>
                                        <p:attrNameLst>
                                          <p:attrName>ppt_y</p:attrName>
                                        </p:attrNameLst>
                                      </p:cBhvr>
                                      <p:tavLst>
                                        <p:tav tm="0">
                                          <p:val>
                                            <p:strVal val="ppt_y"/>
                                          </p:val>
                                        </p:tav>
                                        <p:tav tm="100000">
                                          <p:val>
                                            <p:strVal val="ppt_y+1"/>
                                          </p:val>
                                        </p:tav>
                                      </p:tavLst>
                                    </p:anim>
                                    <p:set>
                                      <p:cBhvr>
                                        <p:cTn id="15" dur="1" fill="hold">
                                          <p:stCondLst>
                                            <p:cond delay="999"/>
                                          </p:stCondLst>
                                        </p:cTn>
                                        <p:tgtEl>
                                          <p:spTgt spid="1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38" presetClass="entr" presetSubtype="0" accel="5000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set>
                                      <p:cBhvr>
                                        <p:cTn id="21" dur="455" fill="hold">
                                          <p:stCondLst>
                                            <p:cond delay="0"/>
                                          </p:stCondLst>
                                        </p:cTn>
                                        <p:tgtEl>
                                          <p:spTgt spid="14"/>
                                        </p:tgtEl>
                                        <p:attrNameLst>
                                          <p:attrName>style.rotation</p:attrName>
                                        </p:attrNameLst>
                                      </p:cBhvr>
                                      <p:to>
                                        <p:strVal val="-45.0"/>
                                      </p:to>
                                    </p:set>
                                    <p:anim calcmode="lin" valueType="num">
                                      <p:cBhvr>
                                        <p:cTn id="22"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ox(out)">
                                      <p:cBhvr>
                                        <p:cTn id="30" dur="2000"/>
                                        <p:tgtEl>
                                          <p:spTgt spid="3"/>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par>
                          <p:cTn id="35" fill="hold">
                            <p:stCondLst>
                              <p:cond delay="2500"/>
                            </p:stCondLst>
                            <p:childTnLst>
                              <p:par>
                                <p:cTn id="36" presetID="31" presetClass="exit" presetSubtype="0" fill="hold" grpId="0" nodeType="afterEffect">
                                  <p:stCondLst>
                                    <p:cond delay="1500"/>
                                  </p:stCondLst>
                                  <p:childTnLst>
                                    <p:anim calcmode="lin" valueType="num">
                                      <p:cBhvr>
                                        <p:cTn id="37" dur="2000"/>
                                        <p:tgtEl>
                                          <p:spTgt spid="9"/>
                                        </p:tgtEl>
                                        <p:attrNameLst>
                                          <p:attrName>ppt_w</p:attrName>
                                        </p:attrNameLst>
                                      </p:cBhvr>
                                      <p:tavLst>
                                        <p:tav tm="0">
                                          <p:val>
                                            <p:strVal val="ppt_w"/>
                                          </p:val>
                                        </p:tav>
                                        <p:tav tm="100000">
                                          <p:val>
                                            <p:fltVal val="0"/>
                                          </p:val>
                                        </p:tav>
                                      </p:tavLst>
                                    </p:anim>
                                    <p:anim calcmode="lin" valueType="num">
                                      <p:cBhvr>
                                        <p:cTn id="38" dur="2000"/>
                                        <p:tgtEl>
                                          <p:spTgt spid="9"/>
                                        </p:tgtEl>
                                        <p:attrNameLst>
                                          <p:attrName>ppt_h</p:attrName>
                                        </p:attrNameLst>
                                      </p:cBhvr>
                                      <p:tavLst>
                                        <p:tav tm="0">
                                          <p:val>
                                            <p:strVal val="ppt_h"/>
                                          </p:val>
                                        </p:tav>
                                        <p:tav tm="100000">
                                          <p:val>
                                            <p:fltVal val="0"/>
                                          </p:val>
                                        </p:tav>
                                      </p:tavLst>
                                    </p:anim>
                                    <p:anim calcmode="lin" valueType="num">
                                      <p:cBhvr>
                                        <p:cTn id="39" dur="2000"/>
                                        <p:tgtEl>
                                          <p:spTgt spid="9"/>
                                        </p:tgtEl>
                                        <p:attrNameLst>
                                          <p:attrName>style.rotation</p:attrName>
                                        </p:attrNameLst>
                                      </p:cBhvr>
                                      <p:tavLst>
                                        <p:tav tm="0">
                                          <p:val>
                                            <p:fltVal val="0"/>
                                          </p:val>
                                        </p:tav>
                                        <p:tav tm="100000">
                                          <p:val>
                                            <p:fltVal val="90"/>
                                          </p:val>
                                        </p:tav>
                                      </p:tavLst>
                                    </p:anim>
                                    <p:animEffect transition="out" filter="fade">
                                      <p:cBhvr>
                                        <p:cTn id="40" dur="2000"/>
                                        <p:tgtEl>
                                          <p:spTgt spid="9"/>
                                        </p:tgtEl>
                                      </p:cBhvr>
                                    </p:animEffect>
                                    <p:set>
                                      <p:cBhvr>
                                        <p:cTn id="41"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4" grpId="0"/>
      <p:bldP spid="3" grpId="0" animBg="1"/>
      <p:bldP spid="5" grpId="0" animBg="1"/>
      <p:bldP spid="19" grpId="0" animBg="1"/>
      <p:bldP spid="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sheila\Desktop\photos\Stained Glass Jesus.JPG"/>
          <p:cNvPicPr>
            <a:picLocks noChangeAspect="1" noChangeArrowheads="1"/>
          </p:cNvPicPr>
          <p:nvPr/>
        </p:nvPicPr>
        <p:blipFill rotWithShape="1">
          <a:blip r:embed="rId2">
            <a:extLst>
              <a:ext uri="{28A0092B-C50C-407E-A947-70E740481C1C}">
                <a14:useLocalDpi xmlns:a14="http://schemas.microsoft.com/office/drawing/2010/main" val="0"/>
              </a:ext>
            </a:extLst>
          </a:blip>
          <a:srcRect t="86056"/>
          <a:stretch/>
        </p:blipFill>
        <p:spPr bwMode="auto">
          <a:xfrm>
            <a:off x="76200" y="4985385"/>
            <a:ext cx="8978899" cy="126301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1" y="4822507"/>
            <a:ext cx="9144000" cy="130493"/>
          </a:xfrm>
          <a:prstGeom prst="rect">
            <a:avLst/>
          </a:prstGeom>
          <a:solidFill>
            <a:schemeClr val="accent2"/>
          </a:solidFill>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3581400" y="609600"/>
            <a:ext cx="4800600" cy="5638800"/>
          </a:xfrm>
          <a:prstGeom prst="rect">
            <a:avLst/>
          </a:prstGeom>
          <a:solidFill>
            <a:schemeClr val="bg1"/>
          </a:solidFill>
          <a:ln w="63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3" name="Rectangle 12"/>
          <p:cNvSpPr/>
          <p:nvPr/>
        </p:nvSpPr>
        <p:spPr>
          <a:xfrm>
            <a:off x="3675888" y="690372"/>
            <a:ext cx="2514600" cy="525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  KINGS OF ISRAEL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Jeroboam	    975-954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Nadab</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954-953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Baasha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953-930 </a:t>
            </a: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Elah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930-929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Zimri</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Omri</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929-918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Ahab	    918-897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897-896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Joram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896-884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Jehu	    884-856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856-841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841-825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Jeroboam II 825-784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Zechariah	    773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Shallum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772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Menahem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772-762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Pekahiah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762-760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Pekah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760-740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Hoshea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730-721</a:t>
            </a:r>
          </a:p>
        </p:txBody>
      </p:sp>
      <p:sp>
        <p:nvSpPr>
          <p:cNvPr id="6" name="Rectangle 5"/>
          <p:cNvSpPr/>
          <p:nvPr/>
        </p:nvSpPr>
        <p:spPr>
          <a:xfrm>
            <a:off x="6019800" y="609600"/>
            <a:ext cx="22860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KINGS OF JUDAH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Rehoboam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Abijah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Asa</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Jehoshaphat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Jehoram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Athaliah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Amaziah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Uzziah</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Jotham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Hezekiah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Manasseh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Amon</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Josiah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Jehoiakim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Jehoiachin</a:t>
            </a: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Zedekiah	 </a:t>
            </a:r>
          </a:p>
        </p:txBody>
      </p:sp>
      <p:sp>
        <p:nvSpPr>
          <p:cNvPr id="18" name="Rectangle 17"/>
          <p:cNvSpPr/>
          <p:nvPr/>
        </p:nvSpPr>
        <p:spPr>
          <a:xfrm>
            <a:off x="7290816" y="1143000"/>
            <a:ext cx="1002792"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975-958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958-955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955-914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914-892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892-884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885-878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878-839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839-810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810-758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758-742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742-726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726-698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698-643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643-641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641-610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599-588</a:t>
            </a:r>
          </a:p>
        </p:txBody>
      </p:sp>
      <p:sp>
        <p:nvSpPr>
          <p:cNvPr id="11" name="Rectangle 10"/>
          <p:cNvSpPr/>
          <p:nvPr/>
        </p:nvSpPr>
        <p:spPr>
          <a:xfrm>
            <a:off x="5943600" y="609600"/>
            <a:ext cx="2438400" cy="563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ectangular Callout 11"/>
          <p:cNvSpPr/>
          <p:nvPr/>
        </p:nvSpPr>
        <p:spPr>
          <a:xfrm>
            <a:off x="914400" y="1143000"/>
            <a:ext cx="3924300" cy="4800600"/>
          </a:xfrm>
          <a:prstGeom prst="wedgeRectCallout">
            <a:avLst>
              <a:gd name="adj1" fmla="val 80453"/>
              <a:gd name="adj2" fmla="val 20244"/>
            </a:avLst>
          </a:prstGeom>
          <a:solidFill>
            <a:schemeClr val="bg1"/>
          </a:solidFill>
          <a:ln w="571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Manasseh—</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Son and successor of Hezekiah.  He was an idolater and persecuted those faithful to Jehovah.  He brought the country to  ruin.  He was carried captive to Babylon and later allowed to return when he humbled himself before God.  He then built up the wall around Jerusalem, repaired the altar, and took away the strange gods.  However, the people still offered sacrifices in the high places.  He ruled about 55 years. </a:t>
            </a:r>
          </a:p>
        </p:txBody>
      </p:sp>
      <p:sp>
        <p:nvSpPr>
          <p:cNvPr id="10" name="Rectangle 9"/>
          <p:cNvSpPr/>
          <p:nvPr/>
        </p:nvSpPr>
        <p:spPr>
          <a:xfrm>
            <a:off x="5111496" y="714756"/>
            <a:ext cx="3092196" cy="2501646"/>
          </a:xfrm>
          <a:prstGeom prst="rect">
            <a:avLst/>
          </a:prstGeom>
          <a:solidFill>
            <a:schemeClr val="bg1"/>
          </a:solidFill>
          <a:ln w="571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2 Kings 21:1</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“Manasseh was twelve years old when he began to reign, and reigned fifty and five years in Jerusalem. And his mother's name was Hephzibah.”</a:t>
            </a:r>
            <a:endPar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3473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F8339C61-B89C-8B41-4AAF-B62112D99B92}"/>
              </a:ext>
            </a:extLst>
          </p:cNvPr>
          <p:cNvSpPr txBox="1"/>
          <p:nvPr/>
        </p:nvSpPr>
        <p:spPr>
          <a:xfrm>
            <a:off x="989901" y="1065402"/>
            <a:ext cx="8070209" cy="4750018"/>
          </a:xfrm>
          <a:prstGeom prst="rect">
            <a:avLst/>
          </a:prstGeom>
          <a:noFill/>
        </p:spPr>
        <p:txBody>
          <a:bodyPr wrap="square">
            <a:spAutoFit/>
          </a:bodyPr>
          <a:lstStyle/>
          <a:p>
            <a:pPr marL="0" marR="0">
              <a:spcBef>
                <a:spcPts val="0"/>
              </a:spcBef>
              <a:spcAft>
                <a:spcPts val="1000"/>
              </a:spcAft>
            </a:pPr>
            <a:r>
              <a:rPr lang="en-US" sz="2900" b="1" dirty="0">
                <a:solidFill>
                  <a:srgbClr val="FF0000"/>
                </a:solidFill>
                <a:effectLst/>
                <a:ea typeface="Calibri" panose="020F0502020204030204" pitchFamily="34" charset="0"/>
                <a:cs typeface="Times New Roman" panose="02020603050405020304" pitchFamily="18" charset="0"/>
              </a:rPr>
              <a:t>Hezekiah</a:t>
            </a:r>
            <a:r>
              <a:rPr lang="en-US" sz="2900" dirty="0">
                <a:effectLst/>
                <a:ea typeface="Calibri" panose="020F0502020204030204" pitchFamily="34" charset="0"/>
                <a:cs typeface="Times New Roman" panose="02020603050405020304" pitchFamily="18" charset="0"/>
              </a:rPr>
              <a:t> </a:t>
            </a:r>
            <a:r>
              <a:rPr lang="en-US" sz="2900" dirty="0">
                <a:solidFill>
                  <a:srgbClr val="FF0000"/>
                </a:solidFill>
                <a:effectLst/>
                <a:ea typeface="Calibri" panose="020F0502020204030204" pitchFamily="34" charset="0"/>
                <a:cs typeface="Times New Roman" panose="02020603050405020304" pitchFamily="18" charset="0"/>
              </a:rPr>
              <a:t>was the 13</a:t>
            </a:r>
            <a:r>
              <a:rPr lang="en-US" sz="2900" baseline="30000" dirty="0">
                <a:solidFill>
                  <a:srgbClr val="FF0000"/>
                </a:solidFill>
                <a:effectLst/>
                <a:ea typeface="Calibri" panose="020F0502020204030204" pitchFamily="34" charset="0"/>
                <a:cs typeface="Times New Roman" panose="02020603050405020304" pitchFamily="18" charset="0"/>
              </a:rPr>
              <a:t>th</a:t>
            </a:r>
            <a:r>
              <a:rPr lang="en-US" sz="2900" dirty="0">
                <a:solidFill>
                  <a:srgbClr val="FF0000"/>
                </a:solidFill>
                <a:effectLst/>
                <a:ea typeface="Calibri" panose="020F0502020204030204" pitchFamily="34" charset="0"/>
                <a:cs typeface="Times New Roman" panose="02020603050405020304" pitchFamily="18" charset="0"/>
              </a:rPr>
              <a:t> King Of Judah.</a:t>
            </a:r>
          </a:p>
          <a:p>
            <a:pPr marL="0" marR="0">
              <a:spcBef>
                <a:spcPts val="0"/>
              </a:spcBef>
              <a:spcAft>
                <a:spcPts val="1000"/>
              </a:spcAft>
            </a:pPr>
            <a:r>
              <a:rPr lang="en-US" sz="2900" dirty="0">
                <a:solidFill>
                  <a:srgbClr val="FF0000"/>
                </a:solidFill>
                <a:effectLst/>
                <a:ea typeface="Calibri" panose="020F0502020204030204" pitchFamily="34" charset="0"/>
                <a:cs typeface="Times New Roman" panose="02020603050405020304" pitchFamily="18" charset="0"/>
              </a:rPr>
              <a:t>He was the best king who ever reigned in Judah …. In respect to trust and faith.</a:t>
            </a:r>
          </a:p>
          <a:p>
            <a:pPr marL="0" marR="0">
              <a:spcBef>
                <a:spcPts val="0"/>
              </a:spcBef>
              <a:spcAft>
                <a:spcPts val="1000"/>
              </a:spcAft>
            </a:pPr>
            <a:r>
              <a:rPr lang="en-US" sz="2900" dirty="0">
                <a:effectLst/>
                <a:ea typeface="Calibri" panose="020F0502020204030204" pitchFamily="34" charset="0"/>
                <a:cs typeface="Times New Roman" panose="02020603050405020304" pitchFamily="18" charset="0"/>
              </a:rPr>
              <a:t>In </a:t>
            </a:r>
            <a:r>
              <a:rPr lang="en-US" sz="2900" b="1" dirty="0">
                <a:effectLst/>
                <a:ea typeface="Calibri" panose="020F0502020204030204" pitchFamily="34" charset="0"/>
                <a:cs typeface="Times New Roman" panose="02020603050405020304" pitchFamily="18" charset="0"/>
              </a:rPr>
              <a:t>2 Kings 23:25 </a:t>
            </a:r>
            <a:r>
              <a:rPr lang="en-US" sz="2900" dirty="0">
                <a:effectLst/>
                <a:ea typeface="Calibri" panose="020F0502020204030204" pitchFamily="34" charset="0"/>
                <a:cs typeface="Times New Roman" panose="02020603050405020304" pitchFamily="18" charset="0"/>
              </a:rPr>
              <a:t>about the same thing is said about </a:t>
            </a:r>
            <a:r>
              <a:rPr lang="en-US" sz="2900" b="1" dirty="0">
                <a:effectLst/>
                <a:ea typeface="Calibri" panose="020F0502020204030204" pitchFamily="34" charset="0"/>
                <a:cs typeface="Times New Roman" panose="02020603050405020304" pitchFamily="18" charset="0"/>
              </a:rPr>
              <a:t>Josiah</a:t>
            </a:r>
            <a:r>
              <a:rPr lang="en-US" sz="2900" dirty="0">
                <a:effectLst/>
                <a:ea typeface="Calibri" panose="020F0502020204030204" pitchFamily="34" charset="0"/>
                <a:cs typeface="Times New Roman" panose="02020603050405020304" pitchFamily="18" charset="0"/>
              </a:rPr>
              <a:t>. That there was none like him before or after. </a:t>
            </a:r>
          </a:p>
          <a:p>
            <a:pPr marL="0" marR="0">
              <a:spcBef>
                <a:spcPts val="0"/>
              </a:spcBef>
              <a:spcAft>
                <a:spcPts val="1000"/>
              </a:spcAft>
            </a:pPr>
            <a:r>
              <a:rPr lang="en-US" sz="2900" dirty="0">
                <a:effectLst/>
                <a:ea typeface="Calibri" panose="020F0502020204030204" pitchFamily="34" charset="0"/>
                <a:cs typeface="Times New Roman" panose="02020603050405020304" pitchFamily="18" charset="0"/>
              </a:rPr>
              <a:t>And to harmonize these two statements - </a:t>
            </a:r>
            <a:r>
              <a:rPr lang="en-US" sz="2900" b="1" u="sng" dirty="0">
                <a:solidFill>
                  <a:srgbClr val="FF0000"/>
                </a:solidFill>
                <a:effectLst/>
                <a:ea typeface="Calibri" panose="020F0502020204030204" pitchFamily="34" charset="0"/>
                <a:cs typeface="Times New Roman" panose="02020603050405020304" pitchFamily="18" charset="0"/>
              </a:rPr>
              <a:t>Hezekiah</a:t>
            </a:r>
            <a:r>
              <a:rPr lang="en-US" sz="2900" u="sng" dirty="0">
                <a:effectLst/>
                <a:ea typeface="Calibri" panose="020F0502020204030204" pitchFamily="34" charset="0"/>
                <a:cs typeface="Times New Roman" panose="02020603050405020304" pitchFamily="18" charset="0"/>
              </a:rPr>
              <a:t> was the best king in faith</a:t>
            </a:r>
            <a:r>
              <a:rPr lang="en-US" sz="2900" dirty="0">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2900" b="1" u="sng" dirty="0">
                <a:solidFill>
                  <a:srgbClr val="FF0000"/>
                </a:solidFill>
                <a:effectLst/>
                <a:ea typeface="Calibri" panose="020F0502020204030204" pitchFamily="34" charset="0"/>
                <a:cs typeface="Times New Roman" panose="02020603050405020304" pitchFamily="18" charset="0"/>
              </a:rPr>
              <a:t>Josiah</a:t>
            </a:r>
            <a:r>
              <a:rPr lang="en-US" sz="2900" u="sng" dirty="0">
                <a:effectLst/>
                <a:ea typeface="Calibri" panose="020F0502020204030204" pitchFamily="34" charset="0"/>
                <a:cs typeface="Times New Roman" panose="02020603050405020304" pitchFamily="18" charset="0"/>
              </a:rPr>
              <a:t> in his</a:t>
            </a:r>
            <a:r>
              <a:rPr lang="en-US" sz="2900" dirty="0">
                <a:effectLst/>
                <a:ea typeface="Calibri" panose="020F0502020204030204" pitchFamily="34" charset="0"/>
                <a:cs typeface="Times New Roman" panose="02020603050405020304" pitchFamily="18" charset="0"/>
              </a:rPr>
              <a:t> </a:t>
            </a:r>
            <a:r>
              <a:rPr lang="en-US" sz="2900" u="sng" dirty="0">
                <a:effectLst/>
                <a:ea typeface="Calibri" panose="020F0502020204030204" pitchFamily="34" charset="0"/>
                <a:cs typeface="Times New Roman" panose="02020603050405020304" pitchFamily="18" charset="0"/>
              </a:rPr>
              <a:t>strict adherence to the law of Moses</a:t>
            </a:r>
            <a:r>
              <a:rPr lang="en-US" sz="29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900" b="1" dirty="0">
                <a:solidFill>
                  <a:srgbClr val="FF0000"/>
                </a:solidFill>
                <a:effectLst/>
                <a:ea typeface="Calibri" panose="020F0502020204030204" pitchFamily="34" charset="0"/>
                <a:cs typeface="Times New Roman" panose="02020603050405020304" pitchFamily="18" charset="0"/>
              </a:rPr>
              <a:t>Hezekiah</a:t>
            </a:r>
            <a:r>
              <a:rPr lang="en-US" sz="2900" dirty="0">
                <a:effectLst/>
                <a:ea typeface="Calibri" panose="020F0502020204030204" pitchFamily="34" charset="0"/>
                <a:cs typeface="Times New Roman" panose="02020603050405020304" pitchFamily="18" charset="0"/>
              </a:rPr>
              <a:t> </a:t>
            </a:r>
            <a:r>
              <a:rPr lang="en-US" sz="2900" b="1" dirty="0">
                <a:solidFill>
                  <a:srgbClr val="0070C0"/>
                </a:solidFill>
                <a:effectLst/>
                <a:ea typeface="Calibri" panose="020F0502020204030204" pitchFamily="34" charset="0"/>
                <a:cs typeface="Times New Roman" panose="02020603050405020304" pitchFamily="18" charset="0"/>
              </a:rPr>
              <a:t>the best in faith, </a:t>
            </a:r>
            <a:r>
              <a:rPr lang="en-US" sz="2900" b="1" dirty="0">
                <a:solidFill>
                  <a:srgbClr val="FF0000"/>
                </a:solidFill>
                <a:effectLst/>
                <a:ea typeface="Calibri" panose="020F0502020204030204" pitchFamily="34" charset="0"/>
                <a:cs typeface="Times New Roman" panose="02020603050405020304" pitchFamily="18" charset="0"/>
              </a:rPr>
              <a:t>Josiah</a:t>
            </a:r>
            <a:r>
              <a:rPr lang="en-US" sz="2900" dirty="0">
                <a:effectLst/>
                <a:ea typeface="Calibri" panose="020F0502020204030204" pitchFamily="34" charset="0"/>
                <a:cs typeface="Times New Roman" panose="02020603050405020304" pitchFamily="18" charset="0"/>
              </a:rPr>
              <a:t> </a:t>
            </a:r>
            <a:r>
              <a:rPr lang="en-US" sz="2900" b="1" dirty="0">
                <a:solidFill>
                  <a:srgbClr val="0070C0"/>
                </a:solidFill>
                <a:effectLst/>
                <a:ea typeface="Calibri" panose="020F0502020204030204" pitchFamily="34" charset="0"/>
                <a:cs typeface="Times New Roman" panose="02020603050405020304" pitchFamily="18" charset="0"/>
              </a:rPr>
              <a:t>the best in zeal. </a:t>
            </a:r>
          </a:p>
        </p:txBody>
      </p:sp>
      <p:sp>
        <p:nvSpPr>
          <p:cNvPr id="8" name="TextBox 7">
            <a:extLst>
              <a:ext uri="{FF2B5EF4-FFF2-40B4-BE49-F238E27FC236}">
                <a16:creationId xmlns:a16="http://schemas.microsoft.com/office/drawing/2014/main" id="{AC6438C0-B8EC-624F-78CA-C235B6B0068D}"/>
              </a:ext>
            </a:extLst>
          </p:cNvPr>
          <p:cNvSpPr txBox="1"/>
          <p:nvPr/>
        </p:nvSpPr>
        <p:spPr>
          <a:xfrm>
            <a:off x="1" y="33556"/>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Hezekiah – No One Was His Equal.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2Kings 18:5</a:t>
            </a: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30310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637</TotalTime>
  <Words>4717</Words>
  <Application>Microsoft Office PowerPoint</Application>
  <PresentationFormat>On-screen Show (4:3)</PresentationFormat>
  <Paragraphs>531</Paragraphs>
  <Slides>32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Andy</vt:lpstr>
      <vt:lpstr>Arial</vt:lpstr>
      <vt:lpstr>Arial Black</vt:lpstr>
      <vt:lpstr>Arial Unicode MS</vt:lpstr>
      <vt:lpstr>Calibri</vt:lpstr>
      <vt:lpstr>Calibri Light</vt:lpstr>
      <vt:lpstr>Ink Free</vt:lpstr>
      <vt:lpstr>Times New Roman</vt:lpstr>
      <vt:lpstr>1_Office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6</cp:revision>
  <dcterms:created xsi:type="dcterms:W3CDTF">2024-01-23T15:54:09Z</dcterms:created>
  <dcterms:modified xsi:type="dcterms:W3CDTF">2024-01-29T10:03:53Z</dcterms:modified>
</cp:coreProperties>
</file>