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65" r:id="rId2"/>
    <p:sldId id="554" r:id="rId3"/>
    <p:sldId id="499" r:id="rId4"/>
    <p:sldId id="573" r:id="rId5"/>
    <p:sldId id="556" r:id="rId6"/>
    <p:sldId id="555" r:id="rId7"/>
    <p:sldId id="558" r:id="rId8"/>
    <p:sldId id="557" r:id="rId9"/>
    <p:sldId id="560" r:id="rId10"/>
    <p:sldId id="559" r:id="rId11"/>
    <p:sldId id="562" r:id="rId12"/>
    <p:sldId id="561" r:id="rId13"/>
    <p:sldId id="564" r:id="rId14"/>
    <p:sldId id="563" r:id="rId15"/>
    <p:sldId id="565" r:id="rId16"/>
    <p:sldId id="566" r:id="rId17"/>
    <p:sldId id="567" r:id="rId18"/>
    <p:sldId id="569" r:id="rId19"/>
    <p:sldId id="568" r:id="rId20"/>
    <p:sldId id="570" r:id="rId21"/>
    <p:sldId id="745" r:id="rId22"/>
    <p:sldId id="572" r:id="rId23"/>
    <p:sldId id="74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oppXYbAsTwMf2NBYgxTJ/g==" hashData="+wNIzPYaxdSV+dOgs1bwWUaDNHgbFpERiL7Q4wnTKywOi3QXvp9mZOdfYHbYr180eUjvQ+MpCUAaf4g9I6PIy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2E416-934B-4353-BFB8-4FE953D6119D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3806C-85FB-4764-9F0F-A76520C6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43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Preacher – How little are you willing to work for?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23806C-85FB-4764-9F0F-A76520C6B5D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0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90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0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864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30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2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5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9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05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1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61408-B059-4BE3-9B18-E2EA024F5496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24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3112" t="21263" r="23729" b="49217"/>
          <a:stretch/>
        </p:blipFill>
        <p:spPr>
          <a:xfrm>
            <a:off x="0" y="3994733"/>
            <a:ext cx="9166033" cy="286327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7505" y="1030940"/>
            <a:ext cx="7512423" cy="60150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706" y="1021974"/>
            <a:ext cx="7745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New Lebanon 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Church of Christ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647" y="54762"/>
            <a:ext cx="88571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Welcome to our services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5648735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Please Come Back Again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89155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are Simply Christians.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348652"/>
            <a:ext cx="9166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 Emphasis is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Spiritual, Not Material or Social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2820287"/>
            <a:ext cx="9081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are striving to be The Same Church as Described in The New Testament.</a:t>
            </a:r>
          </a:p>
        </p:txBody>
      </p:sp>
    </p:spTree>
    <p:extLst>
      <p:ext uri="{BB962C8B-B14F-4D97-AF65-F5344CB8AC3E}">
        <p14:creationId xmlns:p14="http://schemas.microsoft.com/office/powerpoint/2010/main" val="1862796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9EE9CE-6996-BE4F-A400-EAF2F09C2083}"/>
              </a:ext>
            </a:extLst>
          </p:cNvPr>
          <p:cNvSpPr txBox="1"/>
          <p:nvPr/>
        </p:nvSpPr>
        <p:spPr>
          <a:xfrm>
            <a:off x="0" y="743564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Title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 hastings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840A4-859A-B956-3E05-E428DE535D15}"/>
              </a:ext>
            </a:extLst>
          </p:cNvPr>
          <p:cNvSpPr txBox="1"/>
          <p:nvPr/>
        </p:nvSpPr>
        <p:spPr>
          <a:xfrm>
            <a:off x="48126" y="4812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Some Things God Expects Us To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F7C9AA-0760-9645-F2E7-0F92D277EB58}"/>
              </a:ext>
            </a:extLst>
          </p:cNvPr>
          <p:cNvSpPr txBox="1"/>
          <p:nvPr/>
        </p:nvSpPr>
        <p:spPr>
          <a:xfrm>
            <a:off x="552449" y="2362200"/>
            <a:ext cx="8048625" cy="3590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The wrong objects</a:t>
            </a:r>
            <a:endParaRPr lang="en-US" sz="2800" b="1" u="sng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800" b="1" u="sng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*Angels </a:t>
            </a:r>
            <a:r>
              <a:rPr lang="en-US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Rev 22:8-9</a:t>
            </a:r>
            <a:r>
              <a:rPr lang="en-US" sz="28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I John saw these things, and heard them. And when I had heard and seen, I fell down to worship before the feet of the angel which showed me these things. </a:t>
            </a:r>
            <a:r>
              <a:rPr lang="en-US" sz="28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 </a:t>
            </a: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Then said he unto me, See thou do it not: for I am your </a:t>
            </a:r>
            <a:r>
              <a:rPr lang="en-US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fellowservant</a:t>
            </a: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and of your brethren the prophets, and of them which keep the sayings of this book: worship God.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C6D94F-3AA2-A501-1851-02F4B7BB4F1B}"/>
              </a:ext>
            </a:extLst>
          </p:cNvPr>
          <p:cNvSpPr txBox="1"/>
          <p:nvPr/>
        </p:nvSpPr>
        <p:spPr>
          <a:xfrm>
            <a:off x="0" y="85786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2.From a lack of reverence to                                     really worshipping God.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0D38FD-AB38-3884-9EE3-10120EB7BFAE}"/>
              </a:ext>
            </a:extLst>
          </p:cNvPr>
          <p:cNvSpPr/>
          <p:nvPr/>
        </p:nvSpPr>
        <p:spPr>
          <a:xfrm>
            <a:off x="369117" y="2902590"/>
            <a:ext cx="8405768" cy="314743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63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9EE9CE-6996-BE4F-A400-EAF2F09C2083}"/>
              </a:ext>
            </a:extLst>
          </p:cNvPr>
          <p:cNvSpPr txBox="1"/>
          <p:nvPr/>
        </p:nvSpPr>
        <p:spPr>
          <a:xfrm>
            <a:off x="0" y="743564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Title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 hastings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840A4-859A-B956-3E05-E428DE535D15}"/>
              </a:ext>
            </a:extLst>
          </p:cNvPr>
          <p:cNvSpPr txBox="1"/>
          <p:nvPr/>
        </p:nvSpPr>
        <p:spPr>
          <a:xfrm>
            <a:off x="48126" y="4812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Some Things God Expects Us To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4BFE04-D0E0-7052-CEC7-089ED83D68FF}"/>
              </a:ext>
            </a:extLst>
          </p:cNvPr>
          <p:cNvSpPr txBox="1"/>
          <p:nvPr/>
        </p:nvSpPr>
        <p:spPr>
          <a:xfrm>
            <a:off x="360727" y="1929468"/>
            <a:ext cx="8380601" cy="4308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right object.</a:t>
            </a:r>
            <a:endParaRPr lang="en-U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When we have the wrong object, we need to make a change.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4D6FE0-F8B2-9982-D262-13CCA161BAE0}"/>
              </a:ext>
            </a:extLst>
          </p:cNvPr>
          <p:cNvSpPr txBox="1"/>
          <p:nvPr/>
        </p:nvSpPr>
        <p:spPr>
          <a:xfrm>
            <a:off x="0" y="85786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2.From a lack of reverence to                                     really worshipping God.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4624A0-D077-9FB8-6101-CE649B252A67}"/>
              </a:ext>
            </a:extLst>
          </p:cNvPr>
          <p:cNvSpPr txBox="1"/>
          <p:nvPr/>
        </p:nvSpPr>
        <p:spPr>
          <a:xfrm>
            <a:off x="486559" y="3105039"/>
            <a:ext cx="75584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Matt. 4:10 </a:t>
            </a:r>
            <a:r>
              <a:rPr lang="en-US" sz="2000" dirty="0"/>
              <a:t>Then Jesus said to him, "Away with you, Satan! For it is written, 'You shall worship the LORD your God, and Him only you shall serve.'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773413-640C-9E1E-5C36-EAAF1DAF75B5}"/>
              </a:ext>
            </a:extLst>
          </p:cNvPr>
          <p:cNvSpPr txBox="1"/>
          <p:nvPr/>
        </p:nvSpPr>
        <p:spPr>
          <a:xfrm>
            <a:off x="520114" y="4142064"/>
            <a:ext cx="77335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Rev. 22:9 </a:t>
            </a:r>
            <a:r>
              <a:rPr lang="en-US" sz="2000" dirty="0"/>
              <a:t>Then he said to me, "See that you do not do that. For I am your fellow servant, and of your brethren the prophets, and of those who keep the words of this book. Worship God."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89D5CB-908B-C812-2347-E3D7F6AE903A}"/>
              </a:ext>
            </a:extLst>
          </p:cNvPr>
          <p:cNvSpPr/>
          <p:nvPr/>
        </p:nvSpPr>
        <p:spPr>
          <a:xfrm>
            <a:off x="360727" y="3105039"/>
            <a:ext cx="8422546" cy="220720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9CA3DD-3DD0-046B-5950-1120B8F10D9D}"/>
              </a:ext>
            </a:extLst>
          </p:cNvPr>
          <p:cNvSpPr txBox="1"/>
          <p:nvPr/>
        </p:nvSpPr>
        <p:spPr>
          <a:xfrm>
            <a:off x="377505" y="2162417"/>
            <a:ext cx="6543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Not the devil, not men, not angels</a:t>
            </a:r>
          </a:p>
        </p:txBody>
      </p:sp>
    </p:spTree>
    <p:extLst>
      <p:ext uri="{BB962C8B-B14F-4D97-AF65-F5344CB8AC3E}">
        <p14:creationId xmlns:p14="http://schemas.microsoft.com/office/powerpoint/2010/main" val="965569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9EE9CE-6996-BE4F-A400-EAF2F09C2083}"/>
              </a:ext>
            </a:extLst>
          </p:cNvPr>
          <p:cNvSpPr txBox="1"/>
          <p:nvPr/>
        </p:nvSpPr>
        <p:spPr>
          <a:xfrm>
            <a:off x="0" y="85786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3.Change from the services being a weariness to gladness.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 hastings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840A4-859A-B956-3E05-E428DE535D15}"/>
              </a:ext>
            </a:extLst>
          </p:cNvPr>
          <p:cNvSpPr txBox="1"/>
          <p:nvPr/>
        </p:nvSpPr>
        <p:spPr>
          <a:xfrm>
            <a:off x="48126" y="4812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Some Things God Expects Us To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8997C3-1122-0CC4-3991-1953358CDD1B}"/>
              </a:ext>
            </a:extLst>
          </p:cNvPr>
          <p:cNvSpPr txBox="1"/>
          <p:nvPr/>
        </p:nvSpPr>
        <p:spPr>
          <a:xfrm>
            <a:off x="411061" y="2374250"/>
            <a:ext cx="8489658" cy="33958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Mal.1:6-13  </a:t>
            </a: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son honors his father, and a servant his master: if then I be a father, where is mine honor? and if I be a master, where is my fear? saith the LORD of hosts unto you, O priests, that despise my name. And ye say, Wherein have we despised thy name?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7</a:t>
            </a: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You offer polluted bread upon my altar; and you say, Wherein have we polluted you? In that you say, The table of the LORD is contemptible.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if you offer the blind for sacrifice, is it not evil? and if you offer the lame and sick, is it not evil? offer it now unto your governor; will he be pleased with you, or accept your person? says the LORD of hosts.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9792121F-4B13-FCF5-7C5A-DC35B79B9B59}"/>
              </a:ext>
            </a:extLst>
          </p:cNvPr>
          <p:cNvSpPr/>
          <p:nvPr/>
        </p:nvSpPr>
        <p:spPr>
          <a:xfrm>
            <a:off x="7701093" y="5677772"/>
            <a:ext cx="704675" cy="24652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2210360-F18E-1A4C-4400-1992AF54BDF8}"/>
              </a:ext>
            </a:extLst>
          </p:cNvPr>
          <p:cNvSpPr/>
          <p:nvPr/>
        </p:nvSpPr>
        <p:spPr>
          <a:xfrm>
            <a:off x="318782" y="2290194"/>
            <a:ext cx="8581937" cy="379142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78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 hastings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840A4-859A-B956-3E05-E428DE535D15}"/>
              </a:ext>
            </a:extLst>
          </p:cNvPr>
          <p:cNvSpPr txBox="1"/>
          <p:nvPr/>
        </p:nvSpPr>
        <p:spPr>
          <a:xfrm>
            <a:off x="48126" y="4812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Some Things God Expects Us To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61C122-526D-2C1D-9174-C80D7129C788}"/>
              </a:ext>
            </a:extLst>
          </p:cNvPr>
          <p:cNvSpPr txBox="1"/>
          <p:nvPr/>
        </p:nvSpPr>
        <p:spPr>
          <a:xfrm>
            <a:off x="486561" y="2114026"/>
            <a:ext cx="8085939" cy="4169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 </a:t>
            </a: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now, I pray you, beseech God that he will be gracious unto us: this hath been by your means: will he regard your persons? saith the LORD of hosts.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Who is there even among you that would shut the doors for nought? neither do ye kindle fire on mine altar for nought. I have no pleasure in you, saith the LORD of hosts, neither will I accept an offering at your hand.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11 </a:t>
            </a: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 from the rising of the sun even unto the going down of the same my name shall be great among the Gentiles; and in every place incense shall be offered unto my name, and a pure offering: for my name shall be great among the heathen, saith the LORD of hosts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D4A811-25F0-2D63-9C4D-61470ABE1A33}"/>
              </a:ext>
            </a:extLst>
          </p:cNvPr>
          <p:cNvSpPr txBox="1"/>
          <p:nvPr/>
        </p:nvSpPr>
        <p:spPr>
          <a:xfrm>
            <a:off x="0" y="85786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3.Change from the services being a weariness to gladness.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496630-C02E-5080-B063-E6C529C6B621}"/>
              </a:ext>
            </a:extLst>
          </p:cNvPr>
          <p:cNvSpPr/>
          <p:nvPr/>
        </p:nvSpPr>
        <p:spPr>
          <a:xfrm>
            <a:off x="369116" y="2114026"/>
            <a:ext cx="8397379" cy="406469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09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 hastings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840A4-859A-B956-3E05-E428DE535D15}"/>
              </a:ext>
            </a:extLst>
          </p:cNvPr>
          <p:cNvSpPr txBox="1"/>
          <p:nvPr/>
        </p:nvSpPr>
        <p:spPr>
          <a:xfrm>
            <a:off x="48126" y="4812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Some Things God Expects Us To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23AAB0-FF3A-630F-06C6-653B4D388B35}"/>
              </a:ext>
            </a:extLst>
          </p:cNvPr>
          <p:cNvSpPr txBox="1"/>
          <p:nvPr/>
        </p:nvSpPr>
        <p:spPr>
          <a:xfrm>
            <a:off x="377506" y="2181304"/>
            <a:ext cx="8615492" cy="3827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ye have profaned it, in that ye say, The table of the LORD is polluted; and the fruit thereof, even his meat, is contemptible.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13 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 said also, Behold, </a:t>
            </a:r>
            <a:r>
              <a:rPr lang="en-US" sz="2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 weariness is it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and ye have snuffed at it, saith the LORD of hosts; and ye brought that which was torn, and the lame, and the sick; thus ye brought an offering: should I accept this of your hand? saith the LORD.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priests of the OT despised their duty and had no heart in it.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was a weariness – a burden. Have you ever heard somebody say, “ do we have to go to church again”?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9A4B0D-1172-19C2-1E51-A0310FC13369}"/>
              </a:ext>
            </a:extLst>
          </p:cNvPr>
          <p:cNvSpPr txBox="1"/>
          <p:nvPr/>
        </p:nvSpPr>
        <p:spPr>
          <a:xfrm>
            <a:off x="0" y="85786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3.Change from the services being a weariness  to gladness.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9A55BC-082C-F522-07A5-B3F61264C856}"/>
              </a:ext>
            </a:extLst>
          </p:cNvPr>
          <p:cNvSpPr/>
          <p:nvPr/>
        </p:nvSpPr>
        <p:spPr>
          <a:xfrm>
            <a:off x="352338" y="2055303"/>
            <a:ext cx="8632271" cy="273880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5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 hastings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840A4-859A-B956-3E05-E428DE535D15}"/>
              </a:ext>
            </a:extLst>
          </p:cNvPr>
          <p:cNvSpPr txBox="1"/>
          <p:nvPr/>
        </p:nvSpPr>
        <p:spPr>
          <a:xfrm>
            <a:off x="48126" y="4812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Some Things God Expects Us To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CA5240-893D-4DF4-E234-91A7F8C9EB14}"/>
              </a:ext>
            </a:extLst>
          </p:cNvPr>
          <p:cNvSpPr txBox="1"/>
          <p:nvPr/>
        </p:nvSpPr>
        <p:spPr>
          <a:xfrm>
            <a:off x="377506" y="2281971"/>
            <a:ext cx="8632270" cy="3801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8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Psalm 122:1</a:t>
            </a:r>
            <a:r>
              <a:rPr lang="en-US" sz="28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was glad when they said unto me, Let us go into the house of the LORD.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Need to cultivate an appetite for spiritual things </a:t>
            </a:r>
            <a:r>
              <a:rPr lang="en-US" sz="28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1Peter 2:1-2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8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Matt 5:6</a:t>
            </a:r>
            <a:r>
              <a:rPr lang="en-US" sz="28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Blessed are they which do hunger and thirst after righteousness: for they shall be filled.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8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1Peter 2:5</a:t>
            </a:r>
            <a:r>
              <a:rPr lang="en-US" sz="28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Ye also, as lively stones, are built up a spiritual house, an holy priesthood, to offer up spiritual sacrifices, acceptable to God by Jesus Christ.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39F230-124D-F2FA-DDEA-786B4FE19E34}"/>
              </a:ext>
            </a:extLst>
          </p:cNvPr>
          <p:cNvSpPr txBox="1"/>
          <p:nvPr/>
        </p:nvSpPr>
        <p:spPr>
          <a:xfrm>
            <a:off x="0" y="85786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3.Change from the services being a weariness to gladness.</a:t>
            </a:r>
          </a:p>
        </p:txBody>
      </p:sp>
    </p:spTree>
    <p:extLst>
      <p:ext uri="{BB962C8B-B14F-4D97-AF65-F5344CB8AC3E}">
        <p14:creationId xmlns:p14="http://schemas.microsoft.com/office/powerpoint/2010/main" val="3822566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9EE9CE-6996-BE4F-A400-EAF2F09C2083}"/>
              </a:ext>
            </a:extLst>
          </p:cNvPr>
          <p:cNvSpPr txBox="1"/>
          <p:nvPr/>
        </p:nvSpPr>
        <p:spPr>
          <a:xfrm>
            <a:off x="0" y="867389"/>
            <a:ext cx="9144000" cy="75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4. A change from Ignorance to knowledge.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 hastings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840A4-859A-B956-3E05-E428DE535D15}"/>
              </a:ext>
            </a:extLst>
          </p:cNvPr>
          <p:cNvSpPr txBox="1"/>
          <p:nvPr/>
        </p:nvSpPr>
        <p:spPr>
          <a:xfrm>
            <a:off x="48126" y="4812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Some Things God Expects Us To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324119-7EF4-BC7F-2641-947041AE8C84}"/>
              </a:ext>
            </a:extLst>
          </p:cNvPr>
          <p:cNvSpPr txBox="1"/>
          <p:nvPr/>
        </p:nvSpPr>
        <p:spPr>
          <a:xfrm>
            <a:off x="411061" y="1723155"/>
            <a:ext cx="8514825" cy="4503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There is a great demand for those who know God’s word.</a:t>
            </a:r>
            <a:r>
              <a:rPr lang="en-US" sz="3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marR="0" indent="-4572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Lord has always demanded that his people know.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30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Hosea 4:6 </a:t>
            </a:r>
            <a:r>
              <a:rPr lang="en-US" sz="30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My people are destroyed for lack of knowledge. Because you have rejected knowledge, I also will reject you from being priest for Me; Because you have forgotten the law of your God, I also will forget your children.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33E074-E5EC-86F5-E481-D43FF2A29F54}"/>
              </a:ext>
            </a:extLst>
          </p:cNvPr>
          <p:cNvSpPr/>
          <p:nvPr/>
        </p:nvSpPr>
        <p:spPr>
          <a:xfrm>
            <a:off x="369116" y="3884103"/>
            <a:ext cx="8430935" cy="229461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58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 hastings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840A4-859A-B956-3E05-E428DE535D15}"/>
              </a:ext>
            </a:extLst>
          </p:cNvPr>
          <p:cNvSpPr txBox="1"/>
          <p:nvPr/>
        </p:nvSpPr>
        <p:spPr>
          <a:xfrm>
            <a:off x="48126" y="4812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Some Things God Expects Us To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CF43FA-8C4D-67AE-61D2-9467E78AD305}"/>
              </a:ext>
            </a:extLst>
          </p:cNvPr>
          <p:cNvSpPr txBox="1"/>
          <p:nvPr/>
        </p:nvSpPr>
        <p:spPr>
          <a:xfrm>
            <a:off x="427839" y="1801005"/>
            <a:ext cx="8182761" cy="3919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3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Deut.5:1  </a:t>
            </a: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Moses called all Israel, and said to them: "Hear, O Israel, the statutes and judgments which I speak in your hearing today, that you may </a:t>
            </a:r>
            <a:r>
              <a:rPr lang="en-US" sz="28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learn</a:t>
            </a: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be careful to </a:t>
            </a:r>
            <a:r>
              <a:rPr lang="en-US" sz="28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observe them</a:t>
            </a: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3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2Tim 2:15  </a:t>
            </a: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 diligent to present yourself approved to God, </a:t>
            </a:r>
            <a:r>
              <a:rPr lang="en-US" sz="28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worker </a:t>
            </a: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who does not need to be ashamed, rightly dividing the word of truth.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72504C-CEE3-D143-E8A5-D6E088AB1E01}"/>
              </a:ext>
            </a:extLst>
          </p:cNvPr>
          <p:cNvSpPr txBox="1"/>
          <p:nvPr/>
        </p:nvSpPr>
        <p:spPr>
          <a:xfrm>
            <a:off x="8390" y="835755"/>
            <a:ext cx="9144000" cy="75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4. A change from Ignorance to knowledge.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16B282-876B-08C3-DEE9-A7173D95B957}"/>
              </a:ext>
            </a:extLst>
          </p:cNvPr>
          <p:cNvSpPr/>
          <p:nvPr/>
        </p:nvSpPr>
        <p:spPr>
          <a:xfrm>
            <a:off x="343949" y="1879134"/>
            <a:ext cx="8372212" cy="391902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15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9EE9CE-6996-BE4F-A400-EAF2F09C2083}"/>
              </a:ext>
            </a:extLst>
          </p:cNvPr>
          <p:cNvSpPr txBox="1"/>
          <p:nvPr/>
        </p:nvSpPr>
        <p:spPr>
          <a:xfrm>
            <a:off x="0" y="857864"/>
            <a:ext cx="9144000" cy="75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5. From Laziness to zeal.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 hastings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840A4-859A-B956-3E05-E428DE535D15}"/>
              </a:ext>
            </a:extLst>
          </p:cNvPr>
          <p:cNvSpPr txBox="1"/>
          <p:nvPr/>
        </p:nvSpPr>
        <p:spPr>
          <a:xfrm>
            <a:off x="48126" y="4812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Some Things God Expects Us To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9703DE-A5EB-60FC-FE20-449448517B40}"/>
              </a:ext>
            </a:extLst>
          </p:cNvPr>
          <p:cNvSpPr txBox="1"/>
          <p:nvPr/>
        </p:nvSpPr>
        <p:spPr>
          <a:xfrm>
            <a:off x="469783" y="1843036"/>
            <a:ext cx="8363824" cy="3795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There is entirely too much laziness and lack of concern on the part of many.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8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Amos 6:1 </a:t>
            </a:r>
            <a:r>
              <a:rPr lang="en-US" sz="28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Woe to you who are at ease in Zion, And trust in Mount Samaria, Notable persons in the chief nation, To whom the house of Israel comes!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8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Ecc.9:10 </a:t>
            </a:r>
            <a:r>
              <a:rPr lang="en-US" sz="28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Whatever your hand finds to do, do it with your might; for there is no work or device or knowledge or wisdom in the grave where you are going.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B238AA-1CFB-781B-3D0B-B0BF3959BDEE}"/>
              </a:ext>
            </a:extLst>
          </p:cNvPr>
          <p:cNvSpPr/>
          <p:nvPr/>
        </p:nvSpPr>
        <p:spPr>
          <a:xfrm>
            <a:off x="360727" y="1713629"/>
            <a:ext cx="8573548" cy="418383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23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 hastings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840A4-859A-B956-3E05-E428DE535D15}"/>
              </a:ext>
            </a:extLst>
          </p:cNvPr>
          <p:cNvSpPr txBox="1"/>
          <p:nvPr/>
        </p:nvSpPr>
        <p:spPr>
          <a:xfrm>
            <a:off x="48126" y="4812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Some Things God Expects Us To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9D73F3-1D78-9702-2AE6-2893AAD31092}"/>
              </a:ext>
            </a:extLst>
          </p:cNvPr>
          <p:cNvSpPr txBox="1"/>
          <p:nvPr/>
        </p:nvSpPr>
        <p:spPr>
          <a:xfrm>
            <a:off x="436229" y="1781174"/>
            <a:ext cx="8170876" cy="4324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4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Titus 2:14 </a:t>
            </a:r>
            <a:r>
              <a:rPr lang="en-US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who gave Himself for us, that He might redeem us from every lawless deed and purify for Himself His own special people, zealous for good works.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4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Rom.10:1</a:t>
            </a:r>
            <a:r>
              <a:rPr lang="en-US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Brethren, my heart's desire and prayer to God for Israel is that they may be saved. </a:t>
            </a:r>
            <a:r>
              <a:rPr lang="en-US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For I bear them witness that they have a zeal for God, but not according to knowledge. </a:t>
            </a:r>
            <a:r>
              <a:rPr lang="en-US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For they being ignorant of God's righteousness, and seeking to establish their own righteousness, have not submitted to the righteousness of God.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 wonder some churches do not grow.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C7E6A6-515B-1397-E75C-6D07D70A5F1C}"/>
              </a:ext>
            </a:extLst>
          </p:cNvPr>
          <p:cNvSpPr txBox="1"/>
          <p:nvPr/>
        </p:nvSpPr>
        <p:spPr>
          <a:xfrm>
            <a:off x="0" y="857864"/>
            <a:ext cx="9144000" cy="75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5. From Laziness to zeal.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56FEAD-1FA3-7041-D330-1070F2A13761}"/>
              </a:ext>
            </a:extLst>
          </p:cNvPr>
          <p:cNvSpPr/>
          <p:nvPr/>
        </p:nvSpPr>
        <p:spPr>
          <a:xfrm>
            <a:off x="251670" y="1713629"/>
            <a:ext cx="8506436" cy="388182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23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4000" cy="282709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9EE9CE-6996-BE4F-A400-EAF2F09C2083}"/>
              </a:ext>
            </a:extLst>
          </p:cNvPr>
          <p:cNvSpPr txBox="1"/>
          <p:nvPr/>
        </p:nvSpPr>
        <p:spPr>
          <a:xfrm>
            <a:off x="0" y="410601"/>
            <a:ext cx="9144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Some Things God               Expects Us To Change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haroni" panose="02010803020104030203" pitchFamily="2" charset="-79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 hastings  newlebanoncoc.com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8913D6-771F-8E45-498C-FDEA40C34907}"/>
              </a:ext>
            </a:extLst>
          </p:cNvPr>
          <p:cNvSpPr txBox="1"/>
          <p:nvPr/>
        </p:nvSpPr>
        <p:spPr>
          <a:xfrm>
            <a:off x="135523" y="2810202"/>
            <a:ext cx="87077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b="1" dirty="0">
                <a:solidFill>
                  <a:srgbClr val="0070C0"/>
                </a:solidFill>
              </a:rPr>
              <a:t>Acts 6:12 </a:t>
            </a:r>
            <a:r>
              <a:rPr lang="en-US" sz="2400" dirty="0"/>
              <a:t>And they stirred up the people, the elders, and the scribes; and they came upon him, seized him, and brought him to the council. </a:t>
            </a:r>
            <a:r>
              <a:rPr lang="en-US" sz="2400" b="1" dirty="0">
                <a:solidFill>
                  <a:srgbClr val="0070C0"/>
                </a:solidFill>
              </a:rPr>
              <a:t>13</a:t>
            </a:r>
            <a:r>
              <a:rPr lang="en-US" sz="2400" dirty="0"/>
              <a:t> They also set up false witnesses who said, "This man does not cease to speak blasphemous words against this holy place and the law; </a:t>
            </a:r>
            <a:r>
              <a:rPr lang="en-US" sz="2400" b="1" dirty="0">
                <a:solidFill>
                  <a:srgbClr val="0070C0"/>
                </a:solidFill>
              </a:rPr>
              <a:t>14</a:t>
            </a:r>
            <a:r>
              <a:rPr lang="en-US" sz="2400" dirty="0"/>
              <a:t> </a:t>
            </a:r>
            <a:r>
              <a:rPr lang="en-US" sz="3200" dirty="0"/>
              <a:t>"for we have heard him say that this Jesus of Nazareth will destroy this place and change the customs which Moses delivered to us." </a:t>
            </a:r>
          </a:p>
        </p:txBody>
      </p:sp>
    </p:spTree>
    <p:extLst>
      <p:ext uri="{BB962C8B-B14F-4D97-AF65-F5344CB8AC3E}">
        <p14:creationId xmlns:p14="http://schemas.microsoft.com/office/powerpoint/2010/main" val="2683480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9EE9CE-6996-BE4F-A400-EAF2F09C2083}"/>
              </a:ext>
            </a:extLst>
          </p:cNvPr>
          <p:cNvSpPr txBox="1"/>
          <p:nvPr/>
        </p:nvSpPr>
        <p:spPr>
          <a:xfrm>
            <a:off x="0" y="867389"/>
            <a:ext cx="9144000" cy="75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6. From minimums to maximums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 hastings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840A4-859A-B956-3E05-E428DE535D15}"/>
              </a:ext>
            </a:extLst>
          </p:cNvPr>
          <p:cNvSpPr txBox="1"/>
          <p:nvPr/>
        </p:nvSpPr>
        <p:spPr>
          <a:xfrm>
            <a:off x="48126" y="4812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Some Things God Expects Us To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040B09-4903-EDD5-094E-48C7E88B8FEB}"/>
              </a:ext>
            </a:extLst>
          </p:cNvPr>
          <p:cNvSpPr txBox="1"/>
          <p:nvPr/>
        </p:nvSpPr>
        <p:spPr>
          <a:xfrm>
            <a:off x="411061" y="1723156"/>
            <a:ext cx="8018563" cy="4078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 how little, but how much. </a:t>
            </a:r>
            <a:r>
              <a:rPr lang="en-US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Suppose God had thought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terms of how little I can do for man. These passages would not have been in the Bible: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6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John 3:16</a:t>
            </a:r>
            <a:endParaRPr lang="en-US" sz="2600" b="1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6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Rom.5:8</a:t>
            </a:r>
            <a:r>
              <a:rPr lang="en-US" sz="26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But God demonstrates His own love toward us, in that while we were still sinners, Christ died for us.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6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2Cor.8:9</a:t>
            </a:r>
            <a:r>
              <a:rPr lang="en-US" sz="26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 you know the grace of our Lord Jesus Christ, that though He was rich, yet for your sakes He became poor, that you through His poverty might become rich.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72ECC0-F330-B301-259D-7B2564E1458F}"/>
              </a:ext>
            </a:extLst>
          </p:cNvPr>
          <p:cNvSpPr/>
          <p:nvPr/>
        </p:nvSpPr>
        <p:spPr>
          <a:xfrm>
            <a:off x="293615" y="3061982"/>
            <a:ext cx="8380602" cy="292862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35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9EE9CE-6996-BE4F-A400-EAF2F09C2083}"/>
              </a:ext>
            </a:extLst>
          </p:cNvPr>
          <p:cNvSpPr txBox="1"/>
          <p:nvPr/>
        </p:nvSpPr>
        <p:spPr>
          <a:xfrm>
            <a:off x="0" y="867389"/>
            <a:ext cx="9144000" cy="75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6. From minimums to maximum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 hastings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840A4-859A-B956-3E05-E428DE535D15}"/>
              </a:ext>
            </a:extLst>
          </p:cNvPr>
          <p:cNvSpPr txBox="1"/>
          <p:nvPr/>
        </p:nvSpPr>
        <p:spPr>
          <a:xfrm>
            <a:off x="48126" y="4812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Some Things God Expects Us To Change</a:t>
            </a:r>
          </a:p>
        </p:txBody>
      </p:sp>
      <p:pic>
        <p:nvPicPr>
          <p:cNvPr id="1026" name="Picture 2" descr="Offering Plate">
            <a:extLst>
              <a:ext uri="{FF2B5EF4-FFF2-40B4-BE49-F238E27FC236}">
                <a16:creationId xmlns:a16="http://schemas.microsoft.com/office/drawing/2014/main" id="{78AFF32C-BC1C-3706-C05B-4EC955CF4C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0" t="8048" r="4648" b="7058"/>
          <a:stretch/>
        </p:blipFill>
        <p:spPr bwMode="auto">
          <a:xfrm>
            <a:off x="5687737" y="2927361"/>
            <a:ext cx="3162649" cy="2910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F6D9A41-34B8-E1EE-0902-25275E11E909}"/>
              </a:ext>
            </a:extLst>
          </p:cNvPr>
          <p:cNvSpPr txBox="1"/>
          <p:nvPr/>
        </p:nvSpPr>
        <p:spPr>
          <a:xfrm>
            <a:off x="293613" y="1860950"/>
            <a:ext cx="539412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Don’t ask God, “</a:t>
            </a:r>
            <a:r>
              <a:rPr lang="en-US" sz="4400" dirty="0">
                <a:solidFill>
                  <a:srgbClr val="FF0000"/>
                </a:solidFill>
              </a:rPr>
              <a:t>How do you want me to spend </a:t>
            </a:r>
            <a:r>
              <a:rPr lang="en-US" sz="4400" b="1" u="sng" dirty="0">
                <a:solidFill>
                  <a:srgbClr val="FF0000"/>
                </a:solidFill>
              </a:rPr>
              <a:t>MY</a:t>
            </a:r>
            <a:r>
              <a:rPr lang="en-US" sz="4400" dirty="0">
                <a:solidFill>
                  <a:srgbClr val="FF0000"/>
                </a:solidFill>
              </a:rPr>
              <a:t> money?</a:t>
            </a:r>
            <a:r>
              <a:rPr lang="en-US" sz="4400" dirty="0"/>
              <a:t> Ask God, </a:t>
            </a:r>
            <a:r>
              <a:rPr lang="en-US" sz="4400" dirty="0">
                <a:solidFill>
                  <a:srgbClr val="0070C0"/>
                </a:solidFill>
              </a:rPr>
              <a:t>How do you want me to spend </a:t>
            </a:r>
            <a:r>
              <a:rPr lang="en-US" sz="4400" b="1" u="sng" dirty="0">
                <a:solidFill>
                  <a:srgbClr val="0070C0"/>
                </a:solidFill>
              </a:rPr>
              <a:t>YOUR</a:t>
            </a:r>
            <a:r>
              <a:rPr lang="en-US" sz="4400" dirty="0">
                <a:solidFill>
                  <a:srgbClr val="0070C0"/>
                </a:solidFill>
              </a:rPr>
              <a:t> money?</a:t>
            </a:r>
          </a:p>
        </p:txBody>
      </p:sp>
    </p:spTree>
    <p:extLst>
      <p:ext uri="{BB962C8B-B14F-4D97-AF65-F5344CB8AC3E}">
        <p14:creationId xmlns:p14="http://schemas.microsoft.com/office/powerpoint/2010/main" val="2706770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 hastings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840A4-859A-B956-3E05-E428DE535D15}"/>
              </a:ext>
            </a:extLst>
          </p:cNvPr>
          <p:cNvSpPr txBox="1"/>
          <p:nvPr/>
        </p:nvSpPr>
        <p:spPr>
          <a:xfrm>
            <a:off x="48126" y="4812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Some Things God Expects Us To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B91CCC-E5B3-6BC9-C682-44C5C48AEEDB}"/>
              </a:ext>
            </a:extLst>
          </p:cNvPr>
          <p:cNvSpPr txBox="1"/>
          <p:nvPr/>
        </p:nvSpPr>
        <p:spPr>
          <a:xfrm>
            <a:off x="520116" y="1723155"/>
            <a:ext cx="7994709" cy="4416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If you have never obeyed the gospel you need to change.</a:t>
            </a:r>
          </a:p>
          <a:p>
            <a:pPr marL="457200" marR="0" indent="-4572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Change your mind in repentance              </a:t>
            </a:r>
            <a:r>
              <a:rPr lang="en-US" sz="32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Acts 17:30</a:t>
            </a:r>
            <a:endParaRPr lang="en-US" sz="3200" b="1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Change your relationship in baptism </a:t>
            </a:r>
            <a:r>
              <a:rPr lang="en-US" sz="32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Gal.3:27</a:t>
            </a:r>
            <a:endParaRPr lang="en-US" sz="3200" b="1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If you have let sin draw you away…you need to change, before it is too late.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66018F-F93F-4020-520F-6B57B5163DC3}"/>
              </a:ext>
            </a:extLst>
          </p:cNvPr>
          <p:cNvSpPr txBox="1"/>
          <p:nvPr/>
        </p:nvSpPr>
        <p:spPr>
          <a:xfrm>
            <a:off x="0" y="867389"/>
            <a:ext cx="9144000" cy="75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6.From minimums to maximums</a:t>
            </a:r>
          </a:p>
        </p:txBody>
      </p:sp>
    </p:spTree>
    <p:extLst>
      <p:ext uri="{BB962C8B-B14F-4D97-AF65-F5344CB8AC3E}">
        <p14:creationId xmlns:p14="http://schemas.microsoft.com/office/powerpoint/2010/main" val="3951540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9EE9CE-6996-BE4F-A400-EAF2F09C2083}"/>
              </a:ext>
            </a:extLst>
          </p:cNvPr>
          <p:cNvSpPr txBox="1"/>
          <p:nvPr/>
        </p:nvSpPr>
        <p:spPr>
          <a:xfrm>
            <a:off x="0" y="743564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Title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 hastings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840A4-859A-B956-3E05-E428DE535D15}"/>
              </a:ext>
            </a:extLst>
          </p:cNvPr>
          <p:cNvSpPr txBox="1"/>
          <p:nvPr/>
        </p:nvSpPr>
        <p:spPr>
          <a:xfrm>
            <a:off x="48126" y="4812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Things God Expects Us To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5A05A9-F1EA-1404-A3D9-D5DBD5D32EC4}"/>
              </a:ext>
            </a:extLst>
          </p:cNvPr>
          <p:cNvSpPr txBox="1"/>
          <p:nvPr/>
        </p:nvSpPr>
        <p:spPr>
          <a:xfrm>
            <a:off x="772886" y="1371601"/>
            <a:ext cx="7979229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Luke 13:3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"I tell you, no;                                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unless you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repent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you will all likewise perish. 4 "Or those eighteen on whom the tower in Siloam fell and killed them, do you think that they were worse sinners than all other men who dwelt in Jerusalem?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5 "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tell you, no; but unless you repent you will all likewise perish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45B96A-70FD-3A5E-850F-7425657DD2BD}"/>
              </a:ext>
            </a:extLst>
          </p:cNvPr>
          <p:cNvSpPr/>
          <p:nvPr/>
        </p:nvSpPr>
        <p:spPr>
          <a:xfrm>
            <a:off x="653143" y="1219200"/>
            <a:ext cx="7837714" cy="4495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2017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 illustration: Question Mark, Question, Response - Free Image on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410" y="2439527"/>
            <a:ext cx="2644589" cy="264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75980" y="2175795"/>
            <a:ext cx="5784211" cy="3529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have any questions about anything I say, if you disagree anything I say, please say something to me after the service and I will be glad to sit down with you and God’s word and study so that we can come to know His truth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51477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open your hearts, your ears, and your Bible and follow along.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0"/>
            <a:ext cx="9143999" cy="6858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72FD6C-6365-5949-5E49-78FBFE5454B4}"/>
              </a:ext>
            </a:extLst>
          </p:cNvPr>
          <p:cNvSpPr txBox="1"/>
          <p:nvPr/>
        </p:nvSpPr>
        <p:spPr>
          <a:xfrm>
            <a:off x="0" y="6132353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Illustrated Bible verses by Ethical Media, Bible photos by bibleplaces.com</a:t>
            </a:r>
          </a:p>
        </p:txBody>
      </p:sp>
    </p:spTree>
    <p:extLst>
      <p:ext uri="{BB962C8B-B14F-4D97-AF65-F5344CB8AC3E}">
        <p14:creationId xmlns:p14="http://schemas.microsoft.com/office/powerpoint/2010/main" val="1658865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9EE9CE-6996-BE4F-A400-EAF2F09C2083}"/>
              </a:ext>
            </a:extLst>
          </p:cNvPr>
          <p:cNvSpPr txBox="1"/>
          <p:nvPr/>
        </p:nvSpPr>
        <p:spPr>
          <a:xfrm>
            <a:off x="0" y="743564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Title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 hastings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840A4-859A-B956-3E05-E428DE535D15}"/>
              </a:ext>
            </a:extLst>
          </p:cNvPr>
          <p:cNvSpPr txBox="1"/>
          <p:nvPr/>
        </p:nvSpPr>
        <p:spPr>
          <a:xfrm>
            <a:off x="48126" y="4812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Some Things God Expects Us To Change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8913D6-771F-8E45-498C-FDEA40C34907}"/>
              </a:ext>
            </a:extLst>
          </p:cNvPr>
          <p:cNvSpPr txBox="1"/>
          <p:nvPr/>
        </p:nvSpPr>
        <p:spPr>
          <a:xfrm>
            <a:off x="276837" y="677302"/>
            <a:ext cx="870777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/>
              <a:t>CHANGE (Noun and Verb)   </a:t>
            </a:r>
            <a:r>
              <a:rPr lang="en-US" sz="2000" b="1" dirty="0">
                <a:solidFill>
                  <a:srgbClr val="0070C0"/>
                </a:solidFill>
              </a:rPr>
              <a:t>A. Noun.</a:t>
            </a:r>
          </a:p>
          <a:p>
            <a:pPr algn="l" rtl="0"/>
            <a:r>
              <a:rPr lang="en-US" sz="2400" b="1" i="1" dirty="0"/>
              <a:t>metathesis </a:t>
            </a:r>
            <a:r>
              <a:rPr lang="en-US" b="1" i="1" dirty="0"/>
              <a:t>(</a:t>
            </a:r>
            <a:r>
              <a:rPr lang="el-GR" b="1" i="1" dirty="0"/>
              <a:t>μετάθεσις</a:t>
            </a:r>
            <a:r>
              <a:rPr lang="en-US" b="1" i="1" dirty="0"/>
              <a:t>, 3331), </a:t>
            </a:r>
            <a:r>
              <a:rPr lang="en-US" sz="1600" b="0" i="1" dirty="0">
                <a:solidFill>
                  <a:srgbClr val="FF0000"/>
                </a:solidFill>
              </a:rPr>
              <a:t>“</a:t>
            </a:r>
            <a:r>
              <a:rPr lang="en-US" sz="1600" b="1" i="1" dirty="0">
                <a:solidFill>
                  <a:srgbClr val="FF0000"/>
                </a:solidFill>
              </a:rPr>
              <a:t>a transposition, or a transference from one place to another</a:t>
            </a:r>
            <a:r>
              <a:rPr lang="en-US" sz="1600" b="0" i="1" dirty="0">
                <a:solidFill>
                  <a:srgbClr val="FF0000"/>
                </a:solidFill>
              </a:rPr>
              <a:t>” </a:t>
            </a:r>
            <a:r>
              <a:rPr lang="en-US" sz="1600" b="0" i="1" dirty="0"/>
              <a:t>(from</a:t>
            </a:r>
            <a:r>
              <a:rPr lang="en-US" sz="1600" b="1" i="1" dirty="0"/>
              <a:t> </a:t>
            </a:r>
            <a:r>
              <a:rPr lang="en-US" sz="1600" b="0" i="1" dirty="0"/>
              <a:t>meta, implying “change,” and</a:t>
            </a:r>
            <a:r>
              <a:rPr lang="en-US" sz="1600" b="1" i="1" dirty="0"/>
              <a:t> </a:t>
            </a:r>
            <a:r>
              <a:rPr lang="en-US" sz="1600" b="0" i="1" dirty="0" err="1"/>
              <a:t>tithemi</a:t>
            </a:r>
            <a:r>
              <a:rPr lang="en-US" sz="1600" b="0" i="1" dirty="0"/>
              <a:t> “to put”), has the meaning of “change” in</a:t>
            </a:r>
            <a:r>
              <a:rPr lang="en-US" sz="1600" b="1" i="1" dirty="0"/>
              <a:t> </a:t>
            </a:r>
            <a:r>
              <a:rPr lang="en-US" sz="1600" b="0" i="1" dirty="0"/>
              <a:t>Heb. 7:12, in connection with the necessity of a “change” of the Law (or, as margin, law), if the priesthood is changed (see B, No. 3). It is rendered “translation” in</a:t>
            </a:r>
            <a:r>
              <a:rPr lang="en-US" sz="1600" b="1" i="1" dirty="0"/>
              <a:t> </a:t>
            </a:r>
            <a:r>
              <a:rPr lang="en-US" sz="1600" b="0" i="1" dirty="0"/>
              <a:t>11:5, “removing” in</a:t>
            </a:r>
            <a:r>
              <a:rPr lang="en-US" sz="1600" b="1" i="1" dirty="0"/>
              <a:t> </a:t>
            </a:r>
            <a:r>
              <a:rPr lang="en-US" sz="1600" b="0" i="1" dirty="0"/>
              <a:t>12:27. </a:t>
            </a:r>
          </a:p>
          <a:p>
            <a:pPr algn="ctr" rtl="0"/>
            <a:r>
              <a:rPr lang="en-US" sz="2000" b="1" dirty="0">
                <a:solidFill>
                  <a:srgbClr val="0070C0"/>
                </a:solidFill>
              </a:rPr>
              <a:t>B. Verbs.</a:t>
            </a:r>
          </a:p>
          <a:p>
            <a:pPr marL="228600" indent="-228600" algn="l" rtl="0">
              <a:buAutoNum type="arabicPeriod"/>
            </a:pPr>
            <a:r>
              <a:rPr lang="en-US" sz="1600" b="0" i="1" dirty="0" err="1"/>
              <a:t>allasso</a:t>
            </a:r>
            <a:r>
              <a:rPr lang="en-US" sz="1600" b="0" i="1" dirty="0"/>
              <a:t> (</a:t>
            </a:r>
            <a:r>
              <a:rPr lang="el-GR" sz="1600" b="0" i="1" dirty="0"/>
              <a:t>ἀλλάσσω</a:t>
            </a:r>
            <a:r>
              <a:rPr lang="en-US" sz="1600" b="0" i="1" dirty="0"/>
              <a:t>,</a:t>
            </a:r>
            <a:r>
              <a:rPr lang="en-US" sz="1600" b="1" i="1" dirty="0"/>
              <a:t> </a:t>
            </a:r>
            <a:r>
              <a:rPr lang="en-US" sz="1600" b="0" i="1" dirty="0"/>
              <a:t>236), </a:t>
            </a:r>
            <a:r>
              <a:rPr lang="en-US" sz="1600" b="1" i="1" dirty="0">
                <a:solidFill>
                  <a:srgbClr val="FF0000"/>
                </a:solidFill>
              </a:rPr>
              <a:t>“to make other than it is” (from </a:t>
            </a:r>
            <a:r>
              <a:rPr lang="en-US" sz="1600" b="1" i="1" dirty="0" err="1">
                <a:solidFill>
                  <a:srgbClr val="FF0000"/>
                </a:solidFill>
              </a:rPr>
              <a:t>allos</a:t>
            </a:r>
            <a:r>
              <a:rPr lang="en-US" sz="1600" b="1" i="1" dirty="0">
                <a:solidFill>
                  <a:srgbClr val="FF0000"/>
                </a:solidFill>
              </a:rPr>
              <a:t>, “another”), “to transform, change,” </a:t>
            </a:r>
            <a:r>
              <a:rPr lang="en-US" sz="1600" b="0" i="1" dirty="0"/>
              <a:t>is used (a) of the effect of the gospel upon the precepts of the Law,</a:t>
            </a:r>
            <a:r>
              <a:rPr lang="en-US" sz="1600" b="1" i="1" dirty="0"/>
              <a:t> </a:t>
            </a:r>
            <a:r>
              <a:rPr lang="en-US" sz="1600" b="0" i="1" dirty="0"/>
              <a:t>Acts 6:14; (b) of the effect, on the body of a believer, of Christ’s return,</a:t>
            </a:r>
            <a:r>
              <a:rPr lang="en-US" sz="1600" b="1" i="1" dirty="0"/>
              <a:t> </a:t>
            </a:r>
            <a:r>
              <a:rPr lang="en-US" sz="1600" b="0" i="1" dirty="0"/>
              <a:t>1 Cor. 15:51–52; (c) of the final renewal of the material creation,</a:t>
            </a:r>
            <a:r>
              <a:rPr lang="en-US" sz="1600" b="1" i="1" dirty="0"/>
              <a:t> </a:t>
            </a:r>
            <a:r>
              <a:rPr lang="en-US" sz="1600" b="0" i="1" dirty="0"/>
              <a:t>Heb. 1:12; (d) of a change in the apostle’s mode of speaking (or dealing),</a:t>
            </a:r>
            <a:r>
              <a:rPr lang="en-US" sz="1600" b="1" i="1" dirty="0"/>
              <a:t> </a:t>
            </a:r>
            <a:r>
              <a:rPr lang="en-US" sz="1600" b="0" i="1" dirty="0"/>
              <a:t>Gal. 4:20. In</a:t>
            </a:r>
            <a:r>
              <a:rPr lang="en-US" sz="1600" b="1" i="1" dirty="0"/>
              <a:t> </a:t>
            </a:r>
            <a:r>
              <a:rPr lang="en-US" sz="1600" b="0" i="1" dirty="0"/>
              <a:t>Rom. 1:23 it has its other meaning, “to exchange.”¶</a:t>
            </a:r>
          </a:p>
          <a:p>
            <a:pPr marL="228600" indent="-228600" algn="l" rtl="0">
              <a:buAutoNum type="arabicPeriod"/>
            </a:pPr>
            <a:endParaRPr lang="en-US" sz="1600" b="0" i="1" dirty="0"/>
          </a:p>
          <a:p>
            <a:pPr algn="l" rtl="0"/>
            <a:r>
              <a:rPr lang="en-US" sz="1600" dirty="0"/>
              <a:t>2. </a:t>
            </a:r>
            <a:r>
              <a:rPr lang="en-US" sz="1600" i="1" dirty="0" err="1"/>
              <a:t>metallasso</a:t>
            </a:r>
            <a:r>
              <a:rPr lang="en-US" sz="1600" i="1" dirty="0"/>
              <a:t> (</a:t>
            </a:r>
            <a:r>
              <a:rPr lang="el-GR" sz="1600" i="1" dirty="0"/>
              <a:t>μεταλλάσσω</a:t>
            </a:r>
            <a:r>
              <a:rPr lang="en-US" sz="1600" i="1" dirty="0"/>
              <a:t>, 3337), from meta, “implying change,” and No. 1, </a:t>
            </a:r>
            <a:r>
              <a:rPr lang="en-US" sz="1600" b="1" i="1" dirty="0">
                <a:solidFill>
                  <a:srgbClr val="FF0000"/>
                </a:solidFill>
              </a:rPr>
              <a:t>“to change one thing for another, or into another,</a:t>
            </a:r>
            <a:r>
              <a:rPr lang="en-US" sz="1600" i="1" dirty="0">
                <a:solidFill>
                  <a:srgbClr val="FF0000"/>
                </a:solidFill>
              </a:rPr>
              <a:t>” </a:t>
            </a:r>
            <a:r>
              <a:rPr lang="en-US" sz="1600" i="1" dirty="0"/>
              <a:t>Rom. 1:25–26, is translated “exchange” in v. 25. See exchange.¶</a:t>
            </a:r>
          </a:p>
          <a:p>
            <a:pPr algn="l" rtl="0"/>
            <a:endParaRPr lang="en-US" sz="1600" i="1" dirty="0"/>
          </a:p>
          <a:p>
            <a:pPr algn="l" rtl="0"/>
            <a:r>
              <a:rPr lang="en-US" sz="1600" dirty="0"/>
              <a:t>3. </a:t>
            </a:r>
            <a:r>
              <a:rPr lang="en-US" sz="1600" i="1" dirty="0" err="1"/>
              <a:t>metatithemi</a:t>
            </a:r>
            <a:r>
              <a:rPr lang="en-US" sz="1600" i="1" dirty="0"/>
              <a:t> (</a:t>
            </a:r>
            <a:r>
              <a:rPr lang="el-GR" sz="1600" i="1" dirty="0"/>
              <a:t>μετατίθημι</a:t>
            </a:r>
            <a:r>
              <a:rPr lang="en-US" sz="1600" i="1" dirty="0"/>
              <a:t>, 3346), </a:t>
            </a:r>
            <a:r>
              <a:rPr lang="en-US" sz="1600" b="1" i="1" dirty="0">
                <a:solidFill>
                  <a:srgbClr val="FF0000"/>
                </a:solidFill>
              </a:rPr>
              <a:t>“to place differently, to change,” (akin to A, above), is said of priesthood, Heb. 7:12. </a:t>
            </a:r>
          </a:p>
          <a:p>
            <a:pPr algn="l" rtl="0"/>
            <a:r>
              <a:rPr lang="en-US" sz="1600" i="1" dirty="0"/>
              <a:t> </a:t>
            </a:r>
          </a:p>
          <a:p>
            <a:pPr algn="l" rtl="0"/>
            <a:r>
              <a:rPr lang="en-US" sz="1600" dirty="0"/>
              <a:t>4. </a:t>
            </a:r>
            <a:r>
              <a:rPr lang="en-US" sz="1600" i="1" dirty="0" err="1"/>
              <a:t>metaballo</a:t>
            </a:r>
            <a:r>
              <a:rPr lang="en-US" sz="1600" i="1" dirty="0"/>
              <a:t> (</a:t>
            </a:r>
            <a:r>
              <a:rPr lang="el-GR" sz="1600" i="1" dirty="0"/>
              <a:t>μεταβάλλω</a:t>
            </a:r>
            <a:r>
              <a:rPr lang="en-US" sz="1600" i="1" dirty="0"/>
              <a:t>, 3328), meta, as in No. 2, and </a:t>
            </a:r>
            <a:r>
              <a:rPr lang="en-US" sz="1600" i="1" dirty="0" err="1"/>
              <a:t>ballo</a:t>
            </a:r>
            <a:r>
              <a:rPr lang="en-US" sz="1600" i="1" dirty="0"/>
              <a:t>, </a:t>
            </a:r>
            <a:r>
              <a:rPr lang="en-US" sz="1600" b="1" i="1" dirty="0">
                <a:solidFill>
                  <a:srgbClr val="FF0000"/>
                </a:solidFill>
              </a:rPr>
              <a:t>“to throw,” signifies “to turn quickly,” or, in the middle voice, “to change one’s mind,” and is found in Acts 28:6.¶</a:t>
            </a:r>
          </a:p>
          <a:p>
            <a:pPr algn="l" rtl="0"/>
            <a:r>
              <a:rPr lang="en-US" sz="1600" dirty="0"/>
              <a:t>For </a:t>
            </a:r>
            <a:r>
              <a:rPr lang="en-US" sz="1600" i="1" dirty="0"/>
              <a:t>metanoia, “a change of mind,” see repentance.</a:t>
            </a:r>
          </a:p>
          <a:p>
            <a:pPr lvl="1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379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9EE9CE-6996-BE4F-A400-EAF2F09C2083}"/>
              </a:ext>
            </a:extLst>
          </p:cNvPr>
          <p:cNvSpPr txBox="1"/>
          <p:nvPr/>
        </p:nvSpPr>
        <p:spPr>
          <a:xfrm>
            <a:off x="0" y="743564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Title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 hastings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840A4-859A-B956-3E05-E428DE535D15}"/>
              </a:ext>
            </a:extLst>
          </p:cNvPr>
          <p:cNvSpPr txBox="1"/>
          <p:nvPr/>
        </p:nvSpPr>
        <p:spPr>
          <a:xfrm>
            <a:off x="48126" y="4812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Some Things God Expects Us To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9BD277-FEF8-D5A2-73EB-2E4DFC2F9550}"/>
              </a:ext>
            </a:extLst>
          </p:cNvPr>
          <p:cNvSpPr txBox="1"/>
          <p:nvPr/>
        </p:nvSpPr>
        <p:spPr>
          <a:xfrm>
            <a:off x="485775" y="1114425"/>
            <a:ext cx="8658224" cy="4891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Bible teaches the need for change.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Repentance means to change.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2:3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en-US" sz="28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3:19</a:t>
            </a:r>
            <a:endParaRPr lang="en-US" sz="28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17:30</a:t>
            </a:r>
            <a:endParaRPr lang="en-US" sz="28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Peter 3:9</a:t>
            </a:r>
            <a:endParaRPr lang="en-US" sz="28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Repentance is not just for the alien sinner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6F5326-80AD-BE60-D6B9-5ACA5B0BC036}"/>
              </a:ext>
            </a:extLst>
          </p:cNvPr>
          <p:cNvSpPr txBox="1"/>
          <p:nvPr/>
        </p:nvSpPr>
        <p:spPr>
          <a:xfrm>
            <a:off x="2432807" y="2575420"/>
            <a:ext cx="6518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Repent, and let every one of you be baptized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82381D-7530-D947-AD23-DD8F5C184878}"/>
              </a:ext>
            </a:extLst>
          </p:cNvPr>
          <p:cNvSpPr txBox="1"/>
          <p:nvPr/>
        </p:nvSpPr>
        <p:spPr>
          <a:xfrm>
            <a:off x="2441196" y="3226720"/>
            <a:ext cx="6040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Repent therefore and be converted, that your sins may be blotted out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3DF33F-D4E3-B7B2-7D52-0C09E38E8FBA}"/>
              </a:ext>
            </a:extLst>
          </p:cNvPr>
          <p:cNvSpPr txBox="1"/>
          <p:nvPr/>
        </p:nvSpPr>
        <p:spPr>
          <a:xfrm>
            <a:off x="2424417" y="3940163"/>
            <a:ext cx="6409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Truly, these times of ignorance God overlooked, but now commands all men everywhere to repent,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A087DD-CBDA-433E-C298-BF6319263F35}"/>
              </a:ext>
            </a:extLst>
          </p:cNvPr>
          <p:cNvSpPr txBox="1"/>
          <p:nvPr/>
        </p:nvSpPr>
        <p:spPr>
          <a:xfrm>
            <a:off x="2432807" y="4728560"/>
            <a:ext cx="6392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not willing that any should perish but that all should come to repentance.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AD361B-C5A3-C593-D09B-51218ACDADE3}"/>
              </a:ext>
            </a:extLst>
          </p:cNvPr>
          <p:cNvSpPr/>
          <p:nvPr/>
        </p:nvSpPr>
        <p:spPr>
          <a:xfrm>
            <a:off x="192947" y="2516697"/>
            <a:ext cx="8632271" cy="291974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07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9EE9CE-6996-BE4F-A400-EAF2F09C2083}"/>
              </a:ext>
            </a:extLst>
          </p:cNvPr>
          <p:cNvSpPr txBox="1"/>
          <p:nvPr/>
        </p:nvSpPr>
        <p:spPr>
          <a:xfrm>
            <a:off x="0" y="857864"/>
            <a:ext cx="9144000" cy="75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1. From infancy to Maturity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 hastings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840A4-859A-B956-3E05-E428DE535D15}"/>
              </a:ext>
            </a:extLst>
          </p:cNvPr>
          <p:cNvSpPr txBox="1"/>
          <p:nvPr/>
        </p:nvSpPr>
        <p:spPr>
          <a:xfrm>
            <a:off x="48126" y="4812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Some Things God Expects Us To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EF55A1-C514-3772-912F-11203B47D566}"/>
              </a:ext>
            </a:extLst>
          </p:cNvPr>
          <p:cNvSpPr txBox="1"/>
          <p:nvPr/>
        </p:nvSpPr>
        <p:spPr>
          <a:xfrm>
            <a:off x="469782" y="1616534"/>
            <a:ext cx="8405769" cy="45651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There are too many grown babies in some churches.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Peter 2:2</a:t>
            </a: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as newborn babes, desire the pure milk of the word, that you may grow thereby,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Pout.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Won’t speak to each other.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Need to grow up.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1Cor.14:20</a:t>
            </a: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Brethren, do not be children in understanding; however, in malice be babes, but in understanding be mature.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A8E5F7-969D-E1D0-0DBB-61634F438EF7}"/>
              </a:ext>
            </a:extLst>
          </p:cNvPr>
          <p:cNvSpPr/>
          <p:nvPr/>
        </p:nvSpPr>
        <p:spPr>
          <a:xfrm>
            <a:off x="360727" y="2139193"/>
            <a:ext cx="8514824" cy="101506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A9E7F1-55A8-CEDA-0DD7-D95B044263F8}"/>
              </a:ext>
            </a:extLst>
          </p:cNvPr>
          <p:cNvSpPr/>
          <p:nvPr/>
        </p:nvSpPr>
        <p:spPr>
          <a:xfrm>
            <a:off x="469782" y="4711408"/>
            <a:ext cx="8288324" cy="137021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92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9EE9CE-6996-BE4F-A400-EAF2F09C2083}"/>
              </a:ext>
            </a:extLst>
          </p:cNvPr>
          <p:cNvSpPr txBox="1"/>
          <p:nvPr/>
        </p:nvSpPr>
        <p:spPr>
          <a:xfrm>
            <a:off x="0" y="743564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Title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 hastings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840A4-859A-B956-3E05-E428DE535D15}"/>
              </a:ext>
            </a:extLst>
          </p:cNvPr>
          <p:cNvSpPr txBox="1"/>
          <p:nvPr/>
        </p:nvSpPr>
        <p:spPr>
          <a:xfrm>
            <a:off x="48126" y="4812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Some Things God Expects Us To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777451-756F-3F44-E187-DDCFEAAB8207}"/>
              </a:ext>
            </a:extLst>
          </p:cNvPr>
          <p:cNvSpPr txBox="1"/>
          <p:nvPr/>
        </p:nvSpPr>
        <p:spPr>
          <a:xfrm>
            <a:off x="260059" y="1580171"/>
            <a:ext cx="8523214" cy="4856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1Cor. 16:13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Watch, stand fast in the faith, be brave, be strong.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1Cor. 16:13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Watch ye, stand fast in the faith, quit you like men, be strong.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kjv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Quit means to behave like a man. God expects us to grow up.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Eph.4:14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That we henceforth be no more children, tossed to and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fro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and carried about with every wind of doctrine, by the sleight of men, and cunning craftiness, whereby they lie in wait to deceive;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 Peter 3:18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but grow in the grace and knowledge of our Lord and Savior Jesus Christ. To Him be the glory both now and forever. Amen.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6BD810-37DE-D99F-83E6-33080F0D1DC5}"/>
              </a:ext>
            </a:extLst>
          </p:cNvPr>
          <p:cNvSpPr txBox="1"/>
          <p:nvPr/>
        </p:nvSpPr>
        <p:spPr>
          <a:xfrm>
            <a:off x="0" y="867389"/>
            <a:ext cx="9144000" cy="75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1. From infancy to Maturity</a:t>
            </a:r>
          </a:p>
        </p:txBody>
      </p:sp>
    </p:spTree>
    <p:extLst>
      <p:ext uri="{BB962C8B-B14F-4D97-AF65-F5344CB8AC3E}">
        <p14:creationId xmlns:p14="http://schemas.microsoft.com/office/powerpoint/2010/main" val="567954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9EE9CE-6996-BE4F-A400-EAF2F09C2083}"/>
              </a:ext>
            </a:extLst>
          </p:cNvPr>
          <p:cNvSpPr txBox="1"/>
          <p:nvPr/>
        </p:nvSpPr>
        <p:spPr>
          <a:xfrm>
            <a:off x="0" y="85786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2.From a lack of reverence to                                     really worshipping God.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 hastings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840A4-859A-B956-3E05-E428DE535D15}"/>
              </a:ext>
            </a:extLst>
          </p:cNvPr>
          <p:cNvSpPr txBox="1"/>
          <p:nvPr/>
        </p:nvSpPr>
        <p:spPr>
          <a:xfrm>
            <a:off x="48126" y="4812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Some Things God Expects Us To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1A8CD4-D12C-8B5F-A307-6511ED1C8BE6}"/>
              </a:ext>
            </a:extLst>
          </p:cNvPr>
          <p:cNvSpPr txBox="1"/>
          <p:nvPr/>
        </p:nvSpPr>
        <p:spPr>
          <a:xfrm>
            <a:off x="436229" y="2409993"/>
            <a:ext cx="826962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One of the many great blessings of God’s people is that of worship.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Yet many do not really worship God.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Two elements of acceptable worship. - In </a:t>
            </a:r>
            <a:r>
              <a:rPr lang="en-US" sz="32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spirit</a:t>
            </a: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in </a:t>
            </a:r>
            <a:r>
              <a:rPr lang="en-US" sz="32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truth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3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John 4:24</a:t>
            </a: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God is a Spirit: and they that worship him must worship him in </a:t>
            </a:r>
            <a:r>
              <a:rPr lang="en-US" sz="32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spirit</a:t>
            </a: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in </a:t>
            </a:r>
            <a:r>
              <a:rPr lang="en-US" sz="32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truth</a:t>
            </a: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305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2DEF4-03B3-B35E-240C-1217D4CE36ED}"/>
              </a:ext>
            </a:extLst>
          </p:cNvPr>
          <p:cNvSpPr/>
          <p:nvPr/>
        </p:nvSpPr>
        <p:spPr>
          <a:xfrm>
            <a:off x="0" y="6249136"/>
            <a:ext cx="9144000" cy="6031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4029D-A21D-4C50-A585-8E6193834625}"/>
              </a:ext>
            </a:extLst>
          </p:cNvPr>
          <p:cNvSpPr/>
          <p:nvPr/>
        </p:nvSpPr>
        <p:spPr>
          <a:xfrm>
            <a:off x="1" y="0"/>
            <a:ext cx="9143999" cy="629174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9EE9CE-6996-BE4F-A400-EAF2F09C2083}"/>
              </a:ext>
            </a:extLst>
          </p:cNvPr>
          <p:cNvSpPr txBox="1"/>
          <p:nvPr/>
        </p:nvSpPr>
        <p:spPr>
          <a:xfrm>
            <a:off x="0" y="743564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Title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9C7BE0-9C87-01EE-47F9-10E6C06FF2F4}"/>
              </a:ext>
            </a:extLst>
          </p:cNvPr>
          <p:cNvSpPr txBox="1"/>
          <p:nvPr/>
        </p:nvSpPr>
        <p:spPr>
          <a:xfrm>
            <a:off x="1" y="634623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haroni" panose="02010803020104030203" pitchFamily="2" charset="-79"/>
              </a:rPr>
              <a:t>b hastings  newlebanoncoc.com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840A4-859A-B956-3E05-E428DE535D15}"/>
              </a:ext>
            </a:extLst>
          </p:cNvPr>
          <p:cNvSpPr txBox="1"/>
          <p:nvPr/>
        </p:nvSpPr>
        <p:spPr>
          <a:xfrm>
            <a:off x="48126" y="4812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Some Things God Expects Us To Change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E82150-F85E-08FE-AABE-333D6E90C6B4}"/>
              </a:ext>
            </a:extLst>
          </p:cNvPr>
          <p:cNvSpPr txBox="1"/>
          <p:nvPr/>
        </p:nvSpPr>
        <p:spPr>
          <a:xfrm>
            <a:off x="184558" y="2068686"/>
            <a:ext cx="8784583" cy="40421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wrong objects</a:t>
            </a: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2400" b="1" u="sng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devil</a:t>
            </a:r>
            <a:r>
              <a:rPr lang="en-US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Matt.4:8-10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Again, the devil took him up into an exceeding high mountain, and showed him all the kingdoms of the world, and the glory of them; </a:t>
            </a:r>
            <a:r>
              <a:rPr lang="en-US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saith unto him, All these things will I give thee, if you will fall down and worship me. </a:t>
            </a:r>
            <a:r>
              <a:rPr lang="en-US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Then said Jesus unto him, Get thee hence, Satan: for it is written, Thou shall worship the Lord thy God, and him only shall thou serve.</a:t>
            </a:r>
          </a:p>
          <a:p>
            <a:r>
              <a:rPr lang="en-US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*</a:t>
            </a:r>
            <a:r>
              <a:rPr lang="en-US" sz="2400" b="1" u="sng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men</a:t>
            </a:r>
            <a:r>
              <a:rPr lang="en-US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4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Acts 10:25-26</a:t>
            </a:r>
            <a:r>
              <a:rPr lang="en-US" sz="2400" b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ea typeface="Calibri" panose="020F0502020204030204" pitchFamily="34" charset="0"/>
              </a:rPr>
              <a:t>And as Peter was coming in, Cornelius met him, and fell down at his feet, and worshipped him. 26 But Peter took him up, saying, Stand up; I myself also am a man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CA5B13-FEB5-A89A-A577-2F32841B8BDC}"/>
              </a:ext>
            </a:extLst>
          </p:cNvPr>
          <p:cNvSpPr txBox="1"/>
          <p:nvPr/>
        </p:nvSpPr>
        <p:spPr>
          <a:xfrm>
            <a:off x="0" y="85786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2.From a lack of reverence to                                     really worshipping God.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CFA6BE-F6E3-986C-8E3E-EA5009072604}"/>
              </a:ext>
            </a:extLst>
          </p:cNvPr>
          <p:cNvSpPr/>
          <p:nvPr/>
        </p:nvSpPr>
        <p:spPr>
          <a:xfrm>
            <a:off x="117446" y="2592198"/>
            <a:ext cx="8784583" cy="220190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59DD5EE-66D4-6852-3C62-8C7ED7250B63}"/>
              </a:ext>
            </a:extLst>
          </p:cNvPr>
          <p:cNvSpPr/>
          <p:nvPr/>
        </p:nvSpPr>
        <p:spPr>
          <a:xfrm>
            <a:off x="117446" y="4891201"/>
            <a:ext cx="8784583" cy="119042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136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397</TotalTime>
  <Words>2769</Words>
  <Application>Microsoft Office PowerPoint</Application>
  <PresentationFormat>On-screen Show (4:3)</PresentationFormat>
  <Paragraphs>171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Aharoni</vt:lpstr>
      <vt:lpstr>Arial</vt:lpstr>
      <vt:lpstr>Arial Unicode MS</vt:lpstr>
      <vt:lpstr>Calibri</vt:lpstr>
      <vt:lpstr>Calibri Light</vt:lpstr>
      <vt:lpstr>Ink Free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Lebanon church of Christ</dc:creator>
  <cp:lastModifiedBy>New Lebanon church of Christ</cp:lastModifiedBy>
  <cp:revision>13</cp:revision>
  <dcterms:created xsi:type="dcterms:W3CDTF">2023-12-01T11:20:06Z</dcterms:created>
  <dcterms:modified xsi:type="dcterms:W3CDTF">2023-12-10T11:13:42Z</dcterms:modified>
</cp:coreProperties>
</file>