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8"/>
  </p:notesMasterIdLst>
  <p:sldIdLst>
    <p:sldId id="265" r:id="rId3"/>
    <p:sldId id="856" r:id="rId4"/>
    <p:sldId id="499" r:id="rId5"/>
    <p:sldId id="873" r:id="rId6"/>
    <p:sldId id="555" r:id="rId7"/>
    <p:sldId id="858" r:id="rId8"/>
    <p:sldId id="886" r:id="rId9"/>
    <p:sldId id="871" r:id="rId10"/>
    <p:sldId id="857" r:id="rId11"/>
    <p:sldId id="855" r:id="rId12"/>
    <p:sldId id="314" r:id="rId13"/>
    <p:sldId id="888" r:id="rId14"/>
    <p:sldId id="889" r:id="rId15"/>
    <p:sldId id="854" r:id="rId16"/>
    <p:sldId id="875" r:id="rId17"/>
    <p:sldId id="861" r:id="rId18"/>
    <p:sldId id="876" r:id="rId19"/>
    <p:sldId id="890" r:id="rId20"/>
    <p:sldId id="860" r:id="rId21"/>
    <p:sldId id="878" r:id="rId22"/>
    <p:sldId id="863" r:id="rId23"/>
    <p:sldId id="862" r:id="rId24"/>
    <p:sldId id="891" r:id="rId25"/>
    <p:sldId id="879" r:id="rId26"/>
    <p:sldId id="864" r:id="rId27"/>
    <p:sldId id="880" r:id="rId28"/>
    <p:sldId id="865" r:id="rId29"/>
    <p:sldId id="881" r:id="rId30"/>
    <p:sldId id="882" r:id="rId31"/>
    <p:sldId id="866" r:id="rId32"/>
    <p:sldId id="868" r:id="rId33"/>
    <p:sldId id="884" r:id="rId34"/>
    <p:sldId id="885" r:id="rId35"/>
    <p:sldId id="887" r:id="rId36"/>
    <p:sldId id="85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cGBTviMiYP4QxUh4w1ODw==" hashData="g/Hp4n59RPq929L6LJtqb/54C4gm+oXu7khy+dhPP61Mk2GNCz8v8CV6pmrxtrQx2obk+zyPvMos5EsTrisAf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AAB61-90D9-48AA-9295-A45B073BC2D9}" type="datetimeFigureOut">
              <a:rPr lang="en-US" smtClean="0"/>
              <a:t>12/24/2023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8913A-B52C-436E-B00C-89AE42D4F3DD}" type="slidenum">
              <a:rPr lang="en-US" smtClean="0"/>
              <a:t>‹#›</a:t>
            </a:fld>
            <a:endParaRPr lang="en-US"/>
          </a:p>
        </p:txBody>
      </p:sp>
    </p:spTree>
    <p:extLst>
      <p:ext uri="{BB962C8B-B14F-4D97-AF65-F5344CB8AC3E}">
        <p14:creationId xmlns:p14="http://schemas.microsoft.com/office/powerpoint/2010/main" val="152350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21424-4303-4B31-8A61-3EFDFA963825}" type="datetime1">
              <a:rPr lang="en-US" smtClean="0"/>
              <a:t>12/24/2023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0822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C4AE3-700B-42BE-8A67-0506A90EFC67}" type="datetime1">
              <a:rPr lang="en-US" smtClean="0"/>
              <a:t>12/24/2023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4885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C817F-DEEE-4D08-8BCD-A2F4982FA6E6}" type="datetime1">
              <a:rPr lang="en-US" smtClean="0"/>
              <a:t>12/24/2023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650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303088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66"/>
            <a:ext cx="8229600" cy="880534"/>
          </a:xfrm>
        </p:spPr>
        <p:txBody>
          <a:bodyPr>
            <a:noAutofit/>
          </a:bodyPr>
          <a:lstStyle>
            <a:lvl1pPr algn="ctr">
              <a:defRPr lang="en-US"/>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838692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124937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311888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23962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46720" cy="377296"/>
          </a:xfrm>
          <a:effectLst/>
        </p:spPr>
        <p:txBody>
          <a:bodyPr>
            <a:noAutofit/>
          </a:bodyPr>
          <a:lstStyle>
            <a:lvl1pPr algn="l">
              <a:defRPr sz="2400" b="1" cap="none">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302124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159150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315883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4F2349-6E96-4CAF-A420-EC6569757449}" type="datetime1">
              <a:rPr lang="en-US" smtClean="0"/>
              <a:t>12/24/2023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97306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70131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261731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00BEB5-61C8-DD43-A6CE-3A1111DFFFEB}" type="datetimeFigureOut">
              <a:rPr lang="en-US" smtClean="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404345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3CB12-7BDD-4724-99F0-691C31C38731}" type="datetime1">
              <a:rPr lang="en-US" smtClean="0"/>
              <a:t>12/24/2023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6515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52D58-E07D-44E6-BD04-235FD4F9D9F7}" type="datetime1">
              <a:rPr lang="en-US" smtClean="0"/>
              <a:t>12/24/2023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7509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43FEF-31F4-448D-A165-3CF90BC2A0CA}" type="datetime1">
              <a:rPr lang="en-US" smtClean="0"/>
              <a:t>12/24/2023</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2901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5989B4-2FD8-4405-A487-4B7739FDFF5C}" type="datetime1">
              <a:rPr lang="en-US" smtClean="0"/>
              <a:t>12/24/2023</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2389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69406-DBE7-401C-B9F8-9BD6385B8637}" type="datetime1">
              <a:rPr lang="en-US" smtClean="0"/>
              <a:t>12/24/2023</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635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AB32A4-D786-4579-9086-78B752A6170C}" type="datetime1">
              <a:rPr lang="en-US" smtClean="0"/>
              <a:t>12/24/2023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1081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965BF-767B-4FC8-8050-35732D036593}" type="datetime1">
              <a:rPr lang="en-US" smtClean="0"/>
              <a:t>12/24/2023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4893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EDA9-AB90-4FF5-B6D5-98AB3A928CF4}" type="datetime1">
              <a:rPr lang="en-US" smtClean="0"/>
              <a:t>12/24/2023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887445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0BEB5-61C8-DD43-A6CE-3A1111DFFFEB}" type="datetimeFigureOut">
              <a:rPr lang="en-US" smtClean="0"/>
              <a:pPr/>
              <a:t>12/24/2023</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5CE5-D480-2C4E-99C4-F8AFE88F11E2}" type="slidenum">
              <a:rPr lang="en-US" smtClean="0"/>
              <a:pPr/>
              <a:t>‹#›</a:t>
            </a:fld>
            <a:endParaRPr lang="en-US" dirty="0"/>
          </a:p>
        </p:txBody>
      </p:sp>
    </p:spTree>
    <p:extLst>
      <p:ext uri="{BB962C8B-B14F-4D97-AF65-F5344CB8AC3E}">
        <p14:creationId xmlns:p14="http://schemas.microsoft.com/office/powerpoint/2010/main" val="531992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
        <p:nvSpPr>
          <p:cNvPr id="2" name="Footer Placeholder 1">
            <a:extLst>
              <a:ext uri="{FF2B5EF4-FFF2-40B4-BE49-F238E27FC236}">
                <a16:creationId xmlns:a16="http://schemas.microsoft.com/office/drawing/2014/main" id="{98593D56-8F44-C9CD-8CFF-58F843F947FE}"/>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A96E59-A723-76FD-68E2-1E6DC01C8691}"/>
              </a:ext>
            </a:extLst>
          </p:cNvPr>
          <p:cNvSpPr txBox="1"/>
          <p:nvPr/>
        </p:nvSpPr>
        <p:spPr>
          <a:xfrm>
            <a:off x="1442906" y="1342239"/>
            <a:ext cx="7004808" cy="4905668"/>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Jesus, the light of the world, began His work in the lands of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Zebulun and Naphtali </a:t>
            </a:r>
            <a:r>
              <a:rPr lang="en-US" sz="3200" kern="100" dirty="0">
                <a:effectLst/>
                <a:latin typeface="Calibri" panose="020F0502020204030204" pitchFamily="34" charset="0"/>
                <a:ea typeface="Calibri" panose="020F0502020204030204" pitchFamily="34" charset="0"/>
                <a:cs typeface="Calibri" panose="020F0502020204030204" pitchFamily="34" charset="0"/>
              </a:rPr>
              <a:t>where the gloom had first settled centuries earlier.</a:t>
            </a: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This would also be a time of great rejoicing. They would rejoice as when the harvest is reaped, and as those who are victorious in battle divide the spoil.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33915F2-90AA-1ABE-99DF-EC7AE89169C4}"/>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27426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312X_12_Tribes_Close Up_THEN.jpg"/>
          <p:cNvPicPr>
            <a:picLocks noChangeAspect="1"/>
          </p:cNvPicPr>
          <p:nvPr/>
        </p:nvPicPr>
        <p:blipFill>
          <a:blip r:embed="rId2"/>
          <a:stretch>
            <a:fillRect/>
          </a:stretch>
        </p:blipFill>
        <p:spPr>
          <a:xfrm>
            <a:off x="2181138" y="0"/>
            <a:ext cx="5486400" cy="6858000"/>
          </a:xfrm>
          <a:prstGeom prst="rect">
            <a:avLst/>
          </a:prstGeom>
          <a:ln w="25400" cap="flat" cmpd="sng" algn="ctr">
            <a:solidFill>
              <a:schemeClr val="tx1"/>
            </a:solidFill>
            <a:prstDash val="solid"/>
            <a:round/>
            <a:headEnd type="none" w="med" len="med"/>
            <a:tailEnd type="none" w="med" len="med"/>
          </a:ln>
        </p:spPr>
      </p:pic>
      <p:sp>
        <p:nvSpPr>
          <p:cNvPr id="5" name="Oval 4">
            <a:extLst>
              <a:ext uri="{FF2B5EF4-FFF2-40B4-BE49-F238E27FC236}">
                <a16:creationId xmlns:a16="http://schemas.microsoft.com/office/drawing/2014/main" id="{3946BA21-D875-D81E-F7AB-C86E209ADE0A}"/>
              </a:ext>
            </a:extLst>
          </p:cNvPr>
          <p:cNvSpPr/>
          <p:nvPr/>
        </p:nvSpPr>
        <p:spPr>
          <a:xfrm>
            <a:off x="5018015" y="3794621"/>
            <a:ext cx="260059" cy="2516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706E03B-85DF-F3E7-1B0C-BCF34A2B0F2C}"/>
              </a:ext>
            </a:extLst>
          </p:cNvPr>
          <p:cNvSpPr/>
          <p:nvPr/>
        </p:nvSpPr>
        <p:spPr>
          <a:xfrm>
            <a:off x="4450359" y="1796644"/>
            <a:ext cx="260059" cy="2516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F97715-E8B0-86CC-9B95-EA997ACDBCB3}"/>
              </a:ext>
            </a:extLst>
          </p:cNvPr>
          <p:cNvSpPr/>
          <p:nvPr/>
        </p:nvSpPr>
        <p:spPr>
          <a:xfrm>
            <a:off x="4672668" y="1093367"/>
            <a:ext cx="260059" cy="2516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11C486F-E7BE-B10E-168E-67F8A3149652}"/>
              </a:ext>
            </a:extLst>
          </p:cNvPr>
          <p:cNvSpPr/>
          <p:nvPr/>
        </p:nvSpPr>
        <p:spPr>
          <a:xfrm>
            <a:off x="5278074" y="2811712"/>
            <a:ext cx="260059" cy="2516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12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A3E386-26EA-02CD-C3F8-6BBC7CCFAC19}"/>
              </a:ext>
            </a:extLst>
          </p:cNvPr>
          <p:cNvSpPr>
            <a:spLocks noGrp="1"/>
          </p:cNvSpPr>
          <p:nvPr>
            <p:ph type="ftr" sz="quarter" idx="11"/>
          </p:nvPr>
        </p:nvSpPr>
        <p:spPr/>
        <p:txBody>
          <a:bodyPr/>
          <a:lstStyle/>
          <a:p>
            <a:r>
              <a:rPr lang="en-US"/>
              <a:t>b hastings  newlebanoncoc.com</a:t>
            </a:r>
            <a:endParaRPr lang="en-US" dirty="0"/>
          </a:p>
        </p:txBody>
      </p:sp>
      <p:grpSp>
        <p:nvGrpSpPr>
          <p:cNvPr id="3" name="Group 2">
            <a:extLst>
              <a:ext uri="{FF2B5EF4-FFF2-40B4-BE49-F238E27FC236}">
                <a16:creationId xmlns:a16="http://schemas.microsoft.com/office/drawing/2014/main" id="{80A535E7-4E54-3D10-11A6-8563E2325075}"/>
              </a:ext>
            </a:extLst>
          </p:cNvPr>
          <p:cNvGrpSpPr/>
          <p:nvPr/>
        </p:nvGrpSpPr>
        <p:grpSpPr>
          <a:xfrm>
            <a:off x="2206305" y="0"/>
            <a:ext cx="5486400" cy="6858000"/>
            <a:chOff x="3657600" y="0"/>
            <a:chExt cx="5486400" cy="6858000"/>
          </a:xfrm>
        </p:grpSpPr>
        <p:pic>
          <p:nvPicPr>
            <p:cNvPr id="4" name="Picture 3" descr="312X_12_Tribes_Close Up_NOW.jpg">
              <a:extLst>
                <a:ext uri="{FF2B5EF4-FFF2-40B4-BE49-F238E27FC236}">
                  <a16:creationId xmlns:a16="http://schemas.microsoft.com/office/drawing/2014/main" id="{AA4A84A2-3EF2-E38F-8E7B-41C50E3DED6C}"/>
                </a:ext>
              </a:extLst>
            </p:cNvPr>
            <p:cNvPicPr>
              <a:picLocks noChangeAspect="1"/>
            </p:cNvPicPr>
            <p:nvPr/>
          </p:nvPicPr>
          <p:blipFill>
            <a:blip r:embed="rId2"/>
            <a:stretch>
              <a:fillRect/>
            </a:stretch>
          </p:blipFill>
          <p:spPr>
            <a:xfrm>
              <a:off x="3657600" y="0"/>
              <a:ext cx="5486400" cy="6858000"/>
            </a:xfrm>
            <a:prstGeom prst="rect">
              <a:avLst/>
            </a:prstGeom>
            <a:ln w="25400" cap="flat" cmpd="sng" algn="ctr">
              <a:solidFill>
                <a:sysClr val="windowText" lastClr="000000"/>
              </a:solidFill>
              <a:prstDash val="solid"/>
              <a:round/>
              <a:headEnd type="none" w="med" len="med"/>
              <a:tailEnd type="none" w="med" len="med"/>
            </a:ln>
          </p:spPr>
        </p:pic>
        <p:pic>
          <p:nvPicPr>
            <p:cNvPr id="5" name="Picture 4">
              <a:extLst>
                <a:ext uri="{FF2B5EF4-FFF2-40B4-BE49-F238E27FC236}">
                  <a16:creationId xmlns:a16="http://schemas.microsoft.com/office/drawing/2014/main" id="{188CF3DF-2321-A49D-31B6-72D50B19E1A1}"/>
                </a:ext>
              </a:extLst>
            </p:cNvPr>
            <p:cNvPicPr>
              <a:picLocks noChangeAspect="1"/>
            </p:cNvPicPr>
            <p:nvPr/>
          </p:nvPicPr>
          <p:blipFill>
            <a:blip r:embed="rId3"/>
            <a:stretch>
              <a:fillRect/>
            </a:stretch>
          </p:blipFill>
          <p:spPr>
            <a:xfrm>
              <a:off x="7998511" y="3148426"/>
              <a:ext cx="123828" cy="123828"/>
            </a:xfrm>
            <a:prstGeom prst="rect">
              <a:avLst/>
            </a:prstGeom>
          </p:spPr>
        </p:pic>
      </p:grpSp>
      <p:sp>
        <p:nvSpPr>
          <p:cNvPr id="6" name="Arrow: Right 5">
            <a:extLst>
              <a:ext uri="{FF2B5EF4-FFF2-40B4-BE49-F238E27FC236}">
                <a16:creationId xmlns:a16="http://schemas.microsoft.com/office/drawing/2014/main" id="{56F1ECA7-1893-18CA-9A2A-051132BE0515}"/>
              </a:ext>
            </a:extLst>
          </p:cNvPr>
          <p:cNvSpPr/>
          <p:nvPr/>
        </p:nvSpPr>
        <p:spPr>
          <a:xfrm>
            <a:off x="1384184" y="4857227"/>
            <a:ext cx="978408" cy="2013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66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6E1380-5936-5840-2D71-BDADB7133DDD}"/>
              </a:ext>
            </a:extLst>
          </p:cNvPr>
          <p:cNvSpPr>
            <a:spLocks noGrp="1"/>
          </p:cNvSpPr>
          <p:nvPr>
            <p:ph type="ftr" sz="quarter" idx="11"/>
          </p:nvPr>
        </p:nvSpPr>
        <p:spPr/>
        <p:txBody>
          <a:bodyPr/>
          <a:lstStyle/>
          <a:p>
            <a:r>
              <a:rPr lang="en-US"/>
              <a:t>b hastings  newlebanoncoc.com</a:t>
            </a:r>
            <a:endParaRPr lang="en-US" dirty="0"/>
          </a:p>
        </p:txBody>
      </p:sp>
      <p:pic>
        <p:nvPicPr>
          <p:cNvPr id="1030" name="Picture 6" descr="Jordan River">
            <a:extLst>
              <a:ext uri="{FF2B5EF4-FFF2-40B4-BE49-F238E27FC236}">
                <a16:creationId xmlns:a16="http://schemas.microsoft.com/office/drawing/2014/main" id="{9F06606A-D4DD-DDA8-0446-EEBE9737C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445" y="1210754"/>
            <a:ext cx="5510722" cy="551072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F93853D-BA5F-BC50-2734-2690992A96E4}"/>
              </a:ext>
            </a:extLst>
          </p:cNvPr>
          <p:cNvSpPr/>
          <p:nvPr/>
        </p:nvSpPr>
        <p:spPr>
          <a:xfrm>
            <a:off x="5470876" y="2654793"/>
            <a:ext cx="242792" cy="23940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5D1D106-64CC-5E0D-EED7-7E850E032C76}"/>
              </a:ext>
            </a:extLst>
          </p:cNvPr>
          <p:cNvSpPr/>
          <p:nvPr/>
        </p:nvSpPr>
        <p:spPr>
          <a:xfrm>
            <a:off x="2969232" y="2898074"/>
            <a:ext cx="258358" cy="2548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6ECB7C-D0B6-A467-EB67-F278018ADBFC}"/>
              </a:ext>
            </a:extLst>
          </p:cNvPr>
          <p:cNvSpPr txBox="1"/>
          <p:nvPr/>
        </p:nvSpPr>
        <p:spPr>
          <a:xfrm>
            <a:off x="264919" y="68367"/>
            <a:ext cx="8665435" cy="1477328"/>
          </a:xfrm>
          <a:prstGeom prst="rect">
            <a:avLst/>
          </a:prstGeom>
          <a:noFill/>
        </p:spPr>
        <p:txBody>
          <a:bodyPr wrap="square">
            <a:spAutoFit/>
          </a:bodyPr>
          <a:lstStyle/>
          <a:p>
            <a:r>
              <a:rPr lang="en-US" b="1" i="0" dirty="0">
                <a:solidFill>
                  <a:srgbClr val="000000"/>
                </a:solidFill>
                <a:effectLst/>
                <a:latin typeface="Gotham Book"/>
              </a:rPr>
              <a:t>“From the River to the Sea, Palestine Will Be Free” </a:t>
            </a:r>
            <a:r>
              <a:rPr lang="en-US" b="0" i="0" dirty="0">
                <a:solidFill>
                  <a:srgbClr val="000000"/>
                </a:solidFill>
                <a:effectLst/>
                <a:latin typeface="Gotham Book"/>
              </a:rPr>
              <a:t>is a rallying cry for terrorist groups and their sympathizers, from the Popular Front for the Liberation of Palestine (PFLP) to Hamas, which called for Israel’s destruction in its original governing charter in 1988 and was responsible for the October 7, 2023 terror attack on Israeli civilians, murdering over 1,200 people.” </a:t>
            </a:r>
            <a:endParaRPr lang="en-US" dirty="0"/>
          </a:p>
        </p:txBody>
      </p:sp>
      <p:sp>
        <p:nvSpPr>
          <p:cNvPr id="7" name="TextBox 6">
            <a:extLst>
              <a:ext uri="{FF2B5EF4-FFF2-40B4-BE49-F238E27FC236}">
                <a16:creationId xmlns:a16="http://schemas.microsoft.com/office/drawing/2014/main" id="{217C1C18-3D83-1839-F9E7-DC1A2088E848}"/>
              </a:ext>
            </a:extLst>
          </p:cNvPr>
          <p:cNvSpPr txBox="1"/>
          <p:nvPr/>
        </p:nvSpPr>
        <p:spPr>
          <a:xfrm>
            <a:off x="234892" y="1418758"/>
            <a:ext cx="1787325" cy="830997"/>
          </a:xfrm>
          <a:prstGeom prst="rect">
            <a:avLst/>
          </a:prstGeom>
          <a:noFill/>
        </p:spPr>
        <p:txBody>
          <a:bodyPr wrap="square" rtlCol="0">
            <a:spAutoFit/>
          </a:bodyPr>
          <a:lstStyle/>
          <a:p>
            <a:r>
              <a:rPr lang="en-US" sz="1600" dirty="0"/>
              <a:t>(Source American Jewish Committee website.)</a:t>
            </a:r>
          </a:p>
        </p:txBody>
      </p:sp>
    </p:spTree>
    <p:extLst>
      <p:ext uri="{BB962C8B-B14F-4D97-AF65-F5344CB8AC3E}">
        <p14:creationId xmlns:p14="http://schemas.microsoft.com/office/powerpoint/2010/main" val="348608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B98AE80-9AB4-CAA9-7E8B-8D361DB7E761}"/>
              </a:ext>
            </a:extLst>
          </p:cNvPr>
          <p:cNvSpPr txBox="1"/>
          <p:nvPr/>
        </p:nvSpPr>
        <p:spPr>
          <a:xfrm>
            <a:off x="973123" y="1115736"/>
            <a:ext cx="7935985" cy="4278094"/>
          </a:xfrm>
          <a:prstGeom prst="rect">
            <a:avLst/>
          </a:prstGeom>
          <a:noFill/>
        </p:spPr>
        <p:txBody>
          <a:bodyPr wrap="square">
            <a:spAutoFit/>
          </a:bodyPr>
          <a:lstStyle/>
          <a:p>
            <a:pPr marL="0" marR="0">
              <a:spcBef>
                <a:spcPts val="0"/>
              </a:spcBef>
              <a:spcAft>
                <a:spcPts val="800"/>
              </a:spcAft>
            </a:pPr>
            <a:r>
              <a:rPr lang="en-US" sz="3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Basis Of This Joy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9:4-7</a:t>
            </a: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800"/>
              </a:spcAft>
            </a:pPr>
            <a:r>
              <a:rPr lang="en-US" sz="3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The hold of oppressors, foreign countries (sin, Rom 6),  will be broken by God</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—fearful enemies, foreign countries, will be defeated—</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Satan</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sin</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r>
              <a:rPr lang="en-US" sz="3600" u="sng" kern="100" dirty="0">
                <a:effectLst/>
                <a:latin typeface="Calibri" panose="020F0502020204030204" pitchFamily="34" charset="0"/>
                <a:ea typeface="Calibri" panose="020F0502020204030204" pitchFamily="34" charset="0"/>
                <a:cs typeface="Calibri" panose="020F0502020204030204" pitchFamily="34" charset="0"/>
              </a:rPr>
              <a:t>death</a:t>
            </a:r>
            <a:r>
              <a:rPr lang="en-US" sz="3600" kern="100" dirty="0">
                <a:effectLst/>
                <a:latin typeface="Calibri" panose="020F0502020204030204" pitchFamily="34" charset="0"/>
                <a:ea typeface="Calibri" panose="020F0502020204030204" pitchFamily="34" charset="0"/>
                <a:cs typeface="Calibri" panose="020F0502020204030204" pitchFamily="34" charset="0"/>
              </a:rPr>
              <a:t>.</a:t>
            </a:r>
            <a:r>
              <a:rPr lang="en-US" sz="3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15: 57;   Heb 2:14;    1 Jn 3:8.</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A2AED7F-EDDE-5358-E0DC-77168D3529F6}"/>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55654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B98AE80-9AB4-CAA9-7E8B-8D361DB7E761}"/>
              </a:ext>
            </a:extLst>
          </p:cNvPr>
          <p:cNvSpPr txBox="1"/>
          <p:nvPr/>
        </p:nvSpPr>
        <p:spPr>
          <a:xfrm>
            <a:off x="1166070" y="889234"/>
            <a:ext cx="7583647" cy="5762742"/>
          </a:xfrm>
          <a:prstGeom prst="rect">
            <a:avLst/>
          </a:prstGeom>
          <a:noFill/>
        </p:spPr>
        <p:txBody>
          <a:bodyPr wrap="square">
            <a:spAutoFit/>
          </a:bodyPr>
          <a:lstStyle/>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 15:57 </a:t>
            </a:r>
            <a:r>
              <a:rPr lang="en-US" sz="2600" kern="100" dirty="0">
                <a:effectLst/>
                <a:latin typeface="Calibri" panose="020F0502020204030204" pitchFamily="34" charset="0"/>
                <a:ea typeface="Calibri" panose="020F0502020204030204" pitchFamily="34" charset="0"/>
                <a:cs typeface="Calibri" panose="020F0502020204030204" pitchFamily="34" charset="0"/>
              </a:rPr>
              <a:t>But thanks be to God, who gives us the </a:t>
            </a:r>
            <a:r>
              <a:rPr lang="en-US" sz="2600" kern="100" dirty="0">
                <a:effectLst/>
                <a:latin typeface="Arial Black" panose="020B0A04020102020204" pitchFamily="34" charset="0"/>
                <a:ea typeface="Calibri" panose="020F0502020204030204" pitchFamily="34" charset="0"/>
                <a:cs typeface="Calibri" panose="020F0502020204030204" pitchFamily="34" charset="0"/>
              </a:rPr>
              <a:t>victory </a:t>
            </a:r>
            <a:r>
              <a:rPr lang="en-US" sz="2600" kern="100" dirty="0">
                <a:effectLst/>
                <a:latin typeface="Calibri" panose="020F0502020204030204" pitchFamily="34" charset="0"/>
                <a:ea typeface="Calibri" panose="020F0502020204030204" pitchFamily="34" charset="0"/>
                <a:cs typeface="Calibri" panose="020F0502020204030204" pitchFamily="34" charset="0"/>
              </a:rPr>
              <a:t>through our Lord Jesus Christ </a:t>
            </a:r>
          </a:p>
          <a:p>
            <a:pPr marL="0" marR="0">
              <a:spcBef>
                <a:spcPts val="0"/>
              </a:spcBef>
              <a:spcAft>
                <a:spcPts val="800"/>
              </a:spcAft>
            </a:pPr>
            <a:endParaRPr lang="en-US" sz="800"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2:14</a:t>
            </a:r>
            <a:r>
              <a:rPr lang="en-US" sz="3600" b="1" kern="1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600" kern="100" dirty="0">
                <a:latin typeface="Calibri" panose="020F0502020204030204" pitchFamily="34" charset="0"/>
                <a:ea typeface="Calibri" panose="020F0502020204030204" pitchFamily="34" charset="0"/>
                <a:cs typeface="Calibri" panose="020F0502020204030204" pitchFamily="34" charset="0"/>
              </a:rPr>
              <a:t>Inasmuch then as the children have partaken of flesh and blood, He Himself likewise shared in the same, </a:t>
            </a:r>
            <a:r>
              <a:rPr lang="en-US" sz="2600" b="1" kern="100" dirty="0">
                <a:latin typeface="Calibri" panose="020F0502020204030204" pitchFamily="34" charset="0"/>
                <a:ea typeface="Calibri" panose="020F0502020204030204" pitchFamily="34" charset="0"/>
                <a:cs typeface="Calibri" panose="020F0502020204030204" pitchFamily="34" charset="0"/>
              </a:rPr>
              <a:t>that through death He might destroy him who had the power of death</a:t>
            </a:r>
            <a:r>
              <a:rPr lang="en-US" sz="2600" kern="100" dirty="0">
                <a:latin typeface="Calibri" panose="020F0502020204030204" pitchFamily="34" charset="0"/>
                <a:ea typeface="Calibri" panose="020F0502020204030204" pitchFamily="34" charset="0"/>
                <a:cs typeface="Calibri" panose="020F0502020204030204" pitchFamily="34" charset="0"/>
              </a:rPr>
              <a:t>, that is, the devil,</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endParaRPr lang="en-US" sz="800"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John 3:8 </a:t>
            </a:r>
            <a:r>
              <a:rPr lang="en-US" sz="2600" kern="100" dirty="0">
                <a:effectLst/>
                <a:latin typeface="Calibri" panose="020F0502020204030204" pitchFamily="34" charset="0"/>
                <a:ea typeface="Calibri" panose="020F0502020204030204" pitchFamily="34" charset="0"/>
                <a:cs typeface="Calibri" panose="020F0502020204030204" pitchFamily="34" charset="0"/>
              </a:rPr>
              <a:t>He who sins is of the devil, for the devil has sinned from the beginning. For this purpose the Son of God was manifested, </a:t>
            </a:r>
            <a:r>
              <a:rPr lang="en-US" sz="2600" u="sng" kern="100" dirty="0">
                <a:effectLst/>
                <a:latin typeface="Calibri" panose="020F0502020204030204" pitchFamily="34" charset="0"/>
                <a:ea typeface="Calibri" panose="020F0502020204030204" pitchFamily="34" charset="0"/>
                <a:cs typeface="Calibri" panose="020F0502020204030204" pitchFamily="34" charset="0"/>
              </a:rPr>
              <a:t>that He might destroy the works of the devil.</a:t>
            </a:r>
            <a:endParaRPr lang="en-US" sz="26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0A4F5BD-C6A0-A525-3E27-5B8FADA22CBA}"/>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08637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D49D9B4-6842-B6E9-BFF9-96D844FB7615}"/>
              </a:ext>
            </a:extLst>
          </p:cNvPr>
          <p:cNvSpPr txBox="1"/>
          <p:nvPr/>
        </p:nvSpPr>
        <p:spPr>
          <a:xfrm>
            <a:off x="1157680" y="956345"/>
            <a:ext cx="7701093" cy="5098832"/>
          </a:xfrm>
          <a:prstGeom prst="rect">
            <a:avLst/>
          </a:prstGeom>
          <a:noFill/>
        </p:spPr>
        <p:txBody>
          <a:bodyPr wrap="square">
            <a:spAutoFit/>
          </a:bodyPr>
          <a:lstStyle/>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Day of Midian—was the time of Gideon’s victory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Judges 6 &amp; 7</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God saved them in </a:t>
            </a:r>
            <a:r>
              <a:rPr lang="en-US" sz="3200" b="1" u="sng" kern="100" dirty="0">
                <a:effectLst/>
                <a:latin typeface="Calibri" panose="020F0502020204030204" pitchFamily="34" charset="0"/>
                <a:ea typeface="Calibri" panose="020F0502020204030204" pitchFamily="34" charset="0"/>
                <a:cs typeface="Calibri" panose="020F0502020204030204" pitchFamily="34" charset="0"/>
              </a:rPr>
              <a:t>His way</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not any way men might devise.  So it will be in that day, the victory then can only be attributed to Jehovah.</a:t>
            </a:r>
          </a:p>
          <a:p>
            <a:pPr marL="0" marR="0">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Military weapons and clothing will not be a part of this new economy.  These things shall be done away with—</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2:2-4</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Hos 2:18; Zech 9:10</a:t>
            </a:r>
            <a:r>
              <a:rPr lang="en-US" sz="2800" kern="100" dirty="0">
                <a:effectLst/>
                <a:latin typeface="Calibri" panose="020F0502020204030204" pitchFamily="34" charset="0"/>
                <a:ea typeface="Calibri" panose="020F0502020204030204" pitchFamily="34" charset="0"/>
                <a:cs typeface="Calibri" panose="020F0502020204030204" pitchFamily="34" charset="0"/>
              </a:rPr>
              <a:t>.  In the spiritual kingdom coming their weapons and clothing will be of a spiritual nature also—</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6:10-12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0DFC1239-E78F-1C57-3B5B-82ACA22E677A}"/>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97879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D49D9B4-6842-B6E9-BFF9-96D844FB7615}"/>
              </a:ext>
            </a:extLst>
          </p:cNvPr>
          <p:cNvSpPr txBox="1"/>
          <p:nvPr/>
        </p:nvSpPr>
        <p:spPr>
          <a:xfrm>
            <a:off x="1157680" y="956345"/>
            <a:ext cx="7701093" cy="5775940"/>
          </a:xfrm>
          <a:prstGeom prst="rect">
            <a:avLst/>
          </a:prstGeom>
          <a:noFill/>
        </p:spPr>
        <p:txBody>
          <a:bodyPr wrap="square">
            <a:spAutoFit/>
          </a:bodyPr>
          <a:lstStyle/>
          <a:p>
            <a:pPr marL="0" marR="0">
              <a:spcBef>
                <a:spcPts val="0"/>
              </a:spcBef>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Isaiah 2:2-4 </a:t>
            </a:r>
            <a:r>
              <a:rPr lang="en-US" sz="2000" kern="100" dirty="0">
                <a:effectLst/>
                <a:latin typeface="Calibri" panose="020F0502020204030204" pitchFamily="34" charset="0"/>
                <a:ea typeface="Calibri" panose="020F0502020204030204" pitchFamily="34" charset="0"/>
                <a:cs typeface="Calibri" panose="020F0502020204030204" pitchFamily="34" charset="0"/>
              </a:rPr>
              <a:t>Now it shall come to pass in the latter days That the mountain of the LORD'S house Shall be established on the top of the mountains, And shall be exalted above the hills; And all nations shall flow to it.</a:t>
            </a:r>
          </a:p>
          <a:p>
            <a:pPr marL="0" marR="0">
              <a:spcBef>
                <a:spcPts val="0"/>
              </a:spcBef>
              <a:spcAft>
                <a:spcPts val="800"/>
              </a:spcAft>
            </a:pPr>
            <a:r>
              <a:rPr lang="en-US" sz="20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a:t>
            </a:r>
            <a:r>
              <a:rPr lang="en-US" sz="2000" kern="100" dirty="0">
                <a:effectLst/>
                <a:latin typeface="Calibri" panose="020F0502020204030204" pitchFamily="34" charset="0"/>
                <a:ea typeface="Calibri" panose="020F0502020204030204" pitchFamily="34" charset="0"/>
                <a:cs typeface="Calibri" panose="020F0502020204030204" pitchFamily="34" charset="0"/>
              </a:rPr>
              <a:t> Many people shall come and say, "Come, and let us go up to the mountain of the LORD, To the house of the God of Jacob; He will teach us His ways, And we shall walk in His paths." For out of Zion shall go forth the law, And the word of the LORD from Jerusalem.</a:t>
            </a:r>
          </a:p>
          <a:p>
            <a:pPr marL="0" marR="0">
              <a:spcBef>
                <a:spcPts val="0"/>
              </a:spcBef>
              <a:spcAft>
                <a:spcPts val="800"/>
              </a:spcAft>
            </a:pPr>
            <a:r>
              <a:rPr lang="en-US" sz="20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a:t>
            </a:r>
            <a:r>
              <a:rPr lang="en-US" sz="2000" kern="100" dirty="0">
                <a:effectLst/>
                <a:latin typeface="Calibri" panose="020F0502020204030204" pitchFamily="34" charset="0"/>
                <a:ea typeface="Calibri" panose="020F0502020204030204" pitchFamily="34" charset="0"/>
                <a:cs typeface="Calibri" panose="020F0502020204030204" pitchFamily="34" charset="0"/>
              </a:rPr>
              <a:t> He shall judge between the nations, And rebuke many people; They shall beat their swords into plowshares, And their spears into pruning hooks; Nation shall not lift up sword against nation, Neither shall they learn war anymore </a:t>
            </a: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Hosea 2:18 </a:t>
            </a: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Zech 9:10</a:t>
            </a: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6:10-12</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B6BBCF5-8074-CD76-1638-334FDBFE1B88}"/>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409778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D49D9B4-6842-B6E9-BFF9-96D844FB7615}"/>
              </a:ext>
            </a:extLst>
          </p:cNvPr>
          <p:cNvSpPr txBox="1"/>
          <p:nvPr/>
        </p:nvSpPr>
        <p:spPr>
          <a:xfrm>
            <a:off x="1157680" y="897622"/>
            <a:ext cx="7701093" cy="4257576"/>
          </a:xfrm>
          <a:prstGeom prst="rect">
            <a:avLst/>
          </a:prstGeom>
          <a:noFill/>
        </p:spPr>
        <p:txBody>
          <a:bodyPr wrap="square">
            <a:spAutoFit/>
          </a:bodyPr>
          <a:lstStyle/>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Hosea 2:18 </a:t>
            </a:r>
          </a:p>
          <a:p>
            <a:pPr marL="0" marR="0">
              <a:spcBef>
                <a:spcPts val="0"/>
              </a:spcBef>
              <a:spcAft>
                <a:spcPts val="800"/>
              </a:spcAft>
            </a:pPr>
            <a:endPar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endParaRPr lang="en-US" sz="2800" b="1" kern="1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endParaRPr lang="en-US" sz="20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Zech 9:10</a:t>
            </a:r>
          </a:p>
          <a:p>
            <a:pPr marL="0" marR="0">
              <a:spcBef>
                <a:spcPts val="0"/>
              </a:spcBef>
              <a:spcAft>
                <a:spcPts val="800"/>
              </a:spcAft>
            </a:pPr>
            <a:endPar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endParaRPr lang="en-US" sz="2800" b="1" kern="1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6:10-12</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B6BBCF5-8074-CD76-1638-334FDBFE1B88}"/>
              </a:ext>
            </a:extLst>
          </p:cNvPr>
          <p:cNvSpPr>
            <a:spLocks noGrp="1"/>
          </p:cNvSpPr>
          <p:nvPr>
            <p:ph type="ftr" sz="quarter" idx="11"/>
          </p:nvPr>
        </p:nvSpPr>
        <p:spPr/>
        <p:txBody>
          <a:bodyPr/>
          <a:lstStyle/>
          <a:p>
            <a:r>
              <a:rPr lang="en-US"/>
              <a:t>b hastings  newlebanoncoc.com</a:t>
            </a:r>
            <a:endParaRPr lang="en-US" dirty="0"/>
          </a:p>
        </p:txBody>
      </p:sp>
      <p:sp>
        <p:nvSpPr>
          <p:cNvPr id="7" name="TextBox 6">
            <a:extLst>
              <a:ext uri="{FF2B5EF4-FFF2-40B4-BE49-F238E27FC236}">
                <a16:creationId xmlns:a16="http://schemas.microsoft.com/office/drawing/2014/main" id="{51A50B35-57CF-25F3-66E5-D3BBF71706E0}"/>
              </a:ext>
            </a:extLst>
          </p:cNvPr>
          <p:cNvSpPr txBox="1"/>
          <p:nvPr/>
        </p:nvSpPr>
        <p:spPr>
          <a:xfrm>
            <a:off x="1191237" y="1266734"/>
            <a:ext cx="7608813" cy="1323439"/>
          </a:xfrm>
          <a:prstGeom prst="rect">
            <a:avLst/>
          </a:prstGeom>
          <a:noFill/>
        </p:spPr>
        <p:txBody>
          <a:bodyPr wrap="square" rtlCol="0">
            <a:spAutoFit/>
          </a:bodyPr>
          <a:lstStyle/>
          <a:p>
            <a:r>
              <a:rPr lang="en-US" sz="2000" dirty="0"/>
              <a:t>In that day I will make a covenant for them With the beasts of the field, With the birds of the air, And with the creeping things of the ground. Bow and sword of battle I will shatter from the earth, To make them lie down safely.</a:t>
            </a:r>
          </a:p>
        </p:txBody>
      </p:sp>
      <p:sp>
        <p:nvSpPr>
          <p:cNvPr id="8" name="TextBox 7">
            <a:extLst>
              <a:ext uri="{FF2B5EF4-FFF2-40B4-BE49-F238E27FC236}">
                <a16:creationId xmlns:a16="http://schemas.microsoft.com/office/drawing/2014/main" id="{7C118CB7-9706-3670-FBF1-4CBFA9A07F7C}"/>
              </a:ext>
            </a:extLst>
          </p:cNvPr>
          <p:cNvSpPr txBox="1"/>
          <p:nvPr/>
        </p:nvSpPr>
        <p:spPr>
          <a:xfrm>
            <a:off x="1249960" y="3332936"/>
            <a:ext cx="7499756" cy="923330"/>
          </a:xfrm>
          <a:prstGeom prst="rect">
            <a:avLst/>
          </a:prstGeom>
          <a:noFill/>
        </p:spPr>
        <p:txBody>
          <a:bodyPr wrap="square" rtlCol="0">
            <a:spAutoFit/>
          </a:bodyPr>
          <a:lstStyle/>
          <a:p>
            <a:r>
              <a:rPr lang="en-US" dirty="0"/>
              <a:t>I will cut off the chariot from Ephraim And the horse from Jerusalem; The battle bow shall be cut off. He shall speak peace to the nations; His dominion shall be 'from sea to sea, And from the River to the ends of the earth.'</a:t>
            </a:r>
          </a:p>
        </p:txBody>
      </p:sp>
      <p:sp>
        <p:nvSpPr>
          <p:cNvPr id="9" name="TextBox 8">
            <a:extLst>
              <a:ext uri="{FF2B5EF4-FFF2-40B4-BE49-F238E27FC236}">
                <a16:creationId xmlns:a16="http://schemas.microsoft.com/office/drawing/2014/main" id="{8652CF7F-8935-2690-87C0-37A145B48E91}"/>
              </a:ext>
            </a:extLst>
          </p:cNvPr>
          <p:cNvSpPr txBox="1"/>
          <p:nvPr/>
        </p:nvSpPr>
        <p:spPr>
          <a:xfrm>
            <a:off x="1140903" y="4970640"/>
            <a:ext cx="7608813" cy="1477328"/>
          </a:xfrm>
          <a:prstGeom prst="rect">
            <a:avLst/>
          </a:prstGeom>
          <a:noFill/>
        </p:spPr>
        <p:txBody>
          <a:bodyPr wrap="square" rtlCol="0">
            <a:spAutoFit/>
          </a:bodyPr>
          <a:lstStyle/>
          <a:p>
            <a:r>
              <a:rPr lang="en-US" dirty="0"/>
              <a:t>Eph 6:10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a:t>
            </a:r>
          </a:p>
        </p:txBody>
      </p:sp>
    </p:spTree>
    <p:extLst>
      <p:ext uri="{BB962C8B-B14F-4D97-AF65-F5344CB8AC3E}">
        <p14:creationId xmlns:p14="http://schemas.microsoft.com/office/powerpoint/2010/main" val="4235274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ED0A390-6C34-3409-BCEE-021D15D670EE}"/>
              </a:ext>
            </a:extLst>
          </p:cNvPr>
          <p:cNvSpPr txBox="1"/>
          <p:nvPr/>
        </p:nvSpPr>
        <p:spPr>
          <a:xfrm>
            <a:off x="1174459" y="1107348"/>
            <a:ext cx="7701093" cy="6771084"/>
          </a:xfrm>
          <a:prstGeom prst="rect">
            <a:avLst/>
          </a:prstGeom>
          <a:noFill/>
        </p:spPr>
        <p:txBody>
          <a:bodyPr wrap="square">
            <a:spAutoFit/>
          </a:bodyPr>
          <a:lstStyle/>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6,7.  </a:t>
            </a:r>
            <a:r>
              <a:rPr lang="en-US" sz="2800" kern="100" dirty="0">
                <a:effectLst/>
                <a:latin typeface="Calibri" panose="020F0502020204030204" pitchFamily="34" charset="0"/>
                <a:ea typeface="Calibri" panose="020F0502020204030204" pitchFamily="34" charset="0"/>
                <a:cs typeface="Calibri" panose="020F0502020204030204" pitchFamily="34" charset="0"/>
              </a:rPr>
              <a:t>Here is the reason for the light, the rejoicing and the victory—the Child!  This obviously refers to the child to be born of the virgin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7:14</a:t>
            </a:r>
            <a:r>
              <a:rPr lang="en-US" sz="2800" kern="100" dirty="0">
                <a:effectLst/>
                <a:latin typeface="Calibri" panose="020F0502020204030204" pitchFamily="34" charset="0"/>
                <a:ea typeface="Calibri" panose="020F0502020204030204" pitchFamily="34" charset="0"/>
                <a:cs typeface="Calibri" panose="020F0502020204030204" pitchFamily="34" charset="0"/>
              </a:rPr>
              <a:t>)—Jesus, the Messiah.  He would be a “</a:t>
            </a:r>
            <a:r>
              <a:rPr lang="en-US" sz="2800" kern="100" dirty="0">
                <a:effectLst/>
                <a:latin typeface="Arial Black" panose="020B0A04020102020204" pitchFamily="34" charset="0"/>
                <a:ea typeface="Calibri" panose="020F0502020204030204" pitchFamily="34" charset="0"/>
                <a:cs typeface="Calibri" panose="020F0502020204030204" pitchFamily="34" charset="0"/>
              </a:rPr>
              <a:t>son</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Son of man</a:t>
            </a: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800" kern="1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humanity</a:t>
            </a: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16:28</a:t>
            </a: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kern="100" dirty="0">
                <a:effectLst/>
                <a:latin typeface="Calibri" panose="020F0502020204030204" pitchFamily="34" charset="0"/>
                <a:ea typeface="Calibri" panose="020F0502020204030204" pitchFamily="34" charset="0"/>
                <a:cs typeface="Calibri" panose="020F0502020204030204" pitchFamily="34" charset="0"/>
              </a:rPr>
              <a:t>Assuredly, I say to you, there are some standing here who shall not taste death till they see the Son of Man coming in His kingdom."</a:t>
            </a:r>
          </a:p>
          <a:p>
            <a:pPr marL="0" marR="0">
              <a:spcBef>
                <a:spcPts val="0"/>
              </a:spcBef>
              <a:spcAft>
                <a:spcPts val="800"/>
              </a:spcAft>
            </a:pP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Son of God</a:t>
            </a: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800" kern="1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deity</a:t>
            </a: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8:29 </a:t>
            </a:r>
            <a:r>
              <a:rPr lang="en-US" sz="2800" kern="100" dirty="0">
                <a:effectLst/>
                <a:latin typeface="Calibri" panose="020F0502020204030204" pitchFamily="34" charset="0"/>
                <a:ea typeface="Calibri" panose="020F0502020204030204" pitchFamily="34" charset="0"/>
                <a:cs typeface="Calibri" panose="020F0502020204030204" pitchFamily="34" charset="0"/>
              </a:rPr>
              <a:t>And suddenly they cried out, saying, "What have we to do with You, Jesus, You Son of God? Have You come here to torment us before the time?"</a:t>
            </a:r>
          </a:p>
          <a:p>
            <a:pPr marL="0" marR="0">
              <a:spcBef>
                <a:spcPts val="0"/>
              </a:spcBef>
              <a:spcAft>
                <a:spcPts val="800"/>
              </a:spcAft>
            </a:pPr>
            <a:endParaRPr lang="en-US" sz="2800"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endPar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Psa</a:t>
            </a:r>
            <a:r>
              <a:rPr lang="en-US" sz="28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2:7ff; Heb 1:5).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DDF23E1-1E9A-B9F6-3BDB-071F47FC3A68}"/>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26120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1B6249A-0922-5A32-5D22-C2752ED90F6A}"/>
              </a:ext>
            </a:extLst>
          </p:cNvPr>
          <p:cNvSpPr txBox="1"/>
          <p:nvPr/>
        </p:nvSpPr>
        <p:spPr>
          <a:xfrm>
            <a:off x="1342239" y="1157681"/>
            <a:ext cx="7340368" cy="5159371"/>
          </a:xfrm>
          <a:prstGeom prst="rect">
            <a:avLst/>
          </a:prstGeom>
          <a:noFill/>
        </p:spPr>
        <p:txBody>
          <a:bodyPr wrap="square">
            <a:spAutoFit/>
          </a:bodyPr>
          <a:lstStyle/>
          <a:p>
            <a:r>
              <a:rPr lang="en-US" sz="4000" b="1" dirty="0">
                <a:solidFill>
                  <a:srgbClr val="0070C0"/>
                </a:solidFill>
                <a:effectLst/>
                <a:latin typeface="Calibri" panose="020F0502020204030204" pitchFamily="34" charset="0"/>
                <a:ea typeface="Calibri" panose="020F0502020204030204" pitchFamily="34" charset="0"/>
              </a:rPr>
              <a:t>Isaiah 9:6</a:t>
            </a:r>
          </a:p>
          <a:p>
            <a:r>
              <a:rPr lang="en-US" sz="4000" dirty="0">
                <a:effectLst/>
                <a:latin typeface="Calibri" panose="020F0502020204030204" pitchFamily="34" charset="0"/>
                <a:ea typeface="Calibri" panose="020F0502020204030204" pitchFamily="34" charset="0"/>
              </a:rPr>
              <a:t>For unto us a Child is born,       Unto us a Son is given; And the government will be upon His shoulder. And His name will be called </a:t>
            </a:r>
            <a:r>
              <a:rPr lang="en-US" sz="4000" u="sng" dirty="0">
                <a:solidFill>
                  <a:srgbClr val="FF0000"/>
                </a:solidFill>
                <a:effectLst/>
                <a:latin typeface="Arial Rounded MT Bold" panose="020F0704030504030204" pitchFamily="34" charset="0"/>
                <a:ea typeface="Calibri" panose="020F0502020204030204" pitchFamily="34" charset="0"/>
              </a:rPr>
              <a:t>Wonderful</a:t>
            </a:r>
            <a:r>
              <a:rPr lang="en-US" sz="4000" dirty="0">
                <a:effectLst/>
                <a:latin typeface="Calibri" panose="020F0502020204030204" pitchFamily="34" charset="0"/>
                <a:ea typeface="Calibri" panose="020F0502020204030204" pitchFamily="34" charset="0"/>
              </a:rPr>
              <a:t>,  </a:t>
            </a:r>
            <a:r>
              <a:rPr lang="en-US" sz="4000" dirty="0">
                <a:solidFill>
                  <a:srgbClr val="7030A0"/>
                </a:solidFill>
                <a:effectLst/>
                <a:latin typeface="Berlin Sans FB Demi" panose="020E0802020502020306" pitchFamily="34" charset="0"/>
                <a:ea typeface="Calibri" panose="020F0502020204030204" pitchFamily="34" charset="0"/>
              </a:rPr>
              <a:t>Counselor</a:t>
            </a:r>
            <a:r>
              <a:rPr lang="en-US" sz="4000" dirty="0">
                <a:effectLst/>
                <a:latin typeface="Calibri" panose="020F0502020204030204" pitchFamily="34" charset="0"/>
                <a:ea typeface="Calibri" panose="020F0502020204030204" pitchFamily="34" charset="0"/>
              </a:rPr>
              <a:t>, </a:t>
            </a:r>
            <a:r>
              <a:rPr lang="en-US" sz="4000" u="sng" dirty="0">
                <a:solidFill>
                  <a:srgbClr val="0070C0"/>
                </a:solidFill>
                <a:effectLst/>
                <a:latin typeface="Cooper Black" panose="0208090404030B020404" pitchFamily="18" charset="0"/>
                <a:ea typeface="Calibri" panose="020F0502020204030204" pitchFamily="34" charset="0"/>
              </a:rPr>
              <a:t>Mighty God</a:t>
            </a:r>
            <a:r>
              <a:rPr lang="en-US" sz="4000" dirty="0">
                <a:solidFill>
                  <a:srgbClr val="0070C0"/>
                </a:solidFill>
                <a:effectLst/>
                <a:latin typeface="Calibri" panose="020F0502020204030204" pitchFamily="34" charset="0"/>
                <a:ea typeface="Calibri" panose="020F0502020204030204" pitchFamily="34" charset="0"/>
              </a:rPr>
              <a:t>,</a:t>
            </a:r>
            <a:r>
              <a:rPr lang="en-US" sz="4000" dirty="0">
                <a:effectLst/>
                <a:latin typeface="Calibri" panose="020F0502020204030204" pitchFamily="34" charset="0"/>
                <a:ea typeface="Calibri" panose="020F0502020204030204" pitchFamily="34" charset="0"/>
              </a:rPr>
              <a:t>  </a:t>
            </a:r>
            <a:r>
              <a:rPr lang="en-US" sz="4000" u="sng" dirty="0">
                <a:solidFill>
                  <a:srgbClr val="00B0F0"/>
                </a:solidFill>
                <a:effectLst/>
                <a:latin typeface="Franklin Gothic Medium" panose="020B0603020102020204" pitchFamily="34" charset="0"/>
                <a:ea typeface="Calibri" panose="020F0502020204030204" pitchFamily="34" charset="0"/>
              </a:rPr>
              <a:t>Everlasting</a:t>
            </a:r>
            <a:r>
              <a:rPr lang="en-US" sz="4000" dirty="0">
                <a:solidFill>
                  <a:srgbClr val="FF0000"/>
                </a:solidFill>
                <a:effectLst/>
                <a:latin typeface="Franklin Gothic Medium" panose="020B0603020102020204" pitchFamily="34" charset="0"/>
                <a:ea typeface="Calibri" panose="020F0502020204030204" pitchFamily="34" charset="0"/>
              </a:rPr>
              <a:t> </a:t>
            </a:r>
            <a:r>
              <a:rPr lang="en-US" sz="4000" u="sng" dirty="0">
                <a:solidFill>
                  <a:srgbClr val="00B0F0"/>
                </a:solidFill>
                <a:effectLst/>
                <a:latin typeface="Franklin Gothic Medium" panose="020B0603020102020204" pitchFamily="34" charset="0"/>
                <a:ea typeface="Calibri" panose="020F0502020204030204" pitchFamily="34" charset="0"/>
              </a:rPr>
              <a:t>Father</a:t>
            </a:r>
            <a:r>
              <a:rPr lang="en-US" sz="4000" dirty="0">
                <a:solidFill>
                  <a:srgbClr val="00B0F0"/>
                </a:solidFill>
                <a:effectLst/>
                <a:latin typeface="Calibri" panose="020F0502020204030204" pitchFamily="34" charset="0"/>
                <a:ea typeface="Calibri" panose="020F0502020204030204" pitchFamily="34" charset="0"/>
              </a:rPr>
              <a:t>,</a:t>
            </a:r>
            <a:r>
              <a:rPr lang="en-US" sz="4000" dirty="0">
                <a:effectLst/>
                <a:latin typeface="Calibri" panose="020F0502020204030204" pitchFamily="34" charset="0"/>
                <a:ea typeface="Calibri" panose="020F0502020204030204" pitchFamily="34" charset="0"/>
              </a:rPr>
              <a:t>  </a:t>
            </a:r>
            <a:r>
              <a:rPr lang="en-US" sz="4000" u="sng" dirty="0">
                <a:solidFill>
                  <a:schemeClr val="accent2">
                    <a:lumMod val="75000"/>
                  </a:schemeClr>
                </a:solidFill>
                <a:effectLst/>
                <a:latin typeface="Britannic Bold" panose="020B0903060703020204" pitchFamily="34" charset="0"/>
                <a:ea typeface="Calibri" panose="020F0502020204030204" pitchFamily="34" charset="0"/>
              </a:rPr>
              <a:t>Prince of Peace</a:t>
            </a:r>
            <a:r>
              <a:rPr lang="en-US" sz="4000" dirty="0">
                <a:solidFill>
                  <a:schemeClr val="accent2">
                    <a:lumMod val="75000"/>
                  </a:schemeClr>
                </a:solidFill>
                <a:effectLst/>
                <a:latin typeface="Calibri" panose="020F0502020204030204" pitchFamily="34" charset="0"/>
                <a:ea typeface="Calibri" panose="020F0502020204030204" pitchFamily="34" charset="0"/>
              </a:rPr>
              <a:t>.</a:t>
            </a:r>
            <a:endParaRPr lang="en-US" sz="4000" dirty="0">
              <a:solidFill>
                <a:schemeClr val="accent2">
                  <a:lumMod val="75000"/>
                </a:schemeClr>
              </a:solidFill>
            </a:endParaRPr>
          </a:p>
        </p:txBody>
      </p:sp>
      <p:sp>
        <p:nvSpPr>
          <p:cNvPr id="5" name="Footer Placeholder 4">
            <a:extLst>
              <a:ext uri="{FF2B5EF4-FFF2-40B4-BE49-F238E27FC236}">
                <a16:creationId xmlns:a16="http://schemas.microsoft.com/office/drawing/2014/main" id="{144FB602-2232-1850-3933-FA6587CF6B47}"/>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98203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A9A5131-A70D-4E36-6360-BF9F83BF48BF}"/>
              </a:ext>
            </a:extLst>
          </p:cNvPr>
          <p:cNvSpPr txBox="1"/>
          <p:nvPr/>
        </p:nvSpPr>
        <p:spPr>
          <a:xfrm>
            <a:off x="1291905" y="1015068"/>
            <a:ext cx="7424256" cy="6873677"/>
          </a:xfrm>
          <a:prstGeom prst="rect">
            <a:avLst/>
          </a:prstGeom>
          <a:noFill/>
        </p:spPr>
        <p:txBody>
          <a:bodyPr wrap="square">
            <a:spAutoFit/>
          </a:bodyPr>
          <a:lstStyle/>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He would be given—the beautiful gift of God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3:16</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Government on His shoulder—</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rule</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reign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u="sng" kern="100" dirty="0">
                <a:effectLst/>
                <a:latin typeface="Calibri" panose="020F0502020204030204" pitchFamily="34" charset="0"/>
                <a:ea typeface="Calibri" panose="020F0502020204030204" pitchFamily="34" charset="0"/>
                <a:cs typeface="Calibri" panose="020F0502020204030204" pitchFamily="34" charset="0"/>
              </a:rPr>
              <a:t>sovereignty</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Eph.1:18-23</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r>
              <a:rPr lang="en-US" sz="3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000" kern="100" dirty="0">
                <a:effectLst/>
                <a:latin typeface="Calibri" panose="020F0502020204030204" pitchFamily="34" charset="0"/>
                <a:ea typeface="Calibri" panose="020F0502020204030204" pitchFamily="34" charset="0"/>
                <a:cs typeface="Calibri" panose="020F0502020204030204" pitchFamily="34" charset="0"/>
              </a:rPr>
              <a:t>The eyes of your understanding being enlightened; that you may know what is the hope </a:t>
            </a:r>
            <a:r>
              <a:rPr lang="en-US" kern="100" dirty="0">
                <a:effectLst/>
                <a:latin typeface="Calibri" panose="020F0502020204030204" pitchFamily="34" charset="0"/>
                <a:ea typeface="Calibri" panose="020F0502020204030204" pitchFamily="34" charset="0"/>
                <a:cs typeface="Calibri" panose="020F0502020204030204" pitchFamily="34" charset="0"/>
              </a:rPr>
              <a:t>of His calling, what are the riches of the glory of His inheritance in the saints, </a:t>
            </a:r>
            <a:r>
              <a:rPr lang="en-US"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19</a:t>
            </a:r>
            <a:r>
              <a:rPr lang="en-US" kern="100" dirty="0">
                <a:effectLst/>
                <a:latin typeface="Calibri" panose="020F0502020204030204" pitchFamily="34" charset="0"/>
                <a:ea typeface="Calibri" panose="020F0502020204030204" pitchFamily="34" charset="0"/>
                <a:cs typeface="Calibri" panose="020F0502020204030204" pitchFamily="34" charset="0"/>
              </a:rPr>
              <a:t> and what is the exceeding greatness of His power toward us who believe, according to the working of His mighty power</a:t>
            </a:r>
          </a:p>
          <a:p>
            <a:pPr marL="0" marR="0">
              <a:spcBef>
                <a:spcPts val="0"/>
              </a:spcBef>
              <a:spcAft>
                <a:spcPts val="800"/>
              </a:spcAft>
            </a:pPr>
            <a:r>
              <a:rPr lang="en-US"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20</a:t>
            </a:r>
            <a:r>
              <a:rPr lang="en-US" kern="100" dirty="0">
                <a:effectLst/>
                <a:latin typeface="Calibri" panose="020F0502020204030204" pitchFamily="34" charset="0"/>
                <a:ea typeface="Calibri" panose="020F0502020204030204" pitchFamily="34" charset="0"/>
                <a:cs typeface="Calibri" panose="020F0502020204030204" pitchFamily="34" charset="0"/>
              </a:rPr>
              <a:t> which He worked in Christ when He raised Him from the dead and seated Him at His right hand in the heavenly places, </a:t>
            </a:r>
            <a:r>
              <a:rPr lang="en-US"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21</a:t>
            </a:r>
            <a:r>
              <a:rPr lang="en-US" kern="100" dirty="0">
                <a:effectLst/>
                <a:latin typeface="Calibri" panose="020F0502020204030204" pitchFamily="34" charset="0"/>
                <a:ea typeface="Calibri" panose="020F0502020204030204" pitchFamily="34" charset="0"/>
                <a:cs typeface="Calibri" panose="020F0502020204030204" pitchFamily="34" charset="0"/>
              </a:rPr>
              <a:t> far above all principality and power and might and dominion, and every name that is named, not only in this age but also in that which is to come.</a:t>
            </a:r>
          </a:p>
          <a:p>
            <a:pPr marL="0" marR="0">
              <a:spcBef>
                <a:spcPts val="0"/>
              </a:spcBef>
              <a:spcAft>
                <a:spcPts val="800"/>
              </a:spcAft>
            </a:pPr>
            <a:r>
              <a:rPr lang="en-US"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22 </a:t>
            </a:r>
            <a:r>
              <a:rPr lang="en-US" kern="100" dirty="0">
                <a:effectLst/>
                <a:latin typeface="Calibri" panose="020F0502020204030204" pitchFamily="34" charset="0"/>
                <a:ea typeface="Calibri" panose="020F0502020204030204" pitchFamily="34" charset="0"/>
                <a:cs typeface="Calibri" panose="020F0502020204030204" pitchFamily="34" charset="0"/>
              </a:rPr>
              <a:t>And He put all things under His feet, and gave Him to be head over all things to the church, </a:t>
            </a:r>
            <a:r>
              <a:rPr lang="en-US"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23</a:t>
            </a:r>
            <a:r>
              <a:rPr lang="en-US" kern="100" dirty="0">
                <a:effectLst/>
                <a:latin typeface="Calibri" panose="020F0502020204030204" pitchFamily="34" charset="0"/>
                <a:ea typeface="Calibri" panose="020F0502020204030204" pitchFamily="34" charset="0"/>
                <a:cs typeface="Calibri" panose="020F0502020204030204" pitchFamily="34" charset="0"/>
              </a:rPr>
              <a:t> which is His body, the fullness of Him who fills all in all.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30909B2-FE70-87D1-4889-C2B9200CC45D}"/>
              </a:ext>
            </a:extLst>
          </p:cNvPr>
          <p:cNvSpPr/>
          <p:nvPr/>
        </p:nvSpPr>
        <p:spPr>
          <a:xfrm>
            <a:off x="1216404" y="2181138"/>
            <a:ext cx="7524924" cy="431194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FFE74E90-1C81-EA5E-94FF-D5FA087431E5}"/>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85206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A9A5131-A70D-4E36-6360-BF9F83BF48BF}"/>
              </a:ext>
            </a:extLst>
          </p:cNvPr>
          <p:cNvSpPr txBox="1"/>
          <p:nvPr/>
        </p:nvSpPr>
        <p:spPr>
          <a:xfrm>
            <a:off x="1149292" y="956345"/>
            <a:ext cx="7801761" cy="5570756"/>
          </a:xfrm>
          <a:prstGeom prst="rect">
            <a:avLst/>
          </a:prstGeom>
          <a:noFill/>
        </p:spPr>
        <p:txBody>
          <a:bodyPr wrap="square">
            <a:spAutoFit/>
          </a:bodyPr>
          <a:lstStyle/>
          <a:p>
            <a:pPr marL="0" marR="0">
              <a:spcBef>
                <a:spcPts val="0"/>
              </a:spcBef>
              <a:spcAft>
                <a:spcPts val="800"/>
              </a:spcAft>
            </a:pPr>
            <a:r>
              <a:rPr lang="en-US" sz="3200" b="1" kern="100" dirty="0">
                <a:effectLst/>
                <a:latin typeface="Calibri" panose="020F0502020204030204" pitchFamily="34" charset="0"/>
                <a:ea typeface="Calibri" panose="020F0502020204030204" pitchFamily="34" charset="0"/>
                <a:cs typeface="Calibri" panose="020F0502020204030204" pitchFamily="34" charset="0"/>
              </a:rPr>
              <a:t>These five names describe His characteristics, and His nature:</a:t>
            </a:r>
          </a:p>
          <a:p>
            <a:pPr marL="571500" marR="0" indent="-571500">
              <a:spcBef>
                <a:spcPts val="0"/>
              </a:spcBef>
              <a:spcAft>
                <a:spcPts val="800"/>
              </a:spcAft>
              <a:buFont typeface="Arial" panose="020B0604020202020204" pitchFamily="34" charset="0"/>
              <a:buChar char="•"/>
            </a:pPr>
            <a:r>
              <a:rPr kumimoji="0" lang="en-US" sz="4400" b="0" i="0" u="none" strike="noStrike" kern="0" cap="none" spc="0" normalizeH="0" baseline="0" noProof="0" dirty="0">
                <a:ln>
                  <a:noFill/>
                </a:ln>
                <a:solidFill>
                  <a:srgbClr val="0070C0"/>
                </a:solidFill>
                <a:effectLst/>
                <a:uLnTx/>
                <a:uFillTx/>
                <a:latin typeface="Arial Rounded MT Bold" panose="020F0704030504030204" pitchFamily="34" charset="0"/>
                <a:ea typeface="Calibri" panose="020F0502020204030204" pitchFamily="34" charset="0"/>
                <a:cs typeface="+mn-cs"/>
              </a:rPr>
              <a:t>Wonderful</a:t>
            </a:r>
            <a:endParaRPr lang="en-US" sz="4400" kern="0" dirty="0">
              <a:solidFill>
                <a:srgbClr val="0070C0"/>
              </a:solidFill>
              <a:latin typeface="Calibri" panose="020F0502020204030204"/>
              <a:ea typeface="Calibri" panose="020F0502020204030204" pitchFamily="34" charset="0"/>
            </a:endParaRPr>
          </a:p>
          <a:p>
            <a:pPr marL="571500" marR="0" indent="-571500">
              <a:spcBef>
                <a:spcPts val="0"/>
              </a:spcBef>
              <a:spcAft>
                <a:spcPts val="800"/>
              </a:spcAft>
              <a:buFont typeface="Arial" panose="020B0604020202020204" pitchFamily="34" charset="0"/>
              <a:buChar char="•"/>
            </a:pPr>
            <a:r>
              <a:rPr kumimoji="0" lang="en-US" sz="4400" b="0" i="0" u="none" strike="noStrike" kern="0" cap="none" spc="0" normalizeH="0" baseline="0" noProof="0" dirty="0">
                <a:ln>
                  <a:noFill/>
                </a:ln>
                <a:solidFill>
                  <a:srgbClr val="0070C0"/>
                </a:solidFill>
                <a:effectLst/>
                <a:uLnTx/>
                <a:uFillTx/>
                <a:latin typeface="Berlin Sans FB Demi" panose="020E0802020502020306" pitchFamily="34" charset="0"/>
                <a:ea typeface="Calibri" panose="020F0502020204030204" pitchFamily="34" charset="0"/>
                <a:cs typeface="+mn-cs"/>
              </a:rPr>
              <a:t>Counselor</a:t>
            </a:r>
          </a:p>
          <a:p>
            <a:pPr marL="571500" marR="0" indent="-571500">
              <a:spcBef>
                <a:spcPts val="0"/>
              </a:spcBef>
              <a:spcAft>
                <a:spcPts val="800"/>
              </a:spcAft>
              <a:buFont typeface="Arial" panose="020B0604020202020204" pitchFamily="34" charset="0"/>
              <a:buChar char="•"/>
            </a:pPr>
            <a:r>
              <a:rPr kumimoji="0" lang="en-US" sz="4400" b="0" i="0" u="none" strike="noStrike" kern="0" cap="none" spc="0" normalizeH="0" baseline="0" noProof="0" dirty="0">
                <a:ln>
                  <a:noFill/>
                </a:ln>
                <a:solidFill>
                  <a:srgbClr val="0070C0"/>
                </a:solidFill>
                <a:effectLst/>
                <a:uLnTx/>
                <a:uFillTx/>
                <a:latin typeface="Cooper Black" panose="0208090404030B020404" pitchFamily="18" charset="0"/>
                <a:ea typeface="Calibri" panose="020F0502020204030204" pitchFamily="34" charset="0"/>
                <a:cs typeface="+mn-cs"/>
              </a:rPr>
              <a:t>Mighty God</a:t>
            </a:r>
          </a:p>
          <a:p>
            <a:pPr marL="571500" marR="0" indent="-571500">
              <a:spcBef>
                <a:spcPts val="0"/>
              </a:spcBef>
              <a:spcAft>
                <a:spcPts val="800"/>
              </a:spcAft>
              <a:buFont typeface="Arial" panose="020B0604020202020204" pitchFamily="34" charset="0"/>
              <a:buChar char="•"/>
            </a:pPr>
            <a:r>
              <a:rPr kumimoji="0" lang="en-US" sz="4400" b="0" i="0" u="none" strike="noStrike" kern="0" cap="none" spc="0" normalizeH="0" baseline="0" noProof="0" dirty="0">
                <a:ln>
                  <a:noFill/>
                </a:ln>
                <a:solidFill>
                  <a:srgbClr val="0070C0"/>
                </a:solidFill>
                <a:effectLst/>
                <a:uLnTx/>
                <a:uFillTx/>
                <a:latin typeface="Franklin Gothic Medium" panose="020B0603020102020204" pitchFamily="34" charset="0"/>
                <a:ea typeface="Calibri" panose="020F0502020204030204" pitchFamily="34" charset="0"/>
                <a:cs typeface="+mn-cs"/>
              </a:rPr>
              <a:t>Everlasting Father</a:t>
            </a:r>
          </a:p>
          <a:p>
            <a:pPr marL="571500" marR="0" indent="-571500">
              <a:spcBef>
                <a:spcPts val="0"/>
              </a:spcBef>
              <a:spcAft>
                <a:spcPts val="800"/>
              </a:spcAft>
              <a:buFont typeface="Arial" panose="020B0604020202020204" pitchFamily="34" charset="0"/>
              <a:buChar char="•"/>
            </a:pPr>
            <a:r>
              <a:rPr kumimoji="0" lang="en-US" sz="4400" b="0" i="0" u="none" strike="noStrike" kern="0" cap="none" spc="0" normalizeH="0" baseline="0" noProof="0" dirty="0">
                <a:ln>
                  <a:noFill/>
                </a:ln>
                <a:solidFill>
                  <a:srgbClr val="0070C0"/>
                </a:solidFill>
                <a:effectLst/>
                <a:uLnTx/>
                <a:uFillTx/>
                <a:latin typeface="Britannic Bold" panose="020B0903060703020204" pitchFamily="34" charset="0"/>
                <a:ea typeface="Calibri" panose="020F0502020204030204" pitchFamily="34" charset="0"/>
                <a:cs typeface="+mn-cs"/>
              </a:rPr>
              <a:t>Prince of Peace</a:t>
            </a:r>
            <a:endParaRPr lang="en-US" sz="4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B56E190-BB82-B74C-05E0-045D0DB1DF91}"/>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32784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B196EC1-7C7F-7D91-2FBF-F57B8FC88A3A}"/>
              </a:ext>
            </a:extLst>
          </p:cNvPr>
          <p:cNvSpPr txBox="1"/>
          <p:nvPr/>
        </p:nvSpPr>
        <p:spPr>
          <a:xfrm>
            <a:off x="1308683" y="1971413"/>
            <a:ext cx="7004807" cy="3970318"/>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Wonderful</a:t>
            </a:r>
            <a:r>
              <a:rPr lang="en-US" sz="3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3600" kern="100" dirty="0">
                <a:effectLst/>
                <a:latin typeface="Calibri" panose="020F0502020204030204" pitchFamily="34" charset="0"/>
                <a:ea typeface="Calibri" panose="020F0502020204030204" pitchFamily="34" charset="0"/>
                <a:cs typeface="Calibri" panose="020F0502020204030204" pitchFamily="34" charset="0"/>
              </a:rPr>
              <a:t>He would cause people to wonder and be amazed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because of His greatness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7:28,29; 13:54).  </a:t>
            </a:r>
            <a:r>
              <a:rPr lang="en-US" sz="3600" kern="100" dirty="0">
                <a:effectLst/>
                <a:latin typeface="Calibri" panose="020F0502020204030204" pitchFamily="34" charset="0"/>
                <a:ea typeface="Calibri" panose="020F0502020204030204" pitchFamily="34" charset="0"/>
                <a:cs typeface="Calibri" panose="020F0502020204030204" pitchFamily="34" charset="0"/>
              </a:rPr>
              <a:t>He will be the wonder</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Calibri" panose="020F0502020204030204" pitchFamily="34" charset="0"/>
              </a:rPr>
              <a:t>of the ages,                          the full revelation of the God the Father Himself.</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4A9D24-056F-2025-72B8-C587A4B01475}"/>
              </a:ext>
            </a:extLst>
          </p:cNvPr>
          <p:cNvSpPr txBox="1"/>
          <p:nvPr/>
        </p:nvSpPr>
        <p:spPr>
          <a:xfrm>
            <a:off x="855676" y="856146"/>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FF0000"/>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49645B09-8D4F-6C51-0BA3-93B2CAE5F6EE}"/>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08228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4A9D24-056F-2025-72B8-C587A4B01475}"/>
              </a:ext>
            </a:extLst>
          </p:cNvPr>
          <p:cNvSpPr txBox="1"/>
          <p:nvPr/>
        </p:nvSpPr>
        <p:spPr>
          <a:xfrm>
            <a:off x="855676" y="856146"/>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FF0000"/>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49645B09-8D4F-6C51-0BA3-93B2CAE5F6EE}"/>
              </a:ext>
            </a:extLst>
          </p:cNvPr>
          <p:cNvSpPr>
            <a:spLocks noGrp="1"/>
          </p:cNvSpPr>
          <p:nvPr>
            <p:ph type="ftr" sz="quarter" idx="11"/>
          </p:nvPr>
        </p:nvSpPr>
        <p:spPr/>
        <p:txBody>
          <a:bodyPr/>
          <a:lstStyle/>
          <a:p>
            <a:r>
              <a:rPr lang="en-US"/>
              <a:t>b hastings  newlebanoncoc.com</a:t>
            </a:r>
            <a:endParaRPr lang="en-US" dirty="0"/>
          </a:p>
        </p:txBody>
      </p:sp>
      <p:pic>
        <p:nvPicPr>
          <p:cNvPr id="8" name="Picture 7">
            <a:extLst>
              <a:ext uri="{FF2B5EF4-FFF2-40B4-BE49-F238E27FC236}">
                <a16:creationId xmlns:a16="http://schemas.microsoft.com/office/drawing/2014/main" id="{A91E5F95-715C-1BD4-1B67-72F4B17957D6}"/>
              </a:ext>
            </a:extLst>
          </p:cNvPr>
          <p:cNvPicPr>
            <a:picLocks noChangeAspect="1"/>
          </p:cNvPicPr>
          <p:nvPr/>
        </p:nvPicPr>
        <p:blipFill>
          <a:blip r:embed="rId2"/>
          <a:stretch>
            <a:fillRect/>
          </a:stretch>
        </p:blipFill>
        <p:spPr>
          <a:xfrm>
            <a:off x="2009762" y="1871238"/>
            <a:ext cx="5980151" cy="4485113"/>
          </a:xfrm>
          <a:prstGeom prst="rect">
            <a:avLst/>
          </a:prstGeom>
        </p:spPr>
      </p:pic>
    </p:spTree>
    <p:extLst>
      <p:ext uri="{BB962C8B-B14F-4D97-AF65-F5344CB8AC3E}">
        <p14:creationId xmlns:p14="http://schemas.microsoft.com/office/powerpoint/2010/main" val="251490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B196EC1-7C7F-7D91-2FBF-F57B8FC88A3A}"/>
              </a:ext>
            </a:extLst>
          </p:cNvPr>
          <p:cNvSpPr txBox="1"/>
          <p:nvPr/>
        </p:nvSpPr>
        <p:spPr>
          <a:xfrm>
            <a:off x="1006679" y="1258349"/>
            <a:ext cx="7306811" cy="6155531"/>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Wonderful</a:t>
            </a:r>
            <a:endParaRPr lang="en-US" sz="36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300" dirty="0">
                <a:effectLst/>
                <a:latin typeface="Calibri" panose="020F0502020204030204" pitchFamily="34" charset="0"/>
                <a:ea typeface="Calibri" panose="020F0502020204030204" pitchFamily="34" charset="0"/>
              </a:rPr>
              <a:t>He is wonderful in his pre-existence, in his Virgin birth, in his role  in Creation and in the “upholding” of our universe.</a:t>
            </a:r>
          </a:p>
          <a:p>
            <a:pPr marL="342900" marR="0" indent="-342900">
              <a:spcBef>
                <a:spcPts val="0"/>
              </a:spcBef>
              <a:spcAft>
                <a:spcPts val="0"/>
              </a:spcAft>
              <a:buFont typeface="Arial" panose="020B0604020202020204" pitchFamily="34" charset="0"/>
              <a:buChar char="•"/>
            </a:pPr>
            <a:r>
              <a:rPr lang="en-US" sz="2300" dirty="0">
                <a:solidFill>
                  <a:srgbClr val="FF0000"/>
                </a:solidFill>
                <a:effectLst/>
                <a:latin typeface="Calibri" panose="020F0502020204030204" pitchFamily="34" charset="0"/>
                <a:ea typeface="Calibri" panose="020F0502020204030204" pitchFamily="34" charset="0"/>
              </a:rPr>
              <a:t>He is  wonderful in his mighty miracles, his teaching, his sufferings, his prophecies, his death, burial, and resurrection. </a:t>
            </a:r>
          </a:p>
          <a:p>
            <a:pPr marL="342900" marR="0" indent="-342900">
              <a:spcBef>
                <a:spcPts val="0"/>
              </a:spcBef>
              <a:spcAft>
                <a:spcPts val="0"/>
              </a:spcAft>
              <a:buFont typeface="Arial" panose="020B0604020202020204" pitchFamily="34" charset="0"/>
              <a:buChar char="•"/>
            </a:pPr>
            <a:r>
              <a:rPr lang="en-US" sz="2300" dirty="0">
                <a:solidFill>
                  <a:srgbClr val="0070C0"/>
                </a:solidFill>
                <a:effectLst/>
                <a:latin typeface="Calibri" panose="020F0502020204030204" pitchFamily="34" charset="0"/>
                <a:ea typeface="Calibri" panose="020F0502020204030204" pitchFamily="34" charset="0"/>
              </a:rPr>
              <a:t>He is wonderful in the Old Testament and his appearance as “The Angel of Jehovah!”</a:t>
            </a:r>
          </a:p>
          <a:p>
            <a:pPr marL="342900" marR="0" indent="-342900">
              <a:spcBef>
                <a:spcPts val="0"/>
              </a:spcBef>
              <a:spcAft>
                <a:spcPts val="0"/>
              </a:spcAft>
              <a:buFont typeface="Arial" panose="020B0604020202020204" pitchFamily="34" charset="0"/>
              <a:buChar char="•"/>
            </a:pPr>
            <a:r>
              <a:rPr lang="en-US" sz="2300" dirty="0">
                <a:effectLst/>
                <a:latin typeface="Calibri" panose="020F0502020204030204" pitchFamily="34" charset="0"/>
                <a:ea typeface="Calibri" panose="020F0502020204030204" pitchFamily="34" charset="0"/>
              </a:rPr>
              <a:t>He is wonderful in the establishment of his kingdom, the Church, and in his blessing of his Holy Bride.</a:t>
            </a:r>
          </a:p>
          <a:p>
            <a:pPr marL="342900" marR="0" indent="-342900">
              <a:spcBef>
                <a:spcPts val="0"/>
              </a:spcBef>
              <a:spcAft>
                <a:spcPts val="0"/>
              </a:spcAft>
              <a:buFont typeface="Arial" panose="020B0604020202020204" pitchFamily="34" charset="0"/>
              <a:buChar char="•"/>
            </a:pPr>
            <a:r>
              <a:rPr lang="en-US" sz="2300" dirty="0">
                <a:solidFill>
                  <a:srgbClr val="FF0000"/>
                </a:solidFill>
                <a:effectLst/>
                <a:latin typeface="Calibri" panose="020F0502020204030204" pitchFamily="34" charset="0"/>
                <a:ea typeface="Calibri" panose="020F0502020204030204" pitchFamily="34" charset="0"/>
              </a:rPr>
              <a:t>He is wonderful in what he will yet accomplish when he appears the Second Time,  and shall judge the living and the dead, and assign to every man who ever lived his eternal destiny</a:t>
            </a:r>
            <a:endParaRPr lang="en-US" sz="2300"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4A9D24-056F-2025-72B8-C587A4B01475}"/>
              </a:ext>
            </a:extLst>
          </p:cNvPr>
          <p:cNvSpPr txBox="1"/>
          <p:nvPr/>
        </p:nvSpPr>
        <p:spPr>
          <a:xfrm>
            <a:off x="855676" y="856146"/>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FF0000"/>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9804AE8A-2801-B3E3-2DDE-B86AFE73CE72}"/>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70395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147CBFB-366C-B43E-6427-C50BFA8032F9}"/>
              </a:ext>
            </a:extLst>
          </p:cNvPr>
          <p:cNvSpPr txBox="1"/>
          <p:nvPr/>
        </p:nvSpPr>
        <p:spPr>
          <a:xfrm>
            <a:off x="1484852" y="2197916"/>
            <a:ext cx="7273255" cy="3416320"/>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Counselor</a:t>
            </a:r>
            <a:endParaRPr lang="en-US" sz="36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b="1" kern="100" dirty="0">
                <a:effectLst/>
                <a:latin typeface="Calibri" panose="020F0502020204030204" pitchFamily="34" charset="0"/>
                <a:ea typeface="Calibri" panose="020F0502020204030204" pitchFamily="34" charset="0"/>
                <a:cs typeface="Calibri" panose="020F0502020204030204" pitchFamily="34" charset="0"/>
              </a:rPr>
              <a:t>adviser, one with great wisdom</a:t>
            </a:r>
            <a:r>
              <a:rPr lang="en-US" sz="3600" kern="100" dirty="0">
                <a:effectLst/>
                <a:latin typeface="Calibri" panose="020F0502020204030204" pitchFamily="34" charset="0"/>
                <a:ea typeface="Calibri" panose="020F0502020204030204" pitchFamily="34" charset="0"/>
                <a:cs typeface="Calibri" panose="020F0502020204030204" pitchFamily="34" charset="0"/>
              </a:rPr>
              <a:t>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(11:2;   Col 2:3;   1 Cor 1:24).</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As the King in His kingdom                 He will be a Counselor to all of His subjects.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E92A7F-0A23-B691-E833-5763C671E179}"/>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BEA710BD-1DA2-52B2-4B13-6ED51CE7A36C}"/>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67945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147CBFB-366C-B43E-6427-C50BFA8032F9}"/>
              </a:ext>
            </a:extLst>
          </p:cNvPr>
          <p:cNvSpPr txBox="1"/>
          <p:nvPr/>
        </p:nvSpPr>
        <p:spPr>
          <a:xfrm>
            <a:off x="1006679" y="1400961"/>
            <a:ext cx="7629788" cy="5367869"/>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Counselor</a:t>
            </a:r>
            <a:endParaRPr lang="en-US" sz="3600" b="1"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rPr>
              <a:t>He is the only Counselor who ever had “the words of eternal life” </a:t>
            </a:r>
            <a:r>
              <a:rPr lang="en-US" sz="2100" b="1" dirty="0">
                <a:solidFill>
                  <a:srgbClr val="0070C0"/>
                </a:solidFill>
                <a:effectLst/>
                <a:latin typeface="Calibri" panose="020F0502020204030204" pitchFamily="34" charset="0"/>
                <a:ea typeface="Calibri" panose="020F0502020204030204" pitchFamily="34" charset="0"/>
              </a:rPr>
              <a:t>(John 6:68); </a:t>
            </a:r>
            <a:r>
              <a:rPr lang="en-US" sz="2100" dirty="0">
                <a:effectLst/>
                <a:latin typeface="Calibri" panose="020F0502020204030204" pitchFamily="34" charset="0"/>
                <a:ea typeface="Calibri" panose="020F0502020204030204" pitchFamily="34" charset="0"/>
              </a:rPr>
              <a:t>his counsel alone is described as “The Light of the World.” </a:t>
            </a:r>
          </a:p>
          <a:p>
            <a:pPr marL="342900" marR="0" indent="-342900">
              <a:spcBef>
                <a:spcPts val="0"/>
              </a:spcBef>
              <a:spcAft>
                <a:spcPts val="0"/>
              </a:spcAft>
              <a:buFont typeface="Arial" panose="020B0604020202020204" pitchFamily="34" charset="0"/>
              <a:buChar char="•"/>
            </a:pPr>
            <a:r>
              <a:rPr lang="en-US" sz="2100" dirty="0">
                <a:solidFill>
                  <a:srgbClr val="FF0000"/>
                </a:solidFill>
                <a:effectLst/>
                <a:latin typeface="Calibri" panose="020F0502020204030204" pitchFamily="34" charset="0"/>
                <a:ea typeface="Calibri" panose="020F0502020204030204" pitchFamily="34" charset="0"/>
              </a:rPr>
              <a:t>His counsel only will judge men at the last day </a:t>
            </a:r>
            <a:r>
              <a:rPr lang="en-US" sz="2100" b="1" dirty="0">
                <a:solidFill>
                  <a:srgbClr val="0070C0"/>
                </a:solidFill>
                <a:effectLst/>
                <a:latin typeface="Calibri" panose="020F0502020204030204" pitchFamily="34" charset="0"/>
                <a:ea typeface="Calibri" panose="020F0502020204030204" pitchFamily="34" charset="0"/>
              </a:rPr>
              <a:t>(John 12:48). </a:t>
            </a:r>
            <a:r>
              <a:rPr lang="en-US" sz="2100" dirty="0">
                <a:solidFill>
                  <a:srgbClr val="FF0000"/>
                </a:solidFill>
                <a:effectLst/>
                <a:latin typeface="Calibri" panose="020F0502020204030204" pitchFamily="34" charset="0"/>
                <a:ea typeface="Calibri" panose="020F0502020204030204" pitchFamily="34" charset="0"/>
              </a:rPr>
              <a:t>The counsel of the Son of God is eternal. “Heaven and earth shall pass away,” but Christ’s word abides forever. A single line of teaching from this Counselor is more valuable than libraries stacked full of the books of human wisdom. </a:t>
            </a:r>
          </a:p>
          <a:p>
            <a:pPr marL="342900" marR="0" indent="-342900">
              <a:spcBef>
                <a:spcPts val="0"/>
              </a:spcBef>
              <a:spcAft>
                <a:spcPts val="0"/>
              </a:spcAft>
              <a:buFont typeface="Arial" panose="020B0604020202020204" pitchFamily="34" charset="0"/>
              <a:buChar char="•"/>
            </a:pPr>
            <a:r>
              <a:rPr lang="en-US" sz="2100" dirty="0">
                <a:solidFill>
                  <a:srgbClr val="0070C0"/>
                </a:solidFill>
                <a:effectLst/>
                <a:latin typeface="Calibri" panose="020F0502020204030204" pitchFamily="34" charset="0"/>
                <a:ea typeface="Calibri" panose="020F0502020204030204" pitchFamily="34" charset="0"/>
              </a:rPr>
              <a:t>His counsel is the one and only true Guide to the Christian religion. No other authority exists, except through the devices of sinful men. </a:t>
            </a:r>
          </a:p>
          <a:p>
            <a:pPr marL="342900" marR="0" indent="-342900">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rPr>
              <a:t>When at the Last Day all the nations of earth have been assembled the word of this Counselor will be enforced as the final determination of the fate of every man ever born</a:t>
            </a:r>
            <a:endParaRPr lang="en-US" sz="21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E92A7F-0A23-B691-E833-5763C671E179}"/>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328BC124-7F5E-DDF1-84C1-A67B636563C4}"/>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77469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15B3ED-35CE-4FBE-95EF-E485B202E394}"/>
              </a:ext>
            </a:extLst>
          </p:cNvPr>
          <p:cNvSpPr txBox="1"/>
          <p:nvPr/>
        </p:nvSpPr>
        <p:spPr>
          <a:xfrm>
            <a:off x="1442905" y="2038525"/>
            <a:ext cx="7256477" cy="3970318"/>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Mighty God</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this identifies Him with the godhead and shows His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omnipotence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28:18; Jn 16:33; Phil 4:13).  </a:t>
            </a:r>
            <a:r>
              <a:rPr lang="en-US" sz="3600" kern="100" dirty="0">
                <a:effectLst/>
                <a:latin typeface="Calibri" panose="020F0502020204030204" pitchFamily="34" charset="0"/>
                <a:ea typeface="Calibri" panose="020F0502020204030204" pitchFamily="34" charset="0"/>
                <a:cs typeface="Calibri" panose="020F0502020204030204" pitchFamily="34" charset="0"/>
              </a:rPr>
              <a:t>This destroys the          Jehovah’s Witnesses’ doctrine that Jesus is a god, not God!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B5E983E-C508-A546-73AB-FAC201E82CFF}"/>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AB91CFEB-911A-CA45-4D78-005A34CFF0A8}"/>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66701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15B3ED-35CE-4FBE-95EF-E485B202E394}"/>
              </a:ext>
            </a:extLst>
          </p:cNvPr>
          <p:cNvSpPr txBox="1"/>
          <p:nvPr/>
        </p:nvSpPr>
        <p:spPr>
          <a:xfrm>
            <a:off x="1015068" y="1367405"/>
            <a:ext cx="7600425" cy="5596831"/>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Mighty God</a:t>
            </a: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1:1</a:t>
            </a:r>
            <a:r>
              <a:rPr lang="en-US" sz="2800" kern="100" dirty="0">
                <a:effectLst/>
                <a:latin typeface="Calibri" panose="020F0502020204030204" pitchFamily="34" charset="0"/>
                <a:ea typeface="Calibri" panose="020F0502020204030204" pitchFamily="34" charset="0"/>
                <a:cs typeface="Calibri" panose="020F0502020204030204" pitchFamily="34" charset="0"/>
              </a:rPr>
              <a:t>: “In the beginning was the Word, and the </a:t>
            </a:r>
            <a:r>
              <a:rPr lang="en-US" sz="2800" u="sng" kern="100" dirty="0">
                <a:effectLst/>
                <a:latin typeface="Calibri" panose="020F0502020204030204" pitchFamily="34" charset="0"/>
                <a:ea typeface="Calibri" panose="020F0502020204030204" pitchFamily="34" charset="0"/>
                <a:cs typeface="Calibri" panose="020F0502020204030204" pitchFamily="34" charset="0"/>
              </a:rPr>
              <a:t>Word was with God</a:t>
            </a:r>
            <a:r>
              <a:rPr lang="en-US" sz="2800" kern="100" dirty="0">
                <a:effectLst/>
                <a:latin typeface="Calibri" panose="020F0502020204030204" pitchFamily="34" charset="0"/>
                <a:ea typeface="Calibri" panose="020F0502020204030204" pitchFamily="34" charset="0"/>
                <a:cs typeface="Calibri" panose="020F0502020204030204" pitchFamily="34" charset="0"/>
              </a:rPr>
              <a:t>, and the </a:t>
            </a:r>
            <a:r>
              <a:rPr lang="en-US" sz="2800" u="sng" kern="100" dirty="0">
                <a:effectLst/>
                <a:latin typeface="Calibri" panose="020F0502020204030204" pitchFamily="34" charset="0"/>
                <a:ea typeface="Calibri" panose="020F0502020204030204" pitchFamily="34" charset="0"/>
                <a:cs typeface="Calibri" panose="020F0502020204030204" pitchFamily="34" charset="0"/>
              </a:rPr>
              <a:t>Word was God</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20:28</a:t>
            </a:r>
            <a:r>
              <a:rPr lang="en-US" sz="2800" kern="100" dirty="0">
                <a:effectLst/>
                <a:latin typeface="Calibri" panose="020F0502020204030204" pitchFamily="34" charset="0"/>
                <a:ea typeface="Calibri" panose="020F0502020204030204" pitchFamily="34" charset="0"/>
                <a:cs typeface="Calibri" panose="020F0502020204030204" pitchFamily="34" charset="0"/>
              </a:rPr>
              <a:t>: “Thomas answered and said unto him, </a:t>
            </a:r>
            <a:r>
              <a:rPr lang="en-US" sz="2800" u="sng" kern="100" dirty="0">
                <a:effectLst/>
                <a:latin typeface="Calibri" panose="020F0502020204030204" pitchFamily="34" charset="0"/>
                <a:ea typeface="Calibri" panose="020F0502020204030204" pitchFamily="34" charset="0"/>
                <a:cs typeface="Calibri" panose="020F0502020204030204" pitchFamily="34" charset="0"/>
              </a:rPr>
              <a:t>My Lord and my God</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20:28</a:t>
            </a:r>
            <a:r>
              <a:rPr lang="en-US" sz="2800" kern="100" dirty="0">
                <a:effectLst/>
                <a:latin typeface="Calibri" panose="020F0502020204030204" pitchFamily="34" charset="0"/>
                <a:ea typeface="Calibri" panose="020F0502020204030204" pitchFamily="34" charset="0"/>
                <a:cs typeface="Calibri" panose="020F0502020204030204" pitchFamily="34" charset="0"/>
              </a:rPr>
              <a:t>: “Take heed unto yourselves, and to all the flock, in which the Holy Spirit hath made you bishops to feed </a:t>
            </a: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the church of God </a:t>
            </a:r>
            <a:r>
              <a:rPr lang="en-US" sz="2800" kern="100" dirty="0">
                <a:effectLst/>
                <a:latin typeface="Calibri" panose="020F0502020204030204" pitchFamily="34" charset="0"/>
                <a:ea typeface="Calibri" panose="020F0502020204030204" pitchFamily="34" charset="0"/>
                <a:cs typeface="Calibri" panose="020F0502020204030204" pitchFamily="34" charset="0"/>
              </a:rPr>
              <a:t>which he </a:t>
            </a:r>
            <a:r>
              <a:rPr lang="en-US" sz="2800" b="1" u="sng" kern="100" dirty="0">
                <a:effectLst/>
                <a:latin typeface="Calibri" panose="020F0502020204030204" pitchFamily="34" charset="0"/>
                <a:ea typeface="Calibri" panose="020F0502020204030204" pitchFamily="34" charset="0"/>
                <a:cs typeface="Calibri" panose="020F0502020204030204" pitchFamily="34" charset="0"/>
              </a:rPr>
              <a:t>purchased with his own blood</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B5E983E-C508-A546-73AB-FAC201E82CFF}"/>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58D0762C-DE17-364E-D35C-9B15BAAE1009}"/>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782454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15B3ED-35CE-4FBE-95EF-E485B202E394}"/>
              </a:ext>
            </a:extLst>
          </p:cNvPr>
          <p:cNvSpPr txBox="1"/>
          <p:nvPr/>
        </p:nvSpPr>
        <p:spPr>
          <a:xfrm>
            <a:off x="1233183" y="1795245"/>
            <a:ext cx="7466200" cy="4524315"/>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Mighty God</a:t>
            </a:r>
            <a:endParaRPr lang="en-US" sz="20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1Tim. 3:16 </a:t>
            </a:r>
            <a:r>
              <a:rPr lang="en-US" sz="3600" kern="100" dirty="0">
                <a:effectLst/>
                <a:latin typeface="Calibri" panose="020F0502020204030204" pitchFamily="34" charset="0"/>
                <a:ea typeface="Calibri" panose="020F0502020204030204" pitchFamily="34" charset="0"/>
                <a:cs typeface="Calibri" panose="020F0502020204030204" pitchFamily="34" charset="0"/>
              </a:rPr>
              <a:t>And without controversy great is the mystery of godliness: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God was manifest in the flesh,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justified in the Spirit, seen of angels, preached unto the Gentiles,</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believed on in the world,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Calibri" panose="020F0502020204030204" pitchFamily="34" charset="0"/>
              </a:rPr>
              <a:t>received up into glory.</a:t>
            </a:r>
          </a:p>
        </p:txBody>
      </p:sp>
      <p:sp>
        <p:nvSpPr>
          <p:cNvPr id="7" name="TextBox 6">
            <a:extLst>
              <a:ext uri="{FF2B5EF4-FFF2-40B4-BE49-F238E27FC236}">
                <a16:creationId xmlns:a16="http://schemas.microsoft.com/office/drawing/2014/main" id="{9B5E983E-C508-A546-73AB-FAC201E82CFF}"/>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7B34403C-5806-AC41-742F-3A61EF5C09FF}"/>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05102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
        <p:nvSpPr>
          <p:cNvPr id="6" name="Footer Placeholder 5">
            <a:extLst>
              <a:ext uri="{FF2B5EF4-FFF2-40B4-BE49-F238E27FC236}">
                <a16:creationId xmlns:a16="http://schemas.microsoft.com/office/drawing/2014/main" id="{AEC6024A-FCD3-0FB5-974E-D329E45CC27D}"/>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65886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B1B885D-A6DA-BADC-38E8-1CBE59CE7B9A}"/>
              </a:ext>
            </a:extLst>
          </p:cNvPr>
          <p:cNvSpPr txBox="1"/>
          <p:nvPr/>
        </p:nvSpPr>
        <p:spPr>
          <a:xfrm>
            <a:off x="1132514" y="1895912"/>
            <a:ext cx="7625592" cy="4070986"/>
          </a:xfrm>
          <a:prstGeom prst="rect">
            <a:avLst/>
          </a:prstGeom>
          <a:noFill/>
        </p:spPr>
        <p:txBody>
          <a:bodyPr wrap="square">
            <a:spAutoFit/>
          </a:bodyPr>
          <a:lstStyle/>
          <a:p>
            <a:pPr marL="0" marR="0">
              <a:spcBef>
                <a:spcPts val="0"/>
              </a:spcBef>
              <a:spcAft>
                <a:spcPts val="0"/>
              </a:spcAft>
            </a:pPr>
            <a:r>
              <a:rPr lang="en-US"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Everlasting Father</a:t>
            </a:r>
            <a:r>
              <a:rPr lang="en-US" sz="3600" b="1"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kern="100" dirty="0">
                <a:effectLst/>
                <a:latin typeface="Calibri" panose="020F0502020204030204" pitchFamily="34" charset="0"/>
                <a:ea typeface="Calibri" panose="020F0502020204030204" pitchFamily="34" charset="0"/>
                <a:cs typeface="Calibri" panose="020F0502020204030204" pitchFamily="34" charset="0"/>
              </a:rPr>
              <a:t>                        literally “the Father of eternity.”                                             Two things are</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Calibri" panose="020F0502020204030204" pitchFamily="34" charset="0"/>
              </a:rPr>
              <a:t>involved here: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kern="100" dirty="0">
                <a:effectLst/>
                <a:latin typeface="Calibri" panose="020F0502020204030204" pitchFamily="34" charset="0"/>
                <a:ea typeface="Calibri" panose="020F0502020204030204" pitchFamily="34" charset="0"/>
                <a:cs typeface="Calibri" panose="020F0502020204030204" pitchFamily="34" charset="0"/>
              </a:rPr>
              <a:t>Not a created being, but eternal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1:1,   Col 1:16,  Rev 1:18,</a:t>
            </a:r>
            <a:r>
              <a:rPr lang="en-US" sz="36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3:14.</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kern="100" dirty="0">
                <a:effectLst/>
                <a:latin typeface="Calibri" panose="020F0502020204030204" pitchFamily="34" charset="0"/>
                <a:ea typeface="Calibri" panose="020F0502020204030204" pitchFamily="34" charset="0"/>
                <a:cs typeface="Calibri" panose="020F0502020204030204" pitchFamily="34" charset="0"/>
              </a:rPr>
              <a:t>Eternally watches over His people as does a father </a:t>
            </a: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10:11-15</a:t>
            </a:r>
            <a:r>
              <a:rPr lang="en-US" sz="3600" kern="100" dirty="0">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D46E88A-B133-3BB6-9909-72BD9942E314}"/>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590150B6-34A9-5EAF-71FE-F8A457C96641}"/>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78889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A2E35-4E5C-B223-C035-4F04586D74C8}"/>
              </a:ext>
            </a:extLst>
          </p:cNvPr>
          <p:cNvSpPr txBox="1"/>
          <p:nvPr/>
        </p:nvSpPr>
        <p:spPr>
          <a:xfrm>
            <a:off x="1291905" y="1719743"/>
            <a:ext cx="7315199" cy="4524315"/>
          </a:xfrm>
          <a:prstGeom prst="rect">
            <a:avLst/>
          </a:prstGeom>
          <a:noFill/>
        </p:spPr>
        <p:txBody>
          <a:bodyPr wrap="square">
            <a:spAutoFit/>
          </a:bodyPr>
          <a:lstStyle/>
          <a:p>
            <a:pPr marL="0" marR="0">
              <a:spcBef>
                <a:spcPts val="0"/>
              </a:spcBef>
              <a:spcAft>
                <a:spcPts val="0"/>
              </a:spcAft>
            </a:pPr>
            <a:r>
              <a:rPr lang="en-US" sz="32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Prince of Peace</a:t>
            </a:r>
            <a:r>
              <a:rPr lang="en-US" sz="3200" kern="100" dirty="0">
                <a:effectLst/>
                <a:latin typeface="Calibri" panose="020F0502020204030204" pitchFamily="34" charset="0"/>
                <a:ea typeface="Calibri" panose="020F0502020204030204" pitchFamily="34" charset="0"/>
                <a:cs typeface="Calibri" panose="020F0502020204030204" pitchFamily="34" charset="0"/>
              </a:rPr>
              <a:t>—He would be a ruler bringing a message of peace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and His kingdom would be peaceable kingdom </a:t>
            </a:r>
            <a:r>
              <a:rPr lang="en-US" sz="32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2:4; 11:6,7; Lk 1:67-79; Eph2:14 </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100" dirty="0">
                <a:effectLst/>
                <a:latin typeface="Calibri" panose="020F0502020204030204" pitchFamily="34" charset="0"/>
                <a:ea typeface="Calibri" panose="020F0502020204030204" pitchFamily="34" charset="0"/>
                <a:cs typeface="Calibri" panose="020F0502020204030204" pitchFamily="34" charset="0"/>
              </a:rPr>
              <a:t>“Government,” “throne of David,” “kingdom” all refer to the reign of Christ as King over His kingdom.  Does this mean premillennialism or is He reigning on David’s throne now?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05A78D8-B0F9-D6FE-839D-DCEE9BC0FDDE}"/>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23CB2915-9B85-46DC-06BF-4285FA1FE363}"/>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80491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A2E35-4E5C-B223-C035-4F04586D74C8}"/>
              </a:ext>
            </a:extLst>
          </p:cNvPr>
          <p:cNvSpPr txBox="1"/>
          <p:nvPr/>
        </p:nvSpPr>
        <p:spPr>
          <a:xfrm>
            <a:off x="1291905" y="1719743"/>
            <a:ext cx="7608814" cy="4946867"/>
          </a:xfrm>
          <a:prstGeom prst="rect">
            <a:avLst/>
          </a:prstGeom>
          <a:noFill/>
        </p:spPr>
        <p:txBody>
          <a:bodyPr wrap="square">
            <a:spAutoFit/>
          </a:bodyPr>
          <a:lstStyle/>
          <a:p>
            <a:pPr marL="0" marR="0">
              <a:spcBef>
                <a:spcPts val="0"/>
              </a:spcBef>
              <a:spcAft>
                <a:spcPts val="0"/>
              </a:spcAft>
            </a:pPr>
            <a:r>
              <a:rPr lang="en-US" sz="32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Prince of Peace</a:t>
            </a:r>
            <a:endParaRPr lang="en-US" sz="32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Jesus Christ is the only true Prince of Peace the world ever knew, and the only one that shall ever be. When the angels announced his birth over the hills of Judaea, their first word was, “Glory to God in the highest. And on earth peace among men in whom he is well pleased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Luke 2:14</a:t>
            </a:r>
            <a:r>
              <a:rPr lang="en-US" sz="2400" kern="100" dirty="0">
                <a:effectLst/>
                <a:latin typeface="Calibri" panose="020F0502020204030204" pitchFamily="34" charset="0"/>
                <a:ea typeface="Calibri" panose="020F0502020204030204" pitchFamily="34" charset="0"/>
                <a:cs typeface="Calibri" panose="020F0502020204030204" pitchFamily="34" charset="0"/>
              </a:rPr>
              <a:t>).” Implicit in this verse, is the declaration that the promise of peace is not given to all men on earth, but only to those with whom God is pleased. Only the obedient and faithful shall know the blessedness of that peace which only the Lord can give.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05A78D8-B0F9-D6FE-839D-DCEE9BC0FDDE}"/>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57528AF4-D874-F8F4-F7EA-09373D124082}"/>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680370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A2E35-4E5C-B223-C035-4F04586D74C8}"/>
              </a:ext>
            </a:extLst>
          </p:cNvPr>
          <p:cNvSpPr txBox="1"/>
          <p:nvPr/>
        </p:nvSpPr>
        <p:spPr>
          <a:xfrm>
            <a:off x="1291905" y="1719743"/>
            <a:ext cx="7315199" cy="4647426"/>
          </a:xfrm>
          <a:prstGeom prst="rect">
            <a:avLst/>
          </a:prstGeom>
          <a:noFill/>
        </p:spPr>
        <p:txBody>
          <a:bodyPr wrap="square">
            <a:spAutoFit/>
          </a:bodyPr>
          <a:lstStyle/>
          <a:p>
            <a:pPr marL="0" marR="0">
              <a:spcBef>
                <a:spcPts val="0"/>
              </a:spcBef>
              <a:spcAft>
                <a:spcPts val="0"/>
              </a:spcAft>
            </a:pPr>
            <a:r>
              <a:rPr lang="en-US" sz="32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Prince of Peace</a:t>
            </a:r>
            <a:endParaRPr lang="en-US" sz="3200" b="1"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The peace which the Lord gives is a glorious inner tranquility that has no relation whatever to any turbulence on earth, whether general or personal. It comes from a oneness with God that securely rests in the confidence that no matter what may happen to one’s person, his health, his property, his country, his family, or anything else, absolutely nothing can happen to him, because he is the Lord’s; and as Paul stated it, “For whether we live, we live unto the Lord; or whether we die, we die unto the Lord: whether we live therefore, or die, we are the Lord’s” </a:t>
            </a:r>
            <a:r>
              <a:rPr lang="en-US" sz="2400" b="1" dirty="0">
                <a:solidFill>
                  <a:srgbClr val="0070C0"/>
                </a:solidFill>
                <a:effectLst/>
                <a:latin typeface="Calibri" panose="020F0502020204030204" pitchFamily="34" charset="0"/>
                <a:ea typeface="Calibri" panose="020F0502020204030204" pitchFamily="34" charset="0"/>
              </a:rPr>
              <a:t>Rom. 14:8</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05A78D8-B0F9-D6FE-839D-DCEE9BC0FDDE}"/>
              </a:ext>
            </a:extLst>
          </p:cNvPr>
          <p:cNvSpPr txBox="1"/>
          <p:nvPr/>
        </p:nvSpPr>
        <p:spPr>
          <a:xfrm>
            <a:off x="855676" y="898091"/>
            <a:ext cx="8288324" cy="7386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rPr>
              <a:t>Wonderful</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Berlin Sans FB Demi" panose="020E0802020502020306" pitchFamily="34" charset="0"/>
                <a:ea typeface="Calibri" panose="020F0502020204030204" pitchFamily="34" charset="0"/>
              </a:rPr>
              <a:t>Counselor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Cooper Black" panose="0208090404030B020404" pitchFamily="18" charset="0"/>
                <a:ea typeface="Calibri" panose="020F0502020204030204" pitchFamily="34" charset="0"/>
              </a:rPr>
              <a:t>Mighty God</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prstClr val="black"/>
                </a:solidFill>
                <a:effectLst/>
                <a:uLnTx/>
                <a:uFillTx/>
                <a:latin typeface="Franklin Gothic Medium" panose="020B0603020102020204" pitchFamily="34" charset="0"/>
                <a:ea typeface="Calibri" panose="020F0502020204030204" pitchFamily="34" charset="0"/>
              </a:rPr>
              <a:t>Everlasting Father</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             </a:t>
            </a:r>
            <a:r>
              <a:rPr kumimoji="0" lang="en-US" sz="2100" b="0" i="0" u="none" strike="noStrike" kern="0" cap="none" spc="0" normalizeH="0" baseline="0" noProof="0" dirty="0">
                <a:ln>
                  <a:noFill/>
                </a:ln>
                <a:solidFill>
                  <a:srgbClr val="FF0000"/>
                </a:solidFill>
                <a:effectLst/>
                <a:uLnTx/>
                <a:uFillTx/>
                <a:latin typeface="Britannic Bold" panose="020B0903060703020204" pitchFamily="34" charset="0"/>
                <a:ea typeface="Calibri" panose="020F0502020204030204" pitchFamily="34" charset="0"/>
              </a:rPr>
              <a:t>Prince of Peace</a:t>
            </a:r>
            <a:r>
              <a:rPr kumimoji="0" lang="en-US" sz="2100" b="0" i="0" u="none" strike="noStrike" kern="0" cap="none" spc="0" normalizeH="0" baseline="0" noProof="0" dirty="0">
                <a:ln>
                  <a:noFill/>
                </a:ln>
                <a:solidFill>
                  <a:prstClr val="black"/>
                </a:solidFill>
                <a:effectLst/>
                <a:uLnTx/>
                <a:uFillTx/>
                <a:ea typeface="Calibri" panose="020F0502020204030204" pitchFamily="34" charset="0"/>
              </a:rPr>
              <a:t>.</a:t>
            </a:r>
            <a:endParaRPr kumimoji="0" lang="en-US" sz="2100" b="0" i="0" u="none" strike="noStrike" kern="0" cap="none" spc="0" normalizeH="0" baseline="0" noProof="0" dirty="0">
              <a:ln>
                <a:noFill/>
              </a:ln>
              <a:solidFill>
                <a:prstClr val="black"/>
              </a:solidFill>
              <a:effectLst/>
              <a:uLnTx/>
              <a:uFillTx/>
            </a:endParaRPr>
          </a:p>
        </p:txBody>
      </p:sp>
      <p:sp>
        <p:nvSpPr>
          <p:cNvPr id="5" name="Footer Placeholder 4">
            <a:extLst>
              <a:ext uri="{FF2B5EF4-FFF2-40B4-BE49-F238E27FC236}">
                <a16:creationId xmlns:a16="http://schemas.microsoft.com/office/drawing/2014/main" id="{1EFAAC1D-97DC-4499-EC64-5EFAF330A3E0}"/>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854876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1B6249A-0922-5A32-5D22-C2752ED90F6A}"/>
              </a:ext>
            </a:extLst>
          </p:cNvPr>
          <p:cNvSpPr txBox="1"/>
          <p:nvPr/>
        </p:nvSpPr>
        <p:spPr>
          <a:xfrm>
            <a:off x="1400961" y="1199626"/>
            <a:ext cx="7248090" cy="5016758"/>
          </a:xfrm>
          <a:prstGeom prst="rect">
            <a:avLst/>
          </a:prstGeom>
          <a:noFill/>
        </p:spPr>
        <p:txBody>
          <a:bodyPr wrap="square">
            <a:spAutoFit/>
          </a:bodyPr>
          <a:lstStyle/>
          <a:p>
            <a:r>
              <a:rPr lang="en-US" sz="4000" dirty="0">
                <a:effectLst/>
                <a:latin typeface="Calibri" panose="020F0502020204030204" pitchFamily="34" charset="0"/>
                <a:ea typeface="Calibri" panose="020F0502020204030204" pitchFamily="34" charset="0"/>
              </a:rPr>
              <a:t>Isaiah 9:6</a:t>
            </a:r>
          </a:p>
          <a:p>
            <a:r>
              <a:rPr lang="en-US" sz="4000" dirty="0">
                <a:effectLst/>
                <a:latin typeface="Calibri" panose="020F0502020204030204" pitchFamily="34" charset="0"/>
                <a:ea typeface="Calibri" panose="020F0502020204030204" pitchFamily="34" charset="0"/>
              </a:rPr>
              <a:t>For unto us a Child is born,       Unto us a Son is given; And the government will be upon His shoulder. And His name will be called </a:t>
            </a:r>
            <a:r>
              <a:rPr lang="en-US" sz="4000" u="sng" dirty="0">
                <a:solidFill>
                  <a:srgbClr val="FF0000"/>
                </a:solidFill>
                <a:effectLst/>
                <a:latin typeface="Arial Rounded MT Bold" panose="020F0704030504030204" pitchFamily="34" charset="0"/>
                <a:ea typeface="Calibri" panose="020F0502020204030204" pitchFamily="34" charset="0"/>
              </a:rPr>
              <a:t>Wonderful</a:t>
            </a:r>
            <a:r>
              <a:rPr lang="en-US" sz="4000" dirty="0">
                <a:effectLst/>
                <a:latin typeface="Calibri" panose="020F0502020204030204" pitchFamily="34" charset="0"/>
                <a:ea typeface="Calibri" panose="020F0502020204030204" pitchFamily="34" charset="0"/>
              </a:rPr>
              <a:t>,  </a:t>
            </a:r>
            <a:r>
              <a:rPr lang="en-US" sz="4000" dirty="0">
                <a:solidFill>
                  <a:srgbClr val="7030A0"/>
                </a:solidFill>
                <a:effectLst/>
                <a:latin typeface="Berlin Sans FB Demi" panose="020E0802020502020306" pitchFamily="34" charset="0"/>
                <a:ea typeface="Calibri" panose="020F0502020204030204" pitchFamily="34" charset="0"/>
              </a:rPr>
              <a:t>Counselor</a:t>
            </a:r>
            <a:r>
              <a:rPr lang="en-US" sz="4000" dirty="0">
                <a:effectLst/>
                <a:latin typeface="Calibri" panose="020F0502020204030204" pitchFamily="34" charset="0"/>
                <a:ea typeface="Calibri" panose="020F0502020204030204" pitchFamily="34" charset="0"/>
              </a:rPr>
              <a:t>, </a:t>
            </a:r>
            <a:r>
              <a:rPr lang="en-US" sz="4000" u="sng" dirty="0">
                <a:solidFill>
                  <a:srgbClr val="0070C0"/>
                </a:solidFill>
                <a:effectLst/>
                <a:latin typeface="Cooper Black" panose="0208090404030B020404" pitchFamily="18" charset="0"/>
                <a:ea typeface="Calibri" panose="020F0502020204030204" pitchFamily="34" charset="0"/>
              </a:rPr>
              <a:t>Mighty God</a:t>
            </a:r>
            <a:r>
              <a:rPr lang="en-US" sz="4000" dirty="0">
                <a:solidFill>
                  <a:srgbClr val="0070C0"/>
                </a:solidFill>
                <a:effectLst/>
                <a:latin typeface="Calibri" panose="020F0502020204030204" pitchFamily="34" charset="0"/>
                <a:ea typeface="Calibri" panose="020F0502020204030204" pitchFamily="34" charset="0"/>
              </a:rPr>
              <a:t>,</a:t>
            </a:r>
            <a:r>
              <a:rPr lang="en-US" sz="4000" dirty="0">
                <a:effectLst/>
                <a:latin typeface="Calibri" panose="020F0502020204030204" pitchFamily="34" charset="0"/>
                <a:ea typeface="Calibri" panose="020F0502020204030204" pitchFamily="34" charset="0"/>
              </a:rPr>
              <a:t>  </a:t>
            </a:r>
            <a:r>
              <a:rPr lang="en-US" sz="4000" u="sng" dirty="0">
                <a:solidFill>
                  <a:srgbClr val="00B0F0"/>
                </a:solidFill>
                <a:effectLst/>
                <a:latin typeface="Franklin Gothic Medium" panose="020B0603020102020204" pitchFamily="34" charset="0"/>
                <a:ea typeface="Calibri" panose="020F0502020204030204" pitchFamily="34" charset="0"/>
              </a:rPr>
              <a:t>Everlasting</a:t>
            </a:r>
            <a:r>
              <a:rPr lang="en-US" sz="4000" dirty="0">
                <a:solidFill>
                  <a:srgbClr val="FF0000"/>
                </a:solidFill>
                <a:effectLst/>
                <a:latin typeface="Franklin Gothic Medium" panose="020B0603020102020204" pitchFamily="34" charset="0"/>
                <a:ea typeface="Calibri" panose="020F0502020204030204" pitchFamily="34" charset="0"/>
              </a:rPr>
              <a:t> </a:t>
            </a:r>
            <a:r>
              <a:rPr lang="en-US" sz="4000" u="sng" dirty="0">
                <a:solidFill>
                  <a:srgbClr val="00B0F0"/>
                </a:solidFill>
                <a:effectLst/>
                <a:latin typeface="Franklin Gothic Medium" panose="020B0603020102020204" pitchFamily="34" charset="0"/>
                <a:ea typeface="Calibri" panose="020F0502020204030204" pitchFamily="34" charset="0"/>
              </a:rPr>
              <a:t>Father</a:t>
            </a:r>
            <a:r>
              <a:rPr lang="en-US" sz="4000" dirty="0">
                <a:solidFill>
                  <a:srgbClr val="00B0F0"/>
                </a:solidFill>
                <a:effectLst/>
                <a:latin typeface="Calibri" panose="020F0502020204030204" pitchFamily="34" charset="0"/>
                <a:ea typeface="Calibri" panose="020F0502020204030204" pitchFamily="34" charset="0"/>
              </a:rPr>
              <a:t>,</a:t>
            </a:r>
            <a:r>
              <a:rPr lang="en-US" sz="4000" dirty="0">
                <a:effectLst/>
                <a:latin typeface="Calibri" panose="020F0502020204030204" pitchFamily="34" charset="0"/>
                <a:ea typeface="Calibri" panose="020F0502020204030204" pitchFamily="34" charset="0"/>
              </a:rPr>
              <a:t>  </a:t>
            </a:r>
            <a:r>
              <a:rPr lang="en-US" sz="4000" u="sng" dirty="0">
                <a:solidFill>
                  <a:schemeClr val="accent2">
                    <a:lumMod val="75000"/>
                  </a:schemeClr>
                </a:solidFill>
                <a:effectLst/>
                <a:latin typeface="Britannic Bold" panose="020B0903060703020204" pitchFamily="34" charset="0"/>
                <a:ea typeface="Calibri" panose="020F0502020204030204" pitchFamily="34" charset="0"/>
              </a:rPr>
              <a:t>Prince of Peace</a:t>
            </a:r>
            <a:r>
              <a:rPr lang="en-US" sz="4000" dirty="0">
                <a:solidFill>
                  <a:schemeClr val="accent2">
                    <a:lumMod val="75000"/>
                  </a:schemeClr>
                </a:solidFill>
                <a:effectLst/>
                <a:latin typeface="Calibri" panose="020F0502020204030204" pitchFamily="34" charset="0"/>
                <a:ea typeface="Calibri" panose="020F0502020204030204" pitchFamily="34" charset="0"/>
              </a:rPr>
              <a:t>.</a:t>
            </a:r>
            <a:endParaRPr lang="en-US" sz="4000" dirty="0">
              <a:solidFill>
                <a:schemeClr val="accent2">
                  <a:lumMod val="75000"/>
                </a:schemeClr>
              </a:solidFill>
            </a:endParaRPr>
          </a:p>
        </p:txBody>
      </p:sp>
      <p:sp>
        <p:nvSpPr>
          <p:cNvPr id="5" name="Footer Placeholder 4">
            <a:extLst>
              <a:ext uri="{FF2B5EF4-FFF2-40B4-BE49-F238E27FC236}">
                <a16:creationId xmlns:a16="http://schemas.microsoft.com/office/drawing/2014/main" id="{5EB71433-4833-7601-E411-0C62973312C8}"/>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977266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295190"/>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84085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394425"/>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949571"/>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461728"/>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6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6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pic>
        <p:nvPicPr>
          <p:cNvPr id="10" name="Picture 9">
            <a:extLst>
              <a:ext uri="{FF2B5EF4-FFF2-40B4-BE49-F238E27FC236}">
                <a16:creationId xmlns:a16="http://schemas.microsoft.com/office/drawing/2014/main" id="{BF1DC341-2077-D5BF-24E5-312323643915}"/>
              </a:ext>
            </a:extLst>
          </p:cNvPr>
          <p:cNvPicPr>
            <a:picLocks noChangeAspect="1"/>
          </p:cNvPicPr>
          <p:nvPr/>
        </p:nvPicPr>
        <p:blipFill rotWithShape="1">
          <a:blip r:embed="rId2"/>
          <a:srcRect t="36906"/>
          <a:stretch/>
        </p:blipFill>
        <p:spPr>
          <a:xfrm>
            <a:off x="4488110" y="4517430"/>
            <a:ext cx="4532070" cy="1761250"/>
          </a:xfrm>
          <a:prstGeom prst="rect">
            <a:avLst/>
          </a:prstGeom>
        </p:spPr>
      </p:pic>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spTree>
    <p:extLst>
      <p:ext uri="{BB962C8B-B14F-4D97-AF65-F5344CB8AC3E}">
        <p14:creationId xmlns:p14="http://schemas.microsoft.com/office/powerpoint/2010/main" val="422840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B411F-4392-9DA1-2D5F-9AA7A2EF4A6A}"/>
              </a:ext>
            </a:extLst>
          </p:cNvPr>
          <p:cNvSpPr txBox="1"/>
          <p:nvPr/>
        </p:nvSpPr>
        <p:spPr>
          <a:xfrm>
            <a:off x="461394" y="293615"/>
            <a:ext cx="8229600" cy="6591921"/>
          </a:xfrm>
          <a:prstGeom prst="rect">
            <a:avLst/>
          </a:prstGeom>
          <a:noFill/>
        </p:spPr>
        <p:txBody>
          <a:bodyPr wrap="square">
            <a:spAutoFit/>
          </a:bodyPr>
          <a:lstStyle/>
          <a:p>
            <a:pPr marL="0" marR="0">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Ecclesiastes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Vanities of life, man’s whole duty before God.</a:t>
            </a: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Song of Solomon-- Poem of love</a:t>
            </a:r>
          </a:p>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Isaiah</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 A period of time with kings of Judah, (Uzziah, Jotham, Ahaz and Hezekiah). A book of judgments and comfort, and rich Messianic prophesies. Woes pronounced on Assyria, Babylonia, Moab, Egypt and Edom.</a:t>
            </a:r>
          </a:p>
          <a:p>
            <a:pPr marL="0" marR="0">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Jeremiah</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 Captivity is coming. He was sensitive to the sinfulness of his nation against Jehovah. He was known as the weeping prophet.</a:t>
            </a:r>
          </a:p>
          <a:p>
            <a:pPr marL="0" marR="0">
              <a:spcBef>
                <a:spcPts val="0"/>
              </a:spcBef>
              <a:spcAft>
                <a:spcPts val="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Lamentations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Continuing the message of sorrow over Jerusalem. The ruin of the temple, city and the people of Judah is discussed.</a:t>
            </a:r>
          </a:p>
        </p:txBody>
      </p:sp>
      <p:sp>
        <p:nvSpPr>
          <p:cNvPr id="4" name="Rectangle 3">
            <a:extLst>
              <a:ext uri="{FF2B5EF4-FFF2-40B4-BE49-F238E27FC236}">
                <a16:creationId xmlns:a16="http://schemas.microsoft.com/office/drawing/2014/main" id="{A54933A0-6394-E9F2-7ABB-FB2AA0C9C2D5}"/>
              </a:ext>
            </a:extLst>
          </p:cNvPr>
          <p:cNvSpPr/>
          <p:nvPr/>
        </p:nvSpPr>
        <p:spPr>
          <a:xfrm>
            <a:off x="335560" y="1375795"/>
            <a:ext cx="8430935" cy="24160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94FE62B-37A9-2B7A-51D1-626EE108A00F}"/>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69343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E809DF-77E3-CA4E-64D2-A779F64DFEAE}"/>
              </a:ext>
            </a:extLst>
          </p:cNvPr>
          <p:cNvSpPr txBox="1"/>
          <p:nvPr/>
        </p:nvSpPr>
        <p:spPr>
          <a:xfrm>
            <a:off x="1199626" y="964734"/>
            <a:ext cx="7088697" cy="5592204"/>
          </a:xfrm>
          <a:prstGeom prst="rect">
            <a:avLst/>
          </a:prstGeom>
          <a:noFill/>
        </p:spPr>
        <p:txBody>
          <a:bodyPr wrap="square">
            <a:spAutoFit/>
          </a:bodyPr>
          <a:lstStyle/>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Isaiah 9:1</a:t>
            </a:r>
            <a:r>
              <a:rPr lang="en-US" sz="28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kern="100" dirty="0">
                <a:effectLst/>
                <a:latin typeface="Calibri" panose="020F0502020204030204" pitchFamily="34" charset="0"/>
                <a:ea typeface="Calibri" panose="020F0502020204030204" pitchFamily="34" charset="0"/>
                <a:cs typeface="Calibri" panose="020F0502020204030204" pitchFamily="34" charset="0"/>
              </a:rPr>
              <a:t>Nevertheless the gloom will not be upon her who is distressed, As when at first He lightly esteemed </a:t>
            </a:r>
            <a:r>
              <a:rPr lang="en-US" sz="2600" b="1" u="sng" kern="100" dirty="0">
                <a:effectLst/>
                <a:latin typeface="Calibri" panose="020F0502020204030204" pitchFamily="34" charset="0"/>
                <a:ea typeface="Calibri" panose="020F0502020204030204" pitchFamily="34" charset="0"/>
                <a:cs typeface="Calibri" panose="020F0502020204030204" pitchFamily="34" charset="0"/>
              </a:rPr>
              <a:t>The land of Zebulun and the land of Naphtali</a:t>
            </a:r>
            <a:r>
              <a:rPr lang="en-US" sz="2600" kern="100" dirty="0">
                <a:effectLst/>
                <a:latin typeface="Calibri" panose="020F0502020204030204" pitchFamily="34" charset="0"/>
                <a:ea typeface="Calibri" panose="020F0502020204030204" pitchFamily="34" charset="0"/>
                <a:cs typeface="Calibri" panose="020F0502020204030204" pitchFamily="34" charset="0"/>
              </a:rPr>
              <a:t>, And afterward more heavily oppressed her, By the way of the sea, beyond the Jordan, In Galilee of the Gentiles.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2</a:t>
            </a:r>
            <a:r>
              <a:rPr lang="en-US" sz="2600" kern="100" dirty="0">
                <a:effectLst/>
                <a:latin typeface="Calibri" panose="020F0502020204030204" pitchFamily="34" charset="0"/>
                <a:ea typeface="Calibri" panose="020F0502020204030204" pitchFamily="34" charset="0"/>
                <a:cs typeface="Calibri" panose="020F0502020204030204" pitchFamily="34" charset="0"/>
              </a:rPr>
              <a:t> The people who walked in darkness Have seen a great light; Those who dwelt in the land of the shadow of death, Upon them a light has shined.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3</a:t>
            </a:r>
            <a:r>
              <a:rPr lang="en-US" sz="2600" kern="100" dirty="0">
                <a:effectLst/>
                <a:latin typeface="Calibri" panose="020F0502020204030204" pitchFamily="34" charset="0"/>
                <a:ea typeface="Calibri" panose="020F0502020204030204" pitchFamily="34" charset="0"/>
                <a:cs typeface="Calibri" panose="020F0502020204030204" pitchFamily="34" charset="0"/>
              </a:rPr>
              <a:t> You have multiplied the nation And increased its joy; They rejoice before You According to the joy of harvest, As men rejoice when they divide the spoil.</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0FD80D5-850B-84E6-B08E-8639961A960D}"/>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56303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37BD54E-F1A6-1313-E155-9C539D329DF6}"/>
              </a:ext>
            </a:extLst>
          </p:cNvPr>
          <p:cNvSpPr txBox="1"/>
          <p:nvPr/>
        </p:nvSpPr>
        <p:spPr>
          <a:xfrm>
            <a:off x="1300294" y="1040235"/>
            <a:ext cx="7348756" cy="5527720"/>
          </a:xfrm>
          <a:prstGeom prst="rect">
            <a:avLst/>
          </a:prstGeom>
          <a:noFill/>
        </p:spPr>
        <p:txBody>
          <a:bodyPr wrap="square">
            <a:spAutoFit/>
          </a:bodyPr>
          <a:lstStyle/>
          <a:p>
            <a:pPr marL="0" marR="0">
              <a:spcBef>
                <a:spcPts val="0"/>
              </a:spcBef>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4</a:t>
            </a:r>
            <a:r>
              <a:rPr lang="en-US" sz="2400" kern="100" dirty="0">
                <a:effectLst/>
                <a:latin typeface="Calibri" panose="020F0502020204030204" pitchFamily="34" charset="0"/>
                <a:ea typeface="Calibri" panose="020F0502020204030204" pitchFamily="34" charset="0"/>
                <a:cs typeface="Calibri" panose="020F0502020204030204" pitchFamily="34" charset="0"/>
              </a:rPr>
              <a:t> For You have broken the yoke of his burden And the staff of his shoulder, The rod of his oppressor, As in the day of Midian. </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5</a:t>
            </a:r>
            <a:r>
              <a:rPr lang="en-US" sz="2400" kern="100" dirty="0">
                <a:effectLst/>
                <a:latin typeface="Calibri" panose="020F0502020204030204" pitchFamily="34" charset="0"/>
                <a:ea typeface="Calibri" panose="020F0502020204030204" pitchFamily="34" charset="0"/>
                <a:cs typeface="Calibri" panose="020F0502020204030204" pitchFamily="34" charset="0"/>
              </a:rPr>
              <a:t> For every warrior's sandal from the noisy battle, And garments rolled in blood, Will be used for burning and fuel of fire.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6</a:t>
            </a:r>
            <a:r>
              <a:rPr lang="en-US" sz="2400" kern="100" dirty="0">
                <a:effectLst/>
                <a:latin typeface="Calibri" panose="020F0502020204030204" pitchFamily="34" charset="0"/>
                <a:ea typeface="Calibri" panose="020F0502020204030204" pitchFamily="34" charset="0"/>
                <a:cs typeface="Calibri" panose="020F0502020204030204" pitchFamily="34" charset="0"/>
              </a:rPr>
              <a:t> </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For unto us a Child is born, Unto us a Son is given; And the government will be upon His shoulder. And His name will be called </a:t>
            </a:r>
            <a:r>
              <a:rPr lang="en-US" sz="2400" b="1"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Wonderful</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Counselor</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Mighty God</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Everlasting Father</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u="sng"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Prince of Peace</a:t>
            </a:r>
            <a:r>
              <a:rPr lang="en-US" sz="2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7</a:t>
            </a:r>
            <a:r>
              <a:rPr lang="en-US" sz="2400" kern="100" dirty="0">
                <a:effectLst/>
                <a:latin typeface="Calibri" panose="020F0502020204030204" pitchFamily="34" charset="0"/>
                <a:ea typeface="Calibri" panose="020F0502020204030204" pitchFamily="34" charset="0"/>
                <a:cs typeface="Calibri" panose="020F0502020204030204" pitchFamily="34" charset="0"/>
              </a:rPr>
              <a:t> Of the increase of His government and peace There will be no end, Upon the throne of David and over His kingdom, To order it and establish it with judgment and justice From that time forward, even forever. The zeal of the LORD of hosts will perform this.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D32D036-4D6F-5277-0804-9B845F3BB160}"/>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82861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1B6249A-0922-5A32-5D22-C2752ED90F6A}"/>
              </a:ext>
            </a:extLst>
          </p:cNvPr>
          <p:cNvSpPr txBox="1"/>
          <p:nvPr/>
        </p:nvSpPr>
        <p:spPr>
          <a:xfrm>
            <a:off x="1384183" y="1082180"/>
            <a:ext cx="7264868" cy="5134204"/>
          </a:xfrm>
          <a:prstGeom prst="rect">
            <a:avLst/>
          </a:prstGeom>
          <a:noFill/>
        </p:spPr>
        <p:txBody>
          <a:bodyPr wrap="square">
            <a:spAutoFit/>
          </a:bodyPr>
          <a:lstStyle/>
          <a:p>
            <a:r>
              <a:rPr lang="en-US" sz="4000" b="1" dirty="0">
                <a:solidFill>
                  <a:srgbClr val="0070C0"/>
                </a:solidFill>
                <a:effectLst/>
                <a:latin typeface="Calibri" panose="020F0502020204030204" pitchFamily="34" charset="0"/>
                <a:ea typeface="Calibri" panose="020F0502020204030204" pitchFamily="34" charset="0"/>
              </a:rPr>
              <a:t>Isaiah 9:6</a:t>
            </a:r>
          </a:p>
          <a:p>
            <a:r>
              <a:rPr lang="en-US" sz="4000" dirty="0">
                <a:effectLst/>
                <a:latin typeface="Calibri" panose="020F0502020204030204" pitchFamily="34" charset="0"/>
                <a:ea typeface="Calibri" panose="020F0502020204030204" pitchFamily="34" charset="0"/>
              </a:rPr>
              <a:t>For unto us a Child is born,       Unto us a Son is given; And the government will be upon His shoulder. And His name will be called </a:t>
            </a:r>
            <a:r>
              <a:rPr lang="en-US" sz="4000" u="sng" dirty="0">
                <a:solidFill>
                  <a:srgbClr val="FF0000"/>
                </a:solidFill>
                <a:effectLst/>
                <a:latin typeface="Arial Rounded MT Bold" panose="020F0704030504030204" pitchFamily="34" charset="0"/>
                <a:ea typeface="Calibri" panose="020F0502020204030204" pitchFamily="34" charset="0"/>
              </a:rPr>
              <a:t>Wonderful</a:t>
            </a:r>
            <a:r>
              <a:rPr lang="en-US" sz="4000" dirty="0">
                <a:effectLst/>
                <a:latin typeface="Calibri" panose="020F0502020204030204" pitchFamily="34" charset="0"/>
                <a:ea typeface="Calibri" panose="020F0502020204030204" pitchFamily="34" charset="0"/>
              </a:rPr>
              <a:t>,  </a:t>
            </a:r>
            <a:r>
              <a:rPr lang="en-US" sz="4000" dirty="0">
                <a:solidFill>
                  <a:srgbClr val="7030A0"/>
                </a:solidFill>
                <a:effectLst/>
                <a:latin typeface="Berlin Sans FB Demi" panose="020E0802020502020306" pitchFamily="34" charset="0"/>
                <a:ea typeface="Calibri" panose="020F0502020204030204" pitchFamily="34" charset="0"/>
              </a:rPr>
              <a:t>Counselor</a:t>
            </a:r>
            <a:r>
              <a:rPr lang="en-US" sz="4000" dirty="0">
                <a:effectLst/>
                <a:latin typeface="Calibri" panose="020F0502020204030204" pitchFamily="34" charset="0"/>
                <a:ea typeface="Calibri" panose="020F0502020204030204" pitchFamily="34" charset="0"/>
              </a:rPr>
              <a:t>, </a:t>
            </a:r>
            <a:r>
              <a:rPr lang="en-US" sz="4000" u="sng" dirty="0">
                <a:solidFill>
                  <a:srgbClr val="0070C0"/>
                </a:solidFill>
                <a:effectLst/>
                <a:latin typeface="Cooper Black" panose="0208090404030B020404" pitchFamily="18" charset="0"/>
                <a:ea typeface="Calibri" panose="020F0502020204030204" pitchFamily="34" charset="0"/>
              </a:rPr>
              <a:t>Mighty God</a:t>
            </a:r>
            <a:r>
              <a:rPr lang="en-US" sz="4000" dirty="0">
                <a:solidFill>
                  <a:srgbClr val="0070C0"/>
                </a:solidFill>
                <a:effectLst/>
                <a:latin typeface="Calibri" panose="020F0502020204030204" pitchFamily="34" charset="0"/>
                <a:ea typeface="Calibri" panose="020F0502020204030204" pitchFamily="34" charset="0"/>
              </a:rPr>
              <a:t>,</a:t>
            </a:r>
            <a:r>
              <a:rPr lang="en-US" sz="4000" dirty="0">
                <a:effectLst/>
                <a:latin typeface="Calibri" panose="020F0502020204030204" pitchFamily="34" charset="0"/>
                <a:ea typeface="Calibri" panose="020F0502020204030204" pitchFamily="34" charset="0"/>
              </a:rPr>
              <a:t>  </a:t>
            </a:r>
            <a:r>
              <a:rPr lang="en-US" sz="4000" u="sng" dirty="0">
                <a:solidFill>
                  <a:srgbClr val="00B0F0"/>
                </a:solidFill>
                <a:effectLst/>
                <a:latin typeface="Franklin Gothic Medium" panose="020B0603020102020204" pitchFamily="34" charset="0"/>
                <a:ea typeface="Calibri" panose="020F0502020204030204" pitchFamily="34" charset="0"/>
              </a:rPr>
              <a:t>Everlasting</a:t>
            </a:r>
            <a:r>
              <a:rPr lang="en-US" sz="4000" dirty="0">
                <a:solidFill>
                  <a:srgbClr val="FF0000"/>
                </a:solidFill>
                <a:effectLst/>
                <a:latin typeface="Franklin Gothic Medium" panose="020B0603020102020204" pitchFamily="34" charset="0"/>
                <a:ea typeface="Calibri" panose="020F0502020204030204" pitchFamily="34" charset="0"/>
              </a:rPr>
              <a:t> </a:t>
            </a:r>
            <a:r>
              <a:rPr lang="en-US" sz="4000" u="sng" dirty="0">
                <a:solidFill>
                  <a:srgbClr val="00B0F0"/>
                </a:solidFill>
                <a:effectLst/>
                <a:latin typeface="Franklin Gothic Medium" panose="020B0603020102020204" pitchFamily="34" charset="0"/>
                <a:ea typeface="Calibri" panose="020F0502020204030204" pitchFamily="34" charset="0"/>
              </a:rPr>
              <a:t>Father</a:t>
            </a:r>
            <a:r>
              <a:rPr lang="en-US" sz="4000" dirty="0">
                <a:solidFill>
                  <a:srgbClr val="00B0F0"/>
                </a:solidFill>
                <a:effectLst/>
                <a:latin typeface="Calibri" panose="020F0502020204030204" pitchFamily="34" charset="0"/>
                <a:ea typeface="Calibri" panose="020F0502020204030204" pitchFamily="34" charset="0"/>
              </a:rPr>
              <a:t>,</a:t>
            </a:r>
            <a:r>
              <a:rPr lang="en-US" sz="4000" dirty="0">
                <a:effectLst/>
                <a:latin typeface="Calibri" panose="020F0502020204030204" pitchFamily="34" charset="0"/>
                <a:ea typeface="Calibri" panose="020F0502020204030204" pitchFamily="34" charset="0"/>
              </a:rPr>
              <a:t>  </a:t>
            </a:r>
            <a:r>
              <a:rPr lang="en-US" sz="4000" u="sng" dirty="0">
                <a:solidFill>
                  <a:schemeClr val="accent2">
                    <a:lumMod val="75000"/>
                  </a:schemeClr>
                </a:solidFill>
                <a:effectLst/>
                <a:latin typeface="Britannic Bold" panose="020B0903060703020204" pitchFamily="34" charset="0"/>
                <a:ea typeface="Calibri" panose="020F0502020204030204" pitchFamily="34" charset="0"/>
              </a:rPr>
              <a:t>Prince of Peace</a:t>
            </a:r>
            <a:r>
              <a:rPr lang="en-US" sz="4000" dirty="0">
                <a:solidFill>
                  <a:schemeClr val="accent2">
                    <a:lumMod val="75000"/>
                  </a:schemeClr>
                </a:solidFill>
                <a:effectLst/>
                <a:latin typeface="Calibri" panose="020F0502020204030204" pitchFamily="34" charset="0"/>
                <a:ea typeface="Calibri" panose="020F0502020204030204" pitchFamily="34" charset="0"/>
              </a:rPr>
              <a:t>.</a:t>
            </a:r>
            <a:endParaRPr lang="en-US" sz="4000" dirty="0">
              <a:solidFill>
                <a:schemeClr val="accent2">
                  <a:lumMod val="75000"/>
                </a:schemeClr>
              </a:solidFill>
            </a:endParaRPr>
          </a:p>
        </p:txBody>
      </p:sp>
      <p:sp>
        <p:nvSpPr>
          <p:cNvPr id="5" name="Footer Placeholder 4">
            <a:extLst>
              <a:ext uri="{FF2B5EF4-FFF2-40B4-BE49-F238E27FC236}">
                <a16:creationId xmlns:a16="http://schemas.microsoft.com/office/drawing/2014/main" id="{49705E73-68DF-DA56-DC42-FD514DD8C9CC}"/>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54109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01CCAD9-601D-2CD6-3153-90E668CC4DB5}"/>
              </a:ext>
            </a:extLst>
          </p:cNvPr>
          <p:cNvSpPr/>
          <p:nvPr/>
        </p:nvSpPr>
        <p:spPr>
          <a:xfrm>
            <a:off x="964733" y="973122"/>
            <a:ext cx="8003097" cy="5243120"/>
          </a:xfrm>
          <a:prstGeom prst="rect">
            <a:avLst/>
          </a:prstGeom>
          <a:solidFill>
            <a:srgbClr val="FFFFFF"/>
          </a:solidFill>
          <a:ln w="5715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It is significant that the words which describe the character                 of the promised Messiah are on his lips often:</a:t>
            </a:r>
            <a:endParaRPr lang="en-US" sz="2000" kern="0" dirty="0">
              <a:solidFill>
                <a:srgbClr val="000000"/>
              </a:solidFill>
              <a:latin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70C0"/>
                </a:solidFill>
                <a:effectLst/>
                <a:uLnTx/>
                <a:uFillTx/>
                <a:latin typeface="Arial Black" panose="020B0A04020102020204" pitchFamily="34" charset="0"/>
              </a:rPr>
              <a:t>Wonderful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25:1; 28:29; 29:14</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70C0"/>
                </a:solidFill>
                <a:effectLst/>
                <a:uLnTx/>
                <a:uFillTx/>
                <a:latin typeface="Arial Black" panose="020B0A04020102020204" pitchFamily="34" charset="0"/>
              </a:rPr>
              <a:t>Counselor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19:17; 25:1; 28;29; 40:13; 40:10</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70C0"/>
                </a:solidFill>
                <a:effectLst/>
                <a:uLnTx/>
                <a:uFillTx/>
                <a:latin typeface="Arial Black" panose="020B0A04020102020204" pitchFamily="34" charset="0"/>
              </a:rPr>
              <a:t>Mighty God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30:29; 33:13; 40:17, 26; 42:13; 49:20-26; 60:16</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Arial Black" panose="020B0A04020102020204" pitchFamily="34" charset="0"/>
              </a:rPr>
              <a:t>Everlasting Father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26:4; 40:28;45:17; 55:3; 57:15; 60:19; 63:16; 64:8</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70C0"/>
                </a:solidFill>
                <a:effectLst/>
                <a:uLnTx/>
                <a:uFillTx/>
                <a:latin typeface="Arial Black" panose="020B0A04020102020204" pitchFamily="34" charset="0"/>
              </a:rPr>
              <a:t>Prince Of Peace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26:12; 45:7; 52:7; 53:5; 55:12; 57:19; 66:12</a:t>
            </a:r>
          </a:p>
        </p:txBody>
      </p:sp>
      <p:sp>
        <p:nvSpPr>
          <p:cNvPr id="6" name="Footer Placeholder 5">
            <a:extLst>
              <a:ext uri="{FF2B5EF4-FFF2-40B4-BE49-F238E27FC236}">
                <a16:creationId xmlns:a16="http://schemas.microsoft.com/office/drawing/2014/main" id="{86964135-7E07-1D53-69B9-81143E165C52}"/>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51590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25167"/>
            <a:ext cx="9143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effectLst/>
                <a:latin typeface="Calibri" panose="020F0502020204030204" pitchFamily="34" charset="0"/>
                <a:ea typeface="Calibri" panose="020F0502020204030204" pitchFamily="34" charset="0"/>
              </a:rPr>
              <a:t>For Unto Us A Child Is Born.  Isaiah 9:1-7</a:t>
            </a:r>
            <a:endPar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68BD9EB-A42F-FD31-81AF-CF547984800F}"/>
              </a:ext>
            </a:extLst>
          </p:cNvPr>
          <p:cNvSpPr txBox="1"/>
          <p:nvPr/>
        </p:nvSpPr>
        <p:spPr>
          <a:xfrm>
            <a:off x="1307507" y="1273323"/>
            <a:ext cx="7165373" cy="4903907"/>
          </a:xfrm>
          <a:prstGeom prst="rect">
            <a:avLst/>
          </a:prstGeom>
          <a:noFill/>
        </p:spPr>
        <p:txBody>
          <a:bodyPr wrap="square">
            <a:spAutoFit/>
          </a:bodyPr>
          <a:lstStyle/>
          <a:p>
            <a:pPr marL="0" marR="0">
              <a:spcBef>
                <a:spcPts val="0"/>
              </a:spcBef>
              <a:spcAft>
                <a:spcPts val="800"/>
              </a:spcAft>
            </a:pPr>
            <a:r>
              <a:rPr lang="en-US" sz="3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Dawning Light</a:t>
            </a:r>
            <a:r>
              <a:rPr lang="en-US" sz="3400"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Chapter 9                                                                      </a:t>
            </a:r>
            <a:endParaRPr lang="en-US" sz="3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400" kern="100" dirty="0">
                <a:effectLst/>
                <a:latin typeface="Calibri" panose="020F0502020204030204" pitchFamily="34" charset="0"/>
                <a:ea typeface="Calibri" panose="020F0502020204030204" pitchFamily="34" charset="0"/>
                <a:cs typeface="Calibri" panose="020F0502020204030204" pitchFamily="34" charset="0"/>
              </a:rPr>
              <a:t>“Judgment does not always bring repentance or effect conversion; more often it only hardens (</a:t>
            </a:r>
            <a:r>
              <a:rPr lang="en-US" sz="3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8:19-22</a:t>
            </a:r>
            <a:r>
              <a:rPr lang="en-US" sz="3400" kern="100" dirty="0">
                <a:effectLst/>
                <a:latin typeface="Calibri" panose="020F0502020204030204" pitchFamily="34" charset="0"/>
                <a:ea typeface="Calibri" panose="020F0502020204030204" pitchFamily="34" charset="0"/>
                <a:cs typeface="Calibri" panose="020F0502020204030204" pitchFamily="34" charset="0"/>
              </a:rPr>
              <a:t>).  The darkness the people experienced consisted not only of the hopelessness of their physical condition, but also of the darkness of sin and ignorance” (Hailey).</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6AB5DA3-8F80-FC84-EC7C-F18B283E1B12}"/>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412481771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3404</Words>
  <Application>Microsoft Office PowerPoint</Application>
  <PresentationFormat>On-screen Show (4:3)</PresentationFormat>
  <Paragraphs>220</Paragraphs>
  <Slides>35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35</vt:i4>
      </vt:variant>
    </vt:vector>
  </HeadingPairs>
  <TitlesOfParts>
    <vt:vector size="50" baseType="lpstr">
      <vt:lpstr>Arial</vt:lpstr>
      <vt:lpstr>Arial Black</vt:lpstr>
      <vt:lpstr>Arial Rounded MT Bold</vt:lpstr>
      <vt:lpstr>Arial Unicode MS</vt:lpstr>
      <vt:lpstr>Berlin Sans FB Demi</vt:lpstr>
      <vt:lpstr>Britannic Bold</vt:lpstr>
      <vt:lpstr>Calibri</vt:lpstr>
      <vt:lpstr>Calibri Light</vt:lpstr>
      <vt:lpstr>Cooper Black</vt:lpstr>
      <vt:lpstr>Franklin Gothic Medium</vt:lpstr>
      <vt:lpstr>Gotham Book</vt:lpstr>
      <vt:lpstr>Ink Free</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8</cp:revision>
  <dcterms:created xsi:type="dcterms:W3CDTF">2023-12-18T21:12:13Z</dcterms:created>
  <dcterms:modified xsi:type="dcterms:W3CDTF">2023-12-24T11:43:36Z</dcterms:modified>
</cp:coreProperties>
</file>