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5"/>
  </p:notesMasterIdLst>
  <p:sldIdLst>
    <p:sldId id="265" r:id="rId5"/>
    <p:sldId id="549" r:id="rId6"/>
    <p:sldId id="266" r:id="rId7"/>
    <p:sldId id="553" r:id="rId8"/>
    <p:sldId id="554" r:id="rId9"/>
    <p:sldId id="558" r:id="rId10"/>
    <p:sldId id="514"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13" r:id="rId24"/>
    <p:sldId id="557" r:id="rId25"/>
    <p:sldId id="529" r:id="rId26"/>
    <p:sldId id="531" r:id="rId27"/>
    <p:sldId id="530" r:id="rId28"/>
    <p:sldId id="552" r:id="rId29"/>
    <p:sldId id="534" r:id="rId30"/>
    <p:sldId id="535" r:id="rId31"/>
    <p:sldId id="551" r:id="rId32"/>
    <p:sldId id="536" r:id="rId33"/>
    <p:sldId id="537" r:id="rId34"/>
    <p:sldId id="555" r:id="rId35"/>
    <p:sldId id="532" r:id="rId36"/>
    <p:sldId id="539" r:id="rId37"/>
    <p:sldId id="540" r:id="rId38"/>
    <p:sldId id="541" r:id="rId39"/>
    <p:sldId id="542" r:id="rId40"/>
    <p:sldId id="543" r:id="rId41"/>
    <p:sldId id="544" r:id="rId42"/>
    <p:sldId id="547" r:id="rId43"/>
    <p:sldId id="56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HVLNUOYWCc0u4pdmkZOSA==" hashData="4EIJiquhFYcF9DCEb356Tx1nSXHETe7k05EsAGfuXrcc073y+ZiQnfKcFC6CHT7QWiKzCSzKQfSKedTIY6oKj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49E91-E693-441A-A2BE-0AF0A861DB14}" type="datetimeFigureOut">
              <a:rPr lang="en-US" smtClean="0"/>
              <a:t>12/3/2023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4C0B4-5CB0-43CF-B727-090EFF152F38}" type="slidenum">
              <a:rPr lang="en-US" smtClean="0"/>
              <a:t>‹#›</a:t>
            </a:fld>
            <a:endParaRPr lang="en-US"/>
          </a:p>
        </p:txBody>
      </p:sp>
    </p:spTree>
    <p:extLst>
      <p:ext uri="{BB962C8B-B14F-4D97-AF65-F5344CB8AC3E}">
        <p14:creationId xmlns:p14="http://schemas.microsoft.com/office/powerpoint/2010/main" val="217945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AFF479-AC7D-4DAF-A1DA-274E24CA3E33}"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8498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D50A2-2BCF-447B-983A-641B317CE894}"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650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A9A20-4150-4BEF-B5D5-742FC81C3AA8}"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22215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8991-7601-8592-CAEA-1D5478D81D5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50426-3080-3F1A-41B7-F61EC50E658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A6563B-2A4F-4F36-C467-192D6002225B}"/>
              </a:ext>
            </a:extLst>
          </p:cNvPr>
          <p:cNvSpPr>
            <a:spLocks noGrp="1"/>
          </p:cNvSpPr>
          <p:nvPr>
            <p:ph type="dt" sz="half" idx="10"/>
          </p:nvPr>
        </p:nvSpPr>
        <p:spPr/>
        <p:txBody>
          <a:bodyPr/>
          <a:lstStyle/>
          <a:p>
            <a:fld id="{832A4002-672F-46A2-9B32-9213B3102B83}" type="datetime1">
              <a:rPr lang="en-US" smtClean="0"/>
              <a:t>12/3/2023</a:t>
            </a:fld>
            <a:endParaRPr lang="en-US"/>
          </a:p>
        </p:txBody>
      </p:sp>
      <p:sp>
        <p:nvSpPr>
          <p:cNvPr id="5" name="Footer Placeholder 4">
            <a:extLst>
              <a:ext uri="{FF2B5EF4-FFF2-40B4-BE49-F238E27FC236}">
                <a16:creationId xmlns:a16="http://schemas.microsoft.com/office/drawing/2014/main" id="{14A712BC-C08D-ACEC-BC1F-0D60EE0C3D4A}"/>
              </a:ext>
            </a:extLst>
          </p:cNvPr>
          <p:cNvSpPr>
            <a:spLocks noGrp="1"/>
          </p:cNvSpPr>
          <p:nvPr>
            <p:ph type="ftr" sz="quarter" idx="11"/>
          </p:nvPr>
        </p:nvSpPr>
        <p:spPr/>
        <p:txBody>
          <a:bodyPr/>
          <a:lstStyle/>
          <a:p>
            <a:r>
              <a:rPr lang="en-US"/>
              <a:t>b hastings  newlebanoncoc.com</a:t>
            </a:r>
          </a:p>
        </p:txBody>
      </p:sp>
      <p:sp>
        <p:nvSpPr>
          <p:cNvPr id="6" name="Slide Number Placeholder 5">
            <a:extLst>
              <a:ext uri="{FF2B5EF4-FFF2-40B4-BE49-F238E27FC236}">
                <a16:creationId xmlns:a16="http://schemas.microsoft.com/office/drawing/2014/main" id="{BD054FA7-A597-A9D7-389E-E46465021543}"/>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2162749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C552-AEB0-5A1C-1279-12786CCF5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F6E1B-7D2C-8E10-4B98-427256853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855D8-013D-9E7A-8B55-65E3101C3B27}"/>
              </a:ext>
            </a:extLst>
          </p:cNvPr>
          <p:cNvSpPr>
            <a:spLocks noGrp="1"/>
          </p:cNvSpPr>
          <p:nvPr>
            <p:ph type="dt" sz="half" idx="10"/>
          </p:nvPr>
        </p:nvSpPr>
        <p:spPr/>
        <p:txBody>
          <a:bodyPr/>
          <a:lstStyle/>
          <a:p>
            <a:fld id="{507B6488-908B-4075-B63A-CED21E895AE6}" type="datetime1">
              <a:rPr lang="en-US" smtClean="0"/>
              <a:t>12/3/2023</a:t>
            </a:fld>
            <a:endParaRPr lang="en-US"/>
          </a:p>
        </p:txBody>
      </p:sp>
      <p:sp>
        <p:nvSpPr>
          <p:cNvPr id="5" name="Footer Placeholder 4">
            <a:extLst>
              <a:ext uri="{FF2B5EF4-FFF2-40B4-BE49-F238E27FC236}">
                <a16:creationId xmlns:a16="http://schemas.microsoft.com/office/drawing/2014/main" id="{3783B296-24F2-3841-EB08-6900633E26AD}"/>
              </a:ext>
            </a:extLst>
          </p:cNvPr>
          <p:cNvSpPr>
            <a:spLocks noGrp="1"/>
          </p:cNvSpPr>
          <p:nvPr>
            <p:ph type="ftr" sz="quarter" idx="11"/>
          </p:nvPr>
        </p:nvSpPr>
        <p:spPr/>
        <p:txBody>
          <a:bodyPr/>
          <a:lstStyle/>
          <a:p>
            <a:r>
              <a:rPr lang="en-US"/>
              <a:t>b hastings  newlebanoncoc.com</a:t>
            </a:r>
          </a:p>
        </p:txBody>
      </p:sp>
      <p:sp>
        <p:nvSpPr>
          <p:cNvPr id="6" name="Slide Number Placeholder 5">
            <a:extLst>
              <a:ext uri="{FF2B5EF4-FFF2-40B4-BE49-F238E27FC236}">
                <a16:creationId xmlns:a16="http://schemas.microsoft.com/office/drawing/2014/main" id="{C3698B8C-9917-71F2-7781-BDEE95AC39E6}"/>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361546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051B-0320-F179-ADC0-C1AEAA2E34EA}"/>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E13C27-7013-CB08-A212-4D87A468A7A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0C6F77-5103-1D5C-1A77-B79DCC02CC59}"/>
              </a:ext>
            </a:extLst>
          </p:cNvPr>
          <p:cNvSpPr>
            <a:spLocks noGrp="1"/>
          </p:cNvSpPr>
          <p:nvPr>
            <p:ph type="dt" sz="half" idx="10"/>
          </p:nvPr>
        </p:nvSpPr>
        <p:spPr/>
        <p:txBody>
          <a:bodyPr/>
          <a:lstStyle/>
          <a:p>
            <a:fld id="{5B805462-0330-45FE-BEA0-CFB78E14257B}" type="datetime1">
              <a:rPr lang="en-US" smtClean="0"/>
              <a:t>12/3/2023</a:t>
            </a:fld>
            <a:endParaRPr lang="en-US"/>
          </a:p>
        </p:txBody>
      </p:sp>
      <p:sp>
        <p:nvSpPr>
          <p:cNvPr id="5" name="Footer Placeholder 4">
            <a:extLst>
              <a:ext uri="{FF2B5EF4-FFF2-40B4-BE49-F238E27FC236}">
                <a16:creationId xmlns:a16="http://schemas.microsoft.com/office/drawing/2014/main" id="{9690D5BE-8292-C504-191C-45F4969AE2F5}"/>
              </a:ext>
            </a:extLst>
          </p:cNvPr>
          <p:cNvSpPr>
            <a:spLocks noGrp="1"/>
          </p:cNvSpPr>
          <p:nvPr>
            <p:ph type="ftr" sz="quarter" idx="11"/>
          </p:nvPr>
        </p:nvSpPr>
        <p:spPr/>
        <p:txBody>
          <a:bodyPr/>
          <a:lstStyle/>
          <a:p>
            <a:r>
              <a:rPr lang="en-US"/>
              <a:t>b hastings  newlebanoncoc.com</a:t>
            </a:r>
          </a:p>
        </p:txBody>
      </p:sp>
      <p:sp>
        <p:nvSpPr>
          <p:cNvPr id="6" name="Slide Number Placeholder 5">
            <a:extLst>
              <a:ext uri="{FF2B5EF4-FFF2-40B4-BE49-F238E27FC236}">
                <a16:creationId xmlns:a16="http://schemas.microsoft.com/office/drawing/2014/main" id="{34D98B37-C761-D1A9-4635-81071A334F3B}"/>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1367602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F6FE-FE4A-8C4F-DB6A-E90B55708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AF7F5-8544-E69B-76FA-97C341110B8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3D6EB0-FBE6-378F-F874-E835274419B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4A437-646B-2346-6F1A-B50E9731EF0F}"/>
              </a:ext>
            </a:extLst>
          </p:cNvPr>
          <p:cNvSpPr>
            <a:spLocks noGrp="1"/>
          </p:cNvSpPr>
          <p:nvPr>
            <p:ph type="dt" sz="half" idx="10"/>
          </p:nvPr>
        </p:nvSpPr>
        <p:spPr/>
        <p:txBody>
          <a:bodyPr/>
          <a:lstStyle/>
          <a:p>
            <a:fld id="{27400B50-DD60-4E81-964D-E25E6BA00A03}" type="datetime1">
              <a:rPr lang="en-US" smtClean="0"/>
              <a:t>12/3/2023</a:t>
            </a:fld>
            <a:endParaRPr lang="en-US"/>
          </a:p>
        </p:txBody>
      </p:sp>
      <p:sp>
        <p:nvSpPr>
          <p:cNvPr id="6" name="Footer Placeholder 5">
            <a:extLst>
              <a:ext uri="{FF2B5EF4-FFF2-40B4-BE49-F238E27FC236}">
                <a16:creationId xmlns:a16="http://schemas.microsoft.com/office/drawing/2014/main" id="{CD2147F5-F1AD-3220-B472-315A7245E935}"/>
              </a:ext>
            </a:extLst>
          </p:cNvPr>
          <p:cNvSpPr>
            <a:spLocks noGrp="1"/>
          </p:cNvSpPr>
          <p:nvPr>
            <p:ph type="ftr" sz="quarter" idx="11"/>
          </p:nvPr>
        </p:nvSpPr>
        <p:spPr/>
        <p:txBody>
          <a:bodyPr/>
          <a:lstStyle/>
          <a:p>
            <a:r>
              <a:rPr lang="en-US"/>
              <a:t>b hastings  newlebanoncoc.com</a:t>
            </a:r>
          </a:p>
        </p:txBody>
      </p:sp>
      <p:sp>
        <p:nvSpPr>
          <p:cNvPr id="7" name="Slide Number Placeholder 6">
            <a:extLst>
              <a:ext uri="{FF2B5EF4-FFF2-40B4-BE49-F238E27FC236}">
                <a16:creationId xmlns:a16="http://schemas.microsoft.com/office/drawing/2014/main" id="{75A7EA03-DD89-2CC1-4B2A-8A3CC8536014}"/>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45673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8476-FFA3-A938-71CE-29B512F6C1B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56FC33-7CA7-1FF2-2E06-B3DF349929E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67596-3FDB-B2D3-6ECC-C3380A8046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3E597-82DE-2F38-FC4E-EA6CC66505DF}"/>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F1CDD3-C184-C051-5FA0-ABBEC35EF8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9E5F4C-A644-807D-25A1-F72BFE705BC4}"/>
              </a:ext>
            </a:extLst>
          </p:cNvPr>
          <p:cNvSpPr>
            <a:spLocks noGrp="1"/>
          </p:cNvSpPr>
          <p:nvPr>
            <p:ph type="dt" sz="half" idx="10"/>
          </p:nvPr>
        </p:nvSpPr>
        <p:spPr/>
        <p:txBody>
          <a:bodyPr/>
          <a:lstStyle/>
          <a:p>
            <a:fld id="{31CB5745-104E-4976-BFA0-9A33F7B8E019}" type="datetime1">
              <a:rPr lang="en-US" smtClean="0"/>
              <a:t>12/3/2023</a:t>
            </a:fld>
            <a:endParaRPr lang="en-US"/>
          </a:p>
        </p:txBody>
      </p:sp>
      <p:sp>
        <p:nvSpPr>
          <p:cNvPr id="8" name="Footer Placeholder 7">
            <a:extLst>
              <a:ext uri="{FF2B5EF4-FFF2-40B4-BE49-F238E27FC236}">
                <a16:creationId xmlns:a16="http://schemas.microsoft.com/office/drawing/2014/main" id="{184A496C-5E6E-E4FE-2AA9-205BF2E8A476}"/>
              </a:ext>
            </a:extLst>
          </p:cNvPr>
          <p:cNvSpPr>
            <a:spLocks noGrp="1"/>
          </p:cNvSpPr>
          <p:nvPr>
            <p:ph type="ftr" sz="quarter" idx="11"/>
          </p:nvPr>
        </p:nvSpPr>
        <p:spPr/>
        <p:txBody>
          <a:bodyPr/>
          <a:lstStyle/>
          <a:p>
            <a:r>
              <a:rPr lang="en-US"/>
              <a:t>b hastings  newlebanoncoc.com</a:t>
            </a:r>
          </a:p>
        </p:txBody>
      </p:sp>
      <p:sp>
        <p:nvSpPr>
          <p:cNvPr id="9" name="Slide Number Placeholder 8">
            <a:extLst>
              <a:ext uri="{FF2B5EF4-FFF2-40B4-BE49-F238E27FC236}">
                <a16:creationId xmlns:a16="http://schemas.microsoft.com/office/drawing/2014/main" id="{AC1283F5-D3A0-B164-C3E9-A81286980469}"/>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329652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82A0-F181-9030-6CC2-E7EC6FAA5B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05C44A-4B6D-F616-8F01-CCC88EC26370}"/>
              </a:ext>
            </a:extLst>
          </p:cNvPr>
          <p:cNvSpPr>
            <a:spLocks noGrp="1"/>
          </p:cNvSpPr>
          <p:nvPr>
            <p:ph type="dt" sz="half" idx="10"/>
          </p:nvPr>
        </p:nvSpPr>
        <p:spPr/>
        <p:txBody>
          <a:bodyPr/>
          <a:lstStyle/>
          <a:p>
            <a:fld id="{ABCE96CB-87B3-4574-A1E2-3BDE21E2A0D9}" type="datetime1">
              <a:rPr lang="en-US" smtClean="0"/>
              <a:t>12/3/2023</a:t>
            </a:fld>
            <a:endParaRPr lang="en-US"/>
          </a:p>
        </p:txBody>
      </p:sp>
      <p:sp>
        <p:nvSpPr>
          <p:cNvPr id="4" name="Footer Placeholder 3">
            <a:extLst>
              <a:ext uri="{FF2B5EF4-FFF2-40B4-BE49-F238E27FC236}">
                <a16:creationId xmlns:a16="http://schemas.microsoft.com/office/drawing/2014/main" id="{DDFE5808-2ED4-1EB7-6250-FF20EA21C238}"/>
              </a:ext>
            </a:extLst>
          </p:cNvPr>
          <p:cNvSpPr>
            <a:spLocks noGrp="1"/>
          </p:cNvSpPr>
          <p:nvPr>
            <p:ph type="ftr" sz="quarter" idx="11"/>
          </p:nvPr>
        </p:nvSpPr>
        <p:spPr/>
        <p:txBody>
          <a:bodyPr/>
          <a:lstStyle/>
          <a:p>
            <a:r>
              <a:rPr lang="en-US"/>
              <a:t>b hastings  newlebanoncoc.com</a:t>
            </a:r>
          </a:p>
        </p:txBody>
      </p:sp>
      <p:sp>
        <p:nvSpPr>
          <p:cNvPr id="5" name="Slide Number Placeholder 4">
            <a:extLst>
              <a:ext uri="{FF2B5EF4-FFF2-40B4-BE49-F238E27FC236}">
                <a16:creationId xmlns:a16="http://schemas.microsoft.com/office/drawing/2014/main" id="{B0BBDFCD-A02E-1FC0-CCD7-0D94116F8BF1}"/>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208601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D86DE-E180-9B37-4F30-F3624FA70BD7}"/>
              </a:ext>
            </a:extLst>
          </p:cNvPr>
          <p:cNvSpPr>
            <a:spLocks noGrp="1"/>
          </p:cNvSpPr>
          <p:nvPr>
            <p:ph type="dt" sz="half" idx="10"/>
          </p:nvPr>
        </p:nvSpPr>
        <p:spPr/>
        <p:txBody>
          <a:bodyPr/>
          <a:lstStyle/>
          <a:p>
            <a:fld id="{AC2F8F37-A5AB-4577-BDD5-9CD967A694DC}" type="datetime1">
              <a:rPr lang="en-US" smtClean="0"/>
              <a:t>12/3/2023</a:t>
            </a:fld>
            <a:endParaRPr lang="en-US"/>
          </a:p>
        </p:txBody>
      </p:sp>
      <p:sp>
        <p:nvSpPr>
          <p:cNvPr id="3" name="Footer Placeholder 2">
            <a:extLst>
              <a:ext uri="{FF2B5EF4-FFF2-40B4-BE49-F238E27FC236}">
                <a16:creationId xmlns:a16="http://schemas.microsoft.com/office/drawing/2014/main" id="{026AEE08-0D65-865E-A103-9C6E64F17EB4}"/>
              </a:ext>
            </a:extLst>
          </p:cNvPr>
          <p:cNvSpPr>
            <a:spLocks noGrp="1"/>
          </p:cNvSpPr>
          <p:nvPr>
            <p:ph type="ftr" sz="quarter" idx="11"/>
          </p:nvPr>
        </p:nvSpPr>
        <p:spPr/>
        <p:txBody>
          <a:bodyPr/>
          <a:lstStyle/>
          <a:p>
            <a:r>
              <a:rPr lang="en-US"/>
              <a:t>b hastings  newlebanoncoc.com</a:t>
            </a:r>
          </a:p>
        </p:txBody>
      </p:sp>
      <p:sp>
        <p:nvSpPr>
          <p:cNvPr id="4" name="Slide Number Placeholder 3">
            <a:extLst>
              <a:ext uri="{FF2B5EF4-FFF2-40B4-BE49-F238E27FC236}">
                <a16:creationId xmlns:a16="http://schemas.microsoft.com/office/drawing/2014/main" id="{1F291DA7-23CC-D71F-1896-D4196A097EFD}"/>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50319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9610-56FA-2169-F568-36047F88328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58E2E-C479-20EC-B549-28E6AF7C1581}"/>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626343-0E5C-0F37-3930-BF855C8BA12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814B8-88EB-83CA-0AE9-79D29DEBAEA4}"/>
              </a:ext>
            </a:extLst>
          </p:cNvPr>
          <p:cNvSpPr>
            <a:spLocks noGrp="1"/>
          </p:cNvSpPr>
          <p:nvPr>
            <p:ph type="dt" sz="half" idx="10"/>
          </p:nvPr>
        </p:nvSpPr>
        <p:spPr/>
        <p:txBody>
          <a:bodyPr/>
          <a:lstStyle/>
          <a:p>
            <a:fld id="{F6E38447-A635-4A92-BBC9-BC6B5F6F1B21}" type="datetime1">
              <a:rPr lang="en-US" smtClean="0"/>
              <a:t>12/3/2023</a:t>
            </a:fld>
            <a:endParaRPr lang="en-US"/>
          </a:p>
        </p:txBody>
      </p:sp>
      <p:sp>
        <p:nvSpPr>
          <p:cNvPr id="6" name="Footer Placeholder 5">
            <a:extLst>
              <a:ext uri="{FF2B5EF4-FFF2-40B4-BE49-F238E27FC236}">
                <a16:creationId xmlns:a16="http://schemas.microsoft.com/office/drawing/2014/main" id="{82BEA8DA-E9C3-2EB8-389E-031E7D341C3C}"/>
              </a:ext>
            </a:extLst>
          </p:cNvPr>
          <p:cNvSpPr>
            <a:spLocks noGrp="1"/>
          </p:cNvSpPr>
          <p:nvPr>
            <p:ph type="ftr" sz="quarter" idx="11"/>
          </p:nvPr>
        </p:nvSpPr>
        <p:spPr/>
        <p:txBody>
          <a:bodyPr/>
          <a:lstStyle/>
          <a:p>
            <a:r>
              <a:rPr lang="en-US"/>
              <a:t>b hastings  newlebanoncoc.com</a:t>
            </a:r>
          </a:p>
        </p:txBody>
      </p:sp>
      <p:sp>
        <p:nvSpPr>
          <p:cNvPr id="7" name="Slide Number Placeholder 6">
            <a:extLst>
              <a:ext uri="{FF2B5EF4-FFF2-40B4-BE49-F238E27FC236}">
                <a16:creationId xmlns:a16="http://schemas.microsoft.com/office/drawing/2014/main" id="{C0E037F4-D7F4-27AB-A65D-2D13486DC856}"/>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42893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78D00-E5FB-45F9-BE99-D87886BB85EE}"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38713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2836-B042-9B3F-CE9C-7F96BD497A9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F060CD-CB13-519E-12A9-58467540B77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197711-8850-A85E-9A7C-CF76E0982B0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C397E-E156-7C0F-12D8-D1CF26E248A0}"/>
              </a:ext>
            </a:extLst>
          </p:cNvPr>
          <p:cNvSpPr>
            <a:spLocks noGrp="1"/>
          </p:cNvSpPr>
          <p:nvPr>
            <p:ph type="dt" sz="half" idx="10"/>
          </p:nvPr>
        </p:nvSpPr>
        <p:spPr/>
        <p:txBody>
          <a:bodyPr/>
          <a:lstStyle/>
          <a:p>
            <a:fld id="{5F4E8C71-6D97-4C2F-800D-CFEFAF9BCE48}" type="datetime1">
              <a:rPr lang="en-US" smtClean="0"/>
              <a:t>12/3/2023</a:t>
            </a:fld>
            <a:endParaRPr lang="en-US"/>
          </a:p>
        </p:txBody>
      </p:sp>
      <p:sp>
        <p:nvSpPr>
          <p:cNvPr id="6" name="Footer Placeholder 5">
            <a:extLst>
              <a:ext uri="{FF2B5EF4-FFF2-40B4-BE49-F238E27FC236}">
                <a16:creationId xmlns:a16="http://schemas.microsoft.com/office/drawing/2014/main" id="{7752C635-6D3F-5DD0-24CF-DC89845756A6}"/>
              </a:ext>
            </a:extLst>
          </p:cNvPr>
          <p:cNvSpPr>
            <a:spLocks noGrp="1"/>
          </p:cNvSpPr>
          <p:nvPr>
            <p:ph type="ftr" sz="quarter" idx="11"/>
          </p:nvPr>
        </p:nvSpPr>
        <p:spPr/>
        <p:txBody>
          <a:bodyPr/>
          <a:lstStyle/>
          <a:p>
            <a:r>
              <a:rPr lang="en-US"/>
              <a:t>b hastings  newlebanoncoc.com</a:t>
            </a:r>
          </a:p>
        </p:txBody>
      </p:sp>
      <p:sp>
        <p:nvSpPr>
          <p:cNvPr id="7" name="Slide Number Placeholder 6">
            <a:extLst>
              <a:ext uri="{FF2B5EF4-FFF2-40B4-BE49-F238E27FC236}">
                <a16:creationId xmlns:a16="http://schemas.microsoft.com/office/drawing/2014/main" id="{75910414-D1F7-200A-CEA7-83D6B15F0070}"/>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183500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EC65-6481-0EB5-C361-C79F87512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0F1F34-ADB9-F543-D135-77A053636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BE46F-0D5A-01E1-0C19-41BE6C875BF3}"/>
              </a:ext>
            </a:extLst>
          </p:cNvPr>
          <p:cNvSpPr>
            <a:spLocks noGrp="1"/>
          </p:cNvSpPr>
          <p:nvPr>
            <p:ph type="dt" sz="half" idx="10"/>
          </p:nvPr>
        </p:nvSpPr>
        <p:spPr/>
        <p:txBody>
          <a:bodyPr/>
          <a:lstStyle/>
          <a:p>
            <a:fld id="{A86259D7-D190-4AB6-BB9C-25B647996820}" type="datetime1">
              <a:rPr lang="en-US" smtClean="0"/>
              <a:t>12/3/2023</a:t>
            </a:fld>
            <a:endParaRPr lang="en-US"/>
          </a:p>
        </p:txBody>
      </p:sp>
      <p:sp>
        <p:nvSpPr>
          <p:cNvPr id="5" name="Footer Placeholder 4">
            <a:extLst>
              <a:ext uri="{FF2B5EF4-FFF2-40B4-BE49-F238E27FC236}">
                <a16:creationId xmlns:a16="http://schemas.microsoft.com/office/drawing/2014/main" id="{FA6612F1-0666-F92F-CDA2-8B86A0879F63}"/>
              </a:ext>
            </a:extLst>
          </p:cNvPr>
          <p:cNvSpPr>
            <a:spLocks noGrp="1"/>
          </p:cNvSpPr>
          <p:nvPr>
            <p:ph type="ftr" sz="quarter" idx="11"/>
          </p:nvPr>
        </p:nvSpPr>
        <p:spPr/>
        <p:txBody>
          <a:bodyPr/>
          <a:lstStyle/>
          <a:p>
            <a:r>
              <a:rPr lang="en-US"/>
              <a:t>b hastings  newlebanoncoc.com</a:t>
            </a:r>
          </a:p>
        </p:txBody>
      </p:sp>
      <p:sp>
        <p:nvSpPr>
          <p:cNvPr id="6" name="Slide Number Placeholder 5">
            <a:extLst>
              <a:ext uri="{FF2B5EF4-FFF2-40B4-BE49-F238E27FC236}">
                <a16:creationId xmlns:a16="http://schemas.microsoft.com/office/drawing/2014/main" id="{05C217E3-988D-901A-EF43-2C6C9087D25F}"/>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3743343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C8F35-B606-826B-4CFF-39559C8F56C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898C9-8190-BEE7-27C2-BF4E0BD3C0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861EA-946E-9B81-7C77-22B23E172794}"/>
              </a:ext>
            </a:extLst>
          </p:cNvPr>
          <p:cNvSpPr>
            <a:spLocks noGrp="1"/>
          </p:cNvSpPr>
          <p:nvPr>
            <p:ph type="dt" sz="half" idx="10"/>
          </p:nvPr>
        </p:nvSpPr>
        <p:spPr/>
        <p:txBody>
          <a:bodyPr/>
          <a:lstStyle/>
          <a:p>
            <a:fld id="{3F6D8240-C137-430C-BCC6-86297DF2046A}" type="datetime1">
              <a:rPr lang="en-US" smtClean="0"/>
              <a:t>12/3/2023</a:t>
            </a:fld>
            <a:endParaRPr lang="en-US"/>
          </a:p>
        </p:txBody>
      </p:sp>
      <p:sp>
        <p:nvSpPr>
          <p:cNvPr id="5" name="Footer Placeholder 4">
            <a:extLst>
              <a:ext uri="{FF2B5EF4-FFF2-40B4-BE49-F238E27FC236}">
                <a16:creationId xmlns:a16="http://schemas.microsoft.com/office/drawing/2014/main" id="{10CCBBFC-81F1-D735-39F3-ED3BB5C242A5}"/>
              </a:ext>
            </a:extLst>
          </p:cNvPr>
          <p:cNvSpPr>
            <a:spLocks noGrp="1"/>
          </p:cNvSpPr>
          <p:nvPr>
            <p:ph type="ftr" sz="quarter" idx="11"/>
          </p:nvPr>
        </p:nvSpPr>
        <p:spPr/>
        <p:txBody>
          <a:bodyPr/>
          <a:lstStyle/>
          <a:p>
            <a:r>
              <a:rPr lang="en-US"/>
              <a:t>b hastings  newlebanoncoc.com</a:t>
            </a:r>
          </a:p>
        </p:txBody>
      </p:sp>
      <p:sp>
        <p:nvSpPr>
          <p:cNvPr id="6" name="Slide Number Placeholder 5">
            <a:extLst>
              <a:ext uri="{FF2B5EF4-FFF2-40B4-BE49-F238E27FC236}">
                <a16:creationId xmlns:a16="http://schemas.microsoft.com/office/drawing/2014/main" id="{64B3870E-B178-99EA-AFC0-22C5391C1491}"/>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3633520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35103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9940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23203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67792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6676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09992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7273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99601B-B8F6-4EDC-BDFD-F3B2A9CD094F}"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93923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50366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19486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44933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67960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8991-7601-8592-CAEA-1D5478D81D5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50426-3080-3F1A-41B7-F61EC50E658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A6563B-2A4F-4F36-C467-192D6002225B}"/>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5" name="Footer Placeholder 4">
            <a:extLst>
              <a:ext uri="{FF2B5EF4-FFF2-40B4-BE49-F238E27FC236}">
                <a16:creationId xmlns:a16="http://schemas.microsoft.com/office/drawing/2014/main" id="{14A712BC-C08D-ACEC-BC1F-0D60EE0C3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54FA7-A597-A9D7-389E-E46465021543}"/>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2755124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C552-AEB0-5A1C-1279-12786CCF5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F6E1B-7D2C-8E10-4B98-427256853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855D8-013D-9E7A-8B55-65E3101C3B27}"/>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5" name="Footer Placeholder 4">
            <a:extLst>
              <a:ext uri="{FF2B5EF4-FFF2-40B4-BE49-F238E27FC236}">
                <a16:creationId xmlns:a16="http://schemas.microsoft.com/office/drawing/2014/main" id="{3783B296-24F2-3841-EB08-6900633E2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98B8C-9917-71F2-7781-BDEE95AC39E6}"/>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272575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051B-0320-F179-ADC0-C1AEAA2E34EA}"/>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E13C27-7013-CB08-A212-4D87A468A7A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0C6F77-5103-1D5C-1A77-B79DCC02CC59}"/>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5" name="Footer Placeholder 4">
            <a:extLst>
              <a:ext uri="{FF2B5EF4-FFF2-40B4-BE49-F238E27FC236}">
                <a16:creationId xmlns:a16="http://schemas.microsoft.com/office/drawing/2014/main" id="{9690D5BE-8292-C504-191C-45F4969AE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98B37-C761-D1A9-4635-81071A334F3B}"/>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4283599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F6FE-FE4A-8C4F-DB6A-E90B55708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AF7F5-8544-E69B-76FA-97C341110B8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3D6EB0-FBE6-378F-F874-E835274419B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4A437-646B-2346-6F1A-B50E9731EF0F}"/>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6" name="Footer Placeholder 5">
            <a:extLst>
              <a:ext uri="{FF2B5EF4-FFF2-40B4-BE49-F238E27FC236}">
                <a16:creationId xmlns:a16="http://schemas.microsoft.com/office/drawing/2014/main" id="{CD2147F5-F1AD-3220-B472-315A7245E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7EA03-DD89-2CC1-4B2A-8A3CC8536014}"/>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737278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8476-FFA3-A938-71CE-29B512F6C1B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56FC33-7CA7-1FF2-2E06-B3DF349929E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67596-3FDB-B2D3-6ECC-C3380A8046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3E597-82DE-2F38-FC4E-EA6CC66505DF}"/>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F1CDD3-C184-C051-5FA0-ABBEC35EF8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9E5F4C-A644-807D-25A1-F72BFE705BC4}"/>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8" name="Footer Placeholder 7">
            <a:extLst>
              <a:ext uri="{FF2B5EF4-FFF2-40B4-BE49-F238E27FC236}">
                <a16:creationId xmlns:a16="http://schemas.microsoft.com/office/drawing/2014/main" id="{184A496C-5E6E-E4FE-2AA9-205BF2E8A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1283F5-D3A0-B164-C3E9-A81286980469}"/>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102076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82A0-F181-9030-6CC2-E7EC6FAA5B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05C44A-4B6D-F616-8F01-CCC88EC26370}"/>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4" name="Footer Placeholder 3">
            <a:extLst>
              <a:ext uri="{FF2B5EF4-FFF2-40B4-BE49-F238E27FC236}">
                <a16:creationId xmlns:a16="http://schemas.microsoft.com/office/drawing/2014/main" id="{DDFE5808-2ED4-1EB7-6250-FF20EA21C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BDFCD-A02E-1FC0-CCD7-0D94116F8BF1}"/>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393677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1EB0EC-128D-4B9C-B7FF-7716547D44BD}"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90429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D86DE-E180-9B37-4F30-F3624FA70BD7}"/>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3" name="Footer Placeholder 2">
            <a:extLst>
              <a:ext uri="{FF2B5EF4-FFF2-40B4-BE49-F238E27FC236}">
                <a16:creationId xmlns:a16="http://schemas.microsoft.com/office/drawing/2014/main" id="{026AEE08-0D65-865E-A103-9C6E64F17E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91DA7-23CC-D71F-1896-D4196A097EFD}"/>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2384275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9610-56FA-2169-F568-36047F88328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58E2E-C479-20EC-B549-28E6AF7C1581}"/>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626343-0E5C-0F37-3930-BF855C8BA12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814B8-88EB-83CA-0AE9-79D29DEBAEA4}"/>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6" name="Footer Placeholder 5">
            <a:extLst>
              <a:ext uri="{FF2B5EF4-FFF2-40B4-BE49-F238E27FC236}">
                <a16:creationId xmlns:a16="http://schemas.microsoft.com/office/drawing/2014/main" id="{82BEA8DA-E9C3-2EB8-389E-031E7D341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037F4-D7F4-27AB-A65D-2D13486DC856}"/>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1721208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2836-B042-9B3F-CE9C-7F96BD497A9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F060CD-CB13-519E-12A9-58467540B77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197711-8850-A85E-9A7C-CF76E0982B0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C397E-E156-7C0F-12D8-D1CF26E248A0}"/>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6" name="Footer Placeholder 5">
            <a:extLst>
              <a:ext uri="{FF2B5EF4-FFF2-40B4-BE49-F238E27FC236}">
                <a16:creationId xmlns:a16="http://schemas.microsoft.com/office/drawing/2014/main" id="{7752C635-6D3F-5DD0-24CF-DC8984575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10414-D1F7-200A-CEA7-83D6B15F0070}"/>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1266457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EC65-6481-0EB5-C361-C79F87512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0F1F34-ADB9-F543-D135-77A053636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BE46F-0D5A-01E1-0C19-41BE6C875BF3}"/>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5" name="Footer Placeholder 4">
            <a:extLst>
              <a:ext uri="{FF2B5EF4-FFF2-40B4-BE49-F238E27FC236}">
                <a16:creationId xmlns:a16="http://schemas.microsoft.com/office/drawing/2014/main" id="{FA6612F1-0666-F92F-CDA2-8B86A0879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217E3-988D-901A-EF43-2C6C9087D25F}"/>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318700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C8F35-B606-826B-4CFF-39559C8F56C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898C9-8190-BEE7-27C2-BF4E0BD3C0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861EA-946E-9B81-7C77-22B23E172794}"/>
              </a:ext>
            </a:extLst>
          </p:cNvPr>
          <p:cNvSpPr>
            <a:spLocks noGrp="1"/>
          </p:cNvSpPr>
          <p:nvPr>
            <p:ph type="dt" sz="half" idx="10"/>
          </p:nvPr>
        </p:nvSpPr>
        <p:spPr/>
        <p:txBody>
          <a:bodyPr/>
          <a:lstStyle/>
          <a:p>
            <a:fld id="{71B9C494-CF71-4269-B3FA-5CFA075E054C}" type="datetimeFigureOut">
              <a:rPr lang="en-US" smtClean="0"/>
              <a:t>12/3/2023</a:t>
            </a:fld>
            <a:endParaRPr lang="en-US"/>
          </a:p>
        </p:txBody>
      </p:sp>
      <p:sp>
        <p:nvSpPr>
          <p:cNvPr id="5" name="Footer Placeholder 4">
            <a:extLst>
              <a:ext uri="{FF2B5EF4-FFF2-40B4-BE49-F238E27FC236}">
                <a16:creationId xmlns:a16="http://schemas.microsoft.com/office/drawing/2014/main" id="{10CCBBFC-81F1-D735-39F3-ED3BB5C24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3870E-B178-99EA-AFC0-22C5391C1491}"/>
              </a:ext>
            </a:extLst>
          </p:cNvPr>
          <p:cNvSpPr>
            <a:spLocks noGrp="1"/>
          </p:cNvSpPr>
          <p:nvPr>
            <p:ph type="sldNum" sz="quarter" idx="12"/>
          </p:nvPr>
        </p:nvSpPr>
        <p:spPr/>
        <p:txBody>
          <a:bodyPr/>
          <a:lstStyle/>
          <a:p>
            <a:fld id="{1D364AAA-FC28-4468-8D14-41B6802AA627}" type="slidenum">
              <a:rPr lang="en-US" smtClean="0"/>
              <a:t>‹#›</a:t>
            </a:fld>
            <a:endParaRPr lang="en-US"/>
          </a:p>
        </p:txBody>
      </p:sp>
    </p:spTree>
    <p:extLst>
      <p:ext uri="{BB962C8B-B14F-4D97-AF65-F5344CB8AC3E}">
        <p14:creationId xmlns:p14="http://schemas.microsoft.com/office/powerpoint/2010/main" val="152572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24F1B-8F9C-4600-8344-5155A5027287}" type="datetime1">
              <a:rPr lang="en-US" smtClean="0"/>
              <a:t>12/3/2023</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1682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E4507D-62EC-448C-A39E-764D04E58BF8}" type="datetime1">
              <a:rPr lang="en-US" smtClean="0"/>
              <a:t>12/3/2023</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0885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07D3D-D45F-4A30-83A1-525B2CDAF121}" type="datetime1">
              <a:rPr lang="en-US" smtClean="0"/>
              <a:t>12/3/2023</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8440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9514A0-C699-4656-8F62-44EBC6140E57}"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7681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D27F80-2901-46B9-90E7-1D3BA0262608}"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4844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771A4-813F-4D49-AE64-37CCF19FD8FB}" type="datetime1">
              <a:rPr lang="en-US" smtClean="0"/>
              <a:t>12/3/2023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477740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B116B-F0D0-E6B6-0AF9-DCE39F78C42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F0779-4FAC-30BD-91A2-20AA0AA7EA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3E5F0-07C8-8813-5B5B-F68D5E83C8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5E102-992C-4071-9987-434B8CB70281}" type="datetime1">
              <a:rPr lang="en-US" smtClean="0"/>
              <a:t>12/3/2023</a:t>
            </a:fld>
            <a:endParaRPr lang="en-US"/>
          </a:p>
        </p:txBody>
      </p:sp>
      <p:sp>
        <p:nvSpPr>
          <p:cNvPr id="5" name="Footer Placeholder 4">
            <a:extLst>
              <a:ext uri="{FF2B5EF4-FFF2-40B4-BE49-F238E27FC236}">
                <a16:creationId xmlns:a16="http://schemas.microsoft.com/office/drawing/2014/main" id="{B6862FB7-B326-5D84-226C-ABDFAABF1B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p>
        </p:txBody>
      </p:sp>
      <p:sp>
        <p:nvSpPr>
          <p:cNvPr id="6" name="Slide Number Placeholder 5">
            <a:extLst>
              <a:ext uri="{FF2B5EF4-FFF2-40B4-BE49-F238E27FC236}">
                <a16:creationId xmlns:a16="http://schemas.microsoft.com/office/drawing/2014/main" id="{CAF4133B-8201-B146-E8C9-07D50FB365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64AAA-FC28-4468-8D14-41B6802AA627}" type="slidenum">
              <a:rPr lang="en-US" smtClean="0"/>
              <a:t>‹#›</a:t>
            </a:fld>
            <a:endParaRPr lang="en-US"/>
          </a:p>
        </p:txBody>
      </p:sp>
    </p:spTree>
    <p:extLst>
      <p:ext uri="{BB962C8B-B14F-4D97-AF65-F5344CB8AC3E}">
        <p14:creationId xmlns:p14="http://schemas.microsoft.com/office/powerpoint/2010/main" val="22974655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8012908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B116B-F0D0-E6B6-0AF9-DCE39F78C42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F0779-4FAC-30BD-91A2-20AA0AA7EA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3E5F0-07C8-8813-5B5B-F68D5E83C8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9C494-CF71-4269-B3FA-5CFA075E054C}" type="datetimeFigureOut">
              <a:rPr lang="en-US" smtClean="0"/>
              <a:t>12/3/2023</a:t>
            </a:fld>
            <a:endParaRPr lang="en-US"/>
          </a:p>
        </p:txBody>
      </p:sp>
      <p:sp>
        <p:nvSpPr>
          <p:cNvPr id="5" name="Footer Placeholder 4">
            <a:extLst>
              <a:ext uri="{FF2B5EF4-FFF2-40B4-BE49-F238E27FC236}">
                <a16:creationId xmlns:a16="http://schemas.microsoft.com/office/drawing/2014/main" id="{B6862FB7-B326-5D84-226C-ABDFAABF1B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4133B-8201-B146-E8C9-07D50FB365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64AAA-FC28-4468-8D14-41B6802AA627}" type="slidenum">
              <a:rPr lang="en-US" smtClean="0"/>
              <a:t>‹#›</a:t>
            </a:fld>
            <a:endParaRPr lang="en-US"/>
          </a:p>
        </p:txBody>
      </p:sp>
    </p:spTree>
    <p:extLst>
      <p:ext uri="{BB962C8B-B14F-4D97-AF65-F5344CB8AC3E}">
        <p14:creationId xmlns:p14="http://schemas.microsoft.com/office/powerpoint/2010/main" val="28714332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hyperlink" Target="https://ref.ly/logosres/ws-b8c8ef9609aa4cfbab7223127f405849?ref=Bible.Php4.6&amp;off=3551&amp;ctx=n.%E2%80%9D+(James+1%3a5%2c+6).%0a~Relief+from+bitter+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ref.ly/logosres/ws-b8c8ef9609aa4cfbab7223127f405849?ref=Bible.Php4.6&amp;off=3887&amp;ctx=+this+model+prayer.%0a~Laborers+in+the+vin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ref.ly/logosres/ws-b8c8ef9609aa4cfbab7223127f405849?ref=Bible.Php4.6&amp;off=4023&amp;ctx=yard%E2%80%9D+(Matt.+9%3a38).%0a~Laborers+already+wo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ref.ly/logosres/ws-b8c8ef9609aa4cfbab7223127f405849?ref=Bible.Php4.6&amp;off=4610&amp;ctx=es.+See+Matt.+5%3a44.%0a~In+everything.+The+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ws-b8c8ef9609aa4cfbab7223127f405849?ref=Bible.Php4.6&amp;off=3394&amp;ctx=the+sins+of+others.%0a~The+wisdom+of+God.+%E2%80%9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204CF4F4-56AA-465C-EDB4-9EAA0A3929A6}"/>
              </a:ext>
            </a:extLst>
          </p:cNvPr>
          <p:cNvSpPr txBox="1"/>
          <p:nvPr/>
        </p:nvSpPr>
        <p:spPr>
          <a:xfrm>
            <a:off x="1937857" y="3037337"/>
            <a:ext cx="6442745" cy="2215991"/>
          </a:xfrm>
          <a:prstGeom prst="rect">
            <a:avLst/>
          </a:prstGeom>
          <a:noFill/>
        </p:spPr>
        <p:txBody>
          <a:bodyPr wrap="square">
            <a:spAutoFit/>
          </a:bodyPr>
          <a:lstStyle/>
          <a:p>
            <a:r>
              <a:rPr lang="en-US" sz="3600" dirty="0">
                <a:solidFill>
                  <a:srgbClr val="FF0000"/>
                </a:solidFill>
                <a:latin typeface="Arial Black" panose="020B0A04020102020204" pitchFamily="34" charset="0"/>
              </a:rPr>
              <a:t> </a:t>
            </a:r>
            <a:r>
              <a:rPr lang="en-US" sz="4000" dirty="0"/>
              <a:t>Jesus himself prayed that </a:t>
            </a:r>
          </a:p>
          <a:p>
            <a:r>
              <a:rPr lang="en-US" sz="4000" dirty="0"/>
              <a:t>“the cup” might pass from him   </a:t>
            </a:r>
            <a:r>
              <a:rPr lang="en-US" sz="4000" b="1" dirty="0">
                <a:solidFill>
                  <a:srgbClr val="0070C0"/>
                </a:solidFill>
              </a:rPr>
              <a:t>Matt. 26:39.</a:t>
            </a:r>
          </a:p>
          <a:p>
            <a:pPr lvl="1"/>
            <a:r>
              <a:rPr lang="en-US" dirty="0"/>
              <a:t> </a:t>
            </a:r>
            <a:endParaRPr lang="en-US" b="0" i="0" u="none" strike="noStrike" baseline="0" dirty="0">
              <a:solidFill>
                <a:srgbClr val="0000FF"/>
              </a:solidFill>
              <a:hlinkClick r:id="rId2"/>
            </a:endParaRPr>
          </a:p>
        </p:txBody>
      </p:sp>
      <p:sp>
        <p:nvSpPr>
          <p:cNvPr id="9" name="TextBox 8">
            <a:extLst>
              <a:ext uri="{FF2B5EF4-FFF2-40B4-BE49-F238E27FC236}">
                <a16:creationId xmlns:a16="http://schemas.microsoft.com/office/drawing/2014/main" id="{D1CD82AF-FCFC-C3B2-062B-CD2A6B817CCF}"/>
              </a:ext>
            </a:extLst>
          </p:cNvPr>
          <p:cNvSpPr txBox="1"/>
          <p:nvPr/>
        </p:nvSpPr>
        <p:spPr>
          <a:xfrm>
            <a:off x="855678" y="1568388"/>
            <a:ext cx="8288322" cy="707886"/>
          </a:xfrm>
          <a:prstGeom prst="rect">
            <a:avLst/>
          </a:prstGeom>
          <a:noFill/>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ea typeface="+mn-ea"/>
                <a:cs typeface="+mn-cs"/>
              </a:rPr>
              <a:t>Relief from bitter experiences</a:t>
            </a:r>
            <a:endParaRPr lang="en-US" sz="4000" b="1" dirty="0"/>
          </a:p>
        </p:txBody>
      </p:sp>
    </p:spTree>
    <p:extLst>
      <p:ext uri="{BB962C8B-B14F-4D97-AF65-F5344CB8AC3E}">
        <p14:creationId xmlns:p14="http://schemas.microsoft.com/office/powerpoint/2010/main" val="15048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87BF58D4-1915-5445-9280-7292496719BF}"/>
              </a:ext>
            </a:extLst>
          </p:cNvPr>
          <p:cNvSpPr txBox="1"/>
          <p:nvPr/>
        </p:nvSpPr>
        <p:spPr>
          <a:xfrm>
            <a:off x="1761688" y="3136558"/>
            <a:ext cx="6560191" cy="2308324"/>
          </a:xfrm>
          <a:prstGeom prst="rect">
            <a:avLst/>
          </a:prstGeom>
          <a:noFill/>
        </p:spPr>
        <p:txBody>
          <a:bodyPr wrap="square">
            <a:spAutoFit/>
          </a:bodyPr>
          <a:lstStyle/>
          <a:p>
            <a:r>
              <a:rPr lang="en-US" sz="3600" dirty="0"/>
              <a:t>Prayer for all of life’s basic necessities, such as food, clothing and shelter, is authorized by this model prayer.</a:t>
            </a:r>
          </a:p>
        </p:txBody>
      </p:sp>
      <p:sp>
        <p:nvSpPr>
          <p:cNvPr id="9" name="TextBox 8">
            <a:extLst>
              <a:ext uri="{FF2B5EF4-FFF2-40B4-BE49-F238E27FC236}">
                <a16:creationId xmlns:a16="http://schemas.microsoft.com/office/drawing/2014/main" id="{2210FA2F-8FDB-563A-3644-69B9115BD090}"/>
              </a:ext>
            </a:extLst>
          </p:cNvPr>
          <p:cNvSpPr txBox="1"/>
          <p:nvPr/>
        </p:nvSpPr>
        <p:spPr>
          <a:xfrm>
            <a:off x="855677" y="1585328"/>
            <a:ext cx="8288323"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ea typeface="+mn-ea"/>
                <a:cs typeface="+mn-cs"/>
              </a:rPr>
              <a:t>Our daily bread</a:t>
            </a:r>
            <a:r>
              <a:rPr kumimoji="0" lang="en-US" sz="4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p>
        </p:txBody>
      </p:sp>
    </p:spTree>
    <p:extLst>
      <p:ext uri="{BB962C8B-B14F-4D97-AF65-F5344CB8AC3E}">
        <p14:creationId xmlns:p14="http://schemas.microsoft.com/office/powerpoint/2010/main" val="404804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9" name="TextBox 8">
            <a:extLst>
              <a:ext uri="{FF2B5EF4-FFF2-40B4-BE49-F238E27FC236}">
                <a16:creationId xmlns:a16="http://schemas.microsoft.com/office/drawing/2014/main" id="{A5076784-9942-186D-10B6-FC2255A0057C}"/>
              </a:ext>
            </a:extLst>
          </p:cNvPr>
          <p:cNvSpPr txBox="1"/>
          <p:nvPr/>
        </p:nvSpPr>
        <p:spPr>
          <a:xfrm>
            <a:off x="1543574" y="3028427"/>
            <a:ext cx="6828639" cy="2585323"/>
          </a:xfrm>
          <a:prstGeom prst="rect">
            <a:avLst/>
          </a:prstGeom>
          <a:noFill/>
        </p:spPr>
        <p:txBody>
          <a:bodyPr wrap="square">
            <a:spAutoFit/>
          </a:bodyPr>
          <a:lstStyle/>
          <a:p>
            <a:r>
              <a:rPr lang="en-US" sz="3600" dirty="0"/>
              <a:t>“Pray ye therefore the Lord of the harvest, that he will send forth laborers into his vineyard”        </a:t>
            </a:r>
            <a:r>
              <a:rPr lang="en-US" sz="3600" b="1" dirty="0">
                <a:solidFill>
                  <a:srgbClr val="0070C0"/>
                </a:solidFill>
              </a:rPr>
              <a:t>Matt. 9:38</a:t>
            </a:r>
          </a:p>
          <a:p>
            <a:pPr lvl="1"/>
            <a:r>
              <a:rPr lang="en-US" dirty="0"/>
              <a:t> </a:t>
            </a:r>
            <a:endParaRPr lang="en-US" b="0" i="0" u="none" strike="noStrike" baseline="0" dirty="0">
              <a:solidFill>
                <a:srgbClr val="0000FF"/>
              </a:solidFill>
              <a:hlinkClick r:id="rId2"/>
            </a:endParaRPr>
          </a:p>
        </p:txBody>
      </p:sp>
      <p:sp>
        <p:nvSpPr>
          <p:cNvPr id="8" name="TextBox 7">
            <a:extLst>
              <a:ext uri="{FF2B5EF4-FFF2-40B4-BE49-F238E27FC236}">
                <a16:creationId xmlns:a16="http://schemas.microsoft.com/office/drawing/2014/main" id="{4AA5CC13-F164-C80C-CCDA-3E7F479BB84F}"/>
              </a:ext>
            </a:extLst>
          </p:cNvPr>
          <p:cNvSpPr txBox="1"/>
          <p:nvPr/>
        </p:nvSpPr>
        <p:spPr>
          <a:xfrm>
            <a:off x="864067" y="1560353"/>
            <a:ext cx="8279933" cy="707886"/>
          </a:xfrm>
          <a:prstGeom prst="rect">
            <a:avLst/>
          </a:prstGeom>
          <a:noFill/>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ea typeface="+mn-ea"/>
                <a:cs typeface="+mn-cs"/>
              </a:rPr>
              <a:t>Laborers in the vineyard</a:t>
            </a:r>
            <a:endParaRPr lang="en-US" sz="4000" b="1" dirty="0"/>
          </a:p>
        </p:txBody>
      </p:sp>
    </p:spTree>
    <p:extLst>
      <p:ext uri="{BB962C8B-B14F-4D97-AF65-F5344CB8AC3E}">
        <p14:creationId xmlns:p14="http://schemas.microsoft.com/office/powerpoint/2010/main" val="290358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0EA626C8-A73B-5A39-30EC-4353BFA533E2}"/>
              </a:ext>
            </a:extLst>
          </p:cNvPr>
          <p:cNvSpPr txBox="1"/>
          <p:nvPr/>
        </p:nvSpPr>
        <p:spPr>
          <a:xfrm>
            <a:off x="1543574" y="2876464"/>
            <a:ext cx="7162276" cy="3139321"/>
          </a:xfrm>
          <a:prstGeom prst="rect">
            <a:avLst/>
          </a:prstGeom>
          <a:noFill/>
        </p:spPr>
        <p:txBody>
          <a:bodyPr wrap="square">
            <a:spAutoFit/>
          </a:bodyPr>
          <a:lstStyle/>
          <a:p>
            <a:r>
              <a:rPr lang="en-US" sz="3600" dirty="0"/>
              <a:t>Paul admonished the Ephesians to “Pray for ME, that utterance may be given unto me that I may open my mouth boldly, to make known the mystery of the gospel” </a:t>
            </a:r>
            <a:r>
              <a:rPr lang="en-US" sz="3600" b="1" dirty="0">
                <a:solidFill>
                  <a:srgbClr val="0070C0"/>
                </a:solidFill>
              </a:rPr>
              <a:t>Eph. 6:19.</a:t>
            </a:r>
          </a:p>
          <a:p>
            <a:pPr lvl="1"/>
            <a:r>
              <a:rPr lang="en-US" dirty="0"/>
              <a:t> </a:t>
            </a:r>
            <a:endParaRPr lang="en-US" b="0" i="0" u="none" strike="noStrike" baseline="0" dirty="0">
              <a:solidFill>
                <a:srgbClr val="0000FF"/>
              </a:solidFill>
              <a:hlinkClick r:id="rId2"/>
            </a:endParaRPr>
          </a:p>
        </p:txBody>
      </p:sp>
      <p:sp>
        <p:nvSpPr>
          <p:cNvPr id="9" name="TextBox 8">
            <a:extLst>
              <a:ext uri="{FF2B5EF4-FFF2-40B4-BE49-F238E27FC236}">
                <a16:creationId xmlns:a16="http://schemas.microsoft.com/office/drawing/2014/main" id="{F3FF1E5F-F509-FBDA-25C3-EE2F4E0E1F45}"/>
              </a:ext>
            </a:extLst>
          </p:cNvPr>
          <p:cNvSpPr txBox="1"/>
          <p:nvPr/>
        </p:nvSpPr>
        <p:spPr>
          <a:xfrm>
            <a:off x="864067" y="1576777"/>
            <a:ext cx="8279933" cy="707886"/>
          </a:xfrm>
          <a:prstGeom prst="rect">
            <a:avLst/>
          </a:prstGeom>
          <a:noFill/>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ea typeface="+mn-ea"/>
                <a:cs typeface="+mn-cs"/>
              </a:rPr>
              <a:t>Laborers already working</a:t>
            </a:r>
            <a:endParaRPr lang="en-US" sz="4000" b="1" dirty="0"/>
          </a:p>
        </p:txBody>
      </p:sp>
    </p:spTree>
    <p:extLst>
      <p:ext uri="{BB962C8B-B14F-4D97-AF65-F5344CB8AC3E}">
        <p14:creationId xmlns:p14="http://schemas.microsoft.com/office/powerpoint/2010/main" val="67627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8" name="TextBox 7">
            <a:extLst>
              <a:ext uri="{FF2B5EF4-FFF2-40B4-BE49-F238E27FC236}">
                <a16:creationId xmlns:a16="http://schemas.microsoft.com/office/drawing/2014/main" id="{47213C5A-AEF0-6458-8E95-C3007F12D85B}"/>
              </a:ext>
            </a:extLst>
          </p:cNvPr>
          <p:cNvSpPr txBox="1"/>
          <p:nvPr/>
        </p:nvSpPr>
        <p:spPr>
          <a:xfrm>
            <a:off x="1744910" y="3187819"/>
            <a:ext cx="6786694" cy="2308324"/>
          </a:xfrm>
          <a:prstGeom prst="rect">
            <a:avLst/>
          </a:prstGeom>
          <a:noFill/>
        </p:spPr>
        <p:txBody>
          <a:bodyPr wrap="square">
            <a:spAutoFit/>
          </a:bodyPr>
          <a:lstStyle/>
          <a:p>
            <a:r>
              <a:rPr lang="en-US" sz="3600" dirty="0"/>
              <a:t>“Come boldly to the throne of grace that we may obtain mercy and find grace to help in time of need” </a:t>
            </a:r>
            <a:r>
              <a:rPr lang="en-US" sz="3600" b="1" dirty="0">
                <a:solidFill>
                  <a:srgbClr val="0070C0"/>
                </a:solidFill>
              </a:rPr>
              <a:t>(Heb. 4:16).</a:t>
            </a:r>
          </a:p>
        </p:txBody>
      </p:sp>
      <p:sp>
        <p:nvSpPr>
          <p:cNvPr id="9" name="TextBox 8">
            <a:extLst>
              <a:ext uri="{FF2B5EF4-FFF2-40B4-BE49-F238E27FC236}">
                <a16:creationId xmlns:a16="http://schemas.microsoft.com/office/drawing/2014/main" id="{EB21779C-7FB8-2C94-07C9-65C38DB7D6DD}"/>
              </a:ext>
            </a:extLst>
          </p:cNvPr>
          <p:cNvSpPr txBox="1"/>
          <p:nvPr/>
        </p:nvSpPr>
        <p:spPr>
          <a:xfrm>
            <a:off x="864067" y="1568550"/>
            <a:ext cx="8279933" cy="707886"/>
          </a:xfrm>
          <a:prstGeom prst="rect">
            <a:avLst/>
          </a:prstGeom>
          <a:noFill/>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ea typeface="+mn-ea"/>
                <a:cs typeface="+mn-cs"/>
              </a:rPr>
              <a:t>For mercy</a:t>
            </a:r>
            <a:endParaRPr lang="en-US" sz="4000" b="1" dirty="0"/>
          </a:p>
        </p:txBody>
      </p:sp>
    </p:spTree>
    <p:extLst>
      <p:ext uri="{BB962C8B-B14F-4D97-AF65-F5344CB8AC3E}">
        <p14:creationId xmlns:p14="http://schemas.microsoft.com/office/powerpoint/2010/main" val="324193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DA842418-E81A-C0CE-A0AE-DA0E8E996F8E}"/>
              </a:ext>
            </a:extLst>
          </p:cNvPr>
          <p:cNvSpPr txBox="1"/>
          <p:nvPr/>
        </p:nvSpPr>
        <p:spPr>
          <a:xfrm>
            <a:off x="1812022" y="3825383"/>
            <a:ext cx="6644081" cy="1323439"/>
          </a:xfrm>
          <a:prstGeom prst="rect">
            <a:avLst/>
          </a:prstGeom>
          <a:noFill/>
        </p:spPr>
        <p:txBody>
          <a:bodyPr wrap="square">
            <a:spAutoFit/>
          </a:bodyPr>
          <a:lstStyle/>
          <a:p>
            <a:r>
              <a:rPr lang="en-US" sz="4000" dirty="0"/>
              <a:t>“The prayer of faith shall save the sick” </a:t>
            </a:r>
            <a:r>
              <a:rPr lang="en-US" sz="4000" b="1" dirty="0">
                <a:solidFill>
                  <a:srgbClr val="0070C0"/>
                </a:solidFill>
              </a:rPr>
              <a:t>James 5:14, 15.</a:t>
            </a:r>
          </a:p>
        </p:txBody>
      </p:sp>
      <p:sp>
        <p:nvSpPr>
          <p:cNvPr id="9" name="TextBox 8">
            <a:extLst>
              <a:ext uri="{FF2B5EF4-FFF2-40B4-BE49-F238E27FC236}">
                <a16:creationId xmlns:a16="http://schemas.microsoft.com/office/drawing/2014/main" id="{B7798814-9134-A66E-A13B-BAC571448973}"/>
              </a:ext>
            </a:extLst>
          </p:cNvPr>
          <p:cNvSpPr txBox="1"/>
          <p:nvPr/>
        </p:nvSpPr>
        <p:spPr>
          <a:xfrm>
            <a:off x="864067" y="1562095"/>
            <a:ext cx="8279933"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ea typeface="+mn-ea"/>
                <a:cs typeface="+mn-cs"/>
              </a:rPr>
              <a:t>Heal the sick</a:t>
            </a:r>
            <a:r>
              <a:rPr kumimoji="0" lang="en-US" sz="4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33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0D98E372-2C1D-8ACC-D457-C46CE04C20AE}"/>
              </a:ext>
            </a:extLst>
          </p:cNvPr>
          <p:cNvSpPr txBox="1"/>
          <p:nvPr/>
        </p:nvSpPr>
        <p:spPr>
          <a:xfrm>
            <a:off x="1426127" y="3474296"/>
            <a:ext cx="7659149" cy="1938992"/>
          </a:xfrm>
          <a:prstGeom prst="rect">
            <a:avLst/>
          </a:prstGeom>
          <a:noFill/>
        </p:spPr>
        <p:txBody>
          <a:bodyPr wrap="square">
            <a:spAutoFit/>
          </a:bodyPr>
          <a:lstStyle/>
          <a:p>
            <a:r>
              <a:rPr lang="en-US" sz="4000" dirty="0"/>
              <a:t>“Lead us not into temptation,               but deliver us from the evil one”          </a:t>
            </a:r>
            <a:r>
              <a:rPr lang="en-US" sz="4000" b="1" dirty="0">
                <a:solidFill>
                  <a:srgbClr val="0070C0"/>
                </a:solidFill>
              </a:rPr>
              <a:t>(Matt. 6:13).</a:t>
            </a:r>
          </a:p>
        </p:txBody>
      </p:sp>
      <p:sp>
        <p:nvSpPr>
          <p:cNvPr id="9" name="TextBox 8">
            <a:extLst>
              <a:ext uri="{FF2B5EF4-FFF2-40B4-BE49-F238E27FC236}">
                <a16:creationId xmlns:a16="http://schemas.microsoft.com/office/drawing/2014/main" id="{41C52350-D626-D78C-853B-45CFB920D945}"/>
              </a:ext>
            </a:extLst>
          </p:cNvPr>
          <p:cNvSpPr txBox="1"/>
          <p:nvPr/>
        </p:nvSpPr>
        <p:spPr>
          <a:xfrm>
            <a:off x="855677" y="1568388"/>
            <a:ext cx="8279933" cy="707886"/>
          </a:xfrm>
          <a:prstGeom prst="rect">
            <a:avLst/>
          </a:prstGeom>
          <a:noFill/>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ea typeface="+mn-ea"/>
                <a:cs typeface="+mn-cs"/>
              </a:rPr>
              <a:t>Deliverance from temptation</a:t>
            </a:r>
            <a:endParaRPr lang="en-US" sz="4000" b="1" dirty="0"/>
          </a:p>
        </p:txBody>
      </p:sp>
    </p:spTree>
    <p:extLst>
      <p:ext uri="{BB962C8B-B14F-4D97-AF65-F5344CB8AC3E}">
        <p14:creationId xmlns:p14="http://schemas.microsoft.com/office/powerpoint/2010/main" val="15884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C12F3625-0EA3-7B48-CD2B-C0F9ED23C9C0}"/>
              </a:ext>
            </a:extLst>
          </p:cNvPr>
          <p:cNvSpPr txBox="1"/>
          <p:nvPr/>
        </p:nvSpPr>
        <p:spPr>
          <a:xfrm>
            <a:off x="1761688" y="3421901"/>
            <a:ext cx="6560191" cy="1446550"/>
          </a:xfrm>
          <a:prstGeom prst="rect">
            <a:avLst/>
          </a:prstGeom>
          <a:noFill/>
        </p:spPr>
        <p:txBody>
          <a:bodyPr wrap="square">
            <a:spAutoFit/>
          </a:bodyPr>
          <a:lstStyle/>
          <a:p>
            <a:r>
              <a:rPr lang="en-US" sz="4400" dirty="0"/>
              <a:t>This includes prayer for enemies. </a:t>
            </a:r>
            <a:r>
              <a:rPr lang="en-US" sz="4400" b="1" dirty="0">
                <a:solidFill>
                  <a:srgbClr val="0070C0"/>
                </a:solidFill>
              </a:rPr>
              <a:t>Matt. 5:44</a:t>
            </a:r>
            <a:r>
              <a:rPr lang="en-US" sz="4400" dirty="0"/>
              <a:t>.</a:t>
            </a:r>
          </a:p>
        </p:txBody>
      </p:sp>
      <p:sp>
        <p:nvSpPr>
          <p:cNvPr id="9" name="TextBox 8">
            <a:extLst>
              <a:ext uri="{FF2B5EF4-FFF2-40B4-BE49-F238E27FC236}">
                <a16:creationId xmlns:a16="http://schemas.microsoft.com/office/drawing/2014/main" id="{DE9406B5-E82D-AD05-8971-27BD58BA9625}"/>
              </a:ext>
            </a:extLst>
          </p:cNvPr>
          <p:cNvSpPr txBox="1"/>
          <p:nvPr/>
        </p:nvSpPr>
        <p:spPr>
          <a:xfrm>
            <a:off x="855677" y="1559837"/>
            <a:ext cx="8279933"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ea typeface="+mn-ea"/>
                <a:cs typeface="+mn-cs"/>
              </a:rPr>
              <a:t>For those that despitefully use us </a:t>
            </a:r>
            <a:endParaRPr kumimoji="0" lang="en-US" sz="40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9148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452B786E-8DEE-04B1-EF46-BC76CFAEF1FA}"/>
              </a:ext>
            </a:extLst>
          </p:cNvPr>
          <p:cNvSpPr txBox="1"/>
          <p:nvPr/>
        </p:nvSpPr>
        <p:spPr>
          <a:xfrm>
            <a:off x="1426128" y="1733106"/>
            <a:ext cx="7109526" cy="4801314"/>
          </a:xfrm>
          <a:prstGeom prst="rect">
            <a:avLst/>
          </a:prstGeom>
          <a:noFill/>
        </p:spPr>
        <p:txBody>
          <a:bodyPr wrap="square">
            <a:spAutoFit/>
          </a:bodyPr>
          <a:lstStyle/>
          <a:p>
            <a:r>
              <a:rPr lang="en-US" sz="3600" u="sng" dirty="0"/>
              <a:t>In </a:t>
            </a:r>
            <a:r>
              <a:rPr lang="en-US" sz="3600" u="sng" dirty="0">
                <a:solidFill>
                  <a:srgbClr val="FF0000"/>
                </a:solidFill>
                <a:latin typeface="Arial Black" panose="020B0A04020102020204" pitchFamily="34" charset="0"/>
              </a:rPr>
              <a:t>everything</a:t>
            </a:r>
            <a:r>
              <a:rPr lang="en-US" sz="3600" dirty="0"/>
              <a:t>. The text before us stresses the need of prayer in all of life’s conditions and circumstances. Any list, therefore, of things we should pray for must be partial and incomplete. “</a:t>
            </a:r>
            <a:r>
              <a:rPr lang="en-US" sz="3600" u="sng" dirty="0">
                <a:solidFill>
                  <a:srgbClr val="FF0000"/>
                </a:solidFill>
                <a:latin typeface="Arial Black" panose="020B0A04020102020204" pitchFamily="34" charset="0"/>
              </a:rPr>
              <a:t>Everything</a:t>
            </a:r>
            <a:r>
              <a:rPr lang="en-US" sz="3600" dirty="0"/>
              <a:t>” certainly covers a lot of territory. </a:t>
            </a:r>
            <a:r>
              <a:rPr lang="en-US" sz="3600" u="sng" dirty="0"/>
              <a:t>Only one specific is noted</a:t>
            </a:r>
            <a:r>
              <a:rPr lang="en-US" sz="3600" dirty="0"/>
              <a:t>.</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98798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212326A0-272E-905A-9014-BE960E29D2C6}"/>
              </a:ext>
            </a:extLst>
          </p:cNvPr>
          <p:cNvSpPr txBox="1"/>
          <p:nvPr/>
        </p:nvSpPr>
        <p:spPr>
          <a:xfrm>
            <a:off x="1291905" y="2789752"/>
            <a:ext cx="7278721" cy="3785652"/>
          </a:xfrm>
          <a:prstGeom prst="rect">
            <a:avLst/>
          </a:prstGeom>
          <a:noFill/>
        </p:spPr>
        <p:txBody>
          <a:bodyPr wrap="square">
            <a:spAutoFit/>
          </a:bodyPr>
          <a:lstStyle/>
          <a:p>
            <a:pPr algn="just" rtl="0"/>
            <a:r>
              <a:rPr lang="en-US" sz="2400" dirty="0"/>
              <a:t>Paul singled out as an object of prayer, in all probability, because it is easily overlooked, especially in a corrupt age like that of the New Testament era. </a:t>
            </a:r>
            <a:r>
              <a:rPr lang="en-US" sz="2400" b="1" dirty="0"/>
              <a:t>He said:</a:t>
            </a:r>
          </a:p>
          <a:p>
            <a:pPr marR="7200" algn="just" rtl="0"/>
            <a:r>
              <a:rPr lang="en-US" sz="2400" b="1" dirty="0"/>
              <a:t>I exhort therefore, that first of all prayers, intercession and giving of thanks be made for all men, for kings, and for all that are in authority, that we might lead a quiet and peaceable life in all godliness and honesty. For this is good and acceptable in the sight of God our Savior.    </a:t>
            </a:r>
            <a:r>
              <a:rPr lang="en-US" sz="2400" b="1" dirty="0">
                <a:solidFill>
                  <a:srgbClr val="0070C0"/>
                </a:solidFill>
              </a:rPr>
              <a:t>1 Tim. 2:1–3.</a:t>
            </a:r>
          </a:p>
          <a:p>
            <a:r>
              <a:rPr lang="en-US" sz="2400" dirty="0"/>
              <a:t> </a:t>
            </a:r>
          </a:p>
        </p:txBody>
      </p:sp>
      <p:sp>
        <p:nvSpPr>
          <p:cNvPr id="8" name="TextBox 7">
            <a:extLst>
              <a:ext uri="{FF2B5EF4-FFF2-40B4-BE49-F238E27FC236}">
                <a16:creationId xmlns:a16="http://schemas.microsoft.com/office/drawing/2014/main" id="{B49DE46E-D9B0-5166-6109-0C91794FEB97}"/>
              </a:ext>
            </a:extLst>
          </p:cNvPr>
          <p:cNvSpPr txBox="1"/>
          <p:nvPr/>
        </p:nvSpPr>
        <p:spPr>
          <a:xfrm>
            <a:off x="0" y="1589361"/>
            <a:ext cx="91440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ea typeface="+mn-ea"/>
                <a:cs typeface="+mn-cs"/>
              </a:rPr>
              <a:t>For rulers and authorities</a:t>
            </a:r>
            <a:r>
              <a:rPr kumimoji="0" lang="en-US" sz="3600" b="1" i="0" u="none" strike="noStrike" kern="1200" cap="none" spc="0" normalizeH="0" baseline="0" noProof="0" dirty="0">
                <a:ln>
                  <a:noFill/>
                </a:ln>
                <a:solidFill>
                  <a:srgbClr val="FF0000"/>
                </a:solidFill>
                <a:effectLst/>
                <a:uLnTx/>
                <a:uFillTx/>
                <a:ea typeface="+mn-ea"/>
                <a:cs typeface="+mn-cs"/>
              </a:rPr>
              <a:t> </a:t>
            </a:r>
          </a:p>
        </p:txBody>
      </p:sp>
    </p:spTree>
    <p:extLst>
      <p:ext uri="{BB962C8B-B14F-4D97-AF65-F5344CB8AC3E}">
        <p14:creationId xmlns:p14="http://schemas.microsoft.com/office/powerpoint/2010/main" val="15368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86958855-B550-B3E1-348C-ACE8F168E141}"/>
              </a:ext>
            </a:extLst>
          </p:cNvPr>
          <p:cNvSpPr txBox="1"/>
          <p:nvPr/>
        </p:nvSpPr>
        <p:spPr>
          <a:xfrm>
            <a:off x="1258349" y="1261299"/>
            <a:ext cx="7155809" cy="4924425"/>
          </a:xfrm>
          <a:prstGeom prst="rect">
            <a:avLst/>
          </a:prstGeom>
          <a:noFill/>
        </p:spPr>
        <p:txBody>
          <a:bodyPr wrap="square">
            <a:spAutoFit/>
          </a:bodyPr>
          <a:lstStyle/>
          <a:p>
            <a:r>
              <a:rPr lang="en-US" sz="3200" b="1" dirty="0">
                <a:solidFill>
                  <a:srgbClr val="0070C0"/>
                </a:solidFill>
              </a:rPr>
              <a:t>Phil. 4:6 </a:t>
            </a:r>
            <a:r>
              <a:rPr lang="en-US" sz="2800" dirty="0"/>
              <a:t>Be anxious for nothing, </a:t>
            </a:r>
            <a:r>
              <a:rPr lang="en-US" sz="2800" b="1" dirty="0">
                <a:solidFill>
                  <a:srgbClr val="FF0000"/>
                </a:solidFill>
              </a:rPr>
              <a:t>but in everything by prayer and supplication</a:t>
            </a:r>
            <a:r>
              <a:rPr lang="en-US" sz="2800" dirty="0"/>
              <a:t>, with thanksgiving, let your requests be made known to God;</a:t>
            </a:r>
          </a:p>
          <a:p>
            <a:r>
              <a:rPr lang="en-US" sz="2200" dirty="0"/>
              <a:t> 7 and the peace of God, which surpasses all understanding, will guard your hearts and minds through Christ Jesus.</a:t>
            </a:r>
          </a:p>
          <a:p>
            <a:r>
              <a:rPr lang="en-US" sz="2200" dirty="0"/>
              <a:t> 8 Finally, brethren, whatever things are true, whatever things are noble, whatever things are just, whatever things are pure, whatever things are lovely, whatever things are of good report, if there is any virtue and if there is anything praiseworthy--meditate on these things.</a:t>
            </a:r>
          </a:p>
          <a:p>
            <a:r>
              <a:rPr lang="en-US" sz="2200" dirty="0"/>
              <a:t> 9 The things which you learned and received and heard and saw in me, these do, and the God of peace will be with you.</a:t>
            </a:r>
          </a:p>
        </p:txBody>
      </p:sp>
    </p:spTree>
    <p:extLst>
      <p:ext uri="{BB962C8B-B14F-4D97-AF65-F5344CB8AC3E}">
        <p14:creationId xmlns:p14="http://schemas.microsoft.com/office/powerpoint/2010/main" val="557281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Phil 4:6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88B42B97-0FB3-2E12-C2E1-8D683D6AE07A}"/>
              </a:ext>
            </a:extLst>
          </p:cNvPr>
          <p:cNvSpPr txBox="1"/>
          <p:nvPr/>
        </p:nvSpPr>
        <p:spPr>
          <a:xfrm>
            <a:off x="377505" y="885851"/>
            <a:ext cx="8070209" cy="646331"/>
          </a:xfrm>
          <a:prstGeom prst="rect">
            <a:avLst/>
          </a:prstGeom>
          <a:noFill/>
        </p:spPr>
        <p:txBody>
          <a:bodyPr wrap="square" rtlCol="0">
            <a:spAutoFit/>
          </a:bodyPr>
          <a:lstStyle/>
          <a:p>
            <a:r>
              <a:rPr lang="en-US" sz="3600" dirty="0"/>
              <a:t>What should we ask God for?</a:t>
            </a:r>
          </a:p>
        </p:txBody>
      </p:sp>
      <p:sp>
        <p:nvSpPr>
          <p:cNvPr id="8" name="TextBox 7">
            <a:extLst>
              <a:ext uri="{FF2B5EF4-FFF2-40B4-BE49-F238E27FC236}">
                <a16:creationId xmlns:a16="http://schemas.microsoft.com/office/drawing/2014/main" id="{DCF8FB18-7FD6-D48A-DFF1-2923C64903A1}"/>
              </a:ext>
            </a:extLst>
          </p:cNvPr>
          <p:cNvSpPr txBox="1"/>
          <p:nvPr/>
        </p:nvSpPr>
        <p:spPr>
          <a:xfrm>
            <a:off x="500417" y="2621972"/>
            <a:ext cx="8070209" cy="3416320"/>
          </a:xfrm>
          <a:prstGeom prst="rect">
            <a:avLst/>
          </a:prstGeom>
          <a:noFill/>
        </p:spPr>
        <p:txBody>
          <a:bodyPr wrap="square">
            <a:spAutoFit/>
          </a:bodyPr>
          <a:lstStyle/>
          <a:p>
            <a:pPr algn="just" rtl="0"/>
            <a:r>
              <a:rPr lang="en-US" sz="2400" dirty="0"/>
              <a:t>Paul singled out as an object of prayer, in all probability, because it is easily overlooked, especially in a corrupt age like that of the New Testament era. </a:t>
            </a:r>
            <a:r>
              <a:rPr lang="en-US" sz="2400" b="1" dirty="0"/>
              <a:t>He said:</a:t>
            </a:r>
          </a:p>
          <a:p>
            <a:pPr marR="7200" algn="just" rtl="0"/>
            <a:r>
              <a:rPr lang="en-US" sz="2400" b="1" dirty="0"/>
              <a:t>I exhort therefore, that first of all prayers, intercession and giving of thanks be made for all men, for kings, and for all that are in authority, that we might lead a quiet and peaceable life in all godliness and honesty. For this is good and acceptable in the sight of God our Savior. </a:t>
            </a:r>
            <a:r>
              <a:rPr lang="en-US" sz="2400" b="1" dirty="0">
                <a:solidFill>
                  <a:srgbClr val="0070C0"/>
                </a:solidFill>
              </a:rPr>
              <a:t>1 Tim. 2:1–3.</a:t>
            </a:r>
          </a:p>
          <a:p>
            <a:r>
              <a:rPr lang="en-US" sz="2400" dirty="0"/>
              <a:t> </a:t>
            </a:r>
          </a:p>
        </p:txBody>
      </p:sp>
      <p:sp>
        <p:nvSpPr>
          <p:cNvPr id="7" name="Footer Placeholder 6">
            <a:extLst>
              <a:ext uri="{FF2B5EF4-FFF2-40B4-BE49-F238E27FC236}">
                <a16:creationId xmlns:a16="http://schemas.microsoft.com/office/drawing/2014/main" id="{EDF7EB4E-E784-7EB9-5404-11FDFAEA36B1}"/>
              </a:ext>
            </a:extLst>
          </p:cNvPr>
          <p:cNvSpPr>
            <a:spLocks noGrp="1"/>
          </p:cNvSpPr>
          <p:nvPr>
            <p:ph type="ftr" sz="quarter" idx="11"/>
          </p:nvPr>
        </p:nvSpPr>
        <p:spPr/>
        <p:txBody>
          <a:bodyPr/>
          <a:lstStyle/>
          <a:p>
            <a:r>
              <a:rPr lang="en-US"/>
              <a:t>b hastings  newlebanoncoc.com</a:t>
            </a:r>
            <a:endParaRPr lang="en-US" dirty="0"/>
          </a:p>
        </p:txBody>
      </p:sp>
      <p:sp>
        <p:nvSpPr>
          <p:cNvPr id="10" name="TextBox 9">
            <a:extLst>
              <a:ext uri="{FF2B5EF4-FFF2-40B4-BE49-F238E27FC236}">
                <a16:creationId xmlns:a16="http://schemas.microsoft.com/office/drawing/2014/main" id="{DDE13B2D-6245-A904-8F8B-4A6638F8DCB6}"/>
              </a:ext>
            </a:extLst>
          </p:cNvPr>
          <p:cNvSpPr txBox="1"/>
          <p:nvPr/>
        </p:nvSpPr>
        <p:spPr>
          <a:xfrm>
            <a:off x="0" y="1715196"/>
            <a:ext cx="91440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mn-ea"/>
                <a:cs typeface="+mn-cs"/>
              </a:rPr>
              <a:t>For rulers and authorities. </a:t>
            </a:r>
          </a:p>
        </p:txBody>
      </p:sp>
    </p:spTree>
    <p:extLst>
      <p:ext uri="{BB962C8B-B14F-4D97-AF65-F5344CB8AC3E}">
        <p14:creationId xmlns:p14="http://schemas.microsoft.com/office/powerpoint/2010/main" val="400062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1858975"/>
            <a:ext cx="827993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What should we ask God for?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CF143B6-4CB0-6CF5-5EFE-16A2F7B806E6}"/>
              </a:ext>
            </a:extLst>
          </p:cNvPr>
          <p:cNvSpPr txBox="1"/>
          <p:nvPr/>
        </p:nvSpPr>
        <p:spPr>
          <a:xfrm>
            <a:off x="864067" y="2941156"/>
            <a:ext cx="827993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a:ln>
                  <a:noFill/>
                </a:ln>
                <a:solidFill>
                  <a:prstClr val="black"/>
                </a:solidFill>
                <a:effectLst/>
                <a:uLnTx/>
                <a:uFillTx/>
                <a:latin typeface="Calibri" panose="020F0502020204030204"/>
                <a:ea typeface="+mn-ea"/>
                <a:cs typeface="+mn-cs"/>
              </a:rPr>
              <a:t>How Does God Answer Prayer</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B5A97398-584E-984A-A1BB-AC168F086D69}"/>
              </a:ext>
            </a:extLst>
          </p:cNvPr>
          <p:cNvSpPr txBox="1"/>
          <p:nvPr/>
        </p:nvSpPr>
        <p:spPr>
          <a:xfrm>
            <a:off x="857076" y="4075069"/>
            <a:ext cx="827993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Benefits of Prayer</a:t>
            </a:r>
          </a:p>
        </p:txBody>
      </p:sp>
    </p:spTree>
    <p:extLst>
      <p:ext uri="{BB962C8B-B14F-4D97-AF65-F5344CB8AC3E}">
        <p14:creationId xmlns:p14="http://schemas.microsoft.com/office/powerpoint/2010/main" val="336699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275A9741-BCB2-6EBF-29AF-979CDD043F77}"/>
              </a:ext>
            </a:extLst>
          </p:cNvPr>
          <p:cNvSpPr txBox="1"/>
          <p:nvPr/>
        </p:nvSpPr>
        <p:spPr>
          <a:xfrm>
            <a:off x="1459684" y="2843870"/>
            <a:ext cx="7021586" cy="3046988"/>
          </a:xfrm>
          <a:prstGeom prst="rect">
            <a:avLst/>
          </a:prstGeom>
          <a:noFill/>
        </p:spPr>
        <p:txBody>
          <a:bodyPr wrap="square">
            <a:spAutoFit/>
          </a:bodyPr>
          <a:lstStyle/>
          <a:p>
            <a:pPr marL="0" marR="0" indent="228600">
              <a:spcBef>
                <a:spcPts val="90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As when Joshua prayed for the sun to stand still, Elijah prayed for drought, or rain, and when Jonah prayed to God from the belly of the great fish. New Testament confirmation of God’s literal answer of prayer is in the following:</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A329944-3925-147F-74B6-AE268A77F87A}"/>
              </a:ext>
            </a:extLst>
          </p:cNvPr>
          <p:cNvSpPr txBox="1"/>
          <p:nvPr/>
        </p:nvSpPr>
        <p:spPr>
          <a:xfrm>
            <a:off x="864067" y="1571220"/>
            <a:ext cx="8279933" cy="707886"/>
          </a:xfrm>
          <a:prstGeom prst="rect">
            <a:avLst/>
          </a:prstGeom>
          <a:noFill/>
        </p:spPr>
        <p:txBody>
          <a:bodyPr wrap="square">
            <a:spAutoFit/>
          </a:bodyPr>
          <a:lstStyle/>
          <a:p>
            <a:pPr marL="0" marR="0" lvl="0" indent="228600" algn="ctr" defTabSz="457200" rtl="0" eaLnBrk="1" fontAlgn="auto" latinLnBrk="0" hangingPunct="1">
              <a:lnSpc>
                <a:spcPct val="100000"/>
              </a:lnSpc>
              <a:spcBef>
                <a:spcPts val="90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 God answers prayer literally</a:t>
            </a:r>
            <a:endParaRPr kumimoji="0" lang="en-US" sz="4000" b="0" i="0" u="none" strike="noStrike" kern="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928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DF84D458-E955-53DC-2FA2-2C6BD844E0A0}"/>
              </a:ext>
            </a:extLst>
          </p:cNvPr>
          <p:cNvSpPr txBox="1"/>
          <p:nvPr/>
        </p:nvSpPr>
        <p:spPr>
          <a:xfrm>
            <a:off x="989901" y="2483142"/>
            <a:ext cx="7667537" cy="3785652"/>
          </a:xfrm>
          <a:prstGeom prst="rect">
            <a:avLst/>
          </a:prstGeom>
          <a:noFill/>
        </p:spPr>
        <p:txBody>
          <a:bodyPr wrap="square">
            <a:spAutoFit/>
          </a:bodyPr>
          <a:lstStyle/>
          <a:p>
            <a:pPr marL="457200" marR="457200">
              <a:spcBef>
                <a:spcPts val="90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The supplication of a righteous man avails much in its working. Elijah was a man of like passions with us, and he prayed fervently that it might not rain; and it rained not on the earth for three years and six months. And he prayed again; and the heaven gave rain, and the earth brought forth her fruit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5:16–18).</a:t>
            </a:r>
            <a:endPar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658906-2078-381C-6196-A24996F3B8EE}"/>
              </a:ext>
            </a:extLst>
          </p:cNvPr>
          <p:cNvSpPr txBox="1"/>
          <p:nvPr/>
        </p:nvSpPr>
        <p:spPr>
          <a:xfrm>
            <a:off x="864067" y="1571220"/>
            <a:ext cx="8279933" cy="707886"/>
          </a:xfrm>
          <a:prstGeom prst="rect">
            <a:avLst/>
          </a:prstGeom>
          <a:noFill/>
        </p:spPr>
        <p:txBody>
          <a:bodyPr wrap="square">
            <a:spAutoFit/>
          </a:bodyPr>
          <a:lstStyle/>
          <a:p>
            <a:pPr marL="0" marR="0" lvl="0" indent="228600" algn="ctr" defTabSz="457200" rtl="0" eaLnBrk="1" fontAlgn="auto" latinLnBrk="0" hangingPunct="1">
              <a:lnSpc>
                <a:spcPct val="100000"/>
              </a:lnSpc>
              <a:spcBef>
                <a:spcPts val="90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 God answers prayer literally</a:t>
            </a:r>
            <a:endParaRPr kumimoji="0" lang="en-US" sz="4000" b="0" i="0" u="none" strike="noStrike" kern="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667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2AF650A9-6AF6-F4DF-58E2-1F66E10B8CF4}"/>
              </a:ext>
            </a:extLst>
          </p:cNvPr>
          <p:cNvSpPr txBox="1"/>
          <p:nvPr/>
        </p:nvSpPr>
        <p:spPr>
          <a:xfrm>
            <a:off x="1308683" y="2642534"/>
            <a:ext cx="7415867" cy="3079561"/>
          </a:xfrm>
          <a:prstGeom prst="rect">
            <a:avLst/>
          </a:prstGeom>
          <a:noFill/>
        </p:spPr>
        <p:txBody>
          <a:bodyPr wrap="square">
            <a:spAutoFit/>
          </a:bodyPr>
          <a:lstStyle/>
          <a:p>
            <a:pPr marL="0" marR="0" indent="228600">
              <a:lnSpc>
                <a:spcPct val="107000"/>
              </a:lnSpc>
              <a:spcBef>
                <a:spcPts val="900"/>
              </a:spcBef>
              <a:spcAft>
                <a:spcPts val="0"/>
              </a:spcAft>
            </a:pP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228600">
              <a:lnSpc>
                <a:spcPct val="107000"/>
              </a:lnSpc>
              <a:spcBef>
                <a:spcPts val="90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In </a:t>
            </a: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12:7–10 </a:t>
            </a:r>
            <a:r>
              <a:rPr lang="en-US" sz="3600" kern="0" dirty="0">
                <a:effectLst/>
                <a:latin typeface="Calibri" panose="020F0502020204030204" pitchFamily="34" charset="0"/>
                <a:ea typeface="Calibri" panose="020F0502020204030204" pitchFamily="34" charset="0"/>
                <a:cs typeface="Calibri" panose="020F0502020204030204" pitchFamily="34" charset="0"/>
              </a:rPr>
              <a:t>Paul detailed the fact of his earnest prayers that God would take away his thorn in the flesh, a thing God declined to do.</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1E58AB4-FF16-9CA9-C8F9-5EBD7DF765A9}"/>
              </a:ext>
            </a:extLst>
          </p:cNvPr>
          <p:cNvSpPr txBox="1"/>
          <p:nvPr/>
        </p:nvSpPr>
        <p:spPr>
          <a:xfrm>
            <a:off x="864067" y="1788264"/>
            <a:ext cx="8279933" cy="1323439"/>
          </a:xfrm>
          <a:prstGeom prst="rect">
            <a:avLst/>
          </a:prstGeom>
          <a:noFill/>
        </p:spPr>
        <p:txBody>
          <a:bodyPr wrap="square">
            <a:spAutoFit/>
          </a:bodyPr>
          <a:lstStyle/>
          <a:p>
            <a:pPr marL="0" marR="0" lvl="0" indent="228600" algn="ctr" defTabSz="457200" rtl="0" eaLnBrk="1" fontAlgn="auto" latinLnBrk="0" hangingPunct="1">
              <a:spcBef>
                <a:spcPts val="90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God answers prayer by a refusal to grant the petition </a:t>
            </a:r>
          </a:p>
        </p:txBody>
      </p:sp>
    </p:spTree>
    <p:extLst>
      <p:ext uri="{BB962C8B-B14F-4D97-AF65-F5344CB8AC3E}">
        <p14:creationId xmlns:p14="http://schemas.microsoft.com/office/powerpoint/2010/main" val="3716256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803C3DE1-8044-6B53-B68E-936E2892BF2C}"/>
              </a:ext>
            </a:extLst>
          </p:cNvPr>
          <p:cNvSpPr txBox="1"/>
          <p:nvPr/>
        </p:nvSpPr>
        <p:spPr>
          <a:xfrm>
            <a:off x="1166069" y="1585520"/>
            <a:ext cx="7717871" cy="1938992"/>
          </a:xfrm>
          <a:prstGeom prst="rect">
            <a:avLst/>
          </a:prstGeom>
          <a:noFill/>
        </p:spPr>
        <p:txBody>
          <a:bodyPr wrap="square">
            <a:spAutoFit/>
          </a:bodyPr>
          <a:lstStyle/>
          <a:p>
            <a:pPr marL="0" marR="0" indent="228600" algn="ctr">
              <a:spcBef>
                <a:spcPts val="0"/>
              </a:spcBef>
              <a:spcAft>
                <a:spcPts val="0"/>
              </a:spcAft>
            </a:pPr>
            <a:r>
              <a:rPr lang="en-US" sz="40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God also answers prayer by sending something different from what was requested. </a:t>
            </a:r>
          </a:p>
        </p:txBody>
      </p:sp>
      <p:sp>
        <p:nvSpPr>
          <p:cNvPr id="9" name="TextBox 8">
            <a:extLst>
              <a:ext uri="{FF2B5EF4-FFF2-40B4-BE49-F238E27FC236}">
                <a16:creationId xmlns:a16="http://schemas.microsoft.com/office/drawing/2014/main" id="{5F97FD91-EB53-17FF-71B8-853BAF31C3F4}"/>
              </a:ext>
            </a:extLst>
          </p:cNvPr>
          <p:cNvSpPr txBox="1"/>
          <p:nvPr/>
        </p:nvSpPr>
        <p:spPr>
          <a:xfrm>
            <a:off x="1434517" y="3871087"/>
            <a:ext cx="7298422" cy="2400657"/>
          </a:xfrm>
          <a:prstGeom prst="rect">
            <a:avLst/>
          </a:prstGeom>
          <a:noFill/>
        </p:spPr>
        <p:txBody>
          <a:bodyPr wrap="square">
            <a:spAutoFit/>
          </a:bodyPr>
          <a:lstStyle/>
          <a:p>
            <a:pPr marL="0" marR="0" indent="228600">
              <a:spcBef>
                <a:spcPts val="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In Gethsemane Jesus prayed for the “cup” to pass from him; instead of allowing this, God sent an angel to strengthen the Lord. Similarly, people may pray for lighter loads, but God may send them greater strength.</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17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D9F873DA-003A-AA3B-08EB-42B700E6FEB5}"/>
              </a:ext>
            </a:extLst>
          </p:cNvPr>
          <p:cNvSpPr txBox="1"/>
          <p:nvPr/>
        </p:nvSpPr>
        <p:spPr>
          <a:xfrm>
            <a:off x="855677" y="1568658"/>
            <a:ext cx="8288323" cy="707886"/>
          </a:xfrm>
          <a:prstGeom prst="rect">
            <a:avLst/>
          </a:prstGeom>
          <a:noFill/>
        </p:spPr>
        <p:txBody>
          <a:bodyPr wrap="square">
            <a:spAutoFit/>
          </a:bodyPr>
          <a:lstStyle/>
          <a:p>
            <a:pPr algn="ctr"/>
            <a:r>
              <a:rPr lang="en-US" sz="3200" kern="0" dirty="0">
                <a:solidFill>
                  <a:srgbClr val="FF0000"/>
                </a:solidFill>
                <a:effectLst/>
                <a:latin typeface="Calibri" panose="020F0502020204030204" pitchFamily="34" charset="0"/>
                <a:ea typeface="Calibri" panose="020F0502020204030204" pitchFamily="34" charset="0"/>
              </a:rPr>
              <a:t> </a:t>
            </a:r>
            <a:r>
              <a:rPr lang="en-US" sz="4000" b="1" kern="0" dirty="0">
                <a:solidFill>
                  <a:srgbClr val="FF0000"/>
                </a:solidFill>
                <a:effectLst/>
                <a:latin typeface="Calibri" panose="020F0502020204030204" pitchFamily="34" charset="0"/>
                <a:ea typeface="Calibri" panose="020F0502020204030204" pitchFamily="34" charset="0"/>
              </a:rPr>
              <a:t>God answers prayer gradually </a:t>
            </a:r>
            <a:endParaRPr lang="en-US" sz="4000" b="1" dirty="0">
              <a:solidFill>
                <a:srgbClr val="FF0000"/>
              </a:solidFill>
            </a:endParaRPr>
          </a:p>
        </p:txBody>
      </p:sp>
      <p:sp>
        <p:nvSpPr>
          <p:cNvPr id="9" name="TextBox 8">
            <a:extLst>
              <a:ext uri="{FF2B5EF4-FFF2-40B4-BE49-F238E27FC236}">
                <a16:creationId xmlns:a16="http://schemas.microsoft.com/office/drawing/2014/main" id="{371FF823-3E33-A66F-0582-F9CB4A9EDE04}"/>
              </a:ext>
            </a:extLst>
          </p:cNvPr>
          <p:cNvSpPr txBox="1"/>
          <p:nvPr/>
        </p:nvSpPr>
        <p:spPr>
          <a:xfrm>
            <a:off x="1702965" y="2927758"/>
            <a:ext cx="6895751" cy="3170099"/>
          </a:xfrm>
          <a:prstGeom prst="rect">
            <a:avLst/>
          </a:prstGeom>
          <a:noFill/>
        </p:spPr>
        <p:txBody>
          <a:bodyPr wrap="square">
            <a:spAutoFit/>
          </a:bodyPr>
          <a:lstStyle/>
          <a:p>
            <a:r>
              <a:rPr kumimoji="0" lang="en-US" sz="40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God answers prayer after delay. It seems strange that God would delay to answer Christian prayers, but it may not be denied. </a:t>
            </a:r>
            <a:endParaRPr lang="en-US" sz="4000" dirty="0"/>
          </a:p>
        </p:txBody>
      </p:sp>
    </p:spTree>
    <p:extLst>
      <p:ext uri="{BB962C8B-B14F-4D97-AF65-F5344CB8AC3E}">
        <p14:creationId xmlns:p14="http://schemas.microsoft.com/office/powerpoint/2010/main" val="2313616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29B79CFA-1C35-699F-5F74-75B5498F099F}"/>
              </a:ext>
            </a:extLst>
          </p:cNvPr>
          <p:cNvSpPr txBox="1"/>
          <p:nvPr/>
        </p:nvSpPr>
        <p:spPr>
          <a:xfrm>
            <a:off x="1451297" y="2625755"/>
            <a:ext cx="7088696" cy="3539430"/>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en-US" sz="2600"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The angel sent to stay the hand of Abraham about to offer Isaac delayed until the latest possible moment. </a:t>
            </a:r>
          </a:p>
          <a:p>
            <a:pPr marL="457200" marR="0" indent="-457200">
              <a:spcBef>
                <a:spcPts val="0"/>
              </a:spcBef>
              <a:spcAft>
                <a:spcPts val="0"/>
              </a:spcAft>
              <a:buFont typeface="Arial" panose="020B0604020202020204" pitchFamily="34" charset="0"/>
              <a:buChar char="•"/>
            </a:pPr>
            <a:r>
              <a:rPr lang="en-US" sz="2800" kern="0" dirty="0">
                <a:effectLst/>
                <a:latin typeface="Calibri" panose="020F0502020204030204" pitchFamily="34" charset="0"/>
                <a:ea typeface="Calibri" panose="020F0502020204030204" pitchFamily="34" charset="0"/>
                <a:cs typeface="Calibri" panose="020F0502020204030204" pitchFamily="34" charset="0"/>
              </a:rPr>
              <a:t>The wine had run completely out at Cana before the Lord answered his mother’s implied request. </a:t>
            </a:r>
          </a:p>
          <a:p>
            <a:pPr marL="457200" marR="0" indent="-457200">
              <a:spcBef>
                <a:spcPts val="0"/>
              </a:spcBef>
              <a:spcAft>
                <a:spcPts val="0"/>
              </a:spcAft>
              <a:buFont typeface="Arial" panose="020B0604020202020204" pitchFamily="34" charset="0"/>
              <a:buChar char="•"/>
            </a:pPr>
            <a:r>
              <a:rPr lang="en-US" sz="2800" kern="0" dirty="0">
                <a:effectLst/>
                <a:latin typeface="Calibri" panose="020F0502020204030204" pitchFamily="34" charset="0"/>
                <a:ea typeface="Calibri" panose="020F0502020204030204" pitchFamily="34" charset="0"/>
                <a:cs typeface="Calibri" panose="020F0502020204030204" pitchFamily="34" charset="0"/>
              </a:rPr>
              <a:t>When Jacob wrestled with an angel, day was breaking before the issue was decided.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3713192-FC8E-1329-2767-F71883FA0E35}"/>
              </a:ext>
            </a:extLst>
          </p:cNvPr>
          <p:cNvSpPr txBox="1"/>
          <p:nvPr/>
        </p:nvSpPr>
        <p:spPr>
          <a:xfrm>
            <a:off x="864067" y="1560269"/>
            <a:ext cx="8279933" cy="707886"/>
          </a:xfrm>
          <a:prstGeom prst="rect">
            <a:avLst/>
          </a:prstGeom>
          <a:noFill/>
        </p:spPr>
        <p:txBody>
          <a:bodyPr wrap="square">
            <a:spAutoFit/>
          </a:bodyPr>
          <a:lstStyle/>
          <a:p>
            <a:pPr algn="ctr"/>
            <a:r>
              <a:rPr lang="en-US" sz="4000" b="1" kern="0" dirty="0">
                <a:solidFill>
                  <a:srgbClr val="FF0000"/>
                </a:solidFill>
                <a:effectLst/>
                <a:latin typeface="Calibri" panose="020F0502020204030204" pitchFamily="34" charset="0"/>
                <a:ea typeface="Calibri" panose="020F0502020204030204" pitchFamily="34" charset="0"/>
              </a:rPr>
              <a:t>God answers prayer gradually </a:t>
            </a:r>
            <a:endParaRPr lang="en-US" sz="4000" b="1" dirty="0">
              <a:solidFill>
                <a:srgbClr val="FF0000"/>
              </a:solidFill>
            </a:endParaRPr>
          </a:p>
        </p:txBody>
      </p:sp>
    </p:spTree>
    <p:extLst>
      <p:ext uri="{BB962C8B-B14F-4D97-AF65-F5344CB8AC3E}">
        <p14:creationId xmlns:p14="http://schemas.microsoft.com/office/powerpoint/2010/main" val="3816879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29B79CFA-1C35-699F-5F74-75B5498F099F}"/>
              </a:ext>
            </a:extLst>
          </p:cNvPr>
          <p:cNvSpPr txBox="1"/>
          <p:nvPr/>
        </p:nvSpPr>
        <p:spPr>
          <a:xfrm>
            <a:off x="1300293" y="2558643"/>
            <a:ext cx="7650759" cy="3760068"/>
          </a:xfrm>
          <a:prstGeom prst="rect">
            <a:avLst/>
          </a:prstGeom>
          <a:noFill/>
        </p:spPr>
        <p:txBody>
          <a:bodyPr wrap="square">
            <a:spAutoFit/>
          </a:bodyPr>
          <a:lstStyle/>
          <a:p>
            <a:pPr marL="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In the New Testament, Jairus came to the Lord; and during Jesus’ delay, his daughter died. Here also may be the explanation of why the Lord often delays the answer to prayer; </a:t>
            </a:r>
            <a:r>
              <a:rPr lang="en-US" sz="2800" b="1" kern="0" dirty="0">
                <a:effectLst/>
                <a:latin typeface="Calibri" panose="020F0502020204030204" pitchFamily="34" charset="0"/>
                <a:ea typeface="Calibri" panose="020F0502020204030204" pitchFamily="34" charset="0"/>
                <a:cs typeface="Calibri" panose="020F0502020204030204" pitchFamily="34" charset="0"/>
              </a:rPr>
              <a:t>it is that he may give something far more wonderful, or far better, than what was requested.</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the case of Jairus’ daughter, a resurrection was far better and far more wonderful than a healing would have been.</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F802160-8143-E5C3-FF22-73FFD0178B82}"/>
              </a:ext>
            </a:extLst>
          </p:cNvPr>
          <p:cNvSpPr txBox="1"/>
          <p:nvPr/>
        </p:nvSpPr>
        <p:spPr>
          <a:xfrm>
            <a:off x="855677" y="1602214"/>
            <a:ext cx="8288323" cy="707886"/>
          </a:xfrm>
          <a:prstGeom prst="rect">
            <a:avLst/>
          </a:prstGeom>
          <a:noFill/>
        </p:spPr>
        <p:txBody>
          <a:bodyPr wrap="square">
            <a:spAutoFit/>
          </a:bodyPr>
          <a:lstStyle/>
          <a:p>
            <a:pPr algn="ctr"/>
            <a:r>
              <a:rPr lang="en-US" sz="4000" b="1" kern="0" dirty="0">
                <a:solidFill>
                  <a:srgbClr val="FF0000"/>
                </a:solidFill>
                <a:effectLst/>
                <a:latin typeface="Calibri" panose="020F0502020204030204" pitchFamily="34" charset="0"/>
                <a:ea typeface="Calibri" panose="020F0502020204030204" pitchFamily="34" charset="0"/>
              </a:rPr>
              <a:t>God answers prayer gradually </a:t>
            </a:r>
            <a:endParaRPr lang="en-US" sz="4000" b="1" dirty="0">
              <a:solidFill>
                <a:srgbClr val="FF0000"/>
              </a:solidFill>
            </a:endParaRPr>
          </a:p>
        </p:txBody>
      </p:sp>
    </p:spTree>
    <p:extLst>
      <p:ext uri="{BB962C8B-B14F-4D97-AF65-F5344CB8AC3E}">
        <p14:creationId xmlns:p14="http://schemas.microsoft.com/office/powerpoint/2010/main" val="170818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A838A858-61EE-64E1-9F2C-908266054A0F}"/>
              </a:ext>
            </a:extLst>
          </p:cNvPr>
          <p:cNvSpPr txBox="1"/>
          <p:nvPr/>
        </p:nvSpPr>
        <p:spPr>
          <a:xfrm>
            <a:off x="1140903" y="2978092"/>
            <a:ext cx="7818539" cy="3323987"/>
          </a:xfrm>
          <a:prstGeom prst="rect">
            <a:avLst/>
          </a:prstGeom>
          <a:noFill/>
        </p:spPr>
        <p:txBody>
          <a:bodyPr wrap="square">
            <a:spAutoFit/>
          </a:bodyPr>
          <a:lstStyle/>
          <a:p>
            <a:pPr marL="0" marR="0" indent="228600">
              <a:spcBef>
                <a:spcPts val="0"/>
              </a:spcBef>
              <a:spcAft>
                <a:spcPts val="0"/>
              </a:spcAft>
            </a:pP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000" u="sng" kern="0" dirty="0">
                <a:effectLst/>
                <a:latin typeface="Calibri" panose="020F0502020204030204" pitchFamily="34" charset="0"/>
                <a:ea typeface="Calibri" panose="020F0502020204030204" pitchFamily="34" charset="0"/>
                <a:cs typeface="Calibri" panose="020F0502020204030204" pitchFamily="34" charset="0"/>
              </a:rPr>
              <a:t>When fields yield richly</a:t>
            </a:r>
            <a:r>
              <a:rPr lang="en-US" sz="3000" kern="0" dirty="0">
                <a:effectLst/>
                <a:latin typeface="Calibri" panose="020F0502020204030204" pitchFamily="34" charset="0"/>
                <a:ea typeface="Calibri" panose="020F0502020204030204" pitchFamily="34" charset="0"/>
                <a:cs typeface="Calibri" panose="020F0502020204030204" pitchFamily="34" charset="0"/>
              </a:rPr>
              <a:t>; when </a:t>
            </a:r>
            <a:r>
              <a:rPr lang="en-US" sz="3000" u="sng" kern="0" dirty="0">
                <a:effectLst/>
                <a:latin typeface="Calibri" panose="020F0502020204030204" pitchFamily="34" charset="0"/>
                <a:ea typeface="Calibri" panose="020F0502020204030204" pitchFamily="34" charset="0"/>
                <a:cs typeface="Calibri" panose="020F0502020204030204" pitchFamily="34" charset="0"/>
              </a:rPr>
              <a:t>people enjoy good health</a:t>
            </a:r>
            <a:r>
              <a:rPr lang="en-US" sz="3000" kern="0" dirty="0">
                <a:effectLst/>
                <a:latin typeface="Calibri" panose="020F0502020204030204" pitchFamily="34" charset="0"/>
                <a:ea typeface="Calibri" panose="020F0502020204030204" pitchFamily="34" charset="0"/>
                <a:cs typeface="Calibri" panose="020F0502020204030204" pitchFamily="34" charset="0"/>
              </a:rPr>
              <a:t>; when </a:t>
            </a:r>
            <a:r>
              <a:rPr lang="en-US" sz="3000" u="sng" kern="0" dirty="0">
                <a:effectLst/>
                <a:latin typeface="Calibri" panose="020F0502020204030204" pitchFamily="34" charset="0"/>
                <a:ea typeface="Calibri" panose="020F0502020204030204" pitchFamily="34" charset="0"/>
                <a:cs typeface="Calibri" panose="020F0502020204030204" pitchFamily="34" charset="0"/>
              </a:rPr>
              <a:t>nature pours out abundant blessings</a:t>
            </a:r>
            <a:r>
              <a:rPr lang="en-US" sz="3000" kern="0" dirty="0">
                <a:effectLst/>
                <a:latin typeface="Calibri" panose="020F0502020204030204" pitchFamily="34" charset="0"/>
                <a:ea typeface="Calibri" panose="020F0502020204030204" pitchFamily="34" charset="0"/>
                <a:cs typeface="Calibri" panose="020F0502020204030204" pitchFamily="34" charset="0"/>
              </a:rPr>
              <a:t>; all of these things are God’s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answer to his children’s prayers for daily bread,</a:t>
            </a:r>
            <a:r>
              <a:rPr lang="en-US" sz="3000" kern="0" dirty="0">
                <a:effectLst/>
                <a:latin typeface="Calibri" panose="020F0502020204030204" pitchFamily="34" charset="0"/>
                <a:ea typeface="Calibri" panose="020F0502020204030204" pitchFamily="34" charset="0"/>
                <a:cs typeface="Calibri" panose="020F0502020204030204" pitchFamily="34" charset="0"/>
              </a:rPr>
              <a:t> nor should the Giver be overlooked merely because </a:t>
            </a:r>
            <a:r>
              <a:rPr lang="en-US" sz="3000" b="1" kern="0" dirty="0">
                <a:effectLst/>
                <a:latin typeface="Calibri" panose="020F0502020204030204" pitchFamily="34" charset="0"/>
                <a:ea typeface="Calibri" panose="020F0502020204030204" pitchFamily="34" charset="0"/>
                <a:cs typeface="Calibri" panose="020F0502020204030204" pitchFamily="34" charset="0"/>
              </a:rPr>
              <a:t>the normal processes of nature through which his blessings were conveyed </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C1194C3-9F4C-C9C0-C3D3-760153910EA1}"/>
              </a:ext>
            </a:extLst>
          </p:cNvPr>
          <p:cNvSpPr txBox="1"/>
          <p:nvPr/>
        </p:nvSpPr>
        <p:spPr>
          <a:xfrm>
            <a:off x="864067" y="1543574"/>
            <a:ext cx="8279933" cy="1323439"/>
          </a:xfrm>
          <a:prstGeom prst="rect">
            <a:avLst/>
          </a:prstGeom>
          <a:noFill/>
        </p:spPr>
        <p:txBody>
          <a:bodyPr wrap="square">
            <a:spAutoFit/>
          </a:bodyPr>
          <a:lstStyle/>
          <a:p>
            <a:pPr algn="ctr"/>
            <a:r>
              <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God answers prayer through natural laws and processes. </a:t>
            </a:r>
            <a:endParaRPr lang="en-US" sz="4000" b="1" dirty="0"/>
          </a:p>
        </p:txBody>
      </p:sp>
    </p:spTree>
    <p:extLst>
      <p:ext uri="{BB962C8B-B14F-4D97-AF65-F5344CB8AC3E}">
        <p14:creationId xmlns:p14="http://schemas.microsoft.com/office/powerpoint/2010/main" val="59137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E9509E-9AC2-0595-419B-6FB44BDED81D}"/>
              </a:ext>
            </a:extLst>
          </p:cNvPr>
          <p:cNvSpPr txBox="1"/>
          <p:nvPr/>
        </p:nvSpPr>
        <p:spPr>
          <a:xfrm>
            <a:off x="3812626" y="5063808"/>
            <a:ext cx="58471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New Lebanon</a:t>
            </a:r>
          </a:p>
        </p:txBody>
      </p:sp>
      <p:sp>
        <p:nvSpPr>
          <p:cNvPr id="4" name="TextBox 3">
            <a:extLst>
              <a:ext uri="{FF2B5EF4-FFF2-40B4-BE49-F238E27FC236}">
                <a16:creationId xmlns:a16="http://schemas.microsoft.com/office/drawing/2014/main" id="{4EBE0544-2A8C-161E-943E-EBD8B691DCDB}"/>
              </a:ext>
            </a:extLst>
          </p:cNvPr>
          <p:cNvSpPr txBox="1"/>
          <p:nvPr/>
        </p:nvSpPr>
        <p:spPr>
          <a:xfrm>
            <a:off x="3869685" y="5502633"/>
            <a:ext cx="68034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Church of Christ</a:t>
            </a:r>
          </a:p>
        </p:txBody>
      </p:sp>
      <p:sp>
        <p:nvSpPr>
          <p:cNvPr id="5" name="TextBox 4">
            <a:extLst>
              <a:ext uri="{FF2B5EF4-FFF2-40B4-BE49-F238E27FC236}">
                <a16:creationId xmlns:a16="http://schemas.microsoft.com/office/drawing/2014/main" id="{2879E93C-4DB8-4DE3-086F-4228E3C30E01}"/>
              </a:ext>
            </a:extLst>
          </p:cNvPr>
          <p:cNvSpPr txBox="1"/>
          <p:nvPr/>
        </p:nvSpPr>
        <p:spPr>
          <a:xfrm>
            <a:off x="3976245" y="4600840"/>
            <a:ext cx="13925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a:t>
            </a:r>
          </a:p>
        </p:txBody>
      </p:sp>
      <p:sp>
        <p:nvSpPr>
          <p:cNvPr id="6" name="TextBox 5">
            <a:extLst>
              <a:ext uri="{FF2B5EF4-FFF2-40B4-BE49-F238E27FC236}">
                <a16:creationId xmlns:a16="http://schemas.microsoft.com/office/drawing/2014/main" id="{EAD1C41C-F432-58B7-3ECD-E708CC4F26C0}"/>
              </a:ext>
            </a:extLst>
          </p:cNvPr>
          <p:cNvSpPr txBox="1"/>
          <p:nvPr/>
        </p:nvSpPr>
        <p:spPr>
          <a:xfrm>
            <a:off x="4547460" y="5882662"/>
            <a:ext cx="491594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1973 West  Main St</a:t>
            </a:r>
            <a:r>
              <a:rPr kumimoji="0" lang="en-US"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AD7E084-C3FA-7246-211C-B6B8BB38F5F7}"/>
              </a:ext>
            </a:extLst>
          </p:cNvPr>
          <p:cNvSpPr txBox="1"/>
          <p:nvPr/>
        </p:nvSpPr>
        <p:spPr>
          <a:xfrm>
            <a:off x="4573528" y="6167746"/>
            <a:ext cx="42112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newlebanoncoc.com</a:t>
            </a:r>
          </a:p>
        </p:txBody>
      </p:sp>
      <p:pic>
        <p:nvPicPr>
          <p:cNvPr id="2" name="Picture 2" descr="bible page on gray concrete surface photo - Free Book Image on Unsplash">
            <a:extLst>
              <a:ext uri="{FF2B5EF4-FFF2-40B4-BE49-F238E27FC236}">
                <a16:creationId xmlns:a16="http://schemas.microsoft.com/office/drawing/2014/main" id="{90905FE2-6A9A-9957-0296-7E98D842CC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18" t="11136" r="10280"/>
          <a:stretch/>
        </p:blipFill>
        <p:spPr bwMode="auto">
          <a:xfrm>
            <a:off x="1541801" y="4628463"/>
            <a:ext cx="2236274" cy="17953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6548222-EAE8-F499-CA82-0059F1E4AF3D}"/>
              </a:ext>
            </a:extLst>
          </p:cNvPr>
          <p:cNvSpPr/>
          <p:nvPr/>
        </p:nvSpPr>
        <p:spPr>
          <a:xfrm>
            <a:off x="1065402" y="4420998"/>
            <a:ext cx="6895750" cy="2365695"/>
          </a:xfrm>
          <a:prstGeom prst="rect">
            <a:avLst/>
          </a:prstGeom>
          <a:noFill/>
          <a:ln w="762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7E4DCAA-FC88-15D1-1B91-18DFA9318771}"/>
              </a:ext>
            </a:extLst>
          </p:cNvPr>
          <p:cNvSpPr/>
          <p:nvPr/>
        </p:nvSpPr>
        <p:spPr>
          <a:xfrm>
            <a:off x="1182848" y="4513278"/>
            <a:ext cx="6669247" cy="216960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srgbClr val="CC6600"/>
              </a:solidFill>
              <a:effectLst/>
              <a:uLnTx/>
              <a:uFillTx/>
              <a:latin typeface="Calibri" panose="020F0502020204030204"/>
              <a:ea typeface="+mn-ea"/>
              <a:cs typeface="+mn-cs"/>
            </a:endParaRPr>
          </a:p>
        </p:txBody>
      </p:sp>
      <p:pic>
        <p:nvPicPr>
          <p:cNvPr id="8" name="Picture 2" descr="https://plainbibleteaching.com/wp-content/uploads/2010/11/bible-praying.jpeg">
            <a:extLst>
              <a:ext uri="{FF2B5EF4-FFF2-40B4-BE49-F238E27FC236}">
                <a16:creationId xmlns:a16="http://schemas.microsoft.com/office/drawing/2014/main" id="{61935585-DB28-52A7-84D6-80EE8CEB2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112" y="195286"/>
            <a:ext cx="6390765" cy="39942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1CB7B5-B964-8C30-47F4-DEF37C19E48F}"/>
              </a:ext>
            </a:extLst>
          </p:cNvPr>
          <p:cNvSpPr txBox="1"/>
          <p:nvPr/>
        </p:nvSpPr>
        <p:spPr>
          <a:xfrm>
            <a:off x="6457877" y="403368"/>
            <a:ext cx="2610622"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We invite you to join us for our first Wednesday of the month prayer service. </a:t>
            </a:r>
            <a:r>
              <a:rPr lang="en-US" sz="2200" dirty="0">
                <a:solidFill>
                  <a:prstClr val="black"/>
                </a:solidFill>
                <a:latin typeface="Calibri" panose="020F0502020204030204"/>
              </a:rPr>
              <a:t>Our time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will be spent PRAYING.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We invite the community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join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Dec.6 at 7:00pm</a:t>
            </a:r>
          </a:p>
        </p:txBody>
      </p:sp>
      <p:sp>
        <p:nvSpPr>
          <p:cNvPr id="11" name="Rectangle 10">
            <a:extLst>
              <a:ext uri="{FF2B5EF4-FFF2-40B4-BE49-F238E27FC236}">
                <a16:creationId xmlns:a16="http://schemas.microsoft.com/office/drawing/2014/main" id="{B5F5121E-BE10-BDA0-8F62-4BC434C72651}"/>
              </a:ext>
            </a:extLst>
          </p:cNvPr>
          <p:cNvSpPr/>
          <p:nvPr/>
        </p:nvSpPr>
        <p:spPr>
          <a:xfrm>
            <a:off x="6457876" y="209528"/>
            <a:ext cx="2619011" cy="39799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63E3082-0087-BB41-E4AF-9723A8872ECB}"/>
              </a:ext>
            </a:extLst>
          </p:cNvPr>
          <p:cNvSpPr/>
          <p:nvPr/>
        </p:nvSpPr>
        <p:spPr>
          <a:xfrm>
            <a:off x="75501" y="195286"/>
            <a:ext cx="8992998" cy="400097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94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How Does God Answer Prayer?</a:t>
            </a:r>
          </a:p>
        </p:txBody>
      </p:sp>
      <p:sp>
        <p:nvSpPr>
          <p:cNvPr id="8" name="TextBox 7">
            <a:extLst>
              <a:ext uri="{FF2B5EF4-FFF2-40B4-BE49-F238E27FC236}">
                <a16:creationId xmlns:a16="http://schemas.microsoft.com/office/drawing/2014/main" id="{88CE4DFA-8B57-3B44-EEA0-FDBF35ECC488}"/>
              </a:ext>
            </a:extLst>
          </p:cNvPr>
          <p:cNvSpPr txBox="1"/>
          <p:nvPr/>
        </p:nvSpPr>
        <p:spPr>
          <a:xfrm>
            <a:off x="864067" y="1713359"/>
            <a:ext cx="8439323" cy="4085734"/>
          </a:xfrm>
          <a:prstGeom prst="rect">
            <a:avLst/>
          </a:prstGeom>
          <a:noFill/>
        </p:spPr>
        <p:txBody>
          <a:bodyPr wrap="square">
            <a:spAutoFit/>
          </a:bodyPr>
          <a:lstStyle/>
          <a:p>
            <a:pPr marL="0" marR="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Summarizing the ways in which God answers prayer, some of the ways are: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indent="-228600">
              <a:spcBef>
                <a:spcPts val="90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may answer it literally.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may refuse to grant the petition.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may send something different from what was requested.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may answer it gradually.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may answer it after a long delay.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may answer through natural laws and processes.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66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1858975"/>
            <a:ext cx="8279933" cy="1384995"/>
          </a:xfrm>
          <a:prstGeom prst="rect">
            <a:avLst/>
          </a:prstGeom>
          <a:noFill/>
        </p:spPr>
        <p:txBody>
          <a:bodyPr wrap="square" rtlCol="0">
            <a:spAutoFit/>
          </a:bodyPr>
          <a:lstStyle/>
          <a:p>
            <a:pPr algn="ctr"/>
            <a:r>
              <a:rPr lang="en-US" sz="4800" dirty="0">
                <a:solidFill>
                  <a:srgbClr val="FF0000"/>
                </a:solidFill>
              </a:rPr>
              <a:t>What should we ask God for?</a:t>
            </a:r>
          </a:p>
          <a:p>
            <a:pPr algn="ctr"/>
            <a:endParaRPr lang="en-US" sz="3600" dirty="0"/>
          </a:p>
        </p:txBody>
      </p:sp>
      <p:sp>
        <p:nvSpPr>
          <p:cNvPr id="7" name="TextBox 6">
            <a:extLst>
              <a:ext uri="{FF2B5EF4-FFF2-40B4-BE49-F238E27FC236}">
                <a16:creationId xmlns:a16="http://schemas.microsoft.com/office/drawing/2014/main" id="{ACF143B6-4CB0-6CF5-5EFE-16A2F7B806E6}"/>
              </a:ext>
            </a:extLst>
          </p:cNvPr>
          <p:cNvSpPr txBox="1"/>
          <p:nvPr/>
        </p:nvSpPr>
        <p:spPr>
          <a:xfrm>
            <a:off x="864067" y="2941156"/>
            <a:ext cx="8279933" cy="830997"/>
          </a:xfrm>
          <a:prstGeom prst="rect">
            <a:avLst/>
          </a:prstGeom>
          <a:noFill/>
        </p:spPr>
        <p:txBody>
          <a:bodyPr wrap="square" rtlCol="0">
            <a:spAutoFit/>
          </a:bodyPr>
          <a:lstStyle/>
          <a:p>
            <a:pPr algn="ctr"/>
            <a:r>
              <a:rPr lang="en-US" sz="4800" dirty="0"/>
              <a:t>How Does God Answer Prayer?</a:t>
            </a:r>
          </a:p>
        </p:txBody>
      </p:sp>
      <p:sp>
        <p:nvSpPr>
          <p:cNvPr id="8" name="TextBox 7">
            <a:extLst>
              <a:ext uri="{FF2B5EF4-FFF2-40B4-BE49-F238E27FC236}">
                <a16:creationId xmlns:a16="http://schemas.microsoft.com/office/drawing/2014/main" id="{B5A97398-584E-984A-A1BB-AC168F086D69}"/>
              </a:ext>
            </a:extLst>
          </p:cNvPr>
          <p:cNvSpPr txBox="1"/>
          <p:nvPr/>
        </p:nvSpPr>
        <p:spPr>
          <a:xfrm>
            <a:off x="857076" y="4075069"/>
            <a:ext cx="8279933" cy="830997"/>
          </a:xfrm>
          <a:prstGeom prst="rect">
            <a:avLst/>
          </a:prstGeom>
          <a:noFill/>
        </p:spPr>
        <p:txBody>
          <a:bodyPr wrap="square" rtlCol="0">
            <a:spAutoFit/>
          </a:bodyPr>
          <a:lstStyle/>
          <a:p>
            <a:pPr algn="ctr"/>
            <a:r>
              <a:rPr lang="en-US" sz="4800" u="sng" dirty="0">
                <a:solidFill>
                  <a:srgbClr val="0070C0"/>
                </a:solidFill>
              </a:rPr>
              <a:t>Benefits of Prayer</a:t>
            </a:r>
          </a:p>
        </p:txBody>
      </p:sp>
    </p:spTree>
    <p:extLst>
      <p:ext uri="{BB962C8B-B14F-4D97-AF65-F5344CB8AC3E}">
        <p14:creationId xmlns:p14="http://schemas.microsoft.com/office/powerpoint/2010/main" val="278508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9" name="TextBox 8">
            <a:extLst>
              <a:ext uri="{FF2B5EF4-FFF2-40B4-BE49-F238E27FC236}">
                <a16:creationId xmlns:a16="http://schemas.microsoft.com/office/drawing/2014/main" id="{8F9D9F0E-F09E-A10C-02BB-2FF9F054F303}"/>
              </a:ext>
            </a:extLst>
          </p:cNvPr>
          <p:cNvSpPr txBox="1"/>
          <p:nvPr/>
        </p:nvSpPr>
        <p:spPr>
          <a:xfrm>
            <a:off x="1535185" y="2340528"/>
            <a:ext cx="7038364" cy="3170099"/>
          </a:xfrm>
          <a:prstGeom prst="rect">
            <a:avLst/>
          </a:prstGeom>
          <a:noFill/>
        </p:spPr>
        <p:txBody>
          <a:bodyPr wrap="square">
            <a:spAutoFit/>
          </a:bodyPr>
          <a:lstStyle/>
          <a:p>
            <a:r>
              <a:rPr lang="en-US" sz="4000" dirty="0">
                <a:solidFill>
                  <a:srgbClr val="0070C0"/>
                </a:solidFill>
              </a:rPr>
              <a:t>Phil.4:7 </a:t>
            </a:r>
            <a:r>
              <a:rPr lang="en-US" sz="4000" dirty="0"/>
              <a:t>and </a:t>
            </a:r>
            <a:r>
              <a:rPr lang="en-US" sz="4000" b="1" dirty="0">
                <a:solidFill>
                  <a:srgbClr val="FF0000"/>
                </a:solidFill>
              </a:rPr>
              <a:t>the peace of God</a:t>
            </a:r>
            <a:r>
              <a:rPr lang="en-US" sz="4000" dirty="0"/>
              <a:t>, which surpasses all understanding, </a:t>
            </a:r>
            <a:r>
              <a:rPr lang="en-US" sz="4000" b="1" dirty="0">
                <a:solidFill>
                  <a:srgbClr val="FF0000"/>
                </a:solidFill>
              </a:rPr>
              <a:t>will guard your hearts and minds </a:t>
            </a:r>
            <a:r>
              <a:rPr lang="en-US" sz="4000" dirty="0"/>
              <a:t>through Christ Jesus.</a:t>
            </a:r>
          </a:p>
        </p:txBody>
      </p:sp>
      <p:sp>
        <p:nvSpPr>
          <p:cNvPr id="10" name="TextBox 9">
            <a:extLst>
              <a:ext uri="{FF2B5EF4-FFF2-40B4-BE49-F238E27FC236}">
                <a16:creationId xmlns:a16="http://schemas.microsoft.com/office/drawing/2014/main" id="{C8127181-F4BE-8E86-D378-E1ED74892AEC}"/>
              </a:ext>
            </a:extLst>
          </p:cNvPr>
          <p:cNvSpPr txBox="1"/>
          <p:nvPr/>
        </p:nvSpPr>
        <p:spPr>
          <a:xfrm>
            <a:off x="857076" y="912416"/>
            <a:ext cx="8279933" cy="646331"/>
          </a:xfrm>
          <a:prstGeom prst="rect">
            <a:avLst/>
          </a:prstGeom>
          <a:noFill/>
        </p:spPr>
        <p:txBody>
          <a:bodyPr wrap="square" rtlCol="0">
            <a:spAutoFit/>
          </a:bodyPr>
          <a:lstStyle/>
          <a:p>
            <a:pPr algn="ctr"/>
            <a:r>
              <a:rPr lang="en-US" sz="3600" dirty="0"/>
              <a:t>Benefits of Prayer</a:t>
            </a:r>
          </a:p>
        </p:txBody>
      </p:sp>
    </p:spTree>
    <p:extLst>
      <p:ext uri="{BB962C8B-B14F-4D97-AF65-F5344CB8AC3E}">
        <p14:creationId xmlns:p14="http://schemas.microsoft.com/office/powerpoint/2010/main" val="3408146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AA6C3FD7-E962-2A52-2EF0-16027FB9CAF7}"/>
              </a:ext>
            </a:extLst>
          </p:cNvPr>
          <p:cNvSpPr txBox="1"/>
          <p:nvPr/>
        </p:nvSpPr>
        <p:spPr>
          <a:xfrm>
            <a:off x="1543573" y="1895913"/>
            <a:ext cx="6895751" cy="4031873"/>
          </a:xfrm>
          <a:prstGeom prst="rect">
            <a:avLst/>
          </a:prstGeom>
          <a:noFill/>
        </p:spPr>
        <p:txBody>
          <a:bodyPr wrap="square">
            <a:spAutoFit/>
          </a:bodyPr>
          <a:lstStyle/>
          <a:p>
            <a:pPr marL="0" marR="0" indent="228600">
              <a:spcBef>
                <a:spcPts val="900"/>
              </a:spcBef>
              <a:spcAft>
                <a:spcPts val="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The peace of God …</a:t>
            </a:r>
            <a:r>
              <a:rPr lang="en-US" sz="3200" kern="0" dirty="0">
                <a:effectLst/>
                <a:latin typeface="Calibri" panose="020F0502020204030204" pitchFamily="34" charset="0"/>
                <a:ea typeface="Calibri" panose="020F0502020204030204" pitchFamily="34" charset="0"/>
                <a:cs typeface="Calibri" panose="020F0502020204030204" pitchFamily="34" charset="0"/>
              </a:rPr>
              <a:t> This was described by Hendriksen as </a:t>
            </a: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smile of God reflected in the soul of the believer</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heart’s calm after Calvary’s storm,</a:t>
            </a:r>
            <a:r>
              <a:rPr lang="en-US" sz="3200" kern="0" dirty="0">
                <a:effectLst/>
                <a:latin typeface="Calibri" panose="020F0502020204030204" pitchFamily="34" charset="0"/>
                <a:ea typeface="Calibri" panose="020F0502020204030204" pitchFamily="34" charset="0"/>
                <a:cs typeface="Calibri" panose="020F0502020204030204" pitchFamily="34" charset="0"/>
              </a:rPr>
              <a:t> the conviction that God who spared not his own Son will surely also, along with him, freely give us all things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8:32</a:t>
            </a:r>
            <a:r>
              <a:rPr lang="en-US" sz="3200" kern="0" dirty="0">
                <a:effectLst/>
                <a:latin typeface="Calibri" panose="020F0502020204030204" pitchFamily="34" charset="0"/>
                <a:ea typeface="Calibri" panose="020F0502020204030204" pitchFamily="34"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1A902DB-09EE-E012-A4DE-CBFEC2A170FE}"/>
              </a:ext>
            </a:extLst>
          </p:cNvPr>
          <p:cNvSpPr txBox="1"/>
          <p:nvPr/>
        </p:nvSpPr>
        <p:spPr>
          <a:xfrm>
            <a:off x="857076" y="920805"/>
            <a:ext cx="8279933" cy="646331"/>
          </a:xfrm>
          <a:prstGeom prst="rect">
            <a:avLst/>
          </a:prstGeom>
          <a:noFill/>
        </p:spPr>
        <p:txBody>
          <a:bodyPr wrap="square" rtlCol="0">
            <a:spAutoFit/>
          </a:bodyPr>
          <a:lstStyle/>
          <a:p>
            <a:pPr algn="ctr"/>
            <a:r>
              <a:rPr lang="en-US" sz="3600" dirty="0"/>
              <a:t>Benefits of Prayer</a:t>
            </a:r>
          </a:p>
        </p:txBody>
      </p:sp>
      <p:sp>
        <p:nvSpPr>
          <p:cNvPr id="9" name="Rectangle 8">
            <a:extLst>
              <a:ext uri="{FF2B5EF4-FFF2-40B4-BE49-F238E27FC236}">
                <a16:creationId xmlns:a16="http://schemas.microsoft.com/office/drawing/2014/main" id="{C6F2AF2C-B0DC-DC5A-C772-385E434B1BA1}"/>
              </a:ext>
            </a:extLst>
          </p:cNvPr>
          <p:cNvSpPr/>
          <p:nvPr/>
        </p:nvSpPr>
        <p:spPr>
          <a:xfrm>
            <a:off x="1249960" y="1740800"/>
            <a:ext cx="7390701" cy="4441885"/>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196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0D3B6C5A-644E-09E7-A732-E2275611869A}"/>
              </a:ext>
            </a:extLst>
          </p:cNvPr>
          <p:cNvSpPr txBox="1"/>
          <p:nvPr/>
        </p:nvSpPr>
        <p:spPr>
          <a:xfrm>
            <a:off x="1476461" y="1845578"/>
            <a:ext cx="6979641" cy="4524315"/>
          </a:xfrm>
          <a:prstGeom prst="rect">
            <a:avLst/>
          </a:prstGeom>
          <a:noFill/>
        </p:spPr>
        <p:txBody>
          <a:bodyPr wrap="square">
            <a:spAutoFit/>
          </a:bodyPr>
          <a:lstStyle/>
          <a:p>
            <a:pPr marL="0" marR="0" indent="228600">
              <a:spcBef>
                <a:spcPts val="0"/>
              </a:spcBef>
              <a:spcAft>
                <a:spcPts val="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Passes all understanding …</a:t>
            </a:r>
            <a:r>
              <a:rPr lang="en-US" sz="3200" kern="0" dirty="0">
                <a:effectLst/>
                <a:latin typeface="Calibri" panose="020F0502020204030204" pitchFamily="34" charset="0"/>
                <a:ea typeface="Calibri" panose="020F0502020204030204" pitchFamily="34" charset="0"/>
                <a:cs typeface="Calibri" panose="020F0502020204030204" pitchFamily="34" charset="0"/>
              </a:rPr>
              <a:t> Those who see it manifested in the lives of Christians cannot understand such peace exhibited despite the trials of this life.</a:t>
            </a:r>
          </a:p>
          <a:p>
            <a:pPr marL="0" marR="0" indent="228600">
              <a:spcBef>
                <a:spcPts val="0"/>
              </a:spcBef>
              <a:spcAft>
                <a:spcPts val="0"/>
              </a:spcAft>
            </a:pPr>
            <a:endParaRPr lang="en-US" sz="32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We may not fully understand it; but those who have experienced it would not exchange it for anything that the world has to offer.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E684F11-AF1F-BDAC-ED93-EF9DCA14CF47}"/>
              </a:ext>
            </a:extLst>
          </p:cNvPr>
          <p:cNvSpPr txBox="1"/>
          <p:nvPr/>
        </p:nvSpPr>
        <p:spPr>
          <a:xfrm>
            <a:off x="857076" y="920805"/>
            <a:ext cx="8279933" cy="646331"/>
          </a:xfrm>
          <a:prstGeom prst="rect">
            <a:avLst/>
          </a:prstGeom>
          <a:noFill/>
        </p:spPr>
        <p:txBody>
          <a:bodyPr wrap="square" rtlCol="0">
            <a:spAutoFit/>
          </a:bodyPr>
          <a:lstStyle/>
          <a:p>
            <a:pPr algn="ctr"/>
            <a:r>
              <a:rPr lang="en-US" sz="3600" dirty="0"/>
              <a:t>Benefits of Prayer</a:t>
            </a:r>
          </a:p>
        </p:txBody>
      </p:sp>
    </p:spTree>
    <p:extLst>
      <p:ext uri="{BB962C8B-B14F-4D97-AF65-F5344CB8AC3E}">
        <p14:creationId xmlns:p14="http://schemas.microsoft.com/office/powerpoint/2010/main" val="388314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9494AED7-FAE5-7A58-E3A3-AC94B5224471}"/>
              </a:ext>
            </a:extLst>
          </p:cNvPr>
          <p:cNvSpPr txBox="1"/>
          <p:nvPr/>
        </p:nvSpPr>
        <p:spPr>
          <a:xfrm>
            <a:off x="1535185" y="2018158"/>
            <a:ext cx="7206144" cy="4401205"/>
          </a:xfrm>
          <a:prstGeom prst="rect">
            <a:avLst/>
          </a:prstGeom>
          <a:noFill/>
        </p:spPr>
        <p:txBody>
          <a:bodyPr wrap="square">
            <a:spAutoFit/>
          </a:bodyPr>
          <a:lstStyle/>
          <a:p>
            <a:pPr marL="0" marR="0" indent="228600">
              <a:spcBef>
                <a:spcPts val="0"/>
              </a:spcBef>
              <a:spcAft>
                <a:spcPts val="0"/>
              </a:spcAft>
            </a:pPr>
            <a:r>
              <a:rPr lang="en-US" sz="3600" b="1" kern="0" dirty="0">
                <a:effectLst/>
                <a:latin typeface="Calibri" panose="020F0502020204030204" pitchFamily="34" charset="0"/>
                <a:ea typeface="Calibri" panose="020F0502020204030204" pitchFamily="34" charset="0"/>
                <a:cs typeface="Calibri" panose="020F0502020204030204" pitchFamily="34" charset="0"/>
              </a:rPr>
              <a:t>Shall guard your hearts …</a:t>
            </a:r>
            <a:r>
              <a:rPr lang="en-US" sz="3600" kern="0" dirty="0">
                <a:effectLst/>
                <a:latin typeface="Calibri" panose="020F0502020204030204" pitchFamily="34" charset="0"/>
                <a:ea typeface="Calibri" panose="020F0502020204030204" pitchFamily="34" charset="0"/>
                <a:cs typeface="Calibri" panose="020F0502020204030204" pitchFamily="34" charset="0"/>
              </a:rPr>
              <a:t> The scholars tell us that this is translated from a military term signifying a sentinel guarding a city. As Philippi was a Roman colony, populated with many retirees from the military establishment of Rome.</a:t>
            </a:r>
          </a:p>
          <a:p>
            <a:pPr marL="0" marR="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CEB4E30-DD38-AA00-7444-0FF2478D9B94}"/>
              </a:ext>
            </a:extLst>
          </p:cNvPr>
          <p:cNvSpPr txBox="1"/>
          <p:nvPr/>
        </p:nvSpPr>
        <p:spPr>
          <a:xfrm>
            <a:off x="857076" y="920805"/>
            <a:ext cx="8279933" cy="646331"/>
          </a:xfrm>
          <a:prstGeom prst="rect">
            <a:avLst/>
          </a:prstGeom>
          <a:noFill/>
        </p:spPr>
        <p:txBody>
          <a:bodyPr wrap="square" rtlCol="0">
            <a:spAutoFit/>
          </a:bodyPr>
          <a:lstStyle/>
          <a:p>
            <a:pPr algn="ctr"/>
            <a:r>
              <a:rPr lang="en-US" sz="3600" dirty="0"/>
              <a:t>Benefits of Prayer</a:t>
            </a:r>
          </a:p>
        </p:txBody>
      </p:sp>
    </p:spTree>
    <p:extLst>
      <p:ext uri="{BB962C8B-B14F-4D97-AF65-F5344CB8AC3E}">
        <p14:creationId xmlns:p14="http://schemas.microsoft.com/office/powerpoint/2010/main" val="594055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EFD337FA-24F2-05A1-9279-6AE1E2989980}"/>
              </a:ext>
            </a:extLst>
          </p:cNvPr>
          <p:cNvSpPr txBox="1"/>
          <p:nvPr/>
        </p:nvSpPr>
        <p:spPr>
          <a:xfrm>
            <a:off x="1308683" y="1635853"/>
            <a:ext cx="7323589" cy="4979505"/>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800" b="1" kern="0" dirty="0">
                <a:effectLst/>
                <a:latin typeface="Calibri" panose="020F0502020204030204" pitchFamily="34" charset="0"/>
                <a:ea typeface="Calibri" panose="020F0502020204030204" pitchFamily="34" charset="0"/>
                <a:cs typeface="Calibri" panose="020F0502020204030204" pitchFamily="34" charset="0"/>
              </a:rPr>
              <a:t>In Christ Jesus …</a:t>
            </a:r>
            <a:r>
              <a:rPr lang="en-US" sz="2800" kern="0" dirty="0">
                <a:effectLst/>
                <a:latin typeface="Calibri" panose="020F0502020204030204" pitchFamily="34" charset="0"/>
                <a:ea typeface="Calibri" panose="020F0502020204030204" pitchFamily="34" charset="0"/>
                <a:cs typeface="Calibri" panose="020F0502020204030204" pitchFamily="34" charset="0"/>
              </a:rPr>
              <a:t> Paul’s favorite expression again appears here. </a:t>
            </a:r>
          </a:p>
          <a:p>
            <a:pPr marL="342900" marR="0" indent="-342900">
              <a:spcBef>
                <a:spcPts val="0"/>
              </a:spcBef>
              <a:spcAft>
                <a:spcPts val="0"/>
              </a:spcAft>
              <a:buFont typeface="Arial" panose="020B0604020202020204" pitchFamily="34" charset="0"/>
              <a:buChar char="•"/>
            </a:pPr>
            <a:endParaRPr lang="en-US" sz="2800" kern="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800" kern="0" dirty="0">
                <a:effectLst/>
                <a:latin typeface="Calibri" panose="020F0502020204030204" pitchFamily="34" charset="0"/>
                <a:ea typeface="Calibri" panose="020F0502020204030204" pitchFamily="34" charset="0"/>
                <a:cs typeface="Calibri" panose="020F0502020204030204" pitchFamily="34" charset="0"/>
              </a:rPr>
              <a:t>Out of Christ there is nothing; in him is the life eternal; and people (let all people hear it) are “baptized into Christ,” as Paul himself declared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6:3).</a:t>
            </a:r>
          </a:p>
          <a:p>
            <a:pPr marL="342900" marR="0" indent="-342900">
              <a:spcBef>
                <a:spcPts val="0"/>
              </a:spcBef>
              <a:spcAft>
                <a:spcPts val="0"/>
              </a:spcAft>
              <a:buFont typeface="Arial" panose="020B0604020202020204" pitchFamily="34" charset="0"/>
              <a:buChar char="•"/>
            </a:pPr>
            <a:endParaRPr lang="en-US" sz="2800" kern="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800" kern="0" dirty="0">
                <a:effectLst/>
                <a:latin typeface="Calibri" panose="020F0502020204030204" pitchFamily="34" charset="0"/>
                <a:ea typeface="Calibri" panose="020F0502020204030204" pitchFamily="34" charset="0"/>
                <a:cs typeface="Calibri" panose="020F0502020204030204" pitchFamily="34" charset="0"/>
              </a:rPr>
              <a:t> What about faith? No unbeliever can be baptized, and no believer is in Christ until he is baptized into him.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ADA0647-D2C3-B504-757C-177959EFDA65}"/>
              </a:ext>
            </a:extLst>
          </p:cNvPr>
          <p:cNvSpPr txBox="1"/>
          <p:nvPr/>
        </p:nvSpPr>
        <p:spPr>
          <a:xfrm>
            <a:off x="857076" y="920805"/>
            <a:ext cx="8279933" cy="646331"/>
          </a:xfrm>
          <a:prstGeom prst="rect">
            <a:avLst/>
          </a:prstGeom>
          <a:noFill/>
        </p:spPr>
        <p:txBody>
          <a:bodyPr wrap="square" rtlCol="0">
            <a:spAutoFit/>
          </a:bodyPr>
          <a:lstStyle/>
          <a:p>
            <a:pPr algn="ctr"/>
            <a:r>
              <a:rPr lang="en-US" sz="3600" dirty="0"/>
              <a:t>Benefits of Prayer</a:t>
            </a:r>
          </a:p>
        </p:txBody>
      </p:sp>
    </p:spTree>
    <p:extLst>
      <p:ext uri="{BB962C8B-B14F-4D97-AF65-F5344CB8AC3E}">
        <p14:creationId xmlns:p14="http://schemas.microsoft.com/office/powerpoint/2010/main" val="2028196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248DA021-EBCB-BA04-00F9-A7C029E91FC8}"/>
              </a:ext>
            </a:extLst>
          </p:cNvPr>
          <p:cNvSpPr txBox="1"/>
          <p:nvPr/>
        </p:nvSpPr>
        <p:spPr>
          <a:xfrm>
            <a:off x="1174459" y="1539985"/>
            <a:ext cx="7273255" cy="5016758"/>
          </a:xfrm>
          <a:prstGeom prst="rect">
            <a:avLst/>
          </a:prstGeom>
          <a:noFill/>
        </p:spPr>
        <p:txBody>
          <a:bodyPr wrap="square">
            <a:spAutoFit/>
          </a:bodyPr>
          <a:lstStyle/>
          <a:p>
            <a:pPr marL="457200" marR="457200">
              <a:spcBef>
                <a:spcPts val="90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4:8 </a:t>
            </a:r>
            <a:r>
              <a:rPr lang="en-US" sz="3200" kern="0" dirty="0">
                <a:effectLst/>
                <a:latin typeface="Calibri" panose="020F0502020204030204" pitchFamily="34" charset="0"/>
                <a:ea typeface="Calibri" panose="020F0502020204030204" pitchFamily="34" charset="0"/>
                <a:cs typeface="Calibri" panose="020F0502020204030204" pitchFamily="34" charset="0"/>
              </a:rPr>
              <a:t>Finally, brethren, whatsoever things are true, whatsoever things are honorable, whatsoever things are just, whatsoever things are pure, whatsoever things are lovely, whatsoever things are of good report; if there be any virtue, and if there be any praise, think on these things.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C7AEB78-FCFD-63DA-FDA0-150F1A154A5D}"/>
              </a:ext>
            </a:extLst>
          </p:cNvPr>
          <p:cNvSpPr txBox="1"/>
          <p:nvPr/>
        </p:nvSpPr>
        <p:spPr>
          <a:xfrm>
            <a:off x="857076" y="920805"/>
            <a:ext cx="8279933" cy="646331"/>
          </a:xfrm>
          <a:prstGeom prst="rect">
            <a:avLst/>
          </a:prstGeom>
          <a:noFill/>
        </p:spPr>
        <p:txBody>
          <a:bodyPr wrap="square" rtlCol="0">
            <a:spAutoFit/>
          </a:bodyPr>
          <a:lstStyle/>
          <a:p>
            <a:pPr algn="ctr"/>
            <a:r>
              <a:rPr lang="en-US" sz="3600" dirty="0"/>
              <a:t>Benefits of Prayer</a:t>
            </a:r>
          </a:p>
        </p:txBody>
      </p:sp>
    </p:spTree>
    <p:extLst>
      <p:ext uri="{BB962C8B-B14F-4D97-AF65-F5344CB8AC3E}">
        <p14:creationId xmlns:p14="http://schemas.microsoft.com/office/powerpoint/2010/main" val="157661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B01A6797-4DF6-2C2F-AD53-15FA09EB75E9}"/>
              </a:ext>
            </a:extLst>
          </p:cNvPr>
          <p:cNvSpPr txBox="1"/>
          <p:nvPr/>
        </p:nvSpPr>
        <p:spPr>
          <a:xfrm>
            <a:off x="956346" y="1476463"/>
            <a:ext cx="8019874" cy="4893647"/>
          </a:xfrm>
          <a:prstGeom prst="rect">
            <a:avLst/>
          </a:prstGeom>
          <a:noFill/>
        </p:spPr>
        <p:txBody>
          <a:bodyPr wrap="square">
            <a:spAutoFit/>
          </a:bodyPr>
          <a:lstStyle/>
          <a:p>
            <a:pPr marL="0" marR="0" indent="228600">
              <a:spcBef>
                <a:spcPts val="90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Finally …</a:t>
            </a:r>
            <a:r>
              <a:rPr lang="en-US" sz="2400" kern="0" dirty="0">
                <a:effectLst/>
                <a:latin typeface="Calibri" panose="020F0502020204030204" pitchFamily="34" charset="0"/>
                <a:ea typeface="Calibri" panose="020F0502020204030204" pitchFamily="34" charset="0"/>
                <a:cs typeface="Calibri" panose="020F0502020204030204" pitchFamily="34" charset="0"/>
              </a:rPr>
              <a:t> Paul had written this in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3:1</a:t>
            </a:r>
            <a:r>
              <a:rPr lang="en-US" sz="2400" kern="0" dirty="0">
                <a:effectLst/>
                <a:latin typeface="Calibri" panose="020F0502020204030204" pitchFamily="34" charset="0"/>
                <a:ea typeface="Calibri" panose="020F0502020204030204" pitchFamily="34" charset="0"/>
                <a:cs typeface="Calibri" panose="020F0502020204030204" pitchFamily="34" charset="0"/>
              </a:rPr>
              <a:t>; Again and again he prepares to close his </a:t>
            </a:r>
            <a:r>
              <a:rPr lang="en-US" sz="2400" kern="0" dirty="0">
                <a:latin typeface="Calibri" panose="020F0502020204030204" pitchFamily="34" charset="0"/>
                <a:ea typeface="Calibri" panose="020F0502020204030204" pitchFamily="34" charset="0"/>
                <a:cs typeface="Calibri" panose="020F0502020204030204" pitchFamily="34" charset="0"/>
              </a:rPr>
              <a:t>letter</a:t>
            </a:r>
            <a:r>
              <a:rPr lang="en-US" sz="2400" kern="0" dirty="0">
                <a:effectLst/>
                <a:latin typeface="Calibri" panose="020F0502020204030204" pitchFamily="34" charset="0"/>
                <a:ea typeface="Calibri" panose="020F0502020204030204" pitchFamily="34" charset="0"/>
                <a:cs typeface="Calibri" panose="020F0502020204030204" pitchFamily="34" charset="0"/>
              </a:rPr>
              <a:t>, but he cannot say goodbye to his beloved Philippians.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Thought control </a:t>
            </a:r>
            <a:r>
              <a:rPr lang="en-US" sz="2400" kern="0" dirty="0">
                <a:effectLst/>
                <a:latin typeface="Calibri" panose="020F0502020204030204" pitchFamily="34" charset="0"/>
                <a:ea typeface="Calibri" panose="020F0502020204030204" pitchFamily="34" charset="0"/>
                <a:cs typeface="Calibri" panose="020F0502020204030204" pitchFamily="34" charset="0"/>
              </a:rPr>
              <a:t>- If people would live correctly in God’s sight, let them think of those qualities which possess positive value.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Thinking</a:t>
            </a:r>
            <a:r>
              <a:rPr lang="en-US" sz="2400" kern="0" dirty="0">
                <a:effectLst/>
                <a:latin typeface="Calibri" panose="020F0502020204030204" pitchFamily="34" charset="0"/>
                <a:ea typeface="Calibri" panose="020F0502020204030204" pitchFamily="34" charset="0"/>
                <a:cs typeface="Calibri" panose="020F0502020204030204" pitchFamily="34" charset="0"/>
              </a:rPr>
              <a:t> of such things will lead to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speaking</a:t>
            </a:r>
            <a:r>
              <a:rPr lang="en-US" sz="2400" kern="0" dirty="0">
                <a:effectLst/>
                <a:latin typeface="Calibri" panose="020F0502020204030204" pitchFamily="34" charset="0"/>
                <a:ea typeface="Calibri" panose="020F0502020204030204" pitchFamily="34" charset="0"/>
                <a:cs typeface="Calibri" panose="020F0502020204030204" pitchFamily="34" charset="0"/>
              </a:rPr>
              <a:t> of them, as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exemplified</a:t>
            </a:r>
            <a:r>
              <a:rPr lang="en-US" sz="2400" kern="0" dirty="0">
                <a:effectLst/>
                <a:latin typeface="Calibri" panose="020F0502020204030204" pitchFamily="34" charset="0"/>
                <a:ea typeface="Calibri" panose="020F0502020204030204" pitchFamily="34" charset="0"/>
                <a:cs typeface="Calibri" panose="020F0502020204030204" pitchFamily="34" charset="0"/>
              </a:rPr>
              <a:t> in the lives of associates, thus contributing to the joy and unity of Christian fellowship.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word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logizomai</a:t>
            </a:r>
            <a:r>
              <a:rPr lang="en-US" sz="2400" kern="0" dirty="0">
                <a:effectLst/>
                <a:latin typeface="Calibri" panose="020F0502020204030204" pitchFamily="34" charset="0"/>
                <a:ea typeface="Calibri" panose="020F0502020204030204" pitchFamily="34" charset="0"/>
                <a:cs typeface="Calibri" panose="020F0502020204030204" pitchFamily="34" charset="0"/>
              </a:rPr>
              <a:t>) Paul used here, translated </a:t>
            </a:r>
            <a:r>
              <a:rPr lang="en-US" sz="2400" b="1" kern="0" dirty="0">
                <a:effectLst/>
                <a:latin typeface="Calibri" panose="020F0502020204030204" pitchFamily="34" charset="0"/>
                <a:ea typeface="Calibri" panose="020F0502020204030204" pitchFamily="34" charset="0"/>
                <a:cs typeface="Calibri" panose="020F0502020204030204" pitchFamily="34" charset="0"/>
              </a:rPr>
              <a:t>“take such things into account” is Paul’s way of saying, “Let such things shape your attitudes.”</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8ACC71B-18F1-357F-F1E4-AB8995DB0C80}"/>
              </a:ext>
            </a:extLst>
          </p:cNvPr>
          <p:cNvSpPr txBox="1"/>
          <p:nvPr/>
        </p:nvSpPr>
        <p:spPr>
          <a:xfrm>
            <a:off x="857076" y="920805"/>
            <a:ext cx="8279933" cy="646331"/>
          </a:xfrm>
          <a:prstGeom prst="rect">
            <a:avLst/>
          </a:prstGeom>
          <a:noFill/>
        </p:spPr>
        <p:txBody>
          <a:bodyPr wrap="square" rtlCol="0">
            <a:spAutoFit/>
          </a:bodyPr>
          <a:lstStyle/>
          <a:p>
            <a:pPr algn="ctr"/>
            <a:r>
              <a:rPr lang="en-US" sz="3600" dirty="0"/>
              <a:t>Benefits of Prayer</a:t>
            </a:r>
          </a:p>
        </p:txBody>
      </p:sp>
    </p:spTree>
    <p:extLst>
      <p:ext uri="{BB962C8B-B14F-4D97-AF65-F5344CB8AC3E}">
        <p14:creationId xmlns:p14="http://schemas.microsoft.com/office/powerpoint/2010/main" val="1475303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8" name="TextBox 7">
            <a:extLst>
              <a:ext uri="{FF2B5EF4-FFF2-40B4-BE49-F238E27FC236}">
                <a16:creationId xmlns:a16="http://schemas.microsoft.com/office/drawing/2014/main" id="{35C75FDE-597E-EB10-B458-F8BD78F908BD}"/>
              </a:ext>
            </a:extLst>
          </p:cNvPr>
          <p:cNvSpPr txBox="1"/>
          <p:nvPr/>
        </p:nvSpPr>
        <p:spPr>
          <a:xfrm>
            <a:off x="1417739" y="1719743"/>
            <a:ext cx="7508147" cy="4755148"/>
          </a:xfrm>
          <a:prstGeom prst="rect">
            <a:avLst/>
          </a:prstGeom>
          <a:noFill/>
        </p:spPr>
        <p:txBody>
          <a:bodyPr wrap="square">
            <a:spAutoFit/>
          </a:bodyPr>
          <a:lstStyle/>
          <a:p>
            <a:pPr marL="457200" marR="457200">
              <a:spcBef>
                <a:spcPts val="900"/>
              </a:spcBef>
              <a:spcAft>
                <a:spcPts val="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4:9 </a:t>
            </a:r>
            <a:r>
              <a:rPr lang="en-US" sz="2400" kern="0" dirty="0">
                <a:effectLst/>
                <a:latin typeface="Calibri" panose="020F0502020204030204" pitchFamily="34" charset="0"/>
                <a:ea typeface="Calibri" panose="020F0502020204030204" pitchFamily="34" charset="0"/>
                <a:cs typeface="Calibri" panose="020F0502020204030204" pitchFamily="34" charset="0"/>
              </a:rPr>
              <a:t>The things which ye both learned and received and heard and saw in me, these things do: and the God of peace shall be with you.</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This is the same as Paul’s frequent admonitions to follow (or imitate) him as he followed (or imitated) Christ. </a:t>
            </a:r>
            <a:endPar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900"/>
              </a:spcBef>
              <a:spcAft>
                <a:spcPts val="0"/>
              </a:spcAft>
            </a:pP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The God of peace …</a:t>
            </a:r>
            <a:r>
              <a:rPr lang="en-US" sz="2400" kern="0" dirty="0">
                <a:effectLst/>
                <a:latin typeface="Calibri" panose="020F0502020204030204" pitchFamily="34" charset="0"/>
                <a:ea typeface="Calibri" panose="020F0502020204030204" pitchFamily="34" charset="0"/>
                <a:cs typeface="Calibri" panose="020F0502020204030204" pitchFamily="34" charset="0"/>
              </a:rPr>
              <a:t> In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4:7</a:t>
            </a:r>
            <a:r>
              <a:rPr lang="en-US" sz="2400" kern="0" dirty="0">
                <a:effectLst/>
                <a:latin typeface="Calibri" panose="020F0502020204030204" pitchFamily="34" charset="0"/>
                <a:ea typeface="Calibri" panose="020F0502020204030204" pitchFamily="34" charset="0"/>
                <a:cs typeface="Calibri" panose="020F0502020204030204" pitchFamily="34" charset="0"/>
              </a:rPr>
              <a:t>, Paul had written “the peace of God”; and, as Barry said, “The inversion is striking.” The peace of God passes all understanding, but the God of peace is more, peace being that which is given, and God being the giver.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1414503E-B8CF-F297-31AA-7DA7CF6B0ED4}"/>
              </a:ext>
            </a:extLst>
          </p:cNvPr>
          <p:cNvSpPr txBox="1"/>
          <p:nvPr/>
        </p:nvSpPr>
        <p:spPr>
          <a:xfrm>
            <a:off x="857076" y="920805"/>
            <a:ext cx="8279933" cy="646331"/>
          </a:xfrm>
          <a:prstGeom prst="rect">
            <a:avLst/>
          </a:prstGeom>
          <a:noFill/>
        </p:spPr>
        <p:txBody>
          <a:bodyPr wrap="square" rtlCol="0">
            <a:spAutoFit/>
          </a:bodyPr>
          <a:lstStyle/>
          <a:p>
            <a:pPr algn="ctr"/>
            <a:r>
              <a:rPr lang="en-US" sz="3600" dirty="0"/>
              <a:t>Benefits of Prayer</a:t>
            </a:r>
          </a:p>
        </p:txBody>
      </p:sp>
      <p:sp>
        <p:nvSpPr>
          <p:cNvPr id="6" name="Rectangle 5">
            <a:extLst>
              <a:ext uri="{FF2B5EF4-FFF2-40B4-BE49-F238E27FC236}">
                <a16:creationId xmlns:a16="http://schemas.microsoft.com/office/drawing/2014/main" id="{33499D7E-D8A5-114F-BFFA-CFE97308A0D1}"/>
              </a:ext>
            </a:extLst>
          </p:cNvPr>
          <p:cNvSpPr/>
          <p:nvPr/>
        </p:nvSpPr>
        <p:spPr>
          <a:xfrm>
            <a:off x="1300294" y="1635853"/>
            <a:ext cx="7650759" cy="130029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87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A30105-01F6-C203-BF48-5E4D176AD275}"/>
              </a:ext>
            </a:extLst>
          </p:cNvPr>
          <p:cNvSpPr>
            <a:spLocks noGrp="1"/>
          </p:cNvSpPr>
          <p:nvPr>
            <p:ph type="ftr" sz="quarter" idx="11"/>
          </p:nvPr>
        </p:nvSpPr>
        <p:spPr/>
        <p:txBody>
          <a:bodyPr/>
          <a:lstStyle/>
          <a:p>
            <a:r>
              <a:rPr lang="en-US"/>
              <a:t>b hastings  newlebanoncoc.com</a:t>
            </a:r>
          </a:p>
        </p:txBody>
      </p:sp>
      <p:pic>
        <p:nvPicPr>
          <p:cNvPr id="4" name="Picture 3">
            <a:extLst>
              <a:ext uri="{FF2B5EF4-FFF2-40B4-BE49-F238E27FC236}">
                <a16:creationId xmlns:a16="http://schemas.microsoft.com/office/drawing/2014/main" id="{EB829E18-2490-CBE0-CF47-74B65DB88A5F}"/>
              </a:ext>
            </a:extLst>
          </p:cNvPr>
          <p:cNvPicPr>
            <a:picLocks noChangeAspect="1"/>
          </p:cNvPicPr>
          <p:nvPr/>
        </p:nvPicPr>
        <p:blipFill rotWithShape="1">
          <a:blip r:embed="rId2"/>
          <a:srcRect l="15046" t="18563" r="34037" b="12283"/>
          <a:stretch/>
        </p:blipFill>
        <p:spPr>
          <a:xfrm>
            <a:off x="117446" y="136523"/>
            <a:ext cx="4949363" cy="3781136"/>
          </a:xfrm>
          <a:prstGeom prst="rect">
            <a:avLst/>
          </a:prstGeom>
        </p:spPr>
      </p:pic>
      <p:pic>
        <p:nvPicPr>
          <p:cNvPr id="6" name="Picture 5">
            <a:extLst>
              <a:ext uri="{FF2B5EF4-FFF2-40B4-BE49-F238E27FC236}">
                <a16:creationId xmlns:a16="http://schemas.microsoft.com/office/drawing/2014/main" id="{D482B9AA-A4BE-E1AB-EBB0-43E89DD3B27F}"/>
              </a:ext>
            </a:extLst>
          </p:cNvPr>
          <p:cNvPicPr>
            <a:picLocks noChangeAspect="1"/>
          </p:cNvPicPr>
          <p:nvPr/>
        </p:nvPicPr>
        <p:blipFill rotWithShape="1">
          <a:blip r:embed="rId3"/>
          <a:srcRect l="15046" t="18399" r="34037" b="12446"/>
          <a:stretch/>
        </p:blipFill>
        <p:spPr>
          <a:xfrm>
            <a:off x="4370663" y="3301067"/>
            <a:ext cx="4655890" cy="3556933"/>
          </a:xfrm>
          <a:prstGeom prst="rect">
            <a:avLst/>
          </a:prstGeom>
        </p:spPr>
      </p:pic>
    </p:spTree>
    <p:extLst>
      <p:ext uri="{BB962C8B-B14F-4D97-AF65-F5344CB8AC3E}">
        <p14:creationId xmlns:p14="http://schemas.microsoft.com/office/powerpoint/2010/main" val="2592748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1858975"/>
            <a:ext cx="827993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What should we ask God for?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CF143B6-4CB0-6CF5-5EFE-16A2F7B806E6}"/>
              </a:ext>
            </a:extLst>
          </p:cNvPr>
          <p:cNvSpPr txBox="1"/>
          <p:nvPr/>
        </p:nvSpPr>
        <p:spPr>
          <a:xfrm>
            <a:off x="864067" y="2941156"/>
            <a:ext cx="827993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How Does God Answer Prayer?</a:t>
            </a:r>
          </a:p>
        </p:txBody>
      </p:sp>
      <p:sp>
        <p:nvSpPr>
          <p:cNvPr id="8" name="TextBox 7">
            <a:extLst>
              <a:ext uri="{FF2B5EF4-FFF2-40B4-BE49-F238E27FC236}">
                <a16:creationId xmlns:a16="http://schemas.microsoft.com/office/drawing/2014/main" id="{B5A97398-584E-984A-A1BB-AC168F086D69}"/>
              </a:ext>
            </a:extLst>
          </p:cNvPr>
          <p:cNvSpPr txBox="1"/>
          <p:nvPr/>
        </p:nvSpPr>
        <p:spPr>
          <a:xfrm>
            <a:off x="857076" y="4075069"/>
            <a:ext cx="827993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strike="noStrike" kern="1200" cap="none" spc="0" normalizeH="0" baseline="0" noProof="0" dirty="0">
                <a:ln>
                  <a:noFill/>
                </a:ln>
                <a:solidFill>
                  <a:srgbClr val="0070C0"/>
                </a:solidFill>
                <a:effectLst/>
                <a:uLnTx/>
                <a:uFillTx/>
                <a:latin typeface="Calibri" panose="020F0502020204030204"/>
                <a:ea typeface="+mn-ea"/>
                <a:cs typeface="+mn-cs"/>
              </a:rPr>
              <a:t>Benefits of Prayer</a:t>
            </a:r>
          </a:p>
        </p:txBody>
      </p:sp>
    </p:spTree>
    <p:extLst>
      <p:ext uri="{BB962C8B-B14F-4D97-AF65-F5344CB8AC3E}">
        <p14:creationId xmlns:p14="http://schemas.microsoft.com/office/powerpoint/2010/main" val="162252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1858975"/>
            <a:ext cx="8279933" cy="1384995"/>
          </a:xfrm>
          <a:prstGeom prst="rect">
            <a:avLst/>
          </a:prstGeom>
          <a:noFill/>
        </p:spPr>
        <p:txBody>
          <a:bodyPr wrap="square" rtlCol="0">
            <a:spAutoFit/>
          </a:bodyPr>
          <a:lstStyle/>
          <a:p>
            <a:pPr algn="ctr"/>
            <a:r>
              <a:rPr lang="en-US" sz="4800" dirty="0">
                <a:solidFill>
                  <a:srgbClr val="FF0000"/>
                </a:solidFill>
              </a:rPr>
              <a:t>What should we ask God for?</a:t>
            </a:r>
          </a:p>
          <a:p>
            <a:pPr algn="ctr"/>
            <a:endParaRPr lang="en-US" sz="3600" dirty="0"/>
          </a:p>
        </p:txBody>
      </p:sp>
      <p:sp>
        <p:nvSpPr>
          <p:cNvPr id="7" name="TextBox 6">
            <a:extLst>
              <a:ext uri="{FF2B5EF4-FFF2-40B4-BE49-F238E27FC236}">
                <a16:creationId xmlns:a16="http://schemas.microsoft.com/office/drawing/2014/main" id="{ACF143B6-4CB0-6CF5-5EFE-16A2F7B806E6}"/>
              </a:ext>
            </a:extLst>
          </p:cNvPr>
          <p:cNvSpPr txBox="1"/>
          <p:nvPr/>
        </p:nvSpPr>
        <p:spPr>
          <a:xfrm>
            <a:off x="864067" y="2941156"/>
            <a:ext cx="8279933" cy="830997"/>
          </a:xfrm>
          <a:prstGeom prst="rect">
            <a:avLst/>
          </a:prstGeom>
          <a:noFill/>
        </p:spPr>
        <p:txBody>
          <a:bodyPr wrap="square" rtlCol="0">
            <a:spAutoFit/>
          </a:bodyPr>
          <a:lstStyle/>
          <a:p>
            <a:pPr algn="ctr"/>
            <a:r>
              <a:rPr lang="en-US" sz="4800" dirty="0"/>
              <a:t>How Does God Answer Prayer?</a:t>
            </a:r>
          </a:p>
        </p:txBody>
      </p:sp>
      <p:sp>
        <p:nvSpPr>
          <p:cNvPr id="8" name="TextBox 7">
            <a:extLst>
              <a:ext uri="{FF2B5EF4-FFF2-40B4-BE49-F238E27FC236}">
                <a16:creationId xmlns:a16="http://schemas.microsoft.com/office/drawing/2014/main" id="{B5A97398-584E-984A-A1BB-AC168F086D69}"/>
              </a:ext>
            </a:extLst>
          </p:cNvPr>
          <p:cNvSpPr txBox="1"/>
          <p:nvPr/>
        </p:nvSpPr>
        <p:spPr>
          <a:xfrm>
            <a:off x="857076" y="4075069"/>
            <a:ext cx="8279933" cy="830997"/>
          </a:xfrm>
          <a:prstGeom prst="rect">
            <a:avLst/>
          </a:prstGeom>
          <a:noFill/>
        </p:spPr>
        <p:txBody>
          <a:bodyPr wrap="square" rtlCol="0">
            <a:spAutoFit/>
          </a:bodyPr>
          <a:lstStyle/>
          <a:p>
            <a:pPr algn="ctr"/>
            <a:r>
              <a:rPr lang="en-US" sz="4800" dirty="0">
                <a:solidFill>
                  <a:srgbClr val="0070C0"/>
                </a:solidFill>
              </a:rPr>
              <a:t>Benefits of Prayer</a:t>
            </a:r>
          </a:p>
        </p:txBody>
      </p:sp>
    </p:spTree>
    <p:extLst>
      <p:ext uri="{BB962C8B-B14F-4D97-AF65-F5344CB8AC3E}">
        <p14:creationId xmlns:p14="http://schemas.microsoft.com/office/powerpoint/2010/main" val="56720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1858975"/>
            <a:ext cx="8279933" cy="1384995"/>
          </a:xfrm>
          <a:prstGeom prst="rect">
            <a:avLst/>
          </a:prstGeom>
          <a:noFill/>
        </p:spPr>
        <p:txBody>
          <a:bodyPr wrap="square" rtlCol="0">
            <a:spAutoFit/>
          </a:bodyPr>
          <a:lstStyle/>
          <a:p>
            <a:pPr algn="ctr"/>
            <a:r>
              <a:rPr lang="en-US" sz="4800" u="sng" dirty="0">
                <a:solidFill>
                  <a:srgbClr val="FF0000"/>
                </a:solidFill>
              </a:rPr>
              <a:t>What should we ask God for</a:t>
            </a:r>
            <a:r>
              <a:rPr lang="en-US" sz="4800" dirty="0">
                <a:solidFill>
                  <a:srgbClr val="FF0000"/>
                </a:solidFill>
              </a:rPr>
              <a:t>?</a:t>
            </a:r>
          </a:p>
          <a:p>
            <a:pPr algn="ctr"/>
            <a:endParaRPr lang="en-US" sz="3600" dirty="0"/>
          </a:p>
        </p:txBody>
      </p:sp>
      <p:sp>
        <p:nvSpPr>
          <p:cNvPr id="7" name="TextBox 6">
            <a:extLst>
              <a:ext uri="{FF2B5EF4-FFF2-40B4-BE49-F238E27FC236}">
                <a16:creationId xmlns:a16="http://schemas.microsoft.com/office/drawing/2014/main" id="{ACF143B6-4CB0-6CF5-5EFE-16A2F7B806E6}"/>
              </a:ext>
            </a:extLst>
          </p:cNvPr>
          <p:cNvSpPr txBox="1"/>
          <p:nvPr/>
        </p:nvSpPr>
        <p:spPr>
          <a:xfrm>
            <a:off x="864067" y="2941156"/>
            <a:ext cx="8279933" cy="830997"/>
          </a:xfrm>
          <a:prstGeom prst="rect">
            <a:avLst/>
          </a:prstGeom>
          <a:noFill/>
        </p:spPr>
        <p:txBody>
          <a:bodyPr wrap="square" rtlCol="0">
            <a:spAutoFit/>
          </a:bodyPr>
          <a:lstStyle/>
          <a:p>
            <a:pPr algn="ctr"/>
            <a:r>
              <a:rPr lang="en-US" sz="4800" dirty="0"/>
              <a:t>How Does God Answer Prayer?</a:t>
            </a:r>
          </a:p>
        </p:txBody>
      </p:sp>
      <p:sp>
        <p:nvSpPr>
          <p:cNvPr id="8" name="TextBox 7">
            <a:extLst>
              <a:ext uri="{FF2B5EF4-FFF2-40B4-BE49-F238E27FC236}">
                <a16:creationId xmlns:a16="http://schemas.microsoft.com/office/drawing/2014/main" id="{B5A97398-584E-984A-A1BB-AC168F086D69}"/>
              </a:ext>
            </a:extLst>
          </p:cNvPr>
          <p:cNvSpPr txBox="1"/>
          <p:nvPr/>
        </p:nvSpPr>
        <p:spPr>
          <a:xfrm>
            <a:off x="857076" y="4075069"/>
            <a:ext cx="8279933" cy="830997"/>
          </a:xfrm>
          <a:prstGeom prst="rect">
            <a:avLst/>
          </a:prstGeom>
          <a:noFill/>
        </p:spPr>
        <p:txBody>
          <a:bodyPr wrap="square" rtlCol="0">
            <a:spAutoFit/>
          </a:bodyPr>
          <a:lstStyle/>
          <a:p>
            <a:pPr algn="ctr"/>
            <a:r>
              <a:rPr lang="en-US" sz="4800" dirty="0">
                <a:solidFill>
                  <a:srgbClr val="0070C0"/>
                </a:solidFill>
              </a:rPr>
              <a:t>Benefits of Prayer</a:t>
            </a:r>
          </a:p>
        </p:txBody>
      </p:sp>
    </p:spTree>
    <p:extLst>
      <p:ext uri="{BB962C8B-B14F-4D97-AF65-F5344CB8AC3E}">
        <p14:creationId xmlns:p14="http://schemas.microsoft.com/office/powerpoint/2010/main" val="176393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8" name="TextBox 7">
            <a:extLst>
              <a:ext uri="{FF2B5EF4-FFF2-40B4-BE49-F238E27FC236}">
                <a16:creationId xmlns:a16="http://schemas.microsoft.com/office/drawing/2014/main" id="{335009AD-5BCB-47FA-BE20-943A3782E5AF}"/>
              </a:ext>
            </a:extLst>
          </p:cNvPr>
          <p:cNvSpPr txBox="1"/>
          <p:nvPr/>
        </p:nvSpPr>
        <p:spPr>
          <a:xfrm>
            <a:off x="1258349" y="2324179"/>
            <a:ext cx="7550091" cy="390876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Christians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are commanded to pray for the forgiveness of their sins </a:t>
            </a:r>
            <a:r>
              <a:rPr kumimoji="0" lang="en-US" sz="2600" b="1" i="0" u="none" strike="noStrike" kern="1200" cap="none" spc="0" normalizeH="0" baseline="0" noProof="0" dirty="0">
                <a:ln>
                  <a:noFill/>
                </a:ln>
                <a:solidFill>
                  <a:srgbClr val="0070C0"/>
                </a:solidFill>
                <a:effectLst/>
                <a:uLnTx/>
                <a:uFillTx/>
                <a:latin typeface="Calibri" panose="020F0502020204030204"/>
                <a:ea typeface="+mn-ea"/>
                <a:cs typeface="+mn-cs"/>
              </a:rPr>
              <a:t>Acts 8:22;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but the unbaptized, even if they  believe, are not so commanded. The believing Saul of Tarsus had been on his knees three days and nights; but God’s messenger neither invited him to continue his petition, nor did Saul receive any answer. On the contrary, the inspired preacher commanded him to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arise and be baptized and wash away your sins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Acts 22:16.</a:t>
            </a:r>
          </a:p>
        </p:txBody>
      </p:sp>
      <p:sp>
        <p:nvSpPr>
          <p:cNvPr id="9" name="TextBox 8">
            <a:extLst>
              <a:ext uri="{FF2B5EF4-FFF2-40B4-BE49-F238E27FC236}">
                <a16:creationId xmlns:a16="http://schemas.microsoft.com/office/drawing/2014/main" id="{2A05F5FF-76AF-46F1-6329-AB71D141BEAD}"/>
              </a:ext>
            </a:extLst>
          </p:cNvPr>
          <p:cNvSpPr txBox="1"/>
          <p:nvPr/>
        </p:nvSpPr>
        <p:spPr>
          <a:xfrm>
            <a:off x="864066" y="1593909"/>
            <a:ext cx="8279933"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ea typeface="+mn-ea"/>
                <a:cs typeface="+mn-cs"/>
              </a:rPr>
              <a:t>The forgiveness of sins </a:t>
            </a:r>
          </a:p>
        </p:txBody>
      </p:sp>
    </p:spTree>
    <p:extLst>
      <p:ext uri="{BB962C8B-B14F-4D97-AF65-F5344CB8AC3E}">
        <p14:creationId xmlns:p14="http://schemas.microsoft.com/office/powerpoint/2010/main" val="352930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8" name="TextBox 7">
            <a:extLst>
              <a:ext uri="{FF2B5EF4-FFF2-40B4-BE49-F238E27FC236}">
                <a16:creationId xmlns:a16="http://schemas.microsoft.com/office/drawing/2014/main" id="{BBFBECC1-78EE-CAA9-85B4-ADBBC31AC755}"/>
              </a:ext>
            </a:extLst>
          </p:cNvPr>
          <p:cNvSpPr txBox="1"/>
          <p:nvPr/>
        </p:nvSpPr>
        <p:spPr>
          <a:xfrm>
            <a:off x="1048624" y="3295227"/>
            <a:ext cx="7726260"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Both our Lord </a:t>
            </a: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Luke 23:34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and the martyr Stephen </a:t>
            </a: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Acts 7:60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prayed for the forgiveness of the sins of others.</a:t>
            </a:r>
          </a:p>
        </p:txBody>
      </p:sp>
      <p:sp>
        <p:nvSpPr>
          <p:cNvPr id="9" name="TextBox 8">
            <a:extLst>
              <a:ext uri="{FF2B5EF4-FFF2-40B4-BE49-F238E27FC236}">
                <a16:creationId xmlns:a16="http://schemas.microsoft.com/office/drawing/2014/main" id="{83316304-5054-0EC4-C7E0-EFAEE9BA9C90}"/>
              </a:ext>
            </a:extLst>
          </p:cNvPr>
          <p:cNvSpPr txBox="1"/>
          <p:nvPr/>
        </p:nvSpPr>
        <p:spPr>
          <a:xfrm>
            <a:off x="864067" y="1553967"/>
            <a:ext cx="822121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ea typeface="+mn-ea"/>
                <a:cs typeface="+mn-cs"/>
              </a:rPr>
              <a:t>The forgiveness of the sins of others </a:t>
            </a:r>
            <a:endParaRPr kumimoji="0" lang="en-US" sz="40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7697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But In Everything By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Phil 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5BA1F8-A7A8-C34D-1AF6-34A0FD329DCB}"/>
              </a:ext>
            </a:extLst>
          </p:cNvPr>
          <p:cNvSpPr>
            <a:spLocks noGrp="1"/>
          </p:cNvSpPr>
          <p:nvPr>
            <p:ph type="ftr" sz="quarter" idx="11"/>
          </p:nvPr>
        </p:nvSpPr>
        <p:spPr/>
        <p:txBody>
          <a:bodyPr/>
          <a:lstStyle/>
          <a:p>
            <a:r>
              <a:rPr lang="en-US" sz="1600" dirty="0"/>
              <a:t>b hastings  newlebanoncoc.com</a:t>
            </a:r>
          </a:p>
        </p:txBody>
      </p:sp>
      <p:sp>
        <p:nvSpPr>
          <p:cNvPr id="6" name="TextBox 5">
            <a:extLst>
              <a:ext uri="{FF2B5EF4-FFF2-40B4-BE49-F238E27FC236}">
                <a16:creationId xmlns:a16="http://schemas.microsoft.com/office/drawing/2014/main" id="{A3DAB931-6D9C-0727-431D-984873867F09}"/>
              </a:ext>
            </a:extLst>
          </p:cNvPr>
          <p:cNvSpPr txBox="1"/>
          <p:nvPr/>
        </p:nvSpPr>
        <p:spPr>
          <a:xfrm>
            <a:off x="864067" y="885851"/>
            <a:ext cx="8279933" cy="646331"/>
          </a:xfrm>
          <a:prstGeom prst="rect">
            <a:avLst/>
          </a:prstGeom>
          <a:noFill/>
        </p:spPr>
        <p:txBody>
          <a:bodyPr wrap="square" rtlCol="0">
            <a:spAutoFit/>
          </a:bodyPr>
          <a:lstStyle/>
          <a:p>
            <a:pPr algn="ctr"/>
            <a:r>
              <a:rPr lang="en-US" sz="3600" dirty="0"/>
              <a:t>What should we ask God for?</a:t>
            </a:r>
          </a:p>
        </p:txBody>
      </p:sp>
      <p:sp>
        <p:nvSpPr>
          <p:cNvPr id="7" name="TextBox 6">
            <a:extLst>
              <a:ext uri="{FF2B5EF4-FFF2-40B4-BE49-F238E27FC236}">
                <a16:creationId xmlns:a16="http://schemas.microsoft.com/office/drawing/2014/main" id="{3E17817E-7466-B44B-B2DB-01CBBC561C52}"/>
              </a:ext>
            </a:extLst>
          </p:cNvPr>
          <p:cNvSpPr txBox="1"/>
          <p:nvPr/>
        </p:nvSpPr>
        <p:spPr>
          <a:xfrm>
            <a:off x="1158206" y="2927760"/>
            <a:ext cx="8203559" cy="2862322"/>
          </a:xfrm>
          <a:prstGeom prst="rect">
            <a:avLst/>
          </a:prstGeom>
          <a:noFill/>
        </p:spPr>
        <p:txBody>
          <a:bodyPr wrap="square">
            <a:spAutoFit/>
          </a:bodyPr>
          <a:lstStyle/>
          <a:p>
            <a:r>
              <a:rPr lang="en-US" sz="3600" dirty="0">
                <a:solidFill>
                  <a:srgbClr val="FF0000"/>
                </a:solidFill>
                <a:latin typeface="Arial Black" panose="020B0A04020102020204" pitchFamily="34" charset="0"/>
              </a:rPr>
              <a:t> </a:t>
            </a:r>
            <a:r>
              <a:rPr lang="en-US" sz="3600" dirty="0"/>
              <a:t>“If any man lack wisdom, let him ask of God, that gives to all men liberally and upbraids not, and it shall be given.”    </a:t>
            </a:r>
            <a:r>
              <a:rPr lang="en-US" sz="3600" b="1" dirty="0">
                <a:solidFill>
                  <a:srgbClr val="0070C0"/>
                </a:solidFill>
              </a:rPr>
              <a:t>James 1:5, 6.</a:t>
            </a:r>
          </a:p>
          <a:p>
            <a:pPr lvl="1"/>
            <a:r>
              <a:rPr lang="en-US" sz="3600" dirty="0"/>
              <a:t> </a:t>
            </a:r>
            <a:endParaRPr lang="en-US" sz="3600" b="0" i="0" u="none" strike="noStrike" baseline="0" dirty="0">
              <a:solidFill>
                <a:srgbClr val="0000FF"/>
              </a:solidFill>
              <a:hlinkClick r:id="rId2"/>
            </a:endParaRPr>
          </a:p>
        </p:txBody>
      </p:sp>
      <p:sp>
        <p:nvSpPr>
          <p:cNvPr id="9" name="TextBox 8">
            <a:extLst>
              <a:ext uri="{FF2B5EF4-FFF2-40B4-BE49-F238E27FC236}">
                <a16:creationId xmlns:a16="http://schemas.microsoft.com/office/drawing/2014/main" id="{D5412622-D586-8F87-C009-341A1E8B0F38}"/>
              </a:ext>
            </a:extLst>
          </p:cNvPr>
          <p:cNvSpPr txBox="1"/>
          <p:nvPr/>
        </p:nvSpPr>
        <p:spPr>
          <a:xfrm>
            <a:off x="864067" y="1568741"/>
            <a:ext cx="8279932" cy="707886"/>
          </a:xfrm>
          <a:prstGeom prst="rect">
            <a:avLst/>
          </a:prstGeom>
          <a:noFill/>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ea typeface="+mn-ea"/>
                <a:cs typeface="+mn-cs"/>
              </a:rPr>
              <a:t>The wisdom of God</a:t>
            </a:r>
            <a:endParaRPr lang="en-US" sz="4000" b="1" dirty="0"/>
          </a:p>
        </p:txBody>
      </p:sp>
    </p:spTree>
    <p:extLst>
      <p:ext uri="{BB962C8B-B14F-4D97-AF65-F5344CB8AC3E}">
        <p14:creationId xmlns:p14="http://schemas.microsoft.com/office/powerpoint/2010/main" val="323270927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375</TotalTime>
  <Words>2632</Words>
  <Application>Microsoft Office PowerPoint</Application>
  <PresentationFormat>On-screen Show (4:3)</PresentationFormat>
  <Paragraphs>227</Paragraphs>
  <Slides>40</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40</vt:i4>
      </vt:variant>
    </vt:vector>
  </HeadingPairs>
  <TitlesOfParts>
    <vt:vector size="54" baseType="lpstr">
      <vt:lpstr>Aharoni</vt:lpstr>
      <vt:lpstr>Arial</vt:lpstr>
      <vt:lpstr>Arial Black</vt:lpstr>
      <vt:lpstr>Arial Unicode MS</vt:lpstr>
      <vt:lpstr>Calibri</vt:lpstr>
      <vt:lpstr>Calibri Light</vt:lpstr>
      <vt:lpstr>Century Gothic</vt:lpstr>
      <vt:lpstr>Impact</vt:lpstr>
      <vt:lpstr>Ink Free</vt:lpstr>
      <vt:lpstr>Times New Roman</vt:lpstr>
      <vt:lpstr>1_Office Theme</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10</cp:revision>
  <dcterms:created xsi:type="dcterms:W3CDTF">2023-10-31T10:26:26Z</dcterms:created>
  <dcterms:modified xsi:type="dcterms:W3CDTF">2023-12-03T11:41:02Z</dcterms:modified>
</cp:coreProperties>
</file>