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notesMasterIdLst>
    <p:notesMasterId r:id="rId46"/>
  </p:notesMasterIdLst>
  <p:sldIdLst>
    <p:sldId id="265" r:id="rId4"/>
    <p:sldId id="870" r:id="rId5"/>
    <p:sldId id="499" r:id="rId6"/>
    <p:sldId id="568" r:id="rId7"/>
    <p:sldId id="854" r:id="rId8"/>
    <p:sldId id="855" r:id="rId9"/>
    <p:sldId id="858" r:id="rId10"/>
    <p:sldId id="309" r:id="rId11"/>
    <p:sldId id="860" r:id="rId12"/>
    <p:sldId id="564" r:id="rId13"/>
    <p:sldId id="864" r:id="rId14"/>
    <p:sldId id="565" r:id="rId15"/>
    <p:sldId id="338" r:id="rId16"/>
    <p:sldId id="893" r:id="rId17"/>
    <p:sldId id="894" r:id="rId18"/>
    <p:sldId id="443" r:id="rId19"/>
    <p:sldId id="445" r:id="rId20"/>
    <p:sldId id="857" r:id="rId21"/>
    <p:sldId id="859" r:id="rId22"/>
    <p:sldId id="873" r:id="rId23"/>
    <p:sldId id="861" r:id="rId24"/>
    <p:sldId id="863" r:id="rId25"/>
    <p:sldId id="865" r:id="rId26"/>
    <p:sldId id="862" r:id="rId27"/>
    <p:sldId id="874" r:id="rId28"/>
    <p:sldId id="886" r:id="rId29"/>
    <p:sldId id="892" r:id="rId30"/>
    <p:sldId id="888" r:id="rId31"/>
    <p:sldId id="871" r:id="rId32"/>
    <p:sldId id="890" r:id="rId33"/>
    <p:sldId id="875" r:id="rId34"/>
    <p:sldId id="876" r:id="rId35"/>
    <p:sldId id="881" r:id="rId36"/>
    <p:sldId id="884" r:id="rId37"/>
    <p:sldId id="885" r:id="rId38"/>
    <p:sldId id="883" r:id="rId39"/>
    <p:sldId id="882" r:id="rId40"/>
    <p:sldId id="880" r:id="rId41"/>
    <p:sldId id="878" r:id="rId42"/>
    <p:sldId id="879" r:id="rId43"/>
    <p:sldId id="891" r:id="rId44"/>
    <p:sldId id="85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jVU3UAxjaZm9U8ZAYs7sg==" hashData="Cg0MfZWj5xFrDB8ShY7M6YOvIIe57cLv1gS77zeBUdLm39NKqbFUkupxSjCbFxPZB6hc0rEkw+1SOI1UlphHX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1506" y="144"/>
      </p:cViewPr>
      <p:guideLst/>
    </p:cSldViewPr>
  </p:slideViewPr>
  <p:notesTextViewPr>
    <p:cViewPr>
      <p:scale>
        <a:sx n="1" d="1"/>
        <a:sy n="1" d="1"/>
      </p:scale>
      <p:origin x="0" y="0"/>
    </p:cViewPr>
  </p:notesTextViewPr>
  <p:sorterViewPr>
    <p:cViewPr varScale="1">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94529-EA1C-4CD2-B834-B9CEE5EF3A24}" type="datetimeFigureOut">
              <a:rPr lang="en-US" smtClean="0"/>
              <a:t>12/24/2023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2717F-9FC1-4989-A5B3-147C834B9166}" type="slidenum">
              <a:rPr lang="en-US" smtClean="0"/>
              <a:t>‹#›</a:t>
            </a:fld>
            <a:endParaRPr lang="en-US"/>
          </a:p>
        </p:txBody>
      </p:sp>
    </p:spTree>
    <p:extLst>
      <p:ext uri="{BB962C8B-B14F-4D97-AF65-F5344CB8AC3E}">
        <p14:creationId xmlns:p14="http://schemas.microsoft.com/office/powerpoint/2010/main" val="108866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shepherd</a:t>
            </a:r>
            <a:r>
              <a:rPr lang="en-US" baseline="0" dirty="0"/>
              <a:t> was grazing his flock in an olive grove east of Bethlehem in the fall of 1990.</a:t>
            </a:r>
          </a:p>
          <a:p>
            <a:endParaRPr lang="en-US" dirty="0"/>
          </a:p>
          <a:p>
            <a:r>
              <a:rPr lang="en-US" dirty="0"/>
              <a:t>tbs43309009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036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common for Jews in</a:t>
            </a:r>
            <a:r>
              <a:rPr lang="en-US" baseline="0" dirty="0"/>
              <a:t> Galilee who were traveling to Jerusalem to bypass Samaria by traveling south through the Jordan Rift. Luke 17:11 mentions that Jesus traveled between Samaria and Galilee on His way to Jerusalem. </a:t>
            </a:r>
            <a:r>
              <a:rPr lang="en-US" dirty="0"/>
              <a:t>Mount Gilboa is the northernmost of the mountains</a:t>
            </a:r>
            <a:r>
              <a:rPr lang="en-US" baseline="0" dirty="0"/>
              <a:t> of Samaria. Joseph and Mary may have skirted these mountains by passing past Jezreel and through the </a:t>
            </a:r>
            <a:r>
              <a:rPr lang="en-US" baseline="0" dirty="0" err="1"/>
              <a:t>Harod</a:t>
            </a:r>
            <a:r>
              <a:rPr lang="en-US" baseline="0" dirty="0"/>
              <a:t> Valley. See the following slide for labels.</a:t>
            </a:r>
            <a:endParaRPr lang="en-US" dirty="0"/>
          </a:p>
          <a:p>
            <a:endParaRPr lang="en-US" dirty="0"/>
          </a:p>
          <a:p>
            <a:r>
              <a:rPr lang="en-US" dirty="0"/>
              <a:t>tb121704019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722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common for Jews in</a:t>
            </a:r>
            <a:r>
              <a:rPr lang="en-US" baseline="0" dirty="0"/>
              <a:t> Galilee who were traveling to Jerusalem to bypass Samaria by traveling south through the Jordan Rift. Luke 17:11 mentions that Jesus traveled between Samaria and Galilee on His way to Jerusalem. </a:t>
            </a:r>
            <a:r>
              <a:rPr lang="en-US" dirty="0"/>
              <a:t>Mount Gilboa is the northernmost of the mountains</a:t>
            </a:r>
            <a:r>
              <a:rPr lang="en-US" baseline="0" dirty="0"/>
              <a:t> of Samaria. Joseph and Mary may have skirted these mountains by passing past Jezreel and through the </a:t>
            </a:r>
            <a:r>
              <a:rPr lang="en-US" baseline="0" dirty="0" err="1"/>
              <a:t>Harod</a:t>
            </a:r>
            <a:r>
              <a:rPr lang="en-US" baseline="0" dirty="0"/>
              <a:t> Valley. </a:t>
            </a:r>
          </a:p>
          <a:p>
            <a:endParaRPr lang="en-US" dirty="0"/>
          </a:p>
          <a:p>
            <a:r>
              <a:rPr lang="en-US" dirty="0"/>
              <a:t>tb121704019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1013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is a reconstructed scene</a:t>
            </a:r>
            <a:r>
              <a:rPr lang="en-US" sz="1200" b="0" i="0" kern="1200" baseline="0" dirty="0">
                <a:solidFill>
                  <a:schemeClr val="tx1"/>
                </a:solidFill>
                <a:effectLst/>
                <a:latin typeface="+mn-lt"/>
                <a:ea typeface="+mn-ea"/>
                <a:cs typeface="+mn-cs"/>
              </a:rPr>
              <a:t> made by photographers from the American Colony between 1900 and 1920 to illustrate the nativity scene near Bethlehem. As shown on the previous slides, the manger was probably made of stone and not wood. For recreating scenes such as this one, wooden mangers are much easier to transport.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err="1"/>
              <a:t>mat05495</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851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word translated as “inn” is the Greek word </a:t>
            </a:r>
            <a:r>
              <a:rPr lang="en-US" sz="1200" b="0" i="1" kern="1200" dirty="0" err="1">
                <a:solidFill>
                  <a:schemeClr val="tx1"/>
                </a:solidFill>
                <a:effectLst/>
                <a:latin typeface="+mn-lt"/>
                <a:ea typeface="+mn-ea"/>
                <a:cs typeface="+mn-cs"/>
              </a:rPr>
              <a:t>kataluma</a:t>
            </a:r>
            <a:r>
              <a:rPr lang="en-US" sz="1200" b="0" i="0" kern="1200" dirty="0">
                <a:solidFill>
                  <a:schemeClr val="tx1"/>
                </a:solidFill>
                <a:effectLst/>
                <a:latin typeface="+mn-lt"/>
                <a:ea typeface="+mn-ea"/>
                <a:cs typeface="+mn-cs"/>
              </a:rPr>
              <a:t>, used elsewhere by Luke and always translated as “guest chamber” or “upper room” (Luke</a:t>
            </a:r>
            <a:r>
              <a:rPr lang="en-US" sz="1200" b="0" i="0" kern="1200" baseline="0" dirty="0">
                <a:solidFill>
                  <a:schemeClr val="tx1"/>
                </a:solidFill>
                <a:effectLst/>
                <a:latin typeface="+mn-lt"/>
                <a:ea typeface="+mn-ea"/>
                <a:cs typeface="+mn-cs"/>
              </a:rPr>
              <a:t> 22:11; cf. Mark 14:14</a:t>
            </a:r>
            <a:r>
              <a:rPr lang="en-US" sz="1200" b="0" i="0" kern="1200" dirty="0">
                <a:solidFill>
                  <a:schemeClr val="tx1"/>
                </a:solidFill>
                <a:effectLst/>
                <a:latin typeface="+mn-lt"/>
                <a:ea typeface="+mn-ea"/>
                <a:cs typeface="+mn-cs"/>
              </a:rPr>
              <a:t>). When Luke wants to speak of a paid establishment (i.e., an inn), he uses a different Greek word, </a:t>
            </a:r>
            <a:r>
              <a:rPr lang="en-US" sz="1200" b="0" i="1" kern="1200" dirty="0" err="1">
                <a:solidFill>
                  <a:schemeClr val="tx1"/>
                </a:solidFill>
                <a:effectLst/>
                <a:latin typeface="+mn-lt"/>
                <a:ea typeface="+mn-ea"/>
                <a:cs typeface="+mn-cs"/>
              </a:rPr>
              <a:t>pandocheion</a:t>
            </a:r>
            <a:r>
              <a:rPr lang="en-US" sz="1200" b="0" i="0" kern="1200" dirty="0">
                <a:solidFill>
                  <a:schemeClr val="tx1"/>
                </a:solidFill>
                <a:effectLst/>
                <a:latin typeface="+mn-lt"/>
                <a:ea typeface="+mn-ea"/>
                <a:cs typeface="+mn-cs"/>
              </a:rPr>
              <a:t>, as in the story of the Good Samaritan (Luke 10:34). Dozens of English translations translate </a:t>
            </a:r>
            <a:r>
              <a:rPr lang="en-US" sz="1200" b="0" i="1" kern="1200" dirty="0" err="1">
                <a:solidFill>
                  <a:schemeClr val="tx1"/>
                </a:solidFill>
                <a:effectLst/>
                <a:latin typeface="+mn-lt"/>
                <a:ea typeface="+mn-ea"/>
                <a:cs typeface="+mn-cs"/>
              </a:rPr>
              <a:t>kataluma</a:t>
            </a:r>
            <a:r>
              <a:rPr lang="en-US" sz="1200" b="0" i="0" kern="1200" dirty="0">
                <a:solidFill>
                  <a:schemeClr val="tx1"/>
                </a:solidFill>
                <a:effectLst/>
                <a:latin typeface="+mn-lt"/>
                <a:ea typeface="+mn-ea"/>
                <a:cs typeface="+mn-cs"/>
              </a:rPr>
              <a:t> as “inn” in Luke 2:7 and not as “guest room,” but some translations use this including the NIV2011,</a:t>
            </a:r>
            <a:r>
              <a:rPr lang="en-US" sz="1200" b="0" i="0" kern="1200" baseline="0" dirty="0">
                <a:solidFill>
                  <a:schemeClr val="tx1"/>
                </a:solidFill>
                <a:effectLst/>
                <a:latin typeface="+mn-lt"/>
                <a:ea typeface="+mn-ea"/>
                <a:cs typeface="+mn-cs"/>
              </a:rPr>
              <a:t> CEB, and NJB. </a:t>
            </a:r>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American Colony photograph was taken between </a:t>
            </a:r>
            <a:r>
              <a:rPr lang="en-US" sz="1200" b="0" i="0" kern="1200" dirty="0">
                <a:solidFill>
                  <a:schemeClr val="tx1"/>
                </a:solidFill>
                <a:effectLst/>
                <a:latin typeface="+mn-lt"/>
                <a:ea typeface="+mn-ea"/>
                <a:cs typeface="+mn-cs"/>
              </a:rPr>
              <a:t>1900 and 1920.</a:t>
            </a:r>
          </a:p>
          <a:p>
            <a:endParaRPr lang="en-US" sz="1200" b="0" i="0" kern="1200" dirty="0">
              <a:solidFill>
                <a:schemeClr val="tx1"/>
              </a:solidFill>
              <a:effectLst/>
              <a:latin typeface="+mn-lt"/>
              <a:ea typeface="+mn-ea"/>
              <a:cs typeface="+mn-cs"/>
            </a:endParaRPr>
          </a:p>
          <a:p>
            <a:r>
              <a:rPr lang="en-US" dirty="0"/>
              <a:t>mat05610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660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of the mistranslation of </a:t>
            </a:r>
            <a:r>
              <a:rPr lang="en-US" i="1" dirty="0" err="1"/>
              <a:t>kataluma</a:t>
            </a:r>
            <a:r>
              <a:rPr lang="en-US" i="0" dirty="0"/>
              <a:t> as “inn” leads</a:t>
            </a:r>
            <a:r>
              <a:rPr lang="en-US" dirty="0"/>
              <a:t> to a different understanding of the story. It</a:t>
            </a:r>
            <a:r>
              <a:rPr lang="en-US" baseline="0" dirty="0"/>
              <a:t> i</a:t>
            </a:r>
            <a:r>
              <a:rPr lang="en-US" dirty="0"/>
              <a:t>s not that Joseph and Mary were late to town (to book a room in the local hotel), but rather they were rejected by their family (who refused to allow them to stay in the family</a:t>
            </a:r>
            <a:r>
              <a:rPr lang="en-US" baseline="0" dirty="0"/>
              <a:t> guest chamber)</a:t>
            </a:r>
            <a:r>
              <a:rPr lang="en-US" dirty="0"/>
              <a:t>. It</a:t>
            </a:r>
            <a:r>
              <a:rPr lang="en-US" baseline="0" dirty="0"/>
              <a:t> i</a:t>
            </a:r>
            <a:r>
              <a:rPr lang="en-US" dirty="0"/>
              <a:t>s not surprising that Joseph and Mary had family members in town, as they were</a:t>
            </a:r>
            <a:r>
              <a:rPr lang="en-US" baseline="0" dirty="0"/>
              <a:t> returning for the census to their ancestral city. </a:t>
            </a:r>
            <a:r>
              <a:rPr lang="en-US" dirty="0"/>
              <a:t>That there was no room in the guest chamber for a pregnant woman suggests that they chose not to make room for this unwedded mother. The birth of Jesus in a room where animals lived suggests shame and rejection.</a:t>
            </a:r>
          </a:p>
          <a:p>
            <a:endParaRPr lang="en-US" dirty="0"/>
          </a:p>
          <a:p>
            <a:r>
              <a:rPr lang="en-US" dirty="0"/>
              <a:t>tb051207375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9388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9CD1-A0F7-7E38-B725-C7ED823C899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641727-D789-AAAA-54EF-57EC23C51C1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EA26B4-545A-9ADB-8DF8-8BE33490FF59}"/>
              </a:ext>
            </a:extLst>
          </p:cNvPr>
          <p:cNvSpPr>
            <a:spLocks noGrp="1"/>
          </p:cNvSpPr>
          <p:nvPr>
            <p:ph type="dt" sz="half" idx="10"/>
          </p:nvPr>
        </p:nvSpPr>
        <p:spPr/>
        <p:txBody>
          <a:bodyPr/>
          <a:lstStyle/>
          <a:p>
            <a:fld id="{9354D7E5-A20C-4965-B537-F73AB2BFD044}" type="datetimeFigureOut">
              <a:rPr lang="en-US" smtClean="0"/>
              <a:t>12/24/2023</a:t>
            </a:fld>
            <a:endParaRPr lang="en-US"/>
          </a:p>
        </p:txBody>
      </p:sp>
      <p:sp>
        <p:nvSpPr>
          <p:cNvPr id="5" name="Footer Placeholder 4">
            <a:extLst>
              <a:ext uri="{FF2B5EF4-FFF2-40B4-BE49-F238E27FC236}">
                <a16:creationId xmlns:a16="http://schemas.microsoft.com/office/drawing/2014/main" id="{ABDF462B-A27D-F84E-F40C-5DA1179CC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E1E50-DAE3-C4DC-4661-3CEDD049AC5D}"/>
              </a:ext>
            </a:extLst>
          </p:cNvPr>
          <p:cNvSpPr>
            <a:spLocks noGrp="1"/>
          </p:cNvSpPr>
          <p:nvPr>
            <p:ph type="sldNum" sz="quarter" idx="12"/>
          </p:nvPr>
        </p:nvSpPr>
        <p:spPr/>
        <p:txBody>
          <a:bodyPr/>
          <a:lstStyle/>
          <a:p>
            <a:fld id="{838452A1-FA54-4158-B7FF-B17079BF1E2A}" type="slidenum">
              <a:rPr lang="en-US" smtClean="0"/>
              <a:t>‹#›</a:t>
            </a:fld>
            <a:endParaRPr lang="en-US"/>
          </a:p>
        </p:txBody>
      </p:sp>
    </p:spTree>
    <p:extLst>
      <p:ext uri="{BB962C8B-B14F-4D97-AF65-F5344CB8AC3E}">
        <p14:creationId xmlns:p14="http://schemas.microsoft.com/office/powerpoint/2010/main" val="2628585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9799-2C74-7259-2365-D13AD670A2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80FC8E-EFAA-BB2B-B432-86DD904DFA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284FF-FB06-AAF6-70BF-1D39B6F650B8}"/>
              </a:ext>
            </a:extLst>
          </p:cNvPr>
          <p:cNvSpPr>
            <a:spLocks noGrp="1"/>
          </p:cNvSpPr>
          <p:nvPr>
            <p:ph type="dt" sz="half" idx="10"/>
          </p:nvPr>
        </p:nvSpPr>
        <p:spPr/>
        <p:txBody>
          <a:bodyPr/>
          <a:lstStyle/>
          <a:p>
            <a:fld id="{9354D7E5-A20C-4965-B537-F73AB2BFD044}" type="datetimeFigureOut">
              <a:rPr lang="en-US" smtClean="0"/>
              <a:t>12/24/2023</a:t>
            </a:fld>
            <a:endParaRPr lang="en-US"/>
          </a:p>
        </p:txBody>
      </p:sp>
      <p:sp>
        <p:nvSpPr>
          <p:cNvPr id="5" name="Footer Placeholder 4">
            <a:extLst>
              <a:ext uri="{FF2B5EF4-FFF2-40B4-BE49-F238E27FC236}">
                <a16:creationId xmlns:a16="http://schemas.microsoft.com/office/drawing/2014/main" id="{8D850F51-0D20-BC26-AD3F-8D02889C5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620AEC-5E23-757C-C04D-6C3D3611415B}"/>
              </a:ext>
            </a:extLst>
          </p:cNvPr>
          <p:cNvSpPr>
            <a:spLocks noGrp="1"/>
          </p:cNvSpPr>
          <p:nvPr>
            <p:ph type="sldNum" sz="quarter" idx="12"/>
          </p:nvPr>
        </p:nvSpPr>
        <p:spPr/>
        <p:txBody>
          <a:bodyPr/>
          <a:lstStyle/>
          <a:p>
            <a:fld id="{838452A1-FA54-4158-B7FF-B17079BF1E2A}" type="slidenum">
              <a:rPr lang="en-US" smtClean="0"/>
              <a:t>‹#›</a:t>
            </a:fld>
            <a:endParaRPr lang="en-US"/>
          </a:p>
        </p:txBody>
      </p:sp>
    </p:spTree>
    <p:extLst>
      <p:ext uri="{BB962C8B-B14F-4D97-AF65-F5344CB8AC3E}">
        <p14:creationId xmlns:p14="http://schemas.microsoft.com/office/powerpoint/2010/main" val="21725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DA539-9901-653A-82EE-B2C1773A56C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4472F7-A701-119D-4AA3-A6F6670663F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6DE79-4B77-DDE1-A520-D50AD77E8855}"/>
              </a:ext>
            </a:extLst>
          </p:cNvPr>
          <p:cNvSpPr>
            <a:spLocks noGrp="1"/>
          </p:cNvSpPr>
          <p:nvPr>
            <p:ph type="dt" sz="half" idx="10"/>
          </p:nvPr>
        </p:nvSpPr>
        <p:spPr/>
        <p:txBody>
          <a:bodyPr/>
          <a:lstStyle/>
          <a:p>
            <a:fld id="{9354D7E5-A20C-4965-B537-F73AB2BFD044}" type="datetimeFigureOut">
              <a:rPr lang="en-US" smtClean="0"/>
              <a:t>12/24/2023</a:t>
            </a:fld>
            <a:endParaRPr lang="en-US"/>
          </a:p>
        </p:txBody>
      </p:sp>
      <p:sp>
        <p:nvSpPr>
          <p:cNvPr id="5" name="Footer Placeholder 4">
            <a:extLst>
              <a:ext uri="{FF2B5EF4-FFF2-40B4-BE49-F238E27FC236}">
                <a16:creationId xmlns:a16="http://schemas.microsoft.com/office/drawing/2014/main" id="{D3108D1B-B7F0-6EAA-0C09-3EE7EEEDD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764B5-0358-FE5B-9F9A-3D6E9A123672}"/>
              </a:ext>
            </a:extLst>
          </p:cNvPr>
          <p:cNvSpPr>
            <a:spLocks noGrp="1"/>
          </p:cNvSpPr>
          <p:nvPr>
            <p:ph type="sldNum" sz="quarter" idx="12"/>
          </p:nvPr>
        </p:nvSpPr>
        <p:spPr/>
        <p:txBody>
          <a:bodyPr/>
          <a:lstStyle/>
          <a:p>
            <a:fld id="{838452A1-FA54-4158-B7FF-B17079BF1E2A}" type="slidenum">
              <a:rPr lang="en-US" smtClean="0"/>
              <a:t>‹#›</a:t>
            </a:fld>
            <a:endParaRPr lang="en-US"/>
          </a:p>
        </p:txBody>
      </p:sp>
    </p:spTree>
    <p:extLst>
      <p:ext uri="{BB962C8B-B14F-4D97-AF65-F5344CB8AC3E}">
        <p14:creationId xmlns:p14="http://schemas.microsoft.com/office/powerpoint/2010/main" val="855531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3104161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a:solidFill>
                  <a:srgbClr val="FEFFFF"/>
                </a:solidFill>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4045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pPr/>
              <a:t>12/24/2023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pPr/>
              <a:t>‹#›</a:t>
            </a:fld>
            <a:endParaRPr lang="en-US"/>
          </a:p>
        </p:txBody>
      </p:sp>
    </p:spTree>
    <p:extLst>
      <p:ext uri="{BB962C8B-B14F-4D97-AF65-F5344CB8AC3E}">
        <p14:creationId xmlns:p14="http://schemas.microsoft.com/office/powerpoint/2010/main" val="3772887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53517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93299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49808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0071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12/24/2023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0739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EA5C0-57F5-2EF7-97B0-8A8A467535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81FB4-C83A-15B4-77B0-482BA05C8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17AD4-7ED3-4B4E-F4CC-3BF93DEADAAC}"/>
              </a:ext>
            </a:extLst>
          </p:cNvPr>
          <p:cNvSpPr>
            <a:spLocks noGrp="1"/>
          </p:cNvSpPr>
          <p:nvPr>
            <p:ph type="dt" sz="half" idx="10"/>
          </p:nvPr>
        </p:nvSpPr>
        <p:spPr/>
        <p:txBody>
          <a:bodyPr/>
          <a:lstStyle/>
          <a:p>
            <a:fld id="{9354D7E5-A20C-4965-B537-F73AB2BFD044}" type="datetimeFigureOut">
              <a:rPr lang="en-US" smtClean="0"/>
              <a:t>12/24/2023</a:t>
            </a:fld>
            <a:endParaRPr lang="en-US"/>
          </a:p>
        </p:txBody>
      </p:sp>
      <p:sp>
        <p:nvSpPr>
          <p:cNvPr id="5" name="Footer Placeholder 4">
            <a:extLst>
              <a:ext uri="{FF2B5EF4-FFF2-40B4-BE49-F238E27FC236}">
                <a16:creationId xmlns:a16="http://schemas.microsoft.com/office/drawing/2014/main" id="{927F4716-CDC4-6339-64C7-175E59135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E6906-FA01-A374-E282-C9EE0DD9BFD0}"/>
              </a:ext>
            </a:extLst>
          </p:cNvPr>
          <p:cNvSpPr>
            <a:spLocks noGrp="1"/>
          </p:cNvSpPr>
          <p:nvPr>
            <p:ph type="sldNum" sz="quarter" idx="12"/>
          </p:nvPr>
        </p:nvSpPr>
        <p:spPr/>
        <p:txBody>
          <a:bodyPr/>
          <a:lstStyle/>
          <a:p>
            <a:fld id="{838452A1-FA54-4158-B7FF-B17079BF1E2A}" type="slidenum">
              <a:rPr lang="en-US" smtClean="0"/>
              <a:t>‹#›</a:t>
            </a:fld>
            <a:endParaRPr lang="en-US"/>
          </a:p>
        </p:txBody>
      </p:sp>
    </p:spTree>
    <p:extLst>
      <p:ext uri="{BB962C8B-B14F-4D97-AF65-F5344CB8AC3E}">
        <p14:creationId xmlns:p14="http://schemas.microsoft.com/office/powerpoint/2010/main" val="393126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12/24/2023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76962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12/24/2023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1032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17494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89324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67490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1288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A884-080A-FD47-B6E9-4AA52444E3BC}"/>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155F08-3BA6-BDCF-770D-52F215D0AE39}"/>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C36DA9-8BC0-218E-D956-41AC71009568}"/>
              </a:ext>
            </a:extLst>
          </p:cNvPr>
          <p:cNvSpPr>
            <a:spLocks noGrp="1"/>
          </p:cNvSpPr>
          <p:nvPr>
            <p:ph type="dt" sz="half" idx="10"/>
          </p:nvPr>
        </p:nvSpPr>
        <p:spPr/>
        <p:txBody>
          <a:bodyPr/>
          <a:lstStyle/>
          <a:p>
            <a:fld id="{9354D7E5-A20C-4965-B537-F73AB2BFD044}" type="datetimeFigureOut">
              <a:rPr lang="en-US" smtClean="0"/>
              <a:t>12/24/2023</a:t>
            </a:fld>
            <a:endParaRPr lang="en-US"/>
          </a:p>
        </p:txBody>
      </p:sp>
      <p:sp>
        <p:nvSpPr>
          <p:cNvPr id="5" name="Footer Placeholder 4">
            <a:extLst>
              <a:ext uri="{FF2B5EF4-FFF2-40B4-BE49-F238E27FC236}">
                <a16:creationId xmlns:a16="http://schemas.microsoft.com/office/drawing/2014/main" id="{BC707F33-9A96-9395-E4CA-0C8C3833C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FE331-9D14-C018-BDDA-ABACBBBEF250}"/>
              </a:ext>
            </a:extLst>
          </p:cNvPr>
          <p:cNvSpPr>
            <a:spLocks noGrp="1"/>
          </p:cNvSpPr>
          <p:nvPr>
            <p:ph type="sldNum" sz="quarter" idx="12"/>
          </p:nvPr>
        </p:nvSpPr>
        <p:spPr/>
        <p:txBody>
          <a:bodyPr/>
          <a:lstStyle/>
          <a:p>
            <a:fld id="{838452A1-FA54-4158-B7FF-B17079BF1E2A}" type="slidenum">
              <a:rPr lang="en-US" smtClean="0"/>
              <a:t>‹#›</a:t>
            </a:fld>
            <a:endParaRPr lang="en-US"/>
          </a:p>
        </p:txBody>
      </p:sp>
    </p:spTree>
    <p:extLst>
      <p:ext uri="{BB962C8B-B14F-4D97-AF65-F5344CB8AC3E}">
        <p14:creationId xmlns:p14="http://schemas.microsoft.com/office/powerpoint/2010/main" val="309586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3229-E086-0CED-6ADD-9A9818B902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EF810-D998-B197-CE6B-00B85237BB2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7A6282-7B12-582D-354A-0015CBA3DCA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D9F7DD-C9FB-2723-4532-F6104C450D82}"/>
              </a:ext>
            </a:extLst>
          </p:cNvPr>
          <p:cNvSpPr>
            <a:spLocks noGrp="1"/>
          </p:cNvSpPr>
          <p:nvPr>
            <p:ph type="dt" sz="half" idx="10"/>
          </p:nvPr>
        </p:nvSpPr>
        <p:spPr/>
        <p:txBody>
          <a:bodyPr/>
          <a:lstStyle/>
          <a:p>
            <a:fld id="{9354D7E5-A20C-4965-B537-F73AB2BFD044}" type="datetimeFigureOut">
              <a:rPr lang="en-US" smtClean="0"/>
              <a:t>12/24/2023</a:t>
            </a:fld>
            <a:endParaRPr lang="en-US"/>
          </a:p>
        </p:txBody>
      </p:sp>
      <p:sp>
        <p:nvSpPr>
          <p:cNvPr id="6" name="Footer Placeholder 5">
            <a:extLst>
              <a:ext uri="{FF2B5EF4-FFF2-40B4-BE49-F238E27FC236}">
                <a16:creationId xmlns:a16="http://schemas.microsoft.com/office/drawing/2014/main" id="{0B70C563-6599-DF0F-78D3-1EE5EDF66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7216F5-434F-CF7B-0A2A-FF16B4214429}"/>
              </a:ext>
            </a:extLst>
          </p:cNvPr>
          <p:cNvSpPr>
            <a:spLocks noGrp="1"/>
          </p:cNvSpPr>
          <p:nvPr>
            <p:ph type="sldNum" sz="quarter" idx="12"/>
          </p:nvPr>
        </p:nvSpPr>
        <p:spPr/>
        <p:txBody>
          <a:bodyPr/>
          <a:lstStyle/>
          <a:p>
            <a:fld id="{838452A1-FA54-4158-B7FF-B17079BF1E2A}" type="slidenum">
              <a:rPr lang="en-US" smtClean="0"/>
              <a:t>‹#›</a:t>
            </a:fld>
            <a:endParaRPr lang="en-US"/>
          </a:p>
        </p:txBody>
      </p:sp>
    </p:spTree>
    <p:extLst>
      <p:ext uri="{BB962C8B-B14F-4D97-AF65-F5344CB8AC3E}">
        <p14:creationId xmlns:p14="http://schemas.microsoft.com/office/powerpoint/2010/main" val="253273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C731-1A08-A29A-9C77-A908946E775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D29723-D30E-3360-00F1-7E752163EC0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E5BA00-D3E2-45A9-3F63-C8FD77242A3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AF22B4-40EC-6922-FDFD-F7EAAA4DE6BB}"/>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7D05D9-1482-7A6E-9157-B4BF6D48FB5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DD40B7-D047-D14E-EDB5-112277616F2E}"/>
              </a:ext>
            </a:extLst>
          </p:cNvPr>
          <p:cNvSpPr>
            <a:spLocks noGrp="1"/>
          </p:cNvSpPr>
          <p:nvPr>
            <p:ph type="dt" sz="half" idx="10"/>
          </p:nvPr>
        </p:nvSpPr>
        <p:spPr/>
        <p:txBody>
          <a:bodyPr/>
          <a:lstStyle/>
          <a:p>
            <a:fld id="{9354D7E5-A20C-4965-B537-F73AB2BFD044}" type="datetimeFigureOut">
              <a:rPr lang="en-US" smtClean="0"/>
              <a:t>12/24/2023</a:t>
            </a:fld>
            <a:endParaRPr lang="en-US"/>
          </a:p>
        </p:txBody>
      </p:sp>
      <p:sp>
        <p:nvSpPr>
          <p:cNvPr id="8" name="Footer Placeholder 7">
            <a:extLst>
              <a:ext uri="{FF2B5EF4-FFF2-40B4-BE49-F238E27FC236}">
                <a16:creationId xmlns:a16="http://schemas.microsoft.com/office/drawing/2014/main" id="{07348D07-4029-8597-18C0-EA185E3F45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587DA-8D37-4EC5-28B6-A58DF4616ADD}"/>
              </a:ext>
            </a:extLst>
          </p:cNvPr>
          <p:cNvSpPr>
            <a:spLocks noGrp="1"/>
          </p:cNvSpPr>
          <p:nvPr>
            <p:ph type="sldNum" sz="quarter" idx="12"/>
          </p:nvPr>
        </p:nvSpPr>
        <p:spPr/>
        <p:txBody>
          <a:bodyPr/>
          <a:lstStyle/>
          <a:p>
            <a:fld id="{838452A1-FA54-4158-B7FF-B17079BF1E2A}" type="slidenum">
              <a:rPr lang="en-US" smtClean="0"/>
              <a:t>‹#›</a:t>
            </a:fld>
            <a:endParaRPr lang="en-US"/>
          </a:p>
        </p:txBody>
      </p:sp>
    </p:spTree>
    <p:extLst>
      <p:ext uri="{BB962C8B-B14F-4D97-AF65-F5344CB8AC3E}">
        <p14:creationId xmlns:p14="http://schemas.microsoft.com/office/powerpoint/2010/main" val="207440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AB79-3136-9D68-CB51-3D818734BE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49C8A5-C3D4-527A-8105-F369B8A21AE9}"/>
              </a:ext>
            </a:extLst>
          </p:cNvPr>
          <p:cNvSpPr>
            <a:spLocks noGrp="1"/>
          </p:cNvSpPr>
          <p:nvPr>
            <p:ph type="dt" sz="half" idx="10"/>
          </p:nvPr>
        </p:nvSpPr>
        <p:spPr/>
        <p:txBody>
          <a:bodyPr/>
          <a:lstStyle/>
          <a:p>
            <a:fld id="{9354D7E5-A20C-4965-B537-F73AB2BFD044}" type="datetimeFigureOut">
              <a:rPr lang="en-US" smtClean="0"/>
              <a:t>12/24/2023</a:t>
            </a:fld>
            <a:endParaRPr lang="en-US"/>
          </a:p>
        </p:txBody>
      </p:sp>
      <p:sp>
        <p:nvSpPr>
          <p:cNvPr id="4" name="Footer Placeholder 3">
            <a:extLst>
              <a:ext uri="{FF2B5EF4-FFF2-40B4-BE49-F238E27FC236}">
                <a16:creationId xmlns:a16="http://schemas.microsoft.com/office/drawing/2014/main" id="{1910554A-9C82-6521-D19F-00DBB0D4B4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CABAD5-E4C7-B72C-3A53-FC5B2107538F}"/>
              </a:ext>
            </a:extLst>
          </p:cNvPr>
          <p:cNvSpPr>
            <a:spLocks noGrp="1"/>
          </p:cNvSpPr>
          <p:nvPr>
            <p:ph type="sldNum" sz="quarter" idx="12"/>
          </p:nvPr>
        </p:nvSpPr>
        <p:spPr/>
        <p:txBody>
          <a:bodyPr/>
          <a:lstStyle/>
          <a:p>
            <a:fld id="{838452A1-FA54-4158-B7FF-B17079BF1E2A}" type="slidenum">
              <a:rPr lang="en-US" smtClean="0"/>
              <a:t>‹#›</a:t>
            </a:fld>
            <a:endParaRPr lang="en-US"/>
          </a:p>
        </p:txBody>
      </p:sp>
    </p:spTree>
    <p:extLst>
      <p:ext uri="{BB962C8B-B14F-4D97-AF65-F5344CB8AC3E}">
        <p14:creationId xmlns:p14="http://schemas.microsoft.com/office/powerpoint/2010/main" val="189359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67C462-A21B-B848-0629-8F1061B2C6C0}"/>
              </a:ext>
            </a:extLst>
          </p:cNvPr>
          <p:cNvSpPr>
            <a:spLocks noGrp="1"/>
          </p:cNvSpPr>
          <p:nvPr>
            <p:ph type="dt" sz="half" idx="10"/>
          </p:nvPr>
        </p:nvSpPr>
        <p:spPr/>
        <p:txBody>
          <a:bodyPr/>
          <a:lstStyle/>
          <a:p>
            <a:fld id="{9354D7E5-A20C-4965-B537-F73AB2BFD044}" type="datetimeFigureOut">
              <a:rPr lang="en-US" smtClean="0"/>
              <a:t>12/24/2023</a:t>
            </a:fld>
            <a:endParaRPr lang="en-US"/>
          </a:p>
        </p:txBody>
      </p:sp>
      <p:sp>
        <p:nvSpPr>
          <p:cNvPr id="3" name="Footer Placeholder 2">
            <a:extLst>
              <a:ext uri="{FF2B5EF4-FFF2-40B4-BE49-F238E27FC236}">
                <a16:creationId xmlns:a16="http://schemas.microsoft.com/office/drawing/2014/main" id="{371B4FB0-32CA-AAC7-9F00-2B08096F9F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B86438-4283-275F-07D4-136EF21C5722}"/>
              </a:ext>
            </a:extLst>
          </p:cNvPr>
          <p:cNvSpPr>
            <a:spLocks noGrp="1"/>
          </p:cNvSpPr>
          <p:nvPr>
            <p:ph type="sldNum" sz="quarter" idx="12"/>
          </p:nvPr>
        </p:nvSpPr>
        <p:spPr/>
        <p:txBody>
          <a:bodyPr/>
          <a:lstStyle/>
          <a:p>
            <a:fld id="{838452A1-FA54-4158-B7FF-B17079BF1E2A}" type="slidenum">
              <a:rPr lang="en-US" smtClean="0"/>
              <a:t>‹#›</a:t>
            </a:fld>
            <a:endParaRPr lang="en-US"/>
          </a:p>
        </p:txBody>
      </p:sp>
    </p:spTree>
    <p:extLst>
      <p:ext uri="{BB962C8B-B14F-4D97-AF65-F5344CB8AC3E}">
        <p14:creationId xmlns:p14="http://schemas.microsoft.com/office/powerpoint/2010/main" val="237686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E33F7-BD60-9DA1-D70B-05761FD3F5B2}"/>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C6B178-E41B-CB04-B536-6771F9C02304}"/>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D9FFEC-81CE-18C8-119E-00FF6AFC780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20995-CF27-5EB9-5E47-5A55D905BA2C}"/>
              </a:ext>
            </a:extLst>
          </p:cNvPr>
          <p:cNvSpPr>
            <a:spLocks noGrp="1"/>
          </p:cNvSpPr>
          <p:nvPr>
            <p:ph type="dt" sz="half" idx="10"/>
          </p:nvPr>
        </p:nvSpPr>
        <p:spPr/>
        <p:txBody>
          <a:bodyPr/>
          <a:lstStyle/>
          <a:p>
            <a:fld id="{9354D7E5-A20C-4965-B537-F73AB2BFD044}" type="datetimeFigureOut">
              <a:rPr lang="en-US" smtClean="0"/>
              <a:t>12/24/2023</a:t>
            </a:fld>
            <a:endParaRPr lang="en-US"/>
          </a:p>
        </p:txBody>
      </p:sp>
      <p:sp>
        <p:nvSpPr>
          <p:cNvPr id="6" name="Footer Placeholder 5">
            <a:extLst>
              <a:ext uri="{FF2B5EF4-FFF2-40B4-BE49-F238E27FC236}">
                <a16:creationId xmlns:a16="http://schemas.microsoft.com/office/drawing/2014/main" id="{5C7FCB2A-5547-AE06-2B60-4B7684FFF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1053C5-B2A4-8202-14BA-5699BCA9322C}"/>
              </a:ext>
            </a:extLst>
          </p:cNvPr>
          <p:cNvSpPr>
            <a:spLocks noGrp="1"/>
          </p:cNvSpPr>
          <p:nvPr>
            <p:ph type="sldNum" sz="quarter" idx="12"/>
          </p:nvPr>
        </p:nvSpPr>
        <p:spPr/>
        <p:txBody>
          <a:bodyPr/>
          <a:lstStyle/>
          <a:p>
            <a:fld id="{838452A1-FA54-4158-B7FF-B17079BF1E2A}" type="slidenum">
              <a:rPr lang="en-US" smtClean="0"/>
              <a:t>‹#›</a:t>
            </a:fld>
            <a:endParaRPr lang="en-US"/>
          </a:p>
        </p:txBody>
      </p:sp>
    </p:spTree>
    <p:extLst>
      <p:ext uri="{BB962C8B-B14F-4D97-AF65-F5344CB8AC3E}">
        <p14:creationId xmlns:p14="http://schemas.microsoft.com/office/powerpoint/2010/main" val="1883060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920C-49C7-CD59-3EF3-52E3A546980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15F5FD-DCFB-DA47-300B-6BFC0BB3146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F5D7EE-F100-3036-0FE0-4CD35E17ED4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AD0D37-4B9C-D7A7-F501-996CA4CC75ED}"/>
              </a:ext>
            </a:extLst>
          </p:cNvPr>
          <p:cNvSpPr>
            <a:spLocks noGrp="1"/>
          </p:cNvSpPr>
          <p:nvPr>
            <p:ph type="dt" sz="half" idx="10"/>
          </p:nvPr>
        </p:nvSpPr>
        <p:spPr/>
        <p:txBody>
          <a:bodyPr/>
          <a:lstStyle/>
          <a:p>
            <a:fld id="{9354D7E5-A20C-4965-B537-F73AB2BFD044}" type="datetimeFigureOut">
              <a:rPr lang="en-US" smtClean="0"/>
              <a:t>12/24/2023</a:t>
            </a:fld>
            <a:endParaRPr lang="en-US"/>
          </a:p>
        </p:txBody>
      </p:sp>
      <p:sp>
        <p:nvSpPr>
          <p:cNvPr id="6" name="Footer Placeholder 5">
            <a:extLst>
              <a:ext uri="{FF2B5EF4-FFF2-40B4-BE49-F238E27FC236}">
                <a16:creationId xmlns:a16="http://schemas.microsoft.com/office/drawing/2014/main" id="{78FCD4BE-6F5B-3EB8-F156-03D2D2E746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0A467-18D5-6FCB-B84B-5B478DC519F4}"/>
              </a:ext>
            </a:extLst>
          </p:cNvPr>
          <p:cNvSpPr>
            <a:spLocks noGrp="1"/>
          </p:cNvSpPr>
          <p:nvPr>
            <p:ph type="sldNum" sz="quarter" idx="12"/>
          </p:nvPr>
        </p:nvSpPr>
        <p:spPr/>
        <p:txBody>
          <a:bodyPr/>
          <a:lstStyle/>
          <a:p>
            <a:fld id="{838452A1-FA54-4158-B7FF-B17079BF1E2A}" type="slidenum">
              <a:rPr lang="en-US" smtClean="0"/>
              <a:t>‹#›</a:t>
            </a:fld>
            <a:endParaRPr lang="en-US"/>
          </a:p>
        </p:txBody>
      </p:sp>
    </p:spTree>
    <p:extLst>
      <p:ext uri="{BB962C8B-B14F-4D97-AF65-F5344CB8AC3E}">
        <p14:creationId xmlns:p14="http://schemas.microsoft.com/office/powerpoint/2010/main" val="373304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DAE8DB-86C3-DA09-6161-960856BE762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9D65BF-E410-C618-161F-356AA4600B9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BCBB3-8900-49B9-28BD-EBD8F5FD08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4D7E5-A20C-4965-B537-F73AB2BFD044}" type="datetimeFigureOut">
              <a:rPr lang="en-US" smtClean="0"/>
              <a:t>12/24/2023</a:t>
            </a:fld>
            <a:endParaRPr lang="en-US"/>
          </a:p>
        </p:txBody>
      </p:sp>
      <p:sp>
        <p:nvSpPr>
          <p:cNvPr id="5" name="Footer Placeholder 4">
            <a:extLst>
              <a:ext uri="{FF2B5EF4-FFF2-40B4-BE49-F238E27FC236}">
                <a16:creationId xmlns:a16="http://schemas.microsoft.com/office/drawing/2014/main" id="{8BE4A700-14EF-0F7F-5A00-5C6A2A63C9D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1D4058-A198-9388-2725-BAE4029D460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452A1-FA54-4158-B7FF-B17079BF1E2A}" type="slidenum">
              <a:rPr lang="en-US" smtClean="0"/>
              <a:t>‹#›</a:t>
            </a:fld>
            <a:endParaRPr lang="en-US"/>
          </a:p>
        </p:txBody>
      </p:sp>
    </p:spTree>
    <p:extLst>
      <p:ext uri="{BB962C8B-B14F-4D97-AF65-F5344CB8AC3E}">
        <p14:creationId xmlns:p14="http://schemas.microsoft.com/office/powerpoint/2010/main" val="199865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12/24/2023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4276714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12/24/2023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11970959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hyperlink" Target="https://ref.ly/logosres/tn-vines?ref=GreekStrongs.4683" TargetMode="Externa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hyperlink" Target="https://ref.ly/logosres/tn-vines?ref=HebrewStrongs.113" TargetMode="Externa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
            <a:ext cx="9144000" cy="6446520"/>
          </a:xfrm>
          <a:prstGeom prst="rect">
            <a:avLst/>
          </a:prstGeom>
        </p:spPr>
      </p:pic>
      <p:sp>
        <p:nvSpPr>
          <p:cNvPr id="2" name="Text Placeholder 1"/>
          <p:cNvSpPr>
            <a:spLocks noGrp="1"/>
          </p:cNvSpPr>
          <p:nvPr>
            <p:ph type="body" sz="quarter" idx="10"/>
          </p:nvPr>
        </p:nvSpPr>
        <p:spPr/>
        <p:txBody>
          <a:bodyPr/>
          <a:lstStyle/>
          <a:p>
            <a:r>
              <a:rPr lang="en-US" dirty="0" err="1"/>
              <a:t>Harod</a:t>
            </a:r>
            <a:r>
              <a:rPr lang="en-US" dirty="0"/>
              <a:t> Valley, Mount Gilboa, and Jezreel (aerial view from the west)</a:t>
            </a:r>
          </a:p>
        </p:txBody>
      </p:sp>
      <p:sp>
        <p:nvSpPr>
          <p:cNvPr id="3" name="Text Placeholder 2"/>
          <p:cNvSpPr>
            <a:spLocks noGrp="1"/>
          </p:cNvSpPr>
          <p:nvPr>
            <p:ph type="body" sz="quarter" idx="12"/>
          </p:nvPr>
        </p:nvSpPr>
        <p:spPr/>
        <p:txBody>
          <a:bodyPr/>
          <a:lstStyle/>
          <a:p>
            <a:r>
              <a:rPr lang="en-US" dirty="0"/>
              <a:t>2:4</a:t>
            </a:r>
          </a:p>
        </p:txBody>
      </p:sp>
      <p:sp>
        <p:nvSpPr>
          <p:cNvPr id="4" name="Title 3"/>
          <p:cNvSpPr>
            <a:spLocks noGrp="1"/>
          </p:cNvSpPr>
          <p:nvPr>
            <p:ph type="title"/>
          </p:nvPr>
        </p:nvSpPr>
        <p:spPr/>
        <p:txBody>
          <a:bodyPr/>
          <a:lstStyle/>
          <a:p>
            <a:r>
              <a:rPr lang="en-US" dirty="0"/>
              <a:t>Joseph also went up from Galilee, out of the city of Nazareth</a:t>
            </a:r>
          </a:p>
        </p:txBody>
      </p:sp>
    </p:spTree>
    <p:extLst>
      <p:ext uri="{BB962C8B-B14F-4D97-AF65-F5344CB8AC3E}">
        <p14:creationId xmlns:p14="http://schemas.microsoft.com/office/powerpoint/2010/main" val="2022504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7" name="TextBox 6">
            <a:extLst>
              <a:ext uri="{FF2B5EF4-FFF2-40B4-BE49-F238E27FC236}">
                <a16:creationId xmlns:a16="http://schemas.microsoft.com/office/drawing/2014/main" id="{682A29E6-B318-0CBB-B463-A5ED6C835313}"/>
              </a:ext>
            </a:extLst>
          </p:cNvPr>
          <p:cNvSpPr txBox="1"/>
          <p:nvPr/>
        </p:nvSpPr>
        <p:spPr>
          <a:xfrm>
            <a:off x="411062" y="1006680"/>
            <a:ext cx="8615492" cy="501675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It was common for Jews in Galilee who were traveling to Jerusalem to bypass Samaria by traveling south through the Jordan Rift.             </a:t>
            </a:r>
            <a:r>
              <a:rPr kumimoji="0" lang="en-US" sz="3200" b="1" i="0" u="none" strike="noStrike" kern="0" cap="none" spc="0" normalizeH="0" baseline="0" noProof="0" dirty="0">
                <a:ln>
                  <a:noFill/>
                </a:ln>
                <a:solidFill>
                  <a:srgbClr val="0070C0"/>
                </a:solidFill>
                <a:effectLst/>
                <a:uLnTx/>
                <a:uFillTx/>
              </a:rPr>
              <a:t>Luke 17:11 </a:t>
            </a:r>
            <a:r>
              <a:rPr kumimoji="0" lang="en-US" sz="3200" b="0" i="0" u="sng" strike="noStrike" kern="0" cap="none" spc="0" normalizeH="0" baseline="0" noProof="0" dirty="0">
                <a:ln>
                  <a:noFill/>
                </a:ln>
                <a:solidFill>
                  <a:prstClr val="black"/>
                </a:solidFill>
                <a:effectLst/>
                <a:uLnTx/>
                <a:uFillTx/>
              </a:rPr>
              <a:t>mentions that Jesus traveled between Samaria and Galilee on His way to Jerusalem</a:t>
            </a:r>
            <a:r>
              <a:rPr kumimoji="0" lang="en-US" sz="3200" b="0" i="0" u="none" strike="noStrike" kern="0" cap="none" spc="0" normalizeH="0" baseline="0" noProof="0" dirty="0">
                <a:ln>
                  <a:noFill/>
                </a:ln>
                <a:solidFill>
                  <a:prstClr val="black"/>
                </a:solidFill>
                <a:effectLst/>
                <a:uLnTx/>
                <a:uFillTx/>
              </a:rPr>
              <a:t>. Mount Gilboa is the northernmost of the mountains of Samaria.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 Joseph and Mary may have skirted these mountains by </a:t>
            </a:r>
            <a:r>
              <a:rPr kumimoji="0" lang="en-US" sz="3200" b="1" i="0" u="none" strike="noStrike" kern="0" cap="none" spc="0" normalizeH="0" baseline="0" noProof="0" dirty="0">
                <a:ln>
                  <a:noFill/>
                </a:ln>
                <a:solidFill>
                  <a:prstClr val="black"/>
                </a:solidFill>
                <a:effectLst/>
                <a:uLnTx/>
                <a:uFillTx/>
              </a:rPr>
              <a:t>passing past Jezreel </a:t>
            </a:r>
            <a:r>
              <a:rPr kumimoji="0" lang="en-US" sz="3200" b="0" i="0" u="none" strike="noStrike" kern="0" cap="none" spc="0" normalizeH="0" baseline="0" noProof="0" dirty="0">
                <a:ln>
                  <a:noFill/>
                </a:ln>
                <a:solidFill>
                  <a:prstClr val="black"/>
                </a:solidFill>
                <a:effectLst/>
                <a:uLnTx/>
                <a:uFillTx/>
              </a:rPr>
              <a:t>and through the </a:t>
            </a:r>
            <a:r>
              <a:rPr kumimoji="0" lang="en-US" sz="3200" b="1" i="0" u="none" strike="noStrike" kern="0" cap="none" spc="0" normalizeH="0" baseline="0" noProof="0" dirty="0" err="1">
                <a:ln>
                  <a:noFill/>
                </a:ln>
                <a:solidFill>
                  <a:prstClr val="black"/>
                </a:solidFill>
                <a:effectLst/>
                <a:uLnTx/>
                <a:uFillTx/>
              </a:rPr>
              <a:t>Harod</a:t>
            </a:r>
            <a:r>
              <a:rPr kumimoji="0" lang="en-US" sz="3200" b="1" i="0" u="none" strike="noStrike" kern="0" cap="none" spc="0" normalizeH="0" baseline="0" noProof="0" dirty="0">
                <a:ln>
                  <a:noFill/>
                </a:ln>
                <a:solidFill>
                  <a:prstClr val="black"/>
                </a:solidFill>
                <a:effectLst/>
                <a:uLnTx/>
                <a:uFillTx/>
              </a:rPr>
              <a:t> Valley</a:t>
            </a:r>
            <a:r>
              <a:rPr kumimoji="0" lang="en-US" sz="3200" b="0" i="0" u="none" strike="noStrike" kern="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2856388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
            <a:ext cx="9144000" cy="6446520"/>
          </a:xfrm>
          <a:prstGeom prst="rect">
            <a:avLst/>
          </a:prstGeom>
        </p:spPr>
      </p:pic>
      <p:sp>
        <p:nvSpPr>
          <p:cNvPr id="2" name="Text Placeholder 1"/>
          <p:cNvSpPr>
            <a:spLocks noGrp="1"/>
          </p:cNvSpPr>
          <p:nvPr>
            <p:ph type="body" sz="quarter" idx="10"/>
          </p:nvPr>
        </p:nvSpPr>
        <p:spPr/>
        <p:txBody>
          <a:bodyPr/>
          <a:lstStyle/>
          <a:p>
            <a:r>
              <a:rPr lang="en-US" dirty="0" err="1"/>
              <a:t>Harod</a:t>
            </a:r>
            <a:r>
              <a:rPr lang="en-US" dirty="0"/>
              <a:t> Valley, Mount Gilboa, and Jezreel (aerial view from the west)</a:t>
            </a:r>
          </a:p>
        </p:txBody>
      </p:sp>
      <p:sp>
        <p:nvSpPr>
          <p:cNvPr id="3" name="Text Placeholder 2"/>
          <p:cNvSpPr>
            <a:spLocks noGrp="1"/>
          </p:cNvSpPr>
          <p:nvPr>
            <p:ph type="body" sz="quarter" idx="12"/>
          </p:nvPr>
        </p:nvSpPr>
        <p:spPr/>
        <p:txBody>
          <a:bodyPr/>
          <a:lstStyle/>
          <a:p>
            <a:r>
              <a:rPr lang="en-US" dirty="0"/>
              <a:t>2:4</a:t>
            </a:r>
          </a:p>
        </p:txBody>
      </p:sp>
      <p:sp>
        <p:nvSpPr>
          <p:cNvPr id="4" name="Title 3"/>
          <p:cNvSpPr>
            <a:spLocks noGrp="1"/>
          </p:cNvSpPr>
          <p:nvPr>
            <p:ph type="title"/>
          </p:nvPr>
        </p:nvSpPr>
        <p:spPr/>
        <p:txBody>
          <a:bodyPr/>
          <a:lstStyle/>
          <a:p>
            <a:r>
              <a:rPr lang="en-US" dirty="0"/>
              <a:t>Joseph also went up from Galilee, out of the city of Nazareth</a:t>
            </a:r>
          </a:p>
        </p:txBody>
      </p:sp>
      <p:sp>
        <p:nvSpPr>
          <p:cNvPr id="6" name="Text Box 15"/>
          <p:cNvSpPr txBox="1">
            <a:spLocks noChangeArrowheads="1"/>
          </p:cNvSpPr>
          <p:nvPr/>
        </p:nvSpPr>
        <p:spPr bwMode="auto">
          <a:xfrm>
            <a:off x="4951589" y="4410045"/>
            <a:ext cx="895310" cy="400110"/>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mn-ea"/>
                <a:cs typeface="Calibri" pitchFamily="34" charset="0"/>
              </a:rPr>
              <a:t>Jezreel</a:t>
            </a:r>
          </a:p>
        </p:txBody>
      </p:sp>
      <p:sp>
        <p:nvSpPr>
          <p:cNvPr id="7" name="Oval 6"/>
          <p:cNvSpPr/>
          <p:nvPr/>
        </p:nvSpPr>
        <p:spPr>
          <a:xfrm>
            <a:off x="2971800" y="4267200"/>
            <a:ext cx="1943100" cy="685800"/>
          </a:xfrm>
          <a:prstGeom prst="ellips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n-ea"/>
              <a:cs typeface="+mn-cs"/>
            </a:endParaRPr>
          </a:p>
        </p:txBody>
      </p:sp>
      <p:sp>
        <p:nvSpPr>
          <p:cNvPr id="8" name="Text Box 15"/>
          <p:cNvSpPr txBox="1">
            <a:spLocks noChangeArrowheads="1"/>
          </p:cNvSpPr>
          <p:nvPr/>
        </p:nvSpPr>
        <p:spPr bwMode="auto">
          <a:xfrm>
            <a:off x="5491327" y="2438400"/>
            <a:ext cx="1623393" cy="400110"/>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mn-ea"/>
                <a:cs typeface="Calibri" pitchFamily="34" charset="0"/>
              </a:rPr>
              <a:t>Mount Gilboa</a:t>
            </a:r>
          </a:p>
        </p:txBody>
      </p:sp>
      <p:sp>
        <p:nvSpPr>
          <p:cNvPr id="9" name="Text Box 15"/>
          <p:cNvSpPr txBox="1">
            <a:spLocks noChangeArrowheads="1"/>
          </p:cNvSpPr>
          <p:nvPr/>
        </p:nvSpPr>
        <p:spPr bwMode="auto">
          <a:xfrm>
            <a:off x="444322" y="3028890"/>
            <a:ext cx="1496756" cy="400110"/>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glow rad="76200">
                    <a:prstClr val="black">
                      <a:alpha val="60000"/>
                    </a:prstClr>
                  </a:glow>
                </a:effectLst>
                <a:uLnTx/>
                <a:uFillTx/>
                <a:latin typeface="Calibri" pitchFamily="34" charset="0"/>
                <a:ea typeface="+mn-ea"/>
                <a:cs typeface="Calibri" pitchFamily="34" charset="0"/>
              </a:rPr>
              <a:t>Harod</a:t>
            </a:r>
            <a:r>
              <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mn-ea"/>
                <a:cs typeface="Calibri" pitchFamily="34" charset="0"/>
              </a:rPr>
              <a:t> Valley</a:t>
            </a:r>
          </a:p>
        </p:txBody>
      </p:sp>
      <p:sp>
        <p:nvSpPr>
          <p:cNvPr id="10" name="Text Box 15"/>
          <p:cNvSpPr txBox="1">
            <a:spLocks noChangeArrowheads="1"/>
          </p:cNvSpPr>
          <p:nvPr/>
        </p:nvSpPr>
        <p:spPr bwMode="auto">
          <a:xfrm>
            <a:off x="1941078" y="1888389"/>
            <a:ext cx="1301639" cy="400110"/>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mn-ea"/>
                <a:cs typeface="Calibri" pitchFamily="34" charset="0"/>
              </a:rPr>
              <a:t>Jordan Rift</a:t>
            </a:r>
          </a:p>
        </p:txBody>
      </p:sp>
      <p:sp>
        <p:nvSpPr>
          <p:cNvPr id="11" name="Freeform 10"/>
          <p:cNvSpPr/>
          <p:nvPr/>
        </p:nvSpPr>
        <p:spPr>
          <a:xfrm>
            <a:off x="485422" y="2088444"/>
            <a:ext cx="4199467" cy="3736623"/>
          </a:xfrm>
          <a:custGeom>
            <a:avLst/>
            <a:gdLst>
              <a:gd name="connsiteX0" fmla="*/ 0 w 4199467"/>
              <a:gd name="connsiteY0" fmla="*/ 3736623 h 3736623"/>
              <a:gd name="connsiteX1" fmla="*/ 1207911 w 4199467"/>
              <a:gd name="connsiteY1" fmla="*/ 3217334 h 3736623"/>
              <a:gd name="connsiteX2" fmla="*/ 2088445 w 4199467"/>
              <a:gd name="connsiteY2" fmla="*/ 2585156 h 3736623"/>
              <a:gd name="connsiteX3" fmla="*/ 2551289 w 4199467"/>
              <a:gd name="connsiteY3" fmla="*/ 2043289 h 3736623"/>
              <a:gd name="connsiteX4" fmla="*/ 2641600 w 4199467"/>
              <a:gd name="connsiteY4" fmla="*/ 1422400 h 3736623"/>
              <a:gd name="connsiteX5" fmla="*/ 2754489 w 4199467"/>
              <a:gd name="connsiteY5" fmla="*/ 643467 h 3736623"/>
              <a:gd name="connsiteX6" fmla="*/ 3251200 w 4199467"/>
              <a:gd name="connsiteY6" fmla="*/ 259645 h 3736623"/>
              <a:gd name="connsiteX7" fmla="*/ 4199467 w 4199467"/>
              <a:gd name="connsiteY7" fmla="*/ 0 h 3736623"/>
              <a:gd name="connsiteX0" fmla="*/ 0 w 4199467"/>
              <a:gd name="connsiteY0" fmla="*/ 3736623 h 3736623"/>
              <a:gd name="connsiteX1" fmla="*/ 1207911 w 4199467"/>
              <a:gd name="connsiteY1" fmla="*/ 3217334 h 3736623"/>
              <a:gd name="connsiteX2" fmla="*/ 2088445 w 4199467"/>
              <a:gd name="connsiteY2" fmla="*/ 2585156 h 3736623"/>
              <a:gd name="connsiteX3" fmla="*/ 2551289 w 4199467"/>
              <a:gd name="connsiteY3" fmla="*/ 2043289 h 3736623"/>
              <a:gd name="connsiteX4" fmla="*/ 2641600 w 4199467"/>
              <a:gd name="connsiteY4" fmla="*/ 1422400 h 3736623"/>
              <a:gd name="connsiteX5" fmla="*/ 2754489 w 4199467"/>
              <a:gd name="connsiteY5" fmla="*/ 643467 h 3736623"/>
              <a:gd name="connsiteX6" fmla="*/ 3251200 w 4199467"/>
              <a:gd name="connsiteY6" fmla="*/ 259645 h 3736623"/>
              <a:gd name="connsiteX7" fmla="*/ 4199467 w 4199467"/>
              <a:gd name="connsiteY7" fmla="*/ 0 h 3736623"/>
              <a:gd name="connsiteX0" fmla="*/ 0 w 4199467"/>
              <a:gd name="connsiteY0" fmla="*/ 3736623 h 3736623"/>
              <a:gd name="connsiteX1" fmla="*/ 1207911 w 4199467"/>
              <a:gd name="connsiteY1" fmla="*/ 3217334 h 3736623"/>
              <a:gd name="connsiteX2" fmla="*/ 2088445 w 4199467"/>
              <a:gd name="connsiteY2" fmla="*/ 2585156 h 3736623"/>
              <a:gd name="connsiteX3" fmla="*/ 2551289 w 4199467"/>
              <a:gd name="connsiteY3" fmla="*/ 2043289 h 3736623"/>
              <a:gd name="connsiteX4" fmla="*/ 2641600 w 4199467"/>
              <a:gd name="connsiteY4" fmla="*/ 1422400 h 3736623"/>
              <a:gd name="connsiteX5" fmla="*/ 2754489 w 4199467"/>
              <a:gd name="connsiteY5" fmla="*/ 643467 h 3736623"/>
              <a:gd name="connsiteX6" fmla="*/ 3251200 w 4199467"/>
              <a:gd name="connsiteY6" fmla="*/ 259645 h 3736623"/>
              <a:gd name="connsiteX7" fmla="*/ 4199467 w 4199467"/>
              <a:gd name="connsiteY7" fmla="*/ 0 h 3736623"/>
              <a:gd name="connsiteX0" fmla="*/ 0 w 4199467"/>
              <a:gd name="connsiteY0" fmla="*/ 3736623 h 3736623"/>
              <a:gd name="connsiteX1" fmla="*/ 1207911 w 4199467"/>
              <a:gd name="connsiteY1" fmla="*/ 3217334 h 3736623"/>
              <a:gd name="connsiteX2" fmla="*/ 2088445 w 4199467"/>
              <a:gd name="connsiteY2" fmla="*/ 2585156 h 3736623"/>
              <a:gd name="connsiteX3" fmla="*/ 2551289 w 4199467"/>
              <a:gd name="connsiteY3" fmla="*/ 2043289 h 3736623"/>
              <a:gd name="connsiteX4" fmla="*/ 2641600 w 4199467"/>
              <a:gd name="connsiteY4" fmla="*/ 1422400 h 3736623"/>
              <a:gd name="connsiteX5" fmla="*/ 2754489 w 4199467"/>
              <a:gd name="connsiteY5" fmla="*/ 643467 h 3736623"/>
              <a:gd name="connsiteX6" fmla="*/ 3251200 w 4199467"/>
              <a:gd name="connsiteY6" fmla="*/ 259645 h 3736623"/>
              <a:gd name="connsiteX7" fmla="*/ 4199467 w 4199467"/>
              <a:gd name="connsiteY7" fmla="*/ 0 h 3736623"/>
              <a:gd name="connsiteX0" fmla="*/ 0 w 4199467"/>
              <a:gd name="connsiteY0" fmla="*/ 3736623 h 3736623"/>
              <a:gd name="connsiteX1" fmla="*/ 1207911 w 4199467"/>
              <a:gd name="connsiteY1" fmla="*/ 3217334 h 3736623"/>
              <a:gd name="connsiteX2" fmla="*/ 2088445 w 4199467"/>
              <a:gd name="connsiteY2" fmla="*/ 2585156 h 3736623"/>
              <a:gd name="connsiteX3" fmla="*/ 2551289 w 4199467"/>
              <a:gd name="connsiteY3" fmla="*/ 2043289 h 3736623"/>
              <a:gd name="connsiteX4" fmla="*/ 2641600 w 4199467"/>
              <a:gd name="connsiteY4" fmla="*/ 1422400 h 3736623"/>
              <a:gd name="connsiteX5" fmla="*/ 2754489 w 4199467"/>
              <a:gd name="connsiteY5" fmla="*/ 643467 h 3736623"/>
              <a:gd name="connsiteX6" fmla="*/ 3251200 w 4199467"/>
              <a:gd name="connsiteY6" fmla="*/ 259645 h 3736623"/>
              <a:gd name="connsiteX7" fmla="*/ 4199467 w 4199467"/>
              <a:gd name="connsiteY7" fmla="*/ 0 h 3736623"/>
              <a:gd name="connsiteX0" fmla="*/ 0 w 4199467"/>
              <a:gd name="connsiteY0" fmla="*/ 3736623 h 3736623"/>
              <a:gd name="connsiteX1" fmla="*/ 1207911 w 4199467"/>
              <a:gd name="connsiteY1" fmla="*/ 3217334 h 3736623"/>
              <a:gd name="connsiteX2" fmla="*/ 2088445 w 4199467"/>
              <a:gd name="connsiteY2" fmla="*/ 2585156 h 3736623"/>
              <a:gd name="connsiteX3" fmla="*/ 2551289 w 4199467"/>
              <a:gd name="connsiteY3" fmla="*/ 2043289 h 3736623"/>
              <a:gd name="connsiteX4" fmla="*/ 2641600 w 4199467"/>
              <a:gd name="connsiteY4" fmla="*/ 1422400 h 3736623"/>
              <a:gd name="connsiteX5" fmla="*/ 2754489 w 4199467"/>
              <a:gd name="connsiteY5" fmla="*/ 643467 h 3736623"/>
              <a:gd name="connsiteX6" fmla="*/ 3251200 w 4199467"/>
              <a:gd name="connsiteY6" fmla="*/ 259645 h 3736623"/>
              <a:gd name="connsiteX7" fmla="*/ 4199467 w 4199467"/>
              <a:gd name="connsiteY7" fmla="*/ 0 h 373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9467" h="3736623">
                <a:moveTo>
                  <a:pt x="0" y="3736623"/>
                </a:moveTo>
                <a:cubicBezTo>
                  <a:pt x="402637" y="3563527"/>
                  <a:pt x="859837" y="3409245"/>
                  <a:pt x="1207911" y="3217334"/>
                </a:cubicBezTo>
                <a:cubicBezTo>
                  <a:pt x="1555985" y="3025423"/>
                  <a:pt x="1864549" y="2780830"/>
                  <a:pt x="2088445" y="2585156"/>
                </a:cubicBezTo>
                <a:lnTo>
                  <a:pt x="2551289" y="2043289"/>
                </a:lnTo>
                <a:cubicBezTo>
                  <a:pt x="2643481" y="1849496"/>
                  <a:pt x="2603970" y="1682044"/>
                  <a:pt x="2641600" y="1422400"/>
                </a:cubicBezTo>
                <a:lnTo>
                  <a:pt x="2754489" y="643467"/>
                </a:lnTo>
                <a:cubicBezTo>
                  <a:pt x="2856089" y="449675"/>
                  <a:pt x="2935111" y="346193"/>
                  <a:pt x="3251200" y="259645"/>
                </a:cubicBezTo>
                <a:lnTo>
                  <a:pt x="4199467" y="0"/>
                </a:lnTo>
              </a:path>
            </a:pathLst>
          </a:custGeom>
          <a:noFill/>
          <a:ln w="22225" cap="flat" cmpd="sng" algn="ctr">
            <a:solidFill>
              <a:srgbClr val="FFFF00"/>
            </a:solidFill>
            <a:prstDash val="solid"/>
            <a:round/>
            <a:headEnd type="none" w="med" len="med"/>
            <a:tailEnd type="triangle" w="med" len="med"/>
          </a:ln>
          <a:effectLst>
            <a:glow rad="50800">
              <a:sysClr val="windowText" lastClr="000000">
                <a:alpha val="60000"/>
              </a:sysClr>
            </a:glow>
            <a:outerShdw blurRad="40000" dist="20000" dir="5400000" rotWithShape="0">
              <a:srgbClr val="000000">
                <a:alpha val="38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12" name="Text Box 15"/>
          <p:cNvSpPr txBox="1">
            <a:spLocks noChangeArrowheads="1"/>
          </p:cNvSpPr>
          <p:nvPr/>
        </p:nvSpPr>
        <p:spPr bwMode="auto">
          <a:xfrm>
            <a:off x="762000" y="4050494"/>
            <a:ext cx="1655453" cy="1015663"/>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glow rad="76200">
                    <a:prstClr val="black">
                      <a:alpha val="60000"/>
                    </a:prstClr>
                  </a:glow>
                </a:effectLst>
                <a:uLnTx/>
                <a:uFillTx/>
                <a:latin typeface="Calibri" pitchFamily="34" charset="0"/>
                <a:ea typeface="+mn-ea"/>
                <a:cs typeface="Calibri" pitchFamily="34" charset="0"/>
              </a:rPr>
              <a:t>Possible route</a:t>
            </a:r>
            <a:br>
              <a:rPr kumimoji="0" lang="en-US" sz="2000" b="0" i="0" u="none" strike="noStrike" kern="1200" cap="none" spc="0" normalizeH="0" baseline="0" noProof="0" dirty="0">
                <a:ln>
                  <a:noFill/>
                </a:ln>
                <a:solidFill>
                  <a:srgbClr val="FFFF00"/>
                </a:solidFill>
                <a:effectLst>
                  <a:glow rad="76200">
                    <a:prstClr val="black">
                      <a:alpha val="60000"/>
                    </a:prstClr>
                  </a:glow>
                </a:effectLst>
                <a:uLnTx/>
                <a:uFillTx/>
                <a:latin typeface="Calibri" pitchFamily="34" charset="0"/>
                <a:ea typeface="+mn-ea"/>
                <a:cs typeface="Calibri" pitchFamily="34" charset="0"/>
              </a:rPr>
            </a:br>
            <a:r>
              <a:rPr kumimoji="0" lang="en-US" sz="2000" b="0" i="0" u="none" strike="noStrike" kern="1200" cap="none" spc="0" normalizeH="0" baseline="0" noProof="0" dirty="0">
                <a:ln>
                  <a:noFill/>
                </a:ln>
                <a:solidFill>
                  <a:srgbClr val="FFFF00"/>
                </a:solidFill>
                <a:effectLst>
                  <a:glow rad="76200">
                    <a:prstClr val="black">
                      <a:alpha val="60000"/>
                    </a:prstClr>
                  </a:glow>
                </a:effectLst>
                <a:uLnTx/>
                <a:uFillTx/>
                <a:latin typeface="Calibri" pitchFamily="34" charset="0"/>
                <a:ea typeface="+mn-ea"/>
                <a:cs typeface="Calibri" pitchFamily="34" charset="0"/>
              </a:rPr>
              <a:t> of Joseph </a:t>
            </a:r>
            <a:br>
              <a:rPr kumimoji="0" lang="en-US" sz="2000" b="0" i="0" u="none" strike="noStrike" kern="1200" cap="none" spc="0" normalizeH="0" baseline="0" noProof="0" dirty="0">
                <a:ln>
                  <a:noFill/>
                </a:ln>
                <a:solidFill>
                  <a:srgbClr val="FFFF00"/>
                </a:solidFill>
                <a:effectLst>
                  <a:glow rad="76200">
                    <a:prstClr val="black">
                      <a:alpha val="60000"/>
                    </a:prstClr>
                  </a:glow>
                </a:effectLst>
                <a:uLnTx/>
                <a:uFillTx/>
                <a:latin typeface="Calibri" pitchFamily="34" charset="0"/>
                <a:ea typeface="+mn-ea"/>
                <a:cs typeface="Calibri" pitchFamily="34" charset="0"/>
              </a:rPr>
            </a:br>
            <a:r>
              <a:rPr kumimoji="0" lang="en-US" sz="2000" b="0" i="0" u="none" strike="noStrike" kern="1200" cap="none" spc="0" normalizeH="0" baseline="0" noProof="0" dirty="0">
                <a:ln>
                  <a:noFill/>
                </a:ln>
                <a:solidFill>
                  <a:srgbClr val="FFFF00"/>
                </a:solidFill>
                <a:effectLst>
                  <a:glow rad="76200">
                    <a:prstClr val="black">
                      <a:alpha val="60000"/>
                    </a:prstClr>
                  </a:glow>
                </a:effectLst>
                <a:uLnTx/>
                <a:uFillTx/>
                <a:latin typeface="Calibri" pitchFamily="34" charset="0"/>
                <a:ea typeface="+mn-ea"/>
                <a:cs typeface="Calibri" pitchFamily="34" charset="0"/>
              </a:rPr>
              <a:t>and Mary</a:t>
            </a:r>
          </a:p>
        </p:txBody>
      </p:sp>
    </p:spTree>
    <p:extLst>
      <p:ext uri="{BB962C8B-B14F-4D97-AF65-F5344CB8AC3E}">
        <p14:creationId xmlns:p14="http://schemas.microsoft.com/office/powerpoint/2010/main" val="807747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PLBL\HVHL - the 1900s\06 Traditional Life and Customs\Christmas Story\Native home near Bethlehem, mat054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059" y="461394"/>
            <a:ext cx="4979882" cy="611862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Nativity scene recreated in native home near Bethlehem</a:t>
            </a:r>
          </a:p>
        </p:txBody>
      </p:sp>
      <p:sp>
        <p:nvSpPr>
          <p:cNvPr id="3" name="Text Placeholder 2"/>
          <p:cNvSpPr>
            <a:spLocks noGrp="1"/>
          </p:cNvSpPr>
          <p:nvPr>
            <p:ph type="body" sz="quarter" idx="12"/>
          </p:nvPr>
        </p:nvSpPr>
        <p:spPr>
          <a:xfrm>
            <a:off x="7482980" y="6519672"/>
            <a:ext cx="1661020" cy="338328"/>
          </a:xfrm>
        </p:spPr>
        <p:txBody>
          <a:bodyPr/>
          <a:lstStyle/>
          <a:p>
            <a:r>
              <a:rPr lang="en-US" sz="2800" dirty="0"/>
              <a:t>Luke 2:7</a:t>
            </a:r>
          </a:p>
        </p:txBody>
      </p:sp>
      <p:sp>
        <p:nvSpPr>
          <p:cNvPr id="4" name="Title 3"/>
          <p:cNvSpPr>
            <a:spLocks noGrp="1"/>
          </p:cNvSpPr>
          <p:nvPr>
            <p:ph type="title"/>
          </p:nvPr>
        </p:nvSpPr>
        <p:spPr/>
        <p:txBody>
          <a:bodyPr/>
          <a:lstStyle/>
          <a:p>
            <a:r>
              <a:rPr lang="en-US" dirty="0"/>
              <a:t>She gave birth to her firstborn son, and wrapped Him in cloths, and laid Him in a manger</a:t>
            </a:r>
          </a:p>
        </p:txBody>
      </p:sp>
      <p:sp>
        <p:nvSpPr>
          <p:cNvPr id="5" name="Rectangle 4">
            <a:extLst>
              <a:ext uri="{FF2B5EF4-FFF2-40B4-BE49-F238E27FC236}">
                <a16:creationId xmlns:a16="http://schemas.microsoft.com/office/drawing/2014/main" id="{0A209AE3-07F7-1CA2-2CB1-3A6ED48F108D}"/>
              </a:ext>
            </a:extLst>
          </p:cNvPr>
          <p:cNvSpPr/>
          <p:nvPr/>
        </p:nvSpPr>
        <p:spPr>
          <a:xfrm>
            <a:off x="2082059" y="461394"/>
            <a:ext cx="4979882" cy="602656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686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9" name="TextBox 8">
            <a:extLst>
              <a:ext uri="{FF2B5EF4-FFF2-40B4-BE49-F238E27FC236}">
                <a16:creationId xmlns:a16="http://schemas.microsoft.com/office/drawing/2014/main" id="{9A77D1E2-19AB-416E-AFF1-C11F743E0109}"/>
              </a:ext>
            </a:extLst>
          </p:cNvPr>
          <p:cNvSpPr txBox="1"/>
          <p:nvPr/>
        </p:nvSpPr>
        <p:spPr>
          <a:xfrm>
            <a:off x="436228" y="766230"/>
            <a:ext cx="8070209"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word translated as “inn” is the Greek word </a:t>
            </a:r>
            <a:r>
              <a:rPr kumimoji="0" lang="en-US" sz="2800" b="1" i="1" u="none" strike="noStrike" kern="1200" cap="none" spc="0" normalizeH="0" baseline="0" noProof="0" dirty="0" err="1">
                <a:ln>
                  <a:noFill/>
                </a:ln>
                <a:solidFill>
                  <a:srgbClr val="FF0000"/>
                </a:solidFill>
                <a:effectLst/>
                <a:uLnTx/>
                <a:uFillTx/>
                <a:latin typeface="Calibri"/>
                <a:ea typeface="+mn-ea"/>
                <a:cs typeface="+mn-cs"/>
              </a:rPr>
              <a:t>kataluma</a:t>
            </a:r>
            <a:r>
              <a:rPr kumimoji="0" lang="en-US" sz="2800" b="1" i="0" u="none" strike="noStrike" kern="1200" cap="none" spc="0" normalizeH="0" baseline="0" noProof="0" dirty="0">
                <a:ln>
                  <a:noFill/>
                </a:ln>
                <a:solidFill>
                  <a:srgbClr val="FF0000"/>
                </a:solidFill>
                <a:effectLst/>
                <a:uLnTx/>
                <a:uFillTx/>
                <a:latin typeface="Calibri"/>
                <a:ea typeface="+mn-ea"/>
                <a:cs typeface="+mn-cs"/>
              </a:rPr>
              <a:t>,</a:t>
            </a:r>
            <a:r>
              <a:rPr kumimoji="0" lang="en-US" sz="2800" b="0" i="0" u="none" strike="noStrike" kern="1200" cap="none" spc="0" normalizeH="0" baseline="0" noProof="0" dirty="0">
                <a:ln>
                  <a:noFill/>
                </a:ln>
                <a:solidFill>
                  <a:prstClr val="black"/>
                </a:solidFill>
                <a:effectLst/>
                <a:uLnTx/>
                <a:uFillTx/>
                <a:latin typeface="Calibri"/>
                <a:ea typeface="+mn-ea"/>
                <a:cs typeface="+mn-cs"/>
              </a:rPr>
              <a:t> used elsewhere by Luke and always translated as “</a:t>
            </a:r>
            <a:r>
              <a:rPr kumimoji="0" lang="en-US" sz="2800" b="1" i="0" u="none" strike="noStrike" kern="1200" cap="none" spc="0" normalizeH="0" baseline="0" noProof="0" dirty="0">
                <a:ln>
                  <a:noFill/>
                </a:ln>
                <a:solidFill>
                  <a:srgbClr val="FF0000"/>
                </a:solidFill>
                <a:effectLst/>
                <a:uLnTx/>
                <a:uFillTx/>
                <a:latin typeface="Calibri"/>
                <a:ea typeface="+mn-ea"/>
                <a:cs typeface="+mn-cs"/>
              </a:rPr>
              <a:t>guest chamber” or “upper room</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a:ln>
                  <a:noFill/>
                </a:ln>
                <a:solidFill>
                  <a:srgbClr val="0070C0"/>
                </a:solidFill>
                <a:effectLst/>
                <a:uLnTx/>
                <a:uFillTx/>
                <a:latin typeface="Calibri"/>
                <a:ea typeface="+mn-ea"/>
                <a:cs typeface="+mn-cs"/>
              </a:rPr>
              <a:t>(Luke 22:11; cf. Mark 14:14</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1" name="TextBox 10">
            <a:extLst>
              <a:ext uri="{FF2B5EF4-FFF2-40B4-BE49-F238E27FC236}">
                <a16:creationId xmlns:a16="http://schemas.microsoft.com/office/drawing/2014/main" id="{EF401400-A9C3-05CC-437E-B3AC1AE5AACB}"/>
              </a:ext>
            </a:extLst>
          </p:cNvPr>
          <p:cNvSpPr txBox="1"/>
          <p:nvPr/>
        </p:nvSpPr>
        <p:spPr>
          <a:xfrm>
            <a:off x="436228" y="2978093"/>
            <a:ext cx="8422546" cy="3170099"/>
          </a:xfrm>
          <a:prstGeom prst="rect">
            <a:avLst/>
          </a:prstGeom>
          <a:noFill/>
        </p:spPr>
        <p:txBody>
          <a:bodyPr wrap="square">
            <a:spAutoFit/>
          </a:bodyPr>
          <a:lstStyle/>
          <a:p>
            <a:r>
              <a:rPr lang="en-US" sz="2000" b="1" dirty="0">
                <a:solidFill>
                  <a:srgbClr val="0070C0"/>
                </a:solidFill>
              </a:rPr>
              <a:t>Mark 14:15 </a:t>
            </a:r>
            <a:r>
              <a:rPr lang="en-US" sz="2000" dirty="0"/>
              <a:t>And he will shew you a large </a:t>
            </a:r>
            <a:r>
              <a:rPr lang="en-US" sz="2000" b="1" dirty="0">
                <a:solidFill>
                  <a:srgbClr val="0070C0"/>
                </a:solidFill>
              </a:rPr>
              <a:t>upper room </a:t>
            </a:r>
            <a:r>
              <a:rPr lang="en-US" sz="2000" dirty="0"/>
              <a:t>furnished and prepared: there make ready for us.</a:t>
            </a:r>
          </a:p>
          <a:p>
            <a:endParaRPr lang="en-US" sz="2000" dirty="0"/>
          </a:p>
          <a:p>
            <a:r>
              <a:rPr lang="en-US" sz="2000" b="1" dirty="0">
                <a:solidFill>
                  <a:srgbClr val="0070C0"/>
                </a:solidFill>
              </a:rPr>
              <a:t>Luke 22:12 </a:t>
            </a:r>
            <a:r>
              <a:rPr lang="en-US" sz="2000" dirty="0"/>
              <a:t>And he shall shew you a large </a:t>
            </a:r>
            <a:r>
              <a:rPr lang="en-US" sz="2000" b="1" dirty="0">
                <a:solidFill>
                  <a:srgbClr val="0070C0"/>
                </a:solidFill>
              </a:rPr>
              <a:t>upper room </a:t>
            </a:r>
            <a:r>
              <a:rPr lang="en-US" sz="2000" dirty="0"/>
              <a:t>furnished: there make ready.</a:t>
            </a:r>
          </a:p>
          <a:p>
            <a:endParaRPr lang="en-US" sz="2000" dirty="0"/>
          </a:p>
          <a:p>
            <a:r>
              <a:rPr lang="en-US" sz="2000" dirty="0"/>
              <a:t> </a:t>
            </a:r>
            <a:r>
              <a:rPr lang="en-US" sz="2000" b="1" dirty="0">
                <a:solidFill>
                  <a:srgbClr val="0070C0"/>
                </a:solidFill>
              </a:rPr>
              <a:t>Acts 1:13 </a:t>
            </a:r>
            <a:r>
              <a:rPr lang="en-US" sz="2000" dirty="0"/>
              <a:t>And when they were come in, they went up into an </a:t>
            </a:r>
            <a:r>
              <a:rPr lang="en-US" sz="2000" b="1" dirty="0">
                <a:solidFill>
                  <a:srgbClr val="0070C0"/>
                </a:solidFill>
              </a:rPr>
              <a:t>upper room</a:t>
            </a:r>
            <a:r>
              <a:rPr lang="en-US" sz="2000" dirty="0"/>
              <a:t>, where abode both Peter, and James, and John, and Andrew, Philip, and Thomas, Bartholomew, and Matthew, James the son of Alphaeus, and Simon Zelotes, and Judas the brother of James.</a:t>
            </a:r>
          </a:p>
        </p:txBody>
      </p:sp>
    </p:spTree>
    <p:extLst>
      <p:ext uri="{BB962C8B-B14F-4D97-AF65-F5344CB8AC3E}">
        <p14:creationId xmlns:p14="http://schemas.microsoft.com/office/powerpoint/2010/main" val="234804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8" name="TextBox 7">
            <a:extLst>
              <a:ext uri="{FF2B5EF4-FFF2-40B4-BE49-F238E27FC236}">
                <a16:creationId xmlns:a16="http://schemas.microsoft.com/office/drawing/2014/main" id="{3379FD1E-B4C3-B594-9DB8-6F49F7E5890E}"/>
              </a:ext>
            </a:extLst>
          </p:cNvPr>
          <p:cNvSpPr txBox="1"/>
          <p:nvPr/>
        </p:nvSpPr>
        <p:spPr>
          <a:xfrm>
            <a:off x="545284" y="1249960"/>
            <a:ext cx="7885651"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When Luke wants to speak of a paid establishment (i.e., an inn), he uses a different Greek word, </a:t>
            </a:r>
            <a:r>
              <a:rPr kumimoji="0" lang="en-US" sz="2800" b="1" i="1" u="none" strike="noStrike" kern="1200" cap="none" spc="0" normalizeH="0" baseline="0" noProof="0" dirty="0" err="1">
                <a:ln>
                  <a:noFill/>
                </a:ln>
                <a:solidFill>
                  <a:srgbClr val="FF0000"/>
                </a:solidFill>
                <a:effectLst/>
                <a:uLnTx/>
                <a:uFillTx/>
                <a:latin typeface="Calibri"/>
                <a:ea typeface="+mn-ea"/>
                <a:cs typeface="+mn-cs"/>
              </a:rPr>
              <a:t>pandocheion</a:t>
            </a:r>
            <a:r>
              <a:rPr kumimoji="0" lang="en-US" sz="2800" b="1" i="0" u="none" strike="noStrike" kern="1200" cap="none" spc="0" normalizeH="0" baseline="0" noProof="0" dirty="0">
                <a:ln>
                  <a:noFill/>
                </a:ln>
                <a:solidFill>
                  <a:srgbClr val="FF0000"/>
                </a:solidFill>
                <a:effectLst/>
                <a:uLnTx/>
                <a:uFillTx/>
                <a:latin typeface="Calibri"/>
                <a:ea typeface="+mn-ea"/>
                <a:cs typeface="+mn-cs"/>
              </a:rPr>
              <a:t>, as in the story of the Good Samaritan </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r>
              <a:rPr kumimoji="0" lang="en-US" sz="2800" b="1" i="0" u="none" strike="noStrike" kern="1200" cap="none" spc="0" normalizeH="0" baseline="0" noProof="0" dirty="0">
                <a:ln>
                  <a:noFill/>
                </a:ln>
                <a:solidFill>
                  <a:srgbClr val="0070C0"/>
                </a:solidFill>
                <a:effectLst/>
                <a:uLnTx/>
                <a:uFillTx/>
                <a:latin typeface="Calibri"/>
                <a:ea typeface="+mn-ea"/>
                <a:cs typeface="+mn-cs"/>
              </a:rPr>
              <a:t>Luke 10:34</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Dozens of English translations translate </a:t>
            </a:r>
            <a:r>
              <a:rPr kumimoji="0" lang="en-US" sz="2800" b="0" i="1" u="none" strike="noStrike" kern="1200" cap="none" spc="0" normalizeH="0" baseline="0" noProof="0" dirty="0" err="1">
                <a:ln>
                  <a:noFill/>
                </a:ln>
                <a:solidFill>
                  <a:prstClr val="black"/>
                </a:solidFill>
                <a:effectLst/>
                <a:uLnTx/>
                <a:uFillTx/>
                <a:latin typeface="Calibri"/>
                <a:ea typeface="+mn-ea"/>
                <a:cs typeface="+mn-cs"/>
              </a:rPr>
              <a:t>kataluma</a:t>
            </a:r>
            <a:r>
              <a:rPr kumimoji="0" lang="en-US" sz="2800" b="0" i="0" u="none" strike="noStrike" kern="1200" cap="none" spc="0" normalizeH="0" baseline="0" noProof="0" dirty="0">
                <a:ln>
                  <a:noFill/>
                </a:ln>
                <a:solidFill>
                  <a:prstClr val="black"/>
                </a:solidFill>
                <a:effectLst/>
                <a:uLnTx/>
                <a:uFillTx/>
                <a:latin typeface="Calibri"/>
                <a:ea typeface="+mn-ea"/>
                <a:cs typeface="+mn-cs"/>
              </a:rPr>
              <a:t> as “inn” in </a:t>
            </a:r>
            <a:r>
              <a:rPr kumimoji="0" lang="en-US" sz="2800" b="1" i="0" u="none" strike="noStrike" kern="1200" cap="none" spc="0" normalizeH="0" baseline="0" noProof="0" dirty="0">
                <a:ln>
                  <a:noFill/>
                </a:ln>
                <a:solidFill>
                  <a:srgbClr val="0070C0"/>
                </a:solidFill>
                <a:effectLst/>
                <a:uLnTx/>
                <a:uFillTx/>
                <a:latin typeface="Calibri"/>
                <a:ea typeface="+mn-ea"/>
                <a:cs typeface="+mn-cs"/>
              </a:rPr>
              <a:t>Luke 2:7 </a:t>
            </a:r>
            <a:r>
              <a:rPr kumimoji="0" lang="en-US" sz="2800" b="0" i="0" u="none" strike="noStrike" kern="1200" cap="none" spc="0" normalizeH="0" baseline="0" noProof="0" dirty="0">
                <a:ln>
                  <a:noFill/>
                </a:ln>
                <a:solidFill>
                  <a:prstClr val="black"/>
                </a:solidFill>
                <a:effectLst/>
                <a:uLnTx/>
                <a:uFillTx/>
                <a:latin typeface="Calibri"/>
                <a:ea typeface="+mn-ea"/>
                <a:cs typeface="+mn-cs"/>
              </a:rPr>
              <a:t>and not as “guest room,” but some translations use this including the NIV2011, CEB, and NJB.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(This American Colony photograph was taken between 1900 and 1920.)</a:t>
            </a:r>
          </a:p>
        </p:txBody>
      </p:sp>
    </p:spTree>
    <p:extLst>
      <p:ext uri="{BB962C8B-B14F-4D97-AF65-F5344CB8AC3E}">
        <p14:creationId xmlns:p14="http://schemas.microsoft.com/office/powerpoint/2010/main" val="932209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Public\_Bethany\luke02\Village guest chamber, mat056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936" y="228600"/>
            <a:ext cx="6972128"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Village guest chamber (upper story)</a:t>
            </a:r>
          </a:p>
        </p:txBody>
      </p:sp>
      <p:sp>
        <p:nvSpPr>
          <p:cNvPr id="3" name="Text Placeholder 2"/>
          <p:cNvSpPr>
            <a:spLocks noGrp="1"/>
          </p:cNvSpPr>
          <p:nvPr>
            <p:ph type="body" sz="quarter" idx="12"/>
          </p:nvPr>
        </p:nvSpPr>
        <p:spPr/>
        <p:txBody>
          <a:bodyPr/>
          <a:lstStyle/>
          <a:p>
            <a:r>
              <a:rPr lang="en-US" dirty="0"/>
              <a:t>2:7</a:t>
            </a:r>
          </a:p>
        </p:txBody>
      </p:sp>
      <p:sp>
        <p:nvSpPr>
          <p:cNvPr id="4" name="Title 3"/>
          <p:cNvSpPr>
            <a:spLocks noGrp="1"/>
          </p:cNvSpPr>
          <p:nvPr>
            <p:ph type="title"/>
          </p:nvPr>
        </p:nvSpPr>
        <p:spPr/>
        <p:txBody>
          <a:bodyPr/>
          <a:lstStyle/>
          <a:p>
            <a:r>
              <a:rPr lang="en-US" dirty="0"/>
              <a:t>There was no room for them in the guest chamber</a:t>
            </a:r>
          </a:p>
        </p:txBody>
      </p:sp>
    </p:spTree>
    <p:extLst>
      <p:ext uri="{BB962C8B-B14F-4D97-AF65-F5344CB8AC3E}">
        <p14:creationId xmlns:p14="http://schemas.microsoft.com/office/powerpoint/2010/main" val="2181964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Public\_Bethany\luke02\Traditional house upper room at Taiyibeh, tb0512073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681"/>
            <a:ext cx="9144000" cy="6116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Guest chamber in traditional house in </a:t>
            </a:r>
            <a:r>
              <a:rPr lang="en-US" dirty="0" err="1"/>
              <a:t>Taybeh</a:t>
            </a:r>
            <a:endParaRPr lang="en-US" dirty="0"/>
          </a:p>
        </p:txBody>
      </p:sp>
      <p:sp>
        <p:nvSpPr>
          <p:cNvPr id="3" name="Text Placeholder 2"/>
          <p:cNvSpPr>
            <a:spLocks noGrp="1"/>
          </p:cNvSpPr>
          <p:nvPr>
            <p:ph type="body" sz="quarter" idx="12"/>
          </p:nvPr>
        </p:nvSpPr>
        <p:spPr/>
        <p:txBody>
          <a:bodyPr/>
          <a:lstStyle/>
          <a:p>
            <a:r>
              <a:rPr lang="en-US" dirty="0"/>
              <a:t>2:7</a:t>
            </a:r>
          </a:p>
        </p:txBody>
      </p:sp>
      <p:sp>
        <p:nvSpPr>
          <p:cNvPr id="4" name="Title 3"/>
          <p:cNvSpPr>
            <a:spLocks noGrp="1"/>
          </p:cNvSpPr>
          <p:nvPr>
            <p:ph type="title"/>
          </p:nvPr>
        </p:nvSpPr>
        <p:spPr/>
        <p:txBody>
          <a:bodyPr/>
          <a:lstStyle/>
          <a:p>
            <a:r>
              <a:rPr lang="en-US" dirty="0"/>
              <a:t>There was no room for them in the guest chamber</a:t>
            </a:r>
          </a:p>
        </p:txBody>
      </p:sp>
    </p:spTree>
    <p:extLst>
      <p:ext uri="{BB962C8B-B14F-4D97-AF65-F5344CB8AC3E}">
        <p14:creationId xmlns:p14="http://schemas.microsoft.com/office/powerpoint/2010/main" val="343142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7" name="TextBox 6">
            <a:extLst>
              <a:ext uri="{FF2B5EF4-FFF2-40B4-BE49-F238E27FC236}">
                <a16:creationId xmlns:a16="http://schemas.microsoft.com/office/drawing/2014/main" id="{6604A0CD-9E0F-C94B-6572-3461B43E0131}"/>
              </a:ext>
            </a:extLst>
          </p:cNvPr>
          <p:cNvSpPr txBox="1"/>
          <p:nvPr/>
        </p:nvSpPr>
        <p:spPr>
          <a:xfrm>
            <a:off x="511728" y="956346"/>
            <a:ext cx="8036654" cy="526297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The result of the mistranslation of </a:t>
            </a:r>
            <a:r>
              <a:rPr kumimoji="0" lang="en-US" sz="2400" b="1" i="1" u="none" strike="noStrike" kern="0" cap="none" spc="0" normalizeH="0" baseline="0" noProof="0" dirty="0" err="1">
                <a:ln>
                  <a:noFill/>
                </a:ln>
                <a:solidFill>
                  <a:srgbClr val="FF0000"/>
                </a:solidFill>
                <a:effectLst/>
                <a:uLnTx/>
                <a:uFillTx/>
              </a:rPr>
              <a:t>kataluma</a:t>
            </a:r>
            <a:r>
              <a:rPr kumimoji="0" lang="en-US" sz="2400" b="1" i="0" u="none" strike="noStrike" kern="0" cap="none" spc="0" normalizeH="0" baseline="0" noProof="0" dirty="0">
                <a:ln>
                  <a:noFill/>
                </a:ln>
                <a:solidFill>
                  <a:srgbClr val="FF0000"/>
                </a:solidFill>
                <a:effectLst/>
                <a:uLnTx/>
                <a:uFillTx/>
              </a:rPr>
              <a:t> as “inn</a:t>
            </a:r>
            <a:r>
              <a:rPr kumimoji="0" lang="en-US" sz="2400" b="0" i="0" u="none" strike="noStrike" kern="0" cap="none" spc="0" normalizeH="0" baseline="0" noProof="0" dirty="0">
                <a:ln>
                  <a:noFill/>
                </a:ln>
                <a:solidFill>
                  <a:prstClr val="black"/>
                </a:solidFill>
                <a:effectLst/>
                <a:uLnTx/>
                <a:uFillTx/>
              </a:rPr>
              <a:t>” leads to a different understanding of the story. </a:t>
            </a:r>
            <a:r>
              <a:rPr kumimoji="0" lang="en-US" sz="2400" b="0" i="0" u="sng" strike="noStrike" kern="0" cap="none" spc="0" normalizeH="0" baseline="0" noProof="0" dirty="0">
                <a:ln>
                  <a:noFill/>
                </a:ln>
                <a:solidFill>
                  <a:prstClr val="black"/>
                </a:solidFill>
                <a:effectLst/>
                <a:uLnTx/>
                <a:uFillTx/>
              </a:rPr>
              <a:t>It is not that Joseph and Mary were late to town</a:t>
            </a:r>
            <a:r>
              <a:rPr kumimoji="0" lang="en-US" sz="2400" b="0" i="0" u="none" strike="noStrike" kern="0" cap="none" spc="0" normalizeH="0" baseline="0" noProof="0" dirty="0">
                <a:ln>
                  <a:noFill/>
                </a:ln>
                <a:solidFill>
                  <a:prstClr val="black"/>
                </a:solidFill>
                <a:effectLst/>
                <a:uLnTx/>
                <a:uFillTx/>
              </a:rPr>
              <a:t> (to book a room in the local hotel), but rather </a:t>
            </a:r>
            <a:r>
              <a:rPr kumimoji="0" lang="en-US" sz="2400" b="1" i="0" u="none" strike="noStrike" kern="0" cap="none" spc="0" normalizeH="0" baseline="0" noProof="0" dirty="0">
                <a:ln>
                  <a:noFill/>
                </a:ln>
                <a:solidFill>
                  <a:prstClr val="black"/>
                </a:solidFill>
                <a:effectLst/>
                <a:uLnTx/>
                <a:uFillTx/>
              </a:rPr>
              <a:t>they were rejected by their family (who refused to allow them to stay in the family guest chamber).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It is not surprising that Joseph and Mary had family members in town, as they were returning for the census to their ancestral city.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 That there was no room in the guest chamber for a pregnant woman suggests that they chose not to make room for this unwedded mother. The birth of Jesus in a room where animals lived suggests shame and rejection.</a:t>
            </a:r>
          </a:p>
        </p:txBody>
      </p:sp>
      <p:sp>
        <p:nvSpPr>
          <p:cNvPr id="8" name="Star: 5 Points 7">
            <a:extLst>
              <a:ext uri="{FF2B5EF4-FFF2-40B4-BE49-F238E27FC236}">
                <a16:creationId xmlns:a16="http://schemas.microsoft.com/office/drawing/2014/main" id="{2902E0E1-B70D-3E28-BD14-4147362F2739}"/>
              </a:ext>
            </a:extLst>
          </p:cNvPr>
          <p:cNvSpPr/>
          <p:nvPr/>
        </p:nvSpPr>
        <p:spPr>
          <a:xfrm>
            <a:off x="67112" y="4297455"/>
            <a:ext cx="738231" cy="68789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249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7" name="TextBox 6">
            <a:extLst>
              <a:ext uri="{FF2B5EF4-FFF2-40B4-BE49-F238E27FC236}">
                <a16:creationId xmlns:a16="http://schemas.microsoft.com/office/drawing/2014/main" id="{CD968EF0-B135-01FE-8788-DC0F032365AB}"/>
              </a:ext>
            </a:extLst>
          </p:cNvPr>
          <p:cNvSpPr txBox="1"/>
          <p:nvPr/>
        </p:nvSpPr>
        <p:spPr>
          <a:xfrm>
            <a:off x="402673" y="1140904"/>
            <a:ext cx="8305100" cy="498598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The </a:t>
            </a:r>
            <a:r>
              <a:rPr kumimoji="0" lang="en-US" sz="2800" b="0" i="0" u="sng" strike="noStrike" kern="0" cap="none" spc="0" normalizeH="0" baseline="0" noProof="0" dirty="0">
                <a:ln>
                  <a:noFill/>
                </a:ln>
                <a:solidFill>
                  <a:prstClr val="black"/>
                </a:solidFill>
                <a:effectLst/>
                <a:uLnTx/>
                <a:uFillTx/>
              </a:rPr>
              <a:t>birth of Christ would be the most significant birth in history </a:t>
            </a:r>
            <a:r>
              <a:rPr kumimoji="0" lang="en-US" sz="2800" b="0" i="0" u="none" strike="noStrike" kern="0" cap="none" spc="0" normalizeH="0" baseline="0" noProof="0" dirty="0">
                <a:ln>
                  <a:noFill/>
                </a:ln>
                <a:solidFill>
                  <a:prstClr val="black"/>
                </a:solidFill>
                <a:effectLst/>
                <a:uLnTx/>
                <a:uFillTx/>
              </a:rPr>
              <a:t>and carried with it great eternal significance.  Through Him would all the nations of the earth be blessed. The Lamb of God that takes away the sins of the world would be born of Mary.  </a:t>
            </a:r>
          </a:p>
          <a:p>
            <a:pPr marL="0" marR="0" lvl="0" indent="0" defTabSz="914400" eaLnBrk="1" fontAlgn="auto" latinLnBrk="0" hangingPunct="1">
              <a:lnSpc>
                <a:spcPct val="100000"/>
              </a:lnSpc>
              <a:spcBef>
                <a:spcPts val="0"/>
              </a:spcBef>
              <a:spcAft>
                <a:spcPts val="0"/>
              </a:spcAft>
              <a:buClrTx/>
              <a:buSzTx/>
              <a:buFontTx/>
              <a:buNone/>
              <a:tabLst/>
              <a:defRPr/>
            </a:pPr>
            <a:endParaRPr lang="en-US" sz="28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The hope of Israel was coming.  Israel existed as a special nation in God’s scheme of things for one primary purpose - </a:t>
            </a:r>
            <a:r>
              <a:rPr kumimoji="0" lang="en-US" sz="3200" b="1" i="0" u="none" strike="noStrike" kern="0" cap="none" spc="0" normalizeH="0" baseline="0" noProof="0" dirty="0">
                <a:ln>
                  <a:noFill/>
                </a:ln>
                <a:solidFill>
                  <a:prstClr val="black"/>
                </a:solidFill>
                <a:effectLst/>
                <a:uLnTx/>
                <a:uFillTx/>
              </a:rPr>
              <a:t>to bring the savior into the world.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98117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0" y="30499"/>
            <a:ext cx="9144001" cy="2491873"/>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50333" y="277316"/>
            <a:ext cx="9143999" cy="1938992"/>
          </a:xfrm>
          <a:prstGeom prst="rect">
            <a:avLst/>
          </a:prstGeom>
          <a:noFill/>
        </p:spPr>
        <p:txBody>
          <a:bodyPr wrap="square" rtlCol="0">
            <a:spAutoFit/>
          </a:bodyPr>
          <a:lstStyle/>
          <a:p>
            <a:pPr algn="ctr"/>
            <a:r>
              <a:rPr lang="en-US" sz="6000" b="1" dirty="0">
                <a:solidFill>
                  <a:schemeClr val="bg1"/>
                </a:solidFill>
              </a:rPr>
              <a:t>A Savior Who Is              Christ The Lord.  </a:t>
            </a:r>
            <a:r>
              <a:rPr lang="en-US" sz="6000" dirty="0">
                <a:solidFill>
                  <a:schemeClr val="bg1"/>
                </a:solidFill>
              </a:rPr>
              <a:t>Luke 2:11 </a:t>
            </a:r>
          </a:p>
        </p:txBody>
      </p:sp>
      <p:sp>
        <p:nvSpPr>
          <p:cNvPr id="8" name="TextBox 7">
            <a:extLst>
              <a:ext uri="{FF2B5EF4-FFF2-40B4-BE49-F238E27FC236}">
                <a16:creationId xmlns:a16="http://schemas.microsoft.com/office/drawing/2014/main" id="{83A48F8D-29E4-86F3-3E81-885ECAE3457F}"/>
              </a:ext>
            </a:extLst>
          </p:cNvPr>
          <p:cNvSpPr txBox="1"/>
          <p:nvPr/>
        </p:nvSpPr>
        <p:spPr>
          <a:xfrm>
            <a:off x="561182" y="2908266"/>
            <a:ext cx="8146589" cy="3046988"/>
          </a:xfrm>
          <a:prstGeom prst="rect">
            <a:avLst/>
          </a:prstGeom>
          <a:noFill/>
        </p:spPr>
        <p:txBody>
          <a:bodyPr wrap="square">
            <a:spAutoFit/>
          </a:bodyPr>
          <a:lstStyle/>
          <a:p>
            <a:r>
              <a:rPr lang="en-US" sz="3200" b="1" dirty="0">
                <a:solidFill>
                  <a:srgbClr val="0070C0"/>
                </a:solidFill>
              </a:rPr>
              <a:t>Luke 2:1 </a:t>
            </a:r>
            <a:r>
              <a:rPr lang="en-US" sz="3200" dirty="0"/>
              <a:t>And it came to pass in those days that a decree went out from Caesar Augustus that all the world should be registered. 2 This census first took place while Quirinius was governing Syria.  3 So all went to be registered, everyone to his own city.</a:t>
            </a:r>
          </a:p>
        </p:txBody>
      </p:sp>
      <p:sp>
        <p:nvSpPr>
          <p:cNvPr id="7" name="Rectangle 6">
            <a:extLst>
              <a:ext uri="{FF2B5EF4-FFF2-40B4-BE49-F238E27FC236}">
                <a16:creationId xmlns:a16="http://schemas.microsoft.com/office/drawing/2014/main" id="{14CFEF23-6A45-37CF-74EA-E19AEBF1851A}"/>
              </a:ext>
            </a:extLst>
          </p:cNvPr>
          <p:cNvSpPr/>
          <p:nvPr/>
        </p:nvSpPr>
        <p:spPr>
          <a:xfrm>
            <a:off x="0" y="0"/>
            <a:ext cx="9127222" cy="6827501"/>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216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7" name="TextBox 6">
            <a:extLst>
              <a:ext uri="{FF2B5EF4-FFF2-40B4-BE49-F238E27FC236}">
                <a16:creationId xmlns:a16="http://schemas.microsoft.com/office/drawing/2014/main" id="{CD968EF0-B135-01FE-8788-DC0F032365AB}"/>
              </a:ext>
            </a:extLst>
          </p:cNvPr>
          <p:cNvSpPr txBox="1"/>
          <p:nvPr/>
        </p:nvSpPr>
        <p:spPr>
          <a:xfrm>
            <a:off x="671118" y="1182849"/>
            <a:ext cx="8279935" cy="421653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The history of Israel </a:t>
            </a:r>
            <a:r>
              <a:rPr kumimoji="0" lang="en-US" sz="2800" b="0" i="0" u="sng" strike="noStrike" kern="0" cap="none" spc="0" normalizeH="0" baseline="0" noProof="0" dirty="0">
                <a:ln>
                  <a:noFill/>
                </a:ln>
                <a:solidFill>
                  <a:prstClr val="black"/>
                </a:solidFill>
                <a:effectLst/>
                <a:uLnTx/>
                <a:uFillTx/>
              </a:rPr>
              <a:t>is the history of God’s preservation of the seed of Abraham</a:t>
            </a:r>
            <a:r>
              <a:rPr kumimoji="0" lang="en-US" sz="2800" b="0" i="0" u="none" strike="noStrike" kern="0" cap="none" spc="0" normalizeH="0" baseline="0" noProof="0" dirty="0">
                <a:ln>
                  <a:noFill/>
                </a:ln>
                <a:solidFill>
                  <a:prstClr val="black"/>
                </a:solidFill>
                <a:effectLst/>
                <a:uLnTx/>
                <a:uFillTx/>
              </a:rPr>
              <a:t>, for through that seed would come the blessing. </a:t>
            </a:r>
            <a:r>
              <a:rPr kumimoji="0" lang="en-US" sz="2800" b="0" i="0" u="sng" strike="noStrike" kern="0" cap="none" spc="0" normalizeH="0" baseline="0" noProof="0" dirty="0">
                <a:ln>
                  <a:noFill/>
                </a:ln>
                <a:solidFill>
                  <a:prstClr val="black"/>
                </a:solidFill>
                <a:effectLst/>
                <a:uLnTx/>
                <a:uFillTx/>
              </a:rPr>
              <a:t>The law </a:t>
            </a:r>
            <a:r>
              <a:rPr kumimoji="0" lang="en-US" sz="2800" b="0" i="0" u="none" strike="noStrike" kern="0" cap="none" spc="0" normalizeH="0" baseline="0" noProof="0" dirty="0">
                <a:ln>
                  <a:noFill/>
                </a:ln>
                <a:solidFill>
                  <a:prstClr val="black"/>
                </a:solidFill>
                <a:effectLst/>
                <a:uLnTx/>
                <a:uFillTx/>
              </a:rPr>
              <a:t>and </a:t>
            </a:r>
            <a:r>
              <a:rPr kumimoji="0" lang="en-US" sz="2800" b="0" i="0" u="sng" strike="noStrike" kern="0" cap="none" spc="0" normalizeH="0" baseline="0" noProof="0" dirty="0">
                <a:ln>
                  <a:noFill/>
                </a:ln>
                <a:solidFill>
                  <a:prstClr val="black"/>
                </a:solidFill>
                <a:effectLst/>
                <a:uLnTx/>
                <a:uFillTx/>
              </a:rPr>
              <a:t>prophets</a:t>
            </a:r>
            <a:r>
              <a:rPr kumimoji="0" lang="en-US" sz="2800" b="0" i="0" u="none" strike="noStrike" kern="0" cap="none" spc="0" normalizeH="0" baseline="0" noProof="0" dirty="0">
                <a:ln>
                  <a:noFill/>
                </a:ln>
                <a:solidFill>
                  <a:prstClr val="black"/>
                </a:solidFill>
                <a:effectLst/>
                <a:uLnTx/>
                <a:uFillTx/>
              </a:rPr>
              <a:t> of the Old Testament all spoke of His coming.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In Peter’s sermon at Solomon’s porch he said, “Yea and all the prophets from Samuel and them that followed after, as many as have spoken, they also told of these days” </a:t>
            </a:r>
            <a:r>
              <a:rPr kumimoji="0" lang="en-US" sz="3200" b="1" i="0" u="none" strike="noStrike" kern="0" cap="none" spc="0" normalizeH="0" baseline="0" noProof="0" dirty="0">
                <a:ln>
                  <a:noFill/>
                </a:ln>
                <a:solidFill>
                  <a:srgbClr val="0070C0"/>
                </a:solidFill>
                <a:effectLst/>
                <a:uLnTx/>
                <a:uFillTx/>
              </a:rPr>
              <a:t>(Acts 3:24).</a:t>
            </a:r>
          </a:p>
        </p:txBody>
      </p:sp>
    </p:spTree>
    <p:extLst>
      <p:ext uri="{BB962C8B-B14F-4D97-AF65-F5344CB8AC3E}">
        <p14:creationId xmlns:p14="http://schemas.microsoft.com/office/powerpoint/2010/main" val="2144362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8" name="TextBox 7">
            <a:extLst>
              <a:ext uri="{FF2B5EF4-FFF2-40B4-BE49-F238E27FC236}">
                <a16:creationId xmlns:a16="http://schemas.microsoft.com/office/drawing/2014/main" id="{84FAB78B-C016-CCD5-6167-323E663BD3D8}"/>
              </a:ext>
            </a:extLst>
          </p:cNvPr>
          <p:cNvSpPr txBox="1"/>
          <p:nvPr/>
        </p:nvSpPr>
        <p:spPr>
          <a:xfrm>
            <a:off x="620786" y="1132514"/>
            <a:ext cx="7860484" cy="4493538"/>
          </a:xfrm>
          <a:prstGeom prst="rect">
            <a:avLst/>
          </a:prstGeom>
          <a:noFill/>
        </p:spPr>
        <p:txBody>
          <a:bodyPr wrap="square">
            <a:spAutoFit/>
          </a:bodyPr>
          <a:lstStyle/>
          <a:p>
            <a:r>
              <a:rPr lang="en-US" sz="2600" b="1" dirty="0">
                <a:solidFill>
                  <a:srgbClr val="0070C0"/>
                </a:solidFill>
              </a:rPr>
              <a:t>Luke 2:13 </a:t>
            </a:r>
            <a:r>
              <a:rPr lang="en-US" sz="2600" dirty="0"/>
              <a:t>And suddenly there was with the angel a multitude of the heavenly host praising God and saying:</a:t>
            </a:r>
          </a:p>
          <a:p>
            <a:r>
              <a:rPr lang="en-US" sz="2600" b="1" dirty="0">
                <a:solidFill>
                  <a:srgbClr val="0070C0"/>
                </a:solidFill>
              </a:rPr>
              <a:t>14</a:t>
            </a:r>
            <a:r>
              <a:rPr lang="en-US" sz="2600" dirty="0"/>
              <a:t> "Glory to God in the highest, And on earth peace, goodwill toward men!“</a:t>
            </a:r>
          </a:p>
          <a:p>
            <a:endParaRPr lang="en-US" sz="2600" dirty="0"/>
          </a:p>
          <a:p>
            <a:r>
              <a:rPr lang="en-US" sz="2600" b="1" dirty="0">
                <a:solidFill>
                  <a:srgbClr val="0070C0"/>
                </a:solidFill>
              </a:rPr>
              <a:t>15</a:t>
            </a:r>
            <a:r>
              <a:rPr lang="en-US" sz="2600" dirty="0"/>
              <a:t> So it was, when the angels had gone away from them into heaven, that the shepherds said to one another, "Let us now go to Bethlehem and see this thing that has come to pass, which the Lord has made known to us."</a:t>
            </a:r>
          </a:p>
          <a:p>
            <a:r>
              <a:rPr lang="en-US" sz="2600" b="1" dirty="0">
                <a:solidFill>
                  <a:srgbClr val="0070C0"/>
                </a:solidFill>
              </a:rPr>
              <a:t>16</a:t>
            </a:r>
            <a:r>
              <a:rPr lang="en-US" sz="2600" dirty="0"/>
              <a:t> And they came with haste and found Mary and Joseph, and the Babe lying in a manger.</a:t>
            </a:r>
          </a:p>
        </p:txBody>
      </p:sp>
    </p:spTree>
    <p:extLst>
      <p:ext uri="{BB962C8B-B14F-4D97-AF65-F5344CB8AC3E}">
        <p14:creationId xmlns:p14="http://schemas.microsoft.com/office/powerpoint/2010/main" val="3749634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8" name="TextBox 7">
            <a:extLst>
              <a:ext uri="{FF2B5EF4-FFF2-40B4-BE49-F238E27FC236}">
                <a16:creationId xmlns:a16="http://schemas.microsoft.com/office/drawing/2014/main" id="{F10326B0-E075-0300-5300-DC327A7D086F}"/>
              </a:ext>
            </a:extLst>
          </p:cNvPr>
          <p:cNvSpPr txBox="1"/>
          <p:nvPr/>
        </p:nvSpPr>
        <p:spPr>
          <a:xfrm>
            <a:off x="494950" y="981512"/>
            <a:ext cx="8086988" cy="4401205"/>
          </a:xfrm>
          <a:prstGeom prst="rect">
            <a:avLst/>
          </a:prstGeom>
          <a:noFill/>
        </p:spPr>
        <p:txBody>
          <a:bodyPr wrap="square">
            <a:spAutoFit/>
          </a:bodyPr>
          <a:lstStyle/>
          <a:p>
            <a:r>
              <a:rPr lang="en-US" sz="2800" b="1" dirty="0">
                <a:solidFill>
                  <a:srgbClr val="0070C0"/>
                </a:solidFill>
              </a:rPr>
              <a:t>Luke 2:17 </a:t>
            </a:r>
            <a:r>
              <a:rPr lang="en-US" sz="2800" dirty="0"/>
              <a:t>Now when they had seen Him, they made widely known the saying which was told them concerning this Child.</a:t>
            </a:r>
          </a:p>
          <a:p>
            <a:r>
              <a:rPr lang="en-US" sz="2800" dirty="0"/>
              <a:t> </a:t>
            </a:r>
            <a:r>
              <a:rPr lang="en-US" sz="2800" b="1" dirty="0">
                <a:solidFill>
                  <a:srgbClr val="0070C0"/>
                </a:solidFill>
              </a:rPr>
              <a:t>18</a:t>
            </a:r>
            <a:r>
              <a:rPr lang="en-US" sz="2800" dirty="0"/>
              <a:t> And all those who heard it marveled at those things which were told them by the shepherds.</a:t>
            </a:r>
          </a:p>
          <a:p>
            <a:r>
              <a:rPr lang="en-US" sz="2800" dirty="0"/>
              <a:t> </a:t>
            </a:r>
            <a:r>
              <a:rPr lang="en-US" sz="2800" b="1" dirty="0">
                <a:solidFill>
                  <a:srgbClr val="0070C0"/>
                </a:solidFill>
              </a:rPr>
              <a:t>19</a:t>
            </a:r>
            <a:r>
              <a:rPr lang="en-US" sz="2800" dirty="0"/>
              <a:t> But Mary kept all these things and pondered them in her heart.</a:t>
            </a:r>
          </a:p>
          <a:p>
            <a:r>
              <a:rPr lang="en-US" sz="2800" dirty="0"/>
              <a:t> </a:t>
            </a:r>
            <a:r>
              <a:rPr lang="en-US" sz="2800" b="1" dirty="0">
                <a:solidFill>
                  <a:srgbClr val="0070C0"/>
                </a:solidFill>
              </a:rPr>
              <a:t>20</a:t>
            </a:r>
            <a:r>
              <a:rPr lang="en-US" sz="2800" dirty="0"/>
              <a:t> Then the shepherds returned, glorifying and praising God for all the things that they had heard and seen, as it was told them.</a:t>
            </a:r>
          </a:p>
        </p:txBody>
      </p:sp>
    </p:spTree>
    <p:extLst>
      <p:ext uri="{BB962C8B-B14F-4D97-AF65-F5344CB8AC3E}">
        <p14:creationId xmlns:p14="http://schemas.microsoft.com/office/powerpoint/2010/main" val="2356389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8" name="TextBox 7">
            <a:extLst>
              <a:ext uri="{FF2B5EF4-FFF2-40B4-BE49-F238E27FC236}">
                <a16:creationId xmlns:a16="http://schemas.microsoft.com/office/drawing/2014/main" id="{F428B901-7848-1FC6-29D0-3A9291908D8E}"/>
              </a:ext>
            </a:extLst>
          </p:cNvPr>
          <p:cNvSpPr txBox="1"/>
          <p:nvPr/>
        </p:nvSpPr>
        <p:spPr>
          <a:xfrm>
            <a:off x="578840" y="1040236"/>
            <a:ext cx="8103766" cy="4739759"/>
          </a:xfrm>
          <a:prstGeom prst="rect">
            <a:avLst/>
          </a:prstGeom>
          <a:noFill/>
        </p:spPr>
        <p:txBody>
          <a:bodyPr wrap="square">
            <a:spAutoFit/>
          </a:bodyPr>
          <a:lstStyle/>
          <a:p>
            <a:r>
              <a:rPr lang="en-US" sz="3200" b="1" dirty="0">
                <a:solidFill>
                  <a:srgbClr val="0070C0"/>
                </a:solidFill>
              </a:rPr>
              <a:t>(Simeon)</a:t>
            </a:r>
          </a:p>
          <a:p>
            <a:endParaRPr lang="en-US" sz="1400" b="1" dirty="0">
              <a:solidFill>
                <a:srgbClr val="0070C0"/>
              </a:solidFill>
            </a:endParaRPr>
          </a:p>
          <a:p>
            <a:r>
              <a:rPr lang="en-US" sz="3200" b="1" dirty="0">
                <a:solidFill>
                  <a:srgbClr val="0070C0"/>
                </a:solidFill>
              </a:rPr>
              <a:t>Luke 2:29 </a:t>
            </a:r>
            <a:r>
              <a:rPr lang="en-US" sz="3200" dirty="0"/>
              <a:t>"Lord, now You are letting Your servant depart in peace, According to Your word;</a:t>
            </a:r>
          </a:p>
          <a:p>
            <a:r>
              <a:rPr lang="en-US" sz="3200" b="1" dirty="0">
                <a:solidFill>
                  <a:srgbClr val="0070C0"/>
                </a:solidFill>
              </a:rPr>
              <a:t>30 </a:t>
            </a:r>
            <a:r>
              <a:rPr lang="en-US" sz="3200" dirty="0"/>
              <a:t>For my eyes have seen Your salvation</a:t>
            </a:r>
          </a:p>
          <a:p>
            <a:r>
              <a:rPr lang="en-US" sz="3200" b="1" dirty="0">
                <a:solidFill>
                  <a:srgbClr val="0070C0"/>
                </a:solidFill>
              </a:rPr>
              <a:t>31 </a:t>
            </a:r>
            <a:r>
              <a:rPr lang="en-US" sz="3200" dirty="0"/>
              <a:t>Which You have prepared before the face of all peoples,</a:t>
            </a:r>
          </a:p>
          <a:p>
            <a:r>
              <a:rPr lang="en-US" sz="3200" b="1" dirty="0">
                <a:solidFill>
                  <a:srgbClr val="0070C0"/>
                </a:solidFill>
              </a:rPr>
              <a:t>32</a:t>
            </a:r>
            <a:r>
              <a:rPr lang="en-US" sz="3200" dirty="0"/>
              <a:t> A light to bring revelation to the Gentiles, And the glory of Your people Israel."</a:t>
            </a:r>
          </a:p>
        </p:txBody>
      </p:sp>
    </p:spTree>
    <p:extLst>
      <p:ext uri="{BB962C8B-B14F-4D97-AF65-F5344CB8AC3E}">
        <p14:creationId xmlns:p14="http://schemas.microsoft.com/office/powerpoint/2010/main" val="3371658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8" name="TextBox 7">
            <a:extLst>
              <a:ext uri="{FF2B5EF4-FFF2-40B4-BE49-F238E27FC236}">
                <a16:creationId xmlns:a16="http://schemas.microsoft.com/office/drawing/2014/main" id="{7F10369C-37E9-1A37-4070-68253A72D6C6}"/>
              </a:ext>
            </a:extLst>
          </p:cNvPr>
          <p:cNvSpPr txBox="1"/>
          <p:nvPr/>
        </p:nvSpPr>
        <p:spPr>
          <a:xfrm>
            <a:off x="419450" y="766230"/>
            <a:ext cx="8237989" cy="5290871"/>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law and prophets had all instilled in Israel this expectant hope. Why then, when the promised Messiah finally arrived, did they desire nothing less than to kill Him?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Israel’s rejection of Christ is what makes the combined books of </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Luke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Acts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tragedy.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John began his account of the Gospel by saying, “He came unto his own and they that were his own received him not” (</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John 1:11</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Simeon said, “Behold, this child is set for the falling and the rising of many in Israel” (</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2:34</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732639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209725" y="4115939"/>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7" name="TextBox 6">
            <a:extLst>
              <a:ext uri="{FF2B5EF4-FFF2-40B4-BE49-F238E27FC236}">
                <a16:creationId xmlns:a16="http://schemas.microsoft.com/office/drawing/2014/main" id="{5A46388B-7674-2291-5DFB-508C4B2EA45B}"/>
              </a:ext>
            </a:extLst>
          </p:cNvPr>
          <p:cNvSpPr txBox="1"/>
          <p:nvPr/>
        </p:nvSpPr>
        <p:spPr>
          <a:xfrm>
            <a:off x="545284" y="1526797"/>
            <a:ext cx="8296712" cy="3293209"/>
          </a:xfrm>
          <a:prstGeom prst="rect">
            <a:avLst/>
          </a:prstGeom>
          <a:noFill/>
        </p:spPr>
        <p:txBody>
          <a:bodyPr wrap="square" rtlCol="0">
            <a:spAutoFit/>
          </a:bodyPr>
          <a:lstStyle/>
          <a:p>
            <a:r>
              <a:rPr lang="en-US" sz="4000" dirty="0"/>
              <a:t>Everybody wants Christ as their savior.</a:t>
            </a:r>
          </a:p>
          <a:p>
            <a:r>
              <a:rPr lang="en-US" sz="4000" dirty="0"/>
              <a:t>Only a few want him as Lord.</a:t>
            </a:r>
          </a:p>
          <a:p>
            <a:endParaRPr lang="en-US" sz="4000" dirty="0"/>
          </a:p>
          <a:p>
            <a:pPr algn="ctr"/>
            <a:r>
              <a:rPr lang="en-US" sz="4400" b="1" dirty="0"/>
              <a:t>He cannot be our savior if we do not submit to him as our Lord.</a:t>
            </a:r>
          </a:p>
        </p:txBody>
      </p:sp>
      <p:sp>
        <p:nvSpPr>
          <p:cNvPr id="8" name="Rectangle 7">
            <a:extLst>
              <a:ext uri="{FF2B5EF4-FFF2-40B4-BE49-F238E27FC236}">
                <a16:creationId xmlns:a16="http://schemas.microsoft.com/office/drawing/2014/main" id="{E39ABE9A-C0BE-4953-FFA4-F2360CB9ADB6}"/>
              </a:ext>
            </a:extLst>
          </p:cNvPr>
          <p:cNvSpPr/>
          <p:nvPr/>
        </p:nvSpPr>
        <p:spPr>
          <a:xfrm>
            <a:off x="411061" y="1157681"/>
            <a:ext cx="8430935" cy="4546833"/>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510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8" name="TextBox 7">
            <a:extLst>
              <a:ext uri="{FF2B5EF4-FFF2-40B4-BE49-F238E27FC236}">
                <a16:creationId xmlns:a16="http://schemas.microsoft.com/office/drawing/2014/main" id="{568C9BBB-856C-C1E7-42D2-A21AF2259F3F}"/>
              </a:ext>
            </a:extLst>
          </p:cNvPr>
          <p:cNvSpPr txBox="1"/>
          <p:nvPr/>
        </p:nvSpPr>
        <p:spPr>
          <a:xfrm>
            <a:off x="545284" y="1510019"/>
            <a:ext cx="8271545" cy="3293209"/>
          </a:xfrm>
          <a:prstGeom prst="rect">
            <a:avLst/>
          </a:prstGeom>
          <a:noFill/>
        </p:spPr>
        <p:txBody>
          <a:bodyPr wrap="square">
            <a:spAutoFit/>
          </a:bodyPr>
          <a:lstStyle/>
          <a:p>
            <a:r>
              <a:rPr lang="en-US" sz="3200" b="1" dirty="0">
                <a:solidFill>
                  <a:srgbClr val="0070C0"/>
                </a:solidFill>
              </a:rPr>
              <a:t>Luke 2:11 </a:t>
            </a:r>
            <a:r>
              <a:rPr lang="en-US" sz="3200" dirty="0"/>
              <a:t>"For there is born to you this day in the city of David                                                        </a:t>
            </a:r>
            <a:r>
              <a:rPr lang="en-US" sz="4800" b="1" dirty="0">
                <a:solidFill>
                  <a:srgbClr val="0070C0"/>
                </a:solidFill>
              </a:rPr>
              <a:t>a Savior, who is Christ the </a:t>
            </a:r>
            <a:r>
              <a:rPr lang="en-US" sz="4800" b="1" u="sng" dirty="0">
                <a:solidFill>
                  <a:srgbClr val="0070C0"/>
                </a:solidFill>
              </a:rPr>
              <a:t>Lord</a:t>
            </a:r>
            <a:r>
              <a:rPr lang="en-US" sz="4800" b="1" dirty="0">
                <a:solidFill>
                  <a:srgbClr val="0070C0"/>
                </a:solidFill>
              </a:rPr>
              <a:t>.</a:t>
            </a:r>
          </a:p>
          <a:p>
            <a:r>
              <a:rPr lang="en-US" sz="3200" b="1" dirty="0">
                <a:solidFill>
                  <a:srgbClr val="0070C0"/>
                </a:solidFill>
              </a:rPr>
              <a:t>12</a:t>
            </a:r>
            <a:r>
              <a:rPr lang="en-US" sz="3200" dirty="0"/>
              <a:t> "And this will be the sign to you: You will find a Babe wrapped in swaddling cloths, lying in a manger."</a:t>
            </a:r>
          </a:p>
        </p:txBody>
      </p:sp>
    </p:spTree>
    <p:extLst>
      <p:ext uri="{BB962C8B-B14F-4D97-AF65-F5344CB8AC3E}">
        <p14:creationId xmlns:p14="http://schemas.microsoft.com/office/powerpoint/2010/main" val="245354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9" name="TextBox 8">
            <a:extLst>
              <a:ext uri="{FF2B5EF4-FFF2-40B4-BE49-F238E27FC236}">
                <a16:creationId xmlns:a16="http://schemas.microsoft.com/office/drawing/2014/main" id="{F3742A41-27ED-A0D8-53F3-4DD7D898D66D}"/>
              </a:ext>
            </a:extLst>
          </p:cNvPr>
          <p:cNvSpPr txBox="1"/>
          <p:nvPr/>
        </p:nvSpPr>
        <p:spPr>
          <a:xfrm>
            <a:off x="461395" y="864067"/>
            <a:ext cx="8355434" cy="4017934"/>
          </a:xfrm>
          <a:prstGeom prst="rect">
            <a:avLst/>
          </a:prstGeom>
          <a:noFill/>
        </p:spPr>
        <p:txBody>
          <a:bodyPr wrap="square">
            <a:spAutoFit/>
          </a:bodyPr>
          <a:lstStyle/>
          <a:p>
            <a:pPr algn="l" rtl="0"/>
            <a:r>
              <a:rPr lang="en-US" sz="3200" b="1" dirty="0"/>
              <a:t>Swaddling Clothes</a:t>
            </a:r>
          </a:p>
          <a:p>
            <a:pPr algn="l" rtl="0"/>
            <a:r>
              <a:rPr lang="en-US" sz="3200" b="0" dirty="0" err="1"/>
              <a:t>sparganoo</a:t>
            </a:r>
            <a:r>
              <a:rPr lang="en-US" sz="3200" b="0" dirty="0"/>
              <a:t> (</a:t>
            </a:r>
            <a:r>
              <a:rPr lang="el-GR" sz="3200" b="0" dirty="0"/>
              <a:t>σπαργανόω</a:t>
            </a:r>
            <a:r>
              <a:rPr lang="en-US" sz="3200" b="0" dirty="0"/>
              <a:t>, 4683), “</a:t>
            </a:r>
            <a:r>
              <a:rPr lang="en-US" sz="3200" b="1" dirty="0">
                <a:solidFill>
                  <a:srgbClr val="0070C0"/>
                </a:solidFill>
              </a:rPr>
              <a:t>to swathe</a:t>
            </a:r>
            <a:r>
              <a:rPr lang="en-US" sz="3200" b="0" dirty="0"/>
              <a:t>” (from</a:t>
            </a:r>
            <a:r>
              <a:rPr lang="en-US" sz="3200" b="1" dirty="0"/>
              <a:t> </a:t>
            </a:r>
            <a:r>
              <a:rPr lang="en-US" sz="3200" b="0" dirty="0" err="1"/>
              <a:t>sparganon</a:t>
            </a:r>
            <a:r>
              <a:rPr lang="en-US" sz="3200" b="0" dirty="0"/>
              <a:t>, “</a:t>
            </a:r>
            <a:r>
              <a:rPr lang="en-US" sz="3200" b="1" dirty="0">
                <a:solidFill>
                  <a:srgbClr val="0070C0"/>
                </a:solidFill>
              </a:rPr>
              <a:t>a swathing band</a:t>
            </a:r>
            <a:r>
              <a:rPr lang="en-US" sz="3200" b="0" dirty="0"/>
              <a:t>”), signifies “to wrap in swaddling clothes” in Luke 2:7, 12. </a:t>
            </a:r>
            <a:r>
              <a:rPr lang="en-US" sz="3200" b="1" dirty="0">
                <a:solidFill>
                  <a:srgbClr val="FF0000"/>
                </a:solidFill>
              </a:rPr>
              <a:t>The idea that the word means “rags” is without foundation</a:t>
            </a:r>
            <a:r>
              <a:rPr lang="en-US" sz="3200" b="0" dirty="0"/>
              <a:t>.¶ In the Sept., Job 38:9; Ezek. 16:4.¶</a:t>
            </a:r>
          </a:p>
          <a:p>
            <a:pPr lvl="1"/>
            <a:r>
              <a:rPr lang="en-US" dirty="0"/>
              <a:t> W. E. Vine, </a:t>
            </a:r>
          </a:p>
          <a:p>
            <a:r>
              <a:rPr lang="en-US" b="0" i="0" u="none" strike="noStrike" baseline="0" dirty="0"/>
              <a:t> </a:t>
            </a:r>
          </a:p>
          <a:p>
            <a:endParaRPr lang="en-US" b="0" i="0" u="none" strike="noStrike" baseline="0" dirty="0">
              <a:solidFill>
                <a:srgbClr val="0000FF"/>
              </a:solidFill>
              <a:hlinkClick r:id="rId2"/>
            </a:endParaRPr>
          </a:p>
        </p:txBody>
      </p:sp>
      <p:sp>
        <p:nvSpPr>
          <p:cNvPr id="11" name="TextBox 10">
            <a:extLst>
              <a:ext uri="{FF2B5EF4-FFF2-40B4-BE49-F238E27FC236}">
                <a16:creationId xmlns:a16="http://schemas.microsoft.com/office/drawing/2014/main" id="{DECF20D9-F4F8-5434-8BA2-F5B66C42AE28}"/>
              </a:ext>
            </a:extLst>
          </p:cNvPr>
          <p:cNvSpPr txBox="1"/>
          <p:nvPr/>
        </p:nvSpPr>
        <p:spPr>
          <a:xfrm>
            <a:off x="352338" y="4437776"/>
            <a:ext cx="8573548" cy="1631216"/>
          </a:xfrm>
          <a:prstGeom prst="rect">
            <a:avLst/>
          </a:prstGeom>
          <a:noFill/>
        </p:spPr>
        <p:txBody>
          <a:bodyPr wrap="square">
            <a:spAutoFit/>
          </a:bodyPr>
          <a:lstStyle/>
          <a:p>
            <a:r>
              <a:rPr lang="en-US" sz="3200" b="1" dirty="0">
                <a:solidFill>
                  <a:srgbClr val="0070C0"/>
                </a:solidFill>
              </a:rPr>
              <a:t>Job 38:9 </a:t>
            </a:r>
            <a:r>
              <a:rPr lang="en-US" sz="3200" dirty="0"/>
              <a:t>When I made the cloud the garment thereof, and thick darkness a </a:t>
            </a:r>
            <a:r>
              <a:rPr lang="en-US" sz="3200" dirty="0" err="1"/>
              <a:t>swaddlingband</a:t>
            </a:r>
            <a:r>
              <a:rPr lang="en-US" sz="3200" dirty="0"/>
              <a:t> for it,</a:t>
            </a:r>
          </a:p>
          <a:p>
            <a:endParaRPr lang="en-US" dirty="0"/>
          </a:p>
          <a:p>
            <a:pPr algn="ctr"/>
            <a:r>
              <a:rPr lang="en-US" dirty="0"/>
              <a:t>(more like an Ace bandage instead of rags)</a:t>
            </a:r>
          </a:p>
        </p:txBody>
      </p:sp>
    </p:spTree>
    <p:extLst>
      <p:ext uri="{BB962C8B-B14F-4D97-AF65-F5344CB8AC3E}">
        <p14:creationId xmlns:p14="http://schemas.microsoft.com/office/powerpoint/2010/main" val="1362590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9" name="TextBox 8">
            <a:extLst>
              <a:ext uri="{FF2B5EF4-FFF2-40B4-BE49-F238E27FC236}">
                <a16:creationId xmlns:a16="http://schemas.microsoft.com/office/drawing/2014/main" id="{14F58D1F-928D-D484-001E-017792471059}"/>
              </a:ext>
            </a:extLst>
          </p:cNvPr>
          <p:cNvSpPr txBox="1"/>
          <p:nvPr/>
        </p:nvSpPr>
        <p:spPr>
          <a:xfrm>
            <a:off x="411061" y="989902"/>
            <a:ext cx="8288322" cy="5078313"/>
          </a:xfrm>
          <a:prstGeom prst="rect">
            <a:avLst/>
          </a:prstGeom>
          <a:noFill/>
        </p:spPr>
        <p:txBody>
          <a:bodyPr wrap="square">
            <a:spAutoFit/>
          </a:bodyPr>
          <a:lstStyle/>
          <a:p>
            <a:pPr algn="l" rtl="0"/>
            <a:r>
              <a:rPr lang="en-US" sz="3200" b="1" dirty="0">
                <a:solidFill>
                  <a:srgbClr val="0070C0"/>
                </a:solidFill>
              </a:rPr>
              <a:t>LORD </a:t>
            </a:r>
          </a:p>
          <a:p>
            <a:pPr algn="l" rtl="0"/>
            <a:r>
              <a:rPr lang="en-US" b="0" dirty="0"/>
              <a:t>˒</a:t>
            </a:r>
            <a:r>
              <a:rPr lang="en-US" b="0" dirty="0" err="1"/>
              <a:t>ādôn</a:t>
            </a:r>
            <a:r>
              <a:rPr lang="en-US" b="0" dirty="0"/>
              <a:t> (</a:t>
            </a:r>
            <a:r>
              <a:rPr lang="he-IL" b="0" dirty="0">
                <a:latin typeface="SBL Hebrew"/>
              </a:rPr>
              <a:t>אָדוֹן</a:t>
            </a:r>
            <a:r>
              <a:rPr lang="en-US" b="0" dirty="0">
                <a:latin typeface="SBL Hebrew"/>
              </a:rPr>
              <a:t>,</a:t>
            </a:r>
            <a:r>
              <a:rPr lang="en-US" b="1" dirty="0">
                <a:latin typeface="SBL Hebrew"/>
              </a:rPr>
              <a:t> </a:t>
            </a:r>
            <a:r>
              <a:rPr lang="en-US" b="0" dirty="0">
                <a:latin typeface="SBL Hebrew"/>
              </a:rPr>
              <a:t>113), or</a:t>
            </a:r>
            <a:r>
              <a:rPr lang="en-US" b="1" dirty="0">
                <a:latin typeface="SBL Hebrew"/>
              </a:rPr>
              <a:t> </a:t>
            </a:r>
            <a:r>
              <a:rPr lang="en-US" b="0" dirty="0">
                <a:latin typeface="SBL Hebrew"/>
              </a:rPr>
              <a:t>˒</a:t>
            </a:r>
            <a:r>
              <a:rPr lang="en-US" b="0" dirty="0" err="1">
                <a:latin typeface="SBL Hebrew"/>
              </a:rPr>
              <a:t>ădōnāy</a:t>
            </a:r>
            <a:r>
              <a:rPr lang="en-US" b="0" dirty="0">
                <a:latin typeface="SBL Hebrew"/>
              </a:rPr>
              <a:t> (</a:t>
            </a:r>
            <a:r>
              <a:rPr lang="he-IL" b="0" dirty="0">
                <a:latin typeface="SBL Hebrew"/>
              </a:rPr>
              <a:t>אָדוֹן</a:t>
            </a:r>
            <a:r>
              <a:rPr lang="en-US" b="0" dirty="0">
                <a:latin typeface="SBL Hebrew"/>
              </a:rPr>
              <a:t>,</a:t>
            </a:r>
            <a:r>
              <a:rPr lang="en-US" b="1" dirty="0">
                <a:latin typeface="SBL Hebrew"/>
              </a:rPr>
              <a:t> </a:t>
            </a:r>
            <a:r>
              <a:rPr lang="en-US" b="0" dirty="0">
                <a:latin typeface="SBL Hebrew"/>
              </a:rPr>
              <a:t>113), </a:t>
            </a:r>
            <a:r>
              <a:rPr lang="en-US" dirty="0"/>
              <a:t> ˒</a:t>
            </a:r>
            <a:r>
              <a:rPr lang="en-US" sz="2400" dirty="0" err="1"/>
              <a:t>adon</a:t>
            </a:r>
            <a:r>
              <a:rPr lang="en-US" sz="2400" dirty="0"/>
              <a:t> describes the one who occupies the position of a “master” or “lord” over a slave or servant</a:t>
            </a:r>
            <a:r>
              <a:rPr lang="en-US" dirty="0"/>
              <a:t>: “And the servant put his hand under the thigh of Abraham his master …” (Gen. 24:9). It is used of kings and their most powerful aides. Joseph told his brothers: “So now it was not you that sent me hither, but God: and he hath made me a father [i.e., an adviser] to Pharaoh, and lord of all his house, and a ruler throughout all the land of Egypt” (Gen. 45:8; cf. 42:30). Only once is this word used in the sense of “owner” or “possessor” (1 Kings 16:24).</a:t>
            </a:r>
          </a:p>
          <a:p>
            <a:pPr algn="l" rtl="0"/>
            <a:r>
              <a:rPr lang="en-US" sz="2800" dirty="0"/>
              <a:t>When applied to God, ˒</a:t>
            </a:r>
            <a:r>
              <a:rPr lang="en-US" sz="2800" dirty="0" err="1"/>
              <a:t>adon</a:t>
            </a:r>
            <a:r>
              <a:rPr lang="en-US" sz="2800" dirty="0"/>
              <a:t> is used in several senses. It signifies </a:t>
            </a:r>
            <a:r>
              <a:rPr lang="en-US" sz="2800" u="sng" dirty="0"/>
              <a:t>His position as the one who has authority (like a master) over His people to reward the obedient and punish the disobedient</a:t>
            </a:r>
            <a:r>
              <a:rPr lang="en-US" sz="2800" dirty="0"/>
              <a:t>: </a:t>
            </a:r>
            <a:r>
              <a:rPr lang="en-US" dirty="0"/>
              <a:t>In such contexts God is conceived as a Being who is sovereign ruler and almighty master. </a:t>
            </a:r>
            <a:endParaRPr lang="en-US" b="0" u="none" strike="noStrike" baseline="0" dirty="0">
              <a:solidFill>
                <a:srgbClr val="0000FF"/>
              </a:solidFill>
              <a:hlinkClick r:id="rId2"/>
            </a:endParaRPr>
          </a:p>
        </p:txBody>
      </p:sp>
    </p:spTree>
    <p:extLst>
      <p:ext uri="{BB962C8B-B14F-4D97-AF65-F5344CB8AC3E}">
        <p14:creationId xmlns:p14="http://schemas.microsoft.com/office/powerpoint/2010/main" val="2582684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8" name="TextBox 7">
            <a:extLst>
              <a:ext uri="{FF2B5EF4-FFF2-40B4-BE49-F238E27FC236}">
                <a16:creationId xmlns:a16="http://schemas.microsoft.com/office/drawing/2014/main" id="{7EE57E0B-B728-FFC4-8621-0AE18A98235D}"/>
              </a:ext>
            </a:extLst>
          </p:cNvPr>
          <p:cNvSpPr txBox="1"/>
          <p:nvPr/>
        </p:nvSpPr>
        <p:spPr>
          <a:xfrm>
            <a:off x="662730" y="872455"/>
            <a:ext cx="8313489" cy="2308324"/>
          </a:xfrm>
          <a:prstGeom prst="rect">
            <a:avLst/>
          </a:prstGeom>
          <a:noFill/>
        </p:spPr>
        <p:txBody>
          <a:bodyPr wrap="square">
            <a:spAutoFit/>
          </a:bodyPr>
          <a:lstStyle/>
          <a:p>
            <a:r>
              <a:rPr lang="en-US" sz="4800" b="1" dirty="0">
                <a:solidFill>
                  <a:srgbClr val="0070C0"/>
                </a:solidFill>
              </a:rPr>
              <a:t>Luke 6:46 </a:t>
            </a:r>
            <a:r>
              <a:rPr lang="en-US" sz="4800" dirty="0"/>
              <a:t>"But why do you call Me 'Lord, Lord,' and do not do the things which I say?</a:t>
            </a:r>
          </a:p>
        </p:txBody>
      </p:sp>
      <p:sp>
        <p:nvSpPr>
          <p:cNvPr id="10" name="TextBox 9">
            <a:extLst>
              <a:ext uri="{FF2B5EF4-FFF2-40B4-BE49-F238E27FC236}">
                <a16:creationId xmlns:a16="http://schemas.microsoft.com/office/drawing/2014/main" id="{1E009B81-505A-1C1B-71AF-2500CC1129A2}"/>
              </a:ext>
            </a:extLst>
          </p:cNvPr>
          <p:cNvSpPr txBox="1"/>
          <p:nvPr/>
        </p:nvSpPr>
        <p:spPr>
          <a:xfrm>
            <a:off x="780177" y="3568760"/>
            <a:ext cx="7759816" cy="2462213"/>
          </a:xfrm>
          <a:prstGeom prst="rect">
            <a:avLst/>
          </a:prstGeom>
          <a:noFill/>
        </p:spPr>
        <p:txBody>
          <a:bodyPr wrap="square">
            <a:spAutoFit/>
          </a:bodyPr>
          <a:lstStyle/>
          <a:p>
            <a:r>
              <a:rPr lang="en-US" sz="2200" b="1" dirty="0">
                <a:solidFill>
                  <a:srgbClr val="0070C0"/>
                </a:solidFill>
              </a:rPr>
              <a:t>Matt. 28:18 </a:t>
            </a:r>
            <a:r>
              <a:rPr lang="en-US" sz="2200" dirty="0"/>
              <a:t>And Jesus came and spoke to them, saying, "</a:t>
            </a:r>
            <a:r>
              <a:rPr lang="en-US" sz="2200" dirty="0">
                <a:latin typeface="Arial Black" panose="020B0A04020102020204" pitchFamily="34" charset="0"/>
              </a:rPr>
              <a:t>All authority </a:t>
            </a:r>
            <a:r>
              <a:rPr lang="en-US" sz="2200" dirty="0"/>
              <a:t>has been given to Me in heaven and on earth.</a:t>
            </a:r>
          </a:p>
          <a:p>
            <a:r>
              <a:rPr lang="en-US" sz="2200" dirty="0"/>
              <a:t> 19 "Go therefore and make disciples of all the nations, </a:t>
            </a:r>
            <a:r>
              <a:rPr lang="en-US" sz="2200" u="sng" dirty="0"/>
              <a:t>baptizing them in the name of the Father and of the Son and of the Holy Spirit</a:t>
            </a:r>
            <a:r>
              <a:rPr lang="en-US" sz="2200" dirty="0"/>
              <a:t>, 20 "teaching them to </a:t>
            </a:r>
            <a:r>
              <a:rPr lang="en-US" sz="2200" dirty="0">
                <a:latin typeface="Arial Black" panose="020B0A04020102020204" pitchFamily="34" charset="0"/>
              </a:rPr>
              <a:t>observe all things that I have commanded </a:t>
            </a:r>
            <a:r>
              <a:rPr lang="en-US" sz="2200" dirty="0"/>
              <a:t>you; and lo, I am with you always, even to the end of the age." Amen.</a:t>
            </a:r>
          </a:p>
        </p:txBody>
      </p:sp>
      <p:sp>
        <p:nvSpPr>
          <p:cNvPr id="11" name="Rectangle 10">
            <a:extLst>
              <a:ext uri="{FF2B5EF4-FFF2-40B4-BE49-F238E27FC236}">
                <a16:creationId xmlns:a16="http://schemas.microsoft.com/office/drawing/2014/main" id="{E0962201-C4B6-02A9-0CC3-B2A9D725B57F}"/>
              </a:ext>
            </a:extLst>
          </p:cNvPr>
          <p:cNvSpPr/>
          <p:nvPr/>
        </p:nvSpPr>
        <p:spPr>
          <a:xfrm>
            <a:off x="662730" y="3429000"/>
            <a:ext cx="7977931" cy="26526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00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 Question Mark, Question, Response - Free Image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410" y="2439527"/>
            <a:ext cx="2644589" cy="2644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5980" y="2175795"/>
            <a:ext cx="5784211" cy="3529108"/>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If you have any questions about anything I say, if you disagree anything I say, please say something to me after the service and I will be glad to sit down with you and God’s word and study so that we can come to know His truth</a:t>
            </a:r>
            <a:endParaRPr kumimoji="0" lang="en-US" sz="2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 y="514771"/>
            <a:ext cx="9144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Please open your hearts, your ears, and your Bible and follow along.</a:t>
            </a:r>
          </a:p>
        </p:txBody>
      </p:sp>
      <p:sp>
        <p:nvSpPr>
          <p:cNvPr id="4" name="Rectangle 3"/>
          <p:cNvSpPr/>
          <p:nvPr/>
        </p:nvSpPr>
        <p:spPr>
          <a:xfrm>
            <a:off x="1" y="0"/>
            <a:ext cx="9143999"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D72FD6C-6365-5949-5E49-78FBFE5454B4}"/>
              </a:ext>
            </a:extLst>
          </p:cNvPr>
          <p:cNvSpPr txBox="1"/>
          <p:nvPr/>
        </p:nvSpPr>
        <p:spPr>
          <a:xfrm>
            <a:off x="0" y="6132353"/>
            <a:ext cx="914399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Illustrated Bible verses by Ethical Media, Bible photos by bibleplaces.com</a:t>
            </a:r>
          </a:p>
        </p:txBody>
      </p:sp>
    </p:spTree>
    <p:extLst>
      <p:ext uri="{BB962C8B-B14F-4D97-AF65-F5344CB8AC3E}">
        <p14:creationId xmlns:p14="http://schemas.microsoft.com/office/powerpoint/2010/main" val="1658865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7" name="TextBox 6">
            <a:extLst>
              <a:ext uri="{FF2B5EF4-FFF2-40B4-BE49-F238E27FC236}">
                <a16:creationId xmlns:a16="http://schemas.microsoft.com/office/drawing/2014/main" id="{F0723AF4-1C68-93F6-A628-482B35FC4DA0}"/>
              </a:ext>
            </a:extLst>
          </p:cNvPr>
          <p:cNvSpPr txBox="1"/>
          <p:nvPr/>
        </p:nvSpPr>
        <p:spPr>
          <a:xfrm>
            <a:off x="152400" y="8959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441B0DC-B46B-3690-4DC3-F95503325E85}"/>
              </a:ext>
            </a:extLst>
          </p:cNvPr>
          <p:cNvSpPr txBox="1"/>
          <p:nvPr/>
        </p:nvSpPr>
        <p:spPr>
          <a:xfrm>
            <a:off x="304800" y="10483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C474525-8D0B-AF51-6C71-699E2D2F80C5}"/>
              </a:ext>
            </a:extLst>
          </p:cNvPr>
          <p:cNvSpPr txBox="1"/>
          <p:nvPr/>
        </p:nvSpPr>
        <p:spPr>
          <a:xfrm>
            <a:off x="427839" y="1055355"/>
            <a:ext cx="8411361" cy="5016758"/>
          </a:xfrm>
          <a:prstGeom prst="rect">
            <a:avLst/>
          </a:prstGeom>
          <a:noFill/>
        </p:spPr>
        <p:txBody>
          <a:bodyPr wrap="square">
            <a:spAutoFit/>
          </a:bodyPr>
          <a:lstStyle/>
          <a:p>
            <a:r>
              <a:rPr lang="en-US" sz="3200" b="1" dirty="0">
                <a:solidFill>
                  <a:srgbClr val="0070C0"/>
                </a:solidFill>
              </a:rPr>
              <a:t>Hosea 13:4 </a:t>
            </a:r>
            <a:r>
              <a:rPr lang="en-US" sz="2800" dirty="0"/>
              <a:t>"Yet I am the </a:t>
            </a:r>
            <a:r>
              <a:rPr lang="en-US" sz="2800" b="1" dirty="0"/>
              <a:t>LORD</a:t>
            </a:r>
            <a:r>
              <a:rPr lang="en-US" sz="2800" dirty="0"/>
              <a:t> your God Ever since the land of Egypt, And you shall know no God but Me; For there is no </a:t>
            </a:r>
            <a:r>
              <a:rPr lang="en-US" sz="2800" b="1" dirty="0"/>
              <a:t>Savior</a:t>
            </a:r>
            <a:r>
              <a:rPr lang="en-US" sz="2800" dirty="0"/>
              <a:t> besides Me.</a:t>
            </a:r>
          </a:p>
          <a:p>
            <a:endParaRPr lang="en-US" sz="2800" dirty="0"/>
          </a:p>
          <a:p>
            <a:r>
              <a:rPr lang="en-US" sz="3200" b="1" dirty="0">
                <a:solidFill>
                  <a:srgbClr val="0070C0"/>
                </a:solidFill>
              </a:rPr>
              <a:t>2Peter 1:11 </a:t>
            </a:r>
            <a:r>
              <a:rPr lang="en-US" sz="2800" dirty="0"/>
              <a:t>for so an entrance will be supplied to you abundantly into the everlasting kingdom of our </a:t>
            </a:r>
            <a:r>
              <a:rPr lang="en-US" sz="2800" b="1" u="sng" dirty="0"/>
              <a:t>Lord and Savior Jesus Christ.</a:t>
            </a:r>
          </a:p>
          <a:p>
            <a:endParaRPr lang="en-US" sz="2800" dirty="0"/>
          </a:p>
          <a:p>
            <a:r>
              <a:rPr lang="en-US" sz="3200" b="1" dirty="0">
                <a:solidFill>
                  <a:srgbClr val="0070C0"/>
                </a:solidFill>
              </a:rPr>
              <a:t>2Peter 3:18 </a:t>
            </a:r>
            <a:r>
              <a:rPr lang="en-US" sz="2800" dirty="0"/>
              <a:t>but grow in the grace and knowledge of our </a:t>
            </a:r>
            <a:r>
              <a:rPr lang="en-US" sz="2800" b="1" dirty="0">
                <a:solidFill>
                  <a:srgbClr val="0070C0"/>
                </a:solidFill>
              </a:rPr>
              <a:t>Lord and Savior Jesus Christ</a:t>
            </a:r>
            <a:r>
              <a:rPr lang="en-US" sz="2800" dirty="0"/>
              <a:t>. To Him be the glory both now and forever. Amen.</a:t>
            </a:r>
          </a:p>
        </p:txBody>
      </p:sp>
    </p:spTree>
    <p:extLst>
      <p:ext uri="{BB962C8B-B14F-4D97-AF65-F5344CB8AC3E}">
        <p14:creationId xmlns:p14="http://schemas.microsoft.com/office/powerpoint/2010/main" val="3232068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696286" y="2827090"/>
            <a:ext cx="7776595" cy="323165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70C0"/>
                </a:solidFill>
                <a:effectLst/>
                <a:uLnTx/>
                <a:uFillTx/>
                <a:latin typeface="Calibri" panose="020F0502020204030204"/>
                <a:ea typeface="+mn-ea"/>
                <a:cs typeface="Aharoni" panose="02010803020104030203" pitchFamily="2" charset="-79"/>
              </a:rPr>
              <a:t>2Thess. 1:6 </a:t>
            </a:r>
            <a:r>
              <a:rPr kumimoji="0" lang="en-US" b="0" i="0" u="none" strike="noStrike" kern="1200" cap="none" spc="0" normalizeH="0" baseline="0" noProof="0" dirty="0">
                <a:ln>
                  <a:noFill/>
                </a:ln>
                <a:effectLst/>
                <a:uLnTx/>
                <a:uFillTx/>
                <a:latin typeface="Calibri" panose="020F0502020204030204"/>
                <a:ea typeface="+mn-ea"/>
                <a:cs typeface="Aharoni" panose="02010803020104030203" pitchFamily="2" charset="-79"/>
              </a:rPr>
              <a:t>since it is a righteous thing with God to repay with tribulation those who trouble you, 7 and to give you who are troubled rest with us when the Lord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Aharoni" panose="02010803020104030203" pitchFamily="2" charset="-79"/>
              </a:rPr>
              <a:t>Jesus is revealed from heaven with His mighty angels,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Aharoni" panose="02010803020104030203" pitchFamily="2" charset="-79"/>
              </a:rPr>
              <a:t> 8 in flaming fire taking vengeance on those who do not know God, and on those who do not obey the gospel of our Lord Jesus Christ.</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Aharoni" panose="02010803020104030203" pitchFamily="2" charset="-79"/>
              </a:rPr>
              <a:t> 9 These shall be punished with everlasting destruction from the presence of the Lord and from the glory of His power,</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Aharoni" panose="02010803020104030203" pitchFamily="2" charset="-79"/>
              </a:rPr>
              <a:t> 10 when He comes, in that Day, to be glorified in His saints and to be admired among all those who believe, because our testimony among you was believed.</a:t>
            </a:r>
            <a:endParaRPr kumimoji="0" lang="en-US" b="0" i="0" u="none" strike="noStrike" kern="1200" cap="none" spc="0" normalizeH="0" baseline="0" noProof="0" dirty="0">
              <a:ln>
                <a:noFill/>
              </a:ln>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7" name="TextBox 6">
            <a:extLst>
              <a:ext uri="{FF2B5EF4-FFF2-40B4-BE49-F238E27FC236}">
                <a16:creationId xmlns:a16="http://schemas.microsoft.com/office/drawing/2014/main" id="{5A46388B-7674-2291-5DFB-508C4B2EA45B}"/>
              </a:ext>
            </a:extLst>
          </p:cNvPr>
          <p:cNvSpPr txBox="1"/>
          <p:nvPr/>
        </p:nvSpPr>
        <p:spPr>
          <a:xfrm>
            <a:off x="545284" y="1325461"/>
            <a:ext cx="8296712" cy="1938992"/>
          </a:xfrm>
          <a:prstGeom prst="rect">
            <a:avLst/>
          </a:prstGeom>
          <a:noFill/>
        </p:spPr>
        <p:txBody>
          <a:bodyPr wrap="square" rtlCol="0">
            <a:spAutoFit/>
          </a:bodyPr>
          <a:lstStyle/>
          <a:p>
            <a:r>
              <a:rPr lang="en-US" sz="4000" dirty="0"/>
              <a:t>Everybody wants Christ as their savior.</a:t>
            </a:r>
          </a:p>
          <a:p>
            <a:r>
              <a:rPr lang="en-US" sz="4000" dirty="0"/>
              <a:t>Only a few want him as Lord.</a:t>
            </a:r>
          </a:p>
          <a:p>
            <a:endParaRPr lang="en-US" sz="4000" dirty="0"/>
          </a:p>
        </p:txBody>
      </p:sp>
      <p:sp>
        <p:nvSpPr>
          <p:cNvPr id="8" name="Rectangle 7">
            <a:extLst>
              <a:ext uri="{FF2B5EF4-FFF2-40B4-BE49-F238E27FC236}">
                <a16:creationId xmlns:a16="http://schemas.microsoft.com/office/drawing/2014/main" id="{E39ABE9A-C0BE-4953-FFA4-F2360CB9ADB6}"/>
              </a:ext>
            </a:extLst>
          </p:cNvPr>
          <p:cNvSpPr/>
          <p:nvPr/>
        </p:nvSpPr>
        <p:spPr>
          <a:xfrm>
            <a:off x="411061" y="1157681"/>
            <a:ext cx="8430935" cy="4923941"/>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400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7" name="TextBox 6">
            <a:extLst>
              <a:ext uri="{FF2B5EF4-FFF2-40B4-BE49-F238E27FC236}">
                <a16:creationId xmlns:a16="http://schemas.microsoft.com/office/drawing/2014/main" id="{5A46388B-7674-2291-5DFB-508C4B2EA45B}"/>
              </a:ext>
            </a:extLst>
          </p:cNvPr>
          <p:cNvSpPr txBox="1"/>
          <p:nvPr/>
        </p:nvSpPr>
        <p:spPr>
          <a:xfrm>
            <a:off x="545284" y="1208015"/>
            <a:ext cx="8296712" cy="1938992"/>
          </a:xfrm>
          <a:prstGeom prst="rect">
            <a:avLst/>
          </a:prstGeom>
          <a:noFill/>
        </p:spPr>
        <p:txBody>
          <a:bodyPr wrap="square" rtlCol="0">
            <a:spAutoFit/>
          </a:bodyPr>
          <a:lstStyle/>
          <a:p>
            <a:r>
              <a:rPr lang="en-US" sz="4000" dirty="0"/>
              <a:t>Everybody wants Christ as their savior.</a:t>
            </a:r>
          </a:p>
          <a:p>
            <a:r>
              <a:rPr lang="en-US" sz="4000" dirty="0"/>
              <a:t>Only a few want him as Lord.</a:t>
            </a:r>
          </a:p>
          <a:p>
            <a:endParaRPr lang="en-US" sz="4000" dirty="0"/>
          </a:p>
        </p:txBody>
      </p:sp>
      <p:sp>
        <p:nvSpPr>
          <p:cNvPr id="8" name="Rectangle 7">
            <a:extLst>
              <a:ext uri="{FF2B5EF4-FFF2-40B4-BE49-F238E27FC236}">
                <a16:creationId xmlns:a16="http://schemas.microsoft.com/office/drawing/2014/main" id="{E39ABE9A-C0BE-4953-FFA4-F2360CB9ADB6}"/>
              </a:ext>
            </a:extLst>
          </p:cNvPr>
          <p:cNvSpPr/>
          <p:nvPr/>
        </p:nvSpPr>
        <p:spPr>
          <a:xfrm>
            <a:off x="411061" y="1157681"/>
            <a:ext cx="8430935" cy="4923941"/>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E42F46B-E8BD-7289-DB11-1D45DFEBB36F}"/>
              </a:ext>
            </a:extLst>
          </p:cNvPr>
          <p:cNvSpPr txBox="1"/>
          <p:nvPr/>
        </p:nvSpPr>
        <p:spPr>
          <a:xfrm>
            <a:off x="620785" y="2533475"/>
            <a:ext cx="8112154" cy="3293209"/>
          </a:xfrm>
          <a:prstGeom prst="rect">
            <a:avLst/>
          </a:prstGeom>
          <a:noFill/>
        </p:spPr>
        <p:txBody>
          <a:bodyPr wrap="square">
            <a:spAutoFit/>
          </a:bodyPr>
          <a:lstStyle/>
          <a:p>
            <a:r>
              <a:rPr lang="en-US" sz="2600" b="1" dirty="0">
                <a:solidFill>
                  <a:srgbClr val="0070C0"/>
                </a:solidFill>
              </a:rPr>
              <a:t>Luke 13:3 </a:t>
            </a:r>
            <a:r>
              <a:rPr lang="en-US" sz="2600" dirty="0"/>
              <a:t>"I tell you, no; </a:t>
            </a:r>
            <a:r>
              <a:rPr lang="en-US" sz="2600" u="sng" dirty="0"/>
              <a:t>but unless you repent </a:t>
            </a:r>
            <a:r>
              <a:rPr lang="en-US" sz="2600" dirty="0"/>
              <a:t>you will all likewise perish.</a:t>
            </a:r>
          </a:p>
          <a:p>
            <a:r>
              <a:rPr lang="en-US" sz="2600" b="1" dirty="0">
                <a:solidFill>
                  <a:srgbClr val="0070C0"/>
                </a:solidFill>
              </a:rPr>
              <a:t>Luke 13:5 </a:t>
            </a:r>
            <a:r>
              <a:rPr lang="en-US" sz="2600" dirty="0"/>
              <a:t>"I tell you, no; </a:t>
            </a:r>
            <a:r>
              <a:rPr lang="en-US" sz="2600" u="sng" dirty="0"/>
              <a:t>but unless you repent </a:t>
            </a:r>
            <a:r>
              <a:rPr lang="en-US" sz="2600" dirty="0"/>
              <a:t>you will all likewise perish.“</a:t>
            </a:r>
          </a:p>
          <a:p>
            <a:endParaRPr lang="en-US" sz="2600" dirty="0"/>
          </a:p>
          <a:p>
            <a:r>
              <a:rPr lang="en-US" sz="2600" b="1" dirty="0">
                <a:solidFill>
                  <a:srgbClr val="0070C0"/>
                </a:solidFill>
              </a:rPr>
              <a:t>Luke 9:23 </a:t>
            </a:r>
            <a:r>
              <a:rPr lang="en-US" sz="2600" dirty="0"/>
              <a:t>Then He said to them all, "If anyone desires to come after Me, let him deny himself, and </a:t>
            </a:r>
            <a:r>
              <a:rPr lang="en-US" sz="2600" u="sng" dirty="0"/>
              <a:t>take up his cross daily, and follow Me</a:t>
            </a:r>
            <a:r>
              <a:rPr lang="en-US" sz="2600" dirty="0"/>
              <a:t>.</a:t>
            </a:r>
          </a:p>
        </p:txBody>
      </p:sp>
    </p:spTree>
    <p:extLst>
      <p:ext uri="{BB962C8B-B14F-4D97-AF65-F5344CB8AC3E}">
        <p14:creationId xmlns:p14="http://schemas.microsoft.com/office/powerpoint/2010/main" val="819012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ristmas - St Luke's &amp; Christ Church : Two churches in one parish ...">
            <a:extLst>
              <a:ext uri="{FF2B5EF4-FFF2-40B4-BE49-F238E27FC236}">
                <a16:creationId xmlns:a16="http://schemas.microsoft.com/office/drawing/2014/main" id="{8630C5CD-C8A5-59F3-B6A2-C065B1A79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388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0 Ideal Christmas Eve Church Service Ideas 2023">
            <a:extLst>
              <a:ext uri="{FF2B5EF4-FFF2-40B4-BE49-F238E27FC236}">
                <a16:creationId xmlns:a16="http://schemas.microsoft.com/office/drawing/2014/main" id="{3DB9EAD8-C320-EA85-83E7-3CCDBF037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412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hristmas Morning Church Service">
            <a:extLst>
              <a:ext uri="{FF2B5EF4-FFF2-40B4-BE49-F238E27FC236}">
                <a16:creationId xmlns:a16="http://schemas.microsoft.com/office/drawing/2014/main" id="{814C6C68-EC6F-B48C-888E-97C451A37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7" y="1073791"/>
            <a:ext cx="8948257" cy="469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848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hristmas Day Church Services 2023 New Ultimate Awesome Famous - Best ...">
            <a:extLst>
              <a:ext uri="{FF2B5EF4-FFF2-40B4-BE49-F238E27FC236}">
                <a16:creationId xmlns:a16="http://schemas.microsoft.com/office/drawing/2014/main" id="{E63CFB34-16B4-418F-0B8C-DAE3500A8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6238"/>
            <a:ext cx="9144000"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49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ristmas Church Services, Midnight Masses | Patch">
            <a:extLst>
              <a:ext uri="{FF2B5EF4-FFF2-40B4-BE49-F238E27FC236}">
                <a16:creationId xmlns:a16="http://schemas.microsoft.com/office/drawing/2014/main" id="{80F55D79-C45A-D0A9-3372-274CAA64E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19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ristmas plays">
            <a:extLst>
              <a:ext uri="{FF2B5EF4-FFF2-40B4-BE49-F238E27FC236}">
                <a16:creationId xmlns:a16="http://schemas.microsoft.com/office/drawing/2014/main" id="{C8060E2D-4FD5-EE80-7D05-9CB0E5AFD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695325"/>
            <a:ext cx="8191500"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0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shop's pageant">
            <a:extLst>
              <a:ext uri="{FF2B5EF4-FFF2-40B4-BE49-F238E27FC236}">
                <a16:creationId xmlns:a16="http://schemas.microsoft.com/office/drawing/2014/main" id="{B43A1692-7BC6-6983-067F-2C2AFACBC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1" y="377504"/>
            <a:ext cx="9155791" cy="609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75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72B671-1481-DB64-69DC-462C7E7A0053}"/>
              </a:ext>
            </a:extLst>
          </p:cNvPr>
          <p:cNvSpPr txBox="1"/>
          <p:nvPr/>
        </p:nvSpPr>
        <p:spPr>
          <a:xfrm>
            <a:off x="453006" y="321442"/>
            <a:ext cx="8229600" cy="6202980"/>
          </a:xfrm>
          <a:prstGeom prst="rect">
            <a:avLst/>
          </a:prstGeom>
          <a:noFill/>
        </p:spPr>
        <p:txBody>
          <a:bodyPr wrap="square">
            <a:spAutoFit/>
          </a:bodyPr>
          <a:lstStyle/>
          <a:p>
            <a:pPr marL="0" marR="0">
              <a:lnSpc>
                <a:spcPct val="107000"/>
              </a:lnSpc>
              <a:spcBef>
                <a:spcPts val="0"/>
              </a:spcBef>
              <a:spcAft>
                <a:spcPts val="0"/>
              </a:spcAft>
            </a:pPr>
            <a:r>
              <a:rPr lang="en-US" sz="2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Matthew</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 This book gives the birth of Christ, His baptism, temptation and ministry. Written to the </a:t>
            </a:r>
            <a:r>
              <a:rPr lang="en-US" sz="20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Jews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about Christ being King. The sermon on the Mount is included. The beatitudes and the Lord’s prayer. Also found is a passage on future events.</a:t>
            </a:r>
          </a:p>
          <a:p>
            <a:pPr marL="0" marR="0">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Mark</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 This book was written for the </a:t>
            </a:r>
            <a:r>
              <a:rPr lang="en-US" sz="20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Roman</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readers. This book centers on Christ and the sacrifice and service of the believer to Him.</a:t>
            </a:r>
          </a:p>
          <a:p>
            <a:pPr marL="0" marR="0">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Luke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 The theme of this book is also Christ. Christ is spoken of as the Son of Man, and gives us a view of Christ’s compassion. This book was written with the </a:t>
            </a:r>
            <a:r>
              <a:rPr lang="en-US" sz="28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Greek (Gentile)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in mind.</a:t>
            </a:r>
          </a:p>
          <a:p>
            <a:pPr marL="0" marR="0">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 Universal audience dealing mostly with the deity of Christ. It is a book about Him and about having faith in Him. He is the Son of God. Seven miracles of Christ: John was written that we might BELIEVE. The Holy Spirit is spoken of and the new birth.</a:t>
            </a:r>
          </a:p>
        </p:txBody>
      </p:sp>
      <p:sp>
        <p:nvSpPr>
          <p:cNvPr id="4" name="Rectangle: Rounded Corners 3">
            <a:extLst>
              <a:ext uri="{FF2B5EF4-FFF2-40B4-BE49-F238E27FC236}">
                <a16:creationId xmlns:a16="http://schemas.microsoft.com/office/drawing/2014/main" id="{56E60117-2A7F-D202-0DC1-EC9CD10E6F88}"/>
              </a:ext>
            </a:extLst>
          </p:cNvPr>
          <p:cNvSpPr/>
          <p:nvPr/>
        </p:nvSpPr>
        <p:spPr>
          <a:xfrm>
            <a:off x="327171" y="2910981"/>
            <a:ext cx="8657438" cy="2021746"/>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022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ley Goolishian, 2, fixes her halo as she goes to the front of the church during the Children's Christmas Eve Service at the First United Methodist Church in Portland on Dec. 24, 2001.">
            <a:extLst>
              <a:ext uri="{FF2B5EF4-FFF2-40B4-BE49-F238E27FC236}">
                <a16:creationId xmlns:a16="http://schemas.microsoft.com/office/drawing/2014/main" id="{6B0389A7-A9C3-45EF-07E4-612F79360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72" y="24049"/>
            <a:ext cx="8388990" cy="685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530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8" name="TextBox 7">
            <a:extLst>
              <a:ext uri="{FF2B5EF4-FFF2-40B4-BE49-F238E27FC236}">
                <a16:creationId xmlns:a16="http://schemas.microsoft.com/office/drawing/2014/main" id="{7EE57E0B-B728-FFC4-8621-0AE18A98235D}"/>
              </a:ext>
            </a:extLst>
          </p:cNvPr>
          <p:cNvSpPr txBox="1"/>
          <p:nvPr/>
        </p:nvSpPr>
        <p:spPr>
          <a:xfrm>
            <a:off x="662730" y="1308683"/>
            <a:ext cx="7659149" cy="4247317"/>
          </a:xfrm>
          <a:prstGeom prst="rect">
            <a:avLst/>
          </a:prstGeom>
          <a:noFill/>
        </p:spPr>
        <p:txBody>
          <a:bodyPr wrap="square">
            <a:spAutoFit/>
          </a:bodyPr>
          <a:lstStyle/>
          <a:p>
            <a:r>
              <a:rPr lang="en-US" sz="5400" b="1" dirty="0">
                <a:solidFill>
                  <a:srgbClr val="0070C0"/>
                </a:solidFill>
              </a:rPr>
              <a:t>Luke 6:46 </a:t>
            </a:r>
          </a:p>
          <a:p>
            <a:r>
              <a:rPr lang="en-US" sz="5400" dirty="0"/>
              <a:t>"But why do you call Me 'Lord, Lord,’</a:t>
            </a:r>
          </a:p>
          <a:p>
            <a:r>
              <a:rPr lang="en-US" sz="5400" dirty="0"/>
              <a:t>and do not do</a:t>
            </a:r>
          </a:p>
          <a:p>
            <a:r>
              <a:rPr lang="en-US" sz="5400" dirty="0"/>
              <a:t>the things which I say?</a:t>
            </a:r>
          </a:p>
        </p:txBody>
      </p:sp>
    </p:spTree>
    <p:extLst>
      <p:ext uri="{BB962C8B-B14F-4D97-AF65-F5344CB8AC3E}">
        <p14:creationId xmlns:p14="http://schemas.microsoft.com/office/powerpoint/2010/main" val="3364810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92947"/>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295190"/>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84085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394425"/>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404185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671453"/>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(Rev.2:10)</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pic>
        <p:nvPicPr>
          <p:cNvPr id="10" name="Picture 9">
            <a:extLst>
              <a:ext uri="{FF2B5EF4-FFF2-40B4-BE49-F238E27FC236}">
                <a16:creationId xmlns:a16="http://schemas.microsoft.com/office/drawing/2014/main" id="{BF1DC341-2077-D5BF-24E5-312323643915}"/>
              </a:ext>
            </a:extLst>
          </p:cNvPr>
          <p:cNvPicPr>
            <a:picLocks noChangeAspect="1"/>
          </p:cNvPicPr>
          <p:nvPr/>
        </p:nvPicPr>
        <p:blipFill rotWithShape="1">
          <a:blip r:embed="rId2"/>
          <a:srcRect t="36906"/>
          <a:stretch/>
        </p:blipFill>
        <p:spPr>
          <a:xfrm>
            <a:off x="4488110" y="4517430"/>
            <a:ext cx="4532070" cy="1761250"/>
          </a:xfrm>
          <a:prstGeom prst="rect">
            <a:avLst/>
          </a:prstGeom>
        </p:spPr>
      </p:pic>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Tree>
    <p:extLst>
      <p:ext uri="{BB962C8B-B14F-4D97-AF65-F5344CB8AC3E}">
        <p14:creationId xmlns:p14="http://schemas.microsoft.com/office/powerpoint/2010/main" val="4228407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8" name="TextBox 7">
            <a:extLst>
              <a:ext uri="{FF2B5EF4-FFF2-40B4-BE49-F238E27FC236}">
                <a16:creationId xmlns:a16="http://schemas.microsoft.com/office/drawing/2014/main" id="{E73CBD47-A432-5988-7F0B-15FAE938BF34}"/>
              </a:ext>
            </a:extLst>
          </p:cNvPr>
          <p:cNvSpPr txBox="1"/>
          <p:nvPr/>
        </p:nvSpPr>
        <p:spPr>
          <a:xfrm>
            <a:off x="612397" y="1635854"/>
            <a:ext cx="7826928" cy="3539430"/>
          </a:xfrm>
          <a:prstGeom prst="rect">
            <a:avLst/>
          </a:prstGeom>
          <a:noFill/>
        </p:spPr>
        <p:txBody>
          <a:bodyPr wrap="square">
            <a:spAutoFit/>
          </a:bodyPr>
          <a:lstStyle/>
          <a:p>
            <a:r>
              <a:rPr lang="en-US" sz="3200" b="1" dirty="0">
                <a:solidFill>
                  <a:srgbClr val="0070C0"/>
                </a:solidFill>
              </a:rPr>
              <a:t>Luke 2:4 </a:t>
            </a:r>
            <a:r>
              <a:rPr lang="en-US" sz="3200" dirty="0"/>
              <a:t>Joseph also went up from Galilee, </a:t>
            </a:r>
            <a:r>
              <a:rPr lang="en-US" sz="3200" u="sng" dirty="0"/>
              <a:t>out of the city of Nazareth</a:t>
            </a:r>
            <a:r>
              <a:rPr lang="en-US" sz="3200" dirty="0"/>
              <a:t>, </a:t>
            </a:r>
            <a:r>
              <a:rPr lang="en-US" sz="3200" u="sng" dirty="0"/>
              <a:t>into Judea</a:t>
            </a:r>
            <a:r>
              <a:rPr lang="en-US" sz="3200" dirty="0"/>
              <a:t>, to the </a:t>
            </a:r>
            <a:r>
              <a:rPr lang="en-US" sz="3200" u="sng" dirty="0"/>
              <a:t>city of David, which is called Bethlehem</a:t>
            </a:r>
            <a:r>
              <a:rPr lang="en-US" sz="3200" dirty="0"/>
              <a:t>, because he was of the house and lineage of David,</a:t>
            </a:r>
          </a:p>
          <a:p>
            <a:r>
              <a:rPr lang="en-US" sz="3200" b="1" dirty="0">
                <a:solidFill>
                  <a:srgbClr val="0070C0"/>
                </a:solidFill>
              </a:rPr>
              <a:t> 5</a:t>
            </a:r>
            <a:r>
              <a:rPr lang="en-US" sz="3200" dirty="0"/>
              <a:t> to be registered with Mary, his betrothed wife, who was with child.</a:t>
            </a:r>
          </a:p>
        </p:txBody>
      </p:sp>
    </p:spTree>
    <p:extLst>
      <p:ext uri="{BB962C8B-B14F-4D97-AF65-F5344CB8AC3E}">
        <p14:creationId xmlns:p14="http://schemas.microsoft.com/office/powerpoint/2010/main" val="2947093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8" name="TextBox 7">
            <a:extLst>
              <a:ext uri="{FF2B5EF4-FFF2-40B4-BE49-F238E27FC236}">
                <a16:creationId xmlns:a16="http://schemas.microsoft.com/office/drawing/2014/main" id="{7B5767DF-A817-015A-82D6-5A7964834AB2}"/>
              </a:ext>
            </a:extLst>
          </p:cNvPr>
          <p:cNvSpPr txBox="1"/>
          <p:nvPr/>
        </p:nvSpPr>
        <p:spPr>
          <a:xfrm>
            <a:off x="687897" y="1545412"/>
            <a:ext cx="7558481" cy="3539430"/>
          </a:xfrm>
          <a:prstGeom prst="rect">
            <a:avLst/>
          </a:prstGeom>
          <a:noFill/>
        </p:spPr>
        <p:txBody>
          <a:bodyPr wrap="square">
            <a:spAutoFit/>
          </a:bodyPr>
          <a:lstStyle/>
          <a:p>
            <a:r>
              <a:rPr lang="en-US" sz="3200" b="1" dirty="0">
                <a:solidFill>
                  <a:srgbClr val="0070C0"/>
                </a:solidFill>
              </a:rPr>
              <a:t>Luke 2:6 </a:t>
            </a:r>
            <a:r>
              <a:rPr lang="en-US" sz="3200" dirty="0"/>
              <a:t>So it was, that while they were there, the days were completed for her to be delivered.</a:t>
            </a:r>
          </a:p>
          <a:p>
            <a:r>
              <a:rPr lang="en-US" sz="3200" b="1" dirty="0">
                <a:solidFill>
                  <a:srgbClr val="0070C0"/>
                </a:solidFill>
              </a:rPr>
              <a:t>7</a:t>
            </a:r>
            <a:r>
              <a:rPr lang="en-US" sz="3200" dirty="0"/>
              <a:t> And she brought forth her firstborn Son, and wrapped Him in swaddling cloths, and laid Him in a manger, because there was no room for them in the inn.</a:t>
            </a:r>
          </a:p>
        </p:txBody>
      </p:sp>
    </p:spTree>
    <p:extLst>
      <p:ext uri="{BB962C8B-B14F-4D97-AF65-F5344CB8AC3E}">
        <p14:creationId xmlns:p14="http://schemas.microsoft.com/office/powerpoint/2010/main" val="3811419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8" name="TextBox 7">
            <a:extLst>
              <a:ext uri="{FF2B5EF4-FFF2-40B4-BE49-F238E27FC236}">
                <a16:creationId xmlns:a16="http://schemas.microsoft.com/office/drawing/2014/main" id="{9C4278BD-9D2B-8325-F51B-82ABD80A2377}"/>
              </a:ext>
            </a:extLst>
          </p:cNvPr>
          <p:cNvSpPr txBox="1"/>
          <p:nvPr/>
        </p:nvSpPr>
        <p:spPr>
          <a:xfrm>
            <a:off x="578840" y="1291905"/>
            <a:ext cx="7994709" cy="3970318"/>
          </a:xfrm>
          <a:prstGeom prst="rect">
            <a:avLst/>
          </a:prstGeom>
          <a:noFill/>
        </p:spPr>
        <p:txBody>
          <a:bodyPr wrap="square">
            <a:spAutoFit/>
          </a:bodyPr>
          <a:lstStyle/>
          <a:p>
            <a:r>
              <a:rPr lang="en-US" sz="2800" b="1" dirty="0">
                <a:solidFill>
                  <a:srgbClr val="0070C0"/>
                </a:solidFill>
              </a:rPr>
              <a:t>Luke 2:8 </a:t>
            </a:r>
            <a:r>
              <a:rPr lang="en-US" sz="2800" dirty="0"/>
              <a:t>Now there were in the same country shepherds living out in the fields, keeping watch over their flock by night.</a:t>
            </a:r>
          </a:p>
          <a:p>
            <a:r>
              <a:rPr lang="en-US" sz="2800" b="1" dirty="0">
                <a:solidFill>
                  <a:srgbClr val="0070C0"/>
                </a:solidFill>
              </a:rPr>
              <a:t>9</a:t>
            </a:r>
            <a:r>
              <a:rPr lang="en-US" sz="2800" dirty="0"/>
              <a:t> And behold, an angel of the Lord stood before them, and the glory of the Lord shone around them, and they were greatly afraid.</a:t>
            </a:r>
          </a:p>
          <a:p>
            <a:r>
              <a:rPr lang="en-US" sz="2800" b="1" dirty="0">
                <a:solidFill>
                  <a:srgbClr val="0070C0"/>
                </a:solidFill>
              </a:rPr>
              <a:t>10</a:t>
            </a:r>
            <a:r>
              <a:rPr lang="en-US" sz="2800" dirty="0"/>
              <a:t> Then the angel said to them, "Do not be afraid, for behold, I bring you good tidings of great joy which will be to all people.</a:t>
            </a:r>
          </a:p>
        </p:txBody>
      </p:sp>
    </p:spTree>
    <p:extLst>
      <p:ext uri="{BB962C8B-B14F-4D97-AF65-F5344CB8AC3E}">
        <p14:creationId xmlns:p14="http://schemas.microsoft.com/office/powerpoint/2010/main" val="290551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PLBL\04 Judah and the Dead Sea\Bethlehem\Shepherd with flock near Bethlehem, tbs43309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6512"/>
            <a:ext cx="9144000" cy="606048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Shepherd with flock near Bethlehem</a:t>
            </a:r>
          </a:p>
        </p:txBody>
      </p:sp>
      <p:sp>
        <p:nvSpPr>
          <p:cNvPr id="3" name="Text Placeholder 2"/>
          <p:cNvSpPr>
            <a:spLocks noGrp="1"/>
          </p:cNvSpPr>
          <p:nvPr>
            <p:ph type="body" sz="quarter" idx="12"/>
          </p:nvPr>
        </p:nvSpPr>
        <p:spPr/>
        <p:txBody>
          <a:bodyPr/>
          <a:lstStyle/>
          <a:p>
            <a:r>
              <a:rPr lang="en-US" dirty="0"/>
              <a:t>2:8</a:t>
            </a:r>
          </a:p>
        </p:txBody>
      </p:sp>
      <p:sp>
        <p:nvSpPr>
          <p:cNvPr id="4" name="Title 3"/>
          <p:cNvSpPr>
            <a:spLocks noGrp="1"/>
          </p:cNvSpPr>
          <p:nvPr>
            <p:ph type="title"/>
          </p:nvPr>
        </p:nvSpPr>
        <p:spPr/>
        <p:txBody>
          <a:bodyPr/>
          <a:lstStyle/>
          <a:p>
            <a:r>
              <a:rPr lang="en-US" dirty="0"/>
              <a:t>There were shepherds in the fields nearby, keeping watch over their flock</a:t>
            </a:r>
          </a:p>
        </p:txBody>
      </p:sp>
    </p:spTree>
    <p:extLst>
      <p:ext uri="{BB962C8B-B14F-4D97-AF65-F5344CB8AC3E}">
        <p14:creationId xmlns:p14="http://schemas.microsoft.com/office/powerpoint/2010/main" val="3835687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EFD11AF8-FDAA-091D-5288-84171EA676DC}"/>
              </a:ext>
            </a:extLst>
          </p:cNvPr>
          <p:cNvSpPr txBox="1"/>
          <p:nvPr/>
        </p:nvSpPr>
        <p:spPr>
          <a:xfrm>
            <a:off x="0" y="5509"/>
            <a:ext cx="9143999" cy="646331"/>
          </a:xfrm>
          <a:prstGeom prst="rect">
            <a:avLst/>
          </a:prstGeom>
          <a:noFill/>
        </p:spPr>
        <p:txBody>
          <a:bodyPr wrap="square" rtlCol="0">
            <a:spAutoFit/>
          </a:bodyPr>
          <a:lstStyle/>
          <a:p>
            <a:pPr algn="ctr"/>
            <a:r>
              <a:rPr lang="en-US" sz="3600" dirty="0">
                <a:solidFill>
                  <a:schemeClr val="bg1"/>
                </a:solidFill>
              </a:rPr>
              <a:t>A Savior Who Is Christ The Lord.   Luke 2:11 </a:t>
            </a:r>
          </a:p>
        </p:txBody>
      </p:sp>
      <p:sp>
        <p:nvSpPr>
          <p:cNvPr id="8" name="TextBox 7">
            <a:extLst>
              <a:ext uri="{FF2B5EF4-FFF2-40B4-BE49-F238E27FC236}">
                <a16:creationId xmlns:a16="http://schemas.microsoft.com/office/drawing/2014/main" id="{568C9BBB-856C-C1E7-42D2-A21AF2259F3F}"/>
              </a:ext>
            </a:extLst>
          </p:cNvPr>
          <p:cNvSpPr txBox="1"/>
          <p:nvPr/>
        </p:nvSpPr>
        <p:spPr>
          <a:xfrm>
            <a:off x="805343" y="1510019"/>
            <a:ext cx="7667538" cy="3046988"/>
          </a:xfrm>
          <a:prstGeom prst="rect">
            <a:avLst/>
          </a:prstGeom>
          <a:noFill/>
        </p:spPr>
        <p:txBody>
          <a:bodyPr wrap="square">
            <a:spAutoFit/>
          </a:bodyPr>
          <a:lstStyle/>
          <a:p>
            <a:r>
              <a:rPr lang="en-US" sz="3200" b="1" dirty="0">
                <a:solidFill>
                  <a:srgbClr val="0070C0"/>
                </a:solidFill>
              </a:rPr>
              <a:t>Luke 2:11 </a:t>
            </a:r>
            <a:r>
              <a:rPr lang="en-US" sz="3200" dirty="0"/>
              <a:t>"For there is born to you this day in the city of David a Savior, who is Christ the Lord.</a:t>
            </a:r>
          </a:p>
          <a:p>
            <a:r>
              <a:rPr lang="en-US" sz="3200" b="1" dirty="0">
                <a:solidFill>
                  <a:srgbClr val="0070C0"/>
                </a:solidFill>
              </a:rPr>
              <a:t>12</a:t>
            </a:r>
            <a:r>
              <a:rPr lang="en-US" sz="3200" dirty="0"/>
              <a:t> "And this will be the sign to you: You will find a Babe wrapped in swaddling cloths, lying in a manger."</a:t>
            </a:r>
          </a:p>
        </p:txBody>
      </p:sp>
    </p:spTree>
    <p:extLst>
      <p:ext uri="{BB962C8B-B14F-4D97-AF65-F5344CB8AC3E}">
        <p14:creationId xmlns:p14="http://schemas.microsoft.com/office/powerpoint/2010/main" val="2074559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7.potx" id="{2ED97AF0-FE8D-4FAC-AF07-EFA41726BF38}" vid="{95ED0F0F-776A-48E4-B073-7DB6F5A5811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3470</Words>
  <Application>Microsoft Office PowerPoint</Application>
  <PresentationFormat>On-screen Show (4:3)</PresentationFormat>
  <Paragraphs>235</Paragraphs>
  <Slides>42</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42</vt:i4>
      </vt:variant>
    </vt:vector>
  </HeadingPairs>
  <TitlesOfParts>
    <vt:vector size="53" baseType="lpstr">
      <vt:lpstr>Arial</vt:lpstr>
      <vt:lpstr>Arial Black</vt:lpstr>
      <vt:lpstr>Arial Unicode MS</vt:lpstr>
      <vt:lpstr>Calibri</vt:lpstr>
      <vt:lpstr>Calibri Light</vt:lpstr>
      <vt:lpstr>Ink Free</vt:lpstr>
      <vt:lpstr>SBL Hebrew</vt:lpstr>
      <vt:lpstr>Times New Roman</vt:lpstr>
      <vt:lpstr>Office Theme</vt:lpstr>
      <vt:lpstr>PhotoCompanion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were shepherds in the fields nearby, keeping watch over their flock</vt:lpstr>
      <vt:lpstr>PowerPoint Presentation</vt:lpstr>
      <vt:lpstr>Joseph also went up from Galilee, out of the city of Nazareth</vt:lpstr>
      <vt:lpstr>PowerPoint Presentation</vt:lpstr>
      <vt:lpstr>Joseph also went up from Galilee, out of the city of Nazareth</vt:lpstr>
      <vt:lpstr>She gave birth to her firstborn son, and wrapped Him in cloths, and laid Him in a manger</vt:lpstr>
      <vt:lpstr>PowerPoint Presentation</vt:lpstr>
      <vt:lpstr>PowerPoint Presentation</vt:lpstr>
      <vt:lpstr>There was no room for them in the guest chamber</vt:lpstr>
      <vt:lpstr>There was no room for them in the guest chamber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9</cp:revision>
  <dcterms:created xsi:type="dcterms:W3CDTF">2023-12-15T16:34:27Z</dcterms:created>
  <dcterms:modified xsi:type="dcterms:W3CDTF">2023-12-24T12:24:35Z</dcterms:modified>
</cp:coreProperties>
</file>