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sldIdLst>
    <p:sldId id="496" r:id="rId4"/>
    <p:sldId id="499" r:id="rId5"/>
    <p:sldId id="1008" r:id="rId6"/>
    <p:sldId id="998" r:id="rId7"/>
    <p:sldId id="294" r:id="rId8"/>
    <p:sldId id="506" r:id="rId9"/>
    <p:sldId id="854" r:id="rId10"/>
    <p:sldId id="504" r:id="rId11"/>
    <p:sldId id="984" r:id="rId12"/>
    <p:sldId id="497" r:id="rId13"/>
    <p:sldId id="502" r:id="rId14"/>
    <p:sldId id="498" r:id="rId15"/>
    <p:sldId id="1006" r:id="rId16"/>
    <p:sldId id="500" r:id="rId17"/>
    <p:sldId id="989" r:id="rId18"/>
    <p:sldId id="1011" r:id="rId19"/>
    <p:sldId id="983" r:id="rId20"/>
    <p:sldId id="1005" r:id="rId21"/>
    <p:sldId id="505" r:id="rId22"/>
    <p:sldId id="1003" r:id="rId23"/>
    <p:sldId id="988" r:id="rId24"/>
    <p:sldId id="1004" r:id="rId25"/>
    <p:sldId id="987" r:id="rId26"/>
    <p:sldId id="991" r:id="rId27"/>
    <p:sldId id="1000" r:id="rId28"/>
    <p:sldId id="990" r:id="rId29"/>
    <p:sldId id="1001" r:id="rId30"/>
    <p:sldId id="992" r:id="rId31"/>
    <p:sldId id="1002" r:id="rId32"/>
    <p:sldId id="1010" r:id="rId33"/>
    <p:sldId id="993" r:id="rId34"/>
    <p:sldId id="985" r:id="rId35"/>
    <p:sldId id="995" r:id="rId36"/>
    <p:sldId id="1013" r:id="rId37"/>
    <p:sldId id="1015"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YemMvs/9Uqr9/PrEwN50iQ==" hashData="76ZxV3l0oL7ysSF5msG58Ch3CbVORMdi0CUHhORJClvH1BEf0Zz0MUUfba64OdlLZLsIR1NDUz45O8soTAVJZ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20" autoAdjust="0"/>
  </p:normalViewPr>
  <p:slideViewPr>
    <p:cSldViewPr snapToGrid="0">
      <p:cViewPr varScale="1">
        <p:scale>
          <a:sx n="108" d="100"/>
          <a:sy n="108" d="100"/>
        </p:scale>
        <p:origin x="1686" y="1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562845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928375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230945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C5CE097-EA66-44F1-B6E4-7FB05216B338}" type="slidenum">
              <a:rPr lang="en-US"/>
              <a:pPr>
                <a:defRPr/>
              </a:pPr>
              <a:t>‹#›</a:t>
            </a:fld>
            <a:endParaRPr lang="en-US" dirty="0"/>
          </a:p>
        </p:txBody>
      </p:sp>
    </p:spTree>
    <p:extLst>
      <p:ext uri="{BB962C8B-B14F-4D97-AF65-F5344CB8AC3E}">
        <p14:creationId xmlns:p14="http://schemas.microsoft.com/office/powerpoint/2010/main" val="266982906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9596E68-E92F-4B9C-9F2F-8DA9BFF061A7}" type="slidenum">
              <a:rPr lang="en-US"/>
              <a:pPr>
                <a:defRPr/>
              </a:pPr>
              <a:t>‹#›</a:t>
            </a:fld>
            <a:endParaRPr lang="en-US" dirty="0"/>
          </a:p>
        </p:txBody>
      </p:sp>
    </p:spTree>
    <p:extLst>
      <p:ext uri="{BB962C8B-B14F-4D97-AF65-F5344CB8AC3E}">
        <p14:creationId xmlns:p14="http://schemas.microsoft.com/office/powerpoint/2010/main" val="17007681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66DFC60-92E1-42EC-ACD7-2F8732CC8119}" type="slidenum">
              <a:rPr lang="en-US"/>
              <a:pPr>
                <a:defRPr/>
              </a:pPr>
              <a:t>‹#›</a:t>
            </a:fld>
            <a:endParaRPr lang="en-US" dirty="0"/>
          </a:p>
        </p:txBody>
      </p:sp>
    </p:spTree>
    <p:extLst>
      <p:ext uri="{BB962C8B-B14F-4D97-AF65-F5344CB8AC3E}">
        <p14:creationId xmlns:p14="http://schemas.microsoft.com/office/powerpoint/2010/main" val="415829249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BC44111-8993-4EA0-BF6D-9CCE5285D8B7}" type="slidenum">
              <a:rPr lang="en-US"/>
              <a:pPr>
                <a:defRPr/>
              </a:pPr>
              <a:t>‹#›</a:t>
            </a:fld>
            <a:endParaRPr lang="en-US" dirty="0"/>
          </a:p>
        </p:txBody>
      </p:sp>
    </p:spTree>
    <p:extLst>
      <p:ext uri="{BB962C8B-B14F-4D97-AF65-F5344CB8AC3E}">
        <p14:creationId xmlns:p14="http://schemas.microsoft.com/office/powerpoint/2010/main" val="345310817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68A1CFC8-5B3D-466B-8E8E-A775875811FF}" type="slidenum">
              <a:rPr lang="en-US"/>
              <a:pPr>
                <a:defRPr/>
              </a:pPr>
              <a:t>‹#›</a:t>
            </a:fld>
            <a:endParaRPr lang="en-US" dirty="0"/>
          </a:p>
        </p:txBody>
      </p:sp>
    </p:spTree>
    <p:extLst>
      <p:ext uri="{BB962C8B-B14F-4D97-AF65-F5344CB8AC3E}">
        <p14:creationId xmlns:p14="http://schemas.microsoft.com/office/powerpoint/2010/main" val="162478827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D7B72D51-9E02-4E6F-BA7F-811A39802264}" type="slidenum">
              <a:rPr lang="en-US"/>
              <a:pPr>
                <a:defRPr/>
              </a:pPr>
              <a:t>‹#›</a:t>
            </a:fld>
            <a:endParaRPr lang="en-US" dirty="0"/>
          </a:p>
        </p:txBody>
      </p:sp>
    </p:spTree>
    <p:extLst>
      <p:ext uri="{BB962C8B-B14F-4D97-AF65-F5344CB8AC3E}">
        <p14:creationId xmlns:p14="http://schemas.microsoft.com/office/powerpoint/2010/main" val="173352850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0CBC7BFF-140E-4F3E-AA7C-4D51343A0017}" type="slidenum">
              <a:rPr lang="en-US"/>
              <a:pPr>
                <a:defRPr/>
              </a:pPr>
              <a:t>‹#›</a:t>
            </a:fld>
            <a:endParaRPr lang="en-US" dirty="0"/>
          </a:p>
        </p:txBody>
      </p:sp>
    </p:spTree>
    <p:extLst>
      <p:ext uri="{BB962C8B-B14F-4D97-AF65-F5344CB8AC3E}">
        <p14:creationId xmlns:p14="http://schemas.microsoft.com/office/powerpoint/2010/main" val="386407210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EC78BC6-DE8D-4B63-A36D-A69A33368B80}" type="slidenum">
              <a:rPr lang="en-US"/>
              <a:pPr>
                <a:defRPr/>
              </a:pPr>
              <a:t>‹#›</a:t>
            </a:fld>
            <a:endParaRPr lang="en-US" dirty="0"/>
          </a:p>
        </p:txBody>
      </p:sp>
    </p:spTree>
    <p:extLst>
      <p:ext uri="{BB962C8B-B14F-4D97-AF65-F5344CB8AC3E}">
        <p14:creationId xmlns:p14="http://schemas.microsoft.com/office/powerpoint/2010/main" val="201697058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8271397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4B1B937-C9D4-4D5D-A41E-7BBAEE2AFB60}" type="slidenum">
              <a:rPr lang="en-US"/>
              <a:pPr>
                <a:defRPr/>
              </a:pPr>
              <a:t>‹#›</a:t>
            </a:fld>
            <a:endParaRPr lang="en-US" dirty="0"/>
          </a:p>
        </p:txBody>
      </p:sp>
    </p:spTree>
    <p:extLst>
      <p:ext uri="{BB962C8B-B14F-4D97-AF65-F5344CB8AC3E}">
        <p14:creationId xmlns:p14="http://schemas.microsoft.com/office/powerpoint/2010/main" val="154846416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B29FBE0-04D5-489F-8620-E8470E4A542C}" type="slidenum">
              <a:rPr lang="en-US"/>
              <a:pPr>
                <a:defRPr/>
              </a:pPr>
              <a:t>‹#›</a:t>
            </a:fld>
            <a:endParaRPr lang="en-US" dirty="0"/>
          </a:p>
        </p:txBody>
      </p:sp>
    </p:spTree>
    <p:extLst>
      <p:ext uri="{BB962C8B-B14F-4D97-AF65-F5344CB8AC3E}">
        <p14:creationId xmlns:p14="http://schemas.microsoft.com/office/powerpoint/2010/main" val="108932154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4100843-8768-42FE-ABC9-EBAC00B15353}" type="slidenum">
              <a:rPr lang="en-US"/>
              <a:pPr>
                <a:defRPr/>
              </a:pPr>
              <a:t>‹#›</a:t>
            </a:fld>
            <a:endParaRPr lang="en-US" dirty="0"/>
          </a:p>
        </p:txBody>
      </p:sp>
    </p:spTree>
    <p:extLst>
      <p:ext uri="{BB962C8B-B14F-4D97-AF65-F5344CB8AC3E}">
        <p14:creationId xmlns:p14="http://schemas.microsoft.com/office/powerpoint/2010/main" val="353073234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6B35CF7-18BA-4561-AB7A-78F176F5B9CE}"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40A08-3E27-46D9-B58E-E9354CC32C2E}" type="slidenum">
              <a:rPr lang="en-US" smtClean="0"/>
              <a:t>‹#›</a:t>
            </a:fld>
            <a:endParaRPr lang="en-US"/>
          </a:p>
        </p:txBody>
      </p:sp>
    </p:spTree>
    <p:extLst>
      <p:ext uri="{BB962C8B-B14F-4D97-AF65-F5344CB8AC3E}">
        <p14:creationId xmlns:p14="http://schemas.microsoft.com/office/powerpoint/2010/main" val="4750101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B35CF7-18BA-4561-AB7A-78F176F5B9CE}"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40A08-3E27-46D9-B58E-E9354CC32C2E}" type="slidenum">
              <a:rPr lang="en-US" smtClean="0"/>
              <a:t>‹#›</a:t>
            </a:fld>
            <a:endParaRPr lang="en-US"/>
          </a:p>
        </p:txBody>
      </p:sp>
    </p:spTree>
    <p:extLst>
      <p:ext uri="{BB962C8B-B14F-4D97-AF65-F5344CB8AC3E}">
        <p14:creationId xmlns:p14="http://schemas.microsoft.com/office/powerpoint/2010/main" val="25203631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B35CF7-18BA-4561-AB7A-78F176F5B9CE}"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40A08-3E27-46D9-B58E-E9354CC32C2E}" type="slidenum">
              <a:rPr lang="en-US" smtClean="0"/>
              <a:t>‹#›</a:t>
            </a:fld>
            <a:endParaRPr lang="en-US"/>
          </a:p>
        </p:txBody>
      </p:sp>
    </p:spTree>
    <p:extLst>
      <p:ext uri="{BB962C8B-B14F-4D97-AF65-F5344CB8AC3E}">
        <p14:creationId xmlns:p14="http://schemas.microsoft.com/office/powerpoint/2010/main" val="3212820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B35CF7-18BA-4561-AB7A-78F176F5B9CE}" type="datetimeFigureOut">
              <a:rPr lang="en-US" smtClean="0"/>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340A08-3E27-46D9-B58E-E9354CC32C2E}" type="slidenum">
              <a:rPr lang="en-US" smtClean="0"/>
              <a:t>‹#›</a:t>
            </a:fld>
            <a:endParaRPr lang="en-US"/>
          </a:p>
        </p:txBody>
      </p:sp>
    </p:spTree>
    <p:extLst>
      <p:ext uri="{BB962C8B-B14F-4D97-AF65-F5344CB8AC3E}">
        <p14:creationId xmlns:p14="http://schemas.microsoft.com/office/powerpoint/2010/main" val="27375279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B35CF7-18BA-4561-AB7A-78F176F5B9CE}" type="datetimeFigureOut">
              <a:rPr lang="en-US" smtClean="0"/>
              <a:t>11/5/2023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340A08-3E27-46D9-B58E-E9354CC32C2E}" type="slidenum">
              <a:rPr lang="en-US" smtClean="0"/>
              <a:t>‹#›</a:t>
            </a:fld>
            <a:endParaRPr lang="en-US"/>
          </a:p>
        </p:txBody>
      </p:sp>
    </p:spTree>
    <p:extLst>
      <p:ext uri="{BB962C8B-B14F-4D97-AF65-F5344CB8AC3E}">
        <p14:creationId xmlns:p14="http://schemas.microsoft.com/office/powerpoint/2010/main" val="18153084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B35CF7-18BA-4561-AB7A-78F176F5B9CE}" type="datetimeFigureOut">
              <a:rPr lang="en-US" smtClean="0"/>
              <a:t>11/5/2023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340A08-3E27-46D9-B58E-E9354CC32C2E}" type="slidenum">
              <a:rPr lang="en-US" smtClean="0"/>
              <a:t>‹#›</a:t>
            </a:fld>
            <a:endParaRPr lang="en-US"/>
          </a:p>
        </p:txBody>
      </p:sp>
    </p:spTree>
    <p:extLst>
      <p:ext uri="{BB962C8B-B14F-4D97-AF65-F5344CB8AC3E}">
        <p14:creationId xmlns:p14="http://schemas.microsoft.com/office/powerpoint/2010/main" val="4458513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B35CF7-18BA-4561-AB7A-78F176F5B9CE}" type="datetimeFigureOut">
              <a:rPr lang="en-US" smtClean="0"/>
              <a:t>11/5/2023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340A08-3E27-46D9-B58E-E9354CC32C2E}" type="slidenum">
              <a:rPr lang="en-US" smtClean="0"/>
              <a:t>‹#›</a:t>
            </a:fld>
            <a:endParaRPr lang="en-US"/>
          </a:p>
        </p:txBody>
      </p:sp>
    </p:spTree>
    <p:extLst>
      <p:ext uri="{BB962C8B-B14F-4D97-AF65-F5344CB8AC3E}">
        <p14:creationId xmlns:p14="http://schemas.microsoft.com/office/powerpoint/2010/main" val="2607378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209220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B35CF7-18BA-4561-AB7A-78F176F5B9CE}" type="datetimeFigureOut">
              <a:rPr lang="en-US" smtClean="0"/>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340A08-3E27-46D9-B58E-E9354CC32C2E}" type="slidenum">
              <a:rPr lang="en-US" smtClean="0"/>
              <a:t>‹#›</a:t>
            </a:fld>
            <a:endParaRPr lang="en-US"/>
          </a:p>
        </p:txBody>
      </p:sp>
    </p:spTree>
    <p:extLst>
      <p:ext uri="{BB962C8B-B14F-4D97-AF65-F5344CB8AC3E}">
        <p14:creationId xmlns:p14="http://schemas.microsoft.com/office/powerpoint/2010/main" val="25996291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B35CF7-18BA-4561-AB7A-78F176F5B9CE}" type="datetimeFigureOut">
              <a:rPr lang="en-US" smtClean="0"/>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340A08-3E27-46D9-B58E-E9354CC32C2E}" type="slidenum">
              <a:rPr lang="en-US" smtClean="0"/>
              <a:t>‹#›</a:t>
            </a:fld>
            <a:endParaRPr lang="en-US"/>
          </a:p>
        </p:txBody>
      </p:sp>
    </p:spTree>
    <p:extLst>
      <p:ext uri="{BB962C8B-B14F-4D97-AF65-F5344CB8AC3E}">
        <p14:creationId xmlns:p14="http://schemas.microsoft.com/office/powerpoint/2010/main" val="22050438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B35CF7-18BA-4561-AB7A-78F176F5B9CE}"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40A08-3E27-46D9-B58E-E9354CC32C2E}" type="slidenum">
              <a:rPr lang="en-US" smtClean="0"/>
              <a:t>‹#›</a:t>
            </a:fld>
            <a:endParaRPr lang="en-US"/>
          </a:p>
        </p:txBody>
      </p:sp>
    </p:spTree>
    <p:extLst>
      <p:ext uri="{BB962C8B-B14F-4D97-AF65-F5344CB8AC3E}">
        <p14:creationId xmlns:p14="http://schemas.microsoft.com/office/powerpoint/2010/main" val="38360800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B35CF7-18BA-4561-AB7A-78F176F5B9CE}" type="datetimeFigureOut">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40A08-3E27-46D9-B58E-E9354CC32C2E}" type="slidenum">
              <a:rPr lang="en-US" smtClean="0"/>
              <a:t>‹#›</a:t>
            </a:fld>
            <a:endParaRPr lang="en-US"/>
          </a:p>
        </p:txBody>
      </p:sp>
    </p:spTree>
    <p:extLst>
      <p:ext uri="{BB962C8B-B14F-4D97-AF65-F5344CB8AC3E}">
        <p14:creationId xmlns:p14="http://schemas.microsoft.com/office/powerpoint/2010/main" val="2814117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940294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11/5/2023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060612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11/5/2023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279646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11/5/2023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229663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433092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364895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11/5/2023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23345458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C000">
            <a:alpha val="59000"/>
          </a:srgb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02EEB5B-0C57-473B-A1BF-11CA541A6586}" type="slidenum">
              <a:rPr lang="en-US"/>
              <a:pPr>
                <a:defRPr/>
              </a:pPr>
              <a:t>‹#›</a:t>
            </a:fld>
            <a:endParaRPr lang="en-US" dirty="0"/>
          </a:p>
        </p:txBody>
      </p:sp>
    </p:spTree>
    <p:extLst>
      <p:ext uri="{BB962C8B-B14F-4D97-AF65-F5344CB8AC3E}">
        <p14:creationId xmlns:p14="http://schemas.microsoft.com/office/powerpoint/2010/main" val="35648355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B35CF7-18BA-4561-AB7A-78F176F5B9CE}" type="datetimeFigureOut">
              <a:rPr lang="en-US" smtClean="0"/>
              <a:t>11/5/2023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340A08-3E27-46D9-B58E-E9354CC32C2E}" type="slidenum">
              <a:rPr lang="en-US" smtClean="0"/>
              <a:t>‹#›</a:t>
            </a:fld>
            <a:endParaRPr lang="en-US"/>
          </a:p>
        </p:txBody>
      </p:sp>
    </p:spTree>
    <p:extLst>
      <p:ext uri="{BB962C8B-B14F-4D97-AF65-F5344CB8AC3E}">
        <p14:creationId xmlns:p14="http://schemas.microsoft.com/office/powerpoint/2010/main" val="132982722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ref.ly/logosres/ws-c305722466744378ad34a478389f3f6c?ref=Bible.Mic7.19&amp;off=949&amp;ctx=ompletely+realized.%0a~The+casting+of+sins+"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hyperlink" Target="https://ref.ly/logosres/tn-vines?ref=GreekStrongs.4013&amp;off=468"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3377718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29907"/>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b hastings   newlebanoncoc.com</a:t>
            </a:r>
          </a:p>
        </p:txBody>
      </p:sp>
      <p:sp>
        <p:nvSpPr>
          <p:cNvPr id="7" name="TextBox 6">
            <a:extLst>
              <a:ext uri="{FF2B5EF4-FFF2-40B4-BE49-F238E27FC236}">
                <a16:creationId xmlns:a16="http://schemas.microsoft.com/office/drawing/2014/main" id="{36C36CFA-1018-6A92-8E19-D4CBBC78F513}"/>
              </a:ext>
            </a:extLst>
          </p:cNvPr>
          <p:cNvSpPr txBox="1"/>
          <p:nvPr/>
        </p:nvSpPr>
        <p:spPr>
          <a:xfrm>
            <a:off x="606351" y="1109228"/>
            <a:ext cx="8061821" cy="4770537"/>
          </a:xfrm>
          <a:prstGeom prst="rect">
            <a:avLst/>
          </a:prstGeom>
          <a:noFill/>
        </p:spPr>
        <p:txBody>
          <a:bodyPr wrap="square">
            <a:spAutoFit/>
          </a:bodyPr>
          <a:lstStyle/>
          <a:p>
            <a:r>
              <a:rPr lang="en-US" sz="4000" b="1" dirty="0">
                <a:solidFill>
                  <a:srgbClr val="0070C0"/>
                </a:solidFill>
              </a:rPr>
              <a:t>Micah </a:t>
            </a:r>
            <a:r>
              <a:rPr lang="en-US" sz="4000" b="1" u="sng" dirty="0">
                <a:solidFill>
                  <a:srgbClr val="0070C0"/>
                </a:solidFill>
              </a:rPr>
              <a:t>7:7</a:t>
            </a:r>
            <a:r>
              <a:rPr lang="en-US" sz="4000" b="1" dirty="0">
                <a:solidFill>
                  <a:srgbClr val="0070C0"/>
                </a:solidFill>
              </a:rPr>
              <a:t> </a:t>
            </a:r>
            <a:r>
              <a:rPr lang="en-US" sz="4000" dirty="0"/>
              <a:t>Therefore I will look to the LORD; </a:t>
            </a:r>
          </a:p>
          <a:p>
            <a:r>
              <a:rPr lang="en-US" sz="4000" dirty="0"/>
              <a:t>I will wait for the God of my salvation; My God will hear me. </a:t>
            </a:r>
            <a:r>
              <a:rPr lang="en-US" sz="4000" b="1" dirty="0">
                <a:solidFill>
                  <a:srgbClr val="0070C0"/>
                </a:solidFill>
              </a:rPr>
              <a:t>8</a:t>
            </a:r>
            <a:r>
              <a:rPr lang="en-US" sz="4000" dirty="0"/>
              <a:t> Do not rejoice over me, my enemy; When I fall, I will arise;  When I sit in darkness, The LORD will be a light to me.</a:t>
            </a:r>
          </a:p>
          <a:p>
            <a:r>
              <a:rPr lang="en-US" sz="2400" dirty="0"/>
              <a:t> </a:t>
            </a:r>
          </a:p>
        </p:txBody>
      </p:sp>
      <p:sp>
        <p:nvSpPr>
          <p:cNvPr id="6" name="TextBox 5">
            <a:extLst>
              <a:ext uri="{FF2B5EF4-FFF2-40B4-BE49-F238E27FC236}">
                <a16:creationId xmlns:a16="http://schemas.microsoft.com/office/drawing/2014/main" id="{7ADF9635-09B1-0BE9-5C02-5CF578EA2ECE}"/>
              </a:ext>
            </a:extLst>
          </p:cNvPr>
          <p:cNvSpPr txBox="1"/>
          <p:nvPr/>
        </p:nvSpPr>
        <p:spPr>
          <a:xfrm>
            <a:off x="0" y="30226"/>
            <a:ext cx="9144000" cy="954107"/>
          </a:xfrm>
          <a:prstGeom prst="rect">
            <a:avLst/>
          </a:prstGeom>
          <a:noFill/>
        </p:spPr>
        <p:txBody>
          <a:bodyPr wrap="square">
            <a:spAutoFit/>
          </a:bodyPr>
          <a:lstStyle/>
          <a:p>
            <a:pPr algn="ctr"/>
            <a:r>
              <a:rPr kumimoji="0" lang="en-US" sz="2800" b="1" i="0" u="none" strike="noStrike" kern="1200" cap="none" spc="0" normalizeH="0" baseline="0" noProof="0" dirty="0">
                <a:ln>
                  <a:noFill/>
                </a:ln>
                <a:solidFill>
                  <a:schemeClr val="bg1"/>
                </a:solidFill>
                <a:effectLst/>
                <a:uLnTx/>
                <a:uFillTx/>
                <a:latin typeface="Calibri" panose="020F0502020204030204"/>
                <a:ea typeface="+mn-ea"/>
                <a:cs typeface="+mn-cs"/>
              </a:rPr>
              <a:t>Who Is A God Like You, Pardoning Iniquity   Micah 7:18</a:t>
            </a:r>
          </a:p>
          <a:p>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US" sz="2800" dirty="0"/>
          </a:p>
        </p:txBody>
      </p:sp>
    </p:spTree>
    <p:extLst>
      <p:ext uri="{BB962C8B-B14F-4D97-AF65-F5344CB8AC3E}">
        <p14:creationId xmlns:p14="http://schemas.microsoft.com/office/powerpoint/2010/main" val="1741747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12038"/>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b hastings   newlebanoncoc.com</a:t>
            </a:r>
          </a:p>
        </p:txBody>
      </p:sp>
      <p:sp>
        <p:nvSpPr>
          <p:cNvPr id="7" name="TextBox 6">
            <a:extLst>
              <a:ext uri="{FF2B5EF4-FFF2-40B4-BE49-F238E27FC236}">
                <a16:creationId xmlns:a16="http://schemas.microsoft.com/office/drawing/2014/main" id="{36C36CFA-1018-6A92-8E19-D4CBBC78F513}"/>
              </a:ext>
            </a:extLst>
          </p:cNvPr>
          <p:cNvSpPr txBox="1"/>
          <p:nvPr/>
        </p:nvSpPr>
        <p:spPr>
          <a:xfrm>
            <a:off x="435935" y="970910"/>
            <a:ext cx="8420986" cy="5016758"/>
          </a:xfrm>
          <a:prstGeom prst="rect">
            <a:avLst/>
          </a:prstGeom>
          <a:noFill/>
        </p:spPr>
        <p:txBody>
          <a:bodyPr wrap="square">
            <a:spAutoFit/>
          </a:bodyPr>
          <a:lstStyle/>
          <a:p>
            <a:r>
              <a:rPr lang="en-US" sz="3200" b="1" u="sng" dirty="0">
                <a:solidFill>
                  <a:srgbClr val="0070C0"/>
                </a:solidFill>
              </a:rPr>
              <a:t>9</a:t>
            </a:r>
            <a:r>
              <a:rPr lang="en-US" sz="3200" dirty="0"/>
              <a:t> I will bear the indignation of the LORD, Because I have sinned against Him, Until He pleads my case And executes justice for me. He will bring me forth to the light; I will see His righteousness.</a:t>
            </a:r>
          </a:p>
          <a:p>
            <a:endParaRPr lang="en-US" sz="3200" dirty="0"/>
          </a:p>
          <a:p>
            <a:r>
              <a:rPr lang="en-US" sz="3200" b="1" u="sng" dirty="0">
                <a:solidFill>
                  <a:srgbClr val="0070C0"/>
                </a:solidFill>
              </a:rPr>
              <a:t>10</a:t>
            </a:r>
            <a:r>
              <a:rPr lang="en-US" sz="3200" dirty="0"/>
              <a:t> Then she who is my enemy will see, And shame will cover her who said to me, "Where is the LORD your God?" My eyes will see her; Now she will be trampled down Like mud in the streets.</a:t>
            </a:r>
          </a:p>
        </p:txBody>
      </p:sp>
      <p:sp>
        <p:nvSpPr>
          <p:cNvPr id="6" name="TextBox 5">
            <a:extLst>
              <a:ext uri="{FF2B5EF4-FFF2-40B4-BE49-F238E27FC236}">
                <a16:creationId xmlns:a16="http://schemas.microsoft.com/office/drawing/2014/main" id="{FE63F881-7786-CE28-4E9C-3E0D2960A568}"/>
              </a:ext>
            </a:extLst>
          </p:cNvPr>
          <p:cNvSpPr txBox="1"/>
          <p:nvPr/>
        </p:nvSpPr>
        <p:spPr>
          <a:xfrm>
            <a:off x="0" y="30226"/>
            <a:ext cx="9144000" cy="954107"/>
          </a:xfrm>
          <a:prstGeom prst="rect">
            <a:avLst/>
          </a:prstGeom>
          <a:noFill/>
        </p:spPr>
        <p:txBody>
          <a:bodyPr wrap="square">
            <a:spAutoFit/>
          </a:bodyPr>
          <a:lstStyle/>
          <a:p>
            <a:pPr algn="ctr"/>
            <a:r>
              <a:rPr kumimoji="0" lang="en-US" sz="2800" b="1" i="0" u="none" strike="noStrike" kern="1200" cap="none" spc="0" normalizeH="0" baseline="0" noProof="0" dirty="0">
                <a:ln>
                  <a:noFill/>
                </a:ln>
                <a:solidFill>
                  <a:schemeClr val="bg1"/>
                </a:solidFill>
                <a:effectLst/>
                <a:uLnTx/>
                <a:uFillTx/>
                <a:latin typeface="Calibri" panose="020F0502020204030204"/>
                <a:ea typeface="+mn-ea"/>
                <a:cs typeface="+mn-cs"/>
              </a:rPr>
              <a:t>Who Is A God Like You, Pardoning Iniquity   Micah 7:18</a:t>
            </a:r>
          </a:p>
          <a:p>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US" sz="2800" dirty="0"/>
          </a:p>
        </p:txBody>
      </p:sp>
    </p:spTree>
    <p:extLst>
      <p:ext uri="{BB962C8B-B14F-4D97-AF65-F5344CB8AC3E}">
        <p14:creationId xmlns:p14="http://schemas.microsoft.com/office/powerpoint/2010/main" val="2342622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12038"/>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b hastings   newlebanoncoc.com</a:t>
            </a:r>
          </a:p>
        </p:txBody>
      </p:sp>
      <p:sp>
        <p:nvSpPr>
          <p:cNvPr id="7" name="TextBox 6">
            <a:extLst>
              <a:ext uri="{FF2B5EF4-FFF2-40B4-BE49-F238E27FC236}">
                <a16:creationId xmlns:a16="http://schemas.microsoft.com/office/drawing/2014/main" id="{2BF44D39-70BD-B4FE-82B6-546D1A7324C6}"/>
              </a:ext>
            </a:extLst>
          </p:cNvPr>
          <p:cNvSpPr txBox="1"/>
          <p:nvPr/>
        </p:nvSpPr>
        <p:spPr>
          <a:xfrm>
            <a:off x="754912" y="768803"/>
            <a:ext cx="7340464" cy="5293757"/>
          </a:xfrm>
          <a:prstGeom prst="rect">
            <a:avLst/>
          </a:prstGeom>
          <a:noFill/>
        </p:spPr>
        <p:txBody>
          <a:bodyPr wrap="square">
            <a:spAutoFit/>
          </a:bodyPr>
          <a:lstStyle/>
          <a:p>
            <a:r>
              <a:rPr lang="en-US" sz="2600" b="1" u="sng" dirty="0">
                <a:solidFill>
                  <a:srgbClr val="0070C0"/>
                </a:solidFill>
              </a:rPr>
              <a:t>11</a:t>
            </a:r>
            <a:r>
              <a:rPr lang="en-US" sz="2600" b="1" dirty="0">
                <a:solidFill>
                  <a:srgbClr val="0070C0"/>
                </a:solidFill>
              </a:rPr>
              <a:t> </a:t>
            </a:r>
            <a:r>
              <a:rPr lang="en-US" sz="2600" dirty="0"/>
              <a:t>In the day when your walls are to be built, In that day the decree shall go far and wide.</a:t>
            </a:r>
          </a:p>
          <a:p>
            <a:r>
              <a:rPr lang="en-US" sz="2600" b="1" u="sng" dirty="0">
                <a:solidFill>
                  <a:srgbClr val="0070C0"/>
                </a:solidFill>
              </a:rPr>
              <a:t>12</a:t>
            </a:r>
            <a:r>
              <a:rPr lang="en-US" sz="2600" dirty="0"/>
              <a:t> In that day they shall come to you From Assyria and the fortified cities, From the fortress to the River, From sea to sea, And mountain to mountain.</a:t>
            </a:r>
          </a:p>
          <a:p>
            <a:r>
              <a:rPr lang="en-US" sz="2600" b="1" u="sng" dirty="0">
                <a:solidFill>
                  <a:srgbClr val="0070C0"/>
                </a:solidFill>
              </a:rPr>
              <a:t>13</a:t>
            </a:r>
            <a:r>
              <a:rPr lang="en-US" sz="2600" dirty="0"/>
              <a:t> Yet the land shall be desolate Because of those who dwell in it, And for the fruit of their deeds.</a:t>
            </a:r>
          </a:p>
          <a:p>
            <a:r>
              <a:rPr lang="en-US" sz="2600" b="1" u="sng" dirty="0">
                <a:solidFill>
                  <a:srgbClr val="0070C0"/>
                </a:solidFill>
              </a:rPr>
              <a:t>14</a:t>
            </a:r>
            <a:r>
              <a:rPr lang="en-US" sz="2600" u="sng" dirty="0"/>
              <a:t> </a:t>
            </a:r>
            <a:r>
              <a:rPr lang="en-US" sz="2600" dirty="0"/>
              <a:t>Shepherd Your people with Your staff, The flock of Your heritage, Who dwell solitarily in a woodland, In the midst of Carmel; Let them feed in Bashan and Gilead, As in days of old.</a:t>
            </a:r>
          </a:p>
          <a:p>
            <a:r>
              <a:rPr lang="en-US" sz="2600" b="1" u="sng" dirty="0">
                <a:solidFill>
                  <a:srgbClr val="0070C0"/>
                </a:solidFill>
              </a:rPr>
              <a:t>15</a:t>
            </a:r>
            <a:r>
              <a:rPr lang="en-US" sz="2600" dirty="0"/>
              <a:t> "As in the days when you came out of the land of Egypt, I will show them wonders."</a:t>
            </a:r>
          </a:p>
        </p:txBody>
      </p:sp>
      <p:sp>
        <p:nvSpPr>
          <p:cNvPr id="6" name="TextBox 5">
            <a:extLst>
              <a:ext uri="{FF2B5EF4-FFF2-40B4-BE49-F238E27FC236}">
                <a16:creationId xmlns:a16="http://schemas.microsoft.com/office/drawing/2014/main" id="{0CF782BA-60F8-7A3A-AC1B-33AD52E11CDE}"/>
              </a:ext>
            </a:extLst>
          </p:cNvPr>
          <p:cNvSpPr txBox="1"/>
          <p:nvPr/>
        </p:nvSpPr>
        <p:spPr>
          <a:xfrm>
            <a:off x="0" y="19598"/>
            <a:ext cx="9144000" cy="954107"/>
          </a:xfrm>
          <a:prstGeom prst="rect">
            <a:avLst/>
          </a:prstGeom>
          <a:noFill/>
        </p:spPr>
        <p:txBody>
          <a:bodyPr wrap="square">
            <a:spAutoFit/>
          </a:bodyPr>
          <a:lstStyle/>
          <a:p>
            <a:pPr algn="ctr"/>
            <a:r>
              <a:rPr kumimoji="0" lang="en-US" sz="2800" b="1" i="0" u="none" strike="noStrike" kern="1200" cap="none" spc="0" normalizeH="0" baseline="0" noProof="0" dirty="0">
                <a:ln>
                  <a:noFill/>
                </a:ln>
                <a:solidFill>
                  <a:schemeClr val="bg1"/>
                </a:solidFill>
                <a:effectLst/>
                <a:uLnTx/>
                <a:uFillTx/>
                <a:latin typeface="Calibri" panose="020F0502020204030204"/>
                <a:ea typeface="+mn-ea"/>
                <a:cs typeface="+mn-cs"/>
              </a:rPr>
              <a:t>Who Is A God Like You, Pardoning Iniquity   Micah 7:18</a:t>
            </a:r>
          </a:p>
          <a:p>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US" sz="2800" dirty="0"/>
          </a:p>
        </p:txBody>
      </p:sp>
    </p:spTree>
    <p:extLst>
      <p:ext uri="{BB962C8B-B14F-4D97-AF65-F5344CB8AC3E}">
        <p14:creationId xmlns:p14="http://schemas.microsoft.com/office/powerpoint/2010/main" val="3555618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12038"/>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b hastings   newlebanoncoc.com</a:t>
            </a:r>
          </a:p>
        </p:txBody>
      </p:sp>
      <p:sp>
        <p:nvSpPr>
          <p:cNvPr id="7" name="TextBox 6">
            <a:extLst>
              <a:ext uri="{FF2B5EF4-FFF2-40B4-BE49-F238E27FC236}">
                <a16:creationId xmlns:a16="http://schemas.microsoft.com/office/drawing/2014/main" id="{0228F6E5-86BE-6797-9BC0-59CF56F73FEC}"/>
              </a:ext>
            </a:extLst>
          </p:cNvPr>
          <p:cNvSpPr txBox="1"/>
          <p:nvPr/>
        </p:nvSpPr>
        <p:spPr>
          <a:xfrm>
            <a:off x="467833" y="832598"/>
            <a:ext cx="8250865" cy="5186035"/>
          </a:xfrm>
          <a:prstGeom prst="rect">
            <a:avLst/>
          </a:prstGeom>
          <a:noFill/>
        </p:spPr>
        <p:txBody>
          <a:bodyPr wrap="square">
            <a:spAutoFit/>
          </a:bodyPr>
          <a:lstStyle/>
          <a:p>
            <a:r>
              <a:rPr lang="en-US" sz="2900" b="1" u="sng" dirty="0">
                <a:solidFill>
                  <a:srgbClr val="0070C0"/>
                </a:solidFill>
              </a:rPr>
              <a:t>16</a:t>
            </a:r>
            <a:r>
              <a:rPr lang="en-US" sz="2900" dirty="0"/>
              <a:t> The nations shall see and be ashamed of all their might; They shall put their hand over their mouth; Their ears shall be deaf. </a:t>
            </a:r>
            <a:r>
              <a:rPr lang="en-US" sz="2900" b="1" u="sng" dirty="0">
                <a:solidFill>
                  <a:srgbClr val="0070C0"/>
                </a:solidFill>
              </a:rPr>
              <a:t>17</a:t>
            </a:r>
            <a:r>
              <a:rPr lang="en-US" sz="2900" dirty="0"/>
              <a:t> They shall lick the dust like a serpent; They shall crawl from their holes like snakes of the earth. They shall be afraid of the LORD our God, And shall fear because of You.</a:t>
            </a:r>
          </a:p>
          <a:p>
            <a:endParaRPr lang="en-US" sz="2900" dirty="0"/>
          </a:p>
          <a:p>
            <a:r>
              <a:rPr lang="en-US" sz="3200" b="1" u="sng" dirty="0">
                <a:solidFill>
                  <a:srgbClr val="0070C0"/>
                </a:solidFill>
              </a:rPr>
              <a:t>18</a:t>
            </a:r>
            <a:r>
              <a:rPr lang="en-US" sz="3200" b="1" dirty="0"/>
              <a:t> Who is a God like You, Pardoning iniquity And passing over the transgression of the remnant of His heritage? He does not retain His anger forever, Because He delights in mercy.</a:t>
            </a:r>
          </a:p>
        </p:txBody>
      </p:sp>
      <p:sp>
        <p:nvSpPr>
          <p:cNvPr id="6" name="TextBox 5">
            <a:extLst>
              <a:ext uri="{FF2B5EF4-FFF2-40B4-BE49-F238E27FC236}">
                <a16:creationId xmlns:a16="http://schemas.microsoft.com/office/drawing/2014/main" id="{5CF9CC9A-70AD-81BC-7627-ED275DF1E4D6}"/>
              </a:ext>
            </a:extLst>
          </p:cNvPr>
          <p:cNvSpPr txBox="1"/>
          <p:nvPr/>
        </p:nvSpPr>
        <p:spPr>
          <a:xfrm>
            <a:off x="0" y="30226"/>
            <a:ext cx="9144000" cy="954107"/>
          </a:xfrm>
          <a:prstGeom prst="rect">
            <a:avLst/>
          </a:prstGeom>
          <a:noFill/>
        </p:spPr>
        <p:txBody>
          <a:bodyPr wrap="square">
            <a:spAutoFit/>
          </a:bodyPr>
          <a:lstStyle/>
          <a:p>
            <a:pPr algn="ctr"/>
            <a:r>
              <a:rPr kumimoji="0" lang="en-US" sz="2800" b="1" i="0" u="none" strike="noStrike" kern="1200" cap="none" spc="0" normalizeH="0" baseline="0" noProof="0" dirty="0">
                <a:ln>
                  <a:noFill/>
                </a:ln>
                <a:solidFill>
                  <a:schemeClr val="bg1"/>
                </a:solidFill>
                <a:effectLst/>
                <a:uLnTx/>
                <a:uFillTx/>
                <a:latin typeface="Calibri" panose="020F0502020204030204"/>
                <a:ea typeface="+mn-ea"/>
                <a:cs typeface="+mn-cs"/>
              </a:rPr>
              <a:t>Who Is A God Like You, Pardoning Iniquity   Micah 7:18</a:t>
            </a:r>
          </a:p>
          <a:p>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US" sz="2800" dirty="0"/>
          </a:p>
        </p:txBody>
      </p:sp>
    </p:spTree>
    <p:extLst>
      <p:ext uri="{BB962C8B-B14F-4D97-AF65-F5344CB8AC3E}">
        <p14:creationId xmlns:p14="http://schemas.microsoft.com/office/powerpoint/2010/main" val="179723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12038"/>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b hastings   newlebanoncoc.com</a:t>
            </a:r>
          </a:p>
        </p:txBody>
      </p:sp>
      <p:sp>
        <p:nvSpPr>
          <p:cNvPr id="7" name="TextBox 6">
            <a:extLst>
              <a:ext uri="{FF2B5EF4-FFF2-40B4-BE49-F238E27FC236}">
                <a16:creationId xmlns:a16="http://schemas.microsoft.com/office/drawing/2014/main" id="{460E629E-31CA-95CA-C1BD-55F7F3FCA15B}"/>
              </a:ext>
            </a:extLst>
          </p:cNvPr>
          <p:cNvSpPr txBox="1"/>
          <p:nvPr/>
        </p:nvSpPr>
        <p:spPr>
          <a:xfrm>
            <a:off x="574159" y="1275907"/>
            <a:ext cx="8016948" cy="4770537"/>
          </a:xfrm>
          <a:prstGeom prst="rect">
            <a:avLst/>
          </a:prstGeom>
          <a:noFill/>
        </p:spPr>
        <p:txBody>
          <a:bodyPr wrap="square">
            <a:spAutoFit/>
          </a:bodyPr>
          <a:lstStyle/>
          <a:p>
            <a:r>
              <a:rPr lang="en-US" sz="3800" b="1" u="sng" dirty="0">
                <a:solidFill>
                  <a:srgbClr val="0070C0"/>
                </a:solidFill>
              </a:rPr>
              <a:t>19</a:t>
            </a:r>
            <a:r>
              <a:rPr lang="en-US" sz="3800" dirty="0"/>
              <a:t> He will again have </a:t>
            </a:r>
            <a:r>
              <a:rPr lang="en-US" sz="3800" b="1" u="sng" dirty="0"/>
              <a:t>compassion</a:t>
            </a:r>
            <a:r>
              <a:rPr lang="en-US" sz="3800" dirty="0"/>
              <a:t> on us, And will </a:t>
            </a:r>
            <a:r>
              <a:rPr lang="en-US" sz="3800" b="1" u="sng" dirty="0"/>
              <a:t>subdue our iniquities</a:t>
            </a:r>
            <a:r>
              <a:rPr lang="en-US" sz="3800" dirty="0"/>
              <a:t>. You will </a:t>
            </a:r>
            <a:r>
              <a:rPr lang="en-US" sz="3800" b="1" u="sng" dirty="0"/>
              <a:t>cast all our sins Into the depths of the sea.</a:t>
            </a:r>
          </a:p>
          <a:p>
            <a:endParaRPr lang="en-US" sz="3800" dirty="0"/>
          </a:p>
          <a:p>
            <a:r>
              <a:rPr lang="en-US" sz="3800" b="1" u="sng" dirty="0">
                <a:solidFill>
                  <a:srgbClr val="0070C0"/>
                </a:solidFill>
              </a:rPr>
              <a:t>20</a:t>
            </a:r>
            <a:r>
              <a:rPr lang="en-US" sz="3800" dirty="0"/>
              <a:t> You will give truth to Jacob And mercy to Abraham, Which You have sworn to our fathers From days of old.</a:t>
            </a:r>
          </a:p>
        </p:txBody>
      </p:sp>
      <p:sp>
        <p:nvSpPr>
          <p:cNvPr id="6" name="TextBox 5">
            <a:extLst>
              <a:ext uri="{FF2B5EF4-FFF2-40B4-BE49-F238E27FC236}">
                <a16:creationId xmlns:a16="http://schemas.microsoft.com/office/drawing/2014/main" id="{0C682B84-2020-904B-519D-9B9D24889C6F}"/>
              </a:ext>
            </a:extLst>
          </p:cNvPr>
          <p:cNvSpPr txBox="1"/>
          <p:nvPr/>
        </p:nvSpPr>
        <p:spPr>
          <a:xfrm>
            <a:off x="0" y="30226"/>
            <a:ext cx="9144000" cy="954107"/>
          </a:xfrm>
          <a:prstGeom prst="rect">
            <a:avLst/>
          </a:prstGeom>
          <a:noFill/>
        </p:spPr>
        <p:txBody>
          <a:bodyPr wrap="square">
            <a:spAutoFit/>
          </a:bodyPr>
          <a:lstStyle/>
          <a:p>
            <a:pPr algn="ctr"/>
            <a:r>
              <a:rPr kumimoji="0" lang="en-US" sz="2800" b="1" i="0" u="none" strike="noStrike" kern="1200" cap="none" spc="0" normalizeH="0" baseline="0" noProof="0" dirty="0">
                <a:ln>
                  <a:noFill/>
                </a:ln>
                <a:solidFill>
                  <a:schemeClr val="bg1"/>
                </a:solidFill>
                <a:effectLst/>
                <a:uLnTx/>
                <a:uFillTx/>
                <a:latin typeface="Calibri" panose="020F0502020204030204"/>
                <a:ea typeface="+mn-ea"/>
                <a:cs typeface="+mn-cs"/>
              </a:rPr>
              <a:t>Who Is A God Like You, Pardoning Iniquity   Micah 7:18</a:t>
            </a:r>
          </a:p>
          <a:p>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US" sz="2800" dirty="0"/>
          </a:p>
        </p:txBody>
      </p:sp>
    </p:spTree>
    <p:extLst>
      <p:ext uri="{BB962C8B-B14F-4D97-AF65-F5344CB8AC3E}">
        <p14:creationId xmlns:p14="http://schemas.microsoft.com/office/powerpoint/2010/main" val="947156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29907"/>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b hastings   newlebanoncoc.com</a:t>
            </a:r>
          </a:p>
        </p:txBody>
      </p:sp>
      <p:sp>
        <p:nvSpPr>
          <p:cNvPr id="7" name="TextBox 6">
            <a:extLst>
              <a:ext uri="{FF2B5EF4-FFF2-40B4-BE49-F238E27FC236}">
                <a16:creationId xmlns:a16="http://schemas.microsoft.com/office/drawing/2014/main" id="{36C36CFA-1018-6A92-8E19-D4CBBC78F513}"/>
              </a:ext>
            </a:extLst>
          </p:cNvPr>
          <p:cNvSpPr txBox="1"/>
          <p:nvPr/>
        </p:nvSpPr>
        <p:spPr>
          <a:xfrm>
            <a:off x="443883" y="1115436"/>
            <a:ext cx="8054166" cy="4708981"/>
          </a:xfrm>
          <a:prstGeom prst="rect">
            <a:avLst/>
          </a:prstGeom>
          <a:noFill/>
        </p:spPr>
        <p:txBody>
          <a:bodyPr wrap="square">
            <a:spAutoFit/>
          </a:bodyPr>
          <a:lstStyle/>
          <a:p>
            <a:r>
              <a:rPr lang="en-US" sz="3000" dirty="0"/>
              <a:t>The great mark of the New Covenant lies in the promise of God to forgive the sins of his people, a promise that simply did not pertain to the old covenant (Jer. 31:31–35); and, therefore, in this we have a certain indication that the passage is Messianic. </a:t>
            </a:r>
          </a:p>
          <a:p>
            <a:endParaRPr lang="en-US" sz="3000" dirty="0"/>
          </a:p>
          <a:p>
            <a:r>
              <a:rPr lang="en-US" sz="3000" dirty="0"/>
              <a:t>Note that the promise of forgiveness here is not to the whole of apostate Israel, but to the “righteous remnant,” the true Israel to be revealed in Christ.</a:t>
            </a:r>
          </a:p>
        </p:txBody>
      </p:sp>
      <p:sp>
        <p:nvSpPr>
          <p:cNvPr id="6" name="TextBox 5">
            <a:extLst>
              <a:ext uri="{FF2B5EF4-FFF2-40B4-BE49-F238E27FC236}">
                <a16:creationId xmlns:a16="http://schemas.microsoft.com/office/drawing/2014/main" id="{D0A6094F-8EA6-671A-0E45-B28C03F8943B}"/>
              </a:ext>
            </a:extLst>
          </p:cNvPr>
          <p:cNvSpPr txBox="1"/>
          <p:nvPr/>
        </p:nvSpPr>
        <p:spPr>
          <a:xfrm>
            <a:off x="0" y="30226"/>
            <a:ext cx="9144000" cy="954107"/>
          </a:xfrm>
          <a:prstGeom prst="rect">
            <a:avLst/>
          </a:prstGeom>
          <a:noFill/>
        </p:spPr>
        <p:txBody>
          <a:bodyPr wrap="square">
            <a:spAutoFit/>
          </a:bodyPr>
          <a:lstStyle/>
          <a:p>
            <a:pPr algn="ctr"/>
            <a:r>
              <a:rPr kumimoji="0" lang="en-US" sz="2800" b="1" i="0" u="none" strike="noStrike" kern="1200" cap="none" spc="0" normalizeH="0" baseline="0" noProof="0" dirty="0">
                <a:ln>
                  <a:noFill/>
                </a:ln>
                <a:solidFill>
                  <a:schemeClr val="bg1"/>
                </a:solidFill>
                <a:effectLst/>
                <a:uLnTx/>
                <a:uFillTx/>
                <a:latin typeface="Calibri" panose="020F0502020204030204"/>
                <a:ea typeface="+mn-ea"/>
                <a:cs typeface="+mn-cs"/>
              </a:rPr>
              <a:t>Who Is A God Like You, Pardoning Iniquity Micah 7:18</a:t>
            </a:r>
          </a:p>
          <a:p>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US" sz="2800" dirty="0"/>
          </a:p>
        </p:txBody>
      </p:sp>
    </p:spTree>
    <p:extLst>
      <p:ext uri="{BB962C8B-B14F-4D97-AF65-F5344CB8AC3E}">
        <p14:creationId xmlns:p14="http://schemas.microsoft.com/office/powerpoint/2010/main" val="2377250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29907"/>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b hastings   newlebanoncoc.com</a:t>
            </a:r>
          </a:p>
        </p:txBody>
      </p:sp>
      <p:sp>
        <p:nvSpPr>
          <p:cNvPr id="7" name="TextBox 6">
            <a:extLst>
              <a:ext uri="{FF2B5EF4-FFF2-40B4-BE49-F238E27FC236}">
                <a16:creationId xmlns:a16="http://schemas.microsoft.com/office/drawing/2014/main" id="{36C36CFA-1018-6A92-8E19-D4CBBC78F513}"/>
              </a:ext>
            </a:extLst>
          </p:cNvPr>
          <p:cNvSpPr txBox="1"/>
          <p:nvPr/>
        </p:nvSpPr>
        <p:spPr>
          <a:xfrm>
            <a:off x="550413" y="1153010"/>
            <a:ext cx="7912123" cy="5262979"/>
          </a:xfrm>
          <a:prstGeom prst="rect">
            <a:avLst/>
          </a:prstGeom>
          <a:noFill/>
        </p:spPr>
        <p:txBody>
          <a:bodyPr wrap="square">
            <a:spAutoFit/>
          </a:bodyPr>
          <a:lstStyle/>
          <a:p>
            <a:pPr rtl="0"/>
            <a:r>
              <a:rPr lang="en-US" sz="3200" dirty="0"/>
              <a:t>…“The idea of a remnant is an extremely important one, it helps to solve the dilemma of how to reconcile the absolute righteousness and the everlasting love of God. </a:t>
            </a:r>
          </a:p>
          <a:p>
            <a:pPr rtl="0"/>
            <a:endParaRPr lang="en-US" sz="3200" dirty="0"/>
          </a:p>
          <a:p>
            <a:pPr rtl="0"/>
            <a:r>
              <a:rPr lang="en-US" sz="3200" dirty="0"/>
              <a:t>God could judge his people, and destroy them, but nevertheless save enough of them (the remnant), penitent and purified, to serve as the nucleus of a renewed Israel.”</a:t>
            </a:r>
            <a:endParaRPr lang="en-US" sz="3200" baseline="30000" dirty="0"/>
          </a:p>
          <a:p>
            <a:r>
              <a:rPr lang="en-US" sz="2400" dirty="0"/>
              <a:t> </a:t>
            </a:r>
          </a:p>
          <a:p>
            <a:r>
              <a:rPr lang="en-US" sz="2400" b="0" i="0" u="none" strike="noStrike" baseline="0" dirty="0"/>
              <a:t> </a:t>
            </a:r>
            <a:endParaRPr lang="en-US" sz="2400" b="0" i="0" u="none" strike="noStrike" baseline="0" dirty="0">
              <a:solidFill>
                <a:srgbClr val="0000FF"/>
              </a:solidFill>
              <a:hlinkClick r:id="rId2"/>
            </a:endParaRPr>
          </a:p>
        </p:txBody>
      </p:sp>
      <p:sp>
        <p:nvSpPr>
          <p:cNvPr id="6" name="TextBox 5">
            <a:extLst>
              <a:ext uri="{FF2B5EF4-FFF2-40B4-BE49-F238E27FC236}">
                <a16:creationId xmlns:a16="http://schemas.microsoft.com/office/drawing/2014/main" id="{BA2C9CD6-942C-B909-C8DA-D75275CFE080}"/>
              </a:ext>
            </a:extLst>
          </p:cNvPr>
          <p:cNvSpPr txBox="1"/>
          <p:nvPr/>
        </p:nvSpPr>
        <p:spPr>
          <a:xfrm>
            <a:off x="0" y="30226"/>
            <a:ext cx="9144000" cy="954107"/>
          </a:xfrm>
          <a:prstGeom prst="rect">
            <a:avLst/>
          </a:prstGeom>
          <a:noFill/>
        </p:spPr>
        <p:txBody>
          <a:bodyPr wrap="square">
            <a:spAutoFit/>
          </a:bodyPr>
          <a:lstStyle/>
          <a:p>
            <a:pPr algn="ctr"/>
            <a:r>
              <a:rPr kumimoji="0" lang="en-US" sz="2800" b="1" i="0" u="none" strike="noStrike" kern="1200" cap="none" spc="0" normalizeH="0" baseline="0" noProof="0" dirty="0">
                <a:ln>
                  <a:noFill/>
                </a:ln>
                <a:solidFill>
                  <a:schemeClr val="bg1"/>
                </a:solidFill>
                <a:effectLst/>
                <a:uLnTx/>
                <a:uFillTx/>
                <a:latin typeface="Calibri" panose="020F0502020204030204"/>
                <a:ea typeface="+mn-ea"/>
                <a:cs typeface="+mn-cs"/>
              </a:rPr>
              <a:t>Who Is A God Like You, Pardoning Iniquity Micah 7:18</a:t>
            </a:r>
          </a:p>
          <a:p>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US" sz="2800" dirty="0"/>
          </a:p>
        </p:txBody>
      </p:sp>
    </p:spTree>
    <p:extLst>
      <p:ext uri="{BB962C8B-B14F-4D97-AF65-F5344CB8AC3E}">
        <p14:creationId xmlns:p14="http://schemas.microsoft.com/office/powerpoint/2010/main" val="377198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29907"/>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b hastings   newlebanoncoc.com</a:t>
            </a:r>
          </a:p>
        </p:txBody>
      </p:sp>
      <p:sp>
        <p:nvSpPr>
          <p:cNvPr id="7" name="TextBox 6">
            <a:extLst>
              <a:ext uri="{FF2B5EF4-FFF2-40B4-BE49-F238E27FC236}">
                <a16:creationId xmlns:a16="http://schemas.microsoft.com/office/drawing/2014/main" id="{36C36CFA-1018-6A92-8E19-D4CBBC78F513}"/>
              </a:ext>
            </a:extLst>
          </p:cNvPr>
          <p:cNvSpPr txBox="1"/>
          <p:nvPr/>
        </p:nvSpPr>
        <p:spPr>
          <a:xfrm>
            <a:off x="408374" y="1828800"/>
            <a:ext cx="8089676" cy="4028603"/>
          </a:xfrm>
          <a:prstGeom prst="rect">
            <a:avLst/>
          </a:prstGeom>
          <a:noFill/>
        </p:spPr>
        <p:txBody>
          <a:bodyPr wrap="square">
            <a:spAutoFit/>
          </a:bodyPr>
          <a:lstStyle/>
          <a:p>
            <a:pPr marL="0" marR="0">
              <a:lnSpc>
                <a:spcPct val="107000"/>
              </a:lnSpc>
              <a:spcBef>
                <a:spcPts val="0"/>
              </a:spcBef>
              <a:spcAft>
                <a:spcPts val="80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3600" b="1" kern="100" dirty="0">
                <a:effectLst/>
                <a:latin typeface="Calibri" panose="020F0502020204030204" pitchFamily="34" charset="0"/>
                <a:ea typeface="Calibri" panose="020F0502020204030204" pitchFamily="34" charset="0"/>
                <a:cs typeface="Times New Roman" panose="02020603050405020304" pitchFamily="18" charset="0"/>
              </a:rPr>
              <a:t>The joy of the Lord is your strength</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The closing words of this prophet give us abundant cause for this joy, for his God is our God.</a:t>
            </a:r>
          </a:p>
          <a:p>
            <a:pPr marL="0" marR="0">
              <a:lnSpc>
                <a:spcPct val="107000"/>
              </a:lnSpc>
              <a:spcBef>
                <a:spcPts val="0"/>
              </a:spcBef>
              <a:spcAft>
                <a:spcPts val="80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The following words in view of very depressing conditions, seem to be the heart-felt expressions of a satisfied and joyful heart</a:t>
            </a:r>
          </a:p>
        </p:txBody>
      </p:sp>
      <p:sp>
        <p:nvSpPr>
          <p:cNvPr id="8" name="TextBox 7">
            <a:extLst>
              <a:ext uri="{FF2B5EF4-FFF2-40B4-BE49-F238E27FC236}">
                <a16:creationId xmlns:a16="http://schemas.microsoft.com/office/drawing/2014/main" id="{B0AE3548-1AFD-41DC-570D-2356462321A8}"/>
              </a:ext>
            </a:extLst>
          </p:cNvPr>
          <p:cNvSpPr txBox="1"/>
          <p:nvPr/>
        </p:nvSpPr>
        <p:spPr>
          <a:xfrm>
            <a:off x="517504" y="974546"/>
            <a:ext cx="6680250" cy="584775"/>
          </a:xfrm>
          <a:prstGeom prst="rect">
            <a:avLst/>
          </a:prstGeom>
          <a:noFill/>
        </p:spPr>
        <p:txBody>
          <a:bodyPr wrap="square">
            <a:spAutoFit/>
          </a:bodyPr>
          <a:lstStyle/>
          <a:p>
            <a:r>
              <a:rPr kumimoji="0" lang="en-US" sz="3200" b="1" i="0" u="none" strike="noStrike" kern="100" cap="none" spc="0" normalizeH="0" baseline="0" noProof="0" dirty="0">
                <a:ln>
                  <a:noFill/>
                </a:ln>
                <a:solidFill>
                  <a:srgbClr val="FF0000"/>
                </a:solidFill>
                <a:effectLst/>
                <a:uLnTx/>
                <a:uFillTx/>
                <a:latin typeface="Arial Black" panose="020B0A04020102020204" pitchFamily="34" charset="0"/>
                <a:ea typeface="Calibri" panose="020F0502020204030204" pitchFamily="34" charset="0"/>
                <a:cs typeface="Times New Roman" panose="02020603050405020304" pitchFamily="18" charset="0"/>
              </a:rPr>
              <a:t>I. His </a:t>
            </a:r>
            <a:r>
              <a:rPr kumimoji="0" lang="en-US" sz="3200" b="1" i="0" strike="noStrike" kern="100" cap="none" spc="0" normalizeH="0" baseline="0" noProof="0" dirty="0">
                <a:ln>
                  <a:noFill/>
                </a:ln>
                <a:solidFill>
                  <a:srgbClr val="FF0000"/>
                </a:solidFill>
                <a:effectLst/>
                <a:uLnTx/>
                <a:uFillTx/>
                <a:latin typeface="Arial Black" panose="020B0A04020102020204" pitchFamily="34" charset="0"/>
                <a:ea typeface="Calibri" panose="020F0502020204030204" pitchFamily="34" charset="0"/>
                <a:cs typeface="Times New Roman" panose="02020603050405020304" pitchFamily="18" charset="0"/>
              </a:rPr>
              <a:t>Joyful Confidence</a:t>
            </a:r>
            <a:endParaRPr lang="en-US" sz="3200" dirty="0">
              <a:latin typeface="Arial Black" panose="020B0A04020102020204" pitchFamily="34" charset="0"/>
            </a:endParaRPr>
          </a:p>
        </p:txBody>
      </p:sp>
      <p:sp>
        <p:nvSpPr>
          <p:cNvPr id="9" name="TextBox 8">
            <a:extLst>
              <a:ext uri="{FF2B5EF4-FFF2-40B4-BE49-F238E27FC236}">
                <a16:creationId xmlns:a16="http://schemas.microsoft.com/office/drawing/2014/main" id="{613F6276-0119-9B31-80AE-F5A3216C60FD}"/>
              </a:ext>
            </a:extLst>
          </p:cNvPr>
          <p:cNvSpPr txBox="1"/>
          <p:nvPr/>
        </p:nvSpPr>
        <p:spPr>
          <a:xfrm>
            <a:off x="0" y="30226"/>
            <a:ext cx="9144000" cy="954107"/>
          </a:xfrm>
          <a:prstGeom prst="rect">
            <a:avLst/>
          </a:prstGeom>
          <a:noFill/>
        </p:spPr>
        <p:txBody>
          <a:bodyPr wrap="square">
            <a:spAutoFit/>
          </a:bodyPr>
          <a:lstStyle/>
          <a:p>
            <a:pPr algn="ctr"/>
            <a:r>
              <a:rPr kumimoji="0" lang="en-US" sz="2800" b="1" i="0" u="none" strike="noStrike" kern="1200" cap="none" spc="0" normalizeH="0" baseline="0" noProof="0" dirty="0">
                <a:ln>
                  <a:noFill/>
                </a:ln>
                <a:solidFill>
                  <a:schemeClr val="bg1"/>
                </a:solidFill>
                <a:effectLst/>
                <a:uLnTx/>
                <a:uFillTx/>
                <a:latin typeface="Calibri" panose="020F0502020204030204"/>
                <a:ea typeface="+mn-ea"/>
                <a:cs typeface="+mn-cs"/>
              </a:rPr>
              <a:t>Who Is A God Like You, Pardoning Iniquity   Micah 7:18</a:t>
            </a:r>
          </a:p>
          <a:p>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US" sz="2800" dirty="0"/>
          </a:p>
        </p:txBody>
      </p:sp>
    </p:spTree>
    <p:extLst>
      <p:ext uri="{BB962C8B-B14F-4D97-AF65-F5344CB8AC3E}">
        <p14:creationId xmlns:p14="http://schemas.microsoft.com/office/powerpoint/2010/main" val="229126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29907"/>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b hastings   newlebanoncoc.com</a:t>
            </a:r>
          </a:p>
        </p:txBody>
      </p:sp>
      <p:sp>
        <p:nvSpPr>
          <p:cNvPr id="7" name="TextBox 6">
            <a:extLst>
              <a:ext uri="{FF2B5EF4-FFF2-40B4-BE49-F238E27FC236}">
                <a16:creationId xmlns:a16="http://schemas.microsoft.com/office/drawing/2014/main" id="{36C36CFA-1018-6A92-8E19-D4CBBC78F513}"/>
              </a:ext>
            </a:extLst>
          </p:cNvPr>
          <p:cNvSpPr txBox="1"/>
          <p:nvPr/>
        </p:nvSpPr>
        <p:spPr>
          <a:xfrm>
            <a:off x="435007" y="1935334"/>
            <a:ext cx="8116309" cy="3785652"/>
          </a:xfrm>
          <a:prstGeom prst="rect">
            <a:avLst/>
          </a:prstGeom>
          <a:noFill/>
        </p:spPr>
        <p:txBody>
          <a:bodyPr wrap="square">
            <a:spAutoFit/>
          </a:bodyPr>
          <a:lstStyle/>
          <a:p>
            <a:pPr marL="514350" marR="0" indent="-514350">
              <a:spcBef>
                <a:spcPts val="0"/>
              </a:spcBef>
              <a:spcAft>
                <a:spcPts val="800"/>
              </a:spcAft>
              <a:buAutoNum type="arabicPeriod"/>
            </a:pPr>
            <a:r>
              <a:rPr lang="en-US" sz="3200" kern="100" dirty="0">
                <a:solidFill>
                  <a:srgbClr val="0070C0"/>
                </a:solidFill>
                <a:effectLst/>
                <a:latin typeface="Arial Black" panose="020B0A04020102020204" pitchFamily="34" charset="0"/>
                <a:ea typeface="Calibri" panose="020F0502020204030204" pitchFamily="34" charset="0"/>
                <a:cs typeface="Times New Roman" panose="02020603050405020304" pitchFamily="18" charset="0"/>
              </a:rPr>
              <a:t>“I will Look unto the Lord” (v. 7). </a:t>
            </a:r>
          </a:p>
          <a:p>
            <a:pPr marR="0">
              <a:spcBef>
                <a:spcPts val="0"/>
              </a:spcBef>
              <a:spcAft>
                <a:spcPts val="800"/>
              </a:spcAft>
            </a:pP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a:p>
            <a:pPr marR="0">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The upward look to the believing soul is always a clear one, even when the outward and the inward look is dark, cloudy, and foreboding.</a:t>
            </a:r>
          </a:p>
          <a:p>
            <a:pPr marR="0">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“Look unto Me, and be saved.”</a:t>
            </a:r>
          </a:p>
        </p:txBody>
      </p:sp>
      <p:sp>
        <p:nvSpPr>
          <p:cNvPr id="8" name="TextBox 7">
            <a:extLst>
              <a:ext uri="{FF2B5EF4-FFF2-40B4-BE49-F238E27FC236}">
                <a16:creationId xmlns:a16="http://schemas.microsoft.com/office/drawing/2014/main" id="{B0AE3548-1AFD-41DC-570D-2356462321A8}"/>
              </a:ext>
            </a:extLst>
          </p:cNvPr>
          <p:cNvSpPr txBox="1"/>
          <p:nvPr/>
        </p:nvSpPr>
        <p:spPr>
          <a:xfrm>
            <a:off x="517504" y="899045"/>
            <a:ext cx="6680250" cy="584775"/>
          </a:xfrm>
          <a:prstGeom prst="rect">
            <a:avLst/>
          </a:prstGeom>
          <a:noFill/>
        </p:spPr>
        <p:txBody>
          <a:bodyPr wrap="square">
            <a:spAutoFit/>
          </a:bodyPr>
          <a:lstStyle/>
          <a:p>
            <a:r>
              <a:rPr kumimoji="0" lang="en-US" sz="3200" b="1" i="0" u="none" strike="noStrike" kern="100" cap="none" spc="0" normalizeH="0" baseline="0" noProof="0" dirty="0">
                <a:ln>
                  <a:noFill/>
                </a:ln>
                <a:solidFill>
                  <a:srgbClr val="FF0000"/>
                </a:solidFill>
                <a:effectLst/>
                <a:uLnTx/>
                <a:uFillTx/>
                <a:latin typeface="Arial Black" panose="020B0A04020102020204" pitchFamily="34" charset="0"/>
                <a:ea typeface="Calibri" panose="020F0502020204030204" pitchFamily="34" charset="0"/>
                <a:cs typeface="Times New Roman" panose="02020603050405020304" pitchFamily="18" charset="0"/>
              </a:rPr>
              <a:t>I. His Joyful Confidence</a:t>
            </a:r>
            <a:endParaRPr lang="en-US" sz="3200" dirty="0">
              <a:latin typeface="Arial Black" panose="020B0A04020102020204" pitchFamily="34" charset="0"/>
            </a:endParaRPr>
          </a:p>
        </p:txBody>
      </p:sp>
      <p:sp>
        <p:nvSpPr>
          <p:cNvPr id="9" name="TextBox 8">
            <a:extLst>
              <a:ext uri="{FF2B5EF4-FFF2-40B4-BE49-F238E27FC236}">
                <a16:creationId xmlns:a16="http://schemas.microsoft.com/office/drawing/2014/main" id="{613F6276-0119-9B31-80AE-F5A3216C60FD}"/>
              </a:ext>
            </a:extLst>
          </p:cNvPr>
          <p:cNvSpPr txBox="1"/>
          <p:nvPr/>
        </p:nvSpPr>
        <p:spPr>
          <a:xfrm>
            <a:off x="0" y="30226"/>
            <a:ext cx="9144000" cy="954107"/>
          </a:xfrm>
          <a:prstGeom prst="rect">
            <a:avLst/>
          </a:prstGeom>
          <a:noFill/>
        </p:spPr>
        <p:txBody>
          <a:bodyPr wrap="square">
            <a:spAutoFit/>
          </a:bodyPr>
          <a:lstStyle/>
          <a:p>
            <a:pPr algn="ctr"/>
            <a:r>
              <a:rPr kumimoji="0" lang="en-US" sz="2800" b="1" i="0" u="none" strike="noStrike" kern="1200" cap="none" spc="0" normalizeH="0" baseline="0" noProof="0" dirty="0">
                <a:ln>
                  <a:noFill/>
                </a:ln>
                <a:solidFill>
                  <a:schemeClr val="bg1"/>
                </a:solidFill>
                <a:effectLst/>
                <a:uLnTx/>
                <a:uFillTx/>
                <a:latin typeface="Calibri" panose="020F0502020204030204"/>
                <a:ea typeface="+mn-ea"/>
                <a:cs typeface="+mn-cs"/>
              </a:rPr>
              <a:t>Who Is A God Like You, Pardoning Iniquity   Micah 7:18</a:t>
            </a:r>
          </a:p>
          <a:p>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US" sz="2800" dirty="0"/>
          </a:p>
        </p:txBody>
      </p:sp>
    </p:spTree>
    <p:extLst>
      <p:ext uri="{BB962C8B-B14F-4D97-AF65-F5344CB8AC3E}">
        <p14:creationId xmlns:p14="http://schemas.microsoft.com/office/powerpoint/2010/main" val="842258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29907"/>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b hastings   newlebanoncoc.com</a:t>
            </a:r>
          </a:p>
        </p:txBody>
      </p:sp>
      <p:sp>
        <p:nvSpPr>
          <p:cNvPr id="7" name="TextBox 6">
            <a:extLst>
              <a:ext uri="{FF2B5EF4-FFF2-40B4-BE49-F238E27FC236}">
                <a16:creationId xmlns:a16="http://schemas.microsoft.com/office/drawing/2014/main" id="{36C36CFA-1018-6A92-8E19-D4CBBC78F513}"/>
              </a:ext>
            </a:extLst>
          </p:cNvPr>
          <p:cNvSpPr txBox="1"/>
          <p:nvPr/>
        </p:nvSpPr>
        <p:spPr>
          <a:xfrm>
            <a:off x="390617" y="1917577"/>
            <a:ext cx="8518491" cy="4625625"/>
          </a:xfrm>
          <a:prstGeom prst="rect">
            <a:avLst/>
          </a:prstGeom>
          <a:noFill/>
        </p:spPr>
        <p:txBody>
          <a:bodyPr wrap="square">
            <a:spAutoFit/>
          </a:bodyPr>
          <a:lstStyle/>
          <a:p>
            <a:pPr marL="0" marR="0">
              <a:spcBef>
                <a:spcPts val="0"/>
              </a:spcBef>
              <a:spcAft>
                <a:spcPts val="800"/>
              </a:spcAft>
            </a:pPr>
            <a:r>
              <a:rPr lang="en-US" sz="3200" kern="100"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rPr>
              <a:t>2.</a:t>
            </a:r>
            <a:r>
              <a:rPr lang="en-US" sz="3200" kern="100" dirty="0">
                <a:effectLst/>
                <a:latin typeface="Arial Black" panose="020B0A04020102020204" pitchFamily="34" charset="0"/>
                <a:ea typeface="Calibri" panose="020F0502020204030204" pitchFamily="34" charset="0"/>
                <a:cs typeface="Times New Roman" panose="02020603050405020304" pitchFamily="18" charset="0"/>
              </a:rPr>
              <a:t> </a:t>
            </a:r>
            <a:r>
              <a:rPr lang="en-US" sz="3200" kern="100" dirty="0">
                <a:solidFill>
                  <a:srgbClr val="0070C0"/>
                </a:solidFill>
                <a:effectLst/>
                <a:latin typeface="Arial Black" panose="020B0A04020102020204" pitchFamily="34" charset="0"/>
                <a:ea typeface="Calibri" panose="020F0502020204030204" pitchFamily="34" charset="0"/>
                <a:cs typeface="Times New Roman" panose="02020603050405020304" pitchFamily="18" charset="0"/>
              </a:rPr>
              <a:t>“I will Wait for the God of my Salvation”</a:t>
            </a:r>
            <a:r>
              <a:rPr lang="en-US" sz="3200" kern="100" dirty="0">
                <a:solidFill>
                  <a:srgbClr val="0070C0"/>
                </a:solidFill>
                <a:latin typeface="Arial Black" panose="020B0A04020102020204" pitchFamily="34" charset="0"/>
                <a:ea typeface="Calibri" panose="020F0502020204030204" pitchFamily="34" charset="0"/>
                <a:cs typeface="Times New Roman" panose="02020603050405020304" pitchFamily="18" charset="0"/>
              </a:rPr>
              <a:t> </a:t>
            </a:r>
            <a:r>
              <a:rPr lang="en-US" sz="3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(v. 7).</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800"/>
              </a:spcAft>
            </a:pPr>
            <a:r>
              <a:rPr lang="en-US" sz="3600" kern="100">
                <a:effectLst/>
                <a:latin typeface="Calibri" panose="020F0502020204030204" pitchFamily="34" charset="0"/>
                <a:ea typeface="Calibri" panose="020F0502020204030204" pitchFamily="34" charset="0"/>
                <a:cs typeface="Times New Roman" panose="02020603050405020304" pitchFamily="18" charset="0"/>
              </a:rPr>
              <a:t>We </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must look for Him, we must quietly wait for Him.</a:t>
            </a:r>
          </a:p>
          <a:p>
            <a:pPr marL="0" marR="0">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The waiting time may be a testing time; but if we are waiting for God’s salvation it will surely come.</a:t>
            </a:r>
          </a:p>
          <a:p>
            <a:pPr marL="0" marR="0">
              <a:lnSpc>
                <a:spcPct val="107000"/>
              </a:lnSpc>
              <a:spcBef>
                <a:spcPts val="0"/>
              </a:spcBef>
              <a:spcAft>
                <a:spcPts val="800"/>
              </a:spcAft>
            </a:pP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350EFCDC-408C-7854-4E91-6E7DD43C981E}"/>
              </a:ext>
            </a:extLst>
          </p:cNvPr>
          <p:cNvSpPr txBox="1"/>
          <p:nvPr/>
        </p:nvSpPr>
        <p:spPr>
          <a:xfrm>
            <a:off x="490678" y="1089164"/>
            <a:ext cx="6212125" cy="584775"/>
          </a:xfrm>
          <a:prstGeom prst="rect">
            <a:avLst/>
          </a:prstGeom>
          <a:noFill/>
        </p:spPr>
        <p:txBody>
          <a:bodyPr wrap="square">
            <a:spAutoFit/>
          </a:bodyPr>
          <a:lstStyle/>
          <a:p>
            <a:r>
              <a:rPr kumimoji="0" lang="en-US" sz="3200" b="1" i="0" u="none" strike="noStrike" kern="100" cap="none" spc="0" normalizeH="0" baseline="0" noProof="0" dirty="0">
                <a:ln>
                  <a:noFill/>
                </a:ln>
                <a:solidFill>
                  <a:srgbClr val="FF0000"/>
                </a:solidFill>
                <a:effectLst/>
                <a:uLnTx/>
                <a:uFillTx/>
                <a:latin typeface="Arial Black" panose="020B0A04020102020204" pitchFamily="34" charset="0"/>
                <a:ea typeface="Calibri" panose="020F0502020204030204" pitchFamily="34" charset="0"/>
                <a:cs typeface="Times New Roman" panose="02020603050405020304" pitchFamily="18" charset="0"/>
              </a:rPr>
              <a:t>I. His Joyful Confidence</a:t>
            </a:r>
            <a:endParaRPr lang="en-US" sz="3200" dirty="0">
              <a:latin typeface="Arial Black" panose="020B0A04020102020204" pitchFamily="34" charset="0"/>
            </a:endParaRPr>
          </a:p>
        </p:txBody>
      </p:sp>
      <p:sp>
        <p:nvSpPr>
          <p:cNvPr id="9" name="TextBox 8">
            <a:extLst>
              <a:ext uri="{FF2B5EF4-FFF2-40B4-BE49-F238E27FC236}">
                <a16:creationId xmlns:a16="http://schemas.microsoft.com/office/drawing/2014/main" id="{4449A533-C023-53B2-5E1E-07B09FF04CFC}"/>
              </a:ext>
            </a:extLst>
          </p:cNvPr>
          <p:cNvSpPr txBox="1"/>
          <p:nvPr/>
        </p:nvSpPr>
        <p:spPr>
          <a:xfrm>
            <a:off x="0" y="30226"/>
            <a:ext cx="9144000" cy="954107"/>
          </a:xfrm>
          <a:prstGeom prst="rect">
            <a:avLst/>
          </a:prstGeom>
          <a:noFill/>
        </p:spPr>
        <p:txBody>
          <a:bodyPr wrap="square">
            <a:spAutoFit/>
          </a:bodyPr>
          <a:lstStyle/>
          <a:p>
            <a:pPr algn="ctr"/>
            <a:r>
              <a:rPr kumimoji="0" lang="en-US" sz="2800" b="1" i="0" u="none" strike="noStrike" kern="1200" cap="none" spc="0" normalizeH="0" baseline="0" noProof="0" dirty="0">
                <a:ln>
                  <a:noFill/>
                </a:ln>
                <a:solidFill>
                  <a:schemeClr val="bg1"/>
                </a:solidFill>
                <a:effectLst/>
                <a:uLnTx/>
                <a:uFillTx/>
                <a:latin typeface="Calibri" panose="020F0502020204030204"/>
                <a:ea typeface="+mn-ea"/>
                <a:cs typeface="+mn-cs"/>
              </a:rPr>
              <a:t>Who Is A God Like You, Pardoning Iniquity   Micah 7:18</a:t>
            </a:r>
          </a:p>
          <a:p>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US" sz="2800" dirty="0"/>
          </a:p>
        </p:txBody>
      </p:sp>
    </p:spTree>
    <p:extLst>
      <p:ext uri="{BB962C8B-B14F-4D97-AF65-F5344CB8AC3E}">
        <p14:creationId xmlns:p14="http://schemas.microsoft.com/office/powerpoint/2010/main" val="2236674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12038"/>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b hastings   newlebanoncoc.com</a:t>
            </a:r>
          </a:p>
        </p:txBody>
      </p:sp>
      <p:sp>
        <p:nvSpPr>
          <p:cNvPr id="7" name="TextBox 6">
            <a:extLst>
              <a:ext uri="{FF2B5EF4-FFF2-40B4-BE49-F238E27FC236}">
                <a16:creationId xmlns:a16="http://schemas.microsoft.com/office/drawing/2014/main" id="{0228F6E5-86BE-6797-9BC0-59CF56F73FEC}"/>
              </a:ext>
            </a:extLst>
          </p:cNvPr>
          <p:cNvSpPr txBox="1"/>
          <p:nvPr/>
        </p:nvSpPr>
        <p:spPr>
          <a:xfrm>
            <a:off x="467833" y="832598"/>
            <a:ext cx="8250865" cy="5186035"/>
          </a:xfrm>
          <a:prstGeom prst="rect">
            <a:avLst/>
          </a:prstGeom>
          <a:noFill/>
        </p:spPr>
        <p:txBody>
          <a:bodyPr wrap="square">
            <a:spAutoFit/>
          </a:bodyPr>
          <a:lstStyle/>
          <a:p>
            <a:r>
              <a:rPr lang="en-US" sz="2900" b="1" u="sng" dirty="0">
                <a:solidFill>
                  <a:srgbClr val="0070C0"/>
                </a:solidFill>
              </a:rPr>
              <a:t>16</a:t>
            </a:r>
            <a:r>
              <a:rPr lang="en-US" sz="2900" dirty="0"/>
              <a:t> The nations shall see and be ashamed of all their might; They shall put their hand over their mouth; Their ears shall be deaf. </a:t>
            </a:r>
            <a:r>
              <a:rPr lang="en-US" sz="2900" b="1" u="sng" dirty="0">
                <a:solidFill>
                  <a:srgbClr val="0070C0"/>
                </a:solidFill>
              </a:rPr>
              <a:t>17</a:t>
            </a:r>
            <a:r>
              <a:rPr lang="en-US" sz="2900" dirty="0"/>
              <a:t> They shall lick the dust like a serpent; They shall crawl from their holes like snakes of the earth. They shall be afraid of the LORD our God, And shall fear because of You.</a:t>
            </a:r>
          </a:p>
          <a:p>
            <a:endParaRPr lang="en-US" sz="2900" dirty="0"/>
          </a:p>
          <a:p>
            <a:r>
              <a:rPr lang="en-US" sz="3200" b="1" u="sng" dirty="0">
                <a:solidFill>
                  <a:srgbClr val="0070C0"/>
                </a:solidFill>
              </a:rPr>
              <a:t>18</a:t>
            </a:r>
            <a:r>
              <a:rPr lang="en-US" sz="3200" b="1" dirty="0"/>
              <a:t> Who is a God like You, Pardoning iniquity And passing over the transgression of the remnant of His heritage? He does not retain His anger forever, Because He delights in mercy.</a:t>
            </a:r>
          </a:p>
        </p:txBody>
      </p:sp>
      <p:sp>
        <p:nvSpPr>
          <p:cNvPr id="6" name="TextBox 5">
            <a:extLst>
              <a:ext uri="{FF2B5EF4-FFF2-40B4-BE49-F238E27FC236}">
                <a16:creationId xmlns:a16="http://schemas.microsoft.com/office/drawing/2014/main" id="{5CF9CC9A-70AD-81BC-7627-ED275DF1E4D6}"/>
              </a:ext>
            </a:extLst>
          </p:cNvPr>
          <p:cNvSpPr txBox="1"/>
          <p:nvPr/>
        </p:nvSpPr>
        <p:spPr>
          <a:xfrm>
            <a:off x="0" y="30226"/>
            <a:ext cx="9144000" cy="954107"/>
          </a:xfrm>
          <a:prstGeom prst="rect">
            <a:avLst/>
          </a:prstGeom>
          <a:noFill/>
        </p:spPr>
        <p:txBody>
          <a:bodyPr wrap="square">
            <a:spAutoFit/>
          </a:bodyPr>
          <a:lstStyle/>
          <a:p>
            <a:pPr algn="ctr"/>
            <a:r>
              <a:rPr kumimoji="0" lang="en-US" sz="2800" b="1" i="0" u="none" strike="noStrike" kern="1200" cap="none" spc="0" normalizeH="0" baseline="0" noProof="0" dirty="0">
                <a:ln>
                  <a:noFill/>
                </a:ln>
                <a:solidFill>
                  <a:schemeClr val="bg1"/>
                </a:solidFill>
                <a:effectLst/>
                <a:uLnTx/>
                <a:uFillTx/>
                <a:latin typeface="Calibri" panose="020F0502020204030204"/>
                <a:ea typeface="+mn-ea"/>
                <a:cs typeface="+mn-cs"/>
              </a:rPr>
              <a:t>Who Is A God Like You, Pardoning Iniquity   Micah 7:18</a:t>
            </a:r>
          </a:p>
          <a:p>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US" sz="2800" dirty="0"/>
          </a:p>
        </p:txBody>
      </p:sp>
    </p:spTree>
    <p:extLst>
      <p:ext uri="{BB962C8B-B14F-4D97-AF65-F5344CB8AC3E}">
        <p14:creationId xmlns:p14="http://schemas.microsoft.com/office/powerpoint/2010/main" val="4063218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29907"/>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b hastings   newlebanoncoc.com</a:t>
            </a:r>
          </a:p>
        </p:txBody>
      </p:sp>
      <p:sp>
        <p:nvSpPr>
          <p:cNvPr id="7" name="TextBox 6">
            <a:extLst>
              <a:ext uri="{FF2B5EF4-FFF2-40B4-BE49-F238E27FC236}">
                <a16:creationId xmlns:a16="http://schemas.microsoft.com/office/drawing/2014/main" id="{36C36CFA-1018-6A92-8E19-D4CBBC78F513}"/>
              </a:ext>
            </a:extLst>
          </p:cNvPr>
          <p:cNvSpPr txBox="1"/>
          <p:nvPr/>
        </p:nvSpPr>
        <p:spPr>
          <a:xfrm>
            <a:off x="355108" y="1225117"/>
            <a:ext cx="8629094" cy="4152227"/>
          </a:xfrm>
          <a:prstGeom prst="rect">
            <a:avLst/>
          </a:prstGeom>
          <a:noFill/>
        </p:spPr>
        <p:txBody>
          <a:bodyPr wrap="square">
            <a:spAutoFit/>
          </a:bodyPr>
          <a:lstStyle/>
          <a:p>
            <a:pPr marL="0" marR="0">
              <a:lnSpc>
                <a:spcPct val="107000"/>
              </a:lnSpc>
              <a:spcBef>
                <a:spcPts val="0"/>
              </a:spcBef>
              <a:spcAft>
                <a:spcPts val="800"/>
              </a:spcAft>
            </a:pP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3200" kern="100"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rPr>
              <a:t>3.</a:t>
            </a:r>
            <a:r>
              <a:rPr lang="en-US" sz="3200" kern="100" dirty="0">
                <a:effectLst/>
                <a:latin typeface="Arial Black" panose="020B0A04020102020204" pitchFamily="34" charset="0"/>
                <a:ea typeface="Calibri" panose="020F0502020204030204" pitchFamily="34" charset="0"/>
                <a:cs typeface="Times New Roman" panose="02020603050405020304" pitchFamily="18" charset="0"/>
              </a:rPr>
              <a:t> </a:t>
            </a:r>
            <a:r>
              <a:rPr lang="en-US" sz="3200" kern="100" dirty="0">
                <a:solidFill>
                  <a:srgbClr val="0070C0"/>
                </a:solidFill>
                <a:effectLst/>
                <a:latin typeface="Arial Black" panose="020B0A04020102020204" pitchFamily="34" charset="0"/>
                <a:ea typeface="Calibri" panose="020F0502020204030204" pitchFamily="34" charset="0"/>
                <a:cs typeface="Times New Roman" panose="02020603050405020304" pitchFamily="18" charset="0"/>
              </a:rPr>
              <a:t>“When I Fall I shall Arise.” </a:t>
            </a:r>
            <a:r>
              <a:rPr lang="en-US" sz="3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(v. 8). </a:t>
            </a:r>
          </a:p>
          <a:p>
            <a:pPr marL="0" marR="0">
              <a:spcBef>
                <a:spcPts val="0"/>
              </a:spcBef>
              <a:spcAft>
                <a:spcPts val="800"/>
              </a:spcAft>
            </a:pPr>
            <a:endParaRPr lang="en-US" sz="3600" b="1" kern="1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When you fall, either openly or secretly, arise before the enemy gets time to rejoice</a:t>
            </a:r>
            <a:r>
              <a:rPr lang="en-US" sz="3600" kern="100" dirty="0">
                <a:latin typeface="Calibri" panose="020F0502020204030204" pitchFamily="34" charset="0"/>
                <a:ea typeface="Calibri" panose="020F0502020204030204" pitchFamily="34" charset="0"/>
                <a:cs typeface="Times New Roman" panose="02020603050405020304" pitchFamily="18" charset="0"/>
              </a:rPr>
              <a:t> so that the joy of the enemy over the fall shall be quickly spoiled </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350EFCDC-408C-7854-4E91-6E7DD43C981E}"/>
              </a:ext>
            </a:extLst>
          </p:cNvPr>
          <p:cNvSpPr txBox="1"/>
          <p:nvPr/>
        </p:nvSpPr>
        <p:spPr>
          <a:xfrm>
            <a:off x="490678" y="697162"/>
            <a:ext cx="6212125" cy="584775"/>
          </a:xfrm>
          <a:prstGeom prst="rect">
            <a:avLst/>
          </a:prstGeom>
          <a:noFill/>
        </p:spPr>
        <p:txBody>
          <a:bodyPr wrap="square">
            <a:spAutoFit/>
          </a:bodyPr>
          <a:lstStyle/>
          <a:p>
            <a:r>
              <a:rPr kumimoji="0" lang="en-US" sz="3200" b="1" i="0" u="none" strike="noStrike" kern="100" cap="none" spc="0" normalizeH="0" baseline="0" noProof="0" dirty="0">
                <a:ln>
                  <a:noFill/>
                </a:ln>
                <a:solidFill>
                  <a:srgbClr val="FF0000"/>
                </a:solidFill>
                <a:effectLst/>
                <a:uLnTx/>
                <a:uFillTx/>
                <a:latin typeface="Arial Black" panose="020B0A04020102020204" pitchFamily="34" charset="0"/>
                <a:ea typeface="Calibri" panose="020F0502020204030204" pitchFamily="34" charset="0"/>
                <a:cs typeface="Times New Roman" panose="02020603050405020304" pitchFamily="18" charset="0"/>
              </a:rPr>
              <a:t>I. His Joyful Confidence</a:t>
            </a:r>
            <a:endParaRPr lang="en-US" sz="3200" dirty="0">
              <a:latin typeface="Arial Black" panose="020B0A04020102020204" pitchFamily="34" charset="0"/>
            </a:endParaRPr>
          </a:p>
        </p:txBody>
      </p:sp>
      <p:sp>
        <p:nvSpPr>
          <p:cNvPr id="9" name="TextBox 8">
            <a:extLst>
              <a:ext uri="{FF2B5EF4-FFF2-40B4-BE49-F238E27FC236}">
                <a16:creationId xmlns:a16="http://schemas.microsoft.com/office/drawing/2014/main" id="{4449A533-C023-53B2-5E1E-07B09FF04CFC}"/>
              </a:ext>
            </a:extLst>
          </p:cNvPr>
          <p:cNvSpPr txBox="1"/>
          <p:nvPr/>
        </p:nvSpPr>
        <p:spPr>
          <a:xfrm>
            <a:off x="0" y="30226"/>
            <a:ext cx="9144000" cy="954107"/>
          </a:xfrm>
          <a:prstGeom prst="rect">
            <a:avLst/>
          </a:prstGeom>
          <a:noFill/>
        </p:spPr>
        <p:txBody>
          <a:bodyPr wrap="square">
            <a:spAutoFit/>
          </a:bodyPr>
          <a:lstStyle/>
          <a:p>
            <a:pPr algn="ctr"/>
            <a:r>
              <a:rPr kumimoji="0" lang="en-US" sz="2800" b="1" i="0" u="none" strike="noStrike" kern="1200" cap="none" spc="0" normalizeH="0" baseline="0" noProof="0" dirty="0">
                <a:ln>
                  <a:noFill/>
                </a:ln>
                <a:solidFill>
                  <a:schemeClr val="bg1"/>
                </a:solidFill>
                <a:effectLst/>
                <a:uLnTx/>
                <a:uFillTx/>
                <a:latin typeface="Calibri" panose="020F0502020204030204"/>
                <a:ea typeface="+mn-ea"/>
                <a:cs typeface="+mn-cs"/>
              </a:rPr>
              <a:t>Who Is A God Like You, Pardoning Iniquity   Micah 7:18</a:t>
            </a:r>
          </a:p>
          <a:p>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US" sz="2800" dirty="0"/>
          </a:p>
        </p:txBody>
      </p:sp>
    </p:spTree>
    <p:extLst>
      <p:ext uri="{BB962C8B-B14F-4D97-AF65-F5344CB8AC3E}">
        <p14:creationId xmlns:p14="http://schemas.microsoft.com/office/powerpoint/2010/main" val="3160418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29907"/>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b hastings   newlebanoncoc.com</a:t>
            </a:r>
          </a:p>
        </p:txBody>
      </p:sp>
      <p:sp>
        <p:nvSpPr>
          <p:cNvPr id="7" name="TextBox 6">
            <a:extLst>
              <a:ext uri="{FF2B5EF4-FFF2-40B4-BE49-F238E27FC236}">
                <a16:creationId xmlns:a16="http://schemas.microsoft.com/office/drawing/2014/main" id="{36C36CFA-1018-6A92-8E19-D4CBBC78F513}"/>
              </a:ext>
            </a:extLst>
          </p:cNvPr>
          <p:cNvSpPr txBox="1"/>
          <p:nvPr/>
        </p:nvSpPr>
        <p:spPr>
          <a:xfrm>
            <a:off x="436228" y="1610511"/>
            <a:ext cx="8061821" cy="4326569"/>
          </a:xfrm>
          <a:prstGeom prst="rect">
            <a:avLst/>
          </a:prstGeom>
          <a:noFill/>
        </p:spPr>
        <p:txBody>
          <a:bodyPr wrap="square">
            <a:spAutoFit/>
          </a:bodyPr>
          <a:lstStyle/>
          <a:p>
            <a:pPr marL="0" marR="0">
              <a:lnSpc>
                <a:spcPct val="107000"/>
              </a:lnSpc>
              <a:spcBef>
                <a:spcPts val="0"/>
              </a:spcBef>
              <a:spcAft>
                <a:spcPts val="800"/>
              </a:spcAft>
            </a:pPr>
            <a:r>
              <a:rPr lang="en-US" sz="3200" kern="100"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rPr>
              <a:t>4.</a:t>
            </a:r>
            <a:r>
              <a:rPr lang="en-US" sz="3200" kern="100" dirty="0">
                <a:effectLst/>
                <a:latin typeface="Arial Black" panose="020B0A04020102020204" pitchFamily="34" charset="0"/>
                <a:ea typeface="Calibri" panose="020F0502020204030204" pitchFamily="34" charset="0"/>
                <a:cs typeface="Times New Roman" panose="02020603050405020304" pitchFamily="18" charset="0"/>
              </a:rPr>
              <a:t> </a:t>
            </a:r>
            <a:r>
              <a:rPr lang="en-US" sz="3200" kern="100" dirty="0">
                <a:solidFill>
                  <a:srgbClr val="0070C0"/>
                </a:solidFill>
                <a:effectLst/>
                <a:latin typeface="Arial Black" panose="020B0A04020102020204" pitchFamily="34" charset="0"/>
                <a:ea typeface="Calibri" panose="020F0502020204030204" pitchFamily="34" charset="0"/>
                <a:cs typeface="Times New Roman" panose="02020603050405020304" pitchFamily="18" charset="0"/>
              </a:rPr>
              <a:t>“When I Sit in Darkness, the Lord shall be a Light unto me” </a:t>
            </a:r>
            <a:r>
              <a:rPr lang="en-US"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(v. 8).</a:t>
            </a:r>
          </a:p>
          <a:p>
            <a:pPr marL="0" marR="0">
              <a:spcBef>
                <a:spcPts val="0"/>
              </a:spcBef>
              <a:spcAft>
                <a:spcPts val="800"/>
              </a:spcAft>
            </a:pP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Blessed darkness, when all the light we have is in His Holy Presence. “Yea though I walk through the valley of the shadow I will fear no evil, for Thou art with me” </a:t>
            </a:r>
            <a:r>
              <a:rPr lang="en-US" sz="40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(Psa. 23).</a:t>
            </a:r>
          </a:p>
        </p:txBody>
      </p:sp>
      <p:sp>
        <p:nvSpPr>
          <p:cNvPr id="8" name="TextBox 7">
            <a:extLst>
              <a:ext uri="{FF2B5EF4-FFF2-40B4-BE49-F238E27FC236}">
                <a16:creationId xmlns:a16="http://schemas.microsoft.com/office/drawing/2014/main" id="{DA74D8DF-7F96-22F0-D1BD-FBE2E4F8FBE3}"/>
              </a:ext>
            </a:extLst>
          </p:cNvPr>
          <p:cNvSpPr txBox="1"/>
          <p:nvPr/>
        </p:nvSpPr>
        <p:spPr>
          <a:xfrm>
            <a:off x="491755" y="906847"/>
            <a:ext cx="6118770" cy="584775"/>
          </a:xfrm>
          <a:prstGeom prst="rect">
            <a:avLst/>
          </a:prstGeom>
          <a:noFill/>
        </p:spPr>
        <p:txBody>
          <a:bodyPr wrap="square">
            <a:spAutoFit/>
          </a:bodyPr>
          <a:lstStyle/>
          <a:p>
            <a:r>
              <a:rPr kumimoji="0" lang="en-US" sz="3200" b="1" i="0" u="none" strike="noStrike" kern="100" cap="none" spc="0" normalizeH="0" baseline="0" noProof="0" dirty="0">
                <a:ln>
                  <a:noFill/>
                </a:ln>
                <a:solidFill>
                  <a:srgbClr val="FF0000"/>
                </a:solidFill>
                <a:effectLst/>
                <a:uLnTx/>
                <a:uFillTx/>
                <a:latin typeface="Arial Black" panose="020B0A04020102020204" pitchFamily="34" charset="0"/>
                <a:ea typeface="Calibri" panose="020F0502020204030204" pitchFamily="34" charset="0"/>
                <a:cs typeface="Times New Roman" panose="02020603050405020304" pitchFamily="18" charset="0"/>
              </a:rPr>
              <a:t>I. His Joyful Confidence</a:t>
            </a:r>
            <a:endParaRPr lang="en-US" sz="3200" dirty="0">
              <a:latin typeface="Arial Black" panose="020B0A04020102020204" pitchFamily="34" charset="0"/>
            </a:endParaRPr>
          </a:p>
        </p:txBody>
      </p:sp>
      <p:sp>
        <p:nvSpPr>
          <p:cNvPr id="9" name="TextBox 8">
            <a:extLst>
              <a:ext uri="{FF2B5EF4-FFF2-40B4-BE49-F238E27FC236}">
                <a16:creationId xmlns:a16="http://schemas.microsoft.com/office/drawing/2014/main" id="{7C2CF0FC-9B3D-83C4-C995-DAB82C3AB361}"/>
              </a:ext>
            </a:extLst>
          </p:cNvPr>
          <p:cNvSpPr txBox="1"/>
          <p:nvPr/>
        </p:nvSpPr>
        <p:spPr>
          <a:xfrm>
            <a:off x="0" y="30226"/>
            <a:ext cx="9144000" cy="954107"/>
          </a:xfrm>
          <a:prstGeom prst="rect">
            <a:avLst/>
          </a:prstGeom>
          <a:noFill/>
        </p:spPr>
        <p:txBody>
          <a:bodyPr wrap="square">
            <a:spAutoFit/>
          </a:bodyPr>
          <a:lstStyle/>
          <a:p>
            <a:pPr algn="ctr"/>
            <a:r>
              <a:rPr kumimoji="0" lang="en-US" sz="2800" b="1" i="0" u="none" strike="noStrike" kern="1200" cap="none" spc="0" normalizeH="0" baseline="0" noProof="0" dirty="0">
                <a:ln>
                  <a:noFill/>
                </a:ln>
                <a:solidFill>
                  <a:schemeClr val="bg1"/>
                </a:solidFill>
                <a:effectLst/>
                <a:uLnTx/>
                <a:uFillTx/>
                <a:latin typeface="Calibri" panose="020F0502020204030204"/>
                <a:ea typeface="+mn-ea"/>
                <a:cs typeface="+mn-cs"/>
              </a:rPr>
              <a:t>Who Is A God Like You, Pardoning Iniquity   Micah 7:18</a:t>
            </a:r>
          </a:p>
          <a:p>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US" sz="2800" dirty="0"/>
          </a:p>
        </p:txBody>
      </p:sp>
    </p:spTree>
    <p:extLst>
      <p:ext uri="{BB962C8B-B14F-4D97-AF65-F5344CB8AC3E}">
        <p14:creationId xmlns:p14="http://schemas.microsoft.com/office/powerpoint/2010/main" val="1874084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29907"/>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b hastings   newlebanoncoc.com</a:t>
            </a:r>
          </a:p>
        </p:txBody>
      </p:sp>
      <p:sp>
        <p:nvSpPr>
          <p:cNvPr id="7" name="TextBox 6">
            <a:extLst>
              <a:ext uri="{FF2B5EF4-FFF2-40B4-BE49-F238E27FC236}">
                <a16:creationId xmlns:a16="http://schemas.microsoft.com/office/drawing/2014/main" id="{36C36CFA-1018-6A92-8E19-D4CBBC78F513}"/>
              </a:ext>
            </a:extLst>
          </p:cNvPr>
          <p:cNvSpPr txBox="1"/>
          <p:nvPr/>
        </p:nvSpPr>
        <p:spPr>
          <a:xfrm>
            <a:off x="436228" y="1725920"/>
            <a:ext cx="8061821" cy="3949799"/>
          </a:xfrm>
          <a:prstGeom prst="rect">
            <a:avLst/>
          </a:prstGeom>
          <a:noFill/>
        </p:spPr>
        <p:txBody>
          <a:bodyPr wrap="square">
            <a:spAutoFit/>
          </a:bodyPr>
          <a:lstStyle/>
          <a:p>
            <a:pPr marL="0" marR="0">
              <a:spcBef>
                <a:spcPts val="0"/>
              </a:spcBef>
              <a:spcAft>
                <a:spcPts val="800"/>
              </a:spcAft>
            </a:pPr>
            <a:r>
              <a:rPr lang="en-US" sz="3200" kern="100"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rPr>
              <a:t>5.</a:t>
            </a:r>
            <a:r>
              <a:rPr lang="en-US" sz="3200" kern="100" dirty="0">
                <a:effectLst/>
                <a:latin typeface="Arial Black" panose="020B0A04020102020204" pitchFamily="34" charset="0"/>
                <a:ea typeface="Calibri" panose="020F0502020204030204" pitchFamily="34" charset="0"/>
                <a:cs typeface="Times New Roman" panose="02020603050405020304" pitchFamily="18" charset="0"/>
              </a:rPr>
              <a:t> </a:t>
            </a:r>
            <a:r>
              <a:rPr lang="en-US" sz="3200" kern="100" dirty="0">
                <a:solidFill>
                  <a:srgbClr val="0070C0"/>
                </a:solidFill>
                <a:effectLst/>
                <a:latin typeface="Arial Black" panose="020B0A04020102020204" pitchFamily="34" charset="0"/>
                <a:ea typeface="Calibri" panose="020F0502020204030204" pitchFamily="34" charset="0"/>
                <a:cs typeface="Times New Roman" panose="02020603050405020304" pitchFamily="18" charset="0"/>
              </a:rPr>
              <a:t>“I will Bear the Indignation until He Plead my Cause” </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(v. 9). </a:t>
            </a:r>
          </a:p>
          <a:p>
            <a:pPr marL="0" marR="0">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When stricken by the chastening hand of God it is good just to bear the stroke until He pleads my cause, as Job did, and God did plead his cause and reward his patience.</a:t>
            </a:r>
          </a:p>
        </p:txBody>
      </p:sp>
      <p:sp>
        <p:nvSpPr>
          <p:cNvPr id="8" name="TextBox 7">
            <a:extLst>
              <a:ext uri="{FF2B5EF4-FFF2-40B4-BE49-F238E27FC236}">
                <a16:creationId xmlns:a16="http://schemas.microsoft.com/office/drawing/2014/main" id="{DA74D8DF-7F96-22F0-D1BD-FBE2E4F8FBE3}"/>
              </a:ext>
            </a:extLst>
          </p:cNvPr>
          <p:cNvSpPr txBox="1"/>
          <p:nvPr/>
        </p:nvSpPr>
        <p:spPr>
          <a:xfrm>
            <a:off x="491754" y="906847"/>
            <a:ext cx="7905625" cy="584775"/>
          </a:xfrm>
          <a:prstGeom prst="rect">
            <a:avLst/>
          </a:prstGeom>
          <a:noFill/>
        </p:spPr>
        <p:txBody>
          <a:bodyPr wrap="square">
            <a:spAutoFit/>
          </a:bodyPr>
          <a:lstStyle/>
          <a:p>
            <a:r>
              <a:rPr kumimoji="0" lang="en-US" sz="3200" b="1" i="0" u="none" strike="noStrike" kern="100" cap="none" spc="0" normalizeH="0" baseline="0" noProof="0" dirty="0">
                <a:ln>
                  <a:noFill/>
                </a:ln>
                <a:solidFill>
                  <a:srgbClr val="FF0000"/>
                </a:solidFill>
                <a:effectLst/>
                <a:uLnTx/>
                <a:uFillTx/>
                <a:latin typeface="Arial Black" panose="020B0A04020102020204" pitchFamily="34" charset="0"/>
                <a:ea typeface="Calibri" panose="020F0502020204030204" pitchFamily="34" charset="0"/>
                <a:cs typeface="Times New Roman" panose="02020603050405020304" pitchFamily="18" charset="0"/>
              </a:rPr>
              <a:t>I. His Joyful Confidence</a:t>
            </a:r>
            <a:endParaRPr lang="en-US" sz="3200" dirty="0">
              <a:latin typeface="Arial Black" panose="020B0A04020102020204" pitchFamily="34" charset="0"/>
            </a:endParaRPr>
          </a:p>
        </p:txBody>
      </p:sp>
      <p:sp>
        <p:nvSpPr>
          <p:cNvPr id="9" name="TextBox 8">
            <a:extLst>
              <a:ext uri="{FF2B5EF4-FFF2-40B4-BE49-F238E27FC236}">
                <a16:creationId xmlns:a16="http://schemas.microsoft.com/office/drawing/2014/main" id="{7C2CF0FC-9B3D-83C4-C995-DAB82C3AB361}"/>
              </a:ext>
            </a:extLst>
          </p:cNvPr>
          <p:cNvSpPr txBox="1"/>
          <p:nvPr/>
        </p:nvSpPr>
        <p:spPr>
          <a:xfrm>
            <a:off x="0" y="30226"/>
            <a:ext cx="9144000" cy="954107"/>
          </a:xfrm>
          <a:prstGeom prst="rect">
            <a:avLst/>
          </a:prstGeom>
          <a:noFill/>
        </p:spPr>
        <p:txBody>
          <a:bodyPr wrap="square">
            <a:spAutoFit/>
          </a:bodyPr>
          <a:lstStyle/>
          <a:p>
            <a:pPr algn="ctr"/>
            <a:r>
              <a:rPr kumimoji="0" lang="en-US" sz="2800" b="1" i="0" u="none" strike="noStrike" kern="1200" cap="none" spc="0" normalizeH="0" baseline="0" noProof="0" dirty="0">
                <a:ln>
                  <a:noFill/>
                </a:ln>
                <a:solidFill>
                  <a:schemeClr val="bg1"/>
                </a:solidFill>
                <a:effectLst/>
                <a:uLnTx/>
                <a:uFillTx/>
                <a:latin typeface="Calibri" panose="020F0502020204030204"/>
                <a:ea typeface="+mn-ea"/>
                <a:cs typeface="+mn-cs"/>
              </a:rPr>
              <a:t>Who Is A God Like You, Pardoning Iniquity   Micah 7:18</a:t>
            </a:r>
          </a:p>
          <a:p>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US" sz="2800" dirty="0"/>
          </a:p>
        </p:txBody>
      </p:sp>
    </p:spTree>
    <p:extLst>
      <p:ext uri="{BB962C8B-B14F-4D97-AF65-F5344CB8AC3E}">
        <p14:creationId xmlns:p14="http://schemas.microsoft.com/office/powerpoint/2010/main" val="4236452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29907"/>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b hastings   newlebanoncoc.com</a:t>
            </a:r>
          </a:p>
        </p:txBody>
      </p:sp>
      <p:sp>
        <p:nvSpPr>
          <p:cNvPr id="7" name="TextBox 6">
            <a:extLst>
              <a:ext uri="{FF2B5EF4-FFF2-40B4-BE49-F238E27FC236}">
                <a16:creationId xmlns:a16="http://schemas.microsoft.com/office/drawing/2014/main" id="{36C36CFA-1018-6A92-8E19-D4CBBC78F513}"/>
              </a:ext>
            </a:extLst>
          </p:cNvPr>
          <p:cNvSpPr txBox="1"/>
          <p:nvPr/>
        </p:nvSpPr>
        <p:spPr>
          <a:xfrm>
            <a:off x="266330" y="1516049"/>
            <a:ext cx="8664606" cy="4222887"/>
          </a:xfrm>
          <a:prstGeom prst="rect">
            <a:avLst/>
          </a:prstGeom>
          <a:noFill/>
        </p:spPr>
        <p:txBody>
          <a:bodyPr wrap="square">
            <a:spAutoFit/>
          </a:bodyPr>
          <a:lstStyle/>
          <a:p>
            <a:pPr marL="0" marR="0">
              <a:lnSpc>
                <a:spcPct val="107000"/>
              </a:lnSpc>
              <a:spcBef>
                <a:spcPts val="0"/>
              </a:spcBef>
              <a:spcAft>
                <a:spcPts val="800"/>
              </a:spcAft>
            </a:pPr>
            <a:r>
              <a:rPr lang="en-US" sz="3200" kern="100"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rPr>
              <a:t>6.</a:t>
            </a:r>
            <a:r>
              <a:rPr lang="en-US" sz="3200" kern="100" dirty="0">
                <a:effectLst/>
                <a:latin typeface="Arial Black" panose="020B0A04020102020204" pitchFamily="34" charset="0"/>
                <a:ea typeface="Calibri" panose="020F0502020204030204" pitchFamily="34" charset="0"/>
                <a:cs typeface="Times New Roman" panose="02020603050405020304" pitchFamily="18" charset="0"/>
              </a:rPr>
              <a:t> </a:t>
            </a:r>
            <a:r>
              <a:rPr lang="en-US" sz="3200" kern="100" dirty="0">
                <a:solidFill>
                  <a:srgbClr val="0070C0"/>
                </a:solidFill>
                <a:effectLst/>
                <a:latin typeface="Arial Black" panose="020B0A04020102020204" pitchFamily="34" charset="0"/>
                <a:ea typeface="Calibri" panose="020F0502020204030204" pitchFamily="34" charset="0"/>
                <a:cs typeface="Times New Roman" panose="02020603050405020304" pitchFamily="18" charset="0"/>
              </a:rPr>
              <a:t>“He shall Bring me to the Light, and I shall Behold His Righteousness” </a:t>
            </a:r>
            <a:r>
              <a:rPr lang="en-US" sz="2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(v. 9). </a:t>
            </a:r>
          </a:p>
          <a:p>
            <a:pPr>
              <a:lnSpc>
                <a:spcPct val="107000"/>
              </a:lnSpc>
              <a:spcAft>
                <a:spcPts val="800"/>
              </a:spcAft>
            </a:pP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He shall bring t</a:t>
            </a:r>
            <a:r>
              <a:rPr lang="en-US" sz="2600" kern="100" dirty="0">
                <a:latin typeface="Calibri" panose="020F0502020204030204" pitchFamily="34" charset="0"/>
                <a:ea typeface="Calibri" panose="020F0502020204030204" pitchFamily="34" charset="0"/>
                <a:cs typeface="Times New Roman" panose="02020603050405020304" pitchFamily="18" charset="0"/>
              </a:rPr>
              <a:t>he patient sufferers </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into the light, and cause them to behold his righteousness in all His dealings with them.  He doeth all things well. And at last, when He brings us into the glorious light of our Redeemer’s face, and behold His righteousness in all His dealings with us while pilgrims and strangers on the earth, what a revelation, what joy, what cause for praise!</a:t>
            </a:r>
          </a:p>
        </p:txBody>
      </p:sp>
      <p:sp>
        <p:nvSpPr>
          <p:cNvPr id="8" name="TextBox 7">
            <a:extLst>
              <a:ext uri="{FF2B5EF4-FFF2-40B4-BE49-F238E27FC236}">
                <a16:creationId xmlns:a16="http://schemas.microsoft.com/office/drawing/2014/main" id="{58A7B56E-637D-D19E-E133-8EE1916074BB}"/>
              </a:ext>
            </a:extLst>
          </p:cNvPr>
          <p:cNvSpPr txBox="1"/>
          <p:nvPr/>
        </p:nvSpPr>
        <p:spPr>
          <a:xfrm>
            <a:off x="491752" y="834176"/>
            <a:ext cx="6403997" cy="584775"/>
          </a:xfrm>
          <a:prstGeom prst="rect">
            <a:avLst/>
          </a:prstGeom>
          <a:noFill/>
        </p:spPr>
        <p:txBody>
          <a:bodyPr wrap="square">
            <a:spAutoFit/>
          </a:bodyPr>
          <a:lstStyle/>
          <a:p>
            <a:r>
              <a:rPr kumimoji="0" lang="en-US" sz="3200" b="1" i="0" u="none" strike="noStrike" kern="100" cap="none" spc="0" normalizeH="0" baseline="0" noProof="0" dirty="0">
                <a:ln>
                  <a:noFill/>
                </a:ln>
                <a:solidFill>
                  <a:srgbClr val="FF0000"/>
                </a:solidFill>
                <a:effectLst/>
                <a:uLnTx/>
                <a:uFillTx/>
                <a:latin typeface="Arial Black" panose="020B0A04020102020204" pitchFamily="34" charset="0"/>
                <a:ea typeface="Calibri" panose="020F0502020204030204" pitchFamily="34" charset="0"/>
                <a:cs typeface="Times New Roman" panose="02020603050405020304" pitchFamily="18" charset="0"/>
              </a:rPr>
              <a:t>I. His Joyful Confidence</a:t>
            </a:r>
            <a:endParaRPr lang="en-US" sz="3200" dirty="0">
              <a:latin typeface="Arial Black" panose="020B0A04020102020204" pitchFamily="34" charset="0"/>
            </a:endParaRPr>
          </a:p>
        </p:txBody>
      </p:sp>
      <p:sp>
        <p:nvSpPr>
          <p:cNvPr id="9" name="TextBox 8">
            <a:extLst>
              <a:ext uri="{FF2B5EF4-FFF2-40B4-BE49-F238E27FC236}">
                <a16:creationId xmlns:a16="http://schemas.microsoft.com/office/drawing/2014/main" id="{6B96B9A4-8408-12E7-F9E3-74F32D7BDC45}"/>
              </a:ext>
            </a:extLst>
          </p:cNvPr>
          <p:cNvSpPr txBox="1"/>
          <p:nvPr/>
        </p:nvSpPr>
        <p:spPr>
          <a:xfrm>
            <a:off x="0" y="30226"/>
            <a:ext cx="9144000" cy="954107"/>
          </a:xfrm>
          <a:prstGeom prst="rect">
            <a:avLst/>
          </a:prstGeom>
          <a:noFill/>
        </p:spPr>
        <p:txBody>
          <a:bodyPr wrap="square">
            <a:spAutoFit/>
          </a:bodyPr>
          <a:lstStyle/>
          <a:p>
            <a:pPr algn="ctr"/>
            <a:r>
              <a:rPr kumimoji="0" lang="en-US" sz="2800" b="1" i="0" u="none" strike="noStrike" kern="1200" cap="none" spc="0" normalizeH="0" baseline="0" noProof="0" dirty="0">
                <a:ln>
                  <a:noFill/>
                </a:ln>
                <a:solidFill>
                  <a:schemeClr val="bg1"/>
                </a:solidFill>
                <a:effectLst/>
                <a:uLnTx/>
                <a:uFillTx/>
                <a:latin typeface="Calibri" panose="020F0502020204030204"/>
                <a:ea typeface="+mn-ea"/>
                <a:cs typeface="+mn-cs"/>
              </a:rPr>
              <a:t>Who Is A God Like You, Pardoning Iniquity   Micah 7:18</a:t>
            </a:r>
          </a:p>
          <a:p>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US" sz="2800" dirty="0"/>
          </a:p>
        </p:txBody>
      </p:sp>
    </p:spTree>
    <p:extLst>
      <p:ext uri="{BB962C8B-B14F-4D97-AF65-F5344CB8AC3E}">
        <p14:creationId xmlns:p14="http://schemas.microsoft.com/office/powerpoint/2010/main" val="3928119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29907"/>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b hastings   newlebanoncoc.com</a:t>
            </a:r>
          </a:p>
        </p:txBody>
      </p:sp>
      <p:sp>
        <p:nvSpPr>
          <p:cNvPr id="7" name="TextBox 6">
            <a:extLst>
              <a:ext uri="{FF2B5EF4-FFF2-40B4-BE49-F238E27FC236}">
                <a16:creationId xmlns:a16="http://schemas.microsoft.com/office/drawing/2014/main" id="{36C36CFA-1018-6A92-8E19-D4CBBC78F513}"/>
              </a:ext>
            </a:extLst>
          </p:cNvPr>
          <p:cNvSpPr txBox="1"/>
          <p:nvPr/>
        </p:nvSpPr>
        <p:spPr>
          <a:xfrm>
            <a:off x="436228" y="1725920"/>
            <a:ext cx="8061821" cy="461665"/>
          </a:xfrm>
          <a:prstGeom prst="rect">
            <a:avLst/>
          </a:prstGeom>
          <a:noFill/>
        </p:spPr>
        <p:txBody>
          <a:bodyPr wrap="square">
            <a:spAutoFit/>
          </a:bodyPr>
          <a:lstStyle/>
          <a:p>
            <a:r>
              <a:rPr lang="en-US" sz="2400" dirty="0"/>
              <a:t> </a:t>
            </a:r>
          </a:p>
        </p:txBody>
      </p:sp>
      <p:sp>
        <p:nvSpPr>
          <p:cNvPr id="8" name="TextBox 7">
            <a:extLst>
              <a:ext uri="{FF2B5EF4-FFF2-40B4-BE49-F238E27FC236}">
                <a16:creationId xmlns:a16="http://schemas.microsoft.com/office/drawing/2014/main" id="{8A7677BE-3B4B-987E-A6A6-55B115241945}"/>
              </a:ext>
            </a:extLst>
          </p:cNvPr>
          <p:cNvSpPr txBox="1"/>
          <p:nvPr/>
        </p:nvSpPr>
        <p:spPr>
          <a:xfrm>
            <a:off x="311941" y="1899322"/>
            <a:ext cx="8640660" cy="3621504"/>
          </a:xfrm>
          <a:prstGeom prst="rect">
            <a:avLst/>
          </a:prstGeom>
          <a:noFill/>
        </p:spPr>
        <p:txBody>
          <a:bodyPr wrap="square">
            <a:spAutoFit/>
          </a:bodyPr>
          <a:lstStyle/>
          <a:p>
            <a:pPr marL="0" marR="0">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In these verses </a:t>
            </a:r>
            <a:r>
              <a:rPr lang="en-US" sz="3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(18–20) </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we have what has been recognized as an unparalleled expression of the gracious character of our God. </a:t>
            </a:r>
          </a:p>
          <a:p>
            <a:pPr marL="0" marR="0">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“Who is a God like unto Thee?” </a:t>
            </a:r>
          </a:p>
          <a:p>
            <a:pPr marL="0" marR="0">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Here are </a:t>
            </a:r>
            <a:r>
              <a:rPr lang="en-US" sz="3600" b="1" u="sng" kern="100" dirty="0">
                <a:effectLst/>
                <a:latin typeface="Calibri" panose="020F0502020204030204" pitchFamily="34" charset="0"/>
                <a:ea typeface="Calibri" panose="020F0502020204030204" pitchFamily="34" charset="0"/>
                <a:cs typeface="Times New Roman" panose="02020603050405020304" pitchFamily="18" charset="0"/>
              </a:rPr>
              <a:t>seven</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 things He does for His people.</a:t>
            </a:r>
          </a:p>
        </p:txBody>
      </p:sp>
      <p:sp>
        <p:nvSpPr>
          <p:cNvPr id="10" name="TextBox 9">
            <a:extLst>
              <a:ext uri="{FF2B5EF4-FFF2-40B4-BE49-F238E27FC236}">
                <a16:creationId xmlns:a16="http://schemas.microsoft.com/office/drawing/2014/main" id="{6BEC7829-D18A-A16C-7F02-3C2A159AA22E}"/>
              </a:ext>
            </a:extLst>
          </p:cNvPr>
          <p:cNvSpPr txBox="1"/>
          <p:nvPr/>
        </p:nvSpPr>
        <p:spPr>
          <a:xfrm>
            <a:off x="192947" y="1012486"/>
            <a:ext cx="8883941" cy="584775"/>
          </a:xfrm>
          <a:prstGeom prst="rect">
            <a:avLst/>
          </a:prstGeom>
          <a:noFill/>
        </p:spPr>
        <p:txBody>
          <a:bodyPr wrap="square">
            <a:spAutoFit/>
          </a:bodyPr>
          <a:lstStyle/>
          <a:p>
            <a:r>
              <a:rPr kumimoji="0" lang="en-US" sz="3200" b="1" i="0" u="none" strike="noStrike" kern="100" cap="none" spc="0" normalizeH="0" baseline="0" noProof="0" dirty="0">
                <a:ln>
                  <a:noFill/>
                </a:ln>
                <a:solidFill>
                  <a:srgbClr val="FF0000"/>
                </a:solidFill>
                <a:effectLst/>
                <a:uLnTx/>
                <a:uFillTx/>
                <a:latin typeface="Arial Black" panose="020B0A04020102020204" pitchFamily="34" charset="0"/>
                <a:ea typeface="Calibri" panose="020F0502020204030204" pitchFamily="34" charset="0"/>
                <a:cs typeface="Times New Roman" panose="02020603050405020304" pitchFamily="18" charset="0"/>
              </a:rPr>
              <a:t>II. Joyful </a:t>
            </a:r>
            <a:r>
              <a:rPr kumimoji="0" lang="en-US" sz="3200" b="1" i="1" u="none" strike="noStrike" kern="100" cap="none" spc="0" normalizeH="0" baseline="0" noProof="0" dirty="0">
                <a:ln>
                  <a:noFill/>
                </a:ln>
                <a:solidFill>
                  <a:srgbClr val="FF0000"/>
                </a:solidFill>
                <a:effectLst/>
                <a:uLnTx/>
                <a:uFillTx/>
                <a:latin typeface="Arial Black" panose="020B0A04020102020204" pitchFamily="34" charset="0"/>
                <a:ea typeface="Calibri" panose="020F0502020204030204" pitchFamily="34" charset="0"/>
                <a:cs typeface="Times New Roman" panose="02020603050405020304" pitchFamily="18" charset="0"/>
              </a:rPr>
              <a:t>Reasons</a:t>
            </a:r>
            <a:r>
              <a:rPr kumimoji="0" lang="en-US" sz="3200" b="1" i="0" u="none" strike="noStrike" kern="100" cap="none" spc="0" normalizeH="0" baseline="0" noProof="0" dirty="0">
                <a:ln>
                  <a:noFill/>
                </a:ln>
                <a:solidFill>
                  <a:srgbClr val="FF0000"/>
                </a:solidFill>
                <a:effectLst/>
                <a:uLnTx/>
                <a:uFillTx/>
                <a:latin typeface="Arial Black" panose="020B0A04020102020204" pitchFamily="34" charset="0"/>
                <a:ea typeface="Calibri" panose="020F0502020204030204" pitchFamily="34" charset="0"/>
                <a:cs typeface="Times New Roman" panose="02020603050405020304" pitchFamily="18" charset="0"/>
              </a:rPr>
              <a:t> for Such Confidence</a:t>
            </a:r>
            <a:endParaRPr lang="en-US" sz="3200" dirty="0">
              <a:latin typeface="Arial Black" panose="020B0A04020102020204" pitchFamily="34" charset="0"/>
            </a:endParaRPr>
          </a:p>
        </p:txBody>
      </p:sp>
      <p:sp>
        <p:nvSpPr>
          <p:cNvPr id="11" name="TextBox 10">
            <a:extLst>
              <a:ext uri="{FF2B5EF4-FFF2-40B4-BE49-F238E27FC236}">
                <a16:creationId xmlns:a16="http://schemas.microsoft.com/office/drawing/2014/main" id="{7D269075-374D-75D6-6AA1-583ECE37A3DA}"/>
              </a:ext>
            </a:extLst>
          </p:cNvPr>
          <p:cNvSpPr txBox="1"/>
          <p:nvPr/>
        </p:nvSpPr>
        <p:spPr>
          <a:xfrm>
            <a:off x="0" y="33635"/>
            <a:ext cx="9144000" cy="954107"/>
          </a:xfrm>
          <a:prstGeom prst="rect">
            <a:avLst/>
          </a:prstGeom>
          <a:noFill/>
        </p:spPr>
        <p:txBody>
          <a:bodyPr wrap="square">
            <a:spAutoFit/>
          </a:bodyPr>
          <a:lstStyle/>
          <a:p>
            <a:pPr algn="ctr"/>
            <a:r>
              <a:rPr kumimoji="0" lang="en-US" sz="2800" b="1" i="0" u="none" strike="noStrike" kern="1200" cap="none" spc="0" normalizeH="0" baseline="0" noProof="0" dirty="0">
                <a:ln>
                  <a:noFill/>
                </a:ln>
                <a:solidFill>
                  <a:schemeClr val="bg1"/>
                </a:solidFill>
                <a:effectLst/>
                <a:uLnTx/>
                <a:uFillTx/>
                <a:latin typeface="Calibri" panose="020F0502020204030204"/>
                <a:ea typeface="+mn-ea"/>
                <a:cs typeface="+mn-cs"/>
              </a:rPr>
              <a:t>Who Is A God Like You, Pardoning Iniquity   Micah 7:18</a:t>
            </a:r>
          </a:p>
          <a:p>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US" sz="2800" dirty="0"/>
          </a:p>
        </p:txBody>
      </p:sp>
    </p:spTree>
    <p:extLst>
      <p:ext uri="{BB962C8B-B14F-4D97-AF65-F5344CB8AC3E}">
        <p14:creationId xmlns:p14="http://schemas.microsoft.com/office/powerpoint/2010/main" val="9731411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29907"/>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b hastings   newlebanoncoc.com</a:t>
            </a:r>
          </a:p>
        </p:txBody>
      </p:sp>
      <p:sp>
        <p:nvSpPr>
          <p:cNvPr id="7" name="TextBox 6">
            <a:extLst>
              <a:ext uri="{FF2B5EF4-FFF2-40B4-BE49-F238E27FC236}">
                <a16:creationId xmlns:a16="http://schemas.microsoft.com/office/drawing/2014/main" id="{36C36CFA-1018-6A92-8E19-D4CBBC78F513}"/>
              </a:ext>
            </a:extLst>
          </p:cNvPr>
          <p:cNvSpPr txBox="1"/>
          <p:nvPr/>
        </p:nvSpPr>
        <p:spPr>
          <a:xfrm>
            <a:off x="436228" y="1725920"/>
            <a:ext cx="8061821" cy="461665"/>
          </a:xfrm>
          <a:prstGeom prst="rect">
            <a:avLst/>
          </a:prstGeom>
          <a:noFill/>
        </p:spPr>
        <p:txBody>
          <a:bodyPr wrap="square">
            <a:spAutoFit/>
          </a:bodyPr>
          <a:lstStyle/>
          <a:p>
            <a:r>
              <a:rPr lang="en-US" sz="2400" dirty="0"/>
              <a:t> </a:t>
            </a:r>
          </a:p>
        </p:txBody>
      </p:sp>
      <p:sp>
        <p:nvSpPr>
          <p:cNvPr id="8" name="TextBox 7">
            <a:extLst>
              <a:ext uri="{FF2B5EF4-FFF2-40B4-BE49-F238E27FC236}">
                <a16:creationId xmlns:a16="http://schemas.microsoft.com/office/drawing/2014/main" id="{8A7677BE-3B4B-987E-A6A6-55B115241945}"/>
              </a:ext>
            </a:extLst>
          </p:cNvPr>
          <p:cNvSpPr txBox="1"/>
          <p:nvPr/>
        </p:nvSpPr>
        <p:spPr>
          <a:xfrm>
            <a:off x="436228" y="2078585"/>
            <a:ext cx="8165512" cy="4045851"/>
          </a:xfrm>
          <a:prstGeom prst="rect">
            <a:avLst/>
          </a:prstGeom>
          <a:noFill/>
        </p:spPr>
        <p:txBody>
          <a:bodyPr wrap="square">
            <a:spAutoFit/>
          </a:bodyPr>
          <a:lstStyle/>
          <a:p>
            <a:pPr marL="0" marR="0">
              <a:lnSpc>
                <a:spcPct val="107000"/>
              </a:lnSpc>
              <a:spcBef>
                <a:spcPts val="0"/>
              </a:spcBef>
              <a:spcAft>
                <a:spcPts val="800"/>
              </a:spcAft>
            </a:pPr>
            <a:r>
              <a:rPr lang="en-US" sz="3200" kern="100"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rPr>
              <a:t>1 </a:t>
            </a:r>
            <a:r>
              <a:rPr lang="en-US" sz="3200" kern="100" dirty="0">
                <a:solidFill>
                  <a:srgbClr val="0070C0"/>
                </a:solidFill>
                <a:effectLst/>
                <a:latin typeface="Arial Black" panose="020B0A04020102020204" pitchFamily="34" charset="0"/>
                <a:ea typeface="Calibri" panose="020F0502020204030204" pitchFamily="34" charset="0"/>
                <a:cs typeface="Times New Roman" panose="02020603050405020304" pitchFamily="18" charset="0"/>
              </a:rPr>
              <a:t>He Pardons Iniquity.</a:t>
            </a:r>
            <a:endParaRPr lang="en-US" sz="3200" kern="100" dirty="0">
              <a:solidFill>
                <a:srgbClr val="0070C0"/>
              </a:solidFill>
              <a:latin typeface="Arial Black" panose="020B0A0402010202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What a comfort to know that His pardon can extend to our lack of morals - or moral principles in our dealings with our fellow-men. Such sins may not always be apparent to others, but they are naked in his eyes.</a:t>
            </a:r>
          </a:p>
        </p:txBody>
      </p:sp>
      <p:sp>
        <p:nvSpPr>
          <p:cNvPr id="10" name="TextBox 9">
            <a:extLst>
              <a:ext uri="{FF2B5EF4-FFF2-40B4-BE49-F238E27FC236}">
                <a16:creationId xmlns:a16="http://schemas.microsoft.com/office/drawing/2014/main" id="{6BEC7829-D18A-A16C-7F02-3C2A159AA22E}"/>
              </a:ext>
            </a:extLst>
          </p:cNvPr>
          <p:cNvSpPr txBox="1"/>
          <p:nvPr/>
        </p:nvSpPr>
        <p:spPr>
          <a:xfrm>
            <a:off x="77537" y="1054755"/>
            <a:ext cx="8883941" cy="584775"/>
          </a:xfrm>
          <a:prstGeom prst="rect">
            <a:avLst/>
          </a:prstGeom>
          <a:noFill/>
        </p:spPr>
        <p:txBody>
          <a:bodyPr wrap="square">
            <a:spAutoFit/>
          </a:bodyPr>
          <a:lstStyle/>
          <a:p>
            <a:r>
              <a:rPr kumimoji="0" lang="en-US" sz="3200" b="1" i="0" u="none" strike="noStrike" kern="100" cap="none" spc="0" normalizeH="0" baseline="0" noProof="0" dirty="0">
                <a:ln>
                  <a:noFill/>
                </a:ln>
                <a:solidFill>
                  <a:srgbClr val="FF0000"/>
                </a:solidFill>
                <a:effectLst/>
                <a:uLnTx/>
                <a:uFillTx/>
                <a:latin typeface="Arial Black" panose="020B0A04020102020204" pitchFamily="34" charset="0"/>
                <a:ea typeface="Calibri" panose="020F0502020204030204" pitchFamily="34" charset="0"/>
                <a:cs typeface="Times New Roman" panose="02020603050405020304" pitchFamily="18" charset="0"/>
              </a:rPr>
              <a:t>II. Joyful </a:t>
            </a:r>
            <a:r>
              <a:rPr kumimoji="0" lang="en-US" sz="3200" b="1" i="1" u="none" strike="noStrike" kern="100" cap="none" spc="0" normalizeH="0" baseline="0" noProof="0" dirty="0">
                <a:ln>
                  <a:noFill/>
                </a:ln>
                <a:solidFill>
                  <a:srgbClr val="FF0000"/>
                </a:solidFill>
                <a:effectLst/>
                <a:uLnTx/>
                <a:uFillTx/>
                <a:latin typeface="Arial Black" panose="020B0A04020102020204" pitchFamily="34" charset="0"/>
                <a:ea typeface="Calibri" panose="020F0502020204030204" pitchFamily="34" charset="0"/>
                <a:cs typeface="Times New Roman" panose="02020603050405020304" pitchFamily="18" charset="0"/>
              </a:rPr>
              <a:t>Reasons</a:t>
            </a:r>
            <a:r>
              <a:rPr kumimoji="0" lang="en-US" sz="3200" b="1" i="0" u="none" strike="noStrike" kern="100" cap="none" spc="0" normalizeH="0" baseline="0" noProof="0" dirty="0">
                <a:ln>
                  <a:noFill/>
                </a:ln>
                <a:solidFill>
                  <a:srgbClr val="FF0000"/>
                </a:solidFill>
                <a:effectLst/>
                <a:uLnTx/>
                <a:uFillTx/>
                <a:latin typeface="Arial Black" panose="020B0A04020102020204" pitchFamily="34" charset="0"/>
                <a:ea typeface="Calibri" panose="020F0502020204030204" pitchFamily="34" charset="0"/>
                <a:cs typeface="Times New Roman" panose="02020603050405020304" pitchFamily="18" charset="0"/>
              </a:rPr>
              <a:t> for Such Confidence</a:t>
            </a:r>
            <a:endParaRPr lang="en-US" sz="3200" dirty="0">
              <a:latin typeface="Arial Black" panose="020B0A04020102020204" pitchFamily="34" charset="0"/>
            </a:endParaRPr>
          </a:p>
        </p:txBody>
      </p:sp>
      <p:sp>
        <p:nvSpPr>
          <p:cNvPr id="11" name="TextBox 10">
            <a:extLst>
              <a:ext uri="{FF2B5EF4-FFF2-40B4-BE49-F238E27FC236}">
                <a16:creationId xmlns:a16="http://schemas.microsoft.com/office/drawing/2014/main" id="{7D269075-374D-75D6-6AA1-583ECE37A3DA}"/>
              </a:ext>
            </a:extLst>
          </p:cNvPr>
          <p:cNvSpPr txBox="1"/>
          <p:nvPr/>
        </p:nvSpPr>
        <p:spPr>
          <a:xfrm>
            <a:off x="0" y="33635"/>
            <a:ext cx="9144000" cy="954107"/>
          </a:xfrm>
          <a:prstGeom prst="rect">
            <a:avLst/>
          </a:prstGeom>
          <a:noFill/>
        </p:spPr>
        <p:txBody>
          <a:bodyPr wrap="square">
            <a:spAutoFit/>
          </a:bodyPr>
          <a:lstStyle/>
          <a:p>
            <a:pPr algn="ctr"/>
            <a:r>
              <a:rPr kumimoji="0" lang="en-US" sz="2800" b="1" i="0" u="none" strike="noStrike" kern="1200" cap="none" spc="0" normalizeH="0" baseline="0" noProof="0" dirty="0">
                <a:ln>
                  <a:noFill/>
                </a:ln>
                <a:solidFill>
                  <a:schemeClr val="bg1"/>
                </a:solidFill>
                <a:effectLst/>
                <a:uLnTx/>
                <a:uFillTx/>
                <a:latin typeface="Calibri" panose="020F0502020204030204"/>
                <a:ea typeface="+mn-ea"/>
                <a:cs typeface="+mn-cs"/>
              </a:rPr>
              <a:t>Who Is A God Like You, Pardoning Iniquity   Micah 7:18</a:t>
            </a:r>
          </a:p>
          <a:p>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US" sz="2800" dirty="0"/>
          </a:p>
        </p:txBody>
      </p:sp>
    </p:spTree>
    <p:extLst>
      <p:ext uri="{BB962C8B-B14F-4D97-AF65-F5344CB8AC3E}">
        <p14:creationId xmlns:p14="http://schemas.microsoft.com/office/powerpoint/2010/main" val="3964955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29907"/>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b hastings   newlebanoncoc.com</a:t>
            </a:r>
          </a:p>
        </p:txBody>
      </p:sp>
      <p:sp>
        <p:nvSpPr>
          <p:cNvPr id="7" name="TextBox 6">
            <a:extLst>
              <a:ext uri="{FF2B5EF4-FFF2-40B4-BE49-F238E27FC236}">
                <a16:creationId xmlns:a16="http://schemas.microsoft.com/office/drawing/2014/main" id="{36C36CFA-1018-6A92-8E19-D4CBBC78F513}"/>
              </a:ext>
            </a:extLst>
          </p:cNvPr>
          <p:cNvSpPr txBox="1"/>
          <p:nvPr/>
        </p:nvSpPr>
        <p:spPr>
          <a:xfrm>
            <a:off x="329610" y="2013001"/>
            <a:ext cx="8442250" cy="3491853"/>
          </a:xfrm>
          <a:prstGeom prst="rect">
            <a:avLst/>
          </a:prstGeom>
          <a:noFill/>
        </p:spPr>
        <p:txBody>
          <a:bodyPr wrap="square">
            <a:spAutoFit/>
          </a:bodyPr>
          <a:lstStyle/>
          <a:p>
            <a:pPr marL="0" marR="0">
              <a:lnSpc>
                <a:spcPct val="107000"/>
              </a:lnSpc>
              <a:spcBef>
                <a:spcPts val="0"/>
              </a:spcBef>
              <a:spcAft>
                <a:spcPts val="800"/>
              </a:spcAft>
            </a:pPr>
            <a:r>
              <a:rPr lang="en-US" sz="3200" kern="100"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rPr>
              <a:t>2. </a:t>
            </a:r>
            <a:r>
              <a:rPr lang="en-US" sz="3200" kern="100" dirty="0">
                <a:solidFill>
                  <a:srgbClr val="0070C0"/>
                </a:solidFill>
                <a:effectLst/>
                <a:latin typeface="Arial Black" panose="020B0A04020102020204" pitchFamily="34" charset="0"/>
                <a:ea typeface="Calibri" panose="020F0502020204030204" pitchFamily="34" charset="0"/>
                <a:cs typeface="Times New Roman" panose="02020603050405020304" pitchFamily="18" charset="0"/>
              </a:rPr>
              <a:t>He Passes by the Transgression.</a:t>
            </a:r>
          </a:p>
          <a:p>
            <a:pPr marL="0" marR="0">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He is willing to overlook our trespasses against His holy law and our presumptuous intruding into the holy domain of His Presence, as when we come before Him in our pride and self-confidence.</a:t>
            </a:r>
          </a:p>
        </p:txBody>
      </p:sp>
      <p:sp>
        <p:nvSpPr>
          <p:cNvPr id="6" name="TextBox 5">
            <a:extLst>
              <a:ext uri="{FF2B5EF4-FFF2-40B4-BE49-F238E27FC236}">
                <a16:creationId xmlns:a16="http://schemas.microsoft.com/office/drawing/2014/main" id="{17F1CEAC-1567-B609-7D4D-BD8AE2080003}"/>
              </a:ext>
            </a:extLst>
          </p:cNvPr>
          <p:cNvSpPr txBox="1"/>
          <p:nvPr/>
        </p:nvSpPr>
        <p:spPr>
          <a:xfrm>
            <a:off x="159391" y="1018836"/>
            <a:ext cx="8925886" cy="584775"/>
          </a:xfrm>
          <a:prstGeom prst="rect">
            <a:avLst/>
          </a:prstGeom>
          <a:noFill/>
        </p:spPr>
        <p:txBody>
          <a:bodyPr wrap="square">
            <a:spAutoFit/>
          </a:bodyPr>
          <a:lstStyle/>
          <a:p>
            <a:r>
              <a:rPr kumimoji="0" lang="en-US" sz="3200" b="1" i="0" u="none" strike="noStrike" kern="100" cap="none" spc="0" normalizeH="0" baseline="0" noProof="0" dirty="0">
                <a:ln>
                  <a:noFill/>
                </a:ln>
                <a:solidFill>
                  <a:srgbClr val="FF0000"/>
                </a:solidFill>
                <a:effectLst/>
                <a:uLnTx/>
                <a:uFillTx/>
                <a:latin typeface="Arial Black" panose="020B0A04020102020204" pitchFamily="34" charset="0"/>
                <a:ea typeface="Calibri" panose="020F0502020204030204" pitchFamily="34" charset="0"/>
                <a:cs typeface="Times New Roman" panose="02020603050405020304" pitchFamily="18" charset="0"/>
              </a:rPr>
              <a:t>II. Joyful </a:t>
            </a:r>
            <a:r>
              <a:rPr kumimoji="0" lang="en-US" sz="3200" b="1" i="1" u="none" strike="noStrike" kern="100" cap="none" spc="0" normalizeH="0" baseline="0" noProof="0" dirty="0">
                <a:ln>
                  <a:noFill/>
                </a:ln>
                <a:solidFill>
                  <a:srgbClr val="FF0000"/>
                </a:solidFill>
                <a:effectLst/>
                <a:uLnTx/>
                <a:uFillTx/>
                <a:latin typeface="Arial Black" panose="020B0A04020102020204" pitchFamily="34" charset="0"/>
                <a:ea typeface="Calibri" panose="020F0502020204030204" pitchFamily="34" charset="0"/>
                <a:cs typeface="Times New Roman" panose="02020603050405020304" pitchFamily="18" charset="0"/>
              </a:rPr>
              <a:t>Reasons</a:t>
            </a:r>
            <a:r>
              <a:rPr kumimoji="0" lang="en-US" sz="3200" b="1" i="0" u="none" strike="noStrike" kern="100" cap="none" spc="0" normalizeH="0" baseline="0" noProof="0" dirty="0">
                <a:ln>
                  <a:noFill/>
                </a:ln>
                <a:solidFill>
                  <a:srgbClr val="FF0000"/>
                </a:solidFill>
                <a:effectLst/>
                <a:uLnTx/>
                <a:uFillTx/>
                <a:latin typeface="Arial Black" panose="020B0A04020102020204" pitchFamily="34" charset="0"/>
                <a:ea typeface="Calibri" panose="020F0502020204030204" pitchFamily="34" charset="0"/>
                <a:cs typeface="Times New Roman" panose="02020603050405020304" pitchFamily="18" charset="0"/>
              </a:rPr>
              <a:t> for Such Confidence</a:t>
            </a:r>
            <a:endParaRPr lang="en-US" sz="3200" dirty="0">
              <a:latin typeface="Arial Black" panose="020B0A04020102020204" pitchFamily="34" charset="0"/>
            </a:endParaRPr>
          </a:p>
        </p:txBody>
      </p:sp>
      <p:sp>
        <p:nvSpPr>
          <p:cNvPr id="8" name="TextBox 7">
            <a:extLst>
              <a:ext uri="{FF2B5EF4-FFF2-40B4-BE49-F238E27FC236}">
                <a16:creationId xmlns:a16="http://schemas.microsoft.com/office/drawing/2014/main" id="{2EF88E30-8AEE-FC6D-34A0-70077E37AECD}"/>
              </a:ext>
            </a:extLst>
          </p:cNvPr>
          <p:cNvSpPr txBox="1"/>
          <p:nvPr/>
        </p:nvSpPr>
        <p:spPr>
          <a:xfrm>
            <a:off x="0" y="30226"/>
            <a:ext cx="9144000" cy="954107"/>
          </a:xfrm>
          <a:prstGeom prst="rect">
            <a:avLst/>
          </a:prstGeom>
          <a:noFill/>
        </p:spPr>
        <p:txBody>
          <a:bodyPr wrap="square">
            <a:spAutoFit/>
          </a:bodyPr>
          <a:lstStyle/>
          <a:p>
            <a:pPr algn="ctr"/>
            <a:r>
              <a:rPr kumimoji="0" lang="en-US" sz="2800" b="1" i="0" u="none" strike="noStrike" kern="1200" cap="none" spc="0" normalizeH="0" baseline="0" noProof="0" dirty="0">
                <a:ln>
                  <a:noFill/>
                </a:ln>
                <a:solidFill>
                  <a:schemeClr val="bg1"/>
                </a:solidFill>
                <a:effectLst/>
                <a:uLnTx/>
                <a:uFillTx/>
                <a:latin typeface="Calibri" panose="020F0502020204030204"/>
                <a:ea typeface="+mn-ea"/>
                <a:cs typeface="+mn-cs"/>
              </a:rPr>
              <a:t>Who Is A God Like You, Pardoning Iniquity   Micah 7:18</a:t>
            </a:r>
          </a:p>
          <a:p>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US" sz="2800" dirty="0"/>
          </a:p>
        </p:txBody>
      </p:sp>
    </p:spTree>
    <p:extLst>
      <p:ext uri="{BB962C8B-B14F-4D97-AF65-F5344CB8AC3E}">
        <p14:creationId xmlns:p14="http://schemas.microsoft.com/office/powerpoint/2010/main" val="18546427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29907"/>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b hastings   newlebanoncoc.com</a:t>
            </a:r>
          </a:p>
        </p:txBody>
      </p:sp>
      <p:sp>
        <p:nvSpPr>
          <p:cNvPr id="7" name="TextBox 6">
            <a:extLst>
              <a:ext uri="{FF2B5EF4-FFF2-40B4-BE49-F238E27FC236}">
                <a16:creationId xmlns:a16="http://schemas.microsoft.com/office/drawing/2014/main" id="{36C36CFA-1018-6A92-8E19-D4CBBC78F513}"/>
              </a:ext>
            </a:extLst>
          </p:cNvPr>
          <p:cNvSpPr txBox="1"/>
          <p:nvPr/>
        </p:nvSpPr>
        <p:spPr>
          <a:xfrm>
            <a:off x="329610" y="2155042"/>
            <a:ext cx="8442250" cy="3491853"/>
          </a:xfrm>
          <a:prstGeom prst="rect">
            <a:avLst/>
          </a:prstGeom>
          <a:noFill/>
        </p:spPr>
        <p:txBody>
          <a:bodyPr wrap="square">
            <a:spAutoFit/>
          </a:bodyPr>
          <a:lstStyle/>
          <a:p>
            <a:pPr marL="0" marR="0">
              <a:lnSpc>
                <a:spcPct val="107000"/>
              </a:lnSpc>
              <a:spcBef>
                <a:spcPts val="0"/>
              </a:spcBef>
              <a:spcAft>
                <a:spcPts val="800"/>
              </a:spcAft>
            </a:pPr>
            <a:r>
              <a:rPr lang="en-US" sz="3200" kern="100"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rPr>
              <a:t>3. </a:t>
            </a:r>
            <a:r>
              <a:rPr lang="en-US" sz="3200" kern="100" dirty="0">
                <a:solidFill>
                  <a:srgbClr val="0070C0"/>
                </a:solidFill>
                <a:effectLst/>
                <a:latin typeface="Arial Black" panose="020B0A04020102020204" pitchFamily="34" charset="0"/>
                <a:ea typeface="Calibri" panose="020F0502020204030204" pitchFamily="34" charset="0"/>
                <a:cs typeface="Times New Roman" panose="02020603050405020304" pitchFamily="18" charset="0"/>
              </a:rPr>
              <a:t>He Retains Not His Anger for Ever.</a:t>
            </a:r>
          </a:p>
          <a:p>
            <a:pPr marL="0" marR="0">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His anger is as just and as holy as His love. But in grace He retains not His anger, because love has triumphed. We may well rejoice as we see the proof of this in the gift of His Son</a:t>
            </a:r>
            <a:r>
              <a:rPr lang="en-US" sz="36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(John 3:16).</a:t>
            </a:r>
          </a:p>
        </p:txBody>
      </p:sp>
      <p:sp>
        <p:nvSpPr>
          <p:cNvPr id="6" name="TextBox 5">
            <a:extLst>
              <a:ext uri="{FF2B5EF4-FFF2-40B4-BE49-F238E27FC236}">
                <a16:creationId xmlns:a16="http://schemas.microsoft.com/office/drawing/2014/main" id="{17F1CEAC-1567-B609-7D4D-BD8AE2080003}"/>
              </a:ext>
            </a:extLst>
          </p:cNvPr>
          <p:cNvSpPr txBox="1"/>
          <p:nvPr/>
        </p:nvSpPr>
        <p:spPr>
          <a:xfrm>
            <a:off x="159391" y="1036592"/>
            <a:ext cx="8925886" cy="584775"/>
          </a:xfrm>
          <a:prstGeom prst="rect">
            <a:avLst/>
          </a:prstGeom>
          <a:noFill/>
        </p:spPr>
        <p:txBody>
          <a:bodyPr wrap="square">
            <a:spAutoFit/>
          </a:bodyPr>
          <a:lstStyle/>
          <a:p>
            <a:r>
              <a:rPr kumimoji="0" lang="en-US" sz="3200" b="1" i="0" u="none" strike="noStrike" kern="100" cap="none" spc="0" normalizeH="0" baseline="0" noProof="0" dirty="0">
                <a:ln>
                  <a:noFill/>
                </a:ln>
                <a:solidFill>
                  <a:srgbClr val="FF0000"/>
                </a:solidFill>
                <a:effectLst/>
                <a:uLnTx/>
                <a:uFillTx/>
                <a:latin typeface="Arial Black" panose="020B0A04020102020204" pitchFamily="34" charset="0"/>
                <a:ea typeface="Calibri" panose="020F0502020204030204" pitchFamily="34" charset="0"/>
                <a:cs typeface="Times New Roman" panose="02020603050405020304" pitchFamily="18" charset="0"/>
              </a:rPr>
              <a:t>II. Joyful </a:t>
            </a:r>
            <a:r>
              <a:rPr kumimoji="0" lang="en-US" sz="3200" b="1" i="1" u="none" strike="noStrike" kern="100" cap="none" spc="0" normalizeH="0" baseline="0" noProof="0" dirty="0">
                <a:ln>
                  <a:noFill/>
                </a:ln>
                <a:solidFill>
                  <a:srgbClr val="FF0000"/>
                </a:solidFill>
                <a:effectLst/>
                <a:uLnTx/>
                <a:uFillTx/>
                <a:latin typeface="Arial Black" panose="020B0A04020102020204" pitchFamily="34" charset="0"/>
                <a:ea typeface="Calibri" panose="020F0502020204030204" pitchFamily="34" charset="0"/>
                <a:cs typeface="Times New Roman" panose="02020603050405020304" pitchFamily="18" charset="0"/>
              </a:rPr>
              <a:t>Reasons</a:t>
            </a:r>
            <a:r>
              <a:rPr kumimoji="0" lang="en-US" sz="3200" b="1" i="0" u="none" strike="noStrike" kern="100" cap="none" spc="0" normalizeH="0" baseline="0" noProof="0" dirty="0">
                <a:ln>
                  <a:noFill/>
                </a:ln>
                <a:solidFill>
                  <a:srgbClr val="FF0000"/>
                </a:solidFill>
                <a:effectLst/>
                <a:uLnTx/>
                <a:uFillTx/>
                <a:latin typeface="Arial Black" panose="020B0A04020102020204" pitchFamily="34" charset="0"/>
                <a:ea typeface="Calibri" panose="020F0502020204030204" pitchFamily="34" charset="0"/>
                <a:cs typeface="Times New Roman" panose="02020603050405020304" pitchFamily="18" charset="0"/>
              </a:rPr>
              <a:t> for Such Confidence</a:t>
            </a:r>
            <a:endParaRPr lang="en-US" sz="3200" dirty="0">
              <a:latin typeface="Arial Black" panose="020B0A04020102020204" pitchFamily="34" charset="0"/>
            </a:endParaRPr>
          </a:p>
        </p:txBody>
      </p:sp>
      <p:sp>
        <p:nvSpPr>
          <p:cNvPr id="8" name="TextBox 7">
            <a:extLst>
              <a:ext uri="{FF2B5EF4-FFF2-40B4-BE49-F238E27FC236}">
                <a16:creationId xmlns:a16="http://schemas.microsoft.com/office/drawing/2014/main" id="{2EF88E30-8AEE-FC6D-34A0-70077E37AECD}"/>
              </a:ext>
            </a:extLst>
          </p:cNvPr>
          <p:cNvSpPr txBox="1"/>
          <p:nvPr/>
        </p:nvSpPr>
        <p:spPr>
          <a:xfrm>
            <a:off x="0" y="30226"/>
            <a:ext cx="9144000" cy="954107"/>
          </a:xfrm>
          <a:prstGeom prst="rect">
            <a:avLst/>
          </a:prstGeom>
          <a:noFill/>
        </p:spPr>
        <p:txBody>
          <a:bodyPr wrap="square">
            <a:spAutoFit/>
          </a:bodyPr>
          <a:lstStyle/>
          <a:p>
            <a:pPr algn="ctr"/>
            <a:r>
              <a:rPr kumimoji="0" lang="en-US" sz="2800" b="1" i="0" u="none" strike="noStrike" kern="1200" cap="none" spc="0" normalizeH="0" baseline="0" noProof="0" dirty="0">
                <a:ln>
                  <a:noFill/>
                </a:ln>
                <a:solidFill>
                  <a:schemeClr val="bg1"/>
                </a:solidFill>
                <a:effectLst/>
                <a:uLnTx/>
                <a:uFillTx/>
                <a:latin typeface="Calibri" panose="020F0502020204030204"/>
                <a:ea typeface="+mn-ea"/>
                <a:cs typeface="+mn-cs"/>
              </a:rPr>
              <a:t>Who Is A God Like You, Pardoning Iniquity   Micah 7:18</a:t>
            </a:r>
          </a:p>
          <a:p>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US" sz="2800" dirty="0"/>
          </a:p>
        </p:txBody>
      </p:sp>
    </p:spTree>
    <p:extLst>
      <p:ext uri="{BB962C8B-B14F-4D97-AF65-F5344CB8AC3E}">
        <p14:creationId xmlns:p14="http://schemas.microsoft.com/office/powerpoint/2010/main" val="3773607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29907"/>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b hastings   newlebanoncoc.com</a:t>
            </a:r>
          </a:p>
        </p:txBody>
      </p:sp>
      <p:sp>
        <p:nvSpPr>
          <p:cNvPr id="7" name="TextBox 6">
            <a:extLst>
              <a:ext uri="{FF2B5EF4-FFF2-40B4-BE49-F238E27FC236}">
                <a16:creationId xmlns:a16="http://schemas.microsoft.com/office/drawing/2014/main" id="{36C36CFA-1018-6A92-8E19-D4CBBC78F513}"/>
              </a:ext>
            </a:extLst>
          </p:cNvPr>
          <p:cNvSpPr txBox="1"/>
          <p:nvPr/>
        </p:nvSpPr>
        <p:spPr>
          <a:xfrm>
            <a:off x="436228" y="1725920"/>
            <a:ext cx="8061821" cy="461665"/>
          </a:xfrm>
          <a:prstGeom prst="rect">
            <a:avLst/>
          </a:prstGeom>
          <a:noFill/>
        </p:spPr>
        <p:txBody>
          <a:bodyPr wrap="square">
            <a:spAutoFit/>
          </a:bodyPr>
          <a:lstStyle/>
          <a:p>
            <a:r>
              <a:rPr lang="en-US" sz="2400" dirty="0"/>
              <a:t> </a:t>
            </a:r>
          </a:p>
        </p:txBody>
      </p:sp>
      <p:sp>
        <p:nvSpPr>
          <p:cNvPr id="8" name="TextBox 7">
            <a:extLst>
              <a:ext uri="{FF2B5EF4-FFF2-40B4-BE49-F238E27FC236}">
                <a16:creationId xmlns:a16="http://schemas.microsoft.com/office/drawing/2014/main" id="{6D03041F-9411-A050-D0B0-DB814F02D89D}"/>
              </a:ext>
            </a:extLst>
          </p:cNvPr>
          <p:cNvSpPr txBox="1"/>
          <p:nvPr/>
        </p:nvSpPr>
        <p:spPr>
          <a:xfrm>
            <a:off x="287971" y="1775313"/>
            <a:ext cx="8358334" cy="4148443"/>
          </a:xfrm>
          <a:prstGeom prst="rect">
            <a:avLst/>
          </a:prstGeom>
          <a:noFill/>
        </p:spPr>
        <p:txBody>
          <a:bodyPr wrap="square">
            <a:spAutoFit/>
          </a:bodyPr>
          <a:lstStyle/>
          <a:p>
            <a:pPr marL="0" marR="0">
              <a:lnSpc>
                <a:spcPct val="107000"/>
              </a:lnSpc>
              <a:spcBef>
                <a:spcPts val="0"/>
              </a:spcBef>
              <a:spcAft>
                <a:spcPts val="800"/>
              </a:spcAft>
            </a:pPr>
            <a:r>
              <a:rPr lang="en-US" sz="3200" kern="100"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rPr>
              <a:t>4. </a:t>
            </a:r>
            <a:r>
              <a:rPr lang="en-US" sz="3200" kern="100" dirty="0">
                <a:solidFill>
                  <a:srgbClr val="0070C0"/>
                </a:solidFill>
                <a:effectLst/>
                <a:latin typeface="Arial Black" panose="020B0A04020102020204" pitchFamily="34" charset="0"/>
                <a:ea typeface="Calibri" panose="020F0502020204030204" pitchFamily="34" charset="0"/>
                <a:cs typeface="Times New Roman" panose="02020603050405020304" pitchFamily="18" charset="0"/>
              </a:rPr>
              <a:t>He Delights in Mercy. </a:t>
            </a:r>
          </a:p>
          <a:p>
            <a:pPr marL="0" marR="0">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We do not read that He delights in judgment. “As I live, saith the Lord, I have no pleasure in the death of the wicked, but that he should turn from his way,” for “He delights in mercy.”</a:t>
            </a:r>
          </a:p>
          <a:p>
            <a:pPr marL="0" marR="0">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Herein lies the hope of sinful men.</a:t>
            </a:r>
          </a:p>
        </p:txBody>
      </p:sp>
      <p:sp>
        <p:nvSpPr>
          <p:cNvPr id="9" name="TextBox 8">
            <a:extLst>
              <a:ext uri="{FF2B5EF4-FFF2-40B4-BE49-F238E27FC236}">
                <a16:creationId xmlns:a16="http://schemas.microsoft.com/office/drawing/2014/main" id="{AB426F4C-B274-AD25-3020-3B620BCC6A4E}"/>
              </a:ext>
            </a:extLst>
          </p:cNvPr>
          <p:cNvSpPr txBox="1"/>
          <p:nvPr/>
        </p:nvSpPr>
        <p:spPr>
          <a:xfrm>
            <a:off x="176169" y="1028126"/>
            <a:ext cx="8967831" cy="584775"/>
          </a:xfrm>
          <a:prstGeom prst="rect">
            <a:avLst/>
          </a:prstGeom>
          <a:noFill/>
        </p:spPr>
        <p:txBody>
          <a:bodyPr wrap="square">
            <a:spAutoFit/>
          </a:bodyPr>
          <a:lstStyle/>
          <a:p>
            <a:r>
              <a:rPr kumimoji="0" lang="en-US" sz="3200" b="1" i="0" u="none" strike="noStrike" kern="100" cap="none" spc="0" normalizeH="0" baseline="0" noProof="0" dirty="0">
                <a:ln>
                  <a:noFill/>
                </a:ln>
                <a:solidFill>
                  <a:srgbClr val="FF0000"/>
                </a:solidFill>
                <a:effectLst/>
                <a:uLnTx/>
                <a:uFillTx/>
                <a:latin typeface="Arial Black" panose="020B0A04020102020204" pitchFamily="34" charset="0"/>
                <a:ea typeface="Calibri" panose="020F0502020204030204" pitchFamily="34" charset="0"/>
                <a:cs typeface="Times New Roman" panose="02020603050405020304" pitchFamily="18" charset="0"/>
              </a:rPr>
              <a:t>II. Joyful </a:t>
            </a:r>
            <a:r>
              <a:rPr kumimoji="0" lang="en-US" sz="3200" b="1" i="1" u="none" strike="noStrike" kern="100" cap="none" spc="0" normalizeH="0" baseline="0" noProof="0" dirty="0">
                <a:ln>
                  <a:noFill/>
                </a:ln>
                <a:solidFill>
                  <a:srgbClr val="FF0000"/>
                </a:solidFill>
                <a:effectLst/>
                <a:uLnTx/>
                <a:uFillTx/>
                <a:latin typeface="Arial Black" panose="020B0A04020102020204" pitchFamily="34" charset="0"/>
                <a:ea typeface="Calibri" panose="020F0502020204030204" pitchFamily="34" charset="0"/>
                <a:cs typeface="Times New Roman" panose="02020603050405020304" pitchFamily="18" charset="0"/>
              </a:rPr>
              <a:t>Reasons</a:t>
            </a:r>
            <a:r>
              <a:rPr kumimoji="0" lang="en-US" sz="3200" b="1" i="0" u="none" strike="noStrike" kern="100" cap="none" spc="0" normalizeH="0" baseline="0" noProof="0" dirty="0">
                <a:ln>
                  <a:noFill/>
                </a:ln>
                <a:solidFill>
                  <a:srgbClr val="FF0000"/>
                </a:solidFill>
                <a:effectLst/>
                <a:uLnTx/>
                <a:uFillTx/>
                <a:latin typeface="Arial Black" panose="020B0A04020102020204" pitchFamily="34" charset="0"/>
                <a:ea typeface="Calibri" panose="020F0502020204030204" pitchFamily="34" charset="0"/>
                <a:cs typeface="Times New Roman" panose="02020603050405020304" pitchFamily="18" charset="0"/>
              </a:rPr>
              <a:t> for Such Confidence</a:t>
            </a:r>
            <a:endParaRPr lang="en-US" sz="3200" dirty="0">
              <a:latin typeface="Arial Black" panose="020B0A04020102020204" pitchFamily="34" charset="0"/>
            </a:endParaRPr>
          </a:p>
        </p:txBody>
      </p:sp>
      <p:sp>
        <p:nvSpPr>
          <p:cNvPr id="10" name="TextBox 9">
            <a:extLst>
              <a:ext uri="{FF2B5EF4-FFF2-40B4-BE49-F238E27FC236}">
                <a16:creationId xmlns:a16="http://schemas.microsoft.com/office/drawing/2014/main" id="{E22A7C1E-0B75-EF05-09CF-573062656653}"/>
              </a:ext>
            </a:extLst>
          </p:cNvPr>
          <p:cNvSpPr txBox="1"/>
          <p:nvPr/>
        </p:nvSpPr>
        <p:spPr>
          <a:xfrm>
            <a:off x="0" y="30226"/>
            <a:ext cx="9144000" cy="954107"/>
          </a:xfrm>
          <a:prstGeom prst="rect">
            <a:avLst/>
          </a:prstGeom>
          <a:noFill/>
        </p:spPr>
        <p:txBody>
          <a:bodyPr wrap="square">
            <a:spAutoFit/>
          </a:bodyPr>
          <a:lstStyle/>
          <a:p>
            <a:pPr algn="ctr"/>
            <a:r>
              <a:rPr kumimoji="0" lang="en-US" sz="2800" b="1" i="0" u="none" strike="noStrike" kern="1200" cap="none" spc="0" normalizeH="0" baseline="0" noProof="0" dirty="0">
                <a:ln>
                  <a:noFill/>
                </a:ln>
                <a:solidFill>
                  <a:schemeClr val="bg1"/>
                </a:solidFill>
                <a:effectLst/>
                <a:uLnTx/>
                <a:uFillTx/>
                <a:latin typeface="Calibri" panose="020F0502020204030204"/>
                <a:ea typeface="+mn-ea"/>
                <a:cs typeface="+mn-cs"/>
              </a:rPr>
              <a:t>Who Is A God Like You, Pardoning Iniquity   Micah 7:18</a:t>
            </a:r>
          </a:p>
          <a:p>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US" sz="2800" dirty="0"/>
          </a:p>
        </p:txBody>
      </p:sp>
    </p:spTree>
    <p:extLst>
      <p:ext uri="{BB962C8B-B14F-4D97-AF65-F5344CB8AC3E}">
        <p14:creationId xmlns:p14="http://schemas.microsoft.com/office/powerpoint/2010/main" val="36853465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29907"/>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b hastings   newlebanoncoc.com</a:t>
            </a:r>
          </a:p>
        </p:txBody>
      </p:sp>
      <p:sp>
        <p:nvSpPr>
          <p:cNvPr id="7" name="TextBox 6">
            <a:extLst>
              <a:ext uri="{FF2B5EF4-FFF2-40B4-BE49-F238E27FC236}">
                <a16:creationId xmlns:a16="http://schemas.microsoft.com/office/drawing/2014/main" id="{36C36CFA-1018-6A92-8E19-D4CBBC78F513}"/>
              </a:ext>
            </a:extLst>
          </p:cNvPr>
          <p:cNvSpPr txBox="1"/>
          <p:nvPr/>
        </p:nvSpPr>
        <p:spPr>
          <a:xfrm>
            <a:off x="436228" y="1725920"/>
            <a:ext cx="8061821" cy="461665"/>
          </a:xfrm>
          <a:prstGeom prst="rect">
            <a:avLst/>
          </a:prstGeom>
          <a:noFill/>
        </p:spPr>
        <p:txBody>
          <a:bodyPr wrap="square">
            <a:spAutoFit/>
          </a:bodyPr>
          <a:lstStyle/>
          <a:p>
            <a:r>
              <a:rPr lang="en-US" sz="2400" dirty="0"/>
              <a:t> </a:t>
            </a:r>
          </a:p>
        </p:txBody>
      </p:sp>
      <p:sp>
        <p:nvSpPr>
          <p:cNvPr id="8" name="TextBox 7">
            <a:extLst>
              <a:ext uri="{FF2B5EF4-FFF2-40B4-BE49-F238E27FC236}">
                <a16:creationId xmlns:a16="http://schemas.microsoft.com/office/drawing/2014/main" id="{6D03041F-9411-A050-D0B0-DB814F02D89D}"/>
              </a:ext>
            </a:extLst>
          </p:cNvPr>
          <p:cNvSpPr txBox="1"/>
          <p:nvPr/>
        </p:nvSpPr>
        <p:spPr>
          <a:xfrm>
            <a:off x="235870" y="1942856"/>
            <a:ext cx="8388795" cy="3711016"/>
          </a:xfrm>
          <a:prstGeom prst="rect">
            <a:avLst/>
          </a:prstGeom>
          <a:noFill/>
        </p:spPr>
        <p:txBody>
          <a:bodyPr wrap="square">
            <a:spAutoFit/>
          </a:bodyPr>
          <a:lstStyle/>
          <a:p>
            <a:pPr marL="0" marR="0">
              <a:lnSpc>
                <a:spcPct val="107000"/>
              </a:lnSpc>
              <a:spcBef>
                <a:spcPts val="0"/>
              </a:spcBef>
              <a:spcAft>
                <a:spcPts val="800"/>
              </a:spcAft>
            </a:pPr>
            <a:r>
              <a:rPr lang="en-US" sz="3200" kern="100"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rPr>
              <a:t>5. </a:t>
            </a:r>
            <a:r>
              <a:rPr lang="en-US" sz="3200" kern="100" dirty="0">
                <a:solidFill>
                  <a:srgbClr val="0070C0"/>
                </a:solidFill>
                <a:effectLst/>
                <a:latin typeface="Arial Black" panose="020B0A04020102020204" pitchFamily="34" charset="0"/>
                <a:ea typeface="Calibri" panose="020F0502020204030204" pitchFamily="34" charset="0"/>
                <a:cs typeface="Times New Roman" panose="02020603050405020304" pitchFamily="18" charset="0"/>
              </a:rPr>
              <a:t>He will have Compassion and Subdue our Iniquities. </a:t>
            </a:r>
          </a:p>
          <a:p>
            <a:pPr marL="0" marR="0">
              <a:spcBef>
                <a:spcPts val="0"/>
              </a:spcBef>
              <a:spcAft>
                <a:spcPts val="800"/>
              </a:spcAft>
            </a:pP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To conquer and subdue is something deeper than merely to forgive. This he does for us by His mighty Spirit, the word, into the citadel of the soul</a:t>
            </a:r>
          </a:p>
        </p:txBody>
      </p:sp>
      <p:sp>
        <p:nvSpPr>
          <p:cNvPr id="9" name="TextBox 8">
            <a:extLst>
              <a:ext uri="{FF2B5EF4-FFF2-40B4-BE49-F238E27FC236}">
                <a16:creationId xmlns:a16="http://schemas.microsoft.com/office/drawing/2014/main" id="{AB426F4C-B274-AD25-3020-3B620BCC6A4E}"/>
              </a:ext>
            </a:extLst>
          </p:cNvPr>
          <p:cNvSpPr txBox="1"/>
          <p:nvPr/>
        </p:nvSpPr>
        <p:spPr>
          <a:xfrm>
            <a:off x="176169" y="1045882"/>
            <a:ext cx="8967831" cy="584775"/>
          </a:xfrm>
          <a:prstGeom prst="rect">
            <a:avLst/>
          </a:prstGeom>
          <a:noFill/>
        </p:spPr>
        <p:txBody>
          <a:bodyPr wrap="square">
            <a:spAutoFit/>
          </a:bodyPr>
          <a:lstStyle/>
          <a:p>
            <a:r>
              <a:rPr kumimoji="0" lang="en-US" sz="3200" b="1" i="0" u="none" strike="noStrike" kern="100" cap="none" spc="0" normalizeH="0" baseline="0" noProof="0" dirty="0">
                <a:ln>
                  <a:noFill/>
                </a:ln>
                <a:solidFill>
                  <a:srgbClr val="FF0000"/>
                </a:solidFill>
                <a:effectLst/>
                <a:uLnTx/>
                <a:uFillTx/>
                <a:latin typeface="Arial Black" panose="020B0A04020102020204" pitchFamily="34" charset="0"/>
                <a:ea typeface="Calibri" panose="020F0502020204030204" pitchFamily="34" charset="0"/>
                <a:cs typeface="Times New Roman" panose="02020603050405020304" pitchFamily="18" charset="0"/>
              </a:rPr>
              <a:t>II. Joyful </a:t>
            </a:r>
            <a:r>
              <a:rPr kumimoji="0" lang="en-US" sz="3200" b="1" i="1" u="none" strike="noStrike" kern="100" cap="none" spc="0" normalizeH="0" baseline="0" noProof="0" dirty="0">
                <a:ln>
                  <a:noFill/>
                </a:ln>
                <a:solidFill>
                  <a:srgbClr val="FF0000"/>
                </a:solidFill>
                <a:effectLst/>
                <a:uLnTx/>
                <a:uFillTx/>
                <a:latin typeface="Arial Black" panose="020B0A04020102020204" pitchFamily="34" charset="0"/>
                <a:ea typeface="Calibri" panose="020F0502020204030204" pitchFamily="34" charset="0"/>
                <a:cs typeface="Times New Roman" panose="02020603050405020304" pitchFamily="18" charset="0"/>
              </a:rPr>
              <a:t>Reasons</a:t>
            </a:r>
            <a:r>
              <a:rPr kumimoji="0" lang="en-US" sz="3200" b="1" i="0" u="none" strike="noStrike" kern="100" cap="none" spc="0" normalizeH="0" baseline="0" noProof="0" dirty="0">
                <a:ln>
                  <a:noFill/>
                </a:ln>
                <a:solidFill>
                  <a:srgbClr val="FF0000"/>
                </a:solidFill>
                <a:effectLst/>
                <a:uLnTx/>
                <a:uFillTx/>
                <a:latin typeface="Arial Black" panose="020B0A04020102020204" pitchFamily="34" charset="0"/>
                <a:ea typeface="Calibri" panose="020F0502020204030204" pitchFamily="34" charset="0"/>
                <a:cs typeface="Times New Roman" panose="02020603050405020304" pitchFamily="18" charset="0"/>
              </a:rPr>
              <a:t> for Such Confidence</a:t>
            </a:r>
            <a:endParaRPr lang="en-US" sz="3200" dirty="0">
              <a:latin typeface="Arial Black" panose="020B0A04020102020204" pitchFamily="34" charset="0"/>
            </a:endParaRPr>
          </a:p>
        </p:txBody>
      </p:sp>
      <p:sp>
        <p:nvSpPr>
          <p:cNvPr id="10" name="TextBox 9">
            <a:extLst>
              <a:ext uri="{FF2B5EF4-FFF2-40B4-BE49-F238E27FC236}">
                <a16:creationId xmlns:a16="http://schemas.microsoft.com/office/drawing/2014/main" id="{E22A7C1E-0B75-EF05-09CF-573062656653}"/>
              </a:ext>
            </a:extLst>
          </p:cNvPr>
          <p:cNvSpPr txBox="1"/>
          <p:nvPr/>
        </p:nvSpPr>
        <p:spPr>
          <a:xfrm>
            <a:off x="0" y="30226"/>
            <a:ext cx="9144000" cy="954107"/>
          </a:xfrm>
          <a:prstGeom prst="rect">
            <a:avLst/>
          </a:prstGeom>
          <a:noFill/>
        </p:spPr>
        <p:txBody>
          <a:bodyPr wrap="square">
            <a:spAutoFit/>
          </a:bodyPr>
          <a:lstStyle/>
          <a:p>
            <a:pPr algn="ctr"/>
            <a:r>
              <a:rPr kumimoji="0" lang="en-US" sz="2800" b="1" i="0" u="none" strike="noStrike" kern="1200" cap="none" spc="0" normalizeH="0" baseline="0" noProof="0" dirty="0">
                <a:ln>
                  <a:noFill/>
                </a:ln>
                <a:solidFill>
                  <a:schemeClr val="bg1"/>
                </a:solidFill>
                <a:effectLst/>
                <a:uLnTx/>
                <a:uFillTx/>
                <a:latin typeface="Calibri" panose="020F0502020204030204"/>
                <a:ea typeface="+mn-ea"/>
                <a:cs typeface="+mn-cs"/>
              </a:rPr>
              <a:t>Who Is A God Like You, Pardoning Iniquity   Micah 7:18</a:t>
            </a:r>
          </a:p>
          <a:p>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US" sz="2800" dirty="0"/>
          </a:p>
        </p:txBody>
      </p:sp>
    </p:spTree>
    <p:extLst>
      <p:ext uri="{BB962C8B-B14F-4D97-AF65-F5344CB8AC3E}">
        <p14:creationId xmlns:p14="http://schemas.microsoft.com/office/powerpoint/2010/main" val="304429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0" y="0"/>
            <a:ext cx="9143999" cy="1809750"/>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0"/>
            <a:ext cx="8915400" cy="87381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b hastings   newlebanoncoc.com</a:t>
            </a:r>
          </a:p>
        </p:txBody>
      </p:sp>
      <p:sp>
        <p:nvSpPr>
          <p:cNvPr id="7" name="TextBox 6">
            <a:extLst>
              <a:ext uri="{FF2B5EF4-FFF2-40B4-BE49-F238E27FC236}">
                <a16:creationId xmlns:a16="http://schemas.microsoft.com/office/drawing/2014/main" id="{0228F6E5-86BE-6797-9BC0-59CF56F73FEC}"/>
              </a:ext>
            </a:extLst>
          </p:cNvPr>
          <p:cNvSpPr txBox="1"/>
          <p:nvPr/>
        </p:nvSpPr>
        <p:spPr>
          <a:xfrm>
            <a:off x="467833" y="2104512"/>
            <a:ext cx="8250865" cy="4031873"/>
          </a:xfrm>
          <a:prstGeom prst="rect">
            <a:avLst/>
          </a:prstGeom>
          <a:noFill/>
        </p:spPr>
        <p:txBody>
          <a:bodyPr wrap="square">
            <a:spAutoFit/>
          </a:bodyPr>
          <a:lstStyle/>
          <a:p>
            <a:r>
              <a:rPr lang="en-US" sz="2400" b="1" u="sng" dirty="0">
                <a:solidFill>
                  <a:srgbClr val="0070C0"/>
                </a:solidFill>
              </a:rPr>
              <a:t>16</a:t>
            </a:r>
            <a:r>
              <a:rPr lang="en-US" sz="2400" dirty="0"/>
              <a:t> The nations shall see and be ashamed of all their might; They shall put their hand over their mouth; Their ears shall be deaf. </a:t>
            </a:r>
            <a:r>
              <a:rPr lang="en-US" sz="2400" b="1" u="sng" dirty="0">
                <a:solidFill>
                  <a:srgbClr val="0070C0"/>
                </a:solidFill>
              </a:rPr>
              <a:t>17</a:t>
            </a:r>
            <a:r>
              <a:rPr lang="en-US" sz="2400" dirty="0"/>
              <a:t> They shall lick the dust like a serpent; They shall crawl from their holes like snakes of the earth. They shall be afraid of the LORD our God, And shall fear because of You.</a:t>
            </a:r>
          </a:p>
          <a:p>
            <a:endParaRPr lang="en-US" sz="800" dirty="0"/>
          </a:p>
          <a:p>
            <a:r>
              <a:rPr lang="en-US" sz="3200" b="1" u="sng" dirty="0">
                <a:solidFill>
                  <a:srgbClr val="0070C0"/>
                </a:solidFill>
              </a:rPr>
              <a:t>18</a:t>
            </a:r>
            <a:r>
              <a:rPr lang="en-US" sz="3200" b="1" dirty="0"/>
              <a:t> Who is a God like You, Pardoning iniquity And passing over the transgression of the remnant of His heritage? He does not retain His anger forever, Because He delights in mercy.</a:t>
            </a:r>
          </a:p>
        </p:txBody>
      </p:sp>
      <p:sp>
        <p:nvSpPr>
          <p:cNvPr id="6" name="TextBox 5">
            <a:extLst>
              <a:ext uri="{FF2B5EF4-FFF2-40B4-BE49-F238E27FC236}">
                <a16:creationId xmlns:a16="http://schemas.microsoft.com/office/drawing/2014/main" id="{5CF9CC9A-70AD-81BC-7627-ED275DF1E4D6}"/>
              </a:ext>
            </a:extLst>
          </p:cNvPr>
          <p:cNvSpPr txBox="1"/>
          <p:nvPr/>
        </p:nvSpPr>
        <p:spPr>
          <a:xfrm>
            <a:off x="0" y="-17399"/>
            <a:ext cx="9144000" cy="2308324"/>
          </a:xfrm>
          <a:prstGeom prst="rect">
            <a:avLst/>
          </a:prstGeom>
          <a:noFill/>
        </p:spPr>
        <p:txBody>
          <a:bodyPr wrap="square">
            <a:spAutoFit/>
          </a:bodyPr>
          <a:lstStyle/>
          <a:p>
            <a:pPr algn="ctr"/>
            <a:r>
              <a:rPr kumimoji="0" lang="en-US" sz="4400" b="1" i="0" u="none" strike="noStrike" kern="1200" cap="none" spc="0" normalizeH="0" baseline="0" noProof="0" dirty="0">
                <a:ln>
                  <a:noFill/>
                </a:ln>
                <a:solidFill>
                  <a:schemeClr val="bg1"/>
                </a:solidFill>
                <a:effectLst/>
                <a:uLnTx/>
                <a:uFillTx/>
                <a:latin typeface="Calibri" panose="020F0502020204030204"/>
                <a:ea typeface="+mn-ea"/>
                <a:cs typeface="+mn-cs"/>
              </a:rPr>
              <a:t>Who Is A God Like You,            Pardoning Iniquity   </a:t>
            </a:r>
          </a:p>
          <a:p>
            <a:pPr algn="ctr"/>
            <a:r>
              <a:rPr kumimoji="0" lang="en-US" sz="2800" b="1" i="0" u="none" strike="noStrike" kern="1200" cap="none" spc="0" normalizeH="0" baseline="0" noProof="0" dirty="0">
                <a:ln>
                  <a:noFill/>
                </a:ln>
                <a:solidFill>
                  <a:schemeClr val="bg1"/>
                </a:solidFill>
                <a:effectLst/>
                <a:uLnTx/>
                <a:uFillTx/>
                <a:latin typeface="Calibri" panose="020F0502020204030204"/>
                <a:ea typeface="+mn-ea"/>
                <a:cs typeface="+mn-cs"/>
              </a:rPr>
              <a:t>Micah 7:18</a:t>
            </a:r>
          </a:p>
          <a:p>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US" sz="2800" dirty="0"/>
          </a:p>
        </p:txBody>
      </p:sp>
    </p:spTree>
    <p:extLst>
      <p:ext uri="{BB962C8B-B14F-4D97-AF65-F5344CB8AC3E}">
        <p14:creationId xmlns:p14="http://schemas.microsoft.com/office/powerpoint/2010/main" val="9813308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B3362D-5E5F-327C-D1F0-7A3C3918AE4A}"/>
              </a:ext>
            </a:extLst>
          </p:cNvPr>
          <p:cNvSpPr txBox="1"/>
          <p:nvPr/>
        </p:nvSpPr>
        <p:spPr>
          <a:xfrm>
            <a:off x="275209" y="363986"/>
            <a:ext cx="8451542" cy="6555641"/>
          </a:xfrm>
          <a:prstGeom prst="rect">
            <a:avLst/>
          </a:prstGeom>
          <a:noFill/>
        </p:spPr>
        <p:txBody>
          <a:bodyPr wrap="square">
            <a:spAutoFit/>
          </a:bodyPr>
          <a:lstStyle/>
          <a:p>
            <a:pPr algn="l" rtl="0"/>
            <a:r>
              <a:rPr lang="en-US" sz="2000" b="1" dirty="0"/>
              <a:t>COMPASSION, COMPASSIONATE</a:t>
            </a:r>
          </a:p>
          <a:p>
            <a:pPr algn="ctr" rtl="0"/>
            <a:r>
              <a:rPr lang="en-US" sz="2000" b="1" dirty="0"/>
              <a:t>A. Verbs.</a:t>
            </a:r>
          </a:p>
          <a:p>
            <a:pPr algn="l" rtl="0"/>
            <a:r>
              <a:rPr lang="en-US" sz="2000" b="0" dirty="0"/>
              <a:t>1.</a:t>
            </a:r>
            <a:r>
              <a:rPr lang="en-US" sz="2000" b="1" dirty="0"/>
              <a:t> </a:t>
            </a:r>
            <a:r>
              <a:rPr lang="en-US" sz="2000" b="0" dirty="0" err="1"/>
              <a:t>oikteiro</a:t>
            </a:r>
            <a:r>
              <a:rPr lang="en-US" sz="2000" b="0" dirty="0"/>
              <a:t> (</a:t>
            </a:r>
            <a:r>
              <a:rPr lang="el-GR" sz="2000" b="0" dirty="0"/>
              <a:t>οἰκτείρω</a:t>
            </a:r>
            <a:r>
              <a:rPr lang="en-US" sz="2000" b="0" dirty="0"/>
              <a:t>,</a:t>
            </a:r>
            <a:r>
              <a:rPr lang="en-US" sz="2000" b="1" dirty="0"/>
              <a:t> </a:t>
            </a:r>
            <a:r>
              <a:rPr lang="en-US" sz="2000" b="0" dirty="0"/>
              <a:t>3627), “</a:t>
            </a:r>
            <a:r>
              <a:rPr lang="en-US" sz="2000" b="1" u="sng" dirty="0"/>
              <a:t>to have pity, a feeling of distress through the ills of others,”</a:t>
            </a:r>
            <a:r>
              <a:rPr lang="en-US" sz="2000" b="0" dirty="0"/>
              <a:t> is used of God’s compassion,</a:t>
            </a:r>
            <a:r>
              <a:rPr lang="en-US" sz="2000" b="1" dirty="0"/>
              <a:t> </a:t>
            </a:r>
            <a:r>
              <a:rPr lang="en-US" sz="2000" b="0" dirty="0"/>
              <a:t>Rom. 9:15.¶</a:t>
            </a:r>
          </a:p>
          <a:p>
            <a:pPr algn="l" rtl="0"/>
            <a:r>
              <a:rPr lang="en-US" sz="2000" dirty="0"/>
              <a:t>2. </a:t>
            </a:r>
            <a:r>
              <a:rPr lang="en-US" sz="2000" dirty="0" err="1"/>
              <a:t>splanchnizomai</a:t>
            </a:r>
            <a:r>
              <a:rPr lang="en-US" sz="2000" dirty="0"/>
              <a:t> (</a:t>
            </a:r>
            <a:r>
              <a:rPr lang="el-GR" sz="2000" dirty="0"/>
              <a:t>σπλαγχνίζομαι</a:t>
            </a:r>
            <a:r>
              <a:rPr lang="en-US" sz="2000" dirty="0"/>
              <a:t>, 4697), “</a:t>
            </a:r>
            <a:r>
              <a:rPr lang="en-US" sz="2000" b="1" u="sng" dirty="0"/>
              <a:t>to be moved as to one’s inwards (</a:t>
            </a:r>
            <a:r>
              <a:rPr lang="en-US" sz="2000" b="1" u="sng" dirty="0" err="1"/>
              <a:t>splanchna</a:t>
            </a:r>
            <a:r>
              <a:rPr lang="en-US" sz="2000" b="1" u="sng" dirty="0"/>
              <a:t>), to be moved with compassion, to yearn with compassion</a:t>
            </a:r>
            <a:r>
              <a:rPr lang="en-US" sz="2000" dirty="0"/>
              <a:t>,” is frequently recorded of Christ towards the multitude and towards individual sufferers, Matt. 9:36; 14:14; 15:32; 18:27; 20:34; Mark 1:41; 6:34; 8:2; 9:22 Luke 7:13; 10:33; of the father in the parable of the Prodigal Son, 15:20. (Moulton and Milligan consider the verb to have been coined in the Jewish dispersion).¶ </a:t>
            </a:r>
          </a:p>
          <a:p>
            <a:pPr algn="l" rtl="0"/>
            <a:r>
              <a:rPr lang="en-US" sz="2000" dirty="0"/>
              <a:t>3. </a:t>
            </a:r>
            <a:r>
              <a:rPr lang="en-US" sz="2000" dirty="0" err="1"/>
              <a:t>sumpatheo</a:t>
            </a:r>
            <a:r>
              <a:rPr lang="en-US" sz="2000" dirty="0"/>
              <a:t> (</a:t>
            </a:r>
            <a:r>
              <a:rPr lang="el-GR" sz="2000" dirty="0"/>
              <a:t>συμπαθέω</a:t>
            </a:r>
            <a:r>
              <a:rPr lang="en-US" sz="2000" dirty="0"/>
              <a:t>, 4834), “</a:t>
            </a:r>
            <a:r>
              <a:rPr lang="en-US" sz="2000" b="1" u="sng" dirty="0"/>
              <a:t>to suffer</a:t>
            </a:r>
            <a:r>
              <a:rPr lang="en-US" sz="2000" b="1" u="sng" dirty="0">
                <a:latin typeface="#Libronix User Interface"/>
              </a:rPr>
              <a:t>  V 2, p 117   with another (sun, ‘with,’ </a:t>
            </a:r>
            <a:r>
              <a:rPr lang="en-US" sz="2000" b="1" u="sng" dirty="0" err="1">
                <a:latin typeface="#Libronix User Interface"/>
              </a:rPr>
              <a:t>pascho</a:t>
            </a:r>
            <a:r>
              <a:rPr lang="en-US" sz="2000" b="1" u="sng" dirty="0">
                <a:latin typeface="#Libronix User Interface"/>
              </a:rPr>
              <a:t>, ‘to suffer’), to be affected similarly” (Eng., “sympathy</a:t>
            </a:r>
            <a:r>
              <a:rPr lang="en-US" sz="2000" dirty="0">
                <a:latin typeface="#Libronix User Interface"/>
              </a:rPr>
              <a:t>”), to have “compassion” upon, Heb. 10:34, of “compassionating” those in prison, is translated “be touched with” in Heb. 4:15, of Christ as the High Priest. See touch.¶ </a:t>
            </a:r>
          </a:p>
          <a:p>
            <a:pPr algn="l" rtl="0"/>
            <a:r>
              <a:rPr lang="en-US" sz="2000" dirty="0"/>
              <a:t>4. </a:t>
            </a:r>
            <a:r>
              <a:rPr lang="en-US" sz="2000" dirty="0" err="1"/>
              <a:t>eleeo</a:t>
            </a:r>
            <a:r>
              <a:rPr lang="en-US" sz="2000" dirty="0"/>
              <a:t> (</a:t>
            </a:r>
            <a:r>
              <a:rPr lang="el-GR" sz="2000" dirty="0"/>
              <a:t>ἐλεέω</a:t>
            </a:r>
            <a:r>
              <a:rPr lang="en-US" sz="2000" dirty="0"/>
              <a:t>, 1653), “to have mercy (</a:t>
            </a:r>
            <a:r>
              <a:rPr lang="en-US" sz="2000" dirty="0" err="1"/>
              <a:t>eleos</a:t>
            </a:r>
            <a:r>
              <a:rPr lang="en-US" sz="2000" dirty="0"/>
              <a:t>, “mercy”), </a:t>
            </a:r>
            <a:r>
              <a:rPr lang="en-US" sz="2000" b="1" u="sng" dirty="0"/>
              <a:t>to show kindness, by beneficence, or assistance</a:t>
            </a:r>
            <a:r>
              <a:rPr lang="en-US" sz="2000" dirty="0"/>
              <a:t>,” is translated “have compassion” in Matt. 18:33 (</a:t>
            </a:r>
            <a:r>
              <a:rPr lang="en-US" sz="2000" dirty="0" err="1"/>
              <a:t>kjv</a:t>
            </a:r>
            <a:r>
              <a:rPr lang="en-US" sz="2000" dirty="0"/>
              <a:t>); Mark 5:19 and Jude 22. See mercy.</a:t>
            </a:r>
          </a:p>
          <a:p>
            <a:pPr algn="l" rtl="0"/>
            <a:r>
              <a:rPr lang="en-US" sz="2000" dirty="0"/>
              <a:t>5. </a:t>
            </a:r>
            <a:r>
              <a:rPr lang="en-US" sz="2000" dirty="0" err="1"/>
              <a:t>metriopatheo</a:t>
            </a:r>
            <a:r>
              <a:rPr lang="en-US" sz="2000" dirty="0"/>
              <a:t> (</a:t>
            </a:r>
            <a:r>
              <a:rPr lang="el-GR" sz="2000" dirty="0"/>
              <a:t>μετριοπαθέω</a:t>
            </a:r>
            <a:r>
              <a:rPr lang="en-US" sz="2000" dirty="0"/>
              <a:t>, 3356) is rendered “have compassion,” in Heb. 5:2, </a:t>
            </a:r>
            <a:r>
              <a:rPr lang="en-US" sz="2000" dirty="0" err="1"/>
              <a:t>kjv</a:t>
            </a:r>
            <a:r>
              <a:rPr lang="en-US" sz="2000" dirty="0"/>
              <a:t>. See bear, No. 13.¶</a:t>
            </a:r>
          </a:p>
          <a:p>
            <a:pPr lvl="1"/>
            <a:r>
              <a:rPr lang="en-US" sz="2000" dirty="0"/>
              <a:t> W. E. Vine, </a:t>
            </a:r>
            <a:endParaRPr lang="en-US" sz="2000" b="0" i="0" u="none" strike="noStrike" baseline="0" dirty="0">
              <a:solidFill>
                <a:srgbClr val="0000FF"/>
              </a:solidFill>
              <a:hlinkClick r:id="rId2"/>
            </a:endParaRPr>
          </a:p>
        </p:txBody>
      </p:sp>
    </p:spTree>
    <p:extLst>
      <p:ext uri="{BB962C8B-B14F-4D97-AF65-F5344CB8AC3E}">
        <p14:creationId xmlns:p14="http://schemas.microsoft.com/office/powerpoint/2010/main" val="24159542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29907"/>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b hastings   newlebanoncoc.com</a:t>
            </a:r>
          </a:p>
        </p:txBody>
      </p:sp>
      <p:sp>
        <p:nvSpPr>
          <p:cNvPr id="7" name="TextBox 6">
            <a:extLst>
              <a:ext uri="{FF2B5EF4-FFF2-40B4-BE49-F238E27FC236}">
                <a16:creationId xmlns:a16="http://schemas.microsoft.com/office/drawing/2014/main" id="{36C36CFA-1018-6A92-8E19-D4CBBC78F513}"/>
              </a:ext>
            </a:extLst>
          </p:cNvPr>
          <p:cNvSpPr txBox="1"/>
          <p:nvPr/>
        </p:nvSpPr>
        <p:spPr>
          <a:xfrm>
            <a:off x="436228" y="1725920"/>
            <a:ext cx="8061821" cy="461665"/>
          </a:xfrm>
          <a:prstGeom prst="rect">
            <a:avLst/>
          </a:prstGeom>
          <a:noFill/>
        </p:spPr>
        <p:txBody>
          <a:bodyPr wrap="square">
            <a:spAutoFit/>
          </a:bodyPr>
          <a:lstStyle/>
          <a:p>
            <a:r>
              <a:rPr lang="en-US" sz="2400" dirty="0"/>
              <a:t> </a:t>
            </a:r>
          </a:p>
        </p:txBody>
      </p:sp>
      <p:sp>
        <p:nvSpPr>
          <p:cNvPr id="8" name="TextBox 7">
            <a:extLst>
              <a:ext uri="{FF2B5EF4-FFF2-40B4-BE49-F238E27FC236}">
                <a16:creationId xmlns:a16="http://schemas.microsoft.com/office/drawing/2014/main" id="{E996230D-C6B2-14B9-CC34-4C6B8B935D57}"/>
              </a:ext>
            </a:extLst>
          </p:cNvPr>
          <p:cNvSpPr txBox="1"/>
          <p:nvPr/>
        </p:nvSpPr>
        <p:spPr>
          <a:xfrm>
            <a:off x="337351" y="1935332"/>
            <a:ext cx="8508937" cy="3889733"/>
          </a:xfrm>
          <a:prstGeom prst="rect">
            <a:avLst/>
          </a:prstGeom>
          <a:noFill/>
        </p:spPr>
        <p:txBody>
          <a:bodyPr wrap="square">
            <a:spAutoFit/>
          </a:bodyPr>
          <a:lstStyle/>
          <a:p>
            <a:pPr marL="0" marR="0">
              <a:lnSpc>
                <a:spcPct val="107000"/>
              </a:lnSpc>
              <a:spcBef>
                <a:spcPts val="0"/>
              </a:spcBef>
              <a:spcAft>
                <a:spcPts val="800"/>
              </a:spcAft>
            </a:pPr>
            <a:r>
              <a:rPr lang="en-US" sz="3200" kern="100"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rPr>
              <a:t>6.</a:t>
            </a:r>
            <a:r>
              <a:rPr lang="en-US" sz="3200" kern="100" dirty="0">
                <a:effectLst/>
                <a:latin typeface="Arial Black" panose="020B0A04020102020204" pitchFamily="34" charset="0"/>
                <a:ea typeface="Calibri" panose="020F0502020204030204" pitchFamily="34" charset="0"/>
                <a:cs typeface="Times New Roman" panose="02020603050405020304" pitchFamily="18" charset="0"/>
              </a:rPr>
              <a:t> </a:t>
            </a:r>
            <a:r>
              <a:rPr lang="en-US" sz="3200" kern="100" dirty="0">
                <a:solidFill>
                  <a:srgbClr val="0070C0"/>
                </a:solidFill>
                <a:effectLst/>
                <a:latin typeface="Arial Black" panose="020B0A04020102020204" pitchFamily="34" charset="0"/>
                <a:ea typeface="Calibri" panose="020F0502020204030204" pitchFamily="34" charset="0"/>
                <a:cs typeface="Times New Roman" panose="02020603050405020304" pitchFamily="18" charset="0"/>
              </a:rPr>
              <a:t>He Casts all our Sins into the Depths of the Sea. </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This is, of course, figurative language. They are buried where there can be no resurrection, into the depths of His eternal forgetfulness. </a:t>
            </a:r>
          </a:p>
          <a:p>
            <a:pPr marL="0" marR="0">
              <a:lnSpc>
                <a:spcPct val="107000"/>
              </a:lnSpc>
              <a:spcBef>
                <a:spcPts val="0"/>
              </a:spcBef>
              <a:spcAft>
                <a:spcPts val="80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“Behind His back,” where His holy eyes can see them no more </a:t>
            </a:r>
            <a:r>
              <a:rPr lang="en-US"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(Isa. 38:17).</a:t>
            </a:r>
          </a:p>
        </p:txBody>
      </p:sp>
      <p:sp>
        <p:nvSpPr>
          <p:cNvPr id="9" name="TextBox 8">
            <a:extLst>
              <a:ext uri="{FF2B5EF4-FFF2-40B4-BE49-F238E27FC236}">
                <a16:creationId xmlns:a16="http://schemas.microsoft.com/office/drawing/2014/main" id="{EBDBA209-3100-29E6-2810-FC67AC6B8B57}"/>
              </a:ext>
            </a:extLst>
          </p:cNvPr>
          <p:cNvSpPr txBox="1"/>
          <p:nvPr/>
        </p:nvSpPr>
        <p:spPr>
          <a:xfrm>
            <a:off x="87989" y="1035621"/>
            <a:ext cx="9143999" cy="584775"/>
          </a:xfrm>
          <a:prstGeom prst="rect">
            <a:avLst/>
          </a:prstGeom>
          <a:noFill/>
        </p:spPr>
        <p:txBody>
          <a:bodyPr wrap="square">
            <a:spAutoFit/>
          </a:bodyPr>
          <a:lstStyle/>
          <a:p>
            <a:r>
              <a:rPr kumimoji="0" lang="en-US" sz="3200" b="1" i="0" u="none" strike="noStrike" kern="100" cap="none" spc="0" normalizeH="0" baseline="0" noProof="0" dirty="0">
                <a:ln>
                  <a:noFill/>
                </a:ln>
                <a:solidFill>
                  <a:srgbClr val="FF0000"/>
                </a:solidFill>
                <a:effectLst/>
                <a:uLnTx/>
                <a:uFillTx/>
                <a:latin typeface="Arial Black" panose="020B0A04020102020204" pitchFamily="34" charset="0"/>
                <a:ea typeface="Calibri" panose="020F0502020204030204" pitchFamily="34" charset="0"/>
                <a:cs typeface="Times New Roman" panose="02020603050405020304" pitchFamily="18" charset="0"/>
              </a:rPr>
              <a:t>II. Joyful Reasons for Such Confidence</a:t>
            </a:r>
            <a:endParaRPr lang="en-US" sz="3200" dirty="0">
              <a:latin typeface="Arial Black" panose="020B0A04020102020204" pitchFamily="34" charset="0"/>
            </a:endParaRPr>
          </a:p>
        </p:txBody>
      </p:sp>
      <p:sp>
        <p:nvSpPr>
          <p:cNvPr id="10" name="TextBox 9">
            <a:extLst>
              <a:ext uri="{FF2B5EF4-FFF2-40B4-BE49-F238E27FC236}">
                <a16:creationId xmlns:a16="http://schemas.microsoft.com/office/drawing/2014/main" id="{5089BE2B-2805-2B99-B2F7-53926D6F9238}"/>
              </a:ext>
            </a:extLst>
          </p:cNvPr>
          <p:cNvSpPr txBox="1"/>
          <p:nvPr/>
        </p:nvSpPr>
        <p:spPr>
          <a:xfrm>
            <a:off x="0" y="30226"/>
            <a:ext cx="9144000" cy="954107"/>
          </a:xfrm>
          <a:prstGeom prst="rect">
            <a:avLst/>
          </a:prstGeom>
          <a:noFill/>
        </p:spPr>
        <p:txBody>
          <a:bodyPr wrap="square">
            <a:spAutoFit/>
          </a:bodyPr>
          <a:lstStyle/>
          <a:p>
            <a:pPr algn="ctr"/>
            <a:r>
              <a:rPr kumimoji="0" lang="en-US" sz="2800" b="1" i="0" u="none" strike="noStrike" kern="1200" cap="none" spc="0" normalizeH="0" baseline="0" noProof="0" dirty="0">
                <a:ln>
                  <a:noFill/>
                </a:ln>
                <a:solidFill>
                  <a:schemeClr val="bg1"/>
                </a:solidFill>
                <a:effectLst/>
                <a:uLnTx/>
                <a:uFillTx/>
                <a:latin typeface="Calibri" panose="020F0502020204030204"/>
                <a:ea typeface="+mn-ea"/>
                <a:cs typeface="+mn-cs"/>
              </a:rPr>
              <a:t>Who Is A God Like You, Pardoning Iniquity   Micah 7:18</a:t>
            </a:r>
          </a:p>
          <a:p>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US" sz="2800" dirty="0"/>
          </a:p>
        </p:txBody>
      </p:sp>
    </p:spTree>
    <p:extLst>
      <p:ext uri="{BB962C8B-B14F-4D97-AF65-F5344CB8AC3E}">
        <p14:creationId xmlns:p14="http://schemas.microsoft.com/office/powerpoint/2010/main" val="28631513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29907"/>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b hastings   newlebanoncoc.com</a:t>
            </a:r>
          </a:p>
        </p:txBody>
      </p:sp>
      <p:sp>
        <p:nvSpPr>
          <p:cNvPr id="7" name="TextBox 6">
            <a:extLst>
              <a:ext uri="{FF2B5EF4-FFF2-40B4-BE49-F238E27FC236}">
                <a16:creationId xmlns:a16="http://schemas.microsoft.com/office/drawing/2014/main" id="{36C36CFA-1018-6A92-8E19-D4CBBC78F513}"/>
              </a:ext>
            </a:extLst>
          </p:cNvPr>
          <p:cNvSpPr txBox="1"/>
          <p:nvPr/>
        </p:nvSpPr>
        <p:spPr>
          <a:xfrm>
            <a:off x="435006" y="1065320"/>
            <a:ext cx="8708995" cy="4585871"/>
          </a:xfrm>
          <a:prstGeom prst="rect">
            <a:avLst/>
          </a:prstGeom>
          <a:noFill/>
        </p:spPr>
        <p:txBody>
          <a:bodyPr wrap="square">
            <a:spAutoFit/>
          </a:bodyPr>
          <a:lstStyle/>
          <a:p>
            <a:pPr rtl="0"/>
            <a:r>
              <a:rPr lang="en-US" sz="4000" b="1" dirty="0">
                <a:solidFill>
                  <a:srgbClr val="0070C0"/>
                </a:solidFill>
              </a:rPr>
              <a:t>The casting of sins into the sea </a:t>
            </a:r>
            <a:r>
              <a:rPr lang="en-US" sz="3600" dirty="0"/>
              <a:t>indicated that they would be put completely out of God’s sight, </a:t>
            </a:r>
          </a:p>
          <a:p>
            <a:pPr rtl="0"/>
            <a:r>
              <a:rPr lang="en-US" sz="3600" dirty="0"/>
              <a:t>“as far as the east is from the west” </a:t>
            </a:r>
          </a:p>
          <a:p>
            <a:pPr rtl="0"/>
            <a:r>
              <a:rPr lang="en-US" sz="3600" b="1" dirty="0">
                <a:solidFill>
                  <a:srgbClr val="0070C0"/>
                </a:solidFill>
              </a:rPr>
              <a:t>(Ps. 103:12), </a:t>
            </a:r>
          </a:p>
          <a:p>
            <a:pPr rtl="0"/>
            <a:r>
              <a:rPr lang="en-US" sz="3600" dirty="0"/>
              <a:t>and remembered no more forever </a:t>
            </a:r>
          </a:p>
          <a:p>
            <a:pPr rtl="0"/>
            <a:r>
              <a:rPr lang="en-US" sz="3600" b="1" dirty="0">
                <a:solidFill>
                  <a:srgbClr val="0070C0"/>
                </a:solidFill>
              </a:rPr>
              <a:t>(Jer. 31:34), </a:t>
            </a:r>
          </a:p>
          <a:p>
            <a:pPr rtl="0"/>
            <a:r>
              <a:rPr lang="en-US" sz="3600" dirty="0"/>
              <a:t>and “blotted out” </a:t>
            </a:r>
            <a:r>
              <a:rPr lang="en-US" sz="3600" b="1" dirty="0">
                <a:solidFill>
                  <a:srgbClr val="0070C0"/>
                </a:solidFill>
              </a:rPr>
              <a:t>(Acts 3:19) </a:t>
            </a:r>
          </a:p>
        </p:txBody>
      </p:sp>
      <p:sp>
        <p:nvSpPr>
          <p:cNvPr id="6" name="TextBox 5">
            <a:extLst>
              <a:ext uri="{FF2B5EF4-FFF2-40B4-BE49-F238E27FC236}">
                <a16:creationId xmlns:a16="http://schemas.microsoft.com/office/drawing/2014/main" id="{BA2C9CD6-942C-B909-C8DA-D75275CFE080}"/>
              </a:ext>
            </a:extLst>
          </p:cNvPr>
          <p:cNvSpPr txBox="1"/>
          <p:nvPr/>
        </p:nvSpPr>
        <p:spPr>
          <a:xfrm>
            <a:off x="0" y="30226"/>
            <a:ext cx="9144000" cy="954107"/>
          </a:xfrm>
          <a:prstGeom prst="rect">
            <a:avLst/>
          </a:prstGeom>
          <a:noFill/>
        </p:spPr>
        <p:txBody>
          <a:bodyPr wrap="square">
            <a:spAutoFit/>
          </a:bodyPr>
          <a:lstStyle/>
          <a:p>
            <a:pPr algn="ctr"/>
            <a:r>
              <a:rPr kumimoji="0" lang="en-US" sz="2800" b="1" i="0" u="none" strike="noStrike" kern="1200" cap="none" spc="0" normalizeH="0" baseline="0" noProof="0" dirty="0">
                <a:ln>
                  <a:noFill/>
                </a:ln>
                <a:solidFill>
                  <a:schemeClr val="bg1"/>
                </a:solidFill>
                <a:effectLst/>
                <a:uLnTx/>
                <a:uFillTx/>
                <a:latin typeface="Calibri" panose="020F0502020204030204"/>
                <a:ea typeface="+mn-ea"/>
                <a:cs typeface="+mn-cs"/>
              </a:rPr>
              <a:t>Who Is A God Like You, Pardoning Iniquity Micah 7:18</a:t>
            </a:r>
          </a:p>
          <a:p>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US" sz="2800" dirty="0"/>
          </a:p>
        </p:txBody>
      </p:sp>
    </p:spTree>
    <p:extLst>
      <p:ext uri="{BB962C8B-B14F-4D97-AF65-F5344CB8AC3E}">
        <p14:creationId xmlns:p14="http://schemas.microsoft.com/office/powerpoint/2010/main" val="7280944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29907"/>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b hastings   newlebanoncoc.com</a:t>
            </a:r>
          </a:p>
        </p:txBody>
      </p:sp>
      <p:sp>
        <p:nvSpPr>
          <p:cNvPr id="7" name="TextBox 6">
            <a:extLst>
              <a:ext uri="{FF2B5EF4-FFF2-40B4-BE49-F238E27FC236}">
                <a16:creationId xmlns:a16="http://schemas.microsoft.com/office/drawing/2014/main" id="{36C36CFA-1018-6A92-8E19-D4CBBC78F513}"/>
              </a:ext>
            </a:extLst>
          </p:cNvPr>
          <p:cNvSpPr txBox="1"/>
          <p:nvPr/>
        </p:nvSpPr>
        <p:spPr>
          <a:xfrm>
            <a:off x="436228" y="1725920"/>
            <a:ext cx="8061821" cy="461665"/>
          </a:xfrm>
          <a:prstGeom prst="rect">
            <a:avLst/>
          </a:prstGeom>
          <a:noFill/>
        </p:spPr>
        <p:txBody>
          <a:bodyPr wrap="square">
            <a:spAutoFit/>
          </a:bodyPr>
          <a:lstStyle/>
          <a:p>
            <a:r>
              <a:rPr lang="en-US" sz="2400" dirty="0"/>
              <a:t> </a:t>
            </a:r>
          </a:p>
        </p:txBody>
      </p:sp>
      <p:sp>
        <p:nvSpPr>
          <p:cNvPr id="8" name="TextBox 7">
            <a:extLst>
              <a:ext uri="{FF2B5EF4-FFF2-40B4-BE49-F238E27FC236}">
                <a16:creationId xmlns:a16="http://schemas.microsoft.com/office/drawing/2014/main" id="{E996230D-C6B2-14B9-CC34-4C6B8B935D57}"/>
              </a:ext>
            </a:extLst>
          </p:cNvPr>
          <p:cNvSpPr txBox="1"/>
          <p:nvPr/>
        </p:nvSpPr>
        <p:spPr>
          <a:xfrm>
            <a:off x="301841" y="1725921"/>
            <a:ext cx="8544447" cy="4387098"/>
          </a:xfrm>
          <a:prstGeom prst="rect">
            <a:avLst/>
          </a:prstGeom>
          <a:noFill/>
        </p:spPr>
        <p:txBody>
          <a:bodyPr wrap="square">
            <a:spAutoFit/>
          </a:bodyPr>
          <a:lstStyle/>
          <a:p>
            <a:pPr marL="0" marR="0">
              <a:lnSpc>
                <a:spcPct val="107000"/>
              </a:lnSpc>
              <a:spcBef>
                <a:spcPts val="0"/>
              </a:spcBef>
              <a:spcAft>
                <a:spcPts val="800"/>
              </a:spcAft>
            </a:pPr>
            <a:r>
              <a:rPr lang="en-US" sz="3200" kern="100"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rPr>
              <a:t>7.</a:t>
            </a:r>
            <a:r>
              <a:rPr lang="en-US" sz="3200" kern="100" dirty="0">
                <a:effectLst/>
                <a:latin typeface="Arial Black" panose="020B0A04020102020204" pitchFamily="34" charset="0"/>
                <a:ea typeface="Calibri" panose="020F0502020204030204" pitchFamily="34" charset="0"/>
                <a:cs typeface="Times New Roman" panose="02020603050405020304" pitchFamily="18" charset="0"/>
              </a:rPr>
              <a:t> </a:t>
            </a:r>
            <a:r>
              <a:rPr lang="en-US" sz="3200" kern="100" dirty="0">
                <a:solidFill>
                  <a:srgbClr val="0070C0"/>
                </a:solidFill>
                <a:effectLst/>
                <a:latin typeface="Arial Black" panose="020B0A04020102020204" pitchFamily="34" charset="0"/>
                <a:ea typeface="Calibri" panose="020F0502020204030204" pitchFamily="34" charset="0"/>
                <a:cs typeface="Times New Roman" panose="02020603050405020304" pitchFamily="18" charset="0"/>
              </a:rPr>
              <a:t>He will Perform His Promises to His believing children. </a:t>
            </a:r>
          </a:p>
          <a:p>
            <a:pPr marL="0" marR="0">
              <a:lnSpc>
                <a:spcPct val="107000"/>
              </a:lnSpc>
              <a:spcBef>
                <a:spcPts val="0"/>
              </a:spcBef>
              <a:spcAft>
                <a:spcPts val="80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“He is faithful that hath promised.” All these gracious features constitute a true likeness of the Father, as revealed to us in the face of Jesus Christ, who appeared as the image of the invisible God, and who said, “Him that cometh unto Me I will in no wise cast out.” Rejoice in the Lord.</a:t>
            </a:r>
          </a:p>
        </p:txBody>
      </p:sp>
      <p:sp>
        <p:nvSpPr>
          <p:cNvPr id="9" name="TextBox 8">
            <a:extLst>
              <a:ext uri="{FF2B5EF4-FFF2-40B4-BE49-F238E27FC236}">
                <a16:creationId xmlns:a16="http://schemas.microsoft.com/office/drawing/2014/main" id="{EBDBA209-3100-29E6-2810-FC67AC6B8B57}"/>
              </a:ext>
            </a:extLst>
          </p:cNvPr>
          <p:cNvSpPr txBox="1"/>
          <p:nvPr/>
        </p:nvSpPr>
        <p:spPr>
          <a:xfrm>
            <a:off x="117446" y="883228"/>
            <a:ext cx="9026554" cy="584775"/>
          </a:xfrm>
          <a:prstGeom prst="rect">
            <a:avLst/>
          </a:prstGeom>
          <a:noFill/>
        </p:spPr>
        <p:txBody>
          <a:bodyPr wrap="square">
            <a:spAutoFit/>
          </a:bodyPr>
          <a:lstStyle/>
          <a:p>
            <a:r>
              <a:rPr kumimoji="0" lang="en-US" sz="3200" b="1" i="0" u="none" strike="noStrike" kern="100" cap="none" spc="0" normalizeH="0" baseline="0" noProof="0" dirty="0">
                <a:ln>
                  <a:noFill/>
                </a:ln>
                <a:solidFill>
                  <a:srgbClr val="FF0000"/>
                </a:solidFill>
                <a:effectLst/>
                <a:uLnTx/>
                <a:uFillTx/>
                <a:latin typeface="Arial Black" panose="020B0A04020102020204" pitchFamily="34" charset="0"/>
                <a:ea typeface="Calibri" panose="020F0502020204030204" pitchFamily="34" charset="0"/>
                <a:cs typeface="Times New Roman" panose="02020603050405020304" pitchFamily="18" charset="0"/>
              </a:rPr>
              <a:t>II. Joyful </a:t>
            </a:r>
            <a:r>
              <a:rPr kumimoji="0" lang="en-US" sz="3200" b="1" i="1" u="none" strike="noStrike" kern="100" cap="none" spc="0" normalizeH="0" baseline="0" noProof="0" dirty="0">
                <a:ln>
                  <a:noFill/>
                </a:ln>
                <a:solidFill>
                  <a:srgbClr val="FF0000"/>
                </a:solidFill>
                <a:effectLst/>
                <a:uLnTx/>
                <a:uFillTx/>
                <a:latin typeface="Arial Black" panose="020B0A04020102020204" pitchFamily="34" charset="0"/>
                <a:ea typeface="Calibri" panose="020F0502020204030204" pitchFamily="34" charset="0"/>
                <a:cs typeface="Times New Roman" panose="02020603050405020304" pitchFamily="18" charset="0"/>
              </a:rPr>
              <a:t>Reasons</a:t>
            </a:r>
            <a:r>
              <a:rPr kumimoji="0" lang="en-US" sz="3200" b="1" i="0" u="none" strike="noStrike" kern="100" cap="none" spc="0" normalizeH="0" baseline="0" noProof="0" dirty="0">
                <a:ln>
                  <a:noFill/>
                </a:ln>
                <a:solidFill>
                  <a:srgbClr val="FF0000"/>
                </a:solidFill>
                <a:effectLst/>
                <a:uLnTx/>
                <a:uFillTx/>
                <a:latin typeface="Arial Black" panose="020B0A04020102020204" pitchFamily="34" charset="0"/>
                <a:ea typeface="Calibri" panose="020F0502020204030204" pitchFamily="34" charset="0"/>
                <a:cs typeface="Times New Roman" panose="02020603050405020304" pitchFamily="18" charset="0"/>
              </a:rPr>
              <a:t> for Such Confidence</a:t>
            </a:r>
            <a:endParaRPr lang="en-US" sz="3200" dirty="0">
              <a:latin typeface="Arial Black" panose="020B0A04020102020204" pitchFamily="34" charset="0"/>
            </a:endParaRPr>
          </a:p>
        </p:txBody>
      </p:sp>
      <p:sp>
        <p:nvSpPr>
          <p:cNvPr id="6" name="TextBox 5">
            <a:extLst>
              <a:ext uri="{FF2B5EF4-FFF2-40B4-BE49-F238E27FC236}">
                <a16:creationId xmlns:a16="http://schemas.microsoft.com/office/drawing/2014/main" id="{6BE36355-213E-6B57-6FE9-46D000AF8FE7}"/>
              </a:ext>
            </a:extLst>
          </p:cNvPr>
          <p:cNvSpPr txBox="1"/>
          <p:nvPr/>
        </p:nvSpPr>
        <p:spPr>
          <a:xfrm>
            <a:off x="0" y="30226"/>
            <a:ext cx="9144000" cy="954107"/>
          </a:xfrm>
          <a:prstGeom prst="rect">
            <a:avLst/>
          </a:prstGeom>
          <a:noFill/>
        </p:spPr>
        <p:txBody>
          <a:bodyPr wrap="square">
            <a:spAutoFit/>
          </a:bodyPr>
          <a:lstStyle/>
          <a:p>
            <a:pPr algn="ctr"/>
            <a:r>
              <a:rPr kumimoji="0" lang="en-US" sz="2800" b="1" i="0" u="none" strike="noStrike" kern="1200" cap="none" spc="0" normalizeH="0" baseline="0" noProof="0" dirty="0">
                <a:ln>
                  <a:noFill/>
                </a:ln>
                <a:solidFill>
                  <a:schemeClr val="bg1"/>
                </a:solidFill>
                <a:effectLst/>
                <a:uLnTx/>
                <a:uFillTx/>
                <a:latin typeface="Calibri" panose="020F0502020204030204"/>
                <a:ea typeface="+mn-ea"/>
                <a:cs typeface="+mn-cs"/>
              </a:rPr>
              <a:t>Who Is A God Like You, Pardoning Iniquity   Micah 7:18</a:t>
            </a:r>
          </a:p>
          <a:p>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US" sz="2800" dirty="0"/>
          </a:p>
        </p:txBody>
      </p:sp>
    </p:spTree>
    <p:extLst>
      <p:ext uri="{BB962C8B-B14F-4D97-AF65-F5344CB8AC3E}">
        <p14:creationId xmlns:p14="http://schemas.microsoft.com/office/powerpoint/2010/main" val="29691575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12038"/>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b hastings   newlebanoncoc.com</a:t>
            </a:r>
          </a:p>
        </p:txBody>
      </p:sp>
      <p:sp>
        <p:nvSpPr>
          <p:cNvPr id="7" name="TextBox 6">
            <a:extLst>
              <a:ext uri="{FF2B5EF4-FFF2-40B4-BE49-F238E27FC236}">
                <a16:creationId xmlns:a16="http://schemas.microsoft.com/office/drawing/2014/main" id="{460E629E-31CA-95CA-C1BD-55F7F3FCA15B}"/>
              </a:ext>
            </a:extLst>
          </p:cNvPr>
          <p:cNvSpPr txBox="1"/>
          <p:nvPr/>
        </p:nvSpPr>
        <p:spPr>
          <a:xfrm>
            <a:off x="574159" y="1275907"/>
            <a:ext cx="8016948" cy="477053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0070C0"/>
                </a:solidFill>
                <a:effectLst/>
                <a:uLnTx/>
                <a:uFillTx/>
                <a:latin typeface="Calibri" panose="020F0502020204030204"/>
                <a:ea typeface="+mn-ea"/>
                <a:cs typeface="+mn-cs"/>
              </a:rPr>
              <a:t>19</a:t>
            </a:r>
            <a:r>
              <a:rPr kumimoji="0" lang="en-US" sz="3800" b="0" i="0" u="none" strike="noStrike" kern="1200" cap="none" spc="0" normalizeH="0" baseline="0" noProof="0" dirty="0">
                <a:ln>
                  <a:noFill/>
                </a:ln>
                <a:solidFill>
                  <a:prstClr val="black"/>
                </a:solidFill>
                <a:effectLst/>
                <a:uLnTx/>
                <a:uFillTx/>
                <a:latin typeface="Calibri" panose="020F0502020204030204"/>
                <a:ea typeface="+mn-ea"/>
                <a:cs typeface="+mn-cs"/>
              </a:rPr>
              <a:t> He will again have compassion on us, And will subdue our iniquities. You will cast all our sins Into the depths of the sea.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0070C0"/>
                </a:solidFill>
                <a:effectLst/>
                <a:uLnTx/>
                <a:uFillTx/>
                <a:latin typeface="Calibri" panose="020F0502020204030204"/>
                <a:ea typeface="+mn-ea"/>
                <a:cs typeface="+mn-cs"/>
              </a:rPr>
              <a:t>20</a:t>
            </a:r>
            <a:r>
              <a:rPr kumimoji="0" lang="en-US" sz="3800" b="0" i="0" u="none" strike="noStrike" kern="1200" cap="none" spc="0" normalizeH="0" baseline="0" noProof="0" dirty="0">
                <a:ln>
                  <a:noFill/>
                </a:ln>
                <a:solidFill>
                  <a:prstClr val="black"/>
                </a:solidFill>
                <a:effectLst/>
                <a:uLnTx/>
                <a:uFillTx/>
                <a:latin typeface="Calibri" panose="020F0502020204030204"/>
                <a:ea typeface="+mn-ea"/>
                <a:cs typeface="+mn-cs"/>
              </a:rPr>
              <a:t> You will give truth to Jacob And mercy to Abraham, Which You have sworn to our fathers From days of old.</a:t>
            </a:r>
          </a:p>
        </p:txBody>
      </p:sp>
      <p:sp>
        <p:nvSpPr>
          <p:cNvPr id="6" name="TextBox 5">
            <a:extLst>
              <a:ext uri="{FF2B5EF4-FFF2-40B4-BE49-F238E27FC236}">
                <a16:creationId xmlns:a16="http://schemas.microsoft.com/office/drawing/2014/main" id="{0C682B84-2020-904B-519D-9B9D24889C6F}"/>
              </a:ext>
            </a:extLst>
          </p:cNvPr>
          <p:cNvSpPr txBox="1"/>
          <p:nvPr/>
        </p:nvSpPr>
        <p:spPr>
          <a:xfrm>
            <a:off x="0" y="30226"/>
            <a:ext cx="9144000" cy="95410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Who Is A God Like You, Pardoning Iniquity   Micah 7:18</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48734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0" y="0"/>
            <a:ext cx="9143999" cy="1809750"/>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0"/>
            <a:ext cx="8915400" cy="87381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b hastings   newlebanoncoc.com</a:t>
            </a:r>
          </a:p>
        </p:txBody>
      </p:sp>
      <p:sp>
        <p:nvSpPr>
          <p:cNvPr id="7" name="TextBox 6">
            <a:extLst>
              <a:ext uri="{FF2B5EF4-FFF2-40B4-BE49-F238E27FC236}">
                <a16:creationId xmlns:a16="http://schemas.microsoft.com/office/drawing/2014/main" id="{0228F6E5-86BE-6797-9BC0-59CF56F73FEC}"/>
              </a:ext>
            </a:extLst>
          </p:cNvPr>
          <p:cNvSpPr txBox="1"/>
          <p:nvPr/>
        </p:nvSpPr>
        <p:spPr>
          <a:xfrm>
            <a:off x="467833" y="2104512"/>
            <a:ext cx="8250865" cy="4031873"/>
          </a:xfrm>
          <a:prstGeom prst="rect">
            <a:avLst/>
          </a:prstGeom>
          <a:noFill/>
        </p:spPr>
        <p:txBody>
          <a:bodyPr wrap="square">
            <a:spAutoFit/>
          </a:bodyPr>
          <a:lstStyle/>
          <a:p>
            <a:r>
              <a:rPr lang="en-US" sz="2400" b="1" u="sng" dirty="0">
                <a:solidFill>
                  <a:srgbClr val="0070C0"/>
                </a:solidFill>
              </a:rPr>
              <a:t>16</a:t>
            </a:r>
            <a:r>
              <a:rPr lang="en-US" sz="2400" dirty="0"/>
              <a:t> The nations shall see and be ashamed of all their might; They shall put their hand over their mouth; Their ears shall be deaf. </a:t>
            </a:r>
            <a:r>
              <a:rPr lang="en-US" sz="2400" b="1" u="sng" dirty="0">
                <a:solidFill>
                  <a:srgbClr val="0070C0"/>
                </a:solidFill>
              </a:rPr>
              <a:t>17</a:t>
            </a:r>
            <a:r>
              <a:rPr lang="en-US" sz="2400" dirty="0"/>
              <a:t> They shall lick the dust like a serpent; They shall crawl from their holes like snakes of the earth. They shall be afraid of the LORD our God, And shall fear because of You.</a:t>
            </a:r>
          </a:p>
          <a:p>
            <a:endParaRPr lang="en-US" sz="800" dirty="0"/>
          </a:p>
          <a:p>
            <a:r>
              <a:rPr lang="en-US" sz="3200" b="1" u="sng" dirty="0">
                <a:solidFill>
                  <a:srgbClr val="0070C0"/>
                </a:solidFill>
              </a:rPr>
              <a:t>18</a:t>
            </a:r>
            <a:r>
              <a:rPr lang="en-US" sz="3200" b="1" dirty="0"/>
              <a:t> Who is a God like You, Pardoning iniquity And passing over the transgression of the remnant of His heritage? He does not retain His anger forever, Because He delights in mercy.</a:t>
            </a:r>
          </a:p>
        </p:txBody>
      </p:sp>
      <p:sp>
        <p:nvSpPr>
          <p:cNvPr id="6" name="TextBox 5">
            <a:extLst>
              <a:ext uri="{FF2B5EF4-FFF2-40B4-BE49-F238E27FC236}">
                <a16:creationId xmlns:a16="http://schemas.microsoft.com/office/drawing/2014/main" id="{5CF9CC9A-70AD-81BC-7627-ED275DF1E4D6}"/>
              </a:ext>
            </a:extLst>
          </p:cNvPr>
          <p:cNvSpPr txBox="1"/>
          <p:nvPr/>
        </p:nvSpPr>
        <p:spPr>
          <a:xfrm>
            <a:off x="0" y="-17399"/>
            <a:ext cx="9144000" cy="2308324"/>
          </a:xfrm>
          <a:prstGeom prst="rect">
            <a:avLst/>
          </a:prstGeom>
          <a:noFill/>
        </p:spPr>
        <p:txBody>
          <a:bodyPr wrap="square">
            <a:spAutoFit/>
          </a:bodyPr>
          <a:lstStyle/>
          <a:p>
            <a:pPr algn="ctr"/>
            <a:r>
              <a:rPr kumimoji="0" lang="en-US" sz="4400" b="1" i="0" u="none" strike="noStrike" kern="1200" cap="none" spc="0" normalizeH="0" baseline="0" noProof="0" dirty="0">
                <a:ln>
                  <a:noFill/>
                </a:ln>
                <a:solidFill>
                  <a:schemeClr val="bg1"/>
                </a:solidFill>
                <a:effectLst/>
                <a:uLnTx/>
                <a:uFillTx/>
                <a:latin typeface="Calibri" panose="020F0502020204030204"/>
                <a:ea typeface="+mn-ea"/>
                <a:cs typeface="+mn-cs"/>
              </a:rPr>
              <a:t>Who Is A God Like You,            Pardoning Iniquity   </a:t>
            </a:r>
          </a:p>
          <a:p>
            <a:pPr algn="ctr"/>
            <a:r>
              <a:rPr kumimoji="0" lang="en-US" sz="2800" b="1" i="0" u="none" strike="noStrike" kern="1200" cap="none" spc="0" normalizeH="0" baseline="0" noProof="0" dirty="0">
                <a:ln>
                  <a:noFill/>
                </a:ln>
                <a:solidFill>
                  <a:schemeClr val="bg1"/>
                </a:solidFill>
                <a:effectLst/>
                <a:uLnTx/>
                <a:uFillTx/>
                <a:latin typeface="Calibri" panose="020F0502020204030204"/>
                <a:ea typeface="+mn-ea"/>
                <a:cs typeface="+mn-cs"/>
              </a:rPr>
              <a:t>Micah 7:18</a:t>
            </a:r>
          </a:p>
          <a:p>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US" sz="2800" dirty="0"/>
          </a:p>
        </p:txBody>
      </p:sp>
    </p:spTree>
    <p:extLst>
      <p:ext uri="{BB962C8B-B14F-4D97-AF65-F5344CB8AC3E}">
        <p14:creationId xmlns:p14="http://schemas.microsoft.com/office/powerpoint/2010/main" val="2019973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illustration: Question Mark, Question, Response - Free Image on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0410" y="2439527"/>
            <a:ext cx="2644589" cy="26445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75980" y="2175795"/>
            <a:ext cx="5784211" cy="3529108"/>
          </a:xfrm>
          <a:prstGeom prst="rect">
            <a:avLst/>
          </a:prstGeom>
        </p:spPr>
        <p:txBody>
          <a:bodyPr wrap="square">
            <a:spAutoFit/>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2800" b="0"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Times New Roman" panose="02020603050405020304" pitchFamily="18" charset="0"/>
              </a:rPr>
              <a:t>If you have any questions about anything I say, if you disagree anything I say, please say something to me after the service and I will be glad to sit down with you and God’s word and study so that we can come to know His truth</a:t>
            </a:r>
            <a:endParaRPr kumimoji="0" lang="en-US" sz="28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1" y="514771"/>
            <a:ext cx="9144000"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Please open your hearts, your ears, and your Bible and follow along.</a:t>
            </a:r>
          </a:p>
        </p:txBody>
      </p:sp>
      <p:sp>
        <p:nvSpPr>
          <p:cNvPr id="4" name="Rectangle 3"/>
          <p:cNvSpPr/>
          <p:nvPr/>
        </p:nvSpPr>
        <p:spPr>
          <a:xfrm>
            <a:off x="1" y="0"/>
            <a:ext cx="9143999" cy="6858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D72FD6C-6365-5949-5E49-78FBFE5454B4}"/>
              </a:ext>
            </a:extLst>
          </p:cNvPr>
          <p:cNvSpPr txBox="1"/>
          <p:nvPr/>
        </p:nvSpPr>
        <p:spPr>
          <a:xfrm>
            <a:off x="0" y="6132353"/>
            <a:ext cx="9143999"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Illustrated Bible verses by Ethical Media, Bible photos by bibleplaces.com</a:t>
            </a:r>
          </a:p>
        </p:txBody>
      </p:sp>
    </p:spTree>
    <p:extLst>
      <p:ext uri="{BB962C8B-B14F-4D97-AF65-F5344CB8AC3E}">
        <p14:creationId xmlns:p14="http://schemas.microsoft.com/office/powerpoint/2010/main" val="1658865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1B235B-F7AD-40E4-BF1A-A413B0835566}"/>
              </a:ext>
            </a:extLst>
          </p:cNvPr>
          <p:cNvPicPr>
            <a:picLocks noChangeAspect="1"/>
          </p:cNvPicPr>
          <p:nvPr/>
        </p:nvPicPr>
        <p:blipFill rotWithShape="1">
          <a:blip r:embed="rId2"/>
          <a:srcRect l="20932" t="19040" r="34690" b="27326"/>
          <a:stretch/>
        </p:blipFill>
        <p:spPr>
          <a:xfrm>
            <a:off x="0" y="478760"/>
            <a:ext cx="9409517" cy="6214820"/>
          </a:xfrm>
          <a:prstGeom prst="parallelogram">
            <a:avLst/>
          </a:prstGeom>
        </p:spPr>
      </p:pic>
      <p:sp>
        <p:nvSpPr>
          <p:cNvPr id="2" name="Rectangle 1">
            <a:extLst>
              <a:ext uri="{FF2B5EF4-FFF2-40B4-BE49-F238E27FC236}">
                <a16:creationId xmlns:a16="http://schemas.microsoft.com/office/drawing/2014/main" id="{C4850E6C-50F6-409A-99A7-1FF9B7B17282}"/>
              </a:ext>
            </a:extLst>
          </p:cNvPr>
          <p:cNvSpPr/>
          <p:nvPr/>
        </p:nvSpPr>
        <p:spPr>
          <a:xfrm>
            <a:off x="6019800" y="5410200"/>
            <a:ext cx="2819400" cy="1371600"/>
          </a:xfrm>
          <a:prstGeom prst="rect">
            <a:avLst/>
          </a:prstGeom>
          <a:solidFill>
            <a:schemeClr val="bg1"/>
          </a:solidFill>
          <a:ln w="57150">
            <a:solidFill>
              <a:srgbClr val="E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Freeform: Shape 3">
            <a:extLst>
              <a:ext uri="{FF2B5EF4-FFF2-40B4-BE49-F238E27FC236}">
                <a16:creationId xmlns:a16="http://schemas.microsoft.com/office/drawing/2014/main" id="{25E8DE45-A0B2-4EA0-AB39-E3B18C8BD81D}"/>
              </a:ext>
            </a:extLst>
          </p:cNvPr>
          <p:cNvSpPr/>
          <p:nvPr/>
        </p:nvSpPr>
        <p:spPr>
          <a:xfrm>
            <a:off x="721653" y="5609840"/>
            <a:ext cx="5489944" cy="665747"/>
          </a:xfrm>
          <a:custGeom>
            <a:avLst/>
            <a:gdLst>
              <a:gd name="connsiteX0" fmla="*/ 5318200 w 5489944"/>
              <a:gd name="connsiteY0" fmla="*/ 665747 h 665747"/>
              <a:gd name="connsiteX1" fmla="*/ 5270073 w 5489944"/>
              <a:gd name="connsiteY1" fmla="*/ 657726 h 665747"/>
              <a:gd name="connsiteX2" fmla="*/ 5310179 w 5489944"/>
              <a:gd name="connsiteY2" fmla="*/ 649705 h 665747"/>
              <a:gd name="connsiteX3" fmla="*/ 5478621 w 5489944"/>
              <a:gd name="connsiteY3" fmla="*/ 657726 h 665747"/>
              <a:gd name="connsiteX4" fmla="*/ 5093610 w 5489944"/>
              <a:gd name="connsiteY4" fmla="*/ 649705 h 665747"/>
              <a:gd name="connsiteX5" fmla="*/ 5029442 w 5489944"/>
              <a:gd name="connsiteY5" fmla="*/ 617621 h 665747"/>
              <a:gd name="connsiteX6" fmla="*/ 4957252 w 5489944"/>
              <a:gd name="connsiteY6" fmla="*/ 569495 h 665747"/>
              <a:gd name="connsiteX7" fmla="*/ 4933189 w 5489944"/>
              <a:gd name="connsiteY7" fmla="*/ 553453 h 665747"/>
              <a:gd name="connsiteX8" fmla="*/ 4909126 w 5489944"/>
              <a:gd name="connsiteY8" fmla="*/ 529389 h 665747"/>
              <a:gd name="connsiteX9" fmla="*/ 4861000 w 5489944"/>
              <a:gd name="connsiteY9" fmla="*/ 497305 h 665747"/>
              <a:gd name="connsiteX10" fmla="*/ 4812873 w 5489944"/>
              <a:gd name="connsiteY10" fmla="*/ 465221 h 665747"/>
              <a:gd name="connsiteX11" fmla="*/ 4788810 w 5489944"/>
              <a:gd name="connsiteY11" fmla="*/ 449179 h 665747"/>
              <a:gd name="connsiteX12" fmla="*/ 4740684 w 5489944"/>
              <a:gd name="connsiteY12" fmla="*/ 409074 h 665747"/>
              <a:gd name="connsiteX13" fmla="*/ 4724642 w 5489944"/>
              <a:gd name="connsiteY13" fmla="*/ 393031 h 665747"/>
              <a:gd name="connsiteX14" fmla="*/ 4700579 w 5489944"/>
              <a:gd name="connsiteY14" fmla="*/ 376989 h 665747"/>
              <a:gd name="connsiteX15" fmla="*/ 4660473 w 5489944"/>
              <a:gd name="connsiteY15" fmla="*/ 336884 h 665747"/>
              <a:gd name="connsiteX16" fmla="*/ 4636410 w 5489944"/>
              <a:gd name="connsiteY16" fmla="*/ 320842 h 665747"/>
              <a:gd name="connsiteX17" fmla="*/ 4588284 w 5489944"/>
              <a:gd name="connsiteY17" fmla="*/ 272716 h 665747"/>
              <a:gd name="connsiteX18" fmla="*/ 4556200 w 5489944"/>
              <a:gd name="connsiteY18" fmla="*/ 248653 h 665747"/>
              <a:gd name="connsiteX19" fmla="*/ 4540158 w 5489944"/>
              <a:gd name="connsiteY19" fmla="*/ 232610 h 665747"/>
              <a:gd name="connsiteX20" fmla="*/ 4516094 w 5489944"/>
              <a:gd name="connsiteY20" fmla="*/ 216568 h 665747"/>
              <a:gd name="connsiteX21" fmla="*/ 4459947 w 5489944"/>
              <a:gd name="connsiteY21" fmla="*/ 176463 h 665747"/>
              <a:gd name="connsiteX22" fmla="*/ 4387758 w 5489944"/>
              <a:gd name="connsiteY22" fmla="*/ 120316 h 665747"/>
              <a:gd name="connsiteX23" fmla="*/ 4307547 w 5489944"/>
              <a:gd name="connsiteY23" fmla="*/ 56147 h 665747"/>
              <a:gd name="connsiteX24" fmla="*/ 4283484 w 5489944"/>
              <a:gd name="connsiteY24" fmla="*/ 40105 h 665747"/>
              <a:gd name="connsiteX25" fmla="*/ 4259421 w 5489944"/>
              <a:gd name="connsiteY25" fmla="*/ 32084 h 665747"/>
              <a:gd name="connsiteX26" fmla="*/ 4235358 w 5489944"/>
              <a:gd name="connsiteY26" fmla="*/ 16042 h 665747"/>
              <a:gd name="connsiteX27" fmla="*/ 4171189 w 5489944"/>
              <a:gd name="connsiteY27" fmla="*/ 0 h 665747"/>
              <a:gd name="connsiteX28" fmla="*/ 4018789 w 5489944"/>
              <a:gd name="connsiteY28" fmla="*/ 8021 h 665747"/>
              <a:gd name="connsiteX29" fmla="*/ 3994726 w 5489944"/>
              <a:gd name="connsiteY29" fmla="*/ 16042 h 665747"/>
              <a:gd name="connsiteX30" fmla="*/ 3962642 w 5489944"/>
              <a:gd name="connsiteY30" fmla="*/ 24063 h 665747"/>
              <a:gd name="connsiteX31" fmla="*/ 3906494 w 5489944"/>
              <a:gd name="connsiteY31" fmla="*/ 32084 h 665747"/>
              <a:gd name="connsiteX32" fmla="*/ 3826284 w 5489944"/>
              <a:gd name="connsiteY32" fmla="*/ 48126 h 665747"/>
              <a:gd name="connsiteX33" fmla="*/ 3681905 w 5489944"/>
              <a:gd name="connsiteY33" fmla="*/ 64168 h 665747"/>
              <a:gd name="connsiteX34" fmla="*/ 2992094 w 5489944"/>
              <a:gd name="connsiteY34" fmla="*/ 56147 h 665747"/>
              <a:gd name="connsiteX35" fmla="*/ 2591042 w 5489944"/>
              <a:gd name="connsiteY35" fmla="*/ 32084 h 665747"/>
              <a:gd name="connsiteX36" fmla="*/ 2173947 w 5489944"/>
              <a:gd name="connsiteY36" fmla="*/ 24063 h 665747"/>
              <a:gd name="connsiteX37" fmla="*/ 2149884 w 5489944"/>
              <a:gd name="connsiteY37" fmla="*/ 40105 h 665747"/>
              <a:gd name="connsiteX38" fmla="*/ 2117800 w 5489944"/>
              <a:gd name="connsiteY38" fmla="*/ 48126 h 665747"/>
              <a:gd name="connsiteX39" fmla="*/ 2093736 w 5489944"/>
              <a:gd name="connsiteY39" fmla="*/ 64168 h 665747"/>
              <a:gd name="connsiteX40" fmla="*/ 1989463 w 5489944"/>
              <a:gd name="connsiteY40" fmla="*/ 80210 h 665747"/>
              <a:gd name="connsiteX41" fmla="*/ 1580389 w 5489944"/>
              <a:gd name="connsiteY41" fmla="*/ 64168 h 665747"/>
              <a:gd name="connsiteX42" fmla="*/ 1556326 w 5489944"/>
              <a:gd name="connsiteY42" fmla="*/ 56147 h 665747"/>
              <a:gd name="connsiteX43" fmla="*/ 1492158 w 5489944"/>
              <a:gd name="connsiteY43" fmla="*/ 48126 h 665747"/>
              <a:gd name="connsiteX44" fmla="*/ 1203400 w 5489944"/>
              <a:gd name="connsiteY44" fmla="*/ 32084 h 665747"/>
              <a:gd name="connsiteX45" fmla="*/ 1179336 w 5489944"/>
              <a:gd name="connsiteY45" fmla="*/ 24063 h 665747"/>
              <a:gd name="connsiteX46" fmla="*/ 1115168 w 5489944"/>
              <a:gd name="connsiteY46" fmla="*/ 16042 h 665747"/>
              <a:gd name="connsiteX47" fmla="*/ 858494 w 5489944"/>
              <a:gd name="connsiteY47" fmla="*/ 24063 h 665747"/>
              <a:gd name="connsiteX48" fmla="*/ 802347 w 5489944"/>
              <a:gd name="connsiteY48" fmla="*/ 40105 h 665747"/>
              <a:gd name="connsiteX49" fmla="*/ 730158 w 5489944"/>
              <a:gd name="connsiteY49" fmla="*/ 48126 h 665747"/>
              <a:gd name="connsiteX50" fmla="*/ 649947 w 5489944"/>
              <a:gd name="connsiteY50" fmla="*/ 64168 h 665747"/>
              <a:gd name="connsiteX51" fmla="*/ 601821 w 5489944"/>
              <a:gd name="connsiteY51" fmla="*/ 72189 h 665747"/>
              <a:gd name="connsiteX52" fmla="*/ 208789 w 5489944"/>
              <a:gd name="connsiteY52" fmla="*/ 64168 h 665747"/>
              <a:gd name="connsiteX53" fmla="*/ 56389 w 5489944"/>
              <a:gd name="connsiteY53" fmla="*/ 72189 h 665747"/>
              <a:gd name="connsiteX54" fmla="*/ 40347 w 5489944"/>
              <a:gd name="connsiteY54" fmla="*/ 96253 h 665747"/>
              <a:gd name="connsiteX55" fmla="*/ 16284 w 5489944"/>
              <a:gd name="connsiteY55" fmla="*/ 152400 h 665747"/>
              <a:gd name="connsiteX56" fmla="*/ 242 w 5489944"/>
              <a:gd name="connsiteY56" fmla="*/ 360947 h 665747"/>
              <a:gd name="connsiteX57" fmla="*/ 8263 w 5489944"/>
              <a:gd name="connsiteY57" fmla="*/ 505326 h 665747"/>
              <a:gd name="connsiteX58" fmla="*/ 40347 w 5489944"/>
              <a:gd name="connsiteY58" fmla="*/ 553453 h 665747"/>
              <a:gd name="connsiteX59" fmla="*/ 72431 w 5489944"/>
              <a:gd name="connsiteY59" fmla="*/ 561474 h 665747"/>
              <a:gd name="connsiteX60" fmla="*/ 96494 w 5489944"/>
              <a:gd name="connsiteY60" fmla="*/ 569495 h 665747"/>
              <a:gd name="connsiteX61" fmla="*/ 168684 w 5489944"/>
              <a:gd name="connsiteY61" fmla="*/ 593558 h 665747"/>
              <a:gd name="connsiteX62" fmla="*/ 248894 w 5489944"/>
              <a:gd name="connsiteY62" fmla="*/ 609600 h 665747"/>
              <a:gd name="connsiteX63" fmla="*/ 313063 w 5489944"/>
              <a:gd name="connsiteY63" fmla="*/ 617621 h 665747"/>
              <a:gd name="connsiteX64" fmla="*/ 706094 w 5489944"/>
              <a:gd name="connsiteY64" fmla="*/ 609600 h 665747"/>
              <a:gd name="connsiteX65" fmla="*/ 794326 w 5489944"/>
              <a:gd name="connsiteY65" fmla="*/ 585537 h 665747"/>
              <a:gd name="connsiteX66" fmla="*/ 890579 w 5489944"/>
              <a:gd name="connsiteY66" fmla="*/ 569495 h 665747"/>
              <a:gd name="connsiteX67" fmla="*/ 922663 w 5489944"/>
              <a:gd name="connsiteY67" fmla="*/ 561474 h 665747"/>
              <a:gd name="connsiteX68" fmla="*/ 1917273 w 5489944"/>
              <a:gd name="connsiteY68" fmla="*/ 569495 h 665747"/>
              <a:gd name="connsiteX69" fmla="*/ 2382494 w 5489944"/>
              <a:gd name="connsiteY69" fmla="*/ 577516 h 665747"/>
              <a:gd name="connsiteX70" fmla="*/ 2494789 w 5489944"/>
              <a:gd name="connsiteY70" fmla="*/ 593558 h 665747"/>
              <a:gd name="connsiteX71" fmla="*/ 2526873 w 5489944"/>
              <a:gd name="connsiteY71" fmla="*/ 601579 h 665747"/>
              <a:gd name="connsiteX72" fmla="*/ 2703336 w 5489944"/>
              <a:gd name="connsiteY72" fmla="*/ 609600 h 665747"/>
              <a:gd name="connsiteX73" fmla="*/ 2943968 w 5489944"/>
              <a:gd name="connsiteY73" fmla="*/ 625642 h 665747"/>
              <a:gd name="connsiteX74" fmla="*/ 3954621 w 5489944"/>
              <a:gd name="connsiteY74" fmla="*/ 617621 h 665747"/>
              <a:gd name="connsiteX75" fmla="*/ 3994726 w 5489944"/>
              <a:gd name="connsiteY75" fmla="*/ 609600 h 665747"/>
              <a:gd name="connsiteX76" fmla="*/ 4050873 w 5489944"/>
              <a:gd name="connsiteY76" fmla="*/ 601579 h 665747"/>
              <a:gd name="connsiteX77" fmla="*/ 4074936 w 5489944"/>
              <a:gd name="connsiteY77" fmla="*/ 593558 h 665747"/>
              <a:gd name="connsiteX78" fmla="*/ 4107021 w 5489944"/>
              <a:gd name="connsiteY78" fmla="*/ 585537 h 665747"/>
              <a:gd name="connsiteX79" fmla="*/ 4139105 w 5489944"/>
              <a:gd name="connsiteY79" fmla="*/ 569495 h 665747"/>
              <a:gd name="connsiteX80" fmla="*/ 4171189 w 5489944"/>
              <a:gd name="connsiteY80" fmla="*/ 561474 h 665747"/>
              <a:gd name="connsiteX81" fmla="*/ 4195252 w 5489944"/>
              <a:gd name="connsiteY81" fmla="*/ 553453 h 665747"/>
              <a:gd name="connsiteX82" fmla="*/ 4219315 w 5489944"/>
              <a:gd name="connsiteY82" fmla="*/ 537410 h 665747"/>
              <a:gd name="connsiteX83" fmla="*/ 4235358 w 5489944"/>
              <a:gd name="connsiteY83" fmla="*/ 521368 h 665747"/>
              <a:gd name="connsiteX84" fmla="*/ 4291505 w 5489944"/>
              <a:gd name="connsiteY84" fmla="*/ 481263 h 665747"/>
              <a:gd name="connsiteX85" fmla="*/ 4315568 w 5489944"/>
              <a:gd name="connsiteY85" fmla="*/ 433137 h 665747"/>
              <a:gd name="connsiteX86" fmla="*/ 4347652 w 5489944"/>
              <a:gd name="connsiteY86" fmla="*/ 393031 h 665747"/>
              <a:gd name="connsiteX87" fmla="*/ 4363694 w 5489944"/>
              <a:gd name="connsiteY87" fmla="*/ 368968 h 665747"/>
              <a:gd name="connsiteX88" fmla="*/ 4387758 w 5489944"/>
              <a:gd name="connsiteY88" fmla="*/ 352926 h 665747"/>
              <a:gd name="connsiteX89" fmla="*/ 4411821 w 5489944"/>
              <a:gd name="connsiteY89" fmla="*/ 328863 h 665747"/>
              <a:gd name="connsiteX90" fmla="*/ 4459947 w 5489944"/>
              <a:gd name="connsiteY90" fmla="*/ 312821 h 665747"/>
              <a:gd name="connsiteX91" fmla="*/ 4484010 w 5489944"/>
              <a:gd name="connsiteY91" fmla="*/ 296779 h 665747"/>
              <a:gd name="connsiteX92" fmla="*/ 4532136 w 5489944"/>
              <a:gd name="connsiteY92" fmla="*/ 288758 h 665747"/>
              <a:gd name="connsiteX93" fmla="*/ 4572242 w 5489944"/>
              <a:gd name="connsiteY93" fmla="*/ 272716 h 66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5489944" h="665747">
                <a:moveTo>
                  <a:pt x="5318200" y="665747"/>
                </a:moveTo>
                <a:lnTo>
                  <a:pt x="5270073" y="657726"/>
                </a:lnTo>
                <a:cubicBezTo>
                  <a:pt x="5263976" y="645532"/>
                  <a:pt x="5296546" y="649705"/>
                  <a:pt x="5310179" y="649705"/>
                </a:cubicBezTo>
                <a:cubicBezTo>
                  <a:pt x="5366390" y="649705"/>
                  <a:pt x="5534832" y="657726"/>
                  <a:pt x="5478621" y="657726"/>
                </a:cubicBezTo>
                <a:cubicBezTo>
                  <a:pt x="5350256" y="657726"/>
                  <a:pt x="5221947" y="652379"/>
                  <a:pt x="5093610" y="649705"/>
                </a:cubicBezTo>
                <a:cubicBezTo>
                  <a:pt x="5044808" y="637505"/>
                  <a:pt x="5074891" y="649435"/>
                  <a:pt x="5029442" y="617621"/>
                </a:cubicBezTo>
                <a:cubicBezTo>
                  <a:pt x="5005749" y="601036"/>
                  <a:pt x="4981315" y="585537"/>
                  <a:pt x="4957252" y="569495"/>
                </a:cubicBezTo>
                <a:cubicBezTo>
                  <a:pt x="4949231" y="564148"/>
                  <a:pt x="4940005" y="560270"/>
                  <a:pt x="4933189" y="553453"/>
                </a:cubicBezTo>
                <a:cubicBezTo>
                  <a:pt x="4925168" y="545432"/>
                  <a:pt x="4918080" y="536353"/>
                  <a:pt x="4909126" y="529389"/>
                </a:cubicBezTo>
                <a:cubicBezTo>
                  <a:pt x="4893907" y="517552"/>
                  <a:pt x="4877042" y="508000"/>
                  <a:pt x="4861000" y="497305"/>
                </a:cubicBezTo>
                <a:lnTo>
                  <a:pt x="4812873" y="465221"/>
                </a:lnTo>
                <a:cubicBezTo>
                  <a:pt x="4804852" y="459874"/>
                  <a:pt x="4795627" y="455996"/>
                  <a:pt x="4788810" y="449179"/>
                </a:cubicBezTo>
                <a:cubicBezTo>
                  <a:pt x="4731642" y="392011"/>
                  <a:pt x="4796526" y="453749"/>
                  <a:pt x="4740684" y="409074"/>
                </a:cubicBezTo>
                <a:cubicBezTo>
                  <a:pt x="4734779" y="404350"/>
                  <a:pt x="4730547" y="397755"/>
                  <a:pt x="4724642" y="393031"/>
                </a:cubicBezTo>
                <a:cubicBezTo>
                  <a:pt x="4717114" y="387009"/>
                  <a:pt x="4707834" y="383337"/>
                  <a:pt x="4700579" y="376989"/>
                </a:cubicBezTo>
                <a:cubicBezTo>
                  <a:pt x="4686351" y="364539"/>
                  <a:pt x="4676204" y="347371"/>
                  <a:pt x="4660473" y="336884"/>
                </a:cubicBezTo>
                <a:cubicBezTo>
                  <a:pt x="4652452" y="331537"/>
                  <a:pt x="4643615" y="327246"/>
                  <a:pt x="4636410" y="320842"/>
                </a:cubicBezTo>
                <a:cubicBezTo>
                  <a:pt x="4619454" y="305770"/>
                  <a:pt x="4606433" y="286328"/>
                  <a:pt x="4588284" y="272716"/>
                </a:cubicBezTo>
                <a:cubicBezTo>
                  <a:pt x="4577589" y="264695"/>
                  <a:pt x="4566470" y="257211"/>
                  <a:pt x="4556200" y="248653"/>
                </a:cubicBezTo>
                <a:cubicBezTo>
                  <a:pt x="4550390" y="243812"/>
                  <a:pt x="4546063" y="237334"/>
                  <a:pt x="4540158" y="232610"/>
                </a:cubicBezTo>
                <a:cubicBezTo>
                  <a:pt x="4532630" y="226588"/>
                  <a:pt x="4523414" y="222842"/>
                  <a:pt x="4516094" y="216568"/>
                </a:cubicBezTo>
                <a:cubicBezTo>
                  <a:pt x="4467649" y="175045"/>
                  <a:pt x="4504162" y="191201"/>
                  <a:pt x="4459947" y="176463"/>
                </a:cubicBezTo>
                <a:cubicBezTo>
                  <a:pt x="4405842" y="122358"/>
                  <a:pt x="4433344" y="135511"/>
                  <a:pt x="4387758" y="120316"/>
                </a:cubicBezTo>
                <a:cubicBezTo>
                  <a:pt x="4342040" y="74598"/>
                  <a:pt x="4368258" y="96621"/>
                  <a:pt x="4307547" y="56147"/>
                </a:cubicBezTo>
                <a:cubicBezTo>
                  <a:pt x="4299526" y="50800"/>
                  <a:pt x="4292629" y="43153"/>
                  <a:pt x="4283484" y="40105"/>
                </a:cubicBezTo>
                <a:cubicBezTo>
                  <a:pt x="4275463" y="37431"/>
                  <a:pt x="4266983" y="35865"/>
                  <a:pt x="4259421" y="32084"/>
                </a:cubicBezTo>
                <a:cubicBezTo>
                  <a:pt x="4250799" y="27773"/>
                  <a:pt x="4243980" y="20353"/>
                  <a:pt x="4235358" y="16042"/>
                </a:cubicBezTo>
                <a:cubicBezTo>
                  <a:pt x="4218916" y="7821"/>
                  <a:pt x="4186442" y="3051"/>
                  <a:pt x="4171189" y="0"/>
                </a:cubicBezTo>
                <a:cubicBezTo>
                  <a:pt x="4120389" y="2674"/>
                  <a:pt x="4069450" y="3415"/>
                  <a:pt x="4018789" y="8021"/>
                </a:cubicBezTo>
                <a:cubicBezTo>
                  <a:pt x="4010369" y="8786"/>
                  <a:pt x="4002856" y="13719"/>
                  <a:pt x="3994726" y="16042"/>
                </a:cubicBezTo>
                <a:cubicBezTo>
                  <a:pt x="3984126" y="19070"/>
                  <a:pt x="3973488" y="22091"/>
                  <a:pt x="3962642" y="24063"/>
                </a:cubicBezTo>
                <a:cubicBezTo>
                  <a:pt x="3944041" y="27445"/>
                  <a:pt x="3925210" y="29410"/>
                  <a:pt x="3906494" y="32084"/>
                </a:cubicBezTo>
                <a:cubicBezTo>
                  <a:pt x="3867587" y="45053"/>
                  <a:pt x="3883888" y="41214"/>
                  <a:pt x="3826284" y="48126"/>
                </a:cubicBezTo>
                <a:lnTo>
                  <a:pt x="3681905" y="64168"/>
                </a:lnTo>
                <a:lnTo>
                  <a:pt x="2992094" y="56147"/>
                </a:lnTo>
                <a:cubicBezTo>
                  <a:pt x="2881537" y="53428"/>
                  <a:pt x="2715537" y="40976"/>
                  <a:pt x="2591042" y="32084"/>
                </a:cubicBezTo>
                <a:cubicBezTo>
                  <a:pt x="2409606" y="1845"/>
                  <a:pt x="2460399" y="4078"/>
                  <a:pt x="2173947" y="24063"/>
                </a:cubicBezTo>
                <a:cubicBezTo>
                  <a:pt x="2164330" y="24734"/>
                  <a:pt x="2158745" y="36308"/>
                  <a:pt x="2149884" y="40105"/>
                </a:cubicBezTo>
                <a:cubicBezTo>
                  <a:pt x="2139752" y="44447"/>
                  <a:pt x="2128495" y="45452"/>
                  <a:pt x="2117800" y="48126"/>
                </a:cubicBezTo>
                <a:cubicBezTo>
                  <a:pt x="2109779" y="53473"/>
                  <a:pt x="2102359" y="59857"/>
                  <a:pt x="2093736" y="64168"/>
                </a:cubicBezTo>
                <a:cubicBezTo>
                  <a:pt x="2064829" y="78621"/>
                  <a:pt x="2012469" y="77909"/>
                  <a:pt x="1989463" y="80210"/>
                </a:cubicBezTo>
                <a:lnTo>
                  <a:pt x="1580389" y="64168"/>
                </a:lnTo>
                <a:cubicBezTo>
                  <a:pt x="1571947" y="63699"/>
                  <a:pt x="1564644" y="57659"/>
                  <a:pt x="1556326" y="56147"/>
                </a:cubicBezTo>
                <a:cubicBezTo>
                  <a:pt x="1535118" y="52291"/>
                  <a:pt x="1513547" y="50800"/>
                  <a:pt x="1492158" y="48126"/>
                </a:cubicBezTo>
                <a:cubicBezTo>
                  <a:pt x="1381973" y="11399"/>
                  <a:pt x="1501378" y="48638"/>
                  <a:pt x="1203400" y="32084"/>
                </a:cubicBezTo>
                <a:cubicBezTo>
                  <a:pt x="1194958" y="31615"/>
                  <a:pt x="1187655" y="25575"/>
                  <a:pt x="1179336" y="24063"/>
                </a:cubicBezTo>
                <a:cubicBezTo>
                  <a:pt x="1158128" y="20207"/>
                  <a:pt x="1136557" y="18716"/>
                  <a:pt x="1115168" y="16042"/>
                </a:cubicBezTo>
                <a:cubicBezTo>
                  <a:pt x="1029610" y="18716"/>
                  <a:pt x="943962" y="19315"/>
                  <a:pt x="858494" y="24063"/>
                </a:cubicBezTo>
                <a:cubicBezTo>
                  <a:pt x="821194" y="26135"/>
                  <a:pt x="834578" y="34733"/>
                  <a:pt x="802347" y="40105"/>
                </a:cubicBezTo>
                <a:cubicBezTo>
                  <a:pt x="778465" y="44085"/>
                  <a:pt x="754157" y="44926"/>
                  <a:pt x="730158" y="48126"/>
                </a:cubicBezTo>
                <a:cubicBezTo>
                  <a:pt x="647697" y="59121"/>
                  <a:pt x="713711" y="51415"/>
                  <a:pt x="649947" y="64168"/>
                </a:cubicBezTo>
                <a:cubicBezTo>
                  <a:pt x="634000" y="67357"/>
                  <a:pt x="617863" y="69515"/>
                  <a:pt x="601821" y="72189"/>
                </a:cubicBezTo>
                <a:cubicBezTo>
                  <a:pt x="470810" y="69515"/>
                  <a:pt x="339827" y="64168"/>
                  <a:pt x="208789" y="64168"/>
                </a:cubicBezTo>
                <a:cubicBezTo>
                  <a:pt x="157919" y="64168"/>
                  <a:pt x="106361" y="62670"/>
                  <a:pt x="56389" y="72189"/>
                </a:cubicBezTo>
                <a:cubicBezTo>
                  <a:pt x="46919" y="73993"/>
                  <a:pt x="45130" y="87883"/>
                  <a:pt x="40347" y="96253"/>
                </a:cubicBezTo>
                <a:cubicBezTo>
                  <a:pt x="24488" y="124007"/>
                  <a:pt x="25283" y="125403"/>
                  <a:pt x="16284" y="152400"/>
                </a:cubicBezTo>
                <a:cubicBezTo>
                  <a:pt x="10937" y="221916"/>
                  <a:pt x="1826" y="291244"/>
                  <a:pt x="242" y="360947"/>
                </a:cubicBezTo>
                <a:cubicBezTo>
                  <a:pt x="-853" y="409135"/>
                  <a:pt x="1751" y="457567"/>
                  <a:pt x="8263" y="505326"/>
                </a:cubicBezTo>
                <a:cubicBezTo>
                  <a:pt x="9693" y="515809"/>
                  <a:pt x="27231" y="546895"/>
                  <a:pt x="40347" y="553453"/>
                </a:cubicBezTo>
                <a:cubicBezTo>
                  <a:pt x="50207" y="558383"/>
                  <a:pt x="61831" y="558446"/>
                  <a:pt x="72431" y="561474"/>
                </a:cubicBezTo>
                <a:cubicBezTo>
                  <a:pt x="80561" y="563797"/>
                  <a:pt x="88932" y="565714"/>
                  <a:pt x="96494" y="569495"/>
                </a:cubicBezTo>
                <a:cubicBezTo>
                  <a:pt x="156418" y="599456"/>
                  <a:pt x="73382" y="575689"/>
                  <a:pt x="168684" y="593558"/>
                </a:cubicBezTo>
                <a:cubicBezTo>
                  <a:pt x="195483" y="598583"/>
                  <a:pt x="221999" y="605118"/>
                  <a:pt x="248894" y="609600"/>
                </a:cubicBezTo>
                <a:cubicBezTo>
                  <a:pt x="270157" y="613144"/>
                  <a:pt x="291673" y="614947"/>
                  <a:pt x="313063" y="617621"/>
                </a:cubicBezTo>
                <a:lnTo>
                  <a:pt x="706094" y="609600"/>
                </a:lnTo>
                <a:cubicBezTo>
                  <a:pt x="746374" y="608108"/>
                  <a:pt x="753617" y="593679"/>
                  <a:pt x="794326" y="585537"/>
                </a:cubicBezTo>
                <a:cubicBezTo>
                  <a:pt x="960574" y="552287"/>
                  <a:pt x="671713" y="609288"/>
                  <a:pt x="890579" y="569495"/>
                </a:cubicBezTo>
                <a:cubicBezTo>
                  <a:pt x="901425" y="567523"/>
                  <a:pt x="911968" y="564148"/>
                  <a:pt x="922663" y="561474"/>
                </a:cubicBezTo>
                <a:lnTo>
                  <a:pt x="1917273" y="569495"/>
                </a:lnTo>
                <a:cubicBezTo>
                  <a:pt x="2072360" y="571199"/>
                  <a:pt x="2227532" y="571059"/>
                  <a:pt x="2382494" y="577516"/>
                </a:cubicBezTo>
                <a:cubicBezTo>
                  <a:pt x="2420273" y="579090"/>
                  <a:pt x="2457492" y="587342"/>
                  <a:pt x="2494789" y="593558"/>
                </a:cubicBezTo>
                <a:cubicBezTo>
                  <a:pt x="2505663" y="595370"/>
                  <a:pt x="2515882" y="600734"/>
                  <a:pt x="2526873" y="601579"/>
                </a:cubicBezTo>
                <a:cubicBezTo>
                  <a:pt x="2585581" y="606095"/>
                  <a:pt x="2644552" y="606209"/>
                  <a:pt x="2703336" y="609600"/>
                </a:cubicBezTo>
                <a:lnTo>
                  <a:pt x="2943968" y="625642"/>
                </a:lnTo>
                <a:lnTo>
                  <a:pt x="3954621" y="617621"/>
                </a:lnTo>
                <a:cubicBezTo>
                  <a:pt x="3968252" y="617413"/>
                  <a:pt x="3981278" y="611841"/>
                  <a:pt x="3994726" y="609600"/>
                </a:cubicBezTo>
                <a:cubicBezTo>
                  <a:pt x="4013374" y="606492"/>
                  <a:pt x="4032157" y="604253"/>
                  <a:pt x="4050873" y="601579"/>
                </a:cubicBezTo>
                <a:cubicBezTo>
                  <a:pt x="4058894" y="598905"/>
                  <a:pt x="4066806" y="595881"/>
                  <a:pt x="4074936" y="593558"/>
                </a:cubicBezTo>
                <a:cubicBezTo>
                  <a:pt x="4085536" y="590529"/>
                  <a:pt x="4096699" y="589408"/>
                  <a:pt x="4107021" y="585537"/>
                </a:cubicBezTo>
                <a:cubicBezTo>
                  <a:pt x="4118217" y="581339"/>
                  <a:pt x="4127909" y="573693"/>
                  <a:pt x="4139105" y="569495"/>
                </a:cubicBezTo>
                <a:cubicBezTo>
                  <a:pt x="4149427" y="565624"/>
                  <a:pt x="4160589" y="564502"/>
                  <a:pt x="4171189" y="561474"/>
                </a:cubicBezTo>
                <a:cubicBezTo>
                  <a:pt x="4179319" y="559151"/>
                  <a:pt x="4187231" y="556127"/>
                  <a:pt x="4195252" y="553453"/>
                </a:cubicBezTo>
                <a:cubicBezTo>
                  <a:pt x="4203273" y="548105"/>
                  <a:pt x="4211787" y="543432"/>
                  <a:pt x="4219315" y="537410"/>
                </a:cubicBezTo>
                <a:cubicBezTo>
                  <a:pt x="4225220" y="532686"/>
                  <a:pt x="4229066" y="525563"/>
                  <a:pt x="4235358" y="521368"/>
                </a:cubicBezTo>
                <a:cubicBezTo>
                  <a:pt x="4277930" y="492987"/>
                  <a:pt x="4258663" y="520674"/>
                  <a:pt x="4291505" y="481263"/>
                </a:cubicBezTo>
                <a:cubicBezTo>
                  <a:pt x="4320239" y="446782"/>
                  <a:pt x="4297480" y="469312"/>
                  <a:pt x="4315568" y="433137"/>
                </a:cubicBezTo>
                <a:cubicBezTo>
                  <a:pt x="4332025" y="400223"/>
                  <a:pt x="4327759" y="417898"/>
                  <a:pt x="4347652" y="393031"/>
                </a:cubicBezTo>
                <a:cubicBezTo>
                  <a:pt x="4353674" y="385503"/>
                  <a:pt x="4356877" y="375784"/>
                  <a:pt x="4363694" y="368968"/>
                </a:cubicBezTo>
                <a:cubicBezTo>
                  <a:pt x="4370511" y="362151"/>
                  <a:pt x="4380352" y="359098"/>
                  <a:pt x="4387758" y="352926"/>
                </a:cubicBezTo>
                <a:cubicBezTo>
                  <a:pt x="4396472" y="345664"/>
                  <a:pt x="4401905" y="334372"/>
                  <a:pt x="4411821" y="328863"/>
                </a:cubicBezTo>
                <a:cubicBezTo>
                  <a:pt x="4426603" y="320651"/>
                  <a:pt x="4445877" y="322201"/>
                  <a:pt x="4459947" y="312821"/>
                </a:cubicBezTo>
                <a:cubicBezTo>
                  <a:pt x="4467968" y="307474"/>
                  <a:pt x="4474865" y="299827"/>
                  <a:pt x="4484010" y="296779"/>
                </a:cubicBezTo>
                <a:cubicBezTo>
                  <a:pt x="4499439" y="291636"/>
                  <a:pt x="4516260" y="292286"/>
                  <a:pt x="4532136" y="288758"/>
                </a:cubicBezTo>
                <a:cubicBezTo>
                  <a:pt x="4549979" y="284793"/>
                  <a:pt x="4557047" y="280314"/>
                  <a:pt x="4572242" y="272716"/>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0766E6E-23ED-402D-97A1-B909E4519736}"/>
              </a:ext>
            </a:extLst>
          </p:cNvPr>
          <p:cNvSpPr txBox="1"/>
          <p:nvPr/>
        </p:nvSpPr>
        <p:spPr>
          <a:xfrm>
            <a:off x="6248400" y="5552182"/>
            <a:ext cx="247449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Prophets after the exile</a:t>
            </a:r>
          </a:p>
        </p:txBody>
      </p:sp>
      <p:sp>
        <p:nvSpPr>
          <p:cNvPr id="6" name="Rectangle 5">
            <a:extLst>
              <a:ext uri="{FF2B5EF4-FFF2-40B4-BE49-F238E27FC236}">
                <a16:creationId xmlns:a16="http://schemas.microsoft.com/office/drawing/2014/main" id="{6D3ECFAF-C248-47B5-8CC2-31A4BB4EE7AF}"/>
              </a:ext>
            </a:extLst>
          </p:cNvPr>
          <p:cNvSpPr/>
          <p:nvPr/>
        </p:nvSpPr>
        <p:spPr>
          <a:xfrm>
            <a:off x="5867400" y="2438400"/>
            <a:ext cx="3200400" cy="1371600"/>
          </a:xfrm>
          <a:prstGeom prst="rect">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54D10522-D2B5-4D19-BEB2-7BB1EE178972}"/>
              </a:ext>
            </a:extLst>
          </p:cNvPr>
          <p:cNvSpPr txBox="1"/>
          <p:nvPr/>
        </p:nvSpPr>
        <p:spPr>
          <a:xfrm>
            <a:off x="4259179" y="2971800"/>
            <a:ext cx="914400" cy="9144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6F093B7-4218-4A4C-9068-68C2C4B5E900}"/>
              </a:ext>
            </a:extLst>
          </p:cNvPr>
          <p:cNvSpPr txBox="1"/>
          <p:nvPr/>
        </p:nvSpPr>
        <p:spPr>
          <a:xfrm>
            <a:off x="6019799" y="2580382"/>
            <a:ext cx="294596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Prophets during the exile.</a:t>
            </a:r>
          </a:p>
        </p:txBody>
      </p:sp>
      <p:sp>
        <p:nvSpPr>
          <p:cNvPr id="9" name="Arrow: Left-Up 8">
            <a:extLst>
              <a:ext uri="{FF2B5EF4-FFF2-40B4-BE49-F238E27FC236}">
                <a16:creationId xmlns:a16="http://schemas.microsoft.com/office/drawing/2014/main" id="{20524CDC-E5D5-4F3B-9419-2AD70AFBA79F}"/>
              </a:ext>
            </a:extLst>
          </p:cNvPr>
          <p:cNvSpPr/>
          <p:nvPr/>
        </p:nvSpPr>
        <p:spPr>
          <a:xfrm>
            <a:off x="7162800" y="3681663"/>
            <a:ext cx="838200" cy="762000"/>
          </a:xfrm>
          <a:prstGeom prst="lef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3108B1D-E45E-4CB5-89D3-FEDAD8978564}"/>
              </a:ext>
            </a:extLst>
          </p:cNvPr>
          <p:cNvSpPr/>
          <p:nvPr/>
        </p:nvSpPr>
        <p:spPr>
          <a:xfrm>
            <a:off x="457200" y="990600"/>
            <a:ext cx="4267200" cy="1828800"/>
          </a:xfrm>
          <a:prstGeom prst="rect">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0000"/>
              </a:solidFill>
              <a:effectLst/>
              <a:uLnTx/>
              <a:uFillTx/>
              <a:latin typeface="Times New Roman" pitchFamily="18" charset="0"/>
              <a:ea typeface="+mn-ea"/>
              <a:cs typeface="+mn-cs"/>
            </a:endParaRPr>
          </a:p>
        </p:txBody>
      </p:sp>
      <p:sp>
        <p:nvSpPr>
          <p:cNvPr id="11" name="TextBox 10">
            <a:extLst>
              <a:ext uri="{FF2B5EF4-FFF2-40B4-BE49-F238E27FC236}">
                <a16:creationId xmlns:a16="http://schemas.microsoft.com/office/drawing/2014/main" id="{DCB7A3E0-A309-4118-9D82-0D637E124939}"/>
              </a:ext>
            </a:extLst>
          </p:cNvPr>
          <p:cNvSpPr txBox="1"/>
          <p:nvPr/>
        </p:nvSpPr>
        <p:spPr>
          <a:xfrm>
            <a:off x="609600" y="1066800"/>
            <a:ext cx="381000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Prophets before exile to get people to repent.</a:t>
            </a:r>
          </a:p>
        </p:txBody>
      </p:sp>
      <p:sp>
        <p:nvSpPr>
          <p:cNvPr id="12" name="Arrow: Left 11">
            <a:extLst>
              <a:ext uri="{FF2B5EF4-FFF2-40B4-BE49-F238E27FC236}">
                <a16:creationId xmlns:a16="http://schemas.microsoft.com/office/drawing/2014/main" id="{2FD21A04-68A3-43C9-B7C4-D27BE8EEFFDB}"/>
              </a:ext>
            </a:extLst>
          </p:cNvPr>
          <p:cNvSpPr/>
          <p:nvPr/>
        </p:nvSpPr>
        <p:spPr>
          <a:xfrm rot="19267179">
            <a:off x="1982740" y="3046098"/>
            <a:ext cx="1297680" cy="27826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3" name="Arrow: Left 12">
            <a:extLst>
              <a:ext uri="{FF2B5EF4-FFF2-40B4-BE49-F238E27FC236}">
                <a16:creationId xmlns:a16="http://schemas.microsoft.com/office/drawing/2014/main" id="{34B8D993-A6BA-40FC-95D3-8EAC9B7E19E7}"/>
              </a:ext>
            </a:extLst>
          </p:cNvPr>
          <p:cNvSpPr/>
          <p:nvPr/>
        </p:nvSpPr>
        <p:spPr>
          <a:xfrm rot="16200000">
            <a:off x="2350787" y="3669016"/>
            <a:ext cx="2133599" cy="28196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Arrow: Left 13">
            <a:extLst>
              <a:ext uri="{FF2B5EF4-FFF2-40B4-BE49-F238E27FC236}">
                <a16:creationId xmlns:a16="http://schemas.microsoft.com/office/drawing/2014/main" id="{8A321A9E-DB69-492B-87E2-FF612C2C821C}"/>
              </a:ext>
            </a:extLst>
          </p:cNvPr>
          <p:cNvSpPr/>
          <p:nvPr/>
        </p:nvSpPr>
        <p:spPr>
          <a:xfrm rot="10800000">
            <a:off x="4267200" y="1828800"/>
            <a:ext cx="914399"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Star: 7 Points 14">
            <a:extLst>
              <a:ext uri="{FF2B5EF4-FFF2-40B4-BE49-F238E27FC236}">
                <a16:creationId xmlns:a16="http://schemas.microsoft.com/office/drawing/2014/main" id="{8D90F4C0-0526-418B-A313-3F083B4CC605}"/>
              </a:ext>
            </a:extLst>
          </p:cNvPr>
          <p:cNvSpPr/>
          <p:nvPr/>
        </p:nvSpPr>
        <p:spPr>
          <a:xfrm rot="21138735">
            <a:off x="271436" y="3640405"/>
            <a:ext cx="870702" cy="890945"/>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F9181719-F612-40DF-AE60-1F7AD757E9EC}"/>
              </a:ext>
            </a:extLst>
          </p:cNvPr>
          <p:cNvSpPr/>
          <p:nvPr/>
        </p:nvSpPr>
        <p:spPr>
          <a:xfrm>
            <a:off x="6019799" y="4506969"/>
            <a:ext cx="159509" cy="17488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122AEAEC-098D-47EE-8EA5-FF41510E294F}"/>
              </a:ext>
            </a:extLst>
          </p:cNvPr>
          <p:cNvSpPr/>
          <p:nvPr/>
        </p:nvSpPr>
        <p:spPr>
          <a:xfrm>
            <a:off x="0" y="0"/>
            <a:ext cx="9067801" cy="32159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4F84269F-2FB7-4FB9-BDE6-7F5B5CF8AD9D}"/>
              </a:ext>
            </a:extLst>
          </p:cNvPr>
          <p:cNvSpPr txBox="1"/>
          <p:nvPr/>
        </p:nvSpPr>
        <p:spPr>
          <a:xfrm>
            <a:off x="7748" y="22545"/>
            <a:ext cx="9067799" cy="461665"/>
          </a:xfrm>
          <a:prstGeom prst="rect">
            <a:avLst/>
          </a:prstGeom>
          <a:solidFill>
            <a:schemeClr val="bg1"/>
          </a:solidFill>
          <a:ln w="5715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Remember 4 Places, and 3 Times</a:t>
            </a:r>
          </a:p>
        </p:txBody>
      </p:sp>
      <p:sp>
        <p:nvSpPr>
          <p:cNvPr id="19" name="TextBox 18">
            <a:extLst>
              <a:ext uri="{FF2B5EF4-FFF2-40B4-BE49-F238E27FC236}">
                <a16:creationId xmlns:a16="http://schemas.microsoft.com/office/drawing/2014/main" id="{47C11CDA-5E19-4334-901E-F9C7FA6FB035}"/>
              </a:ext>
            </a:extLst>
          </p:cNvPr>
          <p:cNvSpPr txBox="1"/>
          <p:nvPr/>
        </p:nvSpPr>
        <p:spPr>
          <a:xfrm>
            <a:off x="8828204" y="6489813"/>
            <a:ext cx="17823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2</a:t>
            </a:r>
          </a:p>
        </p:txBody>
      </p:sp>
      <p:sp>
        <p:nvSpPr>
          <p:cNvPr id="20" name="Arrow: Down 19">
            <a:extLst>
              <a:ext uri="{FF2B5EF4-FFF2-40B4-BE49-F238E27FC236}">
                <a16:creationId xmlns:a16="http://schemas.microsoft.com/office/drawing/2014/main" id="{1DEDF694-3437-D1E7-FE00-4B40B3954778}"/>
              </a:ext>
            </a:extLst>
          </p:cNvPr>
          <p:cNvSpPr/>
          <p:nvPr/>
        </p:nvSpPr>
        <p:spPr>
          <a:xfrm>
            <a:off x="4299331" y="4053836"/>
            <a:ext cx="484632" cy="978408"/>
          </a:xfrm>
          <a:prstGeom prst="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3728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29907"/>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b hastings   newlebanoncoc.com</a:t>
            </a:r>
          </a:p>
        </p:txBody>
      </p:sp>
      <p:sp>
        <p:nvSpPr>
          <p:cNvPr id="7" name="TextBox 6">
            <a:extLst>
              <a:ext uri="{FF2B5EF4-FFF2-40B4-BE49-F238E27FC236}">
                <a16:creationId xmlns:a16="http://schemas.microsoft.com/office/drawing/2014/main" id="{36C36CFA-1018-6A92-8E19-D4CBBC78F513}"/>
              </a:ext>
            </a:extLst>
          </p:cNvPr>
          <p:cNvSpPr txBox="1"/>
          <p:nvPr/>
        </p:nvSpPr>
        <p:spPr>
          <a:xfrm>
            <a:off x="436228" y="1725920"/>
            <a:ext cx="8061821" cy="461665"/>
          </a:xfrm>
          <a:prstGeom prst="rect">
            <a:avLst/>
          </a:prstGeom>
          <a:noFill/>
        </p:spPr>
        <p:txBody>
          <a:bodyPr wrap="square">
            <a:spAutoFit/>
          </a:bodyPr>
          <a:lstStyle/>
          <a:p>
            <a:r>
              <a:rPr lang="en-US" sz="2400" dirty="0"/>
              <a:t> </a:t>
            </a:r>
          </a:p>
        </p:txBody>
      </p:sp>
      <p:sp>
        <p:nvSpPr>
          <p:cNvPr id="6" name="TextBox 5">
            <a:extLst>
              <a:ext uri="{FF2B5EF4-FFF2-40B4-BE49-F238E27FC236}">
                <a16:creationId xmlns:a16="http://schemas.microsoft.com/office/drawing/2014/main" id="{19D31875-C50B-F075-CF1F-39B5D3F07F54}"/>
              </a:ext>
            </a:extLst>
          </p:cNvPr>
          <p:cNvSpPr txBox="1"/>
          <p:nvPr/>
        </p:nvSpPr>
        <p:spPr>
          <a:xfrm>
            <a:off x="382773" y="1194780"/>
            <a:ext cx="8452884" cy="4404796"/>
          </a:xfrm>
          <a:prstGeom prst="rect">
            <a:avLst/>
          </a:prstGeom>
          <a:noFill/>
        </p:spPr>
        <p:txBody>
          <a:bodyPr wrap="square">
            <a:spAutoFit/>
          </a:bodyPr>
          <a:lstStyle/>
          <a:p>
            <a:pPr>
              <a:lnSpc>
                <a:spcPct val="115000"/>
              </a:lnSpc>
              <a:spcAft>
                <a:spcPts val="1000"/>
              </a:spcAft>
            </a:pPr>
            <a:r>
              <a:rPr lang="en-US" sz="3200" dirty="0">
                <a:solidFill>
                  <a:prstClr val="black"/>
                </a:solidFill>
                <a:latin typeface="Arial" panose="020B0604020202020204" pitchFamily="34" charset="0"/>
                <a:ea typeface="Calibri" panose="020F0502020204030204" pitchFamily="34" charset="0"/>
                <a:cs typeface="Times New Roman" panose="02020603050405020304" pitchFamily="18" charset="0"/>
              </a:rPr>
              <a:t>Micah means who is like unto the Lord.</a:t>
            </a:r>
            <a:endParaRPr lang="en-US" sz="3200" dirty="0">
              <a:solidFill>
                <a:prstClr val="black"/>
              </a:solidFill>
              <a:ea typeface="Calibri" panose="020F0502020204030204" pitchFamily="34" charset="0"/>
              <a:cs typeface="Times New Roman" panose="02020603050405020304" pitchFamily="18" charset="0"/>
            </a:endParaRPr>
          </a:p>
          <a:p>
            <a:pPr>
              <a:lnSpc>
                <a:spcPct val="115000"/>
              </a:lnSpc>
              <a:spcAft>
                <a:spcPts val="1000"/>
              </a:spcAft>
            </a:pPr>
            <a:r>
              <a:rPr lang="en-US" sz="3200" dirty="0">
                <a:solidFill>
                  <a:prstClr val="black"/>
                </a:solidFill>
                <a:latin typeface="Arial" panose="020B0604020202020204" pitchFamily="34" charset="0"/>
                <a:ea typeface="Calibri" panose="020F0502020204030204" pitchFamily="34" charset="0"/>
                <a:cs typeface="Times New Roman" panose="02020603050405020304" pitchFamily="18" charset="0"/>
              </a:rPr>
              <a:t>Written 730 to 710 BC. contemporary with Isaiah.</a:t>
            </a:r>
            <a:endParaRPr lang="en-US" sz="3200" dirty="0">
              <a:solidFill>
                <a:prstClr val="black"/>
              </a:solidFill>
              <a:ea typeface="Calibri" panose="020F0502020204030204" pitchFamily="34" charset="0"/>
              <a:cs typeface="Times New Roman" panose="02020603050405020304" pitchFamily="18" charset="0"/>
            </a:endParaRPr>
          </a:p>
          <a:p>
            <a:pPr>
              <a:lnSpc>
                <a:spcPct val="115000"/>
              </a:lnSpc>
              <a:spcAft>
                <a:spcPts val="1000"/>
              </a:spcAft>
            </a:pPr>
            <a:r>
              <a:rPr lang="en-US" sz="3200" b="1" u="sng" dirty="0">
                <a:solidFill>
                  <a:srgbClr val="FF0000"/>
                </a:solidFill>
                <a:latin typeface="Arial" panose="020B0604020202020204" pitchFamily="34" charset="0"/>
                <a:ea typeface="Calibri" panose="020F0502020204030204" pitchFamily="34" charset="0"/>
                <a:cs typeface="Times New Roman" panose="02020603050405020304" pitchFamily="18" charset="0"/>
              </a:rPr>
              <a:t>Hosea and Amos </a:t>
            </a:r>
            <a:r>
              <a:rPr lang="en-US" sz="3200" dirty="0">
                <a:solidFill>
                  <a:prstClr val="black"/>
                </a:solidFill>
                <a:latin typeface="Arial" panose="020B0604020202020204" pitchFamily="34" charset="0"/>
                <a:ea typeface="Calibri" panose="020F0502020204030204" pitchFamily="34" charset="0"/>
                <a:cs typeface="Times New Roman" panose="02020603050405020304" pitchFamily="18" charset="0"/>
              </a:rPr>
              <a:t>prophesied to </a:t>
            </a:r>
            <a:r>
              <a:rPr lang="en-US" sz="3200" b="1" u="sng" dirty="0">
                <a:solidFill>
                  <a:srgbClr val="FF0000"/>
                </a:solidFill>
                <a:latin typeface="Arial" panose="020B0604020202020204" pitchFamily="34" charset="0"/>
                <a:ea typeface="Calibri" panose="020F0502020204030204" pitchFamily="34" charset="0"/>
                <a:cs typeface="Times New Roman" panose="02020603050405020304" pitchFamily="18" charset="0"/>
              </a:rPr>
              <a:t>Israel</a:t>
            </a:r>
            <a:r>
              <a:rPr lang="en-US" sz="32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the same time.</a:t>
            </a:r>
            <a:endParaRPr lang="en-US" sz="3200" dirty="0">
              <a:solidFill>
                <a:prstClr val="black"/>
              </a:solidFill>
              <a:ea typeface="Calibri" panose="020F0502020204030204" pitchFamily="34" charset="0"/>
              <a:cs typeface="Times New Roman" panose="02020603050405020304" pitchFamily="18" charset="0"/>
            </a:endParaRPr>
          </a:p>
          <a:p>
            <a:pPr>
              <a:lnSpc>
                <a:spcPct val="115000"/>
              </a:lnSpc>
              <a:spcAft>
                <a:spcPts val="1000"/>
              </a:spcAft>
            </a:pPr>
            <a:r>
              <a:rPr lang="en-US" sz="3200" b="1" u="sng" dirty="0">
                <a:solidFill>
                  <a:srgbClr val="FF0000"/>
                </a:solidFill>
                <a:latin typeface="Arial" panose="020B0604020202020204" pitchFamily="34" charset="0"/>
                <a:ea typeface="Calibri" panose="020F0502020204030204" pitchFamily="34" charset="0"/>
                <a:cs typeface="Times New Roman" panose="02020603050405020304" pitchFamily="18" charset="0"/>
              </a:rPr>
              <a:t>Micah and Isaiah </a:t>
            </a:r>
            <a:r>
              <a:rPr lang="en-US" sz="3200" dirty="0">
                <a:solidFill>
                  <a:prstClr val="black"/>
                </a:solidFill>
                <a:latin typeface="Arial" panose="020B0604020202020204" pitchFamily="34" charset="0"/>
                <a:ea typeface="Calibri" panose="020F0502020204030204" pitchFamily="34" charset="0"/>
                <a:cs typeface="Times New Roman" panose="02020603050405020304" pitchFamily="18" charset="0"/>
              </a:rPr>
              <a:t>prophesied to </a:t>
            </a:r>
            <a:r>
              <a:rPr lang="en-US" sz="3200" b="1" u="sng" dirty="0">
                <a:solidFill>
                  <a:srgbClr val="FF0000"/>
                </a:solidFill>
                <a:latin typeface="Arial" panose="020B0604020202020204" pitchFamily="34" charset="0"/>
                <a:ea typeface="Calibri" panose="020F0502020204030204" pitchFamily="34" charset="0"/>
                <a:cs typeface="Times New Roman" panose="02020603050405020304" pitchFamily="18" charset="0"/>
              </a:rPr>
              <a:t>Judah</a:t>
            </a:r>
            <a:r>
              <a:rPr lang="en-US" sz="32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the same time.</a:t>
            </a:r>
            <a:endParaRPr lang="en-US" sz="3200" dirty="0">
              <a:solidFill>
                <a:prstClr val="black"/>
              </a:solidFill>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E43373F1-CFA4-2E86-E73F-3713546D1ECA}"/>
              </a:ext>
            </a:extLst>
          </p:cNvPr>
          <p:cNvSpPr txBox="1"/>
          <p:nvPr/>
        </p:nvSpPr>
        <p:spPr>
          <a:xfrm>
            <a:off x="0" y="30226"/>
            <a:ext cx="9144000" cy="954107"/>
          </a:xfrm>
          <a:prstGeom prst="rect">
            <a:avLst/>
          </a:prstGeom>
          <a:noFill/>
        </p:spPr>
        <p:txBody>
          <a:bodyPr wrap="square">
            <a:spAutoFit/>
          </a:bodyPr>
          <a:lstStyle/>
          <a:p>
            <a:pPr algn="ctr"/>
            <a:r>
              <a:rPr kumimoji="0" lang="en-US" sz="2800" b="1" i="0" u="none" strike="noStrike" kern="1200" cap="none" spc="0" normalizeH="0" baseline="0" noProof="0" dirty="0">
                <a:ln>
                  <a:noFill/>
                </a:ln>
                <a:solidFill>
                  <a:schemeClr val="bg1"/>
                </a:solidFill>
                <a:effectLst/>
                <a:uLnTx/>
                <a:uFillTx/>
                <a:latin typeface="Calibri" panose="020F0502020204030204"/>
                <a:ea typeface="+mn-ea"/>
                <a:cs typeface="+mn-cs"/>
              </a:rPr>
              <a:t>Who Is A God Like You, Pardoning Iniquity   Micah 7:18</a:t>
            </a:r>
          </a:p>
          <a:p>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US" sz="2800" dirty="0"/>
          </a:p>
        </p:txBody>
      </p:sp>
    </p:spTree>
    <p:extLst>
      <p:ext uri="{BB962C8B-B14F-4D97-AF65-F5344CB8AC3E}">
        <p14:creationId xmlns:p14="http://schemas.microsoft.com/office/powerpoint/2010/main" val="1116104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D71">
            <a:alpha val="80000"/>
          </a:srgbClr>
        </a:solidFill>
        <a:effectLst/>
      </p:bgPr>
    </p:bg>
    <p:spTree>
      <p:nvGrpSpPr>
        <p:cNvPr id="1" name=""/>
        <p:cNvGrpSpPr/>
        <p:nvPr/>
      </p:nvGrpSpPr>
      <p:grpSpPr>
        <a:xfrm>
          <a:off x="0" y="0"/>
          <a:ext cx="0" cy="0"/>
          <a:chOff x="0" y="0"/>
          <a:chExt cx="0" cy="0"/>
        </a:xfrm>
      </p:grpSpPr>
      <p:sp>
        <p:nvSpPr>
          <p:cNvPr id="6" name="Rectangle 5"/>
          <p:cNvSpPr/>
          <p:nvPr/>
        </p:nvSpPr>
        <p:spPr>
          <a:xfrm>
            <a:off x="0" y="609600"/>
            <a:ext cx="9144000" cy="5638800"/>
          </a:xfrm>
          <a:prstGeom prst="rect">
            <a:avLst/>
          </a:prstGeom>
          <a:gradFill flip="none" rotWithShape="1">
            <a:gsLst>
              <a:gs pos="27000">
                <a:srgbClr val="0070C0"/>
              </a:gs>
              <a:gs pos="78000">
                <a:srgbClr val="338313">
                  <a:shade val="67500"/>
                  <a:satMod val="115000"/>
                </a:srgbClr>
              </a:gs>
              <a:gs pos="100000">
                <a:srgbClr val="338313">
                  <a:shade val="100000"/>
                  <a:satMod val="115000"/>
                  <a:lumMod val="61000"/>
                  <a:lumOff val="39000"/>
                </a:srgbClr>
              </a:gs>
            </a:gsLst>
            <a:lin ang="5400000" scaled="1"/>
            <a:tileRect/>
          </a:gra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2" name="Rectangle 1"/>
          <p:cNvSpPr/>
          <p:nvPr/>
        </p:nvSpPr>
        <p:spPr>
          <a:xfrm>
            <a:off x="838200" y="1733179"/>
            <a:ext cx="7391400" cy="3829421"/>
          </a:xfrm>
          <a:prstGeom prst="rect">
            <a:avLst/>
          </a:prstGeom>
          <a:solidFill>
            <a:schemeClr val="bg1"/>
          </a:solidFill>
          <a:ln w="57150">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a:ea typeface="+mn-ea"/>
              <a:cs typeface="+mn-cs"/>
            </a:endParaRPr>
          </a:p>
        </p:txBody>
      </p:sp>
      <p:pic>
        <p:nvPicPr>
          <p:cNvPr id="47110" name="Picture 6" descr="C:\users\sheila\desktop\bible study\ultimate royality free\4-bib pics-misc\idolatry\Carryng_out_Micah_s_idols_53_64 colored.JPG"/>
          <p:cNvPicPr>
            <a:picLocks noChangeAspect="1" noChangeArrowheads="1"/>
          </p:cNvPicPr>
          <p:nvPr/>
        </p:nvPicPr>
        <p:blipFill>
          <a:blip r:embed="rId2"/>
          <a:srcRect t="11302" r="43869" b="4094"/>
          <a:stretch>
            <a:fillRect/>
          </a:stretch>
        </p:blipFill>
        <p:spPr bwMode="auto">
          <a:xfrm>
            <a:off x="4572000" y="1885579"/>
            <a:ext cx="3505200" cy="34484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990600" y="1905000"/>
            <a:ext cx="3505200" cy="3429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A Message to the People</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The book opens with warnings that God is going to send judgment upon His people for the idolatry of Samaria which had spread into Judah.  </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7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Micah pictures the approach of the invading army through the hills of Judah to Jerusalem.</a:t>
            </a:r>
          </a:p>
        </p:txBody>
      </p:sp>
      <p:sp>
        <p:nvSpPr>
          <p:cNvPr id="12" name="Rectangle 11"/>
          <p:cNvSpPr/>
          <p:nvPr/>
        </p:nvSpPr>
        <p:spPr>
          <a:xfrm>
            <a:off x="0" y="609600"/>
            <a:ext cx="9144000" cy="6858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w="11430"/>
                <a:solidFill>
                  <a:srgbClr val="0070C0"/>
                </a:solidFill>
                <a:effectLst>
                  <a:outerShdw blurRad="50800" dist="39000" dir="5460000" algn="tl">
                    <a:srgbClr val="000000">
                      <a:alpha val="38000"/>
                    </a:srgbClr>
                  </a:outerShdw>
                </a:effectLst>
                <a:uLnTx/>
                <a:uFillTx/>
                <a:latin typeface="Arial" pitchFamily="34" charset="0"/>
                <a:ea typeface="+mn-ea"/>
                <a:cs typeface="Arial" pitchFamily="34" charset="0"/>
              </a:rPr>
              <a:t>CHAPTER 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29907"/>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b hastings   newlebanoncoc.com</a:t>
            </a:r>
          </a:p>
        </p:txBody>
      </p:sp>
      <p:sp>
        <p:nvSpPr>
          <p:cNvPr id="7" name="TextBox 6">
            <a:extLst>
              <a:ext uri="{FF2B5EF4-FFF2-40B4-BE49-F238E27FC236}">
                <a16:creationId xmlns:a16="http://schemas.microsoft.com/office/drawing/2014/main" id="{36C36CFA-1018-6A92-8E19-D4CBBC78F513}"/>
              </a:ext>
            </a:extLst>
          </p:cNvPr>
          <p:cNvSpPr txBox="1"/>
          <p:nvPr/>
        </p:nvSpPr>
        <p:spPr>
          <a:xfrm>
            <a:off x="436228" y="1725920"/>
            <a:ext cx="8061821" cy="461665"/>
          </a:xfrm>
          <a:prstGeom prst="rect">
            <a:avLst/>
          </a:prstGeom>
          <a:noFill/>
        </p:spPr>
        <p:txBody>
          <a:bodyPr wrap="square">
            <a:spAutoFit/>
          </a:bodyPr>
          <a:lstStyle/>
          <a:p>
            <a:r>
              <a:rPr lang="en-US" sz="2400" dirty="0"/>
              <a:t> </a:t>
            </a:r>
          </a:p>
        </p:txBody>
      </p:sp>
      <p:sp>
        <p:nvSpPr>
          <p:cNvPr id="9" name="TextBox 8">
            <a:extLst>
              <a:ext uri="{FF2B5EF4-FFF2-40B4-BE49-F238E27FC236}">
                <a16:creationId xmlns:a16="http://schemas.microsoft.com/office/drawing/2014/main" id="{C412EA20-0B78-AA48-0812-3F9B38F2E576}"/>
              </a:ext>
            </a:extLst>
          </p:cNvPr>
          <p:cNvSpPr txBox="1"/>
          <p:nvPr/>
        </p:nvSpPr>
        <p:spPr>
          <a:xfrm>
            <a:off x="635216" y="1401326"/>
            <a:ext cx="7852098" cy="4550605"/>
          </a:xfrm>
          <a:prstGeom prst="rect">
            <a:avLst/>
          </a:prstGeom>
          <a:noFill/>
        </p:spPr>
        <p:txBody>
          <a:bodyPr wrap="square">
            <a:spAutoFit/>
          </a:bodyPr>
          <a:lstStyle/>
          <a:p>
            <a:pPr marL="0" marR="0">
              <a:lnSpc>
                <a:spcPct val="115000"/>
              </a:lnSpc>
              <a:spcBef>
                <a:spcPts val="0"/>
              </a:spcBef>
              <a:spcAft>
                <a:spcPts val="1000"/>
              </a:spcAft>
            </a:pPr>
            <a:r>
              <a:rPr lang="en-US" sz="4000" dirty="0">
                <a:effectLst/>
                <a:latin typeface="Arial" panose="020B0604020202020204" pitchFamily="34" charset="0"/>
                <a:ea typeface="Calibri" panose="020F0502020204030204" pitchFamily="34" charset="0"/>
                <a:cs typeface="Times New Roman" panose="02020603050405020304" pitchFamily="18" charset="0"/>
              </a:rPr>
              <a:t>chapters 1 through 4 -               the </a:t>
            </a:r>
            <a:r>
              <a:rPr lang="en-US" sz="40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corruption of Judah</a:t>
            </a:r>
          </a:p>
          <a:p>
            <a:pPr marL="0" marR="0">
              <a:lnSpc>
                <a:spcPct val="115000"/>
              </a:lnSpc>
              <a:spcBef>
                <a:spcPts val="0"/>
              </a:spcBef>
              <a:spcAft>
                <a:spcPts val="1000"/>
              </a:spcAft>
            </a:pPr>
            <a:r>
              <a:rPr lang="en-US" sz="4000" dirty="0">
                <a:solidFill>
                  <a:srgbClr val="FF0000"/>
                </a:solidFill>
                <a:latin typeface="Arial" panose="020B0604020202020204" pitchFamily="34" charset="0"/>
                <a:ea typeface="Calibri" panose="020F0502020204030204" pitchFamily="34" charset="0"/>
                <a:cs typeface="Times New Roman" panose="02020603050405020304" pitchFamily="18" charset="0"/>
              </a:rPr>
              <a:t>(Jerusalem was “like” Sodom and Gomorrah)</a:t>
            </a:r>
            <a:r>
              <a:rPr lang="en-US" sz="40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4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4000" dirty="0">
                <a:effectLst/>
                <a:latin typeface="Arial" panose="020B0604020202020204" pitchFamily="34" charset="0"/>
                <a:ea typeface="Calibri" panose="020F0502020204030204" pitchFamily="34" charset="0"/>
                <a:cs typeface="Times New Roman" panose="02020603050405020304" pitchFamily="18" charset="0"/>
              </a:rPr>
              <a:t>chapters 5 through 7 -               the </a:t>
            </a:r>
            <a:r>
              <a:rPr lang="en-US" sz="40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compassion of God.</a:t>
            </a:r>
            <a:endParaRPr lang="en-US" sz="4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15F679EC-96C3-A0BB-F00A-7AF4A9D6B355}"/>
              </a:ext>
            </a:extLst>
          </p:cNvPr>
          <p:cNvSpPr txBox="1"/>
          <p:nvPr/>
        </p:nvSpPr>
        <p:spPr>
          <a:xfrm>
            <a:off x="0" y="30226"/>
            <a:ext cx="9144000" cy="954107"/>
          </a:xfrm>
          <a:prstGeom prst="rect">
            <a:avLst/>
          </a:prstGeom>
          <a:noFill/>
        </p:spPr>
        <p:txBody>
          <a:bodyPr wrap="square">
            <a:spAutoFit/>
          </a:bodyPr>
          <a:lstStyle/>
          <a:p>
            <a:pPr algn="ctr"/>
            <a:r>
              <a:rPr kumimoji="0" lang="en-US" sz="2800" b="1" i="0" u="none" strike="noStrike" kern="1200" cap="none" spc="0" normalizeH="0" baseline="0" noProof="0" dirty="0">
                <a:ln>
                  <a:noFill/>
                </a:ln>
                <a:solidFill>
                  <a:schemeClr val="bg1"/>
                </a:solidFill>
                <a:effectLst/>
                <a:uLnTx/>
                <a:uFillTx/>
                <a:latin typeface="Calibri" panose="020F0502020204030204"/>
                <a:ea typeface="+mn-ea"/>
                <a:cs typeface="+mn-cs"/>
              </a:rPr>
              <a:t>Who Is A God Like You, Pardoning Iniquity   Micah 7:18</a:t>
            </a:r>
          </a:p>
          <a:p>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US" sz="2800" dirty="0"/>
          </a:p>
        </p:txBody>
      </p:sp>
    </p:spTree>
    <p:extLst>
      <p:ext uri="{BB962C8B-B14F-4D97-AF65-F5344CB8AC3E}">
        <p14:creationId xmlns:p14="http://schemas.microsoft.com/office/powerpoint/2010/main" val="1907596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29907"/>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b hastings   newlebanoncoc.com</a:t>
            </a:r>
          </a:p>
        </p:txBody>
      </p:sp>
      <p:sp>
        <p:nvSpPr>
          <p:cNvPr id="7" name="TextBox 6">
            <a:extLst>
              <a:ext uri="{FF2B5EF4-FFF2-40B4-BE49-F238E27FC236}">
                <a16:creationId xmlns:a16="http://schemas.microsoft.com/office/drawing/2014/main" id="{36C36CFA-1018-6A92-8E19-D4CBBC78F513}"/>
              </a:ext>
            </a:extLst>
          </p:cNvPr>
          <p:cNvSpPr txBox="1"/>
          <p:nvPr/>
        </p:nvSpPr>
        <p:spPr>
          <a:xfrm>
            <a:off x="436228" y="1725920"/>
            <a:ext cx="8061821" cy="461665"/>
          </a:xfrm>
          <a:prstGeom prst="rect">
            <a:avLst/>
          </a:prstGeom>
          <a:noFill/>
        </p:spPr>
        <p:txBody>
          <a:bodyPr wrap="square">
            <a:spAutoFit/>
          </a:bodyPr>
          <a:lstStyle/>
          <a:p>
            <a:r>
              <a:rPr lang="en-US" sz="2400" dirty="0"/>
              <a:t> </a:t>
            </a:r>
          </a:p>
        </p:txBody>
      </p:sp>
      <p:sp>
        <p:nvSpPr>
          <p:cNvPr id="6" name="TextBox 5">
            <a:extLst>
              <a:ext uri="{FF2B5EF4-FFF2-40B4-BE49-F238E27FC236}">
                <a16:creationId xmlns:a16="http://schemas.microsoft.com/office/drawing/2014/main" id="{8E0F8D1B-E26C-3400-2B54-9BCFDC4365A1}"/>
              </a:ext>
            </a:extLst>
          </p:cNvPr>
          <p:cNvSpPr txBox="1"/>
          <p:nvPr/>
        </p:nvSpPr>
        <p:spPr>
          <a:xfrm>
            <a:off x="0" y="30226"/>
            <a:ext cx="9144000" cy="954107"/>
          </a:xfrm>
          <a:prstGeom prst="rect">
            <a:avLst/>
          </a:prstGeom>
          <a:noFill/>
        </p:spPr>
        <p:txBody>
          <a:bodyPr wrap="square">
            <a:spAutoFit/>
          </a:bodyPr>
          <a:lstStyle/>
          <a:p>
            <a:pPr algn="ctr"/>
            <a:r>
              <a:rPr kumimoji="0" lang="en-US" sz="2800" b="1" i="0" u="none" strike="noStrike" kern="1200" cap="none" spc="0" normalizeH="0" baseline="0" noProof="0" dirty="0">
                <a:ln>
                  <a:noFill/>
                </a:ln>
                <a:solidFill>
                  <a:schemeClr val="bg1"/>
                </a:solidFill>
                <a:effectLst/>
                <a:uLnTx/>
                <a:uFillTx/>
                <a:latin typeface="Calibri" panose="020F0502020204030204"/>
                <a:ea typeface="+mn-ea"/>
                <a:cs typeface="+mn-cs"/>
              </a:rPr>
              <a:t>Who Is A God Like You, Pardoning Iniquity   Micah 7:18</a:t>
            </a:r>
          </a:p>
          <a:p>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US" sz="2800" dirty="0"/>
          </a:p>
        </p:txBody>
      </p:sp>
      <p:sp>
        <p:nvSpPr>
          <p:cNvPr id="8" name="TextBox 7">
            <a:extLst>
              <a:ext uri="{FF2B5EF4-FFF2-40B4-BE49-F238E27FC236}">
                <a16:creationId xmlns:a16="http://schemas.microsoft.com/office/drawing/2014/main" id="{00E51882-FBEC-5DC7-BE0C-618F0457C378}"/>
              </a:ext>
            </a:extLst>
          </p:cNvPr>
          <p:cNvSpPr txBox="1"/>
          <p:nvPr/>
        </p:nvSpPr>
        <p:spPr>
          <a:xfrm>
            <a:off x="630315" y="1367161"/>
            <a:ext cx="6924582" cy="1446550"/>
          </a:xfrm>
          <a:prstGeom prst="rect">
            <a:avLst/>
          </a:prstGeom>
          <a:noFill/>
        </p:spPr>
        <p:txBody>
          <a:bodyPr wrap="square" rtlCol="0">
            <a:spAutoFit/>
          </a:bodyPr>
          <a:lstStyle/>
          <a:p>
            <a:r>
              <a:rPr lang="en-US" sz="4400" dirty="0"/>
              <a:t>Verses 1-6 background</a:t>
            </a:r>
          </a:p>
          <a:p>
            <a:r>
              <a:rPr lang="en-US" sz="4400" dirty="0"/>
              <a:t>- read</a:t>
            </a:r>
          </a:p>
        </p:txBody>
      </p:sp>
    </p:spTree>
    <p:extLst>
      <p:ext uri="{BB962C8B-B14F-4D97-AF65-F5344CB8AC3E}">
        <p14:creationId xmlns:p14="http://schemas.microsoft.com/office/powerpoint/2010/main" val="3093870259"/>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563</TotalTime>
  <Words>3055</Words>
  <Application>Microsoft Office PowerPoint</Application>
  <PresentationFormat>On-screen Show (4:3)</PresentationFormat>
  <Paragraphs>234</Paragraphs>
  <Slides>35</Slides>
  <Notes>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35</vt:i4>
      </vt:variant>
    </vt:vector>
  </HeadingPairs>
  <TitlesOfParts>
    <vt:vector size="47" baseType="lpstr">
      <vt:lpstr>#Libronix User Interface</vt:lpstr>
      <vt:lpstr>Aharoni</vt:lpstr>
      <vt:lpstr>Arial</vt:lpstr>
      <vt:lpstr>Arial Black</vt:lpstr>
      <vt:lpstr>Arial Unicode MS</vt:lpstr>
      <vt:lpstr>Calibri</vt:lpstr>
      <vt:lpstr>Calibri Light</vt:lpstr>
      <vt:lpstr>Ink Free</vt:lpstr>
      <vt:lpstr>Times New Roman</vt:lpstr>
      <vt:lpstr>1_Office Theme</vt:lpstr>
      <vt:lpstr>Default Design</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 Lebanon church of Christ</dc:creator>
  <cp:lastModifiedBy>New Lebanon church of Christ</cp:lastModifiedBy>
  <cp:revision>13</cp:revision>
  <dcterms:created xsi:type="dcterms:W3CDTF">2023-10-29T19:30:42Z</dcterms:created>
  <dcterms:modified xsi:type="dcterms:W3CDTF">2023-11-05T19:48:41Z</dcterms:modified>
</cp:coreProperties>
</file>