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sldIdLst>
    <p:sldId id="265" r:id="rId7"/>
    <p:sldId id="997" r:id="rId8"/>
    <p:sldId id="990" r:id="rId9"/>
    <p:sldId id="988" r:id="rId10"/>
    <p:sldId id="497" r:id="rId11"/>
    <p:sldId id="509" r:id="rId12"/>
    <p:sldId id="500" r:id="rId13"/>
    <p:sldId id="989" r:id="rId14"/>
    <p:sldId id="999" r:id="rId15"/>
    <p:sldId id="294" r:id="rId16"/>
    <p:sldId id="973" r:id="rId17"/>
    <p:sldId id="987" r:id="rId18"/>
    <p:sldId id="981" r:id="rId19"/>
    <p:sldId id="918" r:id="rId20"/>
    <p:sldId id="837" r:id="rId21"/>
    <p:sldId id="499" r:id="rId22"/>
    <p:sldId id="505" r:id="rId23"/>
    <p:sldId id="504" r:id="rId24"/>
    <p:sldId id="506" r:id="rId25"/>
    <p:sldId id="503" r:id="rId26"/>
    <p:sldId id="502" r:id="rId27"/>
    <p:sldId id="507" r:id="rId28"/>
    <p:sldId id="501" r:id="rId29"/>
    <p:sldId id="510" r:id="rId30"/>
    <p:sldId id="508" r:id="rId31"/>
    <p:sldId id="996" r:id="rId32"/>
    <p:sldId id="993" r:id="rId33"/>
    <p:sldId id="511" r:id="rId34"/>
    <p:sldId id="1000" r:id="rId35"/>
    <p:sldId id="99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9nCOzy4Gc5UwRM23QVX4DQ==" hashData="2YjW9c0Q2zTTeJeGs+ULJtFqGZvdv+K/N8MV9HYB8niOBSMdyw7FvaGRvgqhkqOJ/QPi5AER3IrLTOzxujPrD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1506" y="114"/>
      </p:cViewPr>
      <p:guideLst/>
    </p:cSldViewPr>
  </p:slideViewPr>
  <p:notesTextViewPr>
    <p:cViewPr>
      <p:scale>
        <a:sx n="1" d="1"/>
        <a:sy n="1" d="1"/>
      </p:scale>
      <p:origin x="0" y="0"/>
    </p:cViewPr>
  </p:notesTextViewPr>
  <p:sorterViewPr>
    <p:cViewPr varScale="1">
      <p:scale>
        <a:sx n="100" d="100"/>
        <a:sy n="100" d="100"/>
      </p:scale>
      <p:origin x="0" y="-19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A894C1-1742-44F9-A7A8-14BC372180E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A2840-E033-400F-BDED-4C5E9E209686}" type="slidenum">
              <a:rPr lang="en-US" smtClean="0"/>
              <a:t>‹#›</a:t>
            </a:fld>
            <a:endParaRPr lang="en-US"/>
          </a:p>
        </p:txBody>
      </p:sp>
    </p:spTree>
    <p:extLst>
      <p:ext uri="{BB962C8B-B14F-4D97-AF65-F5344CB8AC3E}">
        <p14:creationId xmlns:p14="http://schemas.microsoft.com/office/powerpoint/2010/main" val="104879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A894C1-1742-44F9-A7A8-14BC372180E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A2840-E033-400F-BDED-4C5E9E209686}" type="slidenum">
              <a:rPr lang="en-US" smtClean="0"/>
              <a:t>‹#›</a:t>
            </a:fld>
            <a:endParaRPr lang="en-US"/>
          </a:p>
        </p:txBody>
      </p:sp>
    </p:spTree>
    <p:extLst>
      <p:ext uri="{BB962C8B-B14F-4D97-AF65-F5344CB8AC3E}">
        <p14:creationId xmlns:p14="http://schemas.microsoft.com/office/powerpoint/2010/main" val="138679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A894C1-1742-44F9-A7A8-14BC372180E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A2840-E033-400F-BDED-4C5E9E209686}" type="slidenum">
              <a:rPr lang="en-US" smtClean="0"/>
              <a:t>‹#›</a:t>
            </a:fld>
            <a:endParaRPr lang="en-US"/>
          </a:p>
        </p:txBody>
      </p:sp>
    </p:spTree>
    <p:extLst>
      <p:ext uri="{BB962C8B-B14F-4D97-AF65-F5344CB8AC3E}">
        <p14:creationId xmlns:p14="http://schemas.microsoft.com/office/powerpoint/2010/main" val="41167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19303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85704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53153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86335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23422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38268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42177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2194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A894C1-1742-44F9-A7A8-14BC372180E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A2840-E033-400F-BDED-4C5E9E209686}" type="slidenum">
              <a:rPr lang="en-US" smtClean="0"/>
              <a:t>‹#›</a:t>
            </a:fld>
            <a:endParaRPr lang="en-US"/>
          </a:p>
        </p:txBody>
      </p:sp>
    </p:spTree>
    <p:extLst>
      <p:ext uri="{BB962C8B-B14F-4D97-AF65-F5344CB8AC3E}">
        <p14:creationId xmlns:p14="http://schemas.microsoft.com/office/powerpoint/2010/main" val="150888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17883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713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29669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1148837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1157531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35CF7-18BA-4561-AB7A-78F176F5B9CE}"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2537741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B35CF7-18BA-4561-AB7A-78F176F5B9CE}"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225724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B35CF7-18BA-4561-AB7A-78F176F5B9CE}"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1877573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B35CF7-18BA-4561-AB7A-78F176F5B9CE}"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2000286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35CF7-18BA-4561-AB7A-78F176F5B9CE}"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215687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A894C1-1742-44F9-A7A8-14BC372180E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A2840-E033-400F-BDED-4C5E9E209686}" type="slidenum">
              <a:rPr lang="en-US" smtClean="0"/>
              <a:t>‹#›</a:t>
            </a:fld>
            <a:endParaRPr lang="en-US"/>
          </a:p>
        </p:txBody>
      </p:sp>
    </p:spTree>
    <p:extLst>
      <p:ext uri="{BB962C8B-B14F-4D97-AF65-F5344CB8AC3E}">
        <p14:creationId xmlns:p14="http://schemas.microsoft.com/office/powerpoint/2010/main" val="115525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B35CF7-18BA-4561-AB7A-78F176F5B9CE}"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3047681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B35CF7-18BA-4561-AB7A-78F176F5B9CE}"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452179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3972810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1637972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926667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165138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515920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1922987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3033591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41947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A894C1-1742-44F9-A7A8-14BC372180E7}"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A2840-E033-400F-BDED-4C5E9E209686}" type="slidenum">
              <a:rPr lang="en-US" smtClean="0"/>
              <a:t>‹#›</a:t>
            </a:fld>
            <a:endParaRPr lang="en-US"/>
          </a:p>
        </p:txBody>
      </p:sp>
    </p:spTree>
    <p:extLst>
      <p:ext uri="{BB962C8B-B14F-4D97-AF65-F5344CB8AC3E}">
        <p14:creationId xmlns:p14="http://schemas.microsoft.com/office/powerpoint/2010/main" val="1097639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955241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829718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2016057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766776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8984422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5F3CB9-44D3-48CC-B322-A31818F1DC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057951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EA9E32-C654-4976-93D0-1530405F476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3807958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E09BD7-5D7A-499F-9307-F75ACFBB52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699730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FCD591-C255-447B-91C6-411D4C5A5A3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106698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79B4F-0A9B-47C3-A90D-530AADC089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557229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A894C1-1742-44F9-A7A8-14BC372180E7}"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9A2840-E033-400F-BDED-4C5E9E209686}" type="slidenum">
              <a:rPr lang="en-US" smtClean="0"/>
              <a:t>‹#›</a:t>
            </a:fld>
            <a:endParaRPr lang="en-US"/>
          </a:p>
        </p:txBody>
      </p:sp>
    </p:spTree>
    <p:extLst>
      <p:ext uri="{BB962C8B-B14F-4D97-AF65-F5344CB8AC3E}">
        <p14:creationId xmlns:p14="http://schemas.microsoft.com/office/powerpoint/2010/main" val="2767304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E602F5-54A0-4B44-A6F7-9B34A0AEFD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858473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4A644A-A3D2-46C8-8839-480EC54D37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5191404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457532-6867-42FC-9EAC-06AD4CBF0C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8525945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985BEB-2CB3-4CA2-8C08-CDE9A31C76E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9088494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B33023-5026-409F-8301-F9B67E3558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0906124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B5E7DE-AC76-46B6-B8F0-6CBB3D23659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912477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E6EAF8-86C7-437B-8E09-998CCAD1A4A3}" type="slidenum">
              <a:rPr lang="en-US"/>
              <a:pPr>
                <a:defRPr/>
              </a:pPr>
              <a:t>‹#›</a:t>
            </a:fld>
            <a:endParaRPr lang="en-US" dirty="0"/>
          </a:p>
        </p:txBody>
      </p:sp>
    </p:spTree>
    <p:extLst>
      <p:ext uri="{BB962C8B-B14F-4D97-AF65-F5344CB8AC3E}">
        <p14:creationId xmlns:p14="http://schemas.microsoft.com/office/powerpoint/2010/main" val="201205987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4E7F86-38D6-4965-944F-0F4E6BD2A0FA}" type="slidenum">
              <a:rPr lang="en-US"/>
              <a:pPr>
                <a:defRPr/>
              </a:pPr>
              <a:t>‹#›</a:t>
            </a:fld>
            <a:endParaRPr lang="en-US" dirty="0"/>
          </a:p>
        </p:txBody>
      </p:sp>
    </p:spTree>
    <p:extLst>
      <p:ext uri="{BB962C8B-B14F-4D97-AF65-F5344CB8AC3E}">
        <p14:creationId xmlns:p14="http://schemas.microsoft.com/office/powerpoint/2010/main" val="157939005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DBF811-0C86-40CF-A0B3-65119586FF44}" type="slidenum">
              <a:rPr lang="en-US"/>
              <a:pPr>
                <a:defRPr/>
              </a:pPr>
              <a:t>‹#›</a:t>
            </a:fld>
            <a:endParaRPr lang="en-US" dirty="0"/>
          </a:p>
        </p:txBody>
      </p:sp>
    </p:spTree>
    <p:extLst>
      <p:ext uri="{BB962C8B-B14F-4D97-AF65-F5344CB8AC3E}">
        <p14:creationId xmlns:p14="http://schemas.microsoft.com/office/powerpoint/2010/main" val="46110001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FC6A58-60BC-40DE-BC2C-664C528A7773}" type="slidenum">
              <a:rPr lang="en-US"/>
              <a:pPr>
                <a:defRPr/>
              </a:pPr>
              <a:t>‹#›</a:t>
            </a:fld>
            <a:endParaRPr lang="en-US" dirty="0"/>
          </a:p>
        </p:txBody>
      </p:sp>
    </p:spTree>
    <p:extLst>
      <p:ext uri="{BB962C8B-B14F-4D97-AF65-F5344CB8AC3E}">
        <p14:creationId xmlns:p14="http://schemas.microsoft.com/office/powerpoint/2010/main" val="313810915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A894C1-1742-44F9-A7A8-14BC372180E7}"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A2840-E033-400F-BDED-4C5E9E209686}" type="slidenum">
              <a:rPr lang="en-US" smtClean="0"/>
              <a:t>‹#›</a:t>
            </a:fld>
            <a:endParaRPr lang="en-US"/>
          </a:p>
        </p:txBody>
      </p:sp>
    </p:spTree>
    <p:extLst>
      <p:ext uri="{BB962C8B-B14F-4D97-AF65-F5344CB8AC3E}">
        <p14:creationId xmlns:p14="http://schemas.microsoft.com/office/powerpoint/2010/main" val="3878725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B0EC5A-DE3C-4F3D-8D24-4190A131BCC5}" type="slidenum">
              <a:rPr lang="en-US"/>
              <a:pPr>
                <a:defRPr/>
              </a:pPr>
              <a:t>‹#›</a:t>
            </a:fld>
            <a:endParaRPr lang="en-US" dirty="0"/>
          </a:p>
        </p:txBody>
      </p:sp>
    </p:spTree>
    <p:extLst>
      <p:ext uri="{BB962C8B-B14F-4D97-AF65-F5344CB8AC3E}">
        <p14:creationId xmlns:p14="http://schemas.microsoft.com/office/powerpoint/2010/main" val="276991635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2669A1-94F5-4E19-9BB4-325FEA212781}" type="slidenum">
              <a:rPr lang="en-US"/>
              <a:pPr>
                <a:defRPr/>
              </a:pPr>
              <a:t>‹#›</a:t>
            </a:fld>
            <a:endParaRPr lang="en-US" dirty="0"/>
          </a:p>
        </p:txBody>
      </p:sp>
    </p:spTree>
    <p:extLst>
      <p:ext uri="{BB962C8B-B14F-4D97-AF65-F5344CB8AC3E}">
        <p14:creationId xmlns:p14="http://schemas.microsoft.com/office/powerpoint/2010/main" val="376142985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EA5552-53E4-428C-B076-C8B90DC60821}" type="slidenum">
              <a:rPr lang="en-US"/>
              <a:pPr>
                <a:defRPr/>
              </a:pPr>
              <a:t>‹#›</a:t>
            </a:fld>
            <a:endParaRPr lang="en-US" dirty="0"/>
          </a:p>
        </p:txBody>
      </p:sp>
    </p:spTree>
    <p:extLst>
      <p:ext uri="{BB962C8B-B14F-4D97-AF65-F5344CB8AC3E}">
        <p14:creationId xmlns:p14="http://schemas.microsoft.com/office/powerpoint/2010/main" val="56210715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ED46C0-1C75-4B8F-A4AB-6F888FC6F569}" type="slidenum">
              <a:rPr lang="en-US"/>
              <a:pPr>
                <a:defRPr/>
              </a:pPr>
              <a:t>‹#›</a:t>
            </a:fld>
            <a:endParaRPr lang="en-US" dirty="0"/>
          </a:p>
        </p:txBody>
      </p:sp>
    </p:spTree>
    <p:extLst>
      <p:ext uri="{BB962C8B-B14F-4D97-AF65-F5344CB8AC3E}">
        <p14:creationId xmlns:p14="http://schemas.microsoft.com/office/powerpoint/2010/main" val="324826270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2E08D5-7B8D-43F6-9BFF-B1DBC879FDE2}" type="slidenum">
              <a:rPr lang="en-US"/>
              <a:pPr>
                <a:defRPr/>
              </a:pPr>
              <a:t>‹#›</a:t>
            </a:fld>
            <a:endParaRPr lang="en-US" dirty="0"/>
          </a:p>
        </p:txBody>
      </p:sp>
    </p:spTree>
    <p:extLst>
      <p:ext uri="{BB962C8B-B14F-4D97-AF65-F5344CB8AC3E}">
        <p14:creationId xmlns:p14="http://schemas.microsoft.com/office/powerpoint/2010/main" val="198272814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A644D3-FCA3-4626-ADDC-33511395B2E2}" type="slidenum">
              <a:rPr lang="en-US"/>
              <a:pPr>
                <a:defRPr/>
              </a:pPr>
              <a:t>‹#›</a:t>
            </a:fld>
            <a:endParaRPr lang="en-US" dirty="0"/>
          </a:p>
        </p:txBody>
      </p:sp>
    </p:spTree>
    <p:extLst>
      <p:ext uri="{BB962C8B-B14F-4D97-AF65-F5344CB8AC3E}">
        <p14:creationId xmlns:p14="http://schemas.microsoft.com/office/powerpoint/2010/main" val="263290297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7195BA-2D23-4CC4-BF93-FC3ACB216DAA}" type="slidenum">
              <a:rPr lang="en-US"/>
              <a:pPr>
                <a:defRPr/>
              </a:pPr>
              <a:t>‹#›</a:t>
            </a:fld>
            <a:endParaRPr lang="en-US" dirty="0"/>
          </a:p>
        </p:txBody>
      </p:sp>
    </p:spTree>
    <p:extLst>
      <p:ext uri="{BB962C8B-B14F-4D97-AF65-F5344CB8AC3E}">
        <p14:creationId xmlns:p14="http://schemas.microsoft.com/office/powerpoint/2010/main" val="13406802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894C1-1742-44F9-A7A8-14BC372180E7}"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9A2840-E033-400F-BDED-4C5E9E209686}" type="slidenum">
              <a:rPr lang="en-US" smtClean="0"/>
              <a:t>‹#›</a:t>
            </a:fld>
            <a:endParaRPr lang="en-US"/>
          </a:p>
        </p:txBody>
      </p:sp>
    </p:spTree>
    <p:extLst>
      <p:ext uri="{BB962C8B-B14F-4D97-AF65-F5344CB8AC3E}">
        <p14:creationId xmlns:p14="http://schemas.microsoft.com/office/powerpoint/2010/main" val="104777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A894C1-1742-44F9-A7A8-14BC372180E7}"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A2840-E033-400F-BDED-4C5E9E209686}" type="slidenum">
              <a:rPr lang="en-US" smtClean="0"/>
              <a:t>‹#›</a:t>
            </a:fld>
            <a:endParaRPr lang="en-US"/>
          </a:p>
        </p:txBody>
      </p:sp>
    </p:spTree>
    <p:extLst>
      <p:ext uri="{BB962C8B-B14F-4D97-AF65-F5344CB8AC3E}">
        <p14:creationId xmlns:p14="http://schemas.microsoft.com/office/powerpoint/2010/main" val="145493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A894C1-1742-44F9-A7A8-14BC372180E7}"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A2840-E033-400F-BDED-4C5E9E209686}" type="slidenum">
              <a:rPr lang="en-US" smtClean="0"/>
              <a:t>‹#›</a:t>
            </a:fld>
            <a:endParaRPr lang="en-US"/>
          </a:p>
        </p:txBody>
      </p:sp>
    </p:spTree>
    <p:extLst>
      <p:ext uri="{BB962C8B-B14F-4D97-AF65-F5344CB8AC3E}">
        <p14:creationId xmlns:p14="http://schemas.microsoft.com/office/powerpoint/2010/main" val="93427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894C1-1742-44F9-A7A8-14BC372180E7}" type="datetimeFigureOut">
              <a:rPr lang="en-US" smtClean="0"/>
              <a:t>11/5/2023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A2840-E033-400F-BDED-4C5E9E209686}" type="slidenum">
              <a:rPr lang="en-US" smtClean="0"/>
              <a:t>‹#›</a:t>
            </a:fld>
            <a:endParaRPr lang="en-US"/>
          </a:p>
        </p:txBody>
      </p:sp>
    </p:spTree>
    <p:extLst>
      <p:ext uri="{BB962C8B-B14F-4D97-AF65-F5344CB8AC3E}">
        <p14:creationId xmlns:p14="http://schemas.microsoft.com/office/powerpoint/2010/main" val="3647191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11/5/2023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586993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35CF7-18BA-4561-AB7A-78F176F5B9CE}" type="datetimeFigureOut">
              <a:rPr lang="en-US" smtClean="0"/>
              <a:t>11/5/2023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40A08-3E27-46D9-B58E-E9354CC32C2E}" type="slidenum">
              <a:rPr lang="en-US" smtClean="0"/>
              <a:t>‹#›</a:t>
            </a:fld>
            <a:endParaRPr lang="en-US"/>
          </a:p>
        </p:txBody>
      </p:sp>
    </p:spTree>
    <p:extLst>
      <p:ext uri="{BB962C8B-B14F-4D97-AF65-F5344CB8AC3E}">
        <p14:creationId xmlns:p14="http://schemas.microsoft.com/office/powerpoint/2010/main" val="994666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C000">
            <a:alpha val="59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02EEB5B-0C57-473B-A1BF-11CA541A65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60046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E28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6E9222D-81AE-4932-B79C-3AD9DE93B4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16165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E48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19F323-99C1-499C-8957-3A406BE64E61}" type="slidenum">
              <a:rPr lang="en-US"/>
              <a:pPr>
                <a:defRPr/>
              </a:pPr>
              <a:t>‹#›</a:t>
            </a:fld>
            <a:endParaRPr lang="en-US" dirty="0"/>
          </a:p>
        </p:txBody>
      </p:sp>
    </p:spTree>
    <p:extLst>
      <p:ext uri="{BB962C8B-B14F-4D97-AF65-F5344CB8AC3E}">
        <p14:creationId xmlns:p14="http://schemas.microsoft.com/office/powerpoint/2010/main" val="24618283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51.xml"/><Relationship Id="rId6" Type="http://schemas.openxmlformats.org/officeDocument/2006/relationships/image" Target="../media/image8.jpeg"/><Relationship Id="rId5" Type="http://schemas.microsoft.com/office/2007/relationships/hdphoto" Target="../media/hdphoto2.wdp"/><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ref.ly/logosres/ws-d36f90d55eca4acfb75f17221fb5f8cd?ref=Bible.Zec7.11-12&amp;off=942&amp;ctx=%3b+of+course+it+did.%0a~%E2%80%9CThey+pulled+away+th"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1B235B-F7AD-40E4-BF1A-A413B0835566}"/>
              </a:ext>
            </a:extLst>
          </p:cNvPr>
          <p:cNvPicPr>
            <a:picLocks noChangeAspect="1"/>
          </p:cNvPicPr>
          <p:nvPr/>
        </p:nvPicPr>
        <p:blipFill rotWithShape="1">
          <a:blip r:embed="rId2"/>
          <a:srcRect l="20932" t="19040" r="34690" b="27326"/>
          <a:stretch/>
        </p:blipFill>
        <p:spPr>
          <a:xfrm>
            <a:off x="0" y="478760"/>
            <a:ext cx="9409517" cy="6214820"/>
          </a:xfrm>
          <a:prstGeom prst="parallelogram">
            <a:avLst/>
          </a:prstGeom>
        </p:spPr>
      </p:pic>
      <p:sp>
        <p:nvSpPr>
          <p:cNvPr id="2" name="Rectangle 1">
            <a:extLst>
              <a:ext uri="{FF2B5EF4-FFF2-40B4-BE49-F238E27FC236}">
                <a16:creationId xmlns:a16="http://schemas.microsoft.com/office/drawing/2014/main" id="{C4850E6C-50F6-409A-99A7-1FF9B7B17282}"/>
              </a:ext>
            </a:extLst>
          </p:cNvPr>
          <p:cNvSpPr/>
          <p:nvPr/>
        </p:nvSpPr>
        <p:spPr>
          <a:xfrm>
            <a:off x="6019800" y="5410200"/>
            <a:ext cx="2819400" cy="1371600"/>
          </a:xfrm>
          <a:prstGeom prst="rect">
            <a:avLst/>
          </a:prstGeom>
          <a:solidFill>
            <a:schemeClr val="bg1"/>
          </a:solidFill>
          <a:ln w="571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25E8DE45-A0B2-4EA0-AB39-E3B18C8BD81D}"/>
              </a:ext>
            </a:extLst>
          </p:cNvPr>
          <p:cNvSpPr/>
          <p:nvPr/>
        </p:nvSpPr>
        <p:spPr>
          <a:xfrm>
            <a:off x="721653" y="5609840"/>
            <a:ext cx="5489944" cy="665747"/>
          </a:xfrm>
          <a:custGeom>
            <a:avLst/>
            <a:gdLst>
              <a:gd name="connsiteX0" fmla="*/ 5318200 w 5489944"/>
              <a:gd name="connsiteY0" fmla="*/ 665747 h 665747"/>
              <a:gd name="connsiteX1" fmla="*/ 5270073 w 5489944"/>
              <a:gd name="connsiteY1" fmla="*/ 657726 h 665747"/>
              <a:gd name="connsiteX2" fmla="*/ 5310179 w 5489944"/>
              <a:gd name="connsiteY2" fmla="*/ 649705 h 665747"/>
              <a:gd name="connsiteX3" fmla="*/ 5478621 w 5489944"/>
              <a:gd name="connsiteY3" fmla="*/ 657726 h 665747"/>
              <a:gd name="connsiteX4" fmla="*/ 5093610 w 5489944"/>
              <a:gd name="connsiteY4" fmla="*/ 649705 h 665747"/>
              <a:gd name="connsiteX5" fmla="*/ 5029442 w 5489944"/>
              <a:gd name="connsiteY5" fmla="*/ 617621 h 665747"/>
              <a:gd name="connsiteX6" fmla="*/ 4957252 w 5489944"/>
              <a:gd name="connsiteY6" fmla="*/ 569495 h 665747"/>
              <a:gd name="connsiteX7" fmla="*/ 4933189 w 5489944"/>
              <a:gd name="connsiteY7" fmla="*/ 553453 h 665747"/>
              <a:gd name="connsiteX8" fmla="*/ 4909126 w 5489944"/>
              <a:gd name="connsiteY8" fmla="*/ 529389 h 665747"/>
              <a:gd name="connsiteX9" fmla="*/ 4861000 w 5489944"/>
              <a:gd name="connsiteY9" fmla="*/ 497305 h 665747"/>
              <a:gd name="connsiteX10" fmla="*/ 4812873 w 5489944"/>
              <a:gd name="connsiteY10" fmla="*/ 465221 h 665747"/>
              <a:gd name="connsiteX11" fmla="*/ 4788810 w 5489944"/>
              <a:gd name="connsiteY11" fmla="*/ 449179 h 665747"/>
              <a:gd name="connsiteX12" fmla="*/ 4740684 w 5489944"/>
              <a:gd name="connsiteY12" fmla="*/ 409074 h 665747"/>
              <a:gd name="connsiteX13" fmla="*/ 4724642 w 5489944"/>
              <a:gd name="connsiteY13" fmla="*/ 393031 h 665747"/>
              <a:gd name="connsiteX14" fmla="*/ 4700579 w 5489944"/>
              <a:gd name="connsiteY14" fmla="*/ 376989 h 665747"/>
              <a:gd name="connsiteX15" fmla="*/ 4660473 w 5489944"/>
              <a:gd name="connsiteY15" fmla="*/ 336884 h 665747"/>
              <a:gd name="connsiteX16" fmla="*/ 4636410 w 5489944"/>
              <a:gd name="connsiteY16" fmla="*/ 320842 h 665747"/>
              <a:gd name="connsiteX17" fmla="*/ 4588284 w 5489944"/>
              <a:gd name="connsiteY17" fmla="*/ 272716 h 665747"/>
              <a:gd name="connsiteX18" fmla="*/ 4556200 w 5489944"/>
              <a:gd name="connsiteY18" fmla="*/ 248653 h 665747"/>
              <a:gd name="connsiteX19" fmla="*/ 4540158 w 5489944"/>
              <a:gd name="connsiteY19" fmla="*/ 232610 h 665747"/>
              <a:gd name="connsiteX20" fmla="*/ 4516094 w 5489944"/>
              <a:gd name="connsiteY20" fmla="*/ 216568 h 665747"/>
              <a:gd name="connsiteX21" fmla="*/ 4459947 w 5489944"/>
              <a:gd name="connsiteY21" fmla="*/ 176463 h 665747"/>
              <a:gd name="connsiteX22" fmla="*/ 4387758 w 5489944"/>
              <a:gd name="connsiteY22" fmla="*/ 120316 h 665747"/>
              <a:gd name="connsiteX23" fmla="*/ 4307547 w 5489944"/>
              <a:gd name="connsiteY23" fmla="*/ 56147 h 665747"/>
              <a:gd name="connsiteX24" fmla="*/ 4283484 w 5489944"/>
              <a:gd name="connsiteY24" fmla="*/ 40105 h 665747"/>
              <a:gd name="connsiteX25" fmla="*/ 4259421 w 5489944"/>
              <a:gd name="connsiteY25" fmla="*/ 32084 h 665747"/>
              <a:gd name="connsiteX26" fmla="*/ 4235358 w 5489944"/>
              <a:gd name="connsiteY26" fmla="*/ 16042 h 665747"/>
              <a:gd name="connsiteX27" fmla="*/ 4171189 w 5489944"/>
              <a:gd name="connsiteY27" fmla="*/ 0 h 665747"/>
              <a:gd name="connsiteX28" fmla="*/ 4018789 w 5489944"/>
              <a:gd name="connsiteY28" fmla="*/ 8021 h 665747"/>
              <a:gd name="connsiteX29" fmla="*/ 3994726 w 5489944"/>
              <a:gd name="connsiteY29" fmla="*/ 16042 h 665747"/>
              <a:gd name="connsiteX30" fmla="*/ 3962642 w 5489944"/>
              <a:gd name="connsiteY30" fmla="*/ 24063 h 665747"/>
              <a:gd name="connsiteX31" fmla="*/ 3906494 w 5489944"/>
              <a:gd name="connsiteY31" fmla="*/ 32084 h 665747"/>
              <a:gd name="connsiteX32" fmla="*/ 3826284 w 5489944"/>
              <a:gd name="connsiteY32" fmla="*/ 48126 h 665747"/>
              <a:gd name="connsiteX33" fmla="*/ 3681905 w 5489944"/>
              <a:gd name="connsiteY33" fmla="*/ 64168 h 665747"/>
              <a:gd name="connsiteX34" fmla="*/ 2992094 w 5489944"/>
              <a:gd name="connsiteY34" fmla="*/ 56147 h 665747"/>
              <a:gd name="connsiteX35" fmla="*/ 2591042 w 5489944"/>
              <a:gd name="connsiteY35" fmla="*/ 32084 h 665747"/>
              <a:gd name="connsiteX36" fmla="*/ 2173947 w 5489944"/>
              <a:gd name="connsiteY36" fmla="*/ 24063 h 665747"/>
              <a:gd name="connsiteX37" fmla="*/ 2149884 w 5489944"/>
              <a:gd name="connsiteY37" fmla="*/ 40105 h 665747"/>
              <a:gd name="connsiteX38" fmla="*/ 2117800 w 5489944"/>
              <a:gd name="connsiteY38" fmla="*/ 48126 h 665747"/>
              <a:gd name="connsiteX39" fmla="*/ 2093736 w 5489944"/>
              <a:gd name="connsiteY39" fmla="*/ 64168 h 665747"/>
              <a:gd name="connsiteX40" fmla="*/ 1989463 w 5489944"/>
              <a:gd name="connsiteY40" fmla="*/ 80210 h 665747"/>
              <a:gd name="connsiteX41" fmla="*/ 1580389 w 5489944"/>
              <a:gd name="connsiteY41" fmla="*/ 64168 h 665747"/>
              <a:gd name="connsiteX42" fmla="*/ 1556326 w 5489944"/>
              <a:gd name="connsiteY42" fmla="*/ 56147 h 665747"/>
              <a:gd name="connsiteX43" fmla="*/ 1492158 w 5489944"/>
              <a:gd name="connsiteY43" fmla="*/ 48126 h 665747"/>
              <a:gd name="connsiteX44" fmla="*/ 1203400 w 5489944"/>
              <a:gd name="connsiteY44" fmla="*/ 32084 h 665747"/>
              <a:gd name="connsiteX45" fmla="*/ 1179336 w 5489944"/>
              <a:gd name="connsiteY45" fmla="*/ 24063 h 665747"/>
              <a:gd name="connsiteX46" fmla="*/ 1115168 w 5489944"/>
              <a:gd name="connsiteY46" fmla="*/ 16042 h 665747"/>
              <a:gd name="connsiteX47" fmla="*/ 858494 w 5489944"/>
              <a:gd name="connsiteY47" fmla="*/ 24063 h 665747"/>
              <a:gd name="connsiteX48" fmla="*/ 802347 w 5489944"/>
              <a:gd name="connsiteY48" fmla="*/ 40105 h 665747"/>
              <a:gd name="connsiteX49" fmla="*/ 730158 w 5489944"/>
              <a:gd name="connsiteY49" fmla="*/ 48126 h 665747"/>
              <a:gd name="connsiteX50" fmla="*/ 649947 w 5489944"/>
              <a:gd name="connsiteY50" fmla="*/ 64168 h 665747"/>
              <a:gd name="connsiteX51" fmla="*/ 601821 w 5489944"/>
              <a:gd name="connsiteY51" fmla="*/ 72189 h 665747"/>
              <a:gd name="connsiteX52" fmla="*/ 208789 w 5489944"/>
              <a:gd name="connsiteY52" fmla="*/ 64168 h 665747"/>
              <a:gd name="connsiteX53" fmla="*/ 56389 w 5489944"/>
              <a:gd name="connsiteY53" fmla="*/ 72189 h 665747"/>
              <a:gd name="connsiteX54" fmla="*/ 40347 w 5489944"/>
              <a:gd name="connsiteY54" fmla="*/ 96253 h 665747"/>
              <a:gd name="connsiteX55" fmla="*/ 16284 w 5489944"/>
              <a:gd name="connsiteY55" fmla="*/ 152400 h 665747"/>
              <a:gd name="connsiteX56" fmla="*/ 242 w 5489944"/>
              <a:gd name="connsiteY56" fmla="*/ 360947 h 665747"/>
              <a:gd name="connsiteX57" fmla="*/ 8263 w 5489944"/>
              <a:gd name="connsiteY57" fmla="*/ 505326 h 665747"/>
              <a:gd name="connsiteX58" fmla="*/ 40347 w 5489944"/>
              <a:gd name="connsiteY58" fmla="*/ 553453 h 665747"/>
              <a:gd name="connsiteX59" fmla="*/ 72431 w 5489944"/>
              <a:gd name="connsiteY59" fmla="*/ 561474 h 665747"/>
              <a:gd name="connsiteX60" fmla="*/ 96494 w 5489944"/>
              <a:gd name="connsiteY60" fmla="*/ 569495 h 665747"/>
              <a:gd name="connsiteX61" fmla="*/ 168684 w 5489944"/>
              <a:gd name="connsiteY61" fmla="*/ 593558 h 665747"/>
              <a:gd name="connsiteX62" fmla="*/ 248894 w 5489944"/>
              <a:gd name="connsiteY62" fmla="*/ 609600 h 665747"/>
              <a:gd name="connsiteX63" fmla="*/ 313063 w 5489944"/>
              <a:gd name="connsiteY63" fmla="*/ 617621 h 665747"/>
              <a:gd name="connsiteX64" fmla="*/ 706094 w 5489944"/>
              <a:gd name="connsiteY64" fmla="*/ 609600 h 665747"/>
              <a:gd name="connsiteX65" fmla="*/ 794326 w 5489944"/>
              <a:gd name="connsiteY65" fmla="*/ 585537 h 665747"/>
              <a:gd name="connsiteX66" fmla="*/ 890579 w 5489944"/>
              <a:gd name="connsiteY66" fmla="*/ 569495 h 665747"/>
              <a:gd name="connsiteX67" fmla="*/ 922663 w 5489944"/>
              <a:gd name="connsiteY67" fmla="*/ 561474 h 665747"/>
              <a:gd name="connsiteX68" fmla="*/ 1917273 w 5489944"/>
              <a:gd name="connsiteY68" fmla="*/ 569495 h 665747"/>
              <a:gd name="connsiteX69" fmla="*/ 2382494 w 5489944"/>
              <a:gd name="connsiteY69" fmla="*/ 577516 h 665747"/>
              <a:gd name="connsiteX70" fmla="*/ 2494789 w 5489944"/>
              <a:gd name="connsiteY70" fmla="*/ 593558 h 665747"/>
              <a:gd name="connsiteX71" fmla="*/ 2526873 w 5489944"/>
              <a:gd name="connsiteY71" fmla="*/ 601579 h 665747"/>
              <a:gd name="connsiteX72" fmla="*/ 2703336 w 5489944"/>
              <a:gd name="connsiteY72" fmla="*/ 609600 h 665747"/>
              <a:gd name="connsiteX73" fmla="*/ 2943968 w 5489944"/>
              <a:gd name="connsiteY73" fmla="*/ 625642 h 665747"/>
              <a:gd name="connsiteX74" fmla="*/ 3954621 w 5489944"/>
              <a:gd name="connsiteY74" fmla="*/ 617621 h 665747"/>
              <a:gd name="connsiteX75" fmla="*/ 3994726 w 5489944"/>
              <a:gd name="connsiteY75" fmla="*/ 609600 h 665747"/>
              <a:gd name="connsiteX76" fmla="*/ 4050873 w 5489944"/>
              <a:gd name="connsiteY76" fmla="*/ 601579 h 665747"/>
              <a:gd name="connsiteX77" fmla="*/ 4074936 w 5489944"/>
              <a:gd name="connsiteY77" fmla="*/ 593558 h 665747"/>
              <a:gd name="connsiteX78" fmla="*/ 4107021 w 5489944"/>
              <a:gd name="connsiteY78" fmla="*/ 585537 h 665747"/>
              <a:gd name="connsiteX79" fmla="*/ 4139105 w 5489944"/>
              <a:gd name="connsiteY79" fmla="*/ 569495 h 665747"/>
              <a:gd name="connsiteX80" fmla="*/ 4171189 w 5489944"/>
              <a:gd name="connsiteY80" fmla="*/ 561474 h 665747"/>
              <a:gd name="connsiteX81" fmla="*/ 4195252 w 5489944"/>
              <a:gd name="connsiteY81" fmla="*/ 553453 h 665747"/>
              <a:gd name="connsiteX82" fmla="*/ 4219315 w 5489944"/>
              <a:gd name="connsiteY82" fmla="*/ 537410 h 665747"/>
              <a:gd name="connsiteX83" fmla="*/ 4235358 w 5489944"/>
              <a:gd name="connsiteY83" fmla="*/ 521368 h 665747"/>
              <a:gd name="connsiteX84" fmla="*/ 4291505 w 5489944"/>
              <a:gd name="connsiteY84" fmla="*/ 481263 h 665747"/>
              <a:gd name="connsiteX85" fmla="*/ 4315568 w 5489944"/>
              <a:gd name="connsiteY85" fmla="*/ 433137 h 665747"/>
              <a:gd name="connsiteX86" fmla="*/ 4347652 w 5489944"/>
              <a:gd name="connsiteY86" fmla="*/ 393031 h 665747"/>
              <a:gd name="connsiteX87" fmla="*/ 4363694 w 5489944"/>
              <a:gd name="connsiteY87" fmla="*/ 368968 h 665747"/>
              <a:gd name="connsiteX88" fmla="*/ 4387758 w 5489944"/>
              <a:gd name="connsiteY88" fmla="*/ 352926 h 665747"/>
              <a:gd name="connsiteX89" fmla="*/ 4411821 w 5489944"/>
              <a:gd name="connsiteY89" fmla="*/ 328863 h 665747"/>
              <a:gd name="connsiteX90" fmla="*/ 4459947 w 5489944"/>
              <a:gd name="connsiteY90" fmla="*/ 312821 h 665747"/>
              <a:gd name="connsiteX91" fmla="*/ 4484010 w 5489944"/>
              <a:gd name="connsiteY91" fmla="*/ 296779 h 665747"/>
              <a:gd name="connsiteX92" fmla="*/ 4532136 w 5489944"/>
              <a:gd name="connsiteY92" fmla="*/ 288758 h 665747"/>
              <a:gd name="connsiteX93" fmla="*/ 4572242 w 5489944"/>
              <a:gd name="connsiteY93" fmla="*/ 272716 h 6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489944" h="665747">
                <a:moveTo>
                  <a:pt x="5318200" y="665747"/>
                </a:moveTo>
                <a:lnTo>
                  <a:pt x="5270073" y="657726"/>
                </a:lnTo>
                <a:cubicBezTo>
                  <a:pt x="5263976" y="645532"/>
                  <a:pt x="5296546" y="649705"/>
                  <a:pt x="5310179" y="649705"/>
                </a:cubicBezTo>
                <a:cubicBezTo>
                  <a:pt x="5366390" y="649705"/>
                  <a:pt x="5534832" y="657726"/>
                  <a:pt x="5478621" y="657726"/>
                </a:cubicBezTo>
                <a:cubicBezTo>
                  <a:pt x="5350256" y="657726"/>
                  <a:pt x="5221947" y="652379"/>
                  <a:pt x="5093610" y="649705"/>
                </a:cubicBezTo>
                <a:cubicBezTo>
                  <a:pt x="5044808" y="637505"/>
                  <a:pt x="5074891" y="649435"/>
                  <a:pt x="5029442" y="617621"/>
                </a:cubicBezTo>
                <a:cubicBezTo>
                  <a:pt x="5005749" y="601036"/>
                  <a:pt x="4981315" y="585537"/>
                  <a:pt x="4957252" y="569495"/>
                </a:cubicBezTo>
                <a:cubicBezTo>
                  <a:pt x="4949231" y="564148"/>
                  <a:pt x="4940005" y="560270"/>
                  <a:pt x="4933189" y="553453"/>
                </a:cubicBezTo>
                <a:cubicBezTo>
                  <a:pt x="4925168" y="545432"/>
                  <a:pt x="4918080" y="536353"/>
                  <a:pt x="4909126" y="529389"/>
                </a:cubicBezTo>
                <a:cubicBezTo>
                  <a:pt x="4893907" y="517552"/>
                  <a:pt x="4877042" y="508000"/>
                  <a:pt x="4861000" y="497305"/>
                </a:cubicBezTo>
                <a:lnTo>
                  <a:pt x="4812873" y="465221"/>
                </a:lnTo>
                <a:cubicBezTo>
                  <a:pt x="4804852" y="459874"/>
                  <a:pt x="4795627" y="455996"/>
                  <a:pt x="4788810" y="449179"/>
                </a:cubicBezTo>
                <a:cubicBezTo>
                  <a:pt x="4731642" y="392011"/>
                  <a:pt x="4796526" y="453749"/>
                  <a:pt x="4740684" y="409074"/>
                </a:cubicBezTo>
                <a:cubicBezTo>
                  <a:pt x="4734779" y="404350"/>
                  <a:pt x="4730547" y="397755"/>
                  <a:pt x="4724642" y="393031"/>
                </a:cubicBezTo>
                <a:cubicBezTo>
                  <a:pt x="4717114" y="387009"/>
                  <a:pt x="4707834" y="383337"/>
                  <a:pt x="4700579" y="376989"/>
                </a:cubicBezTo>
                <a:cubicBezTo>
                  <a:pt x="4686351" y="364539"/>
                  <a:pt x="4676204" y="347371"/>
                  <a:pt x="4660473" y="336884"/>
                </a:cubicBezTo>
                <a:cubicBezTo>
                  <a:pt x="4652452" y="331537"/>
                  <a:pt x="4643615" y="327246"/>
                  <a:pt x="4636410" y="320842"/>
                </a:cubicBezTo>
                <a:cubicBezTo>
                  <a:pt x="4619454" y="305770"/>
                  <a:pt x="4606433" y="286328"/>
                  <a:pt x="4588284" y="272716"/>
                </a:cubicBezTo>
                <a:cubicBezTo>
                  <a:pt x="4577589" y="264695"/>
                  <a:pt x="4566470" y="257211"/>
                  <a:pt x="4556200" y="248653"/>
                </a:cubicBezTo>
                <a:cubicBezTo>
                  <a:pt x="4550390" y="243812"/>
                  <a:pt x="4546063" y="237334"/>
                  <a:pt x="4540158" y="232610"/>
                </a:cubicBezTo>
                <a:cubicBezTo>
                  <a:pt x="4532630" y="226588"/>
                  <a:pt x="4523414" y="222842"/>
                  <a:pt x="4516094" y="216568"/>
                </a:cubicBezTo>
                <a:cubicBezTo>
                  <a:pt x="4467649" y="175045"/>
                  <a:pt x="4504162" y="191201"/>
                  <a:pt x="4459947" y="176463"/>
                </a:cubicBezTo>
                <a:cubicBezTo>
                  <a:pt x="4405842" y="122358"/>
                  <a:pt x="4433344" y="135511"/>
                  <a:pt x="4387758" y="120316"/>
                </a:cubicBezTo>
                <a:cubicBezTo>
                  <a:pt x="4342040" y="74598"/>
                  <a:pt x="4368258" y="96621"/>
                  <a:pt x="4307547" y="56147"/>
                </a:cubicBezTo>
                <a:cubicBezTo>
                  <a:pt x="4299526" y="50800"/>
                  <a:pt x="4292629" y="43153"/>
                  <a:pt x="4283484" y="40105"/>
                </a:cubicBezTo>
                <a:cubicBezTo>
                  <a:pt x="4275463" y="37431"/>
                  <a:pt x="4266983" y="35865"/>
                  <a:pt x="4259421" y="32084"/>
                </a:cubicBezTo>
                <a:cubicBezTo>
                  <a:pt x="4250799" y="27773"/>
                  <a:pt x="4243980" y="20353"/>
                  <a:pt x="4235358" y="16042"/>
                </a:cubicBezTo>
                <a:cubicBezTo>
                  <a:pt x="4218916" y="7821"/>
                  <a:pt x="4186442" y="3051"/>
                  <a:pt x="4171189" y="0"/>
                </a:cubicBezTo>
                <a:cubicBezTo>
                  <a:pt x="4120389" y="2674"/>
                  <a:pt x="4069450" y="3415"/>
                  <a:pt x="4018789" y="8021"/>
                </a:cubicBezTo>
                <a:cubicBezTo>
                  <a:pt x="4010369" y="8786"/>
                  <a:pt x="4002856" y="13719"/>
                  <a:pt x="3994726" y="16042"/>
                </a:cubicBezTo>
                <a:cubicBezTo>
                  <a:pt x="3984126" y="19070"/>
                  <a:pt x="3973488" y="22091"/>
                  <a:pt x="3962642" y="24063"/>
                </a:cubicBezTo>
                <a:cubicBezTo>
                  <a:pt x="3944041" y="27445"/>
                  <a:pt x="3925210" y="29410"/>
                  <a:pt x="3906494" y="32084"/>
                </a:cubicBezTo>
                <a:cubicBezTo>
                  <a:pt x="3867587" y="45053"/>
                  <a:pt x="3883888" y="41214"/>
                  <a:pt x="3826284" y="48126"/>
                </a:cubicBezTo>
                <a:lnTo>
                  <a:pt x="3681905" y="64168"/>
                </a:lnTo>
                <a:lnTo>
                  <a:pt x="2992094" y="56147"/>
                </a:lnTo>
                <a:cubicBezTo>
                  <a:pt x="2881537" y="53428"/>
                  <a:pt x="2715537" y="40976"/>
                  <a:pt x="2591042" y="32084"/>
                </a:cubicBezTo>
                <a:cubicBezTo>
                  <a:pt x="2409606" y="1845"/>
                  <a:pt x="2460399" y="4078"/>
                  <a:pt x="2173947" y="24063"/>
                </a:cubicBezTo>
                <a:cubicBezTo>
                  <a:pt x="2164330" y="24734"/>
                  <a:pt x="2158745" y="36308"/>
                  <a:pt x="2149884" y="40105"/>
                </a:cubicBezTo>
                <a:cubicBezTo>
                  <a:pt x="2139752" y="44447"/>
                  <a:pt x="2128495" y="45452"/>
                  <a:pt x="2117800" y="48126"/>
                </a:cubicBezTo>
                <a:cubicBezTo>
                  <a:pt x="2109779" y="53473"/>
                  <a:pt x="2102359" y="59857"/>
                  <a:pt x="2093736" y="64168"/>
                </a:cubicBezTo>
                <a:cubicBezTo>
                  <a:pt x="2064829" y="78621"/>
                  <a:pt x="2012469" y="77909"/>
                  <a:pt x="1989463" y="80210"/>
                </a:cubicBezTo>
                <a:lnTo>
                  <a:pt x="1580389" y="64168"/>
                </a:lnTo>
                <a:cubicBezTo>
                  <a:pt x="1571947" y="63699"/>
                  <a:pt x="1564644" y="57659"/>
                  <a:pt x="1556326" y="56147"/>
                </a:cubicBezTo>
                <a:cubicBezTo>
                  <a:pt x="1535118" y="52291"/>
                  <a:pt x="1513547" y="50800"/>
                  <a:pt x="1492158" y="48126"/>
                </a:cubicBezTo>
                <a:cubicBezTo>
                  <a:pt x="1381973" y="11399"/>
                  <a:pt x="1501378" y="48638"/>
                  <a:pt x="1203400" y="32084"/>
                </a:cubicBezTo>
                <a:cubicBezTo>
                  <a:pt x="1194958" y="31615"/>
                  <a:pt x="1187655" y="25575"/>
                  <a:pt x="1179336" y="24063"/>
                </a:cubicBezTo>
                <a:cubicBezTo>
                  <a:pt x="1158128" y="20207"/>
                  <a:pt x="1136557" y="18716"/>
                  <a:pt x="1115168" y="16042"/>
                </a:cubicBezTo>
                <a:cubicBezTo>
                  <a:pt x="1029610" y="18716"/>
                  <a:pt x="943962" y="19315"/>
                  <a:pt x="858494" y="24063"/>
                </a:cubicBezTo>
                <a:cubicBezTo>
                  <a:pt x="821194" y="26135"/>
                  <a:pt x="834578" y="34733"/>
                  <a:pt x="802347" y="40105"/>
                </a:cubicBezTo>
                <a:cubicBezTo>
                  <a:pt x="778465" y="44085"/>
                  <a:pt x="754157" y="44926"/>
                  <a:pt x="730158" y="48126"/>
                </a:cubicBezTo>
                <a:cubicBezTo>
                  <a:pt x="647697" y="59121"/>
                  <a:pt x="713711" y="51415"/>
                  <a:pt x="649947" y="64168"/>
                </a:cubicBezTo>
                <a:cubicBezTo>
                  <a:pt x="634000" y="67357"/>
                  <a:pt x="617863" y="69515"/>
                  <a:pt x="601821" y="72189"/>
                </a:cubicBezTo>
                <a:cubicBezTo>
                  <a:pt x="470810" y="69515"/>
                  <a:pt x="339827" y="64168"/>
                  <a:pt x="208789" y="64168"/>
                </a:cubicBezTo>
                <a:cubicBezTo>
                  <a:pt x="157919" y="64168"/>
                  <a:pt x="106361" y="62670"/>
                  <a:pt x="56389" y="72189"/>
                </a:cubicBezTo>
                <a:cubicBezTo>
                  <a:pt x="46919" y="73993"/>
                  <a:pt x="45130" y="87883"/>
                  <a:pt x="40347" y="96253"/>
                </a:cubicBezTo>
                <a:cubicBezTo>
                  <a:pt x="24488" y="124007"/>
                  <a:pt x="25283" y="125403"/>
                  <a:pt x="16284" y="152400"/>
                </a:cubicBezTo>
                <a:cubicBezTo>
                  <a:pt x="10937" y="221916"/>
                  <a:pt x="1826" y="291244"/>
                  <a:pt x="242" y="360947"/>
                </a:cubicBezTo>
                <a:cubicBezTo>
                  <a:pt x="-853" y="409135"/>
                  <a:pt x="1751" y="457567"/>
                  <a:pt x="8263" y="505326"/>
                </a:cubicBezTo>
                <a:cubicBezTo>
                  <a:pt x="9693" y="515809"/>
                  <a:pt x="27231" y="546895"/>
                  <a:pt x="40347" y="553453"/>
                </a:cubicBezTo>
                <a:cubicBezTo>
                  <a:pt x="50207" y="558383"/>
                  <a:pt x="61831" y="558446"/>
                  <a:pt x="72431" y="561474"/>
                </a:cubicBezTo>
                <a:cubicBezTo>
                  <a:pt x="80561" y="563797"/>
                  <a:pt x="88932" y="565714"/>
                  <a:pt x="96494" y="569495"/>
                </a:cubicBezTo>
                <a:cubicBezTo>
                  <a:pt x="156418" y="599456"/>
                  <a:pt x="73382" y="575689"/>
                  <a:pt x="168684" y="593558"/>
                </a:cubicBezTo>
                <a:cubicBezTo>
                  <a:pt x="195483" y="598583"/>
                  <a:pt x="221999" y="605118"/>
                  <a:pt x="248894" y="609600"/>
                </a:cubicBezTo>
                <a:cubicBezTo>
                  <a:pt x="270157" y="613144"/>
                  <a:pt x="291673" y="614947"/>
                  <a:pt x="313063" y="617621"/>
                </a:cubicBezTo>
                <a:lnTo>
                  <a:pt x="706094" y="609600"/>
                </a:lnTo>
                <a:cubicBezTo>
                  <a:pt x="746374" y="608108"/>
                  <a:pt x="753617" y="593679"/>
                  <a:pt x="794326" y="585537"/>
                </a:cubicBezTo>
                <a:cubicBezTo>
                  <a:pt x="960574" y="552287"/>
                  <a:pt x="671713" y="609288"/>
                  <a:pt x="890579" y="569495"/>
                </a:cubicBezTo>
                <a:cubicBezTo>
                  <a:pt x="901425" y="567523"/>
                  <a:pt x="911968" y="564148"/>
                  <a:pt x="922663" y="561474"/>
                </a:cubicBezTo>
                <a:lnTo>
                  <a:pt x="1917273" y="569495"/>
                </a:lnTo>
                <a:cubicBezTo>
                  <a:pt x="2072360" y="571199"/>
                  <a:pt x="2227532" y="571059"/>
                  <a:pt x="2382494" y="577516"/>
                </a:cubicBezTo>
                <a:cubicBezTo>
                  <a:pt x="2420273" y="579090"/>
                  <a:pt x="2457492" y="587342"/>
                  <a:pt x="2494789" y="593558"/>
                </a:cubicBezTo>
                <a:cubicBezTo>
                  <a:pt x="2505663" y="595370"/>
                  <a:pt x="2515882" y="600734"/>
                  <a:pt x="2526873" y="601579"/>
                </a:cubicBezTo>
                <a:cubicBezTo>
                  <a:pt x="2585581" y="606095"/>
                  <a:pt x="2644552" y="606209"/>
                  <a:pt x="2703336" y="609600"/>
                </a:cubicBezTo>
                <a:lnTo>
                  <a:pt x="2943968" y="625642"/>
                </a:lnTo>
                <a:lnTo>
                  <a:pt x="3954621" y="617621"/>
                </a:lnTo>
                <a:cubicBezTo>
                  <a:pt x="3968252" y="617413"/>
                  <a:pt x="3981278" y="611841"/>
                  <a:pt x="3994726" y="609600"/>
                </a:cubicBezTo>
                <a:cubicBezTo>
                  <a:pt x="4013374" y="606492"/>
                  <a:pt x="4032157" y="604253"/>
                  <a:pt x="4050873" y="601579"/>
                </a:cubicBezTo>
                <a:cubicBezTo>
                  <a:pt x="4058894" y="598905"/>
                  <a:pt x="4066806" y="595881"/>
                  <a:pt x="4074936" y="593558"/>
                </a:cubicBezTo>
                <a:cubicBezTo>
                  <a:pt x="4085536" y="590529"/>
                  <a:pt x="4096699" y="589408"/>
                  <a:pt x="4107021" y="585537"/>
                </a:cubicBezTo>
                <a:cubicBezTo>
                  <a:pt x="4118217" y="581339"/>
                  <a:pt x="4127909" y="573693"/>
                  <a:pt x="4139105" y="569495"/>
                </a:cubicBezTo>
                <a:cubicBezTo>
                  <a:pt x="4149427" y="565624"/>
                  <a:pt x="4160589" y="564502"/>
                  <a:pt x="4171189" y="561474"/>
                </a:cubicBezTo>
                <a:cubicBezTo>
                  <a:pt x="4179319" y="559151"/>
                  <a:pt x="4187231" y="556127"/>
                  <a:pt x="4195252" y="553453"/>
                </a:cubicBezTo>
                <a:cubicBezTo>
                  <a:pt x="4203273" y="548105"/>
                  <a:pt x="4211787" y="543432"/>
                  <a:pt x="4219315" y="537410"/>
                </a:cubicBezTo>
                <a:cubicBezTo>
                  <a:pt x="4225220" y="532686"/>
                  <a:pt x="4229066" y="525563"/>
                  <a:pt x="4235358" y="521368"/>
                </a:cubicBezTo>
                <a:cubicBezTo>
                  <a:pt x="4277930" y="492987"/>
                  <a:pt x="4258663" y="520674"/>
                  <a:pt x="4291505" y="481263"/>
                </a:cubicBezTo>
                <a:cubicBezTo>
                  <a:pt x="4320239" y="446782"/>
                  <a:pt x="4297480" y="469312"/>
                  <a:pt x="4315568" y="433137"/>
                </a:cubicBezTo>
                <a:cubicBezTo>
                  <a:pt x="4332025" y="400223"/>
                  <a:pt x="4327759" y="417898"/>
                  <a:pt x="4347652" y="393031"/>
                </a:cubicBezTo>
                <a:cubicBezTo>
                  <a:pt x="4353674" y="385503"/>
                  <a:pt x="4356877" y="375784"/>
                  <a:pt x="4363694" y="368968"/>
                </a:cubicBezTo>
                <a:cubicBezTo>
                  <a:pt x="4370511" y="362151"/>
                  <a:pt x="4380352" y="359098"/>
                  <a:pt x="4387758" y="352926"/>
                </a:cubicBezTo>
                <a:cubicBezTo>
                  <a:pt x="4396472" y="345664"/>
                  <a:pt x="4401905" y="334372"/>
                  <a:pt x="4411821" y="328863"/>
                </a:cubicBezTo>
                <a:cubicBezTo>
                  <a:pt x="4426603" y="320651"/>
                  <a:pt x="4445877" y="322201"/>
                  <a:pt x="4459947" y="312821"/>
                </a:cubicBezTo>
                <a:cubicBezTo>
                  <a:pt x="4467968" y="307474"/>
                  <a:pt x="4474865" y="299827"/>
                  <a:pt x="4484010" y="296779"/>
                </a:cubicBezTo>
                <a:cubicBezTo>
                  <a:pt x="4499439" y="291636"/>
                  <a:pt x="4516260" y="292286"/>
                  <a:pt x="4532136" y="288758"/>
                </a:cubicBezTo>
                <a:cubicBezTo>
                  <a:pt x="4549979" y="284793"/>
                  <a:pt x="4557047" y="280314"/>
                  <a:pt x="4572242" y="27271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0766E6E-23ED-402D-97A1-B909E4519736}"/>
              </a:ext>
            </a:extLst>
          </p:cNvPr>
          <p:cNvSpPr txBox="1"/>
          <p:nvPr/>
        </p:nvSpPr>
        <p:spPr>
          <a:xfrm>
            <a:off x="6248400" y="5552182"/>
            <a:ext cx="247449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Prophets after the exile</a:t>
            </a:r>
          </a:p>
        </p:txBody>
      </p:sp>
      <p:sp>
        <p:nvSpPr>
          <p:cNvPr id="6" name="Rectangle 5">
            <a:extLst>
              <a:ext uri="{FF2B5EF4-FFF2-40B4-BE49-F238E27FC236}">
                <a16:creationId xmlns:a16="http://schemas.microsoft.com/office/drawing/2014/main" id="{6D3ECFAF-C248-47B5-8CC2-31A4BB4EE7AF}"/>
              </a:ext>
            </a:extLst>
          </p:cNvPr>
          <p:cNvSpPr/>
          <p:nvPr/>
        </p:nvSpPr>
        <p:spPr>
          <a:xfrm>
            <a:off x="5867400" y="2438400"/>
            <a:ext cx="3200400" cy="1371600"/>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4D10522-D2B5-4D19-BEB2-7BB1EE178972}"/>
              </a:ext>
            </a:extLst>
          </p:cNvPr>
          <p:cNvSpPr txBox="1"/>
          <p:nvPr/>
        </p:nvSpPr>
        <p:spPr>
          <a:xfrm>
            <a:off x="4259179" y="2971800"/>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6F093B7-4218-4A4C-9068-68C2C4B5E900}"/>
              </a:ext>
            </a:extLst>
          </p:cNvPr>
          <p:cNvSpPr txBox="1"/>
          <p:nvPr/>
        </p:nvSpPr>
        <p:spPr>
          <a:xfrm>
            <a:off x="6019799" y="2580382"/>
            <a:ext cx="294596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Prophets during the exile.</a:t>
            </a:r>
          </a:p>
        </p:txBody>
      </p:sp>
      <p:sp>
        <p:nvSpPr>
          <p:cNvPr id="9" name="Arrow: Left-Up 8">
            <a:extLst>
              <a:ext uri="{FF2B5EF4-FFF2-40B4-BE49-F238E27FC236}">
                <a16:creationId xmlns:a16="http://schemas.microsoft.com/office/drawing/2014/main" id="{20524CDC-E5D5-4F3B-9419-2AD70AFBA79F}"/>
              </a:ext>
            </a:extLst>
          </p:cNvPr>
          <p:cNvSpPr/>
          <p:nvPr/>
        </p:nvSpPr>
        <p:spPr>
          <a:xfrm>
            <a:off x="7162800" y="3681663"/>
            <a:ext cx="838200" cy="762000"/>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3108B1D-E45E-4CB5-89D3-FEDAD8978564}"/>
              </a:ext>
            </a:extLst>
          </p:cNvPr>
          <p:cNvSpPr/>
          <p:nvPr/>
        </p:nvSpPr>
        <p:spPr>
          <a:xfrm>
            <a:off x="457200" y="990600"/>
            <a:ext cx="4267200" cy="1828800"/>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11" name="TextBox 10">
            <a:extLst>
              <a:ext uri="{FF2B5EF4-FFF2-40B4-BE49-F238E27FC236}">
                <a16:creationId xmlns:a16="http://schemas.microsoft.com/office/drawing/2014/main" id="{DCB7A3E0-A309-4118-9D82-0D637E124939}"/>
              </a:ext>
            </a:extLst>
          </p:cNvPr>
          <p:cNvSpPr txBox="1"/>
          <p:nvPr/>
        </p:nvSpPr>
        <p:spPr>
          <a:xfrm>
            <a:off x="609600" y="1066800"/>
            <a:ext cx="38100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Prophets before exile to get people to repent.</a:t>
            </a:r>
          </a:p>
        </p:txBody>
      </p:sp>
      <p:sp>
        <p:nvSpPr>
          <p:cNvPr id="12" name="Arrow: Left 11">
            <a:extLst>
              <a:ext uri="{FF2B5EF4-FFF2-40B4-BE49-F238E27FC236}">
                <a16:creationId xmlns:a16="http://schemas.microsoft.com/office/drawing/2014/main" id="{2FD21A04-68A3-43C9-B7C4-D27BE8EEFFDB}"/>
              </a:ext>
            </a:extLst>
          </p:cNvPr>
          <p:cNvSpPr/>
          <p:nvPr/>
        </p:nvSpPr>
        <p:spPr>
          <a:xfrm rot="19267179">
            <a:off x="1982740" y="3046098"/>
            <a:ext cx="1297680" cy="2782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3" name="Arrow: Left 12">
            <a:extLst>
              <a:ext uri="{FF2B5EF4-FFF2-40B4-BE49-F238E27FC236}">
                <a16:creationId xmlns:a16="http://schemas.microsoft.com/office/drawing/2014/main" id="{34B8D993-A6BA-40FC-95D3-8EAC9B7E19E7}"/>
              </a:ext>
            </a:extLst>
          </p:cNvPr>
          <p:cNvSpPr/>
          <p:nvPr/>
        </p:nvSpPr>
        <p:spPr>
          <a:xfrm rot="16200000">
            <a:off x="2350787" y="3669016"/>
            <a:ext cx="2133599" cy="2819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Left 13">
            <a:extLst>
              <a:ext uri="{FF2B5EF4-FFF2-40B4-BE49-F238E27FC236}">
                <a16:creationId xmlns:a16="http://schemas.microsoft.com/office/drawing/2014/main" id="{8A321A9E-DB69-492B-87E2-FF612C2C821C}"/>
              </a:ext>
            </a:extLst>
          </p:cNvPr>
          <p:cNvSpPr/>
          <p:nvPr/>
        </p:nvSpPr>
        <p:spPr>
          <a:xfrm rot="10800000">
            <a:off x="4267200" y="1828800"/>
            <a:ext cx="914399"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tar: 7 Points 14">
            <a:extLst>
              <a:ext uri="{FF2B5EF4-FFF2-40B4-BE49-F238E27FC236}">
                <a16:creationId xmlns:a16="http://schemas.microsoft.com/office/drawing/2014/main" id="{8D90F4C0-0526-418B-A313-3F083B4CC605}"/>
              </a:ext>
            </a:extLst>
          </p:cNvPr>
          <p:cNvSpPr/>
          <p:nvPr/>
        </p:nvSpPr>
        <p:spPr>
          <a:xfrm rot="21138735">
            <a:off x="271436" y="3640405"/>
            <a:ext cx="870702" cy="890945"/>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9181719-F612-40DF-AE60-1F7AD757E9EC}"/>
              </a:ext>
            </a:extLst>
          </p:cNvPr>
          <p:cNvSpPr/>
          <p:nvPr/>
        </p:nvSpPr>
        <p:spPr>
          <a:xfrm>
            <a:off x="6019799" y="4506969"/>
            <a:ext cx="159509" cy="17488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22AEAEC-098D-47EE-8EA5-FF41510E294F}"/>
              </a:ext>
            </a:extLst>
          </p:cNvPr>
          <p:cNvSpPr/>
          <p:nvPr/>
        </p:nvSpPr>
        <p:spPr>
          <a:xfrm>
            <a:off x="0" y="0"/>
            <a:ext cx="9067801" cy="32159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F84269F-2FB7-4FB9-BDE6-7F5B5CF8AD9D}"/>
              </a:ext>
            </a:extLst>
          </p:cNvPr>
          <p:cNvSpPr txBox="1"/>
          <p:nvPr/>
        </p:nvSpPr>
        <p:spPr>
          <a:xfrm>
            <a:off x="7748" y="22545"/>
            <a:ext cx="9067799" cy="461665"/>
          </a:xfrm>
          <a:prstGeom prst="rect">
            <a:avLst/>
          </a:prstGeom>
          <a:solidFill>
            <a:schemeClr val="bg1"/>
          </a:solidFill>
          <a:ln w="571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Remember 4 Places, and 3 Times</a:t>
            </a:r>
          </a:p>
        </p:txBody>
      </p:sp>
      <p:sp>
        <p:nvSpPr>
          <p:cNvPr id="19" name="TextBox 18">
            <a:extLst>
              <a:ext uri="{FF2B5EF4-FFF2-40B4-BE49-F238E27FC236}">
                <a16:creationId xmlns:a16="http://schemas.microsoft.com/office/drawing/2014/main" id="{47C11CDA-5E19-4334-901E-F9C7FA6FB035}"/>
              </a:ext>
            </a:extLst>
          </p:cNvPr>
          <p:cNvSpPr txBox="1"/>
          <p:nvPr/>
        </p:nvSpPr>
        <p:spPr>
          <a:xfrm>
            <a:off x="8828204" y="6489813"/>
            <a:ext cx="1782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0" name="Arrow: Right 19">
            <a:extLst>
              <a:ext uri="{FF2B5EF4-FFF2-40B4-BE49-F238E27FC236}">
                <a16:creationId xmlns:a16="http://schemas.microsoft.com/office/drawing/2014/main" id="{BDB82382-73E3-2299-B4EF-0D673DE6E7F1}"/>
              </a:ext>
            </a:extLst>
          </p:cNvPr>
          <p:cNvSpPr/>
          <p:nvPr/>
        </p:nvSpPr>
        <p:spPr>
          <a:xfrm rot="16200000">
            <a:off x="2678739" y="6159680"/>
            <a:ext cx="687563" cy="402974"/>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728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bible_open3"/>
          <p:cNvPicPr>
            <a:picLocks noChangeAspect="1" noChangeArrowheads="1"/>
          </p:cNvPicPr>
          <p:nvPr/>
        </p:nvPicPr>
        <p:blipFill>
          <a:blip r:embed="rId2"/>
          <a:srcRect/>
          <a:stretch>
            <a:fillRect/>
          </a:stretch>
        </p:blipFill>
        <p:spPr>
          <a:xfrm>
            <a:off x="761999" y="429490"/>
            <a:ext cx="7696201" cy="6047510"/>
          </a:xfrm>
          <a:prstGeom prst="rect">
            <a:avLst/>
          </a:prstGeom>
          <a:noFill/>
        </p:spPr>
      </p:pic>
      <p:sp>
        <p:nvSpPr>
          <p:cNvPr id="3" name="Rectangle 2"/>
          <p:cNvSpPr/>
          <p:nvPr/>
        </p:nvSpPr>
        <p:spPr>
          <a:xfrm>
            <a:off x="1676400" y="1295400"/>
            <a:ext cx="2057400" cy="3733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Genesis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Exodus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Leviticus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Numbers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Deuteronomy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Joshua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Judges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Ruth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1 &amp; 2 Samuel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1 &amp; 2 Kings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1 &amp; 2 Chronicles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Ezra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Nehemiah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Esther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Job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Psalms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Proverbs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Ecclesiastes</a:t>
            </a:r>
          </a:p>
        </p:txBody>
      </p:sp>
      <p:sp>
        <p:nvSpPr>
          <p:cNvPr id="4" name="Rectangle 3"/>
          <p:cNvSpPr/>
          <p:nvPr/>
        </p:nvSpPr>
        <p:spPr>
          <a:xfrm>
            <a:off x="3048000" y="1143000"/>
            <a:ext cx="1790699" cy="4038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Song of Solomon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Isaiah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Jeremiah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Lamentations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Ezekiel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Daniel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Hosea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Joel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Amos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Obadiah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Jonah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Micah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Nahum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Habakkuk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Zephaniah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Haggai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a:ea typeface="+mn-ea"/>
                <a:cs typeface="+mn-cs"/>
              </a:rPr>
              <a:t>Zechariah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Malachi</a:t>
            </a:r>
          </a:p>
        </p:txBody>
      </p:sp>
      <p:sp>
        <p:nvSpPr>
          <p:cNvPr id="5" name="Rectangle 4"/>
          <p:cNvSpPr/>
          <p:nvPr/>
        </p:nvSpPr>
        <p:spPr>
          <a:xfrm>
            <a:off x="1676400" y="685800"/>
            <a:ext cx="2590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srgbClr val="000000"/>
                </a:solidFill>
                <a:effectLst/>
                <a:uLnTx/>
                <a:uFillTx/>
                <a:latin typeface="Times New Roman"/>
                <a:ea typeface="+mn-ea"/>
                <a:cs typeface="+mn-cs"/>
              </a:rPr>
              <a:t>Table Of Contents</a:t>
            </a:r>
          </a:p>
        </p:txBody>
      </p:sp>
      <p:sp>
        <p:nvSpPr>
          <p:cNvPr id="7" name="Rectangle 6"/>
          <p:cNvSpPr/>
          <p:nvPr/>
        </p:nvSpPr>
        <p:spPr>
          <a:xfrm>
            <a:off x="3048000" y="1447800"/>
            <a:ext cx="1143000" cy="3657600"/>
          </a:xfrm>
          <a:prstGeom prst="rect">
            <a:avLst/>
          </a:prstGeom>
          <a:noFill/>
          <a:ln w="38100">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4838699" y="1447800"/>
            <a:ext cx="1257301" cy="3657600"/>
          </a:xfrm>
          <a:prstGeom prst="rect">
            <a:avLst/>
          </a:prstGeom>
          <a:noFill/>
          <a:ln w="38100">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Jonah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Joel	</a:t>
            </a:r>
            <a:endParaRPr kumimoji="0" lang="en-US" sz="1800" b="0" i="0" u="none" strike="noStrike" kern="1200" cap="none" spc="0" normalizeH="0" baseline="0" noProof="0" dirty="0">
              <a:ln>
                <a:noFill/>
              </a:ln>
              <a:solidFill>
                <a:srgbClr val="000000"/>
              </a:solidFill>
              <a:effectLst/>
              <a:uLnTx/>
              <a:uFillTx/>
              <a:latin typeface="Times New Roman"/>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Amos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Hosea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Isaiah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Micah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Jeremiah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Lamentations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Zephaniah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Nahum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Habakkuk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Obadiah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a:t>
            </a:r>
            <a:r>
              <a:rPr kumimoji="0" lang="en-US" sz="1400" b="0" i="0" u="none" strike="noStrike" kern="1200" cap="none" spc="0" normalizeH="0" baseline="0" noProof="0" dirty="0">
                <a:ln>
                  <a:noFill/>
                </a:ln>
                <a:solidFill>
                  <a:srgbClr val="FF0000"/>
                </a:solidFill>
                <a:effectLst/>
                <a:uLnTx/>
                <a:uFillTx/>
                <a:latin typeface="Times New Roman"/>
                <a:ea typeface="+mn-ea"/>
                <a:cs typeface="Arial" pitchFamily="34" charset="0"/>
              </a:rPr>
              <a:t> </a:t>
            </a: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Daniel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Ezekiel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Haggai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a:t>
            </a:r>
            <a:r>
              <a:rPr kumimoji="0" lang="en-US" sz="1400" b="1" i="0" u="none" strike="noStrike" kern="1200" cap="none" spc="0" normalizeH="0" baseline="0" noProof="0" dirty="0">
                <a:ln>
                  <a:noFill/>
                </a:ln>
                <a:solidFill>
                  <a:srgbClr val="FF0000"/>
                </a:solidFill>
                <a:effectLst/>
                <a:uLnTx/>
                <a:uFillTx/>
                <a:latin typeface="Times New Roman"/>
                <a:ea typeface="+mn-ea"/>
                <a:cs typeface="Arial" pitchFamily="34" charset="0"/>
              </a:rPr>
              <a:t>Zechariah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Arial" pitchFamily="34" charset="0"/>
              </a:rPr>
              <a:t>  Malachi</a:t>
            </a:r>
            <a:endParaRPr kumimoji="0" lang="en-US" sz="1050" b="0" i="0" u="none" strike="noStrike" kern="1200" cap="none" spc="0" normalizeH="0" baseline="0" noProof="0" dirty="0">
              <a:ln>
                <a:noFill/>
              </a:ln>
              <a:solidFill>
                <a:srgbClr val="000000"/>
              </a:solidFill>
              <a:effectLst/>
              <a:uLnTx/>
              <a:uFillTx/>
              <a:latin typeface="Times New Roman"/>
              <a:ea typeface="+mn-ea"/>
              <a:cs typeface="Arial" pitchFamily="34" charset="0"/>
            </a:endParaRPr>
          </a:p>
        </p:txBody>
      </p:sp>
      <p:sp>
        <p:nvSpPr>
          <p:cNvPr id="12" name="Rectangle 11"/>
          <p:cNvSpPr/>
          <p:nvPr/>
        </p:nvSpPr>
        <p:spPr>
          <a:xfrm>
            <a:off x="4914899" y="838200"/>
            <a:ext cx="2705101"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Observe  the placement   of Zechariah  in the</a:t>
            </a:r>
          </a:p>
        </p:txBody>
      </p:sp>
      <p:sp>
        <p:nvSpPr>
          <p:cNvPr id="13" name="Rectangle 12"/>
          <p:cNvSpPr/>
          <p:nvPr/>
        </p:nvSpPr>
        <p:spPr>
          <a:xfrm>
            <a:off x="6096000" y="1371600"/>
            <a:ext cx="154305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chronological listing of the books of prophecy.</a:t>
            </a:r>
          </a:p>
        </p:txBody>
      </p:sp>
      <p:sp>
        <p:nvSpPr>
          <p:cNvPr id="15" name="Curved Left Arrow 14"/>
          <p:cNvSpPr/>
          <p:nvPr/>
        </p:nvSpPr>
        <p:spPr>
          <a:xfrm rot="1315944">
            <a:off x="6206805" y="2614846"/>
            <a:ext cx="923621" cy="2597111"/>
          </a:xfrm>
          <a:prstGeom prst="curved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176211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09600"/>
            <a:ext cx="3886200" cy="5638800"/>
          </a:xfrm>
          <a:prstGeom prst="rect">
            <a:avLst/>
          </a:prstGeom>
          <a:solidFill>
            <a:schemeClr val="bg1"/>
          </a:solidFill>
          <a:ln w="57150">
            <a:solidFill>
              <a:srgbClr val="47921E"/>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solidFill>
                    <a:sysClr val="windowText" lastClr="000000"/>
                  </a:solidFill>
                </a:ln>
                <a:solidFill>
                  <a:srgbClr val="00B000"/>
                </a:solidFill>
                <a:effectLst/>
                <a:uLnTx/>
                <a:uFillTx/>
                <a:latin typeface="Arial" pitchFamily="34" charset="0"/>
                <a:ea typeface="+mn-ea"/>
                <a:cs typeface="Arial" pitchFamily="34" charset="0"/>
              </a:rPr>
              <a:t>Two Periods After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solidFill>
                    <a:sysClr val="windowText" lastClr="000000"/>
                  </a:solidFill>
                </a:ln>
                <a:solidFill>
                  <a:srgbClr val="00B000"/>
                </a:solidFill>
                <a:effectLst/>
                <a:uLnTx/>
                <a:uFillTx/>
                <a:latin typeface="Arial" pitchFamily="34" charset="0"/>
                <a:ea typeface="+mn-ea"/>
                <a:cs typeface="Arial" pitchFamily="34" charset="0"/>
              </a:rPr>
              <a:t>The Return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0" normalizeH="0" baseline="0" noProof="0" dirty="0">
              <a:ln>
                <a:solidFill>
                  <a:sysClr val="windowText" lastClr="000000"/>
                </a:solidFill>
              </a:ln>
              <a:solidFill>
                <a:srgbClr val="00B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r>
              <a:rPr kumimoji="0" lang="en-US" sz="2000" b="1" i="0" u="none" strike="noStrike" kern="1200" cap="none" spc="0" normalizeH="0" baseline="0" noProof="0" dirty="0">
                <a:ln>
                  <a:noFill/>
                </a:ln>
                <a:solidFill>
                  <a:srgbClr val="000000"/>
                </a:solidFill>
                <a:effectLst/>
                <a:uLnTx/>
                <a:uFillTx/>
                <a:latin typeface="Times New Roman"/>
                <a:ea typeface="+mn-ea"/>
                <a:cs typeface="+mn-cs"/>
              </a:rPr>
              <a:t>1st period:</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Times New Roman"/>
                <a:ea typeface="+mn-ea"/>
                <a:cs typeface="+mn-cs"/>
              </a:rPr>
              <a:t>Zerubbabel—Governor</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Joshua—Priest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The temple was rebuilt (Ezra 3-6)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Haggai and </a:t>
            </a:r>
            <a:r>
              <a:rPr kumimoji="0" lang="en-US" sz="2000" b="1" i="0" u="none" strike="noStrike" kern="1200" cap="none" spc="0" normalizeH="0" baseline="0" noProof="0" dirty="0">
                <a:ln>
                  <a:solidFill>
                    <a:sysClr val="windowText" lastClr="000000"/>
                  </a:solidFill>
                </a:ln>
                <a:solidFill>
                  <a:srgbClr val="EA0000"/>
                </a:solidFill>
                <a:effectLst/>
                <a:uLnTx/>
                <a:uFillTx/>
                <a:latin typeface="Times New Roman"/>
                <a:ea typeface="+mn-ea"/>
                <a:cs typeface="+mn-cs"/>
              </a:rPr>
              <a:t>Zechariah</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—Prophets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Lasted about 20 years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Esther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2</a:t>
            </a:r>
            <a:r>
              <a:rPr kumimoji="0" lang="en-US" sz="2000" b="1" i="0" u="none" strike="noStrike" kern="1200" cap="none" spc="0" normalizeH="0" baseline="30000" noProof="0" dirty="0">
                <a:ln>
                  <a:noFill/>
                </a:ln>
                <a:solidFill>
                  <a:srgbClr val="000000"/>
                </a:solidFill>
                <a:effectLst/>
                <a:uLnTx/>
                <a:uFillTx/>
                <a:latin typeface="Times New Roman"/>
                <a:ea typeface="+mn-ea"/>
                <a:cs typeface="+mn-cs"/>
              </a:rPr>
              <a:t>nd</a:t>
            </a:r>
            <a:r>
              <a:rPr kumimoji="0" lang="en-US" sz="2000" b="1" i="0" u="none" strike="noStrike" kern="1200" cap="none" spc="0" normalizeH="0" baseline="0" noProof="0" dirty="0">
                <a:ln>
                  <a:noFill/>
                </a:ln>
                <a:solidFill>
                  <a:srgbClr val="000000"/>
                </a:solidFill>
                <a:effectLst/>
                <a:uLnTx/>
                <a:uFillTx/>
                <a:latin typeface="Times New Roman"/>
                <a:ea typeface="+mn-ea"/>
                <a:cs typeface="+mn-cs"/>
              </a:rPr>
              <a:t> Period: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Nehemiah—Governor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Ezra—Priest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Rebuilt the wall; Jerusalem was restored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Malachi—Prophet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Lasted about 25 years</a:t>
            </a:r>
          </a:p>
        </p:txBody>
      </p:sp>
      <p:sp>
        <p:nvSpPr>
          <p:cNvPr id="8" name="Rectangle 7"/>
          <p:cNvSpPr/>
          <p:nvPr/>
        </p:nvSpPr>
        <p:spPr>
          <a:xfrm>
            <a:off x="990600" y="1524000"/>
            <a:ext cx="4191000" cy="1981200"/>
          </a:xfrm>
          <a:prstGeom prst="rect">
            <a:avLst/>
          </a:prstGeom>
          <a:noFill/>
          <a:ln w="57150">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990600" y="3962400"/>
            <a:ext cx="4191000" cy="2209800"/>
          </a:xfrm>
          <a:prstGeom prst="rect">
            <a:avLst/>
          </a:prstGeom>
          <a:noFill/>
          <a:ln w="57150">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ular Callout 9"/>
          <p:cNvSpPr/>
          <p:nvPr/>
        </p:nvSpPr>
        <p:spPr>
          <a:xfrm>
            <a:off x="5562600" y="609600"/>
            <a:ext cx="2747034" cy="5562600"/>
          </a:xfrm>
          <a:prstGeom prst="wedgeRectCallout">
            <a:avLst>
              <a:gd name="adj1" fmla="val -49906"/>
              <a:gd name="adj2" fmla="val -16982"/>
            </a:avLst>
          </a:prstGeom>
          <a:solidFill>
            <a:schemeClr val="bg1"/>
          </a:solidFill>
          <a:ln w="85725" cmpd="sng">
            <a:solidFill>
              <a:srgbClr val="0092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w="6350">
                  <a:solidFill>
                    <a:srgbClr val="000000"/>
                  </a:solidFill>
                </a:ln>
                <a:solidFill>
                  <a:srgbClr val="FF0000"/>
                </a:solidFill>
                <a:effectLst/>
                <a:uLnTx/>
                <a:uFillTx/>
                <a:latin typeface="Times New Roman"/>
                <a:ea typeface="+mn-ea"/>
                <a:cs typeface="+mn-cs"/>
              </a:rPr>
              <a:t>Ezra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Arial" pitchFamily="34" charset="0"/>
              </a:rPr>
              <a:t>gives an account of both periods.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w="6350">
                  <a:solidFill>
                    <a:srgbClr val="000000"/>
                  </a:solidFill>
                </a:ln>
                <a:solidFill>
                  <a:srgbClr val="FF0000"/>
                </a:solidFill>
                <a:effectLst/>
                <a:uLnTx/>
                <a:uFillTx/>
                <a:latin typeface="Times New Roman"/>
                <a:ea typeface="+mn-ea"/>
                <a:cs typeface="+mn-cs"/>
              </a:rPr>
              <a:t>Nehemiah</a:t>
            </a:r>
            <a:endParaRPr kumimoji="0" lang="en-US" sz="3200" b="0" i="0" u="none" strike="noStrike" kern="1200" cap="none" spc="0" normalizeH="0" baseline="0" noProof="0" dirty="0">
              <a:ln>
                <a:noFill/>
              </a:ln>
              <a:solidFill>
                <a:srgbClr val="000000"/>
              </a:solidFill>
              <a:effectLst/>
              <a:uLnTx/>
              <a:uFillTx/>
              <a:latin typeface="Times New Roman"/>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Arial" pitchFamily="34" charset="0"/>
              </a:rPr>
              <a:t>tells of the 2nd period.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w="6350">
                  <a:solidFill>
                    <a:srgbClr val="000000"/>
                  </a:solidFill>
                </a:ln>
                <a:solidFill>
                  <a:srgbClr val="FF0000"/>
                </a:solidFill>
                <a:effectLst/>
                <a:uLnTx/>
                <a:uFillTx/>
                <a:latin typeface="Times New Roman"/>
                <a:ea typeface="+mn-ea"/>
                <a:cs typeface="+mn-cs"/>
              </a:rPr>
              <a:t>Esther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Arial" pitchFamily="34" charset="0"/>
              </a:rPr>
              <a:t>comes in between the two periods.</a:t>
            </a:r>
          </a:p>
        </p:txBody>
      </p:sp>
      <p:sp>
        <p:nvSpPr>
          <p:cNvPr id="6" name="Rectangular Callout 5"/>
          <p:cNvSpPr/>
          <p:nvPr/>
        </p:nvSpPr>
        <p:spPr>
          <a:xfrm>
            <a:off x="3581400" y="762000"/>
            <a:ext cx="2895600" cy="1333500"/>
          </a:xfrm>
          <a:prstGeom prst="wedgeRectCallout">
            <a:avLst>
              <a:gd name="adj1" fmla="val -64693"/>
              <a:gd name="adj2" fmla="val 99381"/>
            </a:avLst>
          </a:prstGeom>
          <a:solidFill>
            <a:schemeClr val="bg1"/>
          </a:solidFill>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solidFill>
                    <a:sysClr val="windowText" lastClr="000000"/>
                  </a:solidFill>
                </a:ln>
                <a:solidFill>
                  <a:srgbClr val="EA0000"/>
                </a:solidFill>
                <a:effectLst/>
                <a:uLnTx/>
                <a:uFillTx/>
                <a:latin typeface="Arial" pitchFamily="34" charset="0"/>
                <a:ea typeface="+mn-ea"/>
                <a:cs typeface="Arial" pitchFamily="34" charset="0"/>
              </a:rPr>
              <a:t>Zechariah</a:t>
            </a:r>
            <a:r>
              <a:rPr kumimoji="0" lang="en-US" sz="20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 </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began his ministry 18 years after the people began to return from captivity.</a:t>
            </a:r>
          </a:p>
        </p:txBody>
      </p:sp>
    </p:spTree>
    <p:extLst>
      <p:ext uri="{BB962C8B-B14F-4D97-AF65-F5344CB8AC3E}">
        <p14:creationId xmlns:p14="http://schemas.microsoft.com/office/powerpoint/2010/main" val="6299688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800" decel="100000"/>
                                        <p:tgtEl>
                                          <p:spTgt spid="6"/>
                                        </p:tgtEl>
                                      </p:cBhvr>
                                    </p:animEffect>
                                    <p:anim calcmode="lin" valueType="num">
                                      <p:cBhvr>
                                        <p:cTn id="19" dur="800" decel="100000" fill="hold"/>
                                        <p:tgtEl>
                                          <p:spTgt spid="6"/>
                                        </p:tgtEl>
                                        <p:attrNameLst>
                                          <p:attrName>style.rotation</p:attrName>
                                        </p:attrNameLst>
                                      </p:cBhvr>
                                      <p:tavLst>
                                        <p:tav tm="0">
                                          <p:val>
                                            <p:fltVal val="-90"/>
                                          </p:val>
                                        </p:tav>
                                        <p:tav tm="100000">
                                          <p:val>
                                            <p:fltVal val="0"/>
                                          </p:val>
                                        </p:tav>
                                      </p:tavLst>
                                    </p:anim>
                                    <p:anim calcmode="lin" valueType="num">
                                      <p:cBhvr>
                                        <p:cTn id="20" dur="800" decel="100000" fill="hold"/>
                                        <p:tgtEl>
                                          <p:spTgt spid="6"/>
                                        </p:tgtEl>
                                        <p:attrNameLst>
                                          <p:attrName>ppt_x</p:attrName>
                                        </p:attrNameLst>
                                      </p:cBhvr>
                                      <p:tavLst>
                                        <p:tav tm="0">
                                          <p:val>
                                            <p:strVal val="#ppt_x+0.4"/>
                                          </p:val>
                                        </p:tav>
                                        <p:tav tm="100000">
                                          <p:val>
                                            <p:strVal val="#ppt_x-0.05"/>
                                          </p:val>
                                        </p:tav>
                                      </p:tavLst>
                                    </p:anim>
                                    <p:anim calcmode="lin" valueType="num">
                                      <p:cBhvr>
                                        <p:cTn id="21" dur="800" decel="100000" fill="hold"/>
                                        <p:tgtEl>
                                          <p:spTgt spid="6"/>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85800"/>
            <a:ext cx="9144000" cy="5562600"/>
          </a:xfrm>
          <a:prstGeom prst="rect">
            <a:avLst/>
          </a:prstGeom>
          <a:solidFill>
            <a:srgbClr val="33831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pic>
        <p:nvPicPr>
          <p:cNvPr id="8196" name="Picture 4" descr="C:\users\sheila\desktop\bible study\ultimate royality free\1-bib pics-ot\daniel &amp; bab captvty\israel's captivity\1479018 Sad Israelites.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a:stretch>
            <a:fillRect/>
          </a:stretch>
        </p:blipFill>
        <p:spPr bwMode="auto">
          <a:xfrm>
            <a:off x="4572000" y="457200"/>
            <a:ext cx="3913188" cy="586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8" name="Picture 6" descr="C:\users\sheila\desktop\bible study\ultimate royality free\1-bib pics-ot\tabernacle &amp; furniture\brazen altar\Altar 58-1177-b.jpg"/>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rcRect/>
          <a:stretch>
            <a:fillRect/>
          </a:stretch>
        </p:blipFill>
        <p:spPr bwMode="auto">
          <a:xfrm>
            <a:off x="4572000" y="457200"/>
            <a:ext cx="3890963" cy="586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Bevel 3"/>
          <p:cNvSpPr/>
          <p:nvPr/>
        </p:nvSpPr>
        <p:spPr>
          <a:xfrm>
            <a:off x="762000" y="838200"/>
            <a:ext cx="3657600" cy="5257800"/>
          </a:xfrm>
          <a:prstGeom prst="bevel">
            <a:avLst/>
          </a:prstGeom>
          <a:blipFill>
            <a:blip r:embed="rId6"/>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990600" y="1066800"/>
            <a:ext cx="3200400" cy="4724400"/>
          </a:xfrm>
          <a:prstGeom prst="rect">
            <a:avLst/>
          </a:prstGeom>
          <a:solidFill>
            <a:schemeClr val="bg1"/>
          </a:solidFill>
          <a:ln>
            <a:solidFill>
              <a:schemeClr val="bg2">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As soon as they came up out of captivity they set up an altar for sacrifice, and within a year laid the foundations of a temple </a:t>
            </a:r>
            <a:r>
              <a:rPr kumimoji="0" lang="en-US" sz="18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(Ezra 3:10). </a:t>
            </a: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They were served with a prohibition from the Persian court and charged not to go on with it.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Persians forced them to stop with violence until the Jews offered no opposition.  They had no spirit to set about it again, but let it stand incomplete.</a:t>
            </a:r>
          </a:p>
        </p:txBody>
      </p:sp>
      <p:sp>
        <p:nvSpPr>
          <p:cNvPr id="2" name="Explosion 2 1"/>
          <p:cNvSpPr/>
          <p:nvPr/>
        </p:nvSpPr>
        <p:spPr>
          <a:xfrm>
            <a:off x="1828800" y="3810000"/>
            <a:ext cx="1676400" cy="76200"/>
          </a:xfrm>
          <a:prstGeom prst="irregularSeal2">
            <a:avLst/>
          </a:prstGeom>
          <a:solidFill>
            <a:srgbClr val="3A7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7196513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8198"/>
                                        </p:tgtEl>
                                      </p:cBhvr>
                                    </p:animEffect>
                                    <p:set>
                                      <p:cBhvr>
                                        <p:cTn id="7" dur="1" fill="hold">
                                          <p:stCondLst>
                                            <p:cond delay="999"/>
                                          </p:stCondLst>
                                        </p:cTn>
                                        <p:tgtEl>
                                          <p:spTgt spid="81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57007"/>
            <a:ext cx="4114800" cy="4910393"/>
          </a:xfrm>
          <a:prstGeom prst="rect">
            <a:avLst/>
          </a:prstGeom>
          <a:solidFill>
            <a:srgbClr val="338313"/>
          </a:solidFill>
          <a:ln w="76200">
            <a:solidFill>
              <a:schemeClr val="tx1"/>
            </a:solid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pic>
        <p:nvPicPr>
          <p:cNvPr id="12293" name="Picture 5" descr="C:\users\sheila\desktop\bible study\ultimate royality free\1-bib pics-ot\temple\laying_the_foundation_of_the_te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267" y="0"/>
            <a:ext cx="5652134"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066800" y="1371600"/>
            <a:ext cx="2743200" cy="4191000"/>
          </a:xfrm>
          <a:prstGeom prst="rect">
            <a:avLst/>
          </a:prstGeom>
          <a:solidFill>
            <a:schemeClr val="bg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After the foundation sat for 15 years Haggai urged the Jews to again  undertake the work of rebuilding the temple despite the threatening objections.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Four months later he was joined by </a:t>
            </a:r>
            <a:r>
              <a:rPr kumimoji="0" lang="en-US" sz="2000" b="1" i="0" u="none" strike="noStrike" kern="1200" cap="none" spc="0" normalizeH="0" baseline="0" noProof="0" dirty="0">
                <a:ln>
                  <a:solidFill>
                    <a:srgbClr val="000000"/>
                  </a:solidFill>
                </a:ln>
                <a:solidFill>
                  <a:srgbClr val="FF0000"/>
                </a:solidFill>
                <a:effectLst/>
                <a:uLnTx/>
                <a:uFillTx/>
                <a:latin typeface="Arial" pitchFamily="34" charset="0"/>
                <a:ea typeface="+mn-ea"/>
                <a:cs typeface="Arial" pitchFamily="34" charset="0"/>
              </a:rPr>
              <a:t>Zechariah</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In four years the temple was completed.</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752600"/>
            <a:ext cx="4419600" cy="4267200"/>
          </a:xfrm>
          <a:prstGeom prst="rect">
            <a:avLst/>
          </a:prstGeom>
          <a:solidFill>
            <a:srgbClr val="00A400"/>
          </a:solidFill>
          <a:ln w="317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 name="Rectangle 4"/>
          <p:cNvSpPr/>
          <p:nvPr/>
        </p:nvSpPr>
        <p:spPr>
          <a:xfrm>
            <a:off x="1066800" y="1937857"/>
            <a:ext cx="3810000" cy="3700943"/>
          </a:xfrm>
          <a:prstGeom prst="rect">
            <a:avLst/>
          </a:prstGeom>
          <a:solidFill>
            <a:schemeClr val="bg1"/>
          </a:solidFill>
          <a:ln w="3810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book of Zechariah has two main points: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dirty="0">
                <a:ln>
                  <a:solidFill>
                    <a:srgbClr val="000000"/>
                  </a:solidFill>
                </a:ln>
                <a:solidFill>
                  <a:srgbClr val="00CC99">
                    <a:lumMod val="50000"/>
                  </a:srgbClr>
                </a:solidFill>
                <a:effectLst/>
                <a:uLnTx/>
                <a:uFillTx/>
                <a:latin typeface="Arial" pitchFamily="34" charset="0"/>
                <a:ea typeface="+mn-ea"/>
                <a:cs typeface="Arial" pitchFamily="34" charset="0"/>
              </a:rPr>
              <a:t>THE RETURN OF THE JEWS FROM BABYLON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dirty="0">
                <a:ln>
                  <a:solidFill>
                    <a:srgbClr val="000000"/>
                  </a:solidFill>
                </a:ln>
                <a:solidFill>
                  <a:srgbClr val="00CC99">
                    <a:lumMod val="50000"/>
                  </a:srgbClr>
                </a:solidFill>
                <a:effectLst/>
                <a:uLnTx/>
                <a:uFillTx/>
                <a:latin typeface="Arial" pitchFamily="34" charset="0"/>
                <a:ea typeface="+mn-ea"/>
                <a:cs typeface="Arial" pitchFamily="34" charset="0"/>
              </a:rPr>
              <a:t>&amp;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dirty="0">
                <a:ln>
                  <a:solidFill>
                    <a:srgbClr val="000000"/>
                  </a:solidFill>
                </a:ln>
                <a:solidFill>
                  <a:srgbClr val="00CC99">
                    <a:lumMod val="50000"/>
                  </a:srgbClr>
                </a:solidFill>
                <a:effectLst/>
                <a:uLnTx/>
                <a:uFillTx/>
                <a:latin typeface="Arial" pitchFamily="34" charset="0"/>
                <a:ea typeface="+mn-ea"/>
                <a:cs typeface="Arial" pitchFamily="34" charset="0"/>
              </a:rPr>
              <a:t>THE COMING OF CHRIST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solidFill>
                  <a:srgbClr val="000000"/>
                </a:solidFill>
              </a:ln>
              <a:solidFill>
                <a:srgbClr val="00CC99">
                  <a:lumMod val="50000"/>
                </a:srgbClr>
              </a:solidFill>
              <a:effectLst/>
              <a:uLnTx/>
              <a:uFillTx/>
              <a:latin typeface="Arial" pitchFamily="34" charset="0"/>
              <a:ea typeface="+mn-ea"/>
              <a:cs typeface="Arial" pitchFamily="34" charset="0"/>
            </a:endParaRPr>
          </a:p>
        </p:txBody>
      </p:sp>
      <p:sp>
        <p:nvSpPr>
          <p:cNvPr id="7" name="Rectangle 6"/>
          <p:cNvSpPr/>
          <p:nvPr/>
        </p:nvSpPr>
        <p:spPr>
          <a:xfrm>
            <a:off x="0" y="533400"/>
            <a:ext cx="9144000" cy="9906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1430">
                  <a:noFill/>
                </a:ln>
                <a:solidFill>
                  <a:srgbClr val="00A400"/>
                </a:solidFill>
                <a:effectLst/>
                <a:uLnTx/>
                <a:uFillTx/>
                <a:latin typeface="Arial" pitchFamily="34" charset="0"/>
                <a:ea typeface="+mn-ea"/>
                <a:cs typeface="Arial" pitchFamily="34" charset="0"/>
              </a:rPr>
              <a:t>VISIONS OF ZECHARIAH</a:t>
            </a:r>
          </a:p>
        </p:txBody>
      </p:sp>
      <p:pic>
        <p:nvPicPr>
          <p:cNvPr id="1027" name="Picture 3" descr="C:\users\sheila\desktop\bible study\ultimate royality free\4-bib pics-misc\Bible MSS\Pentateuch 1167-2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752600"/>
            <a:ext cx="25908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FF4C6D36-E220-CEDE-B950-43AF6FB2C2E8}"/>
              </a:ext>
            </a:extLst>
          </p:cNvPr>
          <p:cNvSpPr txBox="1"/>
          <p:nvPr/>
        </p:nvSpPr>
        <p:spPr>
          <a:xfrm>
            <a:off x="494950" y="1140903"/>
            <a:ext cx="8212822" cy="6146619"/>
          </a:xfrm>
          <a:prstGeom prst="rect">
            <a:avLst/>
          </a:prstGeom>
          <a:noFill/>
        </p:spPr>
        <p:txBody>
          <a:bodyPr wrap="square">
            <a:spAutoFit/>
          </a:bodyPr>
          <a:lstStyle/>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 Temple at Jerusalem was in process of building, when the question was asked: “Shall I weep and separate myself as I have done these so many years?”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3). </a:t>
            </a:r>
          </a:p>
          <a:p>
            <a:pPr marL="0" marR="0">
              <a:lnSpc>
                <a:spcPct val="107000"/>
              </a:lnSpc>
              <a:spcBef>
                <a:spcPts val="0"/>
              </a:spcBef>
              <a:spcAft>
                <a:spcPts val="800"/>
              </a:spcAft>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Here we have the Lord’s answer, which is a charge against them of mere formal worship —</a:t>
            </a:r>
          </a:p>
          <a:p>
            <a:pPr marL="0" marR="0">
              <a:lnSpc>
                <a:spcPct val="107000"/>
              </a:lnSpc>
              <a:spcBef>
                <a:spcPts val="0"/>
              </a:spcBef>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8A7BA9D2-7C05-6032-0BF6-7FCDAA3B93D0}"/>
              </a:ext>
            </a:extLst>
          </p:cNvPr>
          <p:cNvSpPr txBox="1"/>
          <p:nvPr/>
        </p:nvSpPr>
        <p:spPr>
          <a:xfrm>
            <a:off x="0" y="12038"/>
            <a:ext cx="914400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932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7A1B0EED-7025-C26C-4F1A-8DAD04AB2CAC}"/>
              </a:ext>
            </a:extLst>
          </p:cNvPr>
          <p:cNvSpPr txBox="1"/>
          <p:nvPr/>
        </p:nvSpPr>
        <p:spPr>
          <a:xfrm>
            <a:off x="645952" y="1090569"/>
            <a:ext cx="8061820" cy="4717638"/>
          </a:xfrm>
          <a:prstGeom prst="rect">
            <a:avLst/>
          </a:prstGeom>
          <a:noFill/>
        </p:spPr>
        <p:txBody>
          <a:bodyPr wrap="square">
            <a:spAutoFit/>
          </a:bodyPr>
          <a:lstStyle/>
          <a:p>
            <a:pPr marL="0" marR="0">
              <a:lnSpc>
                <a:spcPct val="107000"/>
              </a:lnSpc>
              <a:spcBef>
                <a:spcPts val="0"/>
              </a:spcBef>
              <a:spcAft>
                <a:spcPts val="800"/>
              </a:spcAft>
            </a:pPr>
            <a:r>
              <a:rPr lang="en-US" sz="3600" b="1"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I. Formal Worship.</a:t>
            </a:r>
            <a:r>
              <a:rPr lang="en-US" sz="36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 </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Formality                 in worship, or </a:t>
            </a:r>
            <a:r>
              <a:rPr lang="en-US" sz="3000" u="sng" kern="100" dirty="0">
                <a:effectLst/>
                <a:latin typeface="Calibri" panose="020F0502020204030204" pitchFamily="34" charset="0"/>
                <a:ea typeface="Calibri" panose="020F0502020204030204" pitchFamily="34" charset="0"/>
                <a:cs typeface="Times New Roman" panose="02020603050405020304" pitchFamily="18" charset="0"/>
              </a:rPr>
              <a:t>trusting in the form</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is                    very prevalent.</a:t>
            </a:r>
            <a:endParaRPr lang="en-US" sz="30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0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Hypocritical Fasting</a:t>
            </a:r>
            <a:r>
              <a:rPr lang="en-US" sz="3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The Lord asks: “When ye fasted and mourned, did ye at all fast unto Me?” </a:t>
            </a:r>
            <a:r>
              <a:rPr lang="en-US" sz="3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5). </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When they fasted it was not that they might get into closer fellowship with God, but, like the hypocrites in our Lord’s time, that they might appear unto men to fast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 6:16–18).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EB61750-C7EC-D775-A60B-5F65E060E72A}"/>
              </a:ext>
            </a:extLst>
          </p:cNvPr>
          <p:cNvSpPr txBox="1"/>
          <p:nvPr/>
        </p:nvSpPr>
        <p:spPr>
          <a:xfrm>
            <a:off x="0" y="12038"/>
            <a:ext cx="914400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2" descr="Construction Rock Pile Free Stock Photo - Public Domain Pictures">
            <a:extLst>
              <a:ext uri="{FF2B5EF4-FFF2-40B4-BE49-F238E27FC236}">
                <a16:creationId xmlns:a16="http://schemas.microsoft.com/office/drawing/2014/main" id="{E40A3AE6-BA26-9A23-ECF7-AAD357E59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855" y="1206799"/>
            <a:ext cx="1875587" cy="140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1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E1787AA4-E60A-51E9-AEDD-EEC83DC8DF6F}"/>
              </a:ext>
            </a:extLst>
          </p:cNvPr>
          <p:cNvSpPr txBox="1"/>
          <p:nvPr/>
        </p:nvSpPr>
        <p:spPr>
          <a:xfrm>
            <a:off x="461394" y="1107349"/>
            <a:ext cx="8078599" cy="4784708"/>
          </a:xfrm>
          <a:prstGeom prst="rect">
            <a:avLst/>
          </a:prstGeom>
          <a:noFill/>
        </p:spPr>
        <p:txBody>
          <a:bodyPr wrap="square">
            <a:spAutoFit/>
          </a:bodyPr>
          <a:lstStyle/>
          <a:p>
            <a:pPr marL="0" marR="0">
              <a:lnSpc>
                <a:spcPct val="107000"/>
              </a:lnSpc>
              <a:spcBef>
                <a:spcPts val="0"/>
              </a:spcBef>
              <a:spcAft>
                <a:spcPts val="800"/>
              </a:spcAft>
            </a:pP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2. Selfishness in Eating and Drinking</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“Ye eat and drink for yourselves”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6).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How little do we think that in our ordinary, every-day “eating and drinking” we should do all to the glory of God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Cor. 10:31);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thanking Him for such mercies that help to strengthen us for His work. </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Even at the Lord’s table we may eat and drink judgment on our own soul by not discerning the Lord’s body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Cor. 11:29).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Our worthiness for this is not in our moral goodness, but in our spiritual discernment.</a:t>
            </a:r>
          </a:p>
        </p:txBody>
      </p:sp>
      <p:sp>
        <p:nvSpPr>
          <p:cNvPr id="8" name="TextBox 7">
            <a:extLst>
              <a:ext uri="{FF2B5EF4-FFF2-40B4-BE49-F238E27FC236}">
                <a16:creationId xmlns:a16="http://schemas.microsoft.com/office/drawing/2014/main" id="{6A68DFC1-D50F-28CE-D778-5D9F08E22695}"/>
              </a:ext>
            </a:extLst>
          </p:cNvPr>
          <p:cNvSpPr txBox="1"/>
          <p:nvPr/>
        </p:nvSpPr>
        <p:spPr>
          <a:xfrm>
            <a:off x="0" y="12038"/>
            <a:ext cx="914400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990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44ED66F1-4A92-0EC8-BDD9-93EF26BFEC93}"/>
              </a:ext>
            </a:extLst>
          </p:cNvPr>
          <p:cNvSpPr txBox="1"/>
          <p:nvPr/>
        </p:nvSpPr>
        <p:spPr>
          <a:xfrm>
            <a:off x="436228" y="1241572"/>
            <a:ext cx="8338656" cy="4452501"/>
          </a:xfrm>
          <a:prstGeom prst="rect">
            <a:avLst/>
          </a:prstGeom>
          <a:noFill/>
        </p:spPr>
        <p:txBody>
          <a:bodyPr wrap="square">
            <a:spAutoFit/>
          </a:bodyPr>
          <a:lstStyle/>
          <a:p>
            <a:pPr marL="0" marR="0">
              <a:spcBef>
                <a:spcPts val="0"/>
              </a:spcBef>
              <a:spcAft>
                <a:spcPts val="800"/>
              </a:spcAft>
            </a:pPr>
            <a:r>
              <a:rPr lang="en-US" sz="30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 Neglect of the Word of the Lord</a:t>
            </a:r>
            <a:r>
              <a:rPr lang="en-US" sz="3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“Should ye not hear the words which the Lord hath cried?” </a:t>
            </a:r>
            <a:r>
              <a:rPr lang="en-US" sz="3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7).</a:t>
            </a:r>
          </a:p>
          <a:p>
            <a:pPr marL="0" marR="0">
              <a:spcBef>
                <a:spcPts val="0"/>
              </a:spcBef>
              <a:spcAft>
                <a:spcPts val="80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The formalist allows no special value for the Word of the Lord, but is very critical about outward acts and ceremonies. He or she may carry a Bible   but they seldom or never seriously read it, or offer up their own desires unto God </a:t>
            </a:r>
            <a:r>
              <a:rPr lang="en-US" sz="3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John 5:15).</a:t>
            </a:r>
          </a:p>
          <a:p>
            <a:pPr marL="0" marR="0">
              <a:spcBef>
                <a:spcPts val="0"/>
              </a:spcBef>
              <a:spcAft>
                <a:spcPts val="800"/>
              </a:spcAft>
            </a:pPr>
            <a:r>
              <a:rPr lang="en-US" sz="3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Such have need to pray the old prayer “Lord, stamp Eternity on my eyeballs.”</a:t>
            </a:r>
          </a:p>
        </p:txBody>
      </p:sp>
      <p:sp>
        <p:nvSpPr>
          <p:cNvPr id="8" name="TextBox 7">
            <a:extLst>
              <a:ext uri="{FF2B5EF4-FFF2-40B4-BE49-F238E27FC236}">
                <a16:creationId xmlns:a16="http://schemas.microsoft.com/office/drawing/2014/main" id="{A2618B0A-F8BE-5134-D03F-5D36AA816B11}"/>
              </a:ext>
            </a:extLst>
          </p:cNvPr>
          <p:cNvSpPr txBox="1"/>
          <p:nvPr/>
        </p:nvSpPr>
        <p:spPr>
          <a:xfrm>
            <a:off x="0" y="12038"/>
            <a:ext cx="914400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917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struction Rock Pile Free Stock Photo - Public Domain Pictures">
            <a:extLst>
              <a:ext uri="{FF2B5EF4-FFF2-40B4-BE49-F238E27FC236}">
                <a16:creationId xmlns:a16="http://schemas.microsoft.com/office/drawing/2014/main" id="{F11AC9D3-40BF-B5B0-11F5-B45DCD7B3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965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C3815D06-7CB0-F52A-E19E-8B8713354A34}"/>
              </a:ext>
            </a:extLst>
          </p:cNvPr>
          <p:cNvSpPr txBox="1"/>
          <p:nvPr/>
        </p:nvSpPr>
        <p:spPr>
          <a:xfrm>
            <a:off x="461394" y="855677"/>
            <a:ext cx="8204434" cy="5351401"/>
          </a:xfrm>
          <a:prstGeom prst="rect">
            <a:avLst/>
          </a:prstGeom>
          <a:noFill/>
        </p:spPr>
        <p:txBody>
          <a:bodyPr wrap="square">
            <a:spAutoFit/>
          </a:bodyPr>
          <a:lstStyle/>
          <a:p>
            <a:pPr marL="0" marR="0">
              <a:lnSpc>
                <a:spcPct val="107000"/>
              </a:lnSpc>
              <a:spcBef>
                <a:spcPts val="0"/>
              </a:spcBef>
              <a:spcAft>
                <a:spcPts val="800"/>
              </a:spcAft>
            </a:pPr>
            <a:r>
              <a:rPr lang="en-US" sz="3600" b="1"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II. Empty Prayers</a:t>
            </a:r>
            <a:r>
              <a:rPr lang="en-US" sz="3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3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There are prayers that are powerless, because God will not listen to them </a:t>
            </a: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13),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and because they come from dishonest and hardened hearts </a:t>
            </a: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12).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Note some of the causes of failure, as recorded here—</a:t>
            </a:r>
          </a:p>
          <a:p>
            <a:pPr marL="0" marR="0">
              <a:lnSpc>
                <a:spcPct val="107000"/>
              </a:lnSpc>
              <a:spcBef>
                <a:spcPts val="0"/>
              </a:spcBef>
              <a:spcAft>
                <a:spcPts val="800"/>
              </a:spcAft>
            </a:pPr>
            <a:endParaRPr lang="en-US" sz="800" kern="1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1. There was a Lack of Mercy and Compassion</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“Shew mercy and compassion every man to his brother” (v. 9). Our attitude to our fellowmen has much to do with the helping or hindering of our prayers. “First be reconciled to thy brother, then offer thy gifts” </a:t>
            </a: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 5:24).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We incur God’s displeasure if we from the heart forgive not every one his brother </a:t>
            </a: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 18:35).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He that loveth God must love his brother also </a:t>
            </a: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John 4:21).</a:t>
            </a:r>
          </a:p>
        </p:txBody>
      </p:sp>
      <p:sp>
        <p:nvSpPr>
          <p:cNvPr id="8" name="TextBox 7">
            <a:extLst>
              <a:ext uri="{FF2B5EF4-FFF2-40B4-BE49-F238E27FC236}">
                <a16:creationId xmlns:a16="http://schemas.microsoft.com/office/drawing/2014/main" id="{31E495A9-E795-3C96-BD10-7428C0C7641E}"/>
              </a:ext>
            </a:extLst>
          </p:cNvPr>
          <p:cNvSpPr txBox="1"/>
          <p:nvPr/>
        </p:nvSpPr>
        <p:spPr>
          <a:xfrm>
            <a:off x="0" y="12038"/>
            <a:ext cx="914400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460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C77EA61E-9EB9-3BEA-388E-F2E4DBDF870D}"/>
              </a:ext>
            </a:extLst>
          </p:cNvPr>
          <p:cNvSpPr txBox="1"/>
          <p:nvPr/>
        </p:nvSpPr>
        <p:spPr>
          <a:xfrm>
            <a:off x="302004" y="824295"/>
            <a:ext cx="8682605" cy="4947701"/>
          </a:xfrm>
          <a:prstGeom prst="rect">
            <a:avLst/>
          </a:prstGeom>
          <a:noFill/>
        </p:spPr>
        <p:txBody>
          <a:bodyPr wrap="square">
            <a:spAutoFit/>
          </a:bodyPr>
          <a:lstStyle/>
          <a:p>
            <a:pPr marL="0" marR="0">
              <a:lnSpc>
                <a:spcPct val="107000"/>
              </a:lnSpc>
              <a:spcBef>
                <a:spcPts val="0"/>
              </a:spcBef>
              <a:spcAft>
                <a:spcPts val="800"/>
              </a:spcAft>
            </a:pP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2. They Oppressed the Helpless.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“Oppress not the widow, the fatherless, nor the poor”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10).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To take advantage of those because of their helplessness is a blatant insult to the God who “delights in mercy.” Surely that man’s religion is in vain </a:t>
            </a:r>
          </a:p>
          <a:p>
            <a:pPr marL="0" marR="0">
              <a:lnSpc>
                <a:spcPct val="107000"/>
              </a:lnSpc>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(James 1:27).</a:t>
            </a:r>
          </a:p>
        </p:txBody>
      </p:sp>
      <p:sp>
        <p:nvSpPr>
          <p:cNvPr id="8" name="TextBox 7">
            <a:extLst>
              <a:ext uri="{FF2B5EF4-FFF2-40B4-BE49-F238E27FC236}">
                <a16:creationId xmlns:a16="http://schemas.microsoft.com/office/drawing/2014/main" id="{EC9432EE-5181-CA0E-72BE-0B29CE1BA53F}"/>
              </a:ext>
            </a:extLst>
          </p:cNvPr>
          <p:cNvSpPr txBox="1"/>
          <p:nvPr/>
        </p:nvSpPr>
        <p:spPr>
          <a:xfrm>
            <a:off x="0" y="12038"/>
            <a:ext cx="914400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2" descr="Construction Rock Pile Free Stock Photo - Public Domain Pictures">
            <a:extLst>
              <a:ext uri="{FF2B5EF4-FFF2-40B4-BE49-F238E27FC236}">
                <a16:creationId xmlns:a16="http://schemas.microsoft.com/office/drawing/2014/main" id="{CE104416-B32F-5759-2139-66F7F446F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872" y="4478595"/>
            <a:ext cx="2219535" cy="166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6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C0CEA3FF-4709-B475-EFA2-994C6AB02E3F}"/>
              </a:ext>
            </a:extLst>
          </p:cNvPr>
          <p:cNvSpPr txBox="1"/>
          <p:nvPr/>
        </p:nvSpPr>
        <p:spPr>
          <a:xfrm>
            <a:off x="461394" y="922789"/>
            <a:ext cx="8590327" cy="4969181"/>
          </a:xfrm>
          <a:prstGeom prst="rect">
            <a:avLst/>
          </a:prstGeom>
          <a:noFill/>
        </p:spPr>
        <p:txBody>
          <a:bodyPr wrap="square">
            <a:spAutoFit/>
          </a:bodyPr>
          <a:lstStyle/>
          <a:p>
            <a:pPr marL="0" marR="0">
              <a:lnSpc>
                <a:spcPct val="107000"/>
              </a:lnSpc>
              <a:spcBef>
                <a:spcPts val="0"/>
              </a:spcBef>
              <a:spcAft>
                <a:spcPts val="800"/>
              </a:spcAft>
            </a:pP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3. There was Evil Thinking</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Imagining evil against another                                   in your heart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10). </a:t>
            </a:r>
          </a:p>
          <a:p>
            <a:pPr marL="0" marR="0">
              <a:spcBef>
                <a:spcPts val="0"/>
              </a:spcBef>
              <a:spcAft>
                <a:spcPts val="80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Thoughts are naked things before God. Evil thoughts against your brother will poison your prayers. </a:t>
            </a: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As a man thinketh in his heart, so is he before God. “The pure in heart shall see God.”</a:t>
            </a:r>
          </a:p>
        </p:txBody>
      </p:sp>
      <p:sp>
        <p:nvSpPr>
          <p:cNvPr id="8" name="TextBox 7">
            <a:extLst>
              <a:ext uri="{FF2B5EF4-FFF2-40B4-BE49-F238E27FC236}">
                <a16:creationId xmlns:a16="http://schemas.microsoft.com/office/drawing/2014/main" id="{C3FA9350-4E60-FB67-B7A5-90281CAE618A}"/>
              </a:ext>
            </a:extLst>
          </p:cNvPr>
          <p:cNvSpPr txBox="1"/>
          <p:nvPr/>
        </p:nvSpPr>
        <p:spPr>
          <a:xfrm>
            <a:off x="0" y="12038"/>
            <a:ext cx="914400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2" descr="Construction Rock Pile Free Stock Photo - Public Domain Pictures">
            <a:extLst>
              <a:ext uri="{FF2B5EF4-FFF2-40B4-BE49-F238E27FC236}">
                <a16:creationId xmlns:a16="http://schemas.microsoft.com/office/drawing/2014/main" id="{C0FBDA52-BCC9-6CBF-ED25-0A7DC93B9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820" y="932368"/>
            <a:ext cx="2336982" cy="175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164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5620EC03-9BFA-3848-A2C1-7235750ED596}"/>
              </a:ext>
            </a:extLst>
          </p:cNvPr>
          <p:cNvSpPr txBox="1"/>
          <p:nvPr/>
        </p:nvSpPr>
        <p:spPr>
          <a:xfrm>
            <a:off x="176169" y="973123"/>
            <a:ext cx="8732939" cy="5034327"/>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t>4. They Refused to Hearken to the Words which the Lord hath sent (v. 12, 13). </a:t>
            </a:r>
          </a:p>
          <a:p>
            <a:pPr marL="0" marR="0">
              <a:lnSpc>
                <a:spcPct val="107000"/>
              </a:lnSpc>
              <a:spcBef>
                <a:spcPts val="0"/>
              </a:spcBef>
              <a:spcAft>
                <a:spcPts val="800"/>
              </a:spcAft>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 refuse to hear the voice of His written Word is to close the door of the heart against Heaven’s call. </a:t>
            </a:r>
          </a:p>
          <a:p>
            <a:pPr marL="0" marR="0">
              <a:spcBef>
                <a:spcPts val="0"/>
              </a:spcBef>
              <a:spcAft>
                <a:spcPts val="800"/>
              </a:spcAft>
            </a:pP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“If you will not hear My cry,                      neither will I hear your cry,                            saith the Lord of Hosts”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13).</a:t>
            </a:r>
          </a:p>
        </p:txBody>
      </p:sp>
      <p:sp>
        <p:nvSpPr>
          <p:cNvPr id="8" name="TextBox 7">
            <a:extLst>
              <a:ext uri="{FF2B5EF4-FFF2-40B4-BE49-F238E27FC236}">
                <a16:creationId xmlns:a16="http://schemas.microsoft.com/office/drawing/2014/main" id="{C0941992-2191-4B2A-1E25-96D6A8F87A97}"/>
              </a:ext>
            </a:extLst>
          </p:cNvPr>
          <p:cNvSpPr txBox="1"/>
          <p:nvPr/>
        </p:nvSpPr>
        <p:spPr>
          <a:xfrm>
            <a:off x="0" y="12038"/>
            <a:ext cx="914400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2" descr="Construction Rock Pile Free Stock Photo - Public Domain Pictures">
            <a:extLst>
              <a:ext uri="{FF2B5EF4-FFF2-40B4-BE49-F238E27FC236}">
                <a16:creationId xmlns:a16="http://schemas.microsoft.com/office/drawing/2014/main" id="{8FA12DA2-CE6D-7A53-927D-F2790B93B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463" y="3764143"/>
            <a:ext cx="2827645" cy="212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37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D2E0275-15DB-17DB-CFBC-0254E4FA41E3}"/>
              </a:ext>
            </a:extLst>
          </p:cNvPr>
          <p:cNvSpPr txBox="1"/>
          <p:nvPr/>
        </p:nvSpPr>
        <p:spPr>
          <a:xfrm>
            <a:off x="427839" y="704675"/>
            <a:ext cx="7969541" cy="5386090"/>
          </a:xfrm>
          <a:prstGeom prst="rect">
            <a:avLst/>
          </a:prstGeom>
          <a:noFill/>
        </p:spPr>
        <p:txBody>
          <a:bodyPr wrap="square" rtlCol="0">
            <a:spAutoFit/>
          </a:bodyPr>
          <a:lstStyle/>
          <a:p>
            <a:r>
              <a:rPr lang="en-US" sz="3200" b="1" dirty="0">
                <a:solidFill>
                  <a:srgbClr val="0070C0"/>
                </a:solidFill>
                <a:effectLst/>
                <a:latin typeface="Calibri" panose="020F0502020204030204" pitchFamily="34" charset="0"/>
                <a:ea typeface="Calibri" panose="020F0502020204030204" pitchFamily="34" charset="0"/>
              </a:rPr>
              <a:t>Formal Worship.</a:t>
            </a:r>
          </a:p>
          <a:p>
            <a:pPr marL="457200"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Hypocritical Fasting. </a:t>
            </a:r>
          </a:p>
          <a:p>
            <a:pPr marL="457200"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Selfishness in Eating and Drinking</a:t>
            </a:r>
          </a:p>
          <a:p>
            <a:pPr marL="457200"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Neglect of the Word of the Lord. </a:t>
            </a:r>
          </a:p>
          <a:p>
            <a:pPr marL="342900" indent="-342900">
              <a:buAutoNum type="arabicPeriod"/>
            </a:pPr>
            <a:endParaRPr lang="en-US" sz="2800" dirty="0">
              <a:latin typeface="Calibri" panose="020F0502020204030204" pitchFamily="34" charset="0"/>
              <a:ea typeface="Calibri" panose="020F0502020204030204" pitchFamily="34" charset="0"/>
            </a:endParaRPr>
          </a:p>
          <a:p>
            <a:r>
              <a:rPr lang="en-US" sz="3200" b="1" dirty="0">
                <a:solidFill>
                  <a:srgbClr val="0070C0"/>
                </a:solidFill>
                <a:effectLst/>
                <a:latin typeface="Calibri" panose="020F0502020204030204" pitchFamily="34" charset="0"/>
                <a:ea typeface="Calibri" panose="020F0502020204030204" pitchFamily="34" charset="0"/>
              </a:rPr>
              <a:t>Prayers without Power.</a:t>
            </a:r>
            <a:r>
              <a:rPr lang="en-US" sz="3200" dirty="0">
                <a:solidFill>
                  <a:srgbClr val="0070C0"/>
                </a:solidFill>
                <a:effectLst/>
                <a:latin typeface="Calibri" panose="020F0502020204030204" pitchFamily="34" charset="0"/>
                <a:ea typeface="Calibri" panose="020F0502020204030204" pitchFamily="34" charset="0"/>
              </a:rPr>
              <a:t>  </a:t>
            </a:r>
          </a:p>
          <a:p>
            <a:pPr marL="457200"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There was a Lack of Mercy and Compassion. </a:t>
            </a:r>
          </a:p>
          <a:p>
            <a:pPr marL="457200"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They Oppressed the Helpless. </a:t>
            </a:r>
          </a:p>
          <a:p>
            <a:pPr marL="457200"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There was Evil Thinking. </a:t>
            </a:r>
          </a:p>
          <a:p>
            <a:pPr marL="457200"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They Refused to Hearken to the Words which the Lord hath sent </a:t>
            </a:r>
          </a:p>
          <a:p>
            <a:pPr marL="457200"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The Final Result of Unanswered Prayers</a:t>
            </a:r>
            <a:endParaRPr lang="en-US" sz="2800" dirty="0"/>
          </a:p>
        </p:txBody>
      </p:sp>
      <p:pic>
        <p:nvPicPr>
          <p:cNvPr id="7" name="Picture 2" descr="Construction Rock Pile Free Stock Photo - Public Domain Pictures">
            <a:extLst>
              <a:ext uri="{FF2B5EF4-FFF2-40B4-BE49-F238E27FC236}">
                <a16:creationId xmlns:a16="http://schemas.microsoft.com/office/drawing/2014/main" id="{55E55274-4401-2D45-1E39-151896DC0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622" y="885850"/>
            <a:ext cx="2764821" cy="207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787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FC334EE0-C72E-5900-97B0-9EB092CDBB47}"/>
              </a:ext>
            </a:extLst>
          </p:cNvPr>
          <p:cNvSpPr txBox="1"/>
          <p:nvPr/>
        </p:nvSpPr>
        <p:spPr>
          <a:xfrm>
            <a:off x="377506" y="1157682"/>
            <a:ext cx="8690994" cy="4308231"/>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t>5. The Final Result of Unanswered Prayers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32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grieved God</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scattered hopes</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bondage</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32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desolation</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14). </a:t>
            </a:r>
          </a:p>
          <a:p>
            <a:pPr marL="0" marR="0">
              <a:spcBef>
                <a:spcPts val="0"/>
              </a:spcBef>
              <a:spcAft>
                <a:spcPts val="800"/>
              </a:spcAft>
            </a:pP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“You ask and receive not because you ask amiss that you may consume what you get </a:t>
            </a:r>
            <a:r>
              <a:rPr lang="en-US" sz="3200" i="1" kern="100" dirty="0">
                <a:effectLst/>
                <a:latin typeface="Calibri" panose="020F0502020204030204" pitchFamily="34" charset="0"/>
                <a:ea typeface="Calibri" panose="020F0502020204030204" pitchFamily="34" charset="0"/>
                <a:cs typeface="Times New Roman" panose="02020603050405020304" pitchFamily="18" charset="0"/>
              </a:rPr>
              <a:t>upon your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own lusts”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(James 4:3).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remedy for all this is given us in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James 4:8–10.</a:t>
            </a:r>
          </a:p>
        </p:txBody>
      </p:sp>
      <p:sp>
        <p:nvSpPr>
          <p:cNvPr id="9" name="TextBox 8">
            <a:extLst>
              <a:ext uri="{FF2B5EF4-FFF2-40B4-BE49-F238E27FC236}">
                <a16:creationId xmlns:a16="http://schemas.microsoft.com/office/drawing/2014/main" id="{1BD6DE89-6BE1-ACCE-4734-7F9F33FFBD7E}"/>
              </a:ext>
            </a:extLst>
          </p:cNvPr>
          <p:cNvSpPr txBox="1"/>
          <p:nvPr/>
        </p:nvSpPr>
        <p:spPr>
          <a:xfrm>
            <a:off x="0" y="12038"/>
            <a:ext cx="914400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2" descr="Construction Rock Pile Free Stock Photo - Public Domain Pictures">
            <a:extLst>
              <a:ext uri="{FF2B5EF4-FFF2-40B4-BE49-F238E27FC236}">
                <a16:creationId xmlns:a16="http://schemas.microsoft.com/office/drawing/2014/main" id="{81EDD32F-3F7B-9CBB-DCA0-2623B8E14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606" y="4893781"/>
            <a:ext cx="1665862" cy="124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657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FC334EE0-C72E-5900-97B0-9EB092CDBB47}"/>
              </a:ext>
            </a:extLst>
          </p:cNvPr>
          <p:cNvSpPr txBox="1"/>
          <p:nvPr/>
        </p:nvSpPr>
        <p:spPr>
          <a:xfrm>
            <a:off x="377506" y="1157682"/>
            <a:ext cx="8690994" cy="4564711"/>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t>5. The Final Result of Unanswered Prayers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endParaRPr lang="en-US" sz="1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James 4:8–10.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Draw near to God and He will draw near to you. Cleanse your hands, you sinners; and purify your hearts, you double-minded.</a:t>
            </a:r>
          </a:p>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9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Lament and mourn and weep! Let your laughter be turned to mourning and your joy to gloom.</a:t>
            </a:r>
          </a:p>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10</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Humble yourselves in the sight of the Lord, and He will lift you up.</a:t>
            </a:r>
          </a:p>
        </p:txBody>
      </p:sp>
      <p:sp>
        <p:nvSpPr>
          <p:cNvPr id="9" name="TextBox 8">
            <a:extLst>
              <a:ext uri="{FF2B5EF4-FFF2-40B4-BE49-F238E27FC236}">
                <a16:creationId xmlns:a16="http://schemas.microsoft.com/office/drawing/2014/main" id="{1BD6DE89-6BE1-ACCE-4734-7F9F33FFBD7E}"/>
              </a:ext>
            </a:extLst>
          </p:cNvPr>
          <p:cNvSpPr txBox="1"/>
          <p:nvPr/>
        </p:nvSpPr>
        <p:spPr>
          <a:xfrm>
            <a:off x="0" y="12038"/>
            <a:ext cx="914400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92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7D2E0275-15DB-17DB-CFBC-0254E4FA41E3}"/>
              </a:ext>
            </a:extLst>
          </p:cNvPr>
          <p:cNvSpPr txBox="1"/>
          <p:nvPr/>
        </p:nvSpPr>
        <p:spPr>
          <a:xfrm>
            <a:off x="511729" y="1031846"/>
            <a:ext cx="8003098" cy="4585871"/>
          </a:xfrm>
          <a:prstGeom prst="rect">
            <a:avLst/>
          </a:prstGeom>
          <a:noFill/>
        </p:spPr>
        <p:txBody>
          <a:bodyPr wrap="square" rtlCol="0">
            <a:spAutoFit/>
          </a:bodyPr>
          <a:lstStyle/>
          <a:p>
            <a:r>
              <a:rPr lang="en-US" sz="3200" dirty="0"/>
              <a:t>Nothing is </a:t>
            </a:r>
            <a:r>
              <a:rPr lang="en-US" sz="3200" u="sng" dirty="0"/>
              <a:t>so hard</a:t>
            </a:r>
            <a:r>
              <a:rPr lang="en-US" sz="3200" dirty="0"/>
              <a:t>, </a:t>
            </a:r>
            <a:r>
              <a:rPr lang="en-US" sz="3200" u="sng" dirty="0"/>
              <a:t>so unmalleable</a:t>
            </a:r>
            <a:r>
              <a:rPr lang="en-US" sz="3200" dirty="0"/>
              <a:t>, so </a:t>
            </a:r>
            <a:r>
              <a:rPr lang="en-US" sz="3200" u="sng" dirty="0"/>
              <a:t>inflexible</a:t>
            </a:r>
            <a:r>
              <a:rPr lang="en-US" sz="3200" dirty="0"/>
              <a:t>, as </a:t>
            </a:r>
            <a:r>
              <a:rPr lang="en-US" sz="3200" b="1" dirty="0"/>
              <a:t>the heart of a presumptuous sinner</a:t>
            </a:r>
            <a:r>
              <a:rPr lang="en-US" sz="3200" dirty="0"/>
              <a:t>; and those whose hearts are hard - may thank themselves; they </a:t>
            </a:r>
            <a:r>
              <a:rPr lang="en-US" sz="3200" u="sng" dirty="0"/>
              <a:t>are of their own hardening</a:t>
            </a:r>
            <a:r>
              <a:rPr lang="en-US" sz="3200" dirty="0"/>
              <a:t>, and it is </a:t>
            </a:r>
            <a:r>
              <a:rPr lang="en-US" sz="3200" u="sng" dirty="0"/>
              <a:t>just with God to give them over to a reprobate sense</a:t>
            </a:r>
            <a:r>
              <a:rPr lang="en-US" sz="3200" dirty="0"/>
              <a:t>, to the hardness and impenitence of their own hearts.”</a:t>
            </a:r>
          </a:p>
          <a:p>
            <a:endParaRPr lang="en-US" sz="2800" dirty="0"/>
          </a:p>
          <a:p>
            <a:r>
              <a:rPr lang="en-US" sz="4000" b="1" dirty="0">
                <a:solidFill>
                  <a:srgbClr val="0070C0"/>
                </a:solidFill>
              </a:rPr>
              <a:t>Romans 1:18-32 - </a:t>
            </a:r>
            <a:r>
              <a:rPr lang="en-US" sz="2800" b="1" dirty="0">
                <a:solidFill>
                  <a:srgbClr val="0070C0"/>
                </a:solidFill>
              </a:rPr>
              <a:t>read</a:t>
            </a:r>
            <a:endParaRPr lang="en-US" sz="4000" b="1" dirty="0">
              <a:solidFill>
                <a:srgbClr val="0070C0"/>
              </a:solidFill>
            </a:endParaRPr>
          </a:p>
        </p:txBody>
      </p:sp>
      <p:pic>
        <p:nvPicPr>
          <p:cNvPr id="7" name="Picture 2" descr="Construction Rock Pile Free Stock Photo - Public Domain Pictures">
            <a:extLst>
              <a:ext uri="{FF2B5EF4-FFF2-40B4-BE49-F238E27FC236}">
                <a16:creationId xmlns:a16="http://schemas.microsoft.com/office/drawing/2014/main" id="{D50624DD-0485-AFBF-7FEB-E5F3F6623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292" y="4194384"/>
            <a:ext cx="2504759" cy="187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588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C880088B-F167-79DF-924D-6BB952FA183B}"/>
              </a:ext>
            </a:extLst>
          </p:cNvPr>
          <p:cNvSpPr txBox="1"/>
          <p:nvPr/>
        </p:nvSpPr>
        <p:spPr>
          <a:xfrm>
            <a:off x="478173" y="885851"/>
            <a:ext cx="8489658" cy="5078313"/>
          </a:xfrm>
          <a:prstGeom prst="rect">
            <a:avLst/>
          </a:prstGeom>
          <a:noFill/>
        </p:spPr>
        <p:txBody>
          <a:bodyPr wrap="square">
            <a:spAutoFit/>
          </a:bodyPr>
          <a:lstStyle/>
          <a:p>
            <a:r>
              <a:rPr lang="en-US" sz="3600" b="1" dirty="0">
                <a:solidFill>
                  <a:srgbClr val="0070C0"/>
                </a:solidFill>
              </a:rPr>
              <a:t>James 4:8 </a:t>
            </a:r>
            <a:r>
              <a:rPr lang="en-US" sz="3600" dirty="0"/>
              <a:t>Draw near to God and He will draw near to you. Cleanse your hands, you sinners; and purify your hearts, you double-minded.</a:t>
            </a:r>
          </a:p>
          <a:p>
            <a:r>
              <a:rPr lang="en-US" sz="3600" b="1" dirty="0">
                <a:solidFill>
                  <a:srgbClr val="0070C0"/>
                </a:solidFill>
              </a:rPr>
              <a:t>9</a:t>
            </a:r>
            <a:r>
              <a:rPr lang="en-US" sz="3600" dirty="0"/>
              <a:t> Lament and mourn and weep! Let your laughter be turned to mourning and your joy to gloom.</a:t>
            </a:r>
          </a:p>
          <a:p>
            <a:r>
              <a:rPr lang="en-US" sz="3600" b="1" dirty="0">
                <a:solidFill>
                  <a:srgbClr val="0070C0"/>
                </a:solidFill>
              </a:rPr>
              <a:t>10</a:t>
            </a:r>
            <a:r>
              <a:rPr lang="en-US" sz="3600" dirty="0"/>
              <a:t> Humble yourselves in the sight of the Lord, and He will lift you up.</a:t>
            </a:r>
          </a:p>
        </p:txBody>
      </p:sp>
    </p:spTree>
    <p:extLst>
      <p:ext uri="{BB962C8B-B14F-4D97-AF65-F5344CB8AC3E}">
        <p14:creationId xmlns:p14="http://schemas.microsoft.com/office/powerpoint/2010/main" val="2049040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113280-124A-D3C6-165B-D8D212A668B2}"/>
              </a:ext>
            </a:extLst>
          </p:cNvPr>
          <p:cNvSpPr txBox="1"/>
          <p:nvPr/>
        </p:nvSpPr>
        <p:spPr>
          <a:xfrm>
            <a:off x="260054" y="522797"/>
            <a:ext cx="6715392" cy="2901588"/>
          </a:xfrm>
          <a:prstGeom prst="rect">
            <a:avLst/>
          </a:prstGeom>
          <a:noFill/>
        </p:spPr>
        <p:txBody>
          <a:bodyPr wrap="square">
            <a:spAutoFit/>
          </a:bodyPr>
          <a:lstStyle/>
          <a:p>
            <a:pPr algn="l"/>
            <a:r>
              <a:rPr lang="en-US" sz="2000" b="0" i="0" dirty="0">
                <a:effectLst/>
                <a:latin typeface="Verdana" panose="020B0604030504040204" pitchFamily="34" charset="0"/>
              </a:rPr>
              <a:t>1 O do not let the word depart,</a:t>
            </a:r>
            <a:br>
              <a:rPr lang="en-US" sz="2000" b="0" i="0" dirty="0">
                <a:effectLst/>
                <a:latin typeface="Verdana" panose="020B0604030504040204" pitchFamily="34" charset="0"/>
              </a:rPr>
            </a:br>
            <a:r>
              <a:rPr lang="en-US" sz="2000" b="0" i="0" dirty="0">
                <a:effectLst/>
                <a:latin typeface="Verdana" panose="020B0604030504040204" pitchFamily="34" charset="0"/>
              </a:rPr>
              <a:t>And close thine eyes against the light;</a:t>
            </a:r>
            <a:br>
              <a:rPr lang="en-US" sz="2000" b="0" i="0" dirty="0">
                <a:effectLst/>
                <a:latin typeface="Verdana" panose="020B0604030504040204" pitchFamily="34" charset="0"/>
              </a:rPr>
            </a:br>
            <a:r>
              <a:rPr lang="en-US" sz="2000" b="1" i="0" dirty="0">
                <a:effectLst/>
                <a:latin typeface="Verdana" panose="020B0604030504040204" pitchFamily="34" charset="0"/>
              </a:rPr>
              <a:t>Poor sinner, harden not your heart;</a:t>
            </a:r>
            <a:br>
              <a:rPr lang="en-US" sz="2000" b="1" i="0" dirty="0">
                <a:effectLst/>
                <a:latin typeface="Verdana" panose="020B0604030504040204" pitchFamily="34" charset="0"/>
              </a:rPr>
            </a:br>
            <a:r>
              <a:rPr lang="en-US" sz="2000" b="0" i="0" dirty="0">
                <a:effectLst/>
                <a:latin typeface="Verdana" panose="020B0604030504040204" pitchFamily="34" charset="0"/>
              </a:rPr>
              <a:t>Be saved, O tonight.</a:t>
            </a:r>
            <a:br>
              <a:rPr lang="en-US" sz="2000" b="0" i="0" dirty="0">
                <a:effectLst/>
                <a:latin typeface="Verdana" panose="020B0604030504040204" pitchFamily="34" charset="0"/>
              </a:rPr>
            </a:br>
            <a:endParaRPr lang="en-US" sz="2000" b="0" i="0" dirty="0">
              <a:effectLst/>
              <a:latin typeface="Verdana" panose="020B0604030504040204" pitchFamily="34" charset="0"/>
            </a:endParaRPr>
          </a:p>
          <a:p>
            <a:pPr algn="l"/>
            <a:r>
              <a:rPr lang="en-US" sz="2000" b="0" i="0" dirty="0">
                <a:effectLst/>
                <a:latin typeface="Verdana" panose="020B0604030504040204" pitchFamily="34" charset="0"/>
              </a:rPr>
              <a:t>2 Tomorrow’s sun may never rise</a:t>
            </a:r>
            <a:br>
              <a:rPr lang="en-US" sz="2000" b="0" i="0" dirty="0">
                <a:effectLst/>
                <a:latin typeface="Verdana" panose="020B0604030504040204" pitchFamily="34" charset="0"/>
              </a:rPr>
            </a:br>
            <a:r>
              <a:rPr lang="en-US" sz="2000" b="0" i="0" dirty="0">
                <a:effectLst/>
                <a:latin typeface="Verdana" panose="020B0604030504040204" pitchFamily="34" charset="0"/>
              </a:rPr>
              <a:t>To bless thy long deluded sight;</a:t>
            </a:r>
            <a:br>
              <a:rPr lang="en-US" sz="2000" b="0" i="0" dirty="0">
                <a:effectLst/>
                <a:latin typeface="Verdana" panose="020B0604030504040204" pitchFamily="34" charset="0"/>
              </a:rPr>
            </a:br>
            <a:r>
              <a:rPr lang="en-US" sz="2000" b="0" i="0" dirty="0">
                <a:effectLst/>
                <a:latin typeface="Verdana" panose="020B0604030504040204" pitchFamily="34" charset="0"/>
              </a:rPr>
              <a:t>This is the time, O then be wise,</a:t>
            </a:r>
            <a:br>
              <a:rPr lang="en-US" sz="2000" b="0" i="0" dirty="0">
                <a:effectLst/>
                <a:latin typeface="Verdana" panose="020B0604030504040204" pitchFamily="34" charset="0"/>
              </a:rPr>
            </a:br>
            <a:r>
              <a:rPr lang="en-US" sz="2000" b="0" i="0" dirty="0">
                <a:effectLst/>
                <a:latin typeface="Verdana" panose="020B0604030504040204" pitchFamily="34" charset="0"/>
              </a:rPr>
              <a:t>Be saved, O tonight. [Refrain]</a:t>
            </a:r>
          </a:p>
        </p:txBody>
      </p:sp>
      <p:sp>
        <p:nvSpPr>
          <p:cNvPr id="6" name="TextBox 5">
            <a:extLst>
              <a:ext uri="{FF2B5EF4-FFF2-40B4-BE49-F238E27FC236}">
                <a16:creationId xmlns:a16="http://schemas.microsoft.com/office/drawing/2014/main" id="{6D0493EA-F09C-A8E1-1850-DE4A0A91CA14}"/>
              </a:ext>
            </a:extLst>
          </p:cNvPr>
          <p:cNvSpPr txBox="1"/>
          <p:nvPr/>
        </p:nvSpPr>
        <p:spPr>
          <a:xfrm>
            <a:off x="293610" y="3749880"/>
            <a:ext cx="5519961" cy="2862322"/>
          </a:xfrm>
          <a:prstGeom prst="rect">
            <a:avLst/>
          </a:prstGeom>
          <a:noFill/>
        </p:spPr>
        <p:txBody>
          <a:bodyPr wrap="square" rtlCol="0">
            <a:spAutoFit/>
          </a:bodyPr>
          <a:lstStyle/>
          <a:p>
            <a:pPr algn="l"/>
            <a:r>
              <a:rPr lang="en-US" sz="2000" b="0" i="0" dirty="0">
                <a:effectLst/>
                <a:latin typeface="Verdana" panose="020B0604030504040204" pitchFamily="34" charset="0"/>
              </a:rPr>
              <a:t>3 Our Lord in pity lingers still,</a:t>
            </a:r>
            <a:br>
              <a:rPr lang="en-US" sz="2000" b="0" i="0" dirty="0">
                <a:effectLst/>
                <a:latin typeface="Verdana" panose="020B0604030504040204" pitchFamily="34" charset="0"/>
              </a:rPr>
            </a:br>
            <a:r>
              <a:rPr lang="en-US" sz="2000" b="0" i="0" dirty="0">
                <a:effectLst/>
                <a:latin typeface="Verdana" panose="020B0604030504040204" pitchFamily="34" charset="0"/>
              </a:rPr>
              <a:t>And wilt thou thus His love requite?</a:t>
            </a:r>
            <a:br>
              <a:rPr lang="en-US" sz="2000" b="0" i="0" dirty="0">
                <a:effectLst/>
                <a:latin typeface="Verdana" panose="020B0604030504040204" pitchFamily="34" charset="0"/>
              </a:rPr>
            </a:br>
            <a:r>
              <a:rPr lang="en-US" sz="2000" b="0" i="0" dirty="0">
                <a:effectLst/>
                <a:latin typeface="Verdana" panose="020B0604030504040204" pitchFamily="34" charset="0"/>
              </a:rPr>
              <a:t>Renounce at once thy stubborn will,</a:t>
            </a:r>
            <a:br>
              <a:rPr lang="en-US" sz="2000" b="0" i="0" dirty="0">
                <a:effectLst/>
                <a:latin typeface="Verdana" panose="020B0604030504040204" pitchFamily="34" charset="0"/>
              </a:rPr>
            </a:br>
            <a:r>
              <a:rPr lang="en-US" sz="2000" b="0" i="0" dirty="0">
                <a:effectLst/>
                <a:latin typeface="Verdana" panose="020B0604030504040204" pitchFamily="34" charset="0"/>
              </a:rPr>
              <a:t>Be saved, O tonight. [Refrain]</a:t>
            </a:r>
            <a:br>
              <a:rPr lang="en-US" sz="2000" b="0" i="0" dirty="0">
                <a:effectLst/>
                <a:latin typeface="Verdana" panose="020B0604030504040204" pitchFamily="34" charset="0"/>
              </a:rPr>
            </a:br>
            <a:endParaRPr lang="en-US" sz="2000" b="0" i="0" dirty="0">
              <a:effectLst/>
              <a:latin typeface="Verdana" panose="020B0604030504040204" pitchFamily="34" charset="0"/>
            </a:endParaRPr>
          </a:p>
          <a:p>
            <a:pPr algn="l"/>
            <a:r>
              <a:rPr lang="en-US" sz="2000" b="0" i="0" dirty="0">
                <a:effectLst/>
                <a:latin typeface="Verdana" panose="020B0604030504040204" pitchFamily="34" charset="0"/>
              </a:rPr>
              <a:t>4 Our blessed Lord refused none</a:t>
            </a:r>
            <a:br>
              <a:rPr lang="en-US" sz="2000" b="0" i="0" dirty="0">
                <a:effectLst/>
                <a:latin typeface="Verdana" panose="020B0604030504040204" pitchFamily="34" charset="0"/>
              </a:rPr>
            </a:br>
            <a:r>
              <a:rPr lang="en-US" sz="2000" b="0" i="0" dirty="0">
                <a:effectLst/>
                <a:latin typeface="Verdana" panose="020B0604030504040204" pitchFamily="34" charset="0"/>
              </a:rPr>
              <a:t>Who would to Him their souls unite;</a:t>
            </a:r>
            <a:br>
              <a:rPr lang="en-US" sz="2000" b="0" i="0" dirty="0">
                <a:effectLst/>
                <a:latin typeface="Verdana" panose="020B0604030504040204" pitchFamily="34" charset="0"/>
              </a:rPr>
            </a:br>
            <a:r>
              <a:rPr lang="en-US" sz="2000" b="0" i="0" dirty="0">
                <a:effectLst/>
                <a:latin typeface="Verdana" panose="020B0604030504040204" pitchFamily="34" charset="0"/>
              </a:rPr>
              <a:t>Believe, obey, the work is done;</a:t>
            </a:r>
            <a:br>
              <a:rPr lang="en-US" sz="2000" b="0" i="0" dirty="0">
                <a:effectLst/>
                <a:latin typeface="Verdana" panose="020B0604030504040204" pitchFamily="34" charset="0"/>
              </a:rPr>
            </a:br>
            <a:r>
              <a:rPr lang="en-US" sz="2000" b="0" i="0" dirty="0">
                <a:effectLst/>
                <a:latin typeface="Verdana" panose="020B0604030504040204" pitchFamily="34" charset="0"/>
              </a:rPr>
              <a:t>Be saved, O tonight. [Refrain]</a:t>
            </a:r>
          </a:p>
        </p:txBody>
      </p:sp>
      <p:sp>
        <p:nvSpPr>
          <p:cNvPr id="7" name="TextBox 6">
            <a:extLst>
              <a:ext uri="{FF2B5EF4-FFF2-40B4-BE49-F238E27FC236}">
                <a16:creationId xmlns:a16="http://schemas.microsoft.com/office/drawing/2014/main" id="{D2BD2857-3A7D-BD61-1CE6-2DE7C2207B3A}"/>
              </a:ext>
            </a:extLst>
          </p:cNvPr>
          <p:cNvSpPr txBox="1"/>
          <p:nvPr/>
        </p:nvSpPr>
        <p:spPr>
          <a:xfrm>
            <a:off x="5318620" y="2013358"/>
            <a:ext cx="3649211"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Refrain:</a:t>
            </a:r>
            <a:br>
              <a:rPr kumimoji="0" lang="en-US"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br>
            <a:r>
              <a:rPr kumimoji="0" lang="en-US"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O why not tonight?</a:t>
            </a:r>
            <a:br>
              <a:rPr kumimoji="0" lang="en-US"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br>
            <a:r>
              <a:rPr kumimoji="0" lang="en-US"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O why not tonight?</a:t>
            </a:r>
            <a:br>
              <a:rPr kumimoji="0" lang="en-US"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br>
            <a:r>
              <a:rPr kumimoji="0" lang="en-US"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Wilt thou be saved?</a:t>
            </a:r>
            <a:br>
              <a:rPr kumimoji="0" lang="en-US"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br>
            <a:r>
              <a:rPr kumimoji="0" lang="en-US"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Then why not tonight?</a:t>
            </a:r>
            <a:br>
              <a:rPr kumimoji="0" lang="en-US"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br>
            <a:endParaRPr kumimoji="0" lang="en-US"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7608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1"/>
            <a:ext cx="9143999" cy="296970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9" name="TextBox 8">
            <a:extLst>
              <a:ext uri="{FF2B5EF4-FFF2-40B4-BE49-F238E27FC236}">
                <a16:creationId xmlns:a16="http://schemas.microsoft.com/office/drawing/2014/main" id="{F8AF05EE-C68A-B575-CC34-08ADA4E1AD22}"/>
              </a:ext>
            </a:extLst>
          </p:cNvPr>
          <p:cNvSpPr txBox="1"/>
          <p:nvPr/>
        </p:nvSpPr>
        <p:spPr>
          <a:xfrm>
            <a:off x="687897" y="3573713"/>
            <a:ext cx="7843707" cy="249299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70C0"/>
                </a:solidFill>
                <a:effectLst/>
                <a:uLnTx/>
                <a:uFillTx/>
                <a:latin typeface="Calibri" panose="020F0502020204030204"/>
                <a:ea typeface="+mn-ea"/>
                <a:cs typeface="+mn-cs"/>
              </a:rPr>
              <a:t>Zechariah 7:12 </a:t>
            </a:r>
            <a:r>
              <a:rPr kumimoji="0" lang="en-US" sz="2600" b="0" i="0" u="none" strike="noStrike" kern="1200" cap="none" spc="0" normalizeH="0" baseline="0" noProof="0" dirty="0">
                <a:ln>
                  <a:noFill/>
                </a:ln>
                <a:effectLst/>
                <a:uLnTx/>
                <a:uFillTx/>
                <a:latin typeface="Calibri" panose="020F0502020204030204"/>
                <a:ea typeface="+mn-ea"/>
                <a:cs typeface="+mn-cs"/>
              </a:rPr>
              <a:t>"</a:t>
            </a:r>
            <a:r>
              <a:rPr kumimoji="0" lang="en-US" sz="2600" b="1" i="0" u="none" strike="noStrike" kern="1200" cap="none" spc="0" normalizeH="0" baseline="0" noProof="0" dirty="0">
                <a:ln>
                  <a:noFill/>
                </a:ln>
                <a:effectLst/>
                <a:uLnTx/>
                <a:uFillTx/>
                <a:latin typeface="Calibri" panose="020F0502020204030204"/>
                <a:ea typeface="+mn-ea"/>
                <a:cs typeface="+mn-cs"/>
              </a:rPr>
              <a:t>Yes, they made their hearts like flint, refusing to hear the law and the words which the LORD of hosts had sent by His Spirit through the former prophets</a:t>
            </a:r>
            <a:r>
              <a:rPr kumimoji="0" lang="en-US" sz="2600" b="0" i="0" u="none" strike="noStrike" kern="1200" cap="none" spc="0" normalizeH="0" baseline="0" noProof="0" dirty="0">
                <a:ln>
                  <a:noFill/>
                </a:ln>
                <a:effectLst/>
                <a:uLnTx/>
                <a:uFillTx/>
                <a:latin typeface="Calibri" panose="020F0502020204030204"/>
                <a:ea typeface="+mn-ea"/>
                <a:cs typeface="+mn-cs"/>
              </a:rPr>
              <a:t>. Thus great wrath came from the LORD of hosts.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6467823A-14CA-1388-CEC3-0F2BFB3BC709}"/>
              </a:ext>
            </a:extLst>
          </p:cNvPr>
          <p:cNvSpPr txBox="1"/>
          <p:nvPr/>
        </p:nvSpPr>
        <p:spPr>
          <a:xfrm>
            <a:off x="796954" y="112399"/>
            <a:ext cx="7239699" cy="1938992"/>
          </a:xfrm>
          <a:prstGeom prst="rect">
            <a:avLst/>
          </a:prstGeom>
          <a:noFill/>
        </p:spPr>
        <p:txBody>
          <a:bodyPr wrap="square">
            <a:spAutoFit/>
          </a:bodyPr>
          <a:lstStyle/>
          <a:p>
            <a:pPr algn="ctr"/>
            <a:r>
              <a:rPr kumimoji="0" lang="en-US" sz="6000" b="1" i="0" u="none" strike="noStrike" kern="1200" cap="none" spc="0" normalizeH="0" baseline="0" noProof="0" dirty="0">
                <a:ln>
                  <a:noFill/>
                </a:ln>
                <a:solidFill>
                  <a:schemeClr val="bg1"/>
                </a:solidFill>
                <a:effectLst/>
                <a:uLnTx/>
                <a:uFillTx/>
                <a:latin typeface="Franklin Gothic Medium" panose="020B0603020102020204" pitchFamily="34" charset="0"/>
              </a:rPr>
              <a:t>Yes, they made their hearts like flint.</a:t>
            </a:r>
            <a:endParaRPr lang="en-US" sz="6000" dirty="0">
              <a:solidFill>
                <a:schemeClr val="bg1"/>
              </a:solidFill>
              <a:latin typeface="Franklin Gothic Medium" panose="020B0603020102020204" pitchFamily="34" charset="0"/>
            </a:endParaRPr>
          </a:p>
        </p:txBody>
      </p:sp>
      <p:sp>
        <p:nvSpPr>
          <p:cNvPr id="8" name="TextBox 7">
            <a:extLst>
              <a:ext uri="{FF2B5EF4-FFF2-40B4-BE49-F238E27FC236}">
                <a16:creationId xmlns:a16="http://schemas.microsoft.com/office/drawing/2014/main" id="{C7F36BDE-B549-D52F-A691-2A9248301F15}"/>
              </a:ext>
            </a:extLst>
          </p:cNvPr>
          <p:cNvSpPr txBox="1"/>
          <p:nvPr/>
        </p:nvSpPr>
        <p:spPr>
          <a:xfrm>
            <a:off x="-1" y="2173590"/>
            <a:ext cx="9144000" cy="646331"/>
          </a:xfrm>
          <a:prstGeom prst="rect">
            <a:avLst/>
          </a:prstGeom>
          <a:noFill/>
        </p:spPr>
        <p:txBody>
          <a:bodyPr wrap="square" rtlCol="0">
            <a:spAutoFit/>
          </a:bodyPr>
          <a:lstStyle/>
          <a:p>
            <a:pPr algn="ctr"/>
            <a:r>
              <a:rPr lang="en-US" sz="3600" dirty="0">
                <a:solidFill>
                  <a:schemeClr val="bg1"/>
                </a:solidFill>
              </a:rPr>
              <a:t>Zechariah 7:12</a:t>
            </a:r>
          </a:p>
        </p:txBody>
      </p:sp>
      <p:sp>
        <p:nvSpPr>
          <p:cNvPr id="10" name="Rectangle 9">
            <a:extLst>
              <a:ext uri="{FF2B5EF4-FFF2-40B4-BE49-F238E27FC236}">
                <a16:creationId xmlns:a16="http://schemas.microsoft.com/office/drawing/2014/main" id="{BC4F382F-54B8-027A-0A02-BDB14D935CBA}"/>
              </a:ext>
            </a:extLst>
          </p:cNvPr>
          <p:cNvSpPr/>
          <p:nvPr/>
        </p:nvSpPr>
        <p:spPr>
          <a:xfrm>
            <a:off x="587229" y="3429000"/>
            <a:ext cx="8019876" cy="225034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059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23F35A9A-6DCC-4989-26A8-E29CAC133BCD}"/>
              </a:ext>
            </a:extLst>
          </p:cNvPr>
          <p:cNvSpPr txBox="1"/>
          <p:nvPr/>
        </p:nvSpPr>
        <p:spPr>
          <a:xfrm>
            <a:off x="0" y="713063"/>
            <a:ext cx="9144000" cy="5632311"/>
          </a:xfrm>
          <a:prstGeom prst="rect">
            <a:avLst/>
          </a:prstGeom>
          <a:noFill/>
        </p:spPr>
        <p:txBody>
          <a:bodyPr wrap="square" rtlCol="0">
            <a:spAutoFit/>
          </a:bodyPr>
          <a:lstStyle/>
          <a:p>
            <a:pPr algn="ctr"/>
            <a:r>
              <a:rPr lang="en-US" sz="6000" dirty="0"/>
              <a:t>Friend, is your heart </a:t>
            </a:r>
          </a:p>
          <a:p>
            <a:pPr algn="ctr"/>
            <a:endParaRPr lang="en-US" sz="4800" dirty="0"/>
          </a:p>
          <a:p>
            <a:pPr algn="ctr"/>
            <a:endParaRPr lang="en-US" sz="4800" dirty="0"/>
          </a:p>
          <a:p>
            <a:pPr algn="ctr"/>
            <a:endParaRPr lang="en-US" sz="4800" dirty="0"/>
          </a:p>
          <a:p>
            <a:pPr algn="ctr"/>
            <a:endParaRPr lang="en-US" sz="4800" dirty="0"/>
          </a:p>
          <a:p>
            <a:pPr algn="ctr"/>
            <a:endParaRPr lang="en-US" sz="4800" dirty="0"/>
          </a:p>
          <a:p>
            <a:pPr algn="ctr"/>
            <a:r>
              <a:rPr lang="en-US" sz="6000" dirty="0"/>
              <a:t>like flint?</a:t>
            </a:r>
          </a:p>
        </p:txBody>
      </p:sp>
      <p:pic>
        <p:nvPicPr>
          <p:cNvPr id="7" name="Picture 2" descr="Construction Rock Pile Free Stock Photo - Public Domain Pictures">
            <a:extLst>
              <a:ext uri="{FF2B5EF4-FFF2-40B4-BE49-F238E27FC236}">
                <a16:creationId xmlns:a16="http://schemas.microsoft.com/office/drawing/2014/main" id="{D6CAB588-A53F-84A9-356C-DCE4978A4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903" y="1722403"/>
            <a:ext cx="4862068" cy="3646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5D333C5-F29C-D5BA-86DC-E6DA8AEA0F29}"/>
              </a:ext>
            </a:extLst>
          </p:cNvPr>
          <p:cNvSpPr/>
          <p:nvPr/>
        </p:nvSpPr>
        <p:spPr>
          <a:xfrm>
            <a:off x="1865903" y="1721544"/>
            <a:ext cx="4870457" cy="3630632"/>
          </a:xfrm>
          <a:prstGeom prst="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32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 Question Mark, Question, Response - Free Image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410" y="2439527"/>
            <a:ext cx="2644589" cy="2644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5980" y="2175795"/>
            <a:ext cx="5784211" cy="3529108"/>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If you have any questions about anything I say, if you disagree anything I say, please say something to me after the service and I will be glad to sit down with you and God’s word and study so that we can come to know His truth</a:t>
            </a:r>
            <a:endParaRPr kumimoji="0" lang="en-US" sz="2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 y="514771"/>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Please open your hearts, your ears, and your Bible and follow along.</a:t>
            </a:r>
          </a:p>
        </p:txBody>
      </p:sp>
      <p:sp>
        <p:nvSpPr>
          <p:cNvPr id="4" name="Rectangle 3"/>
          <p:cNvSpPr/>
          <p:nvPr/>
        </p:nvSpPr>
        <p:spPr>
          <a:xfrm>
            <a:off x="1" y="0"/>
            <a:ext cx="9143999"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D72FD6C-6365-5949-5E49-78FBFE5454B4}"/>
              </a:ext>
            </a:extLst>
          </p:cNvPr>
          <p:cNvSpPr txBox="1"/>
          <p:nvPr/>
        </p:nvSpPr>
        <p:spPr>
          <a:xfrm>
            <a:off x="0" y="6132353"/>
            <a:ext cx="914399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Illustrated Bible verses by Ethical Media, Bible photos by bibleplaces.com</a:t>
            </a:r>
          </a:p>
        </p:txBody>
      </p:sp>
    </p:spTree>
    <p:extLst>
      <p:ext uri="{BB962C8B-B14F-4D97-AF65-F5344CB8AC3E}">
        <p14:creationId xmlns:p14="http://schemas.microsoft.com/office/powerpoint/2010/main" val="165886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074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281B1C2E-947A-F0B4-AACF-D01269D61FDB}"/>
              </a:ext>
            </a:extLst>
          </p:cNvPr>
          <p:cNvSpPr txBox="1"/>
          <p:nvPr/>
        </p:nvSpPr>
        <p:spPr>
          <a:xfrm>
            <a:off x="520117" y="1048625"/>
            <a:ext cx="8028265" cy="4893647"/>
          </a:xfrm>
          <a:prstGeom prst="rect">
            <a:avLst/>
          </a:prstGeom>
          <a:noFill/>
        </p:spPr>
        <p:txBody>
          <a:bodyPr wrap="square">
            <a:spAutoFit/>
          </a:bodyPr>
          <a:lstStyle/>
          <a:p>
            <a:r>
              <a:rPr lang="en-US" sz="2600" b="1" dirty="0">
                <a:solidFill>
                  <a:srgbClr val="0070C0"/>
                </a:solidFill>
              </a:rPr>
              <a:t>Zechariah 7:4 </a:t>
            </a:r>
            <a:r>
              <a:rPr lang="en-US" sz="2600" dirty="0"/>
              <a:t>Then the word of the LORD of hosts came to me, saying,</a:t>
            </a:r>
          </a:p>
          <a:p>
            <a:r>
              <a:rPr lang="en-US" sz="2600" b="1" dirty="0">
                <a:solidFill>
                  <a:srgbClr val="0070C0"/>
                </a:solidFill>
              </a:rPr>
              <a:t>5</a:t>
            </a:r>
            <a:r>
              <a:rPr lang="en-US" sz="2600" dirty="0"/>
              <a:t> "Say to all the people of the land, and to the priests: 'When you fasted and mourned in the fifth and seventh months during those seventy years, did you really fast for Me?</a:t>
            </a:r>
          </a:p>
          <a:p>
            <a:r>
              <a:rPr lang="en-US" sz="2600" b="1" dirty="0">
                <a:solidFill>
                  <a:srgbClr val="0070C0"/>
                </a:solidFill>
              </a:rPr>
              <a:t>6 </a:t>
            </a:r>
            <a:r>
              <a:rPr lang="en-US" sz="2600" dirty="0"/>
              <a:t>'When you eat and when you drink, do you not eat and drink for yourselves?</a:t>
            </a:r>
          </a:p>
          <a:p>
            <a:r>
              <a:rPr lang="en-US" sz="2600" b="1" dirty="0">
                <a:solidFill>
                  <a:srgbClr val="0070C0"/>
                </a:solidFill>
              </a:rPr>
              <a:t>7</a:t>
            </a:r>
            <a:r>
              <a:rPr lang="en-US" sz="2600" dirty="0"/>
              <a:t> 'Should you not have obeyed the words which the LORD proclaimed through the former prophets when Jerusalem and the cities around it were inhabited and prosperous, and the South and the Lowland were inhabited?'"</a:t>
            </a:r>
          </a:p>
        </p:txBody>
      </p:sp>
      <p:sp>
        <p:nvSpPr>
          <p:cNvPr id="8" name="TextBox 7">
            <a:extLst>
              <a:ext uri="{FF2B5EF4-FFF2-40B4-BE49-F238E27FC236}">
                <a16:creationId xmlns:a16="http://schemas.microsoft.com/office/drawing/2014/main" id="{53332F04-759A-1BEC-6A67-7738CF73D6CC}"/>
              </a:ext>
            </a:extLst>
          </p:cNvPr>
          <p:cNvSpPr txBox="1"/>
          <p:nvPr/>
        </p:nvSpPr>
        <p:spPr>
          <a:xfrm>
            <a:off x="0" y="64292"/>
            <a:ext cx="914400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74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C57BF3C-2971-61F9-DF8D-10CC8D07BC30}"/>
              </a:ext>
            </a:extLst>
          </p:cNvPr>
          <p:cNvSpPr txBox="1"/>
          <p:nvPr/>
        </p:nvSpPr>
        <p:spPr>
          <a:xfrm>
            <a:off x="729842" y="872455"/>
            <a:ext cx="7482980" cy="513986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rPr>
              <a:t>8</a:t>
            </a:r>
            <a:r>
              <a:rPr kumimoji="0" lang="en-US" sz="3200" b="0" i="0" u="none" strike="noStrike" kern="0" cap="none" spc="0" normalizeH="0" baseline="0" noProof="0" dirty="0">
                <a:ln>
                  <a:noFill/>
                </a:ln>
                <a:solidFill>
                  <a:prstClr val="black"/>
                </a:solidFill>
                <a:effectLst/>
                <a:uLnTx/>
                <a:uFillTx/>
              </a:rPr>
              <a:t> Then the word of the LORD came to Zechariah, saying,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rPr>
              <a:t>9</a:t>
            </a:r>
            <a:r>
              <a:rPr kumimoji="0" lang="en-US" sz="3200" b="0" i="0" u="none" strike="noStrike" kern="0" cap="none" spc="0" normalizeH="0" baseline="0" noProof="0" dirty="0">
                <a:ln>
                  <a:noFill/>
                </a:ln>
                <a:solidFill>
                  <a:prstClr val="black"/>
                </a:solidFill>
                <a:effectLst/>
                <a:uLnTx/>
                <a:uFillTx/>
              </a:rPr>
              <a:t> "Thus says the LORD of hosts: 'Execute true justice, Show mercy and compassion Everyone to his brother.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rPr>
              <a:t>10</a:t>
            </a:r>
            <a:r>
              <a:rPr kumimoji="0" lang="en-US" sz="2800" b="0" i="0" u="none" strike="noStrike" kern="0" cap="none" spc="0" normalizeH="0" baseline="0" noProof="0" dirty="0">
                <a:ln>
                  <a:noFill/>
                </a:ln>
                <a:solidFill>
                  <a:prstClr val="black"/>
                </a:solidFill>
                <a:effectLst/>
                <a:uLnTx/>
                <a:uFillTx/>
              </a:rPr>
              <a:t> Do not oppress the widow or the fatherless, The alien or the poor. Let none of you plan evil in his heart Against his brother.'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rPr>
              <a:t>11</a:t>
            </a:r>
            <a:r>
              <a:rPr kumimoji="0" lang="en-US" sz="2800" b="0" i="0" u="none" strike="noStrike" kern="0" cap="none" spc="0" normalizeH="0" baseline="0" noProof="0" dirty="0">
                <a:ln>
                  <a:noFill/>
                </a:ln>
                <a:solidFill>
                  <a:prstClr val="black"/>
                </a:solidFill>
                <a:effectLst/>
                <a:uLnTx/>
                <a:uFillTx/>
              </a:rPr>
              <a:t> "But they refused to heed, </a:t>
            </a:r>
            <a:r>
              <a:rPr kumimoji="0" lang="en-US" sz="2800" b="0" i="0" u="sng" strike="noStrike" kern="0" cap="none" spc="0" normalizeH="0" baseline="0" noProof="0" dirty="0">
                <a:ln>
                  <a:noFill/>
                </a:ln>
                <a:solidFill>
                  <a:prstClr val="black"/>
                </a:solidFill>
                <a:effectLst/>
                <a:uLnTx/>
                <a:uFillTx/>
              </a:rPr>
              <a:t>shrugged their shoulders</a:t>
            </a:r>
            <a:r>
              <a:rPr kumimoji="0" lang="en-US" sz="2800" b="0" i="0" u="none" strike="noStrike" kern="0" cap="none" spc="0" normalizeH="0" baseline="0" noProof="0" dirty="0">
                <a:ln>
                  <a:noFill/>
                </a:ln>
                <a:solidFill>
                  <a:prstClr val="black"/>
                </a:solidFill>
                <a:effectLst/>
                <a:uLnTx/>
                <a:uFillTx/>
              </a:rPr>
              <a:t>, and stopped their ears so that they could not hear.</a:t>
            </a:r>
          </a:p>
        </p:txBody>
      </p:sp>
      <p:sp>
        <p:nvSpPr>
          <p:cNvPr id="7" name="Rectangle 6">
            <a:extLst>
              <a:ext uri="{FF2B5EF4-FFF2-40B4-BE49-F238E27FC236}">
                <a16:creationId xmlns:a16="http://schemas.microsoft.com/office/drawing/2014/main" id="{CF2A3BED-9482-E2A8-BFB8-A267BD582B0B}"/>
              </a:ext>
            </a:extLst>
          </p:cNvPr>
          <p:cNvSpPr/>
          <p:nvPr/>
        </p:nvSpPr>
        <p:spPr>
          <a:xfrm>
            <a:off x="369116" y="746620"/>
            <a:ext cx="8447713" cy="39176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07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9" name="TextBox 8">
            <a:extLst>
              <a:ext uri="{FF2B5EF4-FFF2-40B4-BE49-F238E27FC236}">
                <a16:creationId xmlns:a16="http://schemas.microsoft.com/office/drawing/2014/main" id="{F8AF05EE-C68A-B575-CC34-08ADA4E1AD22}"/>
              </a:ext>
            </a:extLst>
          </p:cNvPr>
          <p:cNvSpPr txBox="1"/>
          <p:nvPr/>
        </p:nvSpPr>
        <p:spPr>
          <a:xfrm>
            <a:off x="562062" y="1090569"/>
            <a:ext cx="7969542" cy="4893647"/>
          </a:xfrm>
          <a:prstGeom prst="rect">
            <a:avLst/>
          </a:prstGeom>
          <a:noFill/>
        </p:spPr>
        <p:txBody>
          <a:bodyPr wrap="square">
            <a:spAutoFit/>
          </a:bodyPr>
          <a:lstStyle/>
          <a:p>
            <a:r>
              <a:rPr lang="en-US" sz="2600" b="1" dirty="0">
                <a:solidFill>
                  <a:srgbClr val="0070C0"/>
                </a:solidFill>
              </a:rPr>
              <a:t>12 </a:t>
            </a:r>
            <a:r>
              <a:rPr lang="en-US" sz="2600" dirty="0"/>
              <a:t>"</a:t>
            </a:r>
            <a:r>
              <a:rPr lang="en-US" sz="2600" b="1" dirty="0">
                <a:solidFill>
                  <a:srgbClr val="FF0000"/>
                </a:solidFill>
              </a:rPr>
              <a:t>Yes, </a:t>
            </a:r>
            <a:r>
              <a:rPr lang="en-US" sz="2600" b="1" u="sng" dirty="0">
                <a:solidFill>
                  <a:srgbClr val="FF0000"/>
                </a:solidFill>
              </a:rPr>
              <a:t>they made their hearts like flint</a:t>
            </a:r>
            <a:r>
              <a:rPr lang="en-US" sz="2600" b="1" dirty="0">
                <a:solidFill>
                  <a:srgbClr val="FF0000"/>
                </a:solidFill>
              </a:rPr>
              <a:t>, refusing to hear the law and the words which the LORD of hosts had sent by His Spirit through the </a:t>
            </a:r>
            <a:r>
              <a:rPr lang="en-US" sz="2600" b="1" u="sng" dirty="0">
                <a:solidFill>
                  <a:srgbClr val="FF0000"/>
                </a:solidFill>
              </a:rPr>
              <a:t>former prophets</a:t>
            </a:r>
            <a:r>
              <a:rPr lang="en-US" sz="2600" dirty="0">
                <a:latin typeface="Arial Black" panose="020B0A04020102020204" pitchFamily="34" charset="0"/>
              </a:rPr>
              <a:t>. </a:t>
            </a:r>
            <a:r>
              <a:rPr lang="en-US" sz="2600" dirty="0"/>
              <a:t>Thus great wrath came from the LORD of hosts.</a:t>
            </a:r>
          </a:p>
          <a:p>
            <a:endParaRPr lang="en-US" sz="2600" dirty="0"/>
          </a:p>
          <a:p>
            <a:r>
              <a:rPr lang="en-US" sz="2600" b="1" dirty="0">
                <a:solidFill>
                  <a:srgbClr val="0070C0"/>
                </a:solidFill>
              </a:rPr>
              <a:t>13</a:t>
            </a:r>
            <a:r>
              <a:rPr lang="en-US" sz="2600" dirty="0"/>
              <a:t> "Therefore it happened, that just as He proclaimed and they would not hear, so they called out and I would not listen," says the LORD of hosts.</a:t>
            </a:r>
          </a:p>
          <a:p>
            <a:r>
              <a:rPr lang="en-US" sz="2600" b="1" dirty="0">
                <a:solidFill>
                  <a:srgbClr val="0070C0"/>
                </a:solidFill>
              </a:rPr>
              <a:t>14</a:t>
            </a:r>
            <a:r>
              <a:rPr lang="en-US" sz="2600" dirty="0"/>
              <a:t> "But I scattered them with a whirlwind among all the nations which they had not known. Thus the land became desolate after them, so that no one passed through or returned; for they made the pleasant land desolate."</a:t>
            </a:r>
          </a:p>
        </p:txBody>
      </p:sp>
    </p:spTree>
    <p:extLst>
      <p:ext uri="{BB962C8B-B14F-4D97-AF65-F5344CB8AC3E}">
        <p14:creationId xmlns:p14="http://schemas.microsoft.com/office/powerpoint/2010/main" val="326429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They Made Their Hearts Like Flint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Zech 7:12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FD30A30F-1B0F-56AD-6F50-2A0C756DFCA7}"/>
              </a:ext>
            </a:extLst>
          </p:cNvPr>
          <p:cNvSpPr txBox="1"/>
          <p:nvPr/>
        </p:nvSpPr>
        <p:spPr>
          <a:xfrm>
            <a:off x="612397" y="3336721"/>
            <a:ext cx="7969542" cy="3139321"/>
          </a:xfrm>
          <a:prstGeom prst="rect">
            <a:avLst/>
          </a:prstGeom>
          <a:noFill/>
        </p:spPr>
        <p:txBody>
          <a:bodyPr wrap="square">
            <a:spAutoFit/>
          </a:bodyPr>
          <a:lstStyle/>
          <a:p>
            <a:r>
              <a:rPr lang="en-US" sz="3000" dirty="0"/>
              <a:t>“They pulled away the shoulder …” This expression has come down to modern times in the description of one unwilling to hear, </a:t>
            </a:r>
            <a:r>
              <a:rPr lang="en-US" sz="3000" b="1" dirty="0"/>
              <a:t>who is said to “give a cold shoulder” to some proposition</a:t>
            </a:r>
            <a:r>
              <a:rPr lang="en-US" sz="3000" dirty="0"/>
              <a:t>. Perhaps the metaphor is founded upon the rebellion of a beast against his yoke.</a:t>
            </a:r>
          </a:p>
          <a:p>
            <a:pPr lvl="1"/>
            <a:r>
              <a:rPr lang="en-US" dirty="0"/>
              <a:t> </a:t>
            </a:r>
            <a:endParaRPr lang="en-US" b="0" i="0" u="none" strike="noStrike" baseline="0" dirty="0">
              <a:solidFill>
                <a:srgbClr val="0000FF"/>
              </a:solidFill>
              <a:hlinkClick r:id="rId2"/>
            </a:endParaRPr>
          </a:p>
        </p:txBody>
      </p:sp>
      <p:sp>
        <p:nvSpPr>
          <p:cNvPr id="9" name="TextBox 8">
            <a:extLst>
              <a:ext uri="{FF2B5EF4-FFF2-40B4-BE49-F238E27FC236}">
                <a16:creationId xmlns:a16="http://schemas.microsoft.com/office/drawing/2014/main" id="{F997FF00-E670-2333-73B5-D44087AFD505}"/>
              </a:ext>
            </a:extLst>
          </p:cNvPr>
          <p:cNvSpPr txBox="1"/>
          <p:nvPr/>
        </p:nvSpPr>
        <p:spPr>
          <a:xfrm>
            <a:off x="612397" y="786352"/>
            <a:ext cx="7969542" cy="2646878"/>
          </a:xfrm>
          <a:prstGeom prst="rect">
            <a:avLst/>
          </a:prstGeom>
          <a:noFill/>
        </p:spPr>
        <p:txBody>
          <a:bodyPr wrap="square">
            <a:spAutoFit/>
          </a:bodyPr>
          <a:lstStyle/>
          <a:p>
            <a:r>
              <a:rPr lang="en-US" sz="3000" b="1" dirty="0">
                <a:solidFill>
                  <a:srgbClr val="0070C0"/>
                </a:solidFill>
              </a:rPr>
              <a:t>Zec. 7:11 </a:t>
            </a:r>
            <a:r>
              <a:rPr lang="en-US" sz="3000" dirty="0"/>
              <a:t>But they refused to hearken, and </a:t>
            </a:r>
            <a:r>
              <a:rPr lang="en-US" sz="3000" u="sng" dirty="0"/>
              <a:t>pulled away the shoulder,</a:t>
            </a:r>
            <a:r>
              <a:rPr lang="en-US" sz="3000" dirty="0"/>
              <a:t> </a:t>
            </a:r>
            <a:r>
              <a:rPr lang="en-US" sz="3000" b="1" dirty="0" err="1">
                <a:solidFill>
                  <a:srgbClr val="FF0000"/>
                </a:solidFill>
              </a:rPr>
              <a:t>kjv</a:t>
            </a:r>
            <a:endParaRPr lang="en-US" sz="3000" b="1" dirty="0">
              <a:solidFill>
                <a:srgbClr val="FF0000"/>
              </a:solidFill>
            </a:endParaRPr>
          </a:p>
          <a:p>
            <a:endParaRPr lang="en-US" sz="2800" dirty="0"/>
          </a:p>
          <a:p>
            <a:r>
              <a:rPr lang="en-US" sz="3000" b="1" dirty="0">
                <a:solidFill>
                  <a:srgbClr val="0070C0"/>
                </a:solidFill>
              </a:rPr>
              <a:t>Zec. 7:11 </a:t>
            </a:r>
            <a:r>
              <a:rPr lang="en-US" sz="3000" dirty="0"/>
              <a:t>"But they refused to heed, </a:t>
            </a:r>
            <a:r>
              <a:rPr lang="en-US" sz="3000" u="sng" dirty="0"/>
              <a:t>shrugged their shoulders</a:t>
            </a:r>
            <a:r>
              <a:rPr lang="en-US" sz="3000" dirty="0"/>
              <a:t> </a:t>
            </a:r>
            <a:r>
              <a:rPr lang="en-US" sz="3000" b="1" dirty="0" err="1">
                <a:solidFill>
                  <a:srgbClr val="FF0000"/>
                </a:solidFill>
              </a:rPr>
              <a:t>nkjv</a:t>
            </a:r>
            <a:endParaRPr lang="en-US" sz="3000" b="1" dirty="0">
              <a:solidFill>
                <a:srgbClr val="FF0000"/>
              </a:solidFill>
            </a:endParaRPr>
          </a:p>
          <a:p>
            <a:endParaRPr lang="en-US" dirty="0"/>
          </a:p>
        </p:txBody>
      </p:sp>
    </p:spTree>
    <p:extLst>
      <p:ext uri="{BB962C8B-B14F-4D97-AF65-F5344CB8AC3E}">
        <p14:creationId xmlns:p14="http://schemas.microsoft.com/office/powerpoint/2010/main" val="72014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0C6633-873B-6C97-17DE-2B49642FAD17}"/>
              </a:ext>
            </a:extLst>
          </p:cNvPr>
          <p:cNvSpPr txBox="1"/>
          <p:nvPr/>
        </p:nvSpPr>
        <p:spPr>
          <a:xfrm>
            <a:off x="281031" y="251671"/>
            <a:ext cx="8581937" cy="6540490"/>
          </a:xfrm>
          <a:prstGeom prst="rect">
            <a:avLst/>
          </a:prstGeom>
          <a:noFill/>
        </p:spPr>
        <p:txBody>
          <a:bodyPr wrap="square">
            <a:spAutoFit/>
          </a:bodyPr>
          <a:lstStyle/>
          <a:p>
            <a:r>
              <a:rPr lang="en-US" sz="2400" b="1" u="sng" dirty="0">
                <a:solidFill>
                  <a:srgbClr val="0070C0"/>
                </a:solidFill>
              </a:rPr>
              <a:t>Ex 7:13 </a:t>
            </a:r>
            <a:r>
              <a:rPr lang="en-US" sz="2400" dirty="0"/>
              <a:t>And </a:t>
            </a:r>
            <a:r>
              <a:rPr lang="en-US" sz="2400" b="1" dirty="0">
                <a:solidFill>
                  <a:srgbClr val="FF0000"/>
                </a:solidFill>
              </a:rPr>
              <a:t>Pharaoh's heart grew hard</a:t>
            </a:r>
            <a:r>
              <a:rPr lang="en-US" sz="2400" dirty="0"/>
              <a:t>, and he did not heed them, as the LORD had said.</a:t>
            </a:r>
          </a:p>
          <a:p>
            <a:r>
              <a:rPr lang="en-US" sz="2400" b="1" u="sng" dirty="0">
                <a:solidFill>
                  <a:srgbClr val="0070C0"/>
                </a:solidFill>
              </a:rPr>
              <a:t>Ex 7:14  </a:t>
            </a:r>
            <a:r>
              <a:rPr lang="en-US" sz="2400" dirty="0"/>
              <a:t>So the LORD said to Moses: "</a:t>
            </a:r>
            <a:r>
              <a:rPr lang="en-US" sz="2400" b="1" dirty="0">
                <a:solidFill>
                  <a:srgbClr val="FF0000"/>
                </a:solidFill>
              </a:rPr>
              <a:t>Pharaoh's heart is hard</a:t>
            </a:r>
            <a:r>
              <a:rPr lang="en-US" sz="2400" dirty="0"/>
              <a:t>; he refuses to let the people go.</a:t>
            </a:r>
          </a:p>
          <a:p>
            <a:r>
              <a:rPr lang="en-US" sz="2400" b="1" u="sng" dirty="0">
                <a:solidFill>
                  <a:srgbClr val="0070C0"/>
                </a:solidFill>
              </a:rPr>
              <a:t>Ex 7:22 </a:t>
            </a:r>
            <a:r>
              <a:rPr lang="en-US" sz="2400" dirty="0"/>
              <a:t>Then the magicians of Egypt did so with their enchantments; and </a:t>
            </a:r>
            <a:r>
              <a:rPr lang="en-US" sz="2400" b="1" dirty="0">
                <a:solidFill>
                  <a:srgbClr val="FF0000"/>
                </a:solidFill>
              </a:rPr>
              <a:t>Pharaoh's heart grew hard, and he did not heed them, as the LORD had said.</a:t>
            </a:r>
          </a:p>
          <a:p>
            <a:r>
              <a:rPr lang="en-US" sz="2400" b="1" u="sng" dirty="0">
                <a:solidFill>
                  <a:srgbClr val="0070C0"/>
                </a:solidFill>
              </a:rPr>
              <a:t>Ex 8:19 </a:t>
            </a:r>
            <a:r>
              <a:rPr lang="en-US" sz="2400" dirty="0"/>
              <a:t>Then the magicians said to Pharaoh, "This is the finger of God." But </a:t>
            </a:r>
            <a:r>
              <a:rPr lang="en-US" sz="2400" b="1" dirty="0">
                <a:solidFill>
                  <a:srgbClr val="FF0000"/>
                </a:solidFill>
              </a:rPr>
              <a:t>Pharaoh's heart grew hard, and he did not heed them, </a:t>
            </a:r>
            <a:r>
              <a:rPr lang="en-US" sz="2400" dirty="0"/>
              <a:t>just as the LORD had said.</a:t>
            </a:r>
          </a:p>
          <a:p>
            <a:r>
              <a:rPr lang="en-US" sz="2400" b="1" u="sng" dirty="0">
                <a:solidFill>
                  <a:srgbClr val="0070C0"/>
                </a:solidFill>
              </a:rPr>
              <a:t>Ex 9:7 </a:t>
            </a:r>
            <a:r>
              <a:rPr lang="en-US" sz="2400" dirty="0"/>
              <a:t>Then Pharaoh sent, and indeed, not even one of the livestock of the Israelites was dead. </a:t>
            </a:r>
            <a:r>
              <a:rPr lang="en-US" sz="2400" b="1" dirty="0">
                <a:solidFill>
                  <a:srgbClr val="FF0000"/>
                </a:solidFill>
              </a:rPr>
              <a:t>But the heart of Pharaoh became hard</a:t>
            </a:r>
            <a:r>
              <a:rPr lang="en-US" sz="2400" dirty="0"/>
              <a:t>, and he did not let the people go.</a:t>
            </a:r>
          </a:p>
          <a:p>
            <a:r>
              <a:rPr lang="en-US" sz="2400" b="1" u="sng" dirty="0">
                <a:solidFill>
                  <a:srgbClr val="0070C0"/>
                </a:solidFill>
              </a:rPr>
              <a:t>Ex 9:35 </a:t>
            </a:r>
            <a:r>
              <a:rPr lang="en-US" sz="2400" dirty="0"/>
              <a:t>So the </a:t>
            </a:r>
            <a:r>
              <a:rPr lang="en-US" sz="2400" b="1" dirty="0">
                <a:solidFill>
                  <a:srgbClr val="FF0000"/>
                </a:solidFill>
              </a:rPr>
              <a:t>heart of Pharaoh </a:t>
            </a:r>
            <a:r>
              <a:rPr lang="en-US" sz="2400" dirty="0"/>
              <a:t>was hard; neither would he let the children of Israel go, as the LORD had spoken by Moses.</a:t>
            </a:r>
          </a:p>
          <a:p>
            <a:r>
              <a:rPr lang="en-US" sz="2400" b="1" u="sng" dirty="0">
                <a:solidFill>
                  <a:srgbClr val="0070C0"/>
                </a:solidFill>
              </a:rPr>
              <a:t>Job 41:24 </a:t>
            </a:r>
            <a:r>
              <a:rPr lang="en-US" sz="2400" b="1" dirty="0"/>
              <a:t>His heart is as hard as stone</a:t>
            </a:r>
            <a:r>
              <a:rPr lang="en-US" sz="2400" dirty="0"/>
              <a:t>, Even as hard as the lower millstone.</a:t>
            </a:r>
          </a:p>
        </p:txBody>
      </p:sp>
    </p:spTree>
    <p:extLst>
      <p:ext uri="{BB962C8B-B14F-4D97-AF65-F5344CB8AC3E}">
        <p14:creationId xmlns:p14="http://schemas.microsoft.com/office/powerpoint/2010/main" val="32101959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362</TotalTime>
  <Words>2583</Words>
  <Application>Microsoft Office PowerPoint</Application>
  <PresentationFormat>On-screen Show (4:3)</PresentationFormat>
  <Paragraphs>243</Paragraphs>
  <Slides>30</Slides>
  <Notes>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30</vt:i4>
      </vt:variant>
    </vt:vector>
  </HeadingPairs>
  <TitlesOfParts>
    <vt:vector size="46" baseType="lpstr">
      <vt:lpstr>Aharoni</vt:lpstr>
      <vt:lpstr>Arial</vt:lpstr>
      <vt:lpstr>Arial Black</vt:lpstr>
      <vt:lpstr>Arial Unicode MS</vt:lpstr>
      <vt:lpstr>Calibri</vt:lpstr>
      <vt:lpstr>Calibri Light</vt:lpstr>
      <vt:lpstr>Franklin Gothic Medium</vt:lpstr>
      <vt:lpstr>Ink Free</vt:lpstr>
      <vt:lpstr>Times New Roman</vt:lpstr>
      <vt:lpstr>Verdana</vt:lpstr>
      <vt:lpstr>Office Theme</vt:lpstr>
      <vt:lpstr>1_Office Theme</vt:lpstr>
      <vt:lpstr>2_Office Theme</vt:lpstr>
      <vt:lpstr>6_Default Design</vt:lpstr>
      <vt:lpstr>3_Default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7</cp:revision>
  <dcterms:created xsi:type="dcterms:W3CDTF">2023-10-30T23:22:52Z</dcterms:created>
  <dcterms:modified xsi:type="dcterms:W3CDTF">2023-11-05T20:50:54Z</dcterms:modified>
</cp:coreProperties>
</file>