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265" r:id="rId2"/>
    <p:sldId id="588" r:id="rId3"/>
    <p:sldId id="499" r:id="rId4"/>
    <p:sldId id="585" r:id="rId5"/>
    <p:sldId id="557" r:id="rId6"/>
    <p:sldId id="583" r:id="rId7"/>
    <p:sldId id="553" r:id="rId8"/>
    <p:sldId id="558" r:id="rId9"/>
    <p:sldId id="559" r:id="rId10"/>
    <p:sldId id="560" r:id="rId11"/>
    <p:sldId id="554" r:id="rId12"/>
    <p:sldId id="562" r:id="rId13"/>
    <p:sldId id="581" r:id="rId14"/>
    <p:sldId id="587" r:id="rId15"/>
    <p:sldId id="563" r:id="rId16"/>
    <p:sldId id="564" r:id="rId17"/>
    <p:sldId id="561" r:id="rId18"/>
    <p:sldId id="567" r:id="rId19"/>
    <p:sldId id="568" r:id="rId20"/>
    <p:sldId id="555" r:id="rId21"/>
    <p:sldId id="570" r:id="rId22"/>
    <p:sldId id="571" r:id="rId23"/>
    <p:sldId id="572" r:id="rId24"/>
    <p:sldId id="565" r:id="rId25"/>
    <p:sldId id="566" r:id="rId26"/>
    <p:sldId id="574" r:id="rId27"/>
    <p:sldId id="584" r:id="rId28"/>
    <p:sldId id="575" r:id="rId29"/>
    <p:sldId id="573" r:id="rId30"/>
    <p:sldId id="577" r:id="rId31"/>
    <p:sldId id="578" r:id="rId32"/>
    <p:sldId id="576" r:id="rId33"/>
    <p:sldId id="569" r:id="rId34"/>
    <p:sldId id="580" r:id="rId35"/>
    <p:sldId id="586"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4//hkE2n7jmXK/XSaxLpvQ==" hashData="8orCcvNK5kE1ks+cTQxD4H4knoPTRNBkBaQyL0rZheLaK24+8ufnXifvFwWAgVCat0QWsaSGpsx3/bUMX+vVu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1686" y="108"/>
      </p:cViewPr>
      <p:guideLst/>
    </p:cSldViewPr>
  </p:slideViewPr>
  <p:notesTextViewPr>
    <p:cViewPr>
      <p:scale>
        <a:sx n="1" d="1"/>
        <a:sy n="1" d="1"/>
      </p:scale>
      <p:origin x="0" y="0"/>
    </p:cViewPr>
  </p:notesTextViewPr>
  <p:sorterViewPr>
    <p:cViewPr varScale="1">
      <p:scale>
        <a:sx n="100" d="100"/>
        <a:sy n="100" d="100"/>
      </p:scale>
      <p:origin x="0" y="-33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99DBC8-87E1-491A-82C8-48DD52E60B85}" type="datetimeFigureOut">
              <a:rPr lang="en-US" smtClean="0"/>
              <a:t>11/25/2023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C931DA-7306-4AC6-823A-55D41494B673}" type="slidenum">
              <a:rPr lang="en-US" smtClean="0"/>
              <a:t>‹#›</a:t>
            </a:fld>
            <a:endParaRPr lang="en-US"/>
          </a:p>
        </p:txBody>
      </p:sp>
    </p:spTree>
    <p:extLst>
      <p:ext uri="{BB962C8B-B14F-4D97-AF65-F5344CB8AC3E}">
        <p14:creationId xmlns:p14="http://schemas.microsoft.com/office/powerpoint/2010/main" val="563278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DISTRACTIONS !!!!!</a:t>
            </a:r>
          </a:p>
        </p:txBody>
      </p:sp>
      <p:sp>
        <p:nvSpPr>
          <p:cNvPr id="4" name="Slide Number Placeholder 3"/>
          <p:cNvSpPr>
            <a:spLocks noGrp="1"/>
          </p:cNvSpPr>
          <p:nvPr>
            <p:ph type="sldNum" sz="quarter" idx="5"/>
          </p:nvPr>
        </p:nvSpPr>
        <p:spPr/>
        <p:txBody>
          <a:bodyPr/>
          <a:lstStyle/>
          <a:p>
            <a:fld id="{40C931DA-7306-4AC6-823A-55D41494B673}" type="slidenum">
              <a:rPr lang="en-US" smtClean="0"/>
              <a:t>13</a:t>
            </a:fld>
            <a:endParaRPr lang="en-US"/>
          </a:p>
        </p:txBody>
      </p:sp>
    </p:spTree>
    <p:extLst>
      <p:ext uri="{BB962C8B-B14F-4D97-AF65-F5344CB8AC3E}">
        <p14:creationId xmlns:p14="http://schemas.microsoft.com/office/powerpoint/2010/main" val="11460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DISTRACTIONS !!!!!</a:t>
            </a:r>
          </a:p>
        </p:txBody>
      </p:sp>
      <p:sp>
        <p:nvSpPr>
          <p:cNvPr id="4" name="Slide Number Placeholder 3"/>
          <p:cNvSpPr>
            <a:spLocks noGrp="1"/>
          </p:cNvSpPr>
          <p:nvPr>
            <p:ph type="sldNum" sz="quarter" idx="5"/>
          </p:nvPr>
        </p:nvSpPr>
        <p:spPr/>
        <p:txBody>
          <a:bodyPr/>
          <a:lstStyle/>
          <a:p>
            <a:fld id="{40C931DA-7306-4AC6-823A-55D41494B673}" type="slidenum">
              <a:rPr lang="en-US" smtClean="0"/>
              <a:t>14</a:t>
            </a:fld>
            <a:endParaRPr lang="en-US"/>
          </a:p>
        </p:txBody>
      </p:sp>
    </p:spTree>
    <p:extLst>
      <p:ext uri="{BB962C8B-B14F-4D97-AF65-F5344CB8AC3E}">
        <p14:creationId xmlns:p14="http://schemas.microsoft.com/office/powerpoint/2010/main" val="614095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C2CD37-6C2B-4CCE-B706-52D273F9BF0F}" type="datetime1">
              <a:rPr lang="en-US" smtClean="0"/>
              <a:t>11/25/2023</a:t>
            </a:fld>
            <a:endParaRPr lang="en-US" dirty="0"/>
          </a:p>
        </p:txBody>
      </p:sp>
      <p:sp>
        <p:nvSpPr>
          <p:cNvPr id="5" name="Footer Placeholder 4"/>
          <p:cNvSpPr>
            <a:spLocks noGrp="1"/>
          </p:cNvSpPr>
          <p:nvPr>
            <p:ph type="ftr" sz="quarter" idx="11"/>
          </p:nvPr>
        </p:nvSpPr>
        <p:spPr/>
        <p:txBody>
          <a:bodyPr/>
          <a:lstStyle/>
          <a:p>
            <a:r>
              <a:rPr lang="en-US"/>
              <a:t>b hastings  newlebanoncoc.com</a:t>
            </a:r>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053033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D13B34-9868-4FF0-9EAB-E9E9FEE0FBA6}" type="datetime1">
              <a:rPr lang="en-US" smtClean="0"/>
              <a:t>11/25/2023</a:t>
            </a:fld>
            <a:endParaRPr lang="en-US" dirty="0"/>
          </a:p>
        </p:txBody>
      </p:sp>
      <p:sp>
        <p:nvSpPr>
          <p:cNvPr id="5" name="Footer Placeholder 4"/>
          <p:cNvSpPr>
            <a:spLocks noGrp="1"/>
          </p:cNvSpPr>
          <p:nvPr>
            <p:ph type="ftr" sz="quarter" idx="11"/>
          </p:nvPr>
        </p:nvSpPr>
        <p:spPr/>
        <p:txBody>
          <a:bodyPr/>
          <a:lstStyle/>
          <a:p>
            <a:r>
              <a:rPr lang="en-US"/>
              <a:t>b hastings  newlebanoncoc.com</a:t>
            </a:r>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210479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F6F221-4C6D-4B89-B74B-82D26210526A}" type="datetime1">
              <a:rPr lang="en-US" smtClean="0"/>
              <a:t>11/25/2023</a:t>
            </a:fld>
            <a:endParaRPr lang="en-US" dirty="0"/>
          </a:p>
        </p:txBody>
      </p:sp>
      <p:sp>
        <p:nvSpPr>
          <p:cNvPr id="5" name="Footer Placeholder 4"/>
          <p:cNvSpPr>
            <a:spLocks noGrp="1"/>
          </p:cNvSpPr>
          <p:nvPr>
            <p:ph type="ftr" sz="quarter" idx="11"/>
          </p:nvPr>
        </p:nvSpPr>
        <p:spPr/>
        <p:txBody>
          <a:bodyPr/>
          <a:lstStyle/>
          <a:p>
            <a:r>
              <a:rPr lang="en-US"/>
              <a:t>b hastings  newlebanoncoc.com</a:t>
            </a:r>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376566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8A44A-CDD4-450F-A6FD-AEA53B5B7F37}" type="datetime1">
              <a:rPr lang="en-US" smtClean="0"/>
              <a:t>11/25/2023</a:t>
            </a:fld>
            <a:endParaRPr lang="en-US" dirty="0"/>
          </a:p>
        </p:txBody>
      </p:sp>
      <p:sp>
        <p:nvSpPr>
          <p:cNvPr id="5" name="Footer Placeholder 4"/>
          <p:cNvSpPr>
            <a:spLocks noGrp="1"/>
          </p:cNvSpPr>
          <p:nvPr>
            <p:ph type="ftr" sz="quarter" idx="11"/>
          </p:nvPr>
        </p:nvSpPr>
        <p:spPr/>
        <p:txBody>
          <a:bodyPr/>
          <a:lstStyle/>
          <a:p>
            <a:r>
              <a:rPr lang="en-US"/>
              <a:t>b hastings  newlebanoncoc.com</a:t>
            </a:r>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390434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FD61AD-089C-4492-B720-5664401D8B6C}" type="datetime1">
              <a:rPr lang="en-US" smtClean="0"/>
              <a:t>11/25/2023</a:t>
            </a:fld>
            <a:endParaRPr lang="en-US" dirty="0"/>
          </a:p>
        </p:txBody>
      </p:sp>
      <p:sp>
        <p:nvSpPr>
          <p:cNvPr id="5" name="Footer Placeholder 4"/>
          <p:cNvSpPr>
            <a:spLocks noGrp="1"/>
          </p:cNvSpPr>
          <p:nvPr>
            <p:ph type="ftr" sz="quarter" idx="11"/>
          </p:nvPr>
        </p:nvSpPr>
        <p:spPr/>
        <p:txBody>
          <a:bodyPr/>
          <a:lstStyle/>
          <a:p>
            <a:r>
              <a:rPr lang="en-US"/>
              <a:t>b hastings  newlebanoncoc.com</a:t>
            </a:r>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020357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334500-5B38-4DB4-A130-3B4055E6CE03}" type="datetime1">
              <a:rPr lang="en-US" smtClean="0"/>
              <a:t>11/25/2023</a:t>
            </a:fld>
            <a:endParaRPr lang="en-US" dirty="0"/>
          </a:p>
        </p:txBody>
      </p:sp>
      <p:sp>
        <p:nvSpPr>
          <p:cNvPr id="6" name="Footer Placeholder 5"/>
          <p:cNvSpPr>
            <a:spLocks noGrp="1"/>
          </p:cNvSpPr>
          <p:nvPr>
            <p:ph type="ftr" sz="quarter" idx="11"/>
          </p:nvPr>
        </p:nvSpPr>
        <p:spPr/>
        <p:txBody>
          <a:bodyPr/>
          <a:lstStyle/>
          <a:p>
            <a:r>
              <a:rPr lang="en-US"/>
              <a:t>b hastings  newlebanoncoc.com</a:t>
            </a:r>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218493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80EA0C-CE29-4751-84A6-2DE91D225853}" type="datetime1">
              <a:rPr lang="en-US" smtClean="0"/>
              <a:t>11/25/2023</a:t>
            </a:fld>
            <a:endParaRPr lang="en-US" dirty="0"/>
          </a:p>
        </p:txBody>
      </p:sp>
      <p:sp>
        <p:nvSpPr>
          <p:cNvPr id="8" name="Footer Placeholder 7"/>
          <p:cNvSpPr>
            <a:spLocks noGrp="1"/>
          </p:cNvSpPr>
          <p:nvPr>
            <p:ph type="ftr" sz="quarter" idx="11"/>
          </p:nvPr>
        </p:nvSpPr>
        <p:spPr/>
        <p:txBody>
          <a:bodyPr/>
          <a:lstStyle/>
          <a:p>
            <a:r>
              <a:rPr lang="en-US"/>
              <a:t>b hastings  newlebanoncoc.com</a:t>
            </a:r>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44892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91D3D0-529D-473D-91F5-0E98D5677EDB}" type="datetime1">
              <a:rPr lang="en-US" smtClean="0"/>
              <a:t>11/25/2023</a:t>
            </a:fld>
            <a:endParaRPr lang="en-US" dirty="0"/>
          </a:p>
        </p:txBody>
      </p:sp>
      <p:sp>
        <p:nvSpPr>
          <p:cNvPr id="4" name="Footer Placeholder 3"/>
          <p:cNvSpPr>
            <a:spLocks noGrp="1"/>
          </p:cNvSpPr>
          <p:nvPr>
            <p:ph type="ftr" sz="quarter" idx="11"/>
          </p:nvPr>
        </p:nvSpPr>
        <p:spPr/>
        <p:txBody>
          <a:bodyPr/>
          <a:lstStyle/>
          <a:p>
            <a:r>
              <a:rPr lang="en-US"/>
              <a:t>b hastings  newlebanoncoc.com</a:t>
            </a:r>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816849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CBB6FC-5BA1-4977-B60A-42317F5543CA}" type="datetime1">
              <a:rPr lang="en-US" smtClean="0"/>
              <a:t>11/25/2023</a:t>
            </a:fld>
            <a:endParaRPr lang="en-US" dirty="0"/>
          </a:p>
        </p:txBody>
      </p:sp>
      <p:sp>
        <p:nvSpPr>
          <p:cNvPr id="3" name="Footer Placeholder 2"/>
          <p:cNvSpPr>
            <a:spLocks noGrp="1"/>
          </p:cNvSpPr>
          <p:nvPr>
            <p:ph type="ftr" sz="quarter" idx="11"/>
          </p:nvPr>
        </p:nvSpPr>
        <p:spPr/>
        <p:txBody>
          <a:bodyPr/>
          <a:lstStyle/>
          <a:p>
            <a:r>
              <a:rPr lang="en-US"/>
              <a:t>b hastings  newlebanoncoc.com</a:t>
            </a:r>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160786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0751E6-0C22-4504-A9CA-64EE48FE789F}" type="datetime1">
              <a:rPr lang="en-US" smtClean="0"/>
              <a:t>11/25/2023</a:t>
            </a:fld>
            <a:endParaRPr lang="en-US" dirty="0"/>
          </a:p>
        </p:txBody>
      </p:sp>
      <p:sp>
        <p:nvSpPr>
          <p:cNvPr id="6" name="Footer Placeholder 5"/>
          <p:cNvSpPr>
            <a:spLocks noGrp="1"/>
          </p:cNvSpPr>
          <p:nvPr>
            <p:ph type="ftr" sz="quarter" idx="11"/>
          </p:nvPr>
        </p:nvSpPr>
        <p:spPr/>
        <p:txBody>
          <a:bodyPr/>
          <a:lstStyle/>
          <a:p>
            <a:r>
              <a:rPr lang="en-US"/>
              <a:t>b hastings  newlebanoncoc.com</a:t>
            </a:r>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102929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E688BA-BA54-4560-A161-140D24484DFC}" type="datetime1">
              <a:rPr lang="en-US" smtClean="0"/>
              <a:t>11/25/2023</a:t>
            </a:fld>
            <a:endParaRPr lang="en-US" dirty="0"/>
          </a:p>
        </p:txBody>
      </p:sp>
      <p:sp>
        <p:nvSpPr>
          <p:cNvPr id="6" name="Footer Placeholder 5"/>
          <p:cNvSpPr>
            <a:spLocks noGrp="1"/>
          </p:cNvSpPr>
          <p:nvPr>
            <p:ph type="ftr" sz="quarter" idx="11"/>
          </p:nvPr>
        </p:nvSpPr>
        <p:spPr/>
        <p:txBody>
          <a:bodyPr/>
          <a:lstStyle/>
          <a:p>
            <a:r>
              <a:rPr lang="en-US"/>
              <a:t>b hastings  newlebanoncoc.com</a:t>
            </a:r>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7878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6ADBDE-7148-4A41-9B1A-8A4D6138AD66}" type="datetime1">
              <a:rPr lang="en-US" smtClean="0"/>
              <a:t>11/25/2023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b hastings  newlebanoncoc.com</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32038109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
        <p:nvSpPr>
          <p:cNvPr id="2" name="Footer Placeholder 1">
            <a:extLst>
              <a:ext uri="{FF2B5EF4-FFF2-40B4-BE49-F238E27FC236}">
                <a16:creationId xmlns:a16="http://schemas.microsoft.com/office/drawing/2014/main" id="{51FEFE33-8F2E-24B9-931D-A49DF71FBB84}"/>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01AE83AF-3969-6E47-4494-322BC8D39FBA}"/>
              </a:ext>
            </a:extLst>
          </p:cNvPr>
          <p:cNvSpPr txBox="1"/>
          <p:nvPr/>
        </p:nvSpPr>
        <p:spPr>
          <a:xfrm>
            <a:off x="1082178" y="2231288"/>
            <a:ext cx="7659150" cy="4165243"/>
          </a:xfrm>
          <a:prstGeom prst="rect">
            <a:avLst/>
          </a:prstGeom>
          <a:noFill/>
        </p:spPr>
        <p:txBody>
          <a:bodyPr wrap="square">
            <a:spAutoFit/>
          </a:bodyPr>
          <a:lstStyle/>
          <a:p>
            <a:pPr marL="0" marR="0">
              <a:spcBef>
                <a:spcPts val="0"/>
              </a:spcBef>
              <a:spcAft>
                <a:spcPts val="1000"/>
              </a:spcAft>
            </a:pPr>
            <a:r>
              <a:rPr lang="en-US" sz="2400" b="1" dirty="0">
                <a:solidFill>
                  <a:srgbClr val="FF0000"/>
                </a:solidFill>
                <a:effectLst/>
                <a:ea typeface="Calibri" panose="020F0502020204030204" pitchFamily="34" charset="0"/>
                <a:cs typeface="Arial" panose="020B0604020202020204" pitchFamily="34" charset="0"/>
              </a:rPr>
              <a:t> </a:t>
            </a:r>
            <a:endParaRPr lang="en-US" sz="2400" b="1" dirty="0">
              <a:solidFill>
                <a:srgbClr val="FF0000"/>
              </a:solidFill>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800" b="1" dirty="0">
                <a:solidFill>
                  <a:srgbClr val="0070C0"/>
                </a:solidFill>
                <a:effectLst/>
                <a:ea typeface="Calibri" panose="020F0502020204030204" pitchFamily="34" charset="0"/>
                <a:cs typeface="Times New Roman" panose="02020603050405020304" pitchFamily="18" charset="0"/>
              </a:rPr>
              <a:t>2 Cor.5:17 </a:t>
            </a:r>
            <a:r>
              <a:rPr lang="en-US" sz="2800" dirty="0">
                <a:effectLst/>
                <a:ea typeface="Calibri" panose="020F0502020204030204" pitchFamily="34" charset="0"/>
                <a:cs typeface="Times New Roman" panose="02020603050405020304" pitchFamily="18" charset="0"/>
              </a:rPr>
              <a:t>Therefore, if anyone is in Christ, he is a new creation; old things have passed away; behold, all things have become new.</a:t>
            </a:r>
          </a:p>
          <a:p>
            <a:pPr marL="0" marR="0">
              <a:spcBef>
                <a:spcPts val="0"/>
              </a:spcBef>
              <a:spcAft>
                <a:spcPts val="1000"/>
              </a:spcAft>
            </a:pPr>
            <a:r>
              <a:rPr lang="en-US" sz="2800" b="1" dirty="0">
                <a:solidFill>
                  <a:srgbClr val="0070C0"/>
                </a:solidFill>
                <a:effectLst/>
                <a:ea typeface="Calibri" panose="020F0502020204030204" pitchFamily="34" charset="0"/>
                <a:cs typeface="Times New Roman" panose="02020603050405020304" pitchFamily="18" charset="0"/>
              </a:rPr>
              <a:t>Col.3:1-3 </a:t>
            </a:r>
            <a:r>
              <a:rPr lang="en-US" sz="2800" dirty="0">
                <a:effectLst/>
                <a:ea typeface="Calibri" panose="020F0502020204030204" pitchFamily="34" charset="0"/>
                <a:cs typeface="Times New Roman" panose="02020603050405020304" pitchFamily="18" charset="0"/>
              </a:rPr>
              <a:t>If then you were raised with Christ, seek those things which are above, where Christ is, sitting at the right hand of God. 2 Set your mind on things above, not on things on the earth. 3 For you died, and your life is hidden with Christ in God.</a:t>
            </a:r>
          </a:p>
        </p:txBody>
      </p:sp>
      <p:sp>
        <p:nvSpPr>
          <p:cNvPr id="9" name="TextBox 8">
            <a:extLst>
              <a:ext uri="{FF2B5EF4-FFF2-40B4-BE49-F238E27FC236}">
                <a16:creationId xmlns:a16="http://schemas.microsoft.com/office/drawing/2014/main" id="{7CA29218-DC67-FCDA-B562-42950E06BC76}"/>
              </a:ext>
            </a:extLst>
          </p:cNvPr>
          <p:cNvSpPr txBox="1"/>
          <p:nvPr/>
        </p:nvSpPr>
        <p:spPr>
          <a:xfrm>
            <a:off x="1" y="73901"/>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The Pillar And Ground Of Truth  1Tim.3:15</a:t>
            </a:r>
          </a:p>
        </p:txBody>
      </p:sp>
      <p:sp>
        <p:nvSpPr>
          <p:cNvPr id="10" name="Footer Placeholder 9">
            <a:extLst>
              <a:ext uri="{FF2B5EF4-FFF2-40B4-BE49-F238E27FC236}">
                <a16:creationId xmlns:a16="http://schemas.microsoft.com/office/drawing/2014/main" id="{9053728F-35DA-5A1F-1595-045C537D65FA}"/>
              </a:ext>
            </a:extLst>
          </p:cNvPr>
          <p:cNvSpPr>
            <a:spLocks noGrp="1"/>
          </p:cNvSpPr>
          <p:nvPr>
            <p:ph type="ftr" sz="quarter" idx="11"/>
          </p:nvPr>
        </p:nvSpPr>
        <p:spPr/>
        <p:txBody>
          <a:bodyPr/>
          <a:lstStyle/>
          <a:p>
            <a:r>
              <a:rPr lang="en-US" sz="1400" dirty="0"/>
              <a:t>b hastings  newlebanoncoc.com</a:t>
            </a:r>
          </a:p>
        </p:txBody>
      </p:sp>
      <p:pic>
        <p:nvPicPr>
          <p:cNvPr id="11" name="Picture 2" descr="Ancient Column (with little cracks)">
            <a:extLst>
              <a:ext uri="{FF2B5EF4-FFF2-40B4-BE49-F238E27FC236}">
                <a16:creationId xmlns:a16="http://schemas.microsoft.com/office/drawing/2014/main" id="{F020A9F1-04D2-96FC-DA78-E2298E5936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7085" y="970162"/>
            <a:ext cx="911934" cy="106244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89A6DA0-A7EF-92E2-1643-C690D75B90EC}"/>
              </a:ext>
            </a:extLst>
          </p:cNvPr>
          <p:cNvSpPr txBox="1"/>
          <p:nvPr/>
        </p:nvSpPr>
        <p:spPr>
          <a:xfrm>
            <a:off x="1742352" y="988139"/>
            <a:ext cx="4817840" cy="1200329"/>
          </a:xfrm>
          <a:prstGeom prst="rect">
            <a:avLst/>
          </a:prstGeom>
          <a:noFill/>
        </p:spPr>
        <p:txBody>
          <a:bodyPr wrap="square" rtlCol="0">
            <a:spAutoFit/>
          </a:bodyPr>
          <a:lstStyle/>
          <a:p>
            <a:r>
              <a:rPr lang="en-US" sz="3600" b="1" dirty="0">
                <a:solidFill>
                  <a:srgbClr val="FF0000"/>
                </a:solidFill>
              </a:rPr>
              <a:t>The Pillar of a converted </a:t>
            </a:r>
          </a:p>
          <a:p>
            <a:r>
              <a:rPr lang="en-US" sz="3600" b="1" dirty="0">
                <a:solidFill>
                  <a:srgbClr val="FF0000"/>
                </a:solidFill>
              </a:rPr>
              <a:t>    membership</a:t>
            </a:r>
          </a:p>
        </p:txBody>
      </p:sp>
      <p:pic>
        <p:nvPicPr>
          <p:cNvPr id="5122" name="Picture 2" descr="Person offering membership — Stock Photo, Image">
            <a:extLst>
              <a:ext uri="{FF2B5EF4-FFF2-40B4-BE49-F238E27FC236}">
                <a16:creationId xmlns:a16="http://schemas.microsoft.com/office/drawing/2014/main" id="{C864CC7B-4C99-E0F2-6EE8-1B2B1BE63A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898" y="1540290"/>
            <a:ext cx="3263317" cy="12998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E587903-33A9-515D-F450-492DCD81D7D3}"/>
              </a:ext>
            </a:extLst>
          </p:cNvPr>
          <p:cNvSpPr/>
          <p:nvPr/>
        </p:nvSpPr>
        <p:spPr>
          <a:xfrm>
            <a:off x="994299" y="2760955"/>
            <a:ext cx="7831936" cy="3595396"/>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4961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117446"/>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The Pillar And Ground Of Truth  1Tim.3:15</a:t>
            </a:r>
          </a:p>
        </p:txBody>
      </p:sp>
      <p:sp>
        <p:nvSpPr>
          <p:cNvPr id="6" name="TextBox 5">
            <a:extLst>
              <a:ext uri="{FF2B5EF4-FFF2-40B4-BE49-F238E27FC236}">
                <a16:creationId xmlns:a16="http://schemas.microsoft.com/office/drawing/2014/main" id="{8F279DB1-2ECA-48D2-931F-1040AABC2651}"/>
              </a:ext>
            </a:extLst>
          </p:cNvPr>
          <p:cNvSpPr txBox="1"/>
          <p:nvPr/>
        </p:nvSpPr>
        <p:spPr>
          <a:xfrm>
            <a:off x="1199626" y="1065403"/>
            <a:ext cx="7558480" cy="5262979"/>
          </a:xfrm>
          <a:prstGeom prst="rect">
            <a:avLst/>
          </a:prstGeom>
          <a:noFill/>
        </p:spPr>
        <p:txBody>
          <a:bodyPr wrap="square">
            <a:spAutoFit/>
          </a:bodyPr>
          <a:lstStyle/>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Jesus wants us </a:t>
            </a:r>
          </a:p>
          <a:p>
            <a:pPr marL="342900" marR="0" lvl="0" indent="-342900">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To love him.</a:t>
            </a:r>
          </a:p>
          <a:p>
            <a:pPr marL="342900" marR="0" lvl="0" indent="-342900">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To submit to him as our lord.</a:t>
            </a:r>
          </a:p>
          <a:p>
            <a:pPr marL="342900" marR="0" lvl="0" indent="-342900">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To keep his commandments</a:t>
            </a:r>
          </a:p>
          <a:p>
            <a:pPr marL="342900" marR="0" lvl="0" indent="-342900">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To walk in his ways</a:t>
            </a:r>
          </a:p>
          <a:p>
            <a:pPr marL="342900" marR="0" lvl="0" indent="-342900">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To cling to him</a:t>
            </a:r>
          </a:p>
          <a:p>
            <a:pPr marL="342900" marR="0" lvl="0" indent="-342900">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To serve him</a:t>
            </a: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To serve him with all our heart, soul mind and strength.</a:t>
            </a: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1000"/>
              </a:spcAft>
            </a:pPr>
            <a:r>
              <a:rPr lang="en-US" sz="2800" dirty="0">
                <a:effectLst/>
                <a:latin typeface="Calibri" panose="020F0502020204030204" pitchFamily="34" charset="0"/>
                <a:ea typeface="Calibri" panose="020F0502020204030204" pitchFamily="34" charset="0"/>
                <a:cs typeface="Calibri" panose="020F0502020204030204" pitchFamily="34" charset="0"/>
              </a:rPr>
              <a:t>God is a jealous God and God will not accept our scraps and leftovers.</a:t>
            </a:r>
          </a:p>
        </p:txBody>
      </p:sp>
      <p:sp>
        <p:nvSpPr>
          <p:cNvPr id="7" name="Footer Placeholder 6">
            <a:extLst>
              <a:ext uri="{FF2B5EF4-FFF2-40B4-BE49-F238E27FC236}">
                <a16:creationId xmlns:a16="http://schemas.microsoft.com/office/drawing/2014/main" id="{0748E8BF-FADE-F2F0-FC7A-C516400F7C7A}"/>
              </a:ext>
            </a:extLst>
          </p:cNvPr>
          <p:cNvSpPr>
            <a:spLocks noGrp="1"/>
          </p:cNvSpPr>
          <p:nvPr>
            <p:ph type="ftr" sz="quarter" idx="11"/>
          </p:nvPr>
        </p:nvSpPr>
        <p:spPr/>
        <p:txBody>
          <a:bodyPr/>
          <a:lstStyle/>
          <a:p>
            <a:r>
              <a:rPr lang="en-US" sz="1400" dirty="0"/>
              <a:t>b hastings  newlebanoncoc.com</a:t>
            </a:r>
          </a:p>
        </p:txBody>
      </p:sp>
    </p:spTree>
    <p:extLst>
      <p:ext uri="{BB962C8B-B14F-4D97-AF65-F5344CB8AC3E}">
        <p14:creationId xmlns:p14="http://schemas.microsoft.com/office/powerpoint/2010/main" val="2732611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3901"/>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The Pillar And Ground Of Truth  1Tim.3:15</a:t>
            </a:r>
          </a:p>
        </p:txBody>
      </p:sp>
      <p:sp>
        <p:nvSpPr>
          <p:cNvPr id="6" name="TextBox 5">
            <a:extLst>
              <a:ext uri="{FF2B5EF4-FFF2-40B4-BE49-F238E27FC236}">
                <a16:creationId xmlns:a16="http://schemas.microsoft.com/office/drawing/2014/main" id="{D0927904-893D-DC1C-F410-5E56BC154395}"/>
              </a:ext>
            </a:extLst>
          </p:cNvPr>
          <p:cNvSpPr txBox="1"/>
          <p:nvPr/>
        </p:nvSpPr>
        <p:spPr>
          <a:xfrm>
            <a:off x="1283517" y="1191237"/>
            <a:ext cx="7474590" cy="5078313"/>
          </a:xfrm>
          <a:prstGeom prst="rect">
            <a:avLst/>
          </a:prstGeom>
          <a:noFill/>
        </p:spPr>
        <p:txBody>
          <a:bodyPr wrap="square">
            <a:spAutoFit/>
          </a:bodyPr>
          <a:lstStyle/>
          <a:p>
            <a:pPr marL="0" marR="0">
              <a:spcBef>
                <a:spcPts val="0"/>
              </a:spcBef>
              <a:spcAft>
                <a:spcPts val="0"/>
              </a:spcAft>
            </a:pPr>
            <a:r>
              <a:rPr lang="en-US" sz="3600" dirty="0">
                <a:effectLst/>
                <a:ea typeface="Calibri" panose="020F0502020204030204" pitchFamily="34" charset="0"/>
                <a:cs typeface="Times New Roman" panose="02020603050405020304" pitchFamily="18" charset="0"/>
              </a:rPr>
              <a:t>A converted membership does not have to be constantly encouraged to: </a:t>
            </a:r>
          </a:p>
          <a:p>
            <a:pPr marL="0" marR="0">
              <a:spcBef>
                <a:spcPts val="0"/>
              </a:spcBef>
              <a:spcAft>
                <a:spcPts val="0"/>
              </a:spcAft>
            </a:pPr>
            <a:r>
              <a:rPr lang="en-US" sz="3600" dirty="0">
                <a:effectLst/>
                <a:ea typeface="Calibri" panose="020F0502020204030204" pitchFamily="34" charset="0"/>
                <a:cs typeface="Times New Roman" panose="02020603050405020304" pitchFamily="18" charset="0"/>
              </a:rPr>
              <a:t>	Assemble. </a:t>
            </a:r>
          </a:p>
          <a:p>
            <a:pPr marL="0" marR="0" indent="457200">
              <a:spcBef>
                <a:spcPts val="0"/>
              </a:spcBef>
              <a:spcAft>
                <a:spcPts val="0"/>
              </a:spcAft>
            </a:pPr>
            <a:r>
              <a:rPr lang="en-US" sz="3600" dirty="0">
                <a:effectLst/>
                <a:ea typeface="Calibri" panose="020F0502020204030204" pitchFamily="34" charset="0"/>
                <a:cs typeface="Times New Roman" panose="02020603050405020304" pitchFamily="18" charset="0"/>
              </a:rPr>
              <a:t>To not lag behind. </a:t>
            </a:r>
          </a:p>
          <a:p>
            <a:pPr marL="0" marR="0" indent="457200">
              <a:spcBef>
                <a:spcPts val="0"/>
              </a:spcBef>
              <a:spcAft>
                <a:spcPts val="0"/>
              </a:spcAft>
            </a:pPr>
            <a:r>
              <a:rPr lang="en-US" sz="3600" dirty="0">
                <a:effectLst/>
                <a:ea typeface="Calibri" panose="020F0502020204030204" pitchFamily="34" charset="0"/>
                <a:cs typeface="Times New Roman" panose="02020603050405020304" pitchFamily="18" charset="0"/>
              </a:rPr>
              <a:t>Give of our means. 		</a:t>
            </a:r>
          </a:p>
          <a:p>
            <a:pPr marL="0" marR="0" indent="457200">
              <a:spcBef>
                <a:spcPts val="0"/>
              </a:spcBef>
              <a:spcAft>
                <a:spcPts val="0"/>
              </a:spcAft>
            </a:pPr>
            <a:r>
              <a:rPr lang="en-US" sz="3600" dirty="0">
                <a:effectLst/>
                <a:ea typeface="Calibri" panose="020F0502020204030204" pitchFamily="34" charset="0"/>
                <a:cs typeface="Times New Roman" panose="02020603050405020304" pitchFamily="18" charset="0"/>
              </a:rPr>
              <a:t>To study. </a:t>
            </a:r>
          </a:p>
          <a:p>
            <a:pPr marL="0" marR="0" indent="457200">
              <a:spcBef>
                <a:spcPts val="0"/>
              </a:spcBef>
              <a:spcAft>
                <a:spcPts val="0"/>
              </a:spcAft>
            </a:pPr>
            <a:r>
              <a:rPr lang="en-US" sz="3600" dirty="0">
                <a:effectLst/>
                <a:ea typeface="Calibri" panose="020F0502020204030204" pitchFamily="34" charset="0"/>
                <a:cs typeface="Times New Roman" panose="02020603050405020304" pitchFamily="18" charset="0"/>
              </a:rPr>
              <a:t>To teach others.</a:t>
            </a:r>
          </a:p>
          <a:p>
            <a:pPr marL="0" marR="0" indent="457200">
              <a:spcBef>
                <a:spcPts val="0"/>
              </a:spcBef>
              <a:spcAft>
                <a:spcPts val="0"/>
              </a:spcAft>
            </a:pPr>
            <a:r>
              <a:rPr lang="en-US" sz="3600" dirty="0">
                <a:effectLst/>
                <a:ea typeface="Calibri" panose="020F0502020204030204" pitchFamily="34" charset="0"/>
                <a:cs typeface="Times New Roman" panose="02020603050405020304" pitchFamily="18" charset="0"/>
              </a:rPr>
              <a:t>Put first things first. </a:t>
            </a:r>
          </a:p>
          <a:p>
            <a:pPr marL="0" marR="0" indent="457200">
              <a:spcBef>
                <a:spcPts val="0"/>
              </a:spcBef>
              <a:spcAft>
                <a:spcPts val="0"/>
              </a:spcAft>
            </a:pPr>
            <a:r>
              <a:rPr lang="en-US" sz="3600" dirty="0">
                <a:effectLst/>
                <a:ea typeface="Calibri" panose="020F0502020204030204" pitchFamily="34" charset="0"/>
                <a:cs typeface="Times New Roman" panose="02020603050405020304" pitchFamily="18" charset="0"/>
              </a:rPr>
              <a:t>Live a pure life. </a:t>
            </a:r>
          </a:p>
        </p:txBody>
      </p:sp>
      <p:sp>
        <p:nvSpPr>
          <p:cNvPr id="7" name="Footer Placeholder 6">
            <a:extLst>
              <a:ext uri="{FF2B5EF4-FFF2-40B4-BE49-F238E27FC236}">
                <a16:creationId xmlns:a16="http://schemas.microsoft.com/office/drawing/2014/main" id="{1A98513C-FE20-C5D2-CF2B-140DFDF05325}"/>
              </a:ext>
            </a:extLst>
          </p:cNvPr>
          <p:cNvSpPr>
            <a:spLocks noGrp="1"/>
          </p:cNvSpPr>
          <p:nvPr>
            <p:ph type="ftr" sz="quarter" idx="11"/>
          </p:nvPr>
        </p:nvSpPr>
        <p:spPr/>
        <p:txBody>
          <a:bodyPr/>
          <a:lstStyle/>
          <a:p>
            <a:r>
              <a:rPr lang="en-US" sz="1400" dirty="0"/>
              <a:t>b hastings  newlebanoncoc.com</a:t>
            </a:r>
          </a:p>
        </p:txBody>
      </p:sp>
    </p:spTree>
    <p:extLst>
      <p:ext uri="{BB962C8B-B14F-4D97-AF65-F5344CB8AC3E}">
        <p14:creationId xmlns:p14="http://schemas.microsoft.com/office/powerpoint/2010/main" val="3506826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3901"/>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The Pillar And Ground Of Truth  1Tim.3:15</a:t>
            </a:r>
          </a:p>
        </p:txBody>
      </p:sp>
      <p:sp>
        <p:nvSpPr>
          <p:cNvPr id="5" name="Footer Placeholder 4">
            <a:extLst>
              <a:ext uri="{FF2B5EF4-FFF2-40B4-BE49-F238E27FC236}">
                <a16:creationId xmlns:a16="http://schemas.microsoft.com/office/drawing/2014/main" id="{C372FE2C-79B3-EEB7-08FE-3B75ED53E8C0}"/>
              </a:ext>
            </a:extLst>
          </p:cNvPr>
          <p:cNvSpPr>
            <a:spLocks noGrp="1"/>
          </p:cNvSpPr>
          <p:nvPr>
            <p:ph type="ftr" sz="quarter" idx="11"/>
          </p:nvPr>
        </p:nvSpPr>
        <p:spPr/>
        <p:txBody>
          <a:bodyPr/>
          <a:lstStyle/>
          <a:p>
            <a:r>
              <a:rPr lang="en-US" sz="1400" dirty="0"/>
              <a:t>b hastings  newlebanoncoc.com</a:t>
            </a:r>
          </a:p>
        </p:txBody>
      </p:sp>
      <p:pic>
        <p:nvPicPr>
          <p:cNvPr id="2050" name="Picture 2" descr="large empty auditorium - empty stadium seats stock pictures, royalty-free photos &amp; images">
            <a:extLst>
              <a:ext uri="{FF2B5EF4-FFF2-40B4-BE49-F238E27FC236}">
                <a16:creationId xmlns:a16="http://schemas.microsoft.com/office/drawing/2014/main" id="{FDC4BF93-31D9-3B8E-1DF2-1E2C690EA0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237" y="1522251"/>
            <a:ext cx="6974923" cy="46499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D7891CB-7661-A588-6A61-76BA2F8C1BA2}"/>
              </a:ext>
            </a:extLst>
          </p:cNvPr>
          <p:cNvSpPr txBox="1"/>
          <p:nvPr/>
        </p:nvSpPr>
        <p:spPr>
          <a:xfrm>
            <a:off x="855677" y="897622"/>
            <a:ext cx="8288323" cy="523220"/>
          </a:xfrm>
          <a:prstGeom prst="rect">
            <a:avLst/>
          </a:prstGeom>
          <a:noFill/>
        </p:spPr>
        <p:txBody>
          <a:bodyPr wrap="square" rtlCol="0">
            <a:spAutoFit/>
          </a:bodyPr>
          <a:lstStyle/>
          <a:p>
            <a:pPr algn="ctr"/>
            <a:r>
              <a:rPr lang="en-US" sz="2800" dirty="0"/>
              <a:t>Where Would You Sit At An Event You Love To Go To?</a:t>
            </a:r>
          </a:p>
        </p:txBody>
      </p:sp>
    </p:spTree>
    <p:extLst>
      <p:ext uri="{BB962C8B-B14F-4D97-AF65-F5344CB8AC3E}">
        <p14:creationId xmlns:p14="http://schemas.microsoft.com/office/powerpoint/2010/main" val="227888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3901"/>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The Pillar And Ground Of Truth  1Tim.3:15</a:t>
            </a:r>
          </a:p>
        </p:txBody>
      </p:sp>
      <p:sp>
        <p:nvSpPr>
          <p:cNvPr id="5" name="Footer Placeholder 4">
            <a:extLst>
              <a:ext uri="{FF2B5EF4-FFF2-40B4-BE49-F238E27FC236}">
                <a16:creationId xmlns:a16="http://schemas.microsoft.com/office/drawing/2014/main" id="{C372FE2C-79B3-EEB7-08FE-3B75ED53E8C0}"/>
              </a:ext>
            </a:extLst>
          </p:cNvPr>
          <p:cNvSpPr>
            <a:spLocks noGrp="1"/>
          </p:cNvSpPr>
          <p:nvPr>
            <p:ph type="ftr" sz="quarter" idx="11"/>
          </p:nvPr>
        </p:nvSpPr>
        <p:spPr/>
        <p:txBody>
          <a:bodyPr/>
          <a:lstStyle/>
          <a:p>
            <a:r>
              <a:rPr lang="en-US" sz="1400" dirty="0"/>
              <a:t>b hastings  newlebanoncoc.com</a:t>
            </a:r>
          </a:p>
        </p:txBody>
      </p:sp>
      <p:pic>
        <p:nvPicPr>
          <p:cNvPr id="2050" name="Picture 2" descr="large empty auditorium - empty stadium seats stock pictures, royalty-free photos &amp; images">
            <a:extLst>
              <a:ext uri="{FF2B5EF4-FFF2-40B4-BE49-F238E27FC236}">
                <a16:creationId xmlns:a16="http://schemas.microsoft.com/office/drawing/2014/main" id="{FDC4BF93-31D9-3B8E-1DF2-1E2C690EA0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237" y="1522251"/>
            <a:ext cx="6974923" cy="46499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D7891CB-7661-A588-6A61-76BA2F8C1BA2}"/>
              </a:ext>
            </a:extLst>
          </p:cNvPr>
          <p:cNvSpPr txBox="1"/>
          <p:nvPr/>
        </p:nvSpPr>
        <p:spPr>
          <a:xfrm>
            <a:off x="855677" y="897622"/>
            <a:ext cx="8288323" cy="523220"/>
          </a:xfrm>
          <a:prstGeom prst="rect">
            <a:avLst/>
          </a:prstGeom>
          <a:noFill/>
        </p:spPr>
        <p:txBody>
          <a:bodyPr wrap="square" rtlCol="0">
            <a:spAutoFit/>
          </a:bodyPr>
          <a:lstStyle/>
          <a:p>
            <a:pPr algn="ctr"/>
            <a:r>
              <a:rPr lang="en-US" sz="2800" dirty="0"/>
              <a:t>Where Would You Sit At An Event You Love To Go To?</a:t>
            </a:r>
          </a:p>
        </p:txBody>
      </p:sp>
      <p:pic>
        <p:nvPicPr>
          <p:cNvPr id="7" name="Picture 3" descr="C:\Users\sheila\Desktop\Revelation sheila\Revelation Illustrated images Pat Smith NEW UPDATED\05 The Emerald Throne.jpg">
            <a:extLst>
              <a:ext uri="{FF2B5EF4-FFF2-40B4-BE49-F238E27FC236}">
                <a16:creationId xmlns:a16="http://schemas.microsoft.com/office/drawing/2014/main" id="{7F28B13F-46D2-E0D0-2C97-777255189BBA}"/>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19074" t="9722" r="17222" b="7870"/>
          <a:stretch/>
        </p:blipFill>
        <p:spPr bwMode="auto">
          <a:xfrm>
            <a:off x="5125136" y="1940476"/>
            <a:ext cx="1979828" cy="1906749"/>
          </a:xfrm>
          <a:prstGeom prst="rect">
            <a:avLst/>
          </a:prstGeom>
          <a:ln w="38100" cap="sq">
            <a:solidFill>
              <a:srgbClr val="000000"/>
            </a:solidFill>
            <a:prstDash val="solid"/>
            <a:miter lim="800000"/>
          </a:ln>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72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56483"/>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The Pillar And Ground Of Truth  1Tim.3:15</a:t>
            </a:r>
          </a:p>
        </p:txBody>
      </p:sp>
      <p:sp>
        <p:nvSpPr>
          <p:cNvPr id="6" name="TextBox 5">
            <a:extLst>
              <a:ext uri="{FF2B5EF4-FFF2-40B4-BE49-F238E27FC236}">
                <a16:creationId xmlns:a16="http://schemas.microsoft.com/office/drawing/2014/main" id="{F3DAB1CA-1884-C68F-8E42-5138C6DCD5B1}"/>
              </a:ext>
            </a:extLst>
          </p:cNvPr>
          <p:cNvSpPr txBox="1"/>
          <p:nvPr/>
        </p:nvSpPr>
        <p:spPr>
          <a:xfrm>
            <a:off x="1065402" y="2002936"/>
            <a:ext cx="7860882" cy="4539704"/>
          </a:xfrm>
          <a:prstGeom prst="rect">
            <a:avLst/>
          </a:prstGeom>
          <a:noFill/>
        </p:spPr>
        <p:txBody>
          <a:bodyPr wrap="square">
            <a:spAutoFit/>
          </a:bodyPr>
          <a:lstStyle/>
          <a:p>
            <a:pPr marL="0" marR="0">
              <a:spcBef>
                <a:spcPts val="0"/>
              </a:spcBef>
              <a:spcAft>
                <a:spcPts val="1000"/>
              </a:spcAft>
            </a:pPr>
            <a:r>
              <a:rPr lang="en-US" sz="14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b="1" dirty="0">
                <a:solidFill>
                  <a:srgbClr val="FF0000"/>
                </a:solidFill>
                <a:effectLst/>
                <a:ea typeface="Calibri" panose="020F0502020204030204" pitchFamily="34" charset="0"/>
                <a:cs typeface="Times New Roman" panose="02020603050405020304" pitchFamily="18" charset="0"/>
              </a:rPr>
              <a:t> </a:t>
            </a:r>
          </a:p>
          <a:p>
            <a:pPr marL="0" marR="0">
              <a:spcBef>
                <a:spcPts val="0"/>
              </a:spcBef>
              <a:spcAft>
                <a:spcPts val="1000"/>
              </a:spcAft>
            </a:pPr>
            <a:r>
              <a:rPr lang="en-US" sz="3000" b="1" dirty="0">
                <a:solidFill>
                  <a:srgbClr val="0070C0"/>
                </a:solidFill>
                <a:effectLst/>
                <a:ea typeface="Calibri" panose="020F0502020204030204" pitchFamily="34" charset="0"/>
                <a:cs typeface="Times New Roman" panose="02020603050405020304" pitchFamily="18" charset="0"/>
              </a:rPr>
              <a:t>John 4:24 </a:t>
            </a:r>
            <a:r>
              <a:rPr lang="en-US" sz="3000" dirty="0">
                <a:effectLst/>
                <a:ea typeface="Calibri" panose="020F0502020204030204" pitchFamily="34" charset="0"/>
                <a:cs typeface="Times New Roman" panose="02020603050405020304" pitchFamily="18" charset="0"/>
              </a:rPr>
              <a:t>"God is Spirit, and those who worship Him must worship in spirit and truth."  </a:t>
            </a:r>
          </a:p>
          <a:p>
            <a:pPr marL="0" marR="0">
              <a:spcBef>
                <a:spcPts val="0"/>
              </a:spcBef>
              <a:spcAft>
                <a:spcPts val="1000"/>
              </a:spcAft>
            </a:pPr>
            <a:r>
              <a:rPr lang="en-US" sz="3000" b="1" dirty="0">
                <a:solidFill>
                  <a:srgbClr val="0070C0"/>
                </a:solidFill>
                <a:effectLst/>
                <a:ea typeface="Calibri" panose="020F0502020204030204" pitchFamily="34" charset="0"/>
                <a:cs typeface="Times New Roman" panose="02020603050405020304" pitchFamily="18" charset="0"/>
              </a:rPr>
              <a:t>Psalm 92:1  </a:t>
            </a:r>
            <a:r>
              <a:rPr lang="en-US" sz="3000" dirty="0">
                <a:effectLst/>
                <a:ea typeface="Calibri" panose="020F0502020204030204" pitchFamily="34" charset="0"/>
                <a:cs typeface="Times New Roman" panose="02020603050405020304" pitchFamily="18" charset="0"/>
              </a:rPr>
              <a:t>It is good to give thanks to the LORD, And to sing praises to Your name, O Most High. </a:t>
            </a:r>
          </a:p>
          <a:p>
            <a:pPr marL="0" marR="0">
              <a:spcBef>
                <a:spcPts val="0"/>
              </a:spcBef>
              <a:spcAft>
                <a:spcPts val="1000"/>
              </a:spcAft>
            </a:pPr>
            <a:r>
              <a:rPr lang="en-US" sz="3000" dirty="0">
                <a:effectLst/>
                <a:ea typeface="Calibri" panose="020F0502020204030204" pitchFamily="34" charset="0"/>
                <a:cs typeface="Times New Roman" panose="02020603050405020304" pitchFamily="18" charset="0"/>
              </a:rPr>
              <a:t>God has more in mind for you than you can possibly imagine for yourself. He longs for you to meet Him. And you meet Him in the pages of His word. </a:t>
            </a:r>
            <a:endParaRPr lang="en-US" sz="3000" dirty="0"/>
          </a:p>
        </p:txBody>
      </p:sp>
      <p:sp>
        <p:nvSpPr>
          <p:cNvPr id="7" name="Footer Placeholder 6">
            <a:extLst>
              <a:ext uri="{FF2B5EF4-FFF2-40B4-BE49-F238E27FC236}">
                <a16:creationId xmlns:a16="http://schemas.microsoft.com/office/drawing/2014/main" id="{79B26D39-F1E3-2BEE-FC67-5D1577DA7A77}"/>
              </a:ext>
            </a:extLst>
          </p:cNvPr>
          <p:cNvSpPr>
            <a:spLocks noGrp="1"/>
          </p:cNvSpPr>
          <p:nvPr>
            <p:ph type="ftr" sz="quarter" idx="11"/>
          </p:nvPr>
        </p:nvSpPr>
        <p:spPr/>
        <p:txBody>
          <a:bodyPr/>
          <a:lstStyle/>
          <a:p>
            <a:r>
              <a:rPr lang="en-US" sz="1400" dirty="0"/>
              <a:t>b hastings  newlebanoncoc.com</a:t>
            </a:r>
          </a:p>
        </p:txBody>
      </p:sp>
      <p:pic>
        <p:nvPicPr>
          <p:cNvPr id="8" name="Picture 2" descr="Ancient Column (with little cracks)">
            <a:extLst>
              <a:ext uri="{FF2B5EF4-FFF2-40B4-BE49-F238E27FC236}">
                <a16:creationId xmlns:a16="http://schemas.microsoft.com/office/drawing/2014/main" id="{6901C30C-6F2E-605A-8A4A-B4C572C3DE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971" y="1062441"/>
            <a:ext cx="911934" cy="10624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83E8B81-EA20-A860-43F5-5F61DB069C9C}"/>
              </a:ext>
            </a:extLst>
          </p:cNvPr>
          <p:cNvSpPr txBox="1"/>
          <p:nvPr/>
        </p:nvSpPr>
        <p:spPr>
          <a:xfrm>
            <a:off x="1514570" y="1055571"/>
            <a:ext cx="7360365" cy="1200329"/>
          </a:xfrm>
          <a:prstGeom prst="rect">
            <a:avLst/>
          </a:prstGeom>
          <a:noFill/>
        </p:spPr>
        <p:txBody>
          <a:bodyPr wrap="square" rtlCol="0">
            <a:spAutoFit/>
          </a:bodyPr>
          <a:lstStyle/>
          <a:p>
            <a:r>
              <a:rPr lang="en-US" sz="3600" b="1" dirty="0">
                <a:solidFill>
                  <a:srgbClr val="FF0000"/>
                </a:solidFill>
              </a:rPr>
              <a:t>The pillar of pure and</a:t>
            </a:r>
          </a:p>
          <a:p>
            <a:r>
              <a:rPr lang="en-US" sz="3600" b="1" dirty="0">
                <a:solidFill>
                  <a:srgbClr val="FF0000"/>
                </a:solidFill>
              </a:rPr>
              <a:t>   sincere worship</a:t>
            </a:r>
          </a:p>
        </p:txBody>
      </p:sp>
      <p:pic>
        <p:nvPicPr>
          <p:cNvPr id="5" name="Picture 8" descr="Praise Concept Wooden Letterpress Type The word &quot;PRAISE&quot; written in wooden letterpress type. praise and worship stock pictures, royalty-free photos &amp; images">
            <a:extLst>
              <a:ext uri="{FF2B5EF4-FFF2-40B4-BE49-F238E27FC236}">
                <a16:creationId xmlns:a16="http://schemas.microsoft.com/office/drawing/2014/main" id="{026D92E8-53F2-D15B-B3C7-A88529457A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5583" y="798834"/>
            <a:ext cx="2501293" cy="166752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FAE3CB3B-8A6B-A3E2-B118-E951FA1EE85F}"/>
              </a:ext>
            </a:extLst>
          </p:cNvPr>
          <p:cNvSpPr/>
          <p:nvPr/>
        </p:nvSpPr>
        <p:spPr>
          <a:xfrm>
            <a:off x="948972" y="2560522"/>
            <a:ext cx="7925964" cy="2041579"/>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7183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3901"/>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The Pillar And Ground Of Truth  1Tim.3:15</a:t>
            </a:r>
          </a:p>
        </p:txBody>
      </p:sp>
      <p:sp>
        <p:nvSpPr>
          <p:cNvPr id="6" name="TextBox 5">
            <a:extLst>
              <a:ext uri="{FF2B5EF4-FFF2-40B4-BE49-F238E27FC236}">
                <a16:creationId xmlns:a16="http://schemas.microsoft.com/office/drawing/2014/main" id="{F034312B-A540-BDE9-1ABC-5B829164F56A}"/>
              </a:ext>
            </a:extLst>
          </p:cNvPr>
          <p:cNvSpPr txBox="1"/>
          <p:nvPr/>
        </p:nvSpPr>
        <p:spPr>
          <a:xfrm>
            <a:off x="1065402" y="1048624"/>
            <a:ext cx="7642370" cy="4903907"/>
          </a:xfrm>
          <a:prstGeom prst="rect">
            <a:avLst/>
          </a:prstGeom>
          <a:noFill/>
        </p:spPr>
        <p:txBody>
          <a:bodyPr wrap="square">
            <a:spAutoFit/>
          </a:bodyPr>
          <a:lstStyle/>
          <a:p>
            <a:pPr marL="0" marR="0">
              <a:spcBef>
                <a:spcPts val="0"/>
              </a:spcBef>
              <a:spcAft>
                <a:spcPts val="1000"/>
              </a:spcAft>
            </a:pPr>
            <a:r>
              <a:rPr lang="en-US" sz="3200" dirty="0">
                <a:effectLst/>
                <a:ea typeface="Calibri" panose="020F0502020204030204" pitchFamily="34" charset="0"/>
                <a:cs typeface="Times New Roman" panose="02020603050405020304" pitchFamily="18" charset="0"/>
              </a:rPr>
              <a:t>God is passionate about showing you His heart and </a:t>
            </a:r>
            <a:r>
              <a:rPr lang="en-US" sz="3200" b="1" dirty="0">
                <a:solidFill>
                  <a:srgbClr val="FF0000"/>
                </a:solidFill>
                <a:effectLst/>
                <a:ea typeface="Calibri" panose="020F0502020204030204" pitchFamily="34" charset="0"/>
                <a:cs typeface="Times New Roman" panose="02020603050405020304" pitchFamily="18" charset="0"/>
              </a:rPr>
              <a:t>he wants you to give Him your heart</a:t>
            </a:r>
            <a:r>
              <a:rPr lang="en-US" sz="3200" dirty="0">
                <a:effectLst/>
                <a:ea typeface="Calibri" panose="020F0502020204030204" pitchFamily="34" charset="0"/>
                <a:cs typeface="Times New Roman" panose="02020603050405020304" pitchFamily="18" charset="0"/>
              </a:rPr>
              <a:t>. He yearns for you to throw open the door of your soul and allow him to come in.</a:t>
            </a:r>
          </a:p>
          <a:p>
            <a:pPr marL="0" marR="0">
              <a:spcBef>
                <a:spcPts val="0"/>
              </a:spcBef>
              <a:spcAft>
                <a:spcPts val="1000"/>
              </a:spcAft>
            </a:pPr>
            <a:endParaRPr lang="en-US" sz="8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3200" b="1" dirty="0">
                <a:solidFill>
                  <a:srgbClr val="FF0000"/>
                </a:solidFill>
                <a:effectLst/>
                <a:ea typeface="Calibri" panose="020F0502020204030204" pitchFamily="34" charset="0"/>
                <a:cs typeface="Times New Roman" panose="02020603050405020304" pitchFamily="18" charset="0"/>
              </a:rPr>
              <a:t>Pray for open eyes </a:t>
            </a:r>
            <a:r>
              <a:rPr lang="en-US" sz="3200" dirty="0">
                <a:effectLst/>
                <a:ea typeface="Calibri" panose="020F0502020204030204" pitchFamily="34" charset="0"/>
                <a:cs typeface="Times New Roman" panose="02020603050405020304" pitchFamily="18" charset="0"/>
              </a:rPr>
              <a:t>to see what God has for you. </a:t>
            </a:r>
            <a:r>
              <a:rPr lang="en-US" sz="3200" b="1" dirty="0">
                <a:effectLst/>
                <a:ea typeface="Calibri" panose="020F0502020204030204" pitchFamily="34" charset="0"/>
                <a:cs typeface="Times New Roman" panose="02020603050405020304" pitchFamily="18" charset="0"/>
              </a:rPr>
              <a:t>Pray for courage </a:t>
            </a:r>
            <a:r>
              <a:rPr lang="en-US" sz="3200" dirty="0">
                <a:effectLst/>
                <a:ea typeface="Calibri" panose="020F0502020204030204" pitchFamily="34" charset="0"/>
                <a:cs typeface="Times New Roman" panose="02020603050405020304" pitchFamily="18" charset="0"/>
              </a:rPr>
              <a:t>to walk so close to God that you lose sight of everything else. </a:t>
            </a:r>
            <a:r>
              <a:rPr lang="en-US" sz="3200" b="1" dirty="0">
                <a:solidFill>
                  <a:srgbClr val="0070C0"/>
                </a:solidFill>
                <a:effectLst/>
                <a:ea typeface="Calibri" panose="020F0502020204030204" pitchFamily="34" charset="0"/>
                <a:cs typeface="Times New Roman" panose="02020603050405020304" pitchFamily="18" charset="0"/>
              </a:rPr>
              <a:t>Pray for your heart to be ready to accept the joy and peace </a:t>
            </a:r>
            <a:r>
              <a:rPr lang="en-US" sz="3200" dirty="0">
                <a:effectLst/>
                <a:ea typeface="Calibri" panose="020F0502020204030204" pitchFamily="34" charset="0"/>
                <a:cs typeface="Times New Roman" panose="02020603050405020304" pitchFamily="18" charset="0"/>
              </a:rPr>
              <a:t>that surpasses all understanding.</a:t>
            </a:r>
          </a:p>
        </p:txBody>
      </p:sp>
      <p:sp>
        <p:nvSpPr>
          <p:cNvPr id="7" name="Footer Placeholder 6">
            <a:extLst>
              <a:ext uri="{FF2B5EF4-FFF2-40B4-BE49-F238E27FC236}">
                <a16:creationId xmlns:a16="http://schemas.microsoft.com/office/drawing/2014/main" id="{26864D9C-CCEA-26B8-C13E-98F9A6C3918B}"/>
              </a:ext>
            </a:extLst>
          </p:cNvPr>
          <p:cNvSpPr>
            <a:spLocks noGrp="1"/>
          </p:cNvSpPr>
          <p:nvPr>
            <p:ph type="ftr" sz="quarter" idx="11"/>
          </p:nvPr>
        </p:nvSpPr>
        <p:spPr/>
        <p:txBody>
          <a:bodyPr/>
          <a:lstStyle/>
          <a:p>
            <a:r>
              <a:rPr lang="en-US" sz="1400" dirty="0"/>
              <a:t>b hastings  newlebanoncoc.com</a:t>
            </a:r>
          </a:p>
        </p:txBody>
      </p:sp>
    </p:spTree>
    <p:extLst>
      <p:ext uri="{BB962C8B-B14F-4D97-AF65-F5344CB8AC3E}">
        <p14:creationId xmlns:p14="http://schemas.microsoft.com/office/powerpoint/2010/main" val="1026891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3901"/>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The Pillar And Ground Of Truth  1Tim.3:15</a:t>
            </a:r>
          </a:p>
        </p:txBody>
      </p:sp>
      <p:sp>
        <p:nvSpPr>
          <p:cNvPr id="6" name="TextBox 5">
            <a:extLst>
              <a:ext uri="{FF2B5EF4-FFF2-40B4-BE49-F238E27FC236}">
                <a16:creationId xmlns:a16="http://schemas.microsoft.com/office/drawing/2014/main" id="{4C929640-2DFD-0DD1-5C69-3E3A95FD523D}"/>
              </a:ext>
            </a:extLst>
          </p:cNvPr>
          <p:cNvSpPr txBox="1"/>
          <p:nvPr/>
        </p:nvSpPr>
        <p:spPr>
          <a:xfrm>
            <a:off x="1199626" y="931178"/>
            <a:ext cx="7248088" cy="5401479"/>
          </a:xfrm>
          <a:prstGeom prst="rect">
            <a:avLst/>
          </a:prstGeom>
          <a:noFill/>
        </p:spPr>
        <p:txBody>
          <a:bodyPr wrap="square">
            <a:spAutoFit/>
          </a:bodyPr>
          <a:lstStyle/>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Set our heart on praying without ceasing, set our heart on constant thanksgiving, and constant worship.</a:t>
            </a:r>
          </a:p>
          <a:p>
            <a:pPr marL="0" marR="0">
              <a:spcBef>
                <a:spcPts val="0"/>
              </a:spcBef>
              <a:spcAft>
                <a:spcPts val="0"/>
              </a:spcAft>
            </a:pPr>
            <a:endParaRPr lang="en-US" sz="9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28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Rejoicing, praying, and giving thanks are visible characteristics of a heart that belongs to God. And as we grow as a child of God, our hearts become more tender to God’s word.</a:t>
            </a: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28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And When we recognize the power and nature of God, it should move our hearts to humility and worship. We bow down in awe and lift our hearts and minds up to God in praise.</a:t>
            </a:r>
          </a:p>
        </p:txBody>
      </p:sp>
      <p:sp>
        <p:nvSpPr>
          <p:cNvPr id="7" name="Footer Placeholder 6">
            <a:extLst>
              <a:ext uri="{FF2B5EF4-FFF2-40B4-BE49-F238E27FC236}">
                <a16:creationId xmlns:a16="http://schemas.microsoft.com/office/drawing/2014/main" id="{7683C99A-AC03-7399-8951-6E6F107C64BC}"/>
              </a:ext>
            </a:extLst>
          </p:cNvPr>
          <p:cNvSpPr>
            <a:spLocks noGrp="1"/>
          </p:cNvSpPr>
          <p:nvPr>
            <p:ph type="ftr" sz="quarter" idx="11"/>
          </p:nvPr>
        </p:nvSpPr>
        <p:spPr/>
        <p:txBody>
          <a:bodyPr/>
          <a:lstStyle/>
          <a:p>
            <a:r>
              <a:rPr lang="en-US" sz="1400" dirty="0"/>
              <a:t>b hastings  newlebanoncoc.com</a:t>
            </a:r>
          </a:p>
        </p:txBody>
      </p:sp>
    </p:spTree>
    <p:extLst>
      <p:ext uri="{BB962C8B-B14F-4D97-AF65-F5344CB8AC3E}">
        <p14:creationId xmlns:p14="http://schemas.microsoft.com/office/powerpoint/2010/main" val="2253218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3901"/>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The Pillar And Ground Of Truth  1Tim.3:15</a:t>
            </a:r>
          </a:p>
        </p:txBody>
      </p:sp>
      <p:sp>
        <p:nvSpPr>
          <p:cNvPr id="6" name="TextBox 5">
            <a:extLst>
              <a:ext uri="{FF2B5EF4-FFF2-40B4-BE49-F238E27FC236}">
                <a16:creationId xmlns:a16="http://schemas.microsoft.com/office/drawing/2014/main" id="{3F196E56-A9CD-A099-028B-738E0984C840}"/>
              </a:ext>
            </a:extLst>
          </p:cNvPr>
          <p:cNvSpPr txBox="1"/>
          <p:nvPr/>
        </p:nvSpPr>
        <p:spPr>
          <a:xfrm>
            <a:off x="1308684" y="2538312"/>
            <a:ext cx="7180976" cy="3821559"/>
          </a:xfrm>
          <a:prstGeom prst="rect">
            <a:avLst/>
          </a:prstGeom>
          <a:noFill/>
        </p:spPr>
        <p:txBody>
          <a:bodyPr wrap="square">
            <a:spAutoFit/>
          </a:bodyPr>
          <a:lstStyle/>
          <a:p>
            <a:pPr marL="0" marR="0">
              <a:spcBef>
                <a:spcPts val="0"/>
              </a:spcBef>
              <a:spcAft>
                <a:spcPts val="1000"/>
              </a:spcAft>
            </a:pPr>
            <a:r>
              <a:rPr lang="en-US" sz="2600" b="1" dirty="0">
                <a:solidFill>
                  <a:srgbClr val="0070C0"/>
                </a:solidFill>
                <a:effectLst/>
                <a:ea typeface="Calibri" panose="020F0502020204030204" pitchFamily="34" charset="0"/>
                <a:cs typeface="Times New Roman" panose="02020603050405020304" pitchFamily="18" charset="0"/>
              </a:rPr>
              <a:t>1 Cor.10:1  </a:t>
            </a:r>
            <a:r>
              <a:rPr lang="en-US" sz="2600" dirty="0">
                <a:effectLst/>
                <a:ea typeface="Calibri" panose="020F0502020204030204" pitchFamily="34" charset="0"/>
                <a:cs typeface="Times New Roman" panose="02020603050405020304" pitchFamily="18" charset="0"/>
              </a:rPr>
              <a:t>Moreover, brethren, I </a:t>
            </a:r>
            <a:r>
              <a:rPr lang="en-US" sz="2600" u="sng" dirty="0">
                <a:effectLst/>
                <a:ea typeface="Calibri" panose="020F0502020204030204" pitchFamily="34" charset="0"/>
                <a:cs typeface="Times New Roman" panose="02020603050405020304" pitchFamily="18" charset="0"/>
              </a:rPr>
              <a:t>would not that ye should be</a:t>
            </a:r>
            <a:r>
              <a:rPr lang="en-US" sz="2600" dirty="0">
                <a:effectLst/>
                <a:ea typeface="Calibri" panose="020F0502020204030204" pitchFamily="34" charset="0"/>
                <a:cs typeface="Times New Roman" panose="02020603050405020304" pitchFamily="18" charset="0"/>
              </a:rPr>
              <a:t> </a:t>
            </a:r>
            <a:r>
              <a:rPr lang="en-US" sz="2600" u="sng" dirty="0">
                <a:effectLst/>
                <a:ea typeface="Calibri" panose="020F0502020204030204" pitchFamily="34" charset="0"/>
                <a:cs typeface="Times New Roman" panose="02020603050405020304" pitchFamily="18" charset="0"/>
              </a:rPr>
              <a:t>ignorant, </a:t>
            </a:r>
            <a:r>
              <a:rPr lang="en-US" sz="2600" dirty="0">
                <a:effectLst/>
                <a:ea typeface="Calibri" panose="020F0502020204030204" pitchFamily="34" charset="0"/>
                <a:cs typeface="Times New Roman" panose="02020603050405020304" pitchFamily="18" charset="0"/>
              </a:rPr>
              <a:t>how that all our fathers were under the cloud, and all passed through the sea;   </a:t>
            </a:r>
          </a:p>
          <a:p>
            <a:pPr marL="0" marR="0">
              <a:spcBef>
                <a:spcPts val="0"/>
              </a:spcBef>
              <a:spcAft>
                <a:spcPts val="1000"/>
              </a:spcAft>
            </a:pPr>
            <a:r>
              <a:rPr lang="en-US" sz="2600" b="1" dirty="0">
                <a:solidFill>
                  <a:srgbClr val="0070C0"/>
                </a:solidFill>
                <a:effectLst/>
                <a:ea typeface="Calibri" panose="020F0502020204030204" pitchFamily="34" charset="0"/>
                <a:cs typeface="Times New Roman" panose="02020603050405020304" pitchFamily="18" charset="0"/>
              </a:rPr>
              <a:t>2Tim. 3:14-17 </a:t>
            </a:r>
            <a:r>
              <a:rPr lang="en-US" sz="2600" dirty="0">
                <a:effectLst/>
                <a:ea typeface="Calibri" panose="020F0502020204030204" pitchFamily="34" charset="0"/>
                <a:cs typeface="Times New Roman" panose="02020603050405020304" pitchFamily="18" charset="0"/>
              </a:rPr>
              <a:t>14 But you must continue in the things which you have learned and been assured of, knowing from whom you have learned them, 15 and that from childhood you have known the </a:t>
            </a:r>
            <a:r>
              <a:rPr lang="en-US" sz="2600" u="sng" dirty="0">
                <a:effectLst/>
                <a:ea typeface="Calibri" panose="020F0502020204030204" pitchFamily="34" charset="0"/>
                <a:cs typeface="Times New Roman" panose="02020603050405020304" pitchFamily="18" charset="0"/>
              </a:rPr>
              <a:t>Holy Scriptures</a:t>
            </a:r>
            <a:r>
              <a:rPr lang="en-US" sz="2600" dirty="0">
                <a:effectLst/>
                <a:ea typeface="Calibri" panose="020F0502020204030204" pitchFamily="34" charset="0"/>
                <a:cs typeface="Times New Roman" panose="02020603050405020304" pitchFamily="18" charset="0"/>
              </a:rPr>
              <a:t>, which are </a:t>
            </a:r>
            <a:r>
              <a:rPr lang="en-US" sz="2600" u="sng" dirty="0">
                <a:effectLst/>
                <a:ea typeface="Calibri" panose="020F0502020204030204" pitchFamily="34" charset="0"/>
                <a:cs typeface="Times New Roman" panose="02020603050405020304" pitchFamily="18" charset="0"/>
              </a:rPr>
              <a:t>able to make you wise</a:t>
            </a:r>
            <a:r>
              <a:rPr lang="en-US" sz="2600" dirty="0">
                <a:effectLst/>
                <a:ea typeface="Calibri" panose="020F0502020204030204" pitchFamily="34" charset="0"/>
                <a:cs typeface="Times New Roman" panose="02020603050405020304" pitchFamily="18" charset="0"/>
              </a:rPr>
              <a:t> for salvation through faith which is in Christ Jesus.</a:t>
            </a:r>
          </a:p>
        </p:txBody>
      </p:sp>
      <p:sp>
        <p:nvSpPr>
          <p:cNvPr id="7" name="Footer Placeholder 6">
            <a:extLst>
              <a:ext uri="{FF2B5EF4-FFF2-40B4-BE49-F238E27FC236}">
                <a16:creationId xmlns:a16="http://schemas.microsoft.com/office/drawing/2014/main" id="{FE299D17-B931-7817-37D3-D9D1FF3542AB}"/>
              </a:ext>
            </a:extLst>
          </p:cNvPr>
          <p:cNvSpPr>
            <a:spLocks noGrp="1"/>
          </p:cNvSpPr>
          <p:nvPr>
            <p:ph type="ftr" sz="quarter" idx="11"/>
          </p:nvPr>
        </p:nvSpPr>
        <p:spPr/>
        <p:txBody>
          <a:bodyPr/>
          <a:lstStyle/>
          <a:p>
            <a:r>
              <a:rPr lang="en-US" sz="1400" dirty="0"/>
              <a:t>b hastings  newlebanoncoc.com</a:t>
            </a:r>
          </a:p>
        </p:txBody>
      </p:sp>
      <p:pic>
        <p:nvPicPr>
          <p:cNvPr id="8" name="Picture 2" descr="Ancient Column (with little cracks)">
            <a:extLst>
              <a:ext uri="{FF2B5EF4-FFF2-40B4-BE49-F238E27FC236}">
                <a16:creationId xmlns:a16="http://schemas.microsoft.com/office/drawing/2014/main" id="{26B4C17F-0DCB-9A8F-9C64-9ACBF4374B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7085" y="1062441"/>
            <a:ext cx="911934" cy="10624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C96A677-405B-5446-DDBC-88183F6D649E}"/>
              </a:ext>
            </a:extLst>
          </p:cNvPr>
          <p:cNvSpPr txBox="1"/>
          <p:nvPr/>
        </p:nvSpPr>
        <p:spPr>
          <a:xfrm>
            <a:off x="1732999" y="1341114"/>
            <a:ext cx="5634446" cy="646331"/>
          </a:xfrm>
          <a:prstGeom prst="rect">
            <a:avLst/>
          </a:prstGeom>
          <a:noFill/>
        </p:spPr>
        <p:txBody>
          <a:bodyPr wrap="square" rtlCol="0">
            <a:spAutoFit/>
          </a:bodyPr>
          <a:lstStyle/>
          <a:p>
            <a:r>
              <a:rPr lang="en-US" sz="3600" b="1" dirty="0">
                <a:solidFill>
                  <a:srgbClr val="FF0000"/>
                </a:solidFill>
              </a:rPr>
              <a:t>The pillar of knowledge</a:t>
            </a:r>
          </a:p>
        </p:txBody>
      </p:sp>
      <p:pic>
        <p:nvPicPr>
          <p:cNvPr id="5" name="Picture 4" descr="Photo knowledge and ideas in the human head">
            <a:extLst>
              <a:ext uri="{FF2B5EF4-FFF2-40B4-BE49-F238E27FC236}">
                <a16:creationId xmlns:a16="http://schemas.microsoft.com/office/drawing/2014/main" id="{22BA4B4B-C86B-076D-CE11-7F627EF305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667363" y="804228"/>
            <a:ext cx="2335906" cy="155602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C3B7E210-C3D0-90DD-8D62-74004451C85C}"/>
              </a:ext>
            </a:extLst>
          </p:cNvPr>
          <p:cNvSpPr/>
          <p:nvPr/>
        </p:nvSpPr>
        <p:spPr>
          <a:xfrm>
            <a:off x="1167085" y="2476870"/>
            <a:ext cx="7479765" cy="3879481"/>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128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3901"/>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The Pillar And Ground Of Truth  1Tim.3:15</a:t>
            </a:r>
          </a:p>
        </p:txBody>
      </p:sp>
      <p:sp>
        <p:nvSpPr>
          <p:cNvPr id="6" name="TextBox 5">
            <a:extLst>
              <a:ext uri="{FF2B5EF4-FFF2-40B4-BE49-F238E27FC236}">
                <a16:creationId xmlns:a16="http://schemas.microsoft.com/office/drawing/2014/main" id="{A1CC1365-B0C5-70F1-B3B2-B113038C8DBB}"/>
              </a:ext>
            </a:extLst>
          </p:cNvPr>
          <p:cNvSpPr txBox="1"/>
          <p:nvPr/>
        </p:nvSpPr>
        <p:spPr>
          <a:xfrm>
            <a:off x="1191236" y="1098958"/>
            <a:ext cx="7633981" cy="5343075"/>
          </a:xfrm>
          <a:prstGeom prst="rect">
            <a:avLst/>
          </a:prstGeom>
          <a:noFill/>
        </p:spPr>
        <p:txBody>
          <a:bodyPr wrap="square">
            <a:spAutoFit/>
          </a:bodyPr>
          <a:lstStyle/>
          <a:p>
            <a:pPr marL="0" marR="0">
              <a:spcBef>
                <a:spcPts val="0"/>
              </a:spcBef>
              <a:spcAft>
                <a:spcPts val="1000"/>
              </a:spcAft>
            </a:pPr>
            <a:r>
              <a:rPr lang="en-US" sz="2600" b="1" dirty="0">
                <a:solidFill>
                  <a:srgbClr val="0070C0"/>
                </a:solidFill>
                <a:effectLst/>
                <a:ea typeface="Calibri" panose="020F0502020204030204" pitchFamily="34" charset="0"/>
                <a:cs typeface="Times New Roman" panose="02020603050405020304" pitchFamily="18" charset="0"/>
              </a:rPr>
              <a:t>2 Peter 3:18 </a:t>
            </a:r>
            <a:r>
              <a:rPr lang="en-US" sz="2600" dirty="0">
                <a:effectLst/>
                <a:ea typeface="Calibri" panose="020F0502020204030204" pitchFamily="34" charset="0"/>
                <a:cs typeface="Times New Roman" panose="02020603050405020304" pitchFamily="18" charset="0"/>
              </a:rPr>
              <a:t>But </a:t>
            </a:r>
            <a:r>
              <a:rPr lang="en-US" sz="2600" u="sng" dirty="0">
                <a:effectLst/>
                <a:ea typeface="Calibri" panose="020F0502020204030204" pitchFamily="34" charset="0"/>
                <a:cs typeface="Times New Roman" panose="02020603050405020304" pitchFamily="18" charset="0"/>
              </a:rPr>
              <a:t>grow in grace, and in the knowledge</a:t>
            </a:r>
            <a:r>
              <a:rPr lang="en-US" sz="2600" dirty="0">
                <a:effectLst/>
                <a:ea typeface="Calibri" panose="020F0502020204030204" pitchFamily="34" charset="0"/>
                <a:cs typeface="Times New Roman" panose="02020603050405020304" pitchFamily="18" charset="0"/>
              </a:rPr>
              <a:t> of our Lord and Savior Jesus Christ. To him be glory both now and forever. Amen </a:t>
            </a:r>
          </a:p>
          <a:p>
            <a:pPr marL="0" marR="0">
              <a:spcBef>
                <a:spcPts val="0"/>
              </a:spcBef>
              <a:spcAft>
                <a:spcPts val="1000"/>
              </a:spcAft>
            </a:pPr>
            <a:r>
              <a:rPr lang="en-US" sz="2600" b="1" dirty="0">
                <a:solidFill>
                  <a:srgbClr val="0070C0"/>
                </a:solidFill>
                <a:effectLst/>
                <a:ea typeface="Calibri" panose="020F0502020204030204" pitchFamily="34" charset="0"/>
                <a:cs typeface="Times New Roman" panose="02020603050405020304" pitchFamily="18" charset="0"/>
              </a:rPr>
              <a:t>1 Tim.3:15  </a:t>
            </a:r>
            <a:r>
              <a:rPr lang="en-US" sz="2600" dirty="0">
                <a:effectLst/>
                <a:ea typeface="Calibri" panose="020F0502020204030204" pitchFamily="34" charset="0"/>
                <a:cs typeface="Times New Roman" panose="02020603050405020304" pitchFamily="18" charset="0"/>
              </a:rPr>
              <a:t>But if I tarry long, that thou </a:t>
            </a:r>
            <a:r>
              <a:rPr lang="en-US" sz="2600" u="sng" dirty="0">
                <a:effectLst/>
                <a:ea typeface="Calibri" panose="020F0502020204030204" pitchFamily="34" charset="0"/>
                <a:cs typeface="Times New Roman" panose="02020603050405020304" pitchFamily="18" charset="0"/>
              </a:rPr>
              <a:t>mayest know</a:t>
            </a:r>
            <a:r>
              <a:rPr lang="en-US" sz="2600" dirty="0">
                <a:effectLst/>
                <a:ea typeface="Calibri" panose="020F0502020204030204" pitchFamily="34" charset="0"/>
                <a:cs typeface="Times New Roman" panose="02020603050405020304" pitchFamily="18" charset="0"/>
              </a:rPr>
              <a:t> how thou </a:t>
            </a:r>
            <a:r>
              <a:rPr lang="en-US" sz="2600" dirty="0" err="1">
                <a:effectLst/>
                <a:ea typeface="Calibri" panose="020F0502020204030204" pitchFamily="34" charset="0"/>
                <a:cs typeface="Times New Roman" panose="02020603050405020304" pitchFamily="18" charset="0"/>
              </a:rPr>
              <a:t>oughtest</a:t>
            </a:r>
            <a:r>
              <a:rPr lang="en-US" sz="2600" dirty="0">
                <a:effectLst/>
                <a:ea typeface="Calibri" panose="020F0502020204030204" pitchFamily="34" charset="0"/>
                <a:cs typeface="Times New Roman" panose="02020603050405020304" pitchFamily="18" charset="0"/>
              </a:rPr>
              <a:t> to behave thyself in the house of God, which is the church of the living God, the pillar and ground of the truth. </a:t>
            </a:r>
          </a:p>
          <a:p>
            <a:pPr marL="0" marR="0">
              <a:spcBef>
                <a:spcPts val="0"/>
              </a:spcBef>
              <a:spcAft>
                <a:spcPts val="1000"/>
              </a:spcAft>
            </a:pPr>
            <a:r>
              <a:rPr lang="en-US" sz="2600" b="1" dirty="0">
                <a:solidFill>
                  <a:srgbClr val="0070C0"/>
                </a:solidFill>
                <a:effectLst/>
                <a:ea typeface="Calibri" panose="020F0502020204030204" pitchFamily="34" charset="0"/>
                <a:cs typeface="Times New Roman" panose="02020603050405020304" pitchFamily="18" charset="0"/>
              </a:rPr>
              <a:t>Hosea 4:6  </a:t>
            </a:r>
            <a:r>
              <a:rPr lang="en-US" sz="2600" dirty="0">
                <a:effectLst/>
                <a:ea typeface="Calibri" panose="020F0502020204030204" pitchFamily="34" charset="0"/>
                <a:cs typeface="Times New Roman" panose="02020603050405020304" pitchFamily="18" charset="0"/>
              </a:rPr>
              <a:t>My people are </a:t>
            </a:r>
            <a:r>
              <a:rPr lang="en-US" sz="2600" u="sng" dirty="0">
                <a:effectLst/>
                <a:ea typeface="Calibri" panose="020F0502020204030204" pitchFamily="34" charset="0"/>
                <a:cs typeface="Times New Roman" panose="02020603050405020304" pitchFamily="18" charset="0"/>
              </a:rPr>
              <a:t>destroyed for lack of knowledge</a:t>
            </a:r>
            <a:r>
              <a:rPr lang="en-US" sz="2600" dirty="0">
                <a:effectLst/>
                <a:ea typeface="Calibri" panose="020F0502020204030204" pitchFamily="34" charset="0"/>
                <a:cs typeface="Times New Roman" panose="02020603050405020304" pitchFamily="18" charset="0"/>
              </a:rPr>
              <a:t>. Because you have rejected knowledge, I also will reject you from being priest for Me; Because you have forgotten the law of your God, I also will forget your children. </a:t>
            </a:r>
          </a:p>
        </p:txBody>
      </p:sp>
      <p:sp>
        <p:nvSpPr>
          <p:cNvPr id="7" name="Footer Placeholder 6">
            <a:extLst>
              <a:ext uri="{FF2B5EF4-FFF2-40B4-BE49-F238E27FC236}">
                <a16:creationId xmlns:a16="http://schemas.microsoft.com/office/drawing/2014/main" id="{1BC5DCC2-FFBA-F271-D5BF-A2DB5F300479}"/>
              </a:ext>
            </a:extLst>
          </p:cNvPr>
          <p:cNvSpPr>
            <a:spLocks noGrp="1"/>
          </p:cNvSpPr>
          <p:nvPr>
            <p:ph type="ftr" sz="quarter" idx="11"/>
          </p:nvPr>
        </p:nvSpPr>
        <p:spPr/>
        <p:txBody>
          <a:bodyPr/>
          <a:lstStyle/>
          <a:p>
            <a:r>
              <a:rPr lang="en-US" sz="1400" dirty="0"/>
              <a:t>b hastings  newlebanoncoc.com</a:t>
            </a:r>
          </a:p>
        </p:txBody>
      </p:sp>
      <p:sp>
        <p:nvSpPr>
          <p:cNvPr id="5" name="Rectangle 4">
            <a:extLst>
              <a:ext uri="{FF2B5EF4-FFF2-40B4-BE49-F238E27FC236}">
                <a16:creationId xmlns:a16="http://schemas.microsoft.com/office/drawing/2014/main" id="{55959F3E-ADC3-B635-1065-F6E44267D6BC}"/>
              </a:ext>
            </a:extLst>
          </p:cNvPr>
          <p:cNvSpPr/>
          <p:nvPr/>
        </p:nvSpPr>
        <p:spPr>
          <a:xfrm>
            <a:off x="1091953" y="1098958"/>
            <a:ext cx="7803472" cy="5079900"/>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7487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196595E-795A-EAC6-F13C-73BFD9E6793A}"/>
              </a:ext>
            </a:extLst>
          </p:cNvPr>
          <p:cNvSpPr txBox="1"/>
          <p:nvPr/>
        </p:nvSpPr>
        <p:spPr>
          <a:xfrm>
            <a:off x="1" y="73901"/>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The Pillar And Ground Of Truth  1Tim.3:15</a:t>
            </a:r>
          </a:p>
        </p:txBody>
      </p:sp>
      <p:sp>
        <p:nvSpPr>
          <p:cNvPr id="9" name="Footer Placeholder 8">
            <a:extLst>
              <a:ext uri="{FF2B5EF4-FFF2-40B4-BE49-F238E27FC236}">
                <a16:creationId xmlns:a16="http://schemas.microsoft.com/office/drawing/2014/main" id="{73BFE407-E20A-BF22-920B-96EAB9CD6276}"/>
              </a:ext>
            </a:extLst>
          </p:cNvPr>
          <p:cNvSpPr>
            <a:spLocks noGrp="1"/>
          </p:cNvSpPr>
          <p:nvPr>
            <p:ph type="ftr" sz="quarter" idx="11"/>
          </p:nvPr>
        </p:nvSpPr>
        <p:spPr/>
        <p:txBody>
          <a:bodyPr/>
          <a:lstStyle/>
          <a:p>
            <a:r>
              <a:rPr lang="en-US" sz="1400" dirty="0"/>
              <a:t>b hastings  newlebanoncoc.com</a:t>
            </a:r>
          </a:p>
        </p:txBody>
      </p:sp>
      <p:pic>
        <p:nvPicPr>
          <p:cNvPr id="1026" name="Picture 2" descr="Free photo facade of beautiful historic building">
            <a:extLst>
              <a:ext uri="{FF2B5EF4-FFF2-40B4-BE49-F238E27FC236}">
                <a16:creationId xmlns:a16="http://schemas.microsoft.com/office/drawing/2014/main" id="{5A3B8A10-BE4E-6509-F867-E4F5F4DA9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255" y="704675"/>
            <a:ext cx="3791212" cy="567774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2969183-8AD6-1D03-AF98-60112CFAEC33}"/>
              </a:ext>
            </a:extLst>
          </p:cNvPr>
          <p:cNvSpPr txBox="1"/>
          <p:nvPr/>
        </p:nvSpPr>
        <p:spPr>
          <a:xfrm>
            <a:off x="5173467" y="1060737"/>
            <a:ext cx="3668693" cy="501675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a:ea typeface="Calibri" panose="020F0502020204030204" pitchFamily="34" charset="0"/>
                <a:cs typeface="Times New Roman" panose="02020603050405020304" pitchFamily="18" charset="0"/>
              </a:rPr>
              <a:t>1 Tim.3:15 </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but if I am delayed, I write so that you may know how you ought to conduct yourself in the house of God, which is the church of the living God, </a:t>
            </a:r>
            <a:r>
              <a:rPr kumimoji="0" lang="en-US" sz="3200" b="1"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the pillar and ground </a:t>
            </a:r>
            <a:r>
              <a:rPr kumimoji="0" lang="en-US" sz="32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of the truth. </a:t>
            </a:r>
            <a:endParaRPr kumimoji="0" lang="en-US" sz="3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9908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3901"/>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The Pillar And Ground Of Truth  1Tim.3:15</a:t>
            </a:r>
          </a:p>
        </p:txBody>
      </p:sp>
      <p:sp>
        <p:nvSpPr>
          <p:cNvPr id="6" name="TextBox 5">
            <a:extLst>
              <a:ext uri="{FF2B5EF4-FFF2-40B4-BE49-F238E27FC236}">
                <a16:creationId xmlns:a16="http://schemas.microsoft.com/office/drawing/2014/main" id="{A0DCA1F8-2B63-E504-45C1-7D62D7298A5A}"/>
              </a:ext>
            </a:extLst>
          </p:cNvPr>
          <p:cNvSpPr txBox="1"/>
          <p:nvPr/>
        </p:nvSpPr>
        <p:spPr>
          <a:xfrm>
            <a:off x="1233182" y="956346"/>
            <a:ext cx="7541702" cy="5175776"/>
          </a:xfrm>
          <a:prstGeom prst="rect">
            <a:avLst/>
          </a:prstGeom>
          <a:noFill/>
        </p:spPr>
        <p:txBody>
          <a:bodyPr wrap="square">
            <a:spAutoFit/>
          </a:bodyPr>
          <a:lstStyle/>
          <a:p>
            <a:pPr marL="0" marR="0">
              <a:spcBef>
                <a:spcPts val="0"/>
              </a:spcBef>
              <a:spcAft>
                <a:spcPts val="0"/>
              </a:spcAft>
            </a:pPr>
            <a:r>
              <a:rPr lang="en-US" sz="2300" dirty="0">
                <a:effectLst/>
                <a:latin typeface="Calibri" panose="020F0502020204030204" pitchFamily="34" charset="0"/>
                <a:ea typeface="Calibri" panose="020F0502020204030204" pitchFamily="34" charset="0"/>
                <a:cs typeface="Calibri" panose="020F0502020204030204" pitchFamily="34" charset="0"/>
              </a:rPr>
              <a:t>To gain knowledge, we must surrender ourselves to God. </a:t>
            </a:r>
            <a:r>
              <a:rPr lang="en-US" sz="2300" b="1" dirty="0">
                <a:effectLst/>
                <a:latin typeface="Calibri" panose="020F0502020204030204" pitchFamily="34" charset="0"/>
                <a:ea typeface="Calibri" panose="020F0502020204030204" pitchFamily="34" charset="0"/>
                <a:cs typeface="Calibri" panose="020F0502020204030204" pitchFamily="34" charset="0"/>
              </a:rPr>
              <a:t>It is not just about knowledge of the what </a:t>
            </a:r>
            <a:r>
              <a:rPr lang="en-US" sz="23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but putting that what </a:t>
            </a:r>
            <a:r>
              <a:rPr lang="en-US" sz="23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into action</a:t>
            </a:r>
            <a:r>
              <a:rPr lang="en-US" sz="2300" dirty="0">
                <a:effectLst/>
                <a:latin typeface="Calibri" panose="020F0502020204030204" pitchFamily="34" charset="0"/>
                <a:ea typeface="Calibri" panose="020F0502020204030204" pitchFamily="34" charset="0"/>
                <a:cs typeface="Calibri" panose="020F0502020204030204" pitchFamily="34" charset="0"/>
              </a:rPr>
              <a:t>. We can memorize and repeat like a parrot, the fruit of the spirit – but we cannot truly know until we do. </a:t>
            </a:r>
          </a:p>
          <a:p>
            <a:pPr marL="0" marR="0">
              <a:spcBef>
                <a:spcPts val="0"/>
              </a:spcBef>
              <a:spcAft>
                <a:spcPts val="0"/>
              </a:spcAft>
            </a:pPr>
            <a:r>
              <a:rPr lang="en-US" sz="23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2300" dirty="0">
                <a:effectLst/>
                <a:latin typeface="Calibri" panose="020F0502020204030204" pitchFamily="34" charset="0"/>
                <a:ea typeface="Calibri" panose="020F0502020204030204" pitchFamily="34" charset="0"/>
                <a:cs typeface="Calibri" panose="020F0502020204030204" pitchFamily="34" charset="0"/>
              </a:rPr>
              <a:t>The more we know about God, the wider our eyes are open to him. The more we see about the relationship he wants us to have with him and how his providence works in our lives. The more we know about God, the easier it is to let go of self and trust in him to provide for us.</a:t>
            </a:r>
          </a:p>
          <a:p>
            <a:pPr marL="0" marR="0">
              <a:spcBef>
                <a:spcPts val="0"/>
              </a:spcBef>
              <a:spcAft>
                <a:spcPts val="1000"/>
              </a:spcAft>
            </a:pPr>
            <a:r>
              <a:rPr lang="en-US" sz="23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1000"/>
              </a:spcAft>
            </a:pPr>
            <a:r>
              <a:rPr lang="en-US" sz="23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Tim. 2:15 </a:t>
            </a:r>
            <a:r>
              <a:rPr lang="en-US" sz="2300" dirty="0">
                <a:effectLst/>
                <a:latin typeface="Calibri" panose="020F0502020204030204" pitchFamily="34" charset="0"/>
                <a:ea typeface="Calibri" panose="020F0502020204030204" pitchFamily="34" charset="0"/>
                <a:cs typeface="Calibri" panose="020F0502020204030204" pitchFamily="34" charset="0"/>
              </a:rPr>
              <a:t>Be diligent to present yourself approved to God, a worker who does not need to be ashamed, rightly dividing the word of truth.  </a:t>
            </a:r>
          </a:p>
        </p:txBody>
      </p:sp>
      <p:sp>
        <p:nvSpPr>
          <p:cNvPr id="7" name="Footer Placeholder 6">
            <a:extLst>
              <a:ext uri="{FF2B5EF4-FFF2-40B4-BE49-F238E27FC236}">
                <a16:creationId xmlns:a16="http://schemas.microsoft.com/office/drawing/2014/main" id="{6B6313E9-366B-E310-0097-58EA92EA8632}"/>
              </a:ext>
            </a:extLst>
          </p:cNvPr>
          <p:cNvSpPr>
            <a:spLocks noGrp="1"/>
          </p:cNvSpPr>
          <p:nvPr>
            <p:ph type="ftr" sz="quarter" idx="11"/>
          </p:nvPr>
        </p:nvSpPr>
        <p:spPr/>
        <p:txBody>
          <a:bodyPr/>
          <a:lstStyle/>
          <a:p>
            <a:r>
              <a:rPr lang="en-US" sz="1400" dirty="0"/>
              <a:t>b hastings  newlebanoncoc.com</a:t>
            </a:r>
          </a:p>
        </p:txBody>
      </p:sp>
      <p:sp>
        <p:nvSpPr>
          <p:cNvPr id="5" name="Rectangle 4">
            <a:extLst>
              <a:ext uri="{FF2B5EF4-FFF2-40B4-BE49-F238E27FC236}">
                <a16:creationId xmlns:a16="http://schemas.microsoft.com/office/drawing/2014/main" id="{696257B7-42D9-E0E3-8890-26143F817D45}"/>
              </a:ext>
            </a:extLst>
          </p:cNvPr>
          <p:cNvSpPr/>
          <p:nvPr/>
        </p:nvSpPr>
        <p:spPr>
          <a:xfrm>
            <a:off x="1127464" y="4935984"/>
            <a:ext cx="7723573" cy="1196138"/>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3991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3901"/>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The Pillar And Ground Of Truth  1Tim.3:15</a:t>
            </a:r>
          </a:p>
        </p:txBody>
      </p:sp>
      <p:sp>
        <p:nvSpPr>
          <p:cNvPr id="6" name="TextBox 5">
            <a:extLst>
              <a:ext uri="{FF2B5EF4-FFF2-40B4-BE49-F238E27FC236}">
                <a16:creationId xmlns:a16="http://schemas.microsoft.com/office/drawing/2014/main" id="{762D76AB-D108-C17C-A897-2FBA71CB7BDF}"/>
              </a:ext>
            </a:extLst>
          </p:cNvPr>
          <p:cNvSpPr txBox="1"/>
          <p:nvPr/>
        </p:nvSpPr>
        <p:spPr>
          <a:xfrm>
            <a:off x="1233183" y="2493411"/>
            <a:ext cx="7482978" cy="3913892"/>
          </a:xfrm>
          <a:prstGeom prst="rect">
            <a:avLst/>
          </a:prstGeom>
          <a:noFill/>
        </p:spPr>
        <p:txBody>
          <a:bodyPr wrap="square">
            <a:spAutoFit/>
          </a:bodyPr>
          <a:lstStyle/>
          <a:p>
            <a:pPr marL="0" marR="0">
              <a:spcBef>
                <a:spcPts val="0"/>
              </a:spcBef>
              <a:spcAft>
                <a:spcPts val="1000"/>
              </a:spcAft>
            </a:pPr>
            <a:r>
              <a:rPr lang="en-US"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John 17:20,21 </a:t>
            </a:r>
            <a:r>
              <a:rPr lang="en-US" sz="2400" dirty="0">
                <a:effectLst/>
                <a:latin typeface="Calibri" panose="020F0502020204030204" pitchFamily="34" charset="0"/>
                <a:ea typeface="Calibri" panose="020F0502020204030204" pitchFamily="34" charset="0"/>
                <a:cs typeface="Calibri" panose="020F0502020204030204" pitchFamily="34" charset="0"/>
              </a:rPr>
              <a:t>"I do not pray for these alone, but also for those who will believe in Me through their word; 21 "that they all may be one, as You, Father, are in Me, and I in You; that they also may be one in Us, that the world may believe that You sent Me.  </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Jesus: </a:t>
            </a:r>
          </a:p>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Prayed for unity – </a:t>
            </a:r>
            <a:r>
              <a:rPr lang="en-US"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John 17:20,21</a:t>
            </a:r>
            <a:r>
              <a:rPr lang="en-US" sz="2400" dirty="0">
                <a:effectLst/>
                <a:latin typeface="Calibri" panose="020F0502020204030204" pitchFamily="34" charset="0"/>
                <a:ea typeface="Calibri" panose="020F0502020204030204" pitchFamily="34" charset="0"/>
                <a:cs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Prophesied unity – </a:t>
            </a:r>
            <a:r>
              <a:rPr lang="en-US"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John 10:16</a:t>
            </a:r>
            <a:r>
              <a:rPr lang="en-US" sz="2400" dirty="0">
                <a:effectLst/>
                <a:latin typeface="Calibri" panose="020F0502020204030204" pitchFamily="34" charset="0"/>
                <a:ea typeface="Calibri" panose="020F0502020204030204" pitchFamily="34" charset="0"/>
                <a:cs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Practiced unity – </a:t>
            </a:r>
            <a:r>
              <a:rPr lang="en-US"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John 17:20,21</a:t>
            </a:r>
            <a:r>
              <a:rPr lang="en-US" sz="2400" dirty="0">
                <a:effectLst/>
                <a:latin typeface="Calibri" panose="020F0502020204030204" pitchFamily="34" charset="0"/>
                <a:ea typeface="Calibri" panose="020F0502020204030204" pitchFamily="34" charset="0"/>
                <a:cs typeface="Calibri" panose="020F0502020204030204" pitchFamily="34" charset="0"/>
              </a:rPr>
              <a:t>. </a:t>
            </a:r>
          </a:p>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Preached unity – </a:t>
            </a:r>
            <a:r>
              <a:rPr lang="en-US" sz="2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Matt.12:25; Mark 3:24</a:t>
            </a:r>
            <a:r>
              <a:rPr lang="en-US" sz="2400" dirty="0">
                <a:effectLst/>
                <a:latin typeface="Calibri" panose="020F0502020204030204" pitchFamily="34" charset="0"/>
                <a:ea typeface="Calibri" panose="020F0502020204030204" pitchFamily="34" charset="0"/>
                <a:cs typeface="Calibri" panose="020F0502020204030204" pitchFamily="34" charset="0"/>
              </a:rPr>
              <a:t>. </a:t>
            </a:r>
          </a:p>
        </p:txBody>
      </p:sp>
      <p:sp>
        <p:nvSpPr>
          <p:cNvPr id="7" name="Footer Placeholder 6">
            <a:extLst>
              <a:ext uri="{FF2B5EF4-FFF2-40B4-BE49-F238E27FC236}">
                <a16:creationId xmlns:a16="http://schemas.microsoft.com/office/drawing/2014/main" id="{E425C27E-3A9D-262E-7712-DD8A22BF04F4}"/>
              </a:ext>
            </a:extLst>
          </p:cNvPr>
          <p:cNvSpPr>
            <a:spLocks noGrp="1"/>
          </p:cNvSpPr>
          <p:nvPr>
            <p:ph type="ftr" sz="quarter" idx="11"/>
          </p:nvPr>
        </p:nvSpPr>
        <p:spPr/>
        <p:txBody>
          <a:bodyPr/>
          <a:lstStyle/>
          <a:p>
            <a:r>
              <a:rPr lang="en-US" sz="1400" dirty="0"/>
              <a:t>b hastings  newlebanoncoc.com</a:t>
            </a:r>
          </a:p>
        </p:txBody>
      </p:sp>
      <p:pic>
        <p:nvPicPr>
          <p:cNvPr id="8" name="Picture 2" descr="Ancient Column (with little cracks)">
            <a:extLst>
              <a:ext uri="{FF2B5EF4-FFF2-40B4-BE49-F238E27FC236}">
                <a16:creationId xmlns:a16="http://schemas.microsoft.com/office/drawing/2014/main" id="{8281552C-0C38-3372-A57A-8373A4ECB1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7085" y="1062441"/>
            <a:ext cx="911934" cy="10624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1B9D5A6-B6F0-D512-D89E-B72977C74B9D}"/>
              </a:ext>
            </a:extLst>
          </p:cNvPr>
          <p:cNvSpPr txBox="1"/>
          <p:nvPr/>
        </p:nvSpPr>
        <p:spPr>
          <a:xfrm>
            <a:off x="1750420" y="1314993"/>
            <a:ext cx="6026331" cy="646331"/>
          </a:xfrm>
          <a:prstGeom prst="rect">
            <a:avLst/>
          </a:prstGeom>
          <a:noFill/>
        </p:spPr>
        <p:txBody>
          <a:bodyPr wrap="square" rtlCol="0">
            <a:spAutoFit/>
          </a:bodyPr>
          <a:lstStyle/>
          <a:p>
            <a:r>
              <a:rPr lang="en-US" sz="3600" b="1" dirty="0">
                <a:solidFill>
                  <a:srgbClr val="FF0000"/>
                </a:solidFill>
              </a:rPr>
              <a:t>The pillar of unity</a:t>
            </a:r>
          </a:p>
        </p:txBody>
      </p:sp>
      <p:pic>
        <p:nvPicPr>
          <p:cNvPr id="5" name="Picture 6" descr="Stack of hands showing unity and teamwork">
            <a:extLst>
              <a:ext uri="{FF2B5EF4-FFF2-40B4-BE49-F238E27FC236}">
                <a16:creationId xmlns:a16="http://schemas.microsoft.com/office/drawing/2014/main" id="{489D707B-AB21-4D85-57F9-EB354CB3EC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8575" y="764989"/>
            <a:ext cx="2366249" cy="157749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0B12AA1-8A1E-C905-DC08-16C03E313FE5}"/>
              </a:ext>
            </a:extLst>
          </p:cNvPr>
          <p:cNvSpPr/>
          <p:nvPr/>
        </p:nvSpPr>
        <p:spPr>
          <a:xfrm>
            <a:off x="1167085" y="2467992"/>
            <a:ext cx="7612931" cy="1917577"/>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060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3901"/>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The Pillar And Ground Of Truth  1Tim.3:15</a:t>
            </a:r>
          </a:p>
        </p:txBody>
      </p:sp>
      <p:sp>
        <p:nvSpPr>
          <p:cNvPr id="6" name="TextBox 5">
            <a:extLst>
              <a:ext uri="{FF2B5EF4-FFF2-40B4-BE49-F238E27FC236}">
                <a16:creationId xmlns:a16="http://schemas.microsoft.com/office/drawing/2014/main" id="{2998F619-1E1D-D525-D48F-594E31D433DA}"/>
              </a:ext>
            </a:extLst>
          </p:cNvPr>
          <p:cNvSpPr txBox="1"/>
          <p:nvPr/>
        </p:nvSpPr>
        <p:spPr>
          <a:xfrm>
            <a:off x="1216241" y="976544"/>
            <a:ext cx="7181139" cy="5206554"/>
          </a:xfrm>
          <a:prstGeom prst="rect">
            <a:avLst/>
          </a:prstGeom>
          <a:noFill/>
        </p:spPr>
        <p:txBody>
          <a:bodyPr wrap="square">
            <a:spAutoFit/>
          </a:bodyPr>
          <a:lstStyle/>
          <a:p>
            <a:pPr marL="0" marR="0">
              <a:spcBef>
                <a:spcPts val="0"/>
              </a:spcBef>
              <a:spcAft>
                <a:spcPts val="1000"/>
              </a:spcAft>
            </a:pPr>
            <a:r>
              <a:rPr lang="en-US" sz="23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Eph. 4:3  </a:t>
            </a:r>
            <a:r>
              <a:rPr lang="en-US" sz="2300" dirty="0">
                <a:effectLst/>
                <a:latin typeface="Calibri" panose="020F0502020204030204" pitchFamily="34" charset="0"/>
                <a:ea typeface="Calibri" panose="020F0502020204030204" pitchFamily="34" charset="0"/>
                <a:cs typeface="Calibri" panose="020F0502020204030204" pitchFamily="34" charset="0"/>
              </a:rPr>
              <a:t>Endeavoring to keep the unity of the Spirit in the bond of peace. </a:t>
            </a:r>
          </a:p>
          <a:p>
            <a:pPr marL="0" marR="0">
              <a:spcBef>
                <a:spcPts val="0"/>
              </a:spcBef>
              <a:spcAft>
                <a:spcPts val="1000"/>
              </a:spcAft>
            </a:pPr>
            <a:r>
              <a:rPr lang="en-US" sz="23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Psalm 133:1  </a:t>
            </a:r>
            <a:r>
              <a:rPr lang="en-US" sz="2300" dirty="0">
                <a:effectLst/>
                <a:latin typeface="Calibri" panose="020F0502020204030204" pitchFamily="34" charset="0"/>
                <a:ea typeface="Calibri" panose="020F0502020204030204" pitchFamily="34" charset="0"/>
                <a:cs typeface="Calibri" panose="020F0502020204030204" pitchFamily="34" charset="0"/>
              </a:rPr>
              <a:t>Behold, how good and how pleasant it is for brethren to dwell together in unity!  </a:t>
            </a:r>
          </a:p>
          <a:p>
            <a:pPr marL="0" marR="0">
              <a:spcBef>
                <a:spcPts val="0"/>
              </a:spcBef>
              <a:spcAft>
                <a:spcPts val="1000"/>
              </a:spcAft>
            </a:pPr>
            <a:r>
              <a:rPr lang="en-US" sz="23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Phil. 2:3  </a:t>
            </a:r>
            <a:r>
              <a:rPr lang="en-US" sz="2300" dirty="0">
                <a:effectLst/>
                <a:latin typeface="Calibri" panose="020F0502020204030204" pitchFamily="34" charset="0"/>
                <a:ea typeface="Calibri" panose="020F0502020204030204" pitchFamily="34" charset="0"/>
                <a:cs typeface="Calibri" panose="020F0502020204030204" pitchFamily="34" charset="0"/>
              </a:rPr>
              <a:t>Let nothing be done through strife or vainglory; but in lowliness of mind let each esteem other better than themselves. </a:t>
            </a:r>
          </a:p>
          <a:p>
            <a:pPr marL="0" marR="0">
              <a:spcBef>
                <a:spcPts val="0"/>
              </a:spcBef>
              <a:spcAft>
                <a:spcPts val="1000"/>
              </a:spcAft>
            </a:pPr>
            <a:r>
              <a:rPr lang="en-US" sz="2300" dirty="0">
                <a:effectLst/>
                <a:latin typeface="Calibri" panose="020F0502020204030204" pitchFamily="34" charset="0"/>
                <a:ea typeface="Calibri" panose="020F0502020204030204" pitchFamily="34" charset="0"/>
                <a:cs typeface="Calibri" panose="020F0502020204030204" pitchFamily="34" charset="0"/>
              </a:rPr>
              <a:t>A child of God will go out of his way to get along with people. </a:t>
            </a:r>
          </a:p>
          <a:p>
            <a:pPr marL="0" marR="0">
              <a:spcBef>
                <a:spcPts val="0"/>
              </a:spcBef>
              <a:spcAft>
                <a:spcPts val="0"/>
              </a:spcAft>
            </a:pPr>
            <a:r>
              <a:rPr lang="en-US" sz="2300" dirty="0">
                <a:effectLst/>
                <a:latin typeface="Calibri" panose="020F0502020204030204" pitchFamily="34" charset="0"/>
                <a:ea typeface="Calibri" panose="020F0502020204030204" pitchFamily="34" charset="0"/>
                <a:cs typeface="Calibri" panose="020F0502020204030204" pitchFamily="34" charset="0"/>
              </a:rPr>
              <a:t>Being a part of the family of God means more than just showing up for an hour on Sunday morning, then scooting out the back. It means opening your heart to people who make up his body and sharing your life with them.</a:t>
            </a:r>
          </a:p>
        </p:txBody>
      </p:sp>
      <p:sp>
        <p:nvSpPr>
          <p:cNvPr id="7" name="Footer Placeholder 6">
            <a:extLst>
              <a:ext uri="{FF2B5EF4-FFF2-40B4-BE49-F238E27FC236}">
                <a16:creationId xmlns:a16="http://schemas.microsoft.com/office/drawing/2014/main" id="{E8DF63E7-4CF7-6FD0-D4D7-46A53E5B3C74}"/>
              </a:ext>
            </a:extLst>
          </p:cNvPr>
          <p:cNvSpPr>
            <a:spLocks noGrp="1"/>
          </p:cNvSpPr>
          <p:nvPr>
            <p:ph type="ftr" sz="quarter" idx="11"/>
          </p:nvPr>
        </p:nvSpPr>
        <p:spPr/>
        <p:txBody>
          <a:bodyPr/>
          <a:lstStyle/>
          <a:p>
            <a:r>
              <a:rPr lang="en-US" sz="1400" dirty="0"/>
              <a:t>b hastings  newlebanoncoc.com</a:t>
            </a:r>
          </a:p>
        </p:txBody>
      </p:sp>
      <p:sp>
        <p:nvSpPr>
          <p:cNvPr id="5" name="Rectangle 4">
            <a:extLst>
              <a:ext uri="{FF2B5EF4-FFF2-40B4-BE49-F238E27FC236}">
                <a16:creationId xmlns:a16="http://schemas.microsoft.com/office/drawing/2014/main" id="{2BD1D423-46F9-23F6-F935-F91B11B4956A}"/>
              </a:ext>
            </a:extLst>
          </p:cNvPr>
          <p:cNvSpPr/>
          <p:nvPr/>
        </p:nvSpPr>
        <p:spPr>
          <a:xfrm>
            <a:off x="1083076" y="914400"/>
            <a:ext cx="7679184" cy="2885243"/>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5566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3901"/>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The Pillar And Ground Of Truth  1Tim.3:15</a:t>
            </a:r>
          </a:p>
        </p:txBody>
      </p:sp>
      <p:sp>
        <p:nvSpPr>
          <p:cNvPr id="6" name="TextBox 5">
            <a:extLst>
              <a:ext uri="{FF2B5EF4-FFF2-40B4-BE49-F238E27FC236}">
                <a16:creationId xmlns:a16="http://schemas.microsoft.com/office/drawing/2014/main" id="{85F36C0D-3F2F-7546-FDC7-8BEB44891BC9}"/>
              </a:ext>
            </a:extLst>
          </p:cNvPr>
          <p:cNvSpPr txBox="1"/>
          <p:nvPr/>
        </p:nvSpPr>
        <p:spPr>
          <a:xfrm>
            <a:off x="1115737" y="1308684"/>
            <a:ext cx="7470396" cy="4503797"/>
          </a:xfrm>
          <a:prstGeom prst="rect">
            <a:avLst/>
          </a:prstGeom>
          <a:noFill/>
        </p:spPr>
        <p:txBody>
          <a:bodyPr wrap="square">
            <a:spAutoFit/>
          </a:bodyPr>
          <a:lstStyle/>
          <a:p>
            <a:pPr marL="0" marR="0">
              <a:spcBef>
                <a:spcPts val="0"/>
              </a:spcBef>
              <a:spcAft>
                <a:spcPts val="0"/>
              </a:spcAft>
            </a:pPr>
            <a:r>
              <a:rPr lang="en-US" sz="3600" dirty="0">
                <a:effectLst/>
                <a:ea typeface="Calibri" panose="020F0502020204030204" pitchFamily="34" charset="0"/>
                <a:cs typeface="Times New Roman" panose="02020603050405020304" pitchFamily="18" charset="0"/>
              </a:rPr>
              <a:t>A child of God will </a:t>
            </a:r>
            <a:r>
              <a:rPr lang="en-US" sz="3600" b="1" dirty="0">
                <a:effectLst/>
                <a:ea typeface="Calibri" panose="020F0502020204030204" pitchFamily="34" charset="0"/>
                <a:cs typeface="Times New Roman" panose="02020603050405020304" pitchFamily="18" charset="0"/>
              </a:rPr>
              <a:t>not</a:t>
            </a:r>
            <a:r>
              <a:rPr lang="en-US" sz="3600" dirty="0">
                <a:effectLst/>
                <a:ea typeface="Calibri" panose="020F0502020204030204" pitchFamily="34" charset="0"/>
                <a:cs typeface="Times New Roman" panose="02020603050405020304" pitchFamily="18" charset="0"/>
              </a:rPr>
              <a:t>: </a:t>
            </a:r>
          </a:p>
          <a:p>
            <a:pPr marL="571500" marR="0" indent="-571500">
              <a:spcBef>
                <a:spcPts val="0"/>
              </a:spcBef>
              <a:spcAft>
                <a:spcPts val="0"/>
              </a:spcAft>
              <a:buFont typeface="Arial" panose="020B0604020202020204" pitchFamily="34" charset="0"/>
              <a:buChar char="•"/>
            </a:pPr>
            <a:r>
              <a:rPr lang="en-US" sz="3600" dirty="0">
                <a:effectLst/>
                <a:ea typeface="Calibri" panose="020F0502020204030204" pitchFamily="34" charset="0"/>
                <a:cs typeface="Times New Roman" panose="02020603050405020304" pitchFamily="18" charset="0"/>
              </a:rPr>
              <a:t>Be a busybody in other men’s affairs – </a:t>
            </a:r>
            <a:r>
              <a:rPr lang="en-US" sz="3600" b="1" dirty="0">
                <a:solidFill>
                  <a:srgbClr val="0070C0"/>
                </a:solidFill>
                <a:effectLst/>
                <a:ea typeface="Calibri" panose="020F0502020204030204" pitchFamily="34" charset="0"/>
                <a:cs typeface="Times New Roman" panose="02020603050405020304" pitchFamily="18" charset="0"/>
              </a:rPr>
              <a:t>2 Thess.3:11</a:t>
            </a:r>
            <a:r>
              <a:rPr lang="en-US" sz="3600" dirty="0">
                <a:effectLst/>
                <a:ea typeface="Calibri" panose="020F0502020204030204" pitchFamily="34" charset="0"/>
                <a:cs typeface="Times New Roman" panose="02020603050405020304" pitchFamily="18" charset="0"/>
              </a:rPr>
              <a:t>. </a:t>
            </a:r>
          </a:p>
          <a:p>
            <a:pPr marL="0" marR="0" indent="457200">
              <a:spcBef>
                <a:spcPts val="0"/>
              </a:spcBef>
              <a:spcAft>
                <a:spcPts val="0"/>
              </a:spcAft>
            </a:pPr>
            <a:r>
              <a:rPr lang="en-US" sz="3600" b="1" dirty="0">
                <a:solidFill>
                  <a:srgbClr val="0070C0"/>
                </a:solidFill>
                <a:effectLst/>
                <a:ea typeface="Calibri" panose="020F0502020204030204" pitchFamily="34" charset="0"/>
                <a:cs typeface="Times New Roman" panose="02020603050405020304" pitchFamily="18" charset="0"/>
              </a:rPr>
              <a:t>1 Timothy  5:13</a:t>
            </a:r>
            <a:r>
              <a:rPr lang="en-US" sz="3600" dirty="0">
                <a:effectLst/>
                <a:ea typeface="Calibri" panose="020F0502020204030204" pitchFamily="34" charset="0"/>
                <a:cs typeface="Times New Roman" panose="02020603050405020304" pitchFamily="18" charset="0"/>
              </a:rPr>
              <a:t>.</a:t>
            </a:r>
          </a:p>
          <a:p>
            <a:pPr marL="0" marR="0" indent="457200">
              <a:spcBef>
                <a:spcPts val="0"/>
              </a:spcBef>
              <a:spcAft>
                <a:spcPts val="0"/>
              </a:spcAft>
            </a:pPr>
            <a:endParaRPr lang="en-US" sz="900" dirty="0">
              <a:effectLst/>
              <a:ea typeface="Calibri" panose="020F0502020204030204" pitchFamily="34" charset="0"/>
              <a:cs typeface="Times New Roman" panose="02020603050405020304" pitchFamily="18" charset="0"/>
            </a:endParaRPr>
          </a:p>
          <a:p>
            <a:pPr marL="571500" marR="0" indent="-571500">
              <a:spcBef>
                <a:spcPts val="0"/>
              </a:spcBef>
              <a:spcAft>
                <a:spcPts val="1000"/>
              </a:spcAft>
              <a:buFont typeface="Arial" panose="020B0604020202020204" pitchFamily="34" charset="0"/>
              <a:buChar char="•"/>
            </a:pPr>
            <a:r>
              <a:rPr lang="en-US" sz="3600" dirty="0">
                <a:effectLst/>
                <a:ea typeface="Calibri" panose="020F0502020204030204" pitchFamily="34" charset="0"/>
                <a:cs typeface="Times New Roman" panose="02020603050405020304" pitchFamily="18" charset="0"/>
              </a:rPr>
              <a:t>A carrier of tales – </a:t>
            </a:r>
            <a:r>
              <a:rPr lang="en-US" sz="3600" b="1" dirty="0">
                <a:solidFill>
                  <a:srgbClr val="0070C0"/>
                </a:solidFill>
                <a:effectLst/>
                <a:ea typeface="Calibri" panose="020F0502020204030204" pitchFamily="34" charset="0"/>
                <a:cs typeface="Times New Roman" panose="02020603050405020304" pitchFamily="18" charset="0"/>
              </a:rPr>
              <a:t>Prov. 11:13; 18:8</a:t>
            </a:r>
            <a:r>
              <a:rPr lang="en-US" sz="3600" dirty="0">
                <a:effectLst/>
                <a:ea typeface="Calibri" panose="020F0502020204030204" pitchFamily="34" charset="0"/>
                <a:cs typeface="Times New Roman" panose="02020603050405020304" pitchFamily="18" charset="0"/>
              </a:rPr>
              <a:t>. </a:t>
            </a:r>
          </a:p>
          <a:p>
            <a:pPr marL="571500" marR="0" indent="-571500">
              <a:spcBef>
                <a:spcPts val="0"/>
              </a:spcBef>
              <a:spcAft>
                <a:spcPts val="1000"/>
              </a:spcAft>
              <a:buFont typeface="Arial" panose="020B0604020202020204" pitchFamily="34" charset="0"/>
              <a:buChar char="•"/>
            </a:pPr>
            <a:endParaRPr lang="en-US" sz="900" dirty="0">
              <a:effectLst/>
              <a:ea typeface="Calibri" panose="020F0502020204030204" pitchFamily="34" charset="0"/>
              <a:cs typeface="Times New Roman" panose="02020603050405020304" pitchFamily="18" charset="0"/>
            </a:endParaRPr>
          </a:p>
          <a:p>
            <a:pPr marL="571500" marR="0" indent="-571500">
              <a:spcBef>
                <a:spcPts val="0"/>
              </a:spcBef>
              <a:spcAft>
                <a:spcPts val="1000"/>
              </a:spcAft>
              <a:buFont typeface="Arial" panose="020B0604020202020204" pitchFamily="34" charset="0"/>
              <a:buChar char="•"/>
            </a:pPr>
            <a:r>
              <a:rPr lang="en-US" sz="3600" dirty="0">
                <a:effectLst/>
                <a:ea typeface="Calibri" panose="020F0502020204030204" pitchFamily="34" charset="0"/>
                <a:cs typeface="Times New Roman" panose="02020603050405020304" pitchFamily="18" charset="0"/>
              </a:rPr>
              <a:t>A promoter of error. </a:t>
            </a:r>
          </a:p>
        </p:txBody>
      </p:sp>
      <p:sp>
        <p:nvSpPr>
          <p:cNvPr id="7" name="Footer Placeholder 6">
            <a:extLst>
              <a:ext uri="{FF2B5EF4-FFF2-40B4-BE49-F238E27FC236}">
                <a16:creationId xmlns:a16="http://schemas.microsoft.com/office/drawing/2014/main" id="{10BF18C5-9CD1-8007-618C-A43B17345342}"/>
              </a:ext>
            </a:extLst>
          </p:cNvPr>
          <p:cNvSpPr>
            <a:spLocks noGrp="1"/>
          </p:cNvSpPr>
          <p:nvPr>
            <p:ph type="ftr" sz="quarter" idx="11"/>
          </p:nvPr>
        </p:nvSpPr>
        <p:spPr/>
        <p:txBody>
          <a:bodyPr/>
          <a:lstStyle/>
          <a:p>
            <a:r>
              <a:rPr lang="en-US" sz="1400" dirty="0"/>
              <a:t>b hastings  newlebanoncoc.com</a:t>
            </a:r>
          </a:p>
        </p:txBody>
      </p:sp>
    </p:spTree>
    <p:extLst>
      <p:ext uri="{BB962C8B-B14F-4D97-AF65-F5344CB8AC3E}">
        <p14:creationId xmlns:p14="http://schemas.microsoft.com/office/powerpoint/2010/main" val="645212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3901"/>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The Pillar And Ground Of Truth  1Tim.3:15</a:t>
            </a:r>
          </a:p>
        </p:txBody>
      </p:sp>
      <p:sp>
        <p:nvSpPr>
          <p:cNvPr id="6" name="TextBox 5">
            <a:extLst>
              <a:ext uri="{FF2B5EF4-FFF2-40B4-BE49-F238E27FC236}">
                <a16:creationId xmlns:a16="http://schemas.microsoft.com/office/drawing/2014/main" id="{C05697DE-F1AF-6171-C6E7-E0AE971464BA}"/>
              </a:ext>
            </a:extLst>
          </p:cNvPr>
          <p:cNvSpPr txBox="1"/>
          <p:nvPr/>
        </p:nvSpPr>
        <p:spPr>
          <a:xfrm>
            <a:off x="1222837" y="1006679"/>
            <a:ext cx="7491368" cy="4972130"/>
          </a:xfrm>
          <a:prstGeom prst="rect">
            <a:avLst/>
          </a:prstGeom>
          <a:noFill/>
        </p:spPr>
        <p:txBody>
          <a:bodyPr wrap="square">
            <a:spAutoFit/>
          </a:bodyPr>
          <a:lstStyle/>
          <a:p>
            <a:pPr marL="0" marR="0">
              <a:lnSpc>
                <a:spcPct val="115000"/>
              </a:lnSpc>
              <a:spcBef>
                <a:spcPts val="0"/>
              </a:spcBef>
              <a:spcAft>
                <a:spcPts val="1000"/>
              </a:spcAft>
            </a:pP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34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2:42  </a:t>
            </a:r>
            <a:r>
              <a:rPr lang="en-US" sz="3400" dirty="0">
                <a:effectLst/>
                <a:latin typeface="Calibri" panose="020F0502020204030204" pitchFamily="34" charset="0"/>
                <a:ea typeface="Calibri" panose="020F0502020204030204" pitchFamily="34" charset="0"/>
                <a:cs typeface="Calibri" panose="020F0502020204030204" pitchFamily="34" charset="0"/>
              </a:rPr>
              <a:t>And they continued steadfastly in the apostles' doctrine and fellowship, in the breaking of bread, and in prayers. </a:t>
            </a:r>
          </a:p>
          <a:p>
            <a:pPr marL="0" marR="0">
              <a:spcBef>
                <a:spcPts val="0"/>
              </a:spcBef>
              <a:spcAft>
                <a:spcPts val="1000"/>
              </a:spcAft>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3200" dirty="0">
                <a:effectLst/>
                <a:latin typeface="Calibri" panose="020F0502020204030204" pitchFamily="34" charset="0"/>
                <a:ea typeface="Calibri" panose="020F0502020204030204" pitchFamily="34" charset="0"/>
                <a:cs typeface="Calibri" panose="020F0502020204030204" pitchFamily="34" charset="0"/>
              </a:rPr>
              <a:t>A child of God who desires to worship God in spirit and truth will: </a:t>
            </a:r>
          </a:p>
          <a:p>
            <a:pPr marR="0">
              <a:spcBef>
                <a:spcPts val="0"/>
              </a:spcBef>
              <a:spcAft>
                <a:spcPts val="0"/>
              </a:spcAft>
            </a:pPr>
            <a:r>
              <a:rPr lang="en-US" sz="3200" dirty="0">
                <a:effectLst/>
                <a:latin typeface="Calibri" panose="020F0502020204030204" pitchFamily="34" charset="0"/>
                <a:ea typeface="Calibri" panose="020F0502020204030204" pitchFamily="34" charset="0"/>
                <a:cs typeface="Calibri" panose="020F0502020204030204" pitchFamily="34" charset="0"/>
              </a:rPr>
              <a:t>Want Bible authority for what he does.  Desire to worship.  </a:t>
            </a:r>
          </a:p>
          <a:p>
            <a:pPr marR="0">
              <a:spcBef>
                <a:spcPts val="0"/>
              </a:spcBef>
              <a:spcAft>
                <a:spcPts val="0"/>
              </a:spcAft>
            </a:pPr>
            <a:r>
              <a:rPr lang="en-US" sz="3200" dirty="0">
                <a:effectLst/>
                <a:latin typeface="Calibri" panose="020F0502020204030204" pitchFamily="34" charset="0"/>
                <a:ea typeface="Calibri" panose="020F0502020204030204" pitchFamily="34" charset="0"/>
                <a:cs typeface="Calibri" panose="020F0502020204030204" pitchFamily="34" charset="0"/>
              </a:rPr>
              <a:t>Worship from his heart.  </a:t>
            </a:r>
          </a:p>
        </p:txBody>
      </p:sp>
      <p:sp>
        <p:nvSpPr>
          <p:cNvPr id="7" name="Footer Placeholder 6">
            <a:extLst>
              <a:ext uri="{FF2B5EF4-FFF2-40B4-BE49-F238E27FC236}">
                <a16:creationId xmlns:a16="http://schemas.microsoft.com/office/drawing/2014/main" id="{A3DDA428-5938-9F7E-73BC-068AA63F09C1}"/>
              </a:ext>
            </a:extLst>
          </p:cNvPr>
          <p:cNvSpPr>
            <a:spLocks noGrp="1"/>
          </p:cNvSpPr>
          <p:nvPr>
            <p:ph type="ftr" sz="quarter" idx="11"/>
          </p:nvPr>
        </p:nvSpPr>
        <p:spPr/>
        <p:txBody>
          <a:bodyPr/>
          <a:lstStyle/>
          <a:p>
            <a:r>
              <a:rPr lang="en-US" sz="1400" dirty="0"/>
              <a:t>b hastings  newlebanoncoc.com</a:t>
            </a:r>
          </a:p>
        </p:txBody>
      </p:sp>
      <p:sp>
        <p:nvSpPr>
          <p:cNvPr id="5" name="Rectangle 4">
            <a:extLst>
              <a:ext uri="{FF2B5EF4-FFF2-40B4-BE49-F238E27FC236}">
                <a16:creationId xmlns:a16="http://schemas.microsoft.com/office/drawing/2014/main" id="{4147B85B-D379-ADF9-5C49-8FA5C8E173C1}"/>
              </a:ext>
            </a:extLst>
          </p:cNvPr>
          <p:cNvSpPr/>
          <p:nvPr/>
        </p:nvSpPr>
        <p:spPr>
          <a:xfrm>
            <a:off x="1136342" y="1305017"/>
            <a:ext cx="7625918" cy="1846556"/>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1460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3901"/>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The Pillar And Ground Of Truth  1Tim.3:15</a:t>
            </a:r>
          </a:p>
        </p:txBody>
      </p:sp>
      <p:sp>
        <p:nvSpPr>
          <p:cNvPr id="6" name="TextBox 5">
            <a:extLst>
              <a:ext uri="{FF2B5EF4-FFF2-40B4-BE49-F238E27FC236}">
                <a16:creationId xmlns:a16="http://schemas.microsoft.com/office/drawing/2014/main" id="{544347F1-C61A-D239-69B4-206BD18C6A1D}"/>
              </a:ext>
            </a:extLst>
          </p:cNvPr>
          <p:cNvSpPr txBox="1"/>
          <p:nvPr/>
        </p:nvSpPr>
        <p:spPr>
          <a:xfrm>
            <a:off x="1167085" y="2768330"/>
            <a:ext cx="7398075" cy="3642023"/>
          </a:xfrm>
          <a:prstGeom prst="rect">
            <a:avLst/>
          </a:prstGeom>
          <a:noFill/>
        </p:spPr>
        <p:txBody>
          <a:bodyPr wrap="square">
            <a:spAutoFit/>
          </a:bodyPr>
          <a:lstStyle/>
          <a:p>
            <a:pPr marL="0" marR="0">
              <a:spcBef>
                <a:spcPts val="0"/>
              </a:spcBef>
              <a:spcAft>
                <a:spcPts val="1000"/>
              </a:spcAft>
            </a:pP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1Cor 3:9 </a:t>
            </a:r>
            <a:r>
              <a:rPr lang="en-US" sz="2600" dirty="0">
                <a:effectLst/>
                <a:latin typeface="Calibri" panose="020F0502020204030204" pitchFamily="34" charset="0"/>
                <a:ea typeface="Calibri" panose="020F0502020204030204" pitchFamily="34" charset="0"/>
                <a:cs typeface="Calibri" panose="020F0502020204030204" pitchFamily="34" charset="0"/>
              </a:rPr>
              <a:t>For we are God's fellow workers.</a:t>
            </a:r>
          </a:p>
          <a:p>
            <a:pPr marL="0" marR="0">
              <a:spcBef>
                <a:spcPts val="0"/>
              </a:spcBef>
              <a:spcAft>
                <a:spcPts val="1000"/>
              </a:spcAft>
            </a:pP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2Tim. 2:15  </a:t>
            </a:r>
            <a:r>
              <a:rPr lang="en-US" sz="26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Be diligent to present yourself approved to God, a worker who does not need to be ashamed, rightly dividing the word of truth.</a:t>
            </a:r>
          </a:p>
          <a:p>
            <a:pPr marL="0" marR="0">
              <a:spcBef>
                <a:spcPts val="0"/>
              </a:spcBef>
              <a:spcAft>
                <a:spcPts val="1000"/>
              </a:spcAft>
            </a:pPr>
            <a:r>
              <a:rPr lang="en-US" sz="26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Everyone must work: </a:t>
            </a:r>
            <a:r>
              <a:rPr lang="en-US" sz="2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Phil. 2:12  </a:t>
            </a:r>
            <a:r>
              <a:rPr lang="en-US" sz="26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Wherefore, my beloved, as ye have always obeyed, not as in my presence only, but now much more in my absence, </a:t>
            </a:r>
            <a:r>
              <a:rPr lang="en-US" sz="26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work</a:t>
            </a:r>
            <a:r>
              <a:rPr lang="en-US" sz="260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out your own salvation with fear and trembling. </a:t>
            </a:r>
          </a:p>
        </p:txBody>
      </p:sp>
      <p:sp>
        <p:nvSpPr>
          <p:cNvPr id="7" name="Footer Placeholder 6">
            <a:extLst>
              <a:ext uri="{FF2B5EF4-FFF2-40B4-BE49-F238E27FC236}">
                <a16:creationId xmlns:a16="http://schemas.microsoft.com/office/drawing/2014/main" id="{D063FDBF-695D-D30B-25EE-152AD6C704E2}"/>
              </a:ext>
            </a:extLst>
          </p:cNvPr>
          <p:cNvSpPr>
            <a:spLocks noGrp="1"/>
          </p:cNvSpPr>
          <p:nvPr>
            <p:ph type="ftr" sz="quarter" idx="11"/>
          </p:nvPr>
        </p:nvSpPr>
        <p:spPr/>
        <p:txBody>
          <a:bodyPr/>
          <a:lstStyle/>
          <a:p>
            <a:r>
              <a:rPr lang="en-US" sz="1400" dirty="0"/>
              <a:t>b hastings  newlebanoncoc.com</a:t>
            </a:r>
          </a:p>
        </p:txBody>
      </p:sp>
      <p:pic>
        <p:nvPicPr>
          <p:cNvPr id="8" name="Picture 2" descr="Ancient Column (with little cracks)">
            <a:extLst>
              <a:ext uri="{FF2B5EF4-FFF2-40B4-BE49-F238E27FC236}">
                <a16:creationId xmlns:a16="http://schemas.microsoft.com/office/drawing/2014/main" id="{CF2F877C-48C0-BC94-5673-540E320F9A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7085" y="1062441"/>
            <a:ext cx="911934" cy="10624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0B912DC-EA6C-4740-6B33-4FBF4A5B56C0}"/>
              </a:ext>
            </a:extLst>
          </p:cNvPr>
          <p:cNvSpPr txBox="1"/>
          <p:nvPr/>
        </p:nvSpPr>
        <p:spPr>
          <a:xfrm>
            <a:off x="1767835" y="1323703"/>
            <a:ext cx="5582194" cy="646331"/>
          </a:xfrm>
          <a:prstGeom prst="rect">
            <a:avLst/>
          </a:prstGeom>
          <a:noFill/>
        </p:spPr>
        <p:txBody>
          <a:bodyPr wrap="square" rtlCol="0">
            <a:spAutoFit/>
          </a:bodyPr>
          <a:lstStyle/>
          <a:p>
            <a:r>
              <a:rPr lang="en-US" sz="3600" b="1" dirty="0">
                <a:solidFill>
                  <a:srgbClr val="FF0000"/>
                </a:solidFill>
              </a:rPr>
              <a:t>The pillar of work</a:t>
            </a:r>
          </a:p>
        </p:txBody>
      </p:sp>
      <p:pic>
        <p:nvPicPr>
          <p:cNvPr id="5" name="Picture 2" descr="the point of view of looking own hands. - palm of hand stock pictures, royalty-free photos &amp; images">
            <a:extLst>
              <a:ext uri="{FF2B5EF4-FFF2-40B4-BE49-F238E27FC236}">
                <a16:creationId xmlns:a16="http://schemas.microsoft.com/office/drawing/2014/main" id="{1B1F5446-BC97-FA91-9F4B-716B16AB6B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1770" y="749071"/>
            <a:ext cx="2693390" cy="179559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F83CA761-A1DC-07AF-74F2-A3CA9A783589}"/>
              </a:ext>
            </a:extLst>
          </p:cNvPr>
          <p:cNvSpPr/>
          <p:nvPr/>
        </p:nvSpPr>
        <p:spPr>
          <a:xfrm>
            <a:off x="1167085" y="2699520"/>
            <a:ext cx="7586298" cy="3719035"/>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3071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3901"/>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The Pillar And Ground Of Truth  1Tim.3:15</a:t>
            </a:r>
          </a:p>
        </p:txBody>
      </p:sp>
      <p:sp>
        <p:nvSpPr>
          <p:cNvPr id="6" name="TextBox 5">
            <a:extLst>
              <a:ext uri="{FF2B5EF4-FFF2-40B4-BE49-F238E27FC236}">
                <a16:creationId xmlns:a16="http://schemas.microsoft.com/office/drawing/2014/main" id="{C3C05E2A-A07F-9987-18EC-FB77EA8673A9}"/>
              </a:ext>
            </a:extLst>
          </p:cNvPr>
          <p:cNvSpPr txBox="1"/>
          <p:nvPr/>
        </p:nvSpPr>
        <p:spPr>
          <a:xfrm>
            <a:off x="1291905" y="1342239"/>
            <a:ext cx="7373923" cy="4621778"/>
          </a:xfrm>
          <a:prstGeom prst="rect">
            <a:avLst/>
          </a:prstGeom>
          <a:noFill/>
        </p:spPr>
        <p:txBody>
          <a:bodyPr wrap="square">
            <a:spAutoFit/>
          </a:bodyPr>
          <a:lstStyle/>
          <a:p>
            <a:pPr marL="0" marR="0">
              <a:spcBef>
                <a:spcPts val="0"/>
              </a:spcBef>
              <a:spcAft>
                <a:spcPts val="1000"/>
              </a:spcAft>
            </a:pPr>
            <a:r>
              <a:rPr lang="en-US" sz="2600" b="1" dirty="0">
                <a:solidFill>
                  <a:srgbClr val="0070C0"/>
                </a:solidFill>
                <a:effectLst/>
                <a:ea typeface="Calibri" panose="020F0502020204030204" pitchFamily="34" charset="0"/>
                <a:cs typeface="Times New Roman" panose="02020603050405020304" pitchFamily="18" charset="0"/>
              </a:rPr>
              <a:t>1 Cor.15:58 </a:t>
            </a:r>
            <a:r>
              <a:rPr lang="en-US" sz="2600" dirty="0">
                <a:effectLst/>
                <a:ea typeface="Calibri" panose="020F0502020204030204" pitchFamily="34" charset="0"/>
                <a:cs typeface="Times New Roman" panose="02020603050405020304" pitchFamily="18" charset="0"/>
              </a:rPr>
              <a:t>Therefore, my beloved brethren, be ye </a:t>
            </a:r>
            <a:r>
              <a:rPr lang="en-US" sz="2600" dirty="0" err="1">
                <a:effectLst/>
                <a:ea typeface="Calibri" panose="020F0502020204030204" pitchFamily="34" charset="0"/>
                <a:cs typeface="Times New Roman" panose="02020603050405020304" pitchFamily="18" charset="0"/>
              </a:rPr>
              <a:t>stedfast</a:t>
            </a:r>
            <a:r>
              <a:rPr lang="en-US" sz="2600" dirty="0">
                <a:effectLst/>
                <a:ea typeface="Calibri" panose="020F0502020204030204" pitchFamily="34" charset="0"/>
                <a:cs typeface="Times New Roman" panose="02020603050405020304" pitchFamily="18" charset="0"/>
              </a:rPr>
              <a:t>, </a:t>
            </a:r>
            <a:r>
              <a:rPr lang="en-US" sz="2600" dirty="0" err="1">
                <a:effectLst/>
                <a:ea typeface="Calibri" panose="020F0502020204030204" pitchFamily="34" charset="0"/>
                <a:cs typeface="Times New Roman" panose="02020603050405020304" pitchFamily="18" charset="0"/>
              </a:rPr>
              <a:t>unmoveable</a:t>
            </a:r>
            <a:r>
              <a:rPr lang="en-US" sz="2600" dirty="0">
                <a:effectLst/>
                <a:ea typeface="Calibri" panose="020F0502020204030204" pitchFamily="34" charset="0"/>
                <a:cs typeface="Times New Roman" panose="02020603050405020304" pitchFamily="18" charset="0"/>
              </a:rPr>
              <a:t>, always </a:t>
            </a:r>
            <a:r>
              <a:rPr lang="en-US" sz="2600" u="sng" dirty="0">
                <a:effectLst/>
                <a:ea typeface="Calibri" panose="020F0502020204030204" pitchFamily="34" charset="0"/>
                <a:cs typeface="Times New Roman" panose="02020603050405020304" pitchFamily="18" charset="0"/>
              </a:rPr>
              <a:t>abounding in the work of the Lord</a:t>
            </a:r>
            <a:r>
              <a:rPr lang="en-US" sz="2600" dirty="0">
                <a:effectLst/>
                <a:ea typeface="Calibri" panose="020F0502020204030204" pitchFamily="34" charset="0"/>
                <a:cs typeface="Times New Roman" panose="02020603050405020304" pitchFamily="18" charset="0"/>
              </a:rPr>
              <a:t>, forasmuch as ye know that your labor is not in vain in the Lord. </a:t>
            </a:r>
          </a:p>
          <a:p>
            <a:pPr marL="0" marR="0">
              <a:spcBef>
                <a:spcPts val="0"/>
              </a:spcBef>
              <a:spcAft>
                <a:spcPts val="0"/>
              </a:spcAft>
            </a:pPr>
            <a:r>
              <a:rPr lang="en-US" sz="2600" b="1" dirty="0">
                <a:solidFill>
                  <a:srgbClr val="0070C0"/>
                </a:solidFill>
                <a:effectLst/>
                <a:ea typeface="Calibri" panose="020F0502020204030204" pitchFamily="34" charset="0"/>
                <a:cs typeface="Times New Roman" panose="02020603050405020304" pitchFamily="18" charset="0"/>
              </a:rPr>
              <a:t>Rom.1:14 </a:t>
            </a:r>
            <a:r>
              <a:rPr lang="en-US" sz="2600" dirty="0">
                <a:effectLst/>
                <a:ea typeface="Calibri" panose="020F0502020204030204" pitchFamily="34" charset="0"/>
                <a:cs typeface="Times New Roman" panose="02020603050405020304" pitchFamily="18" charset="0"/>
              </a:rPr>
              <a:t>I am </a:t>
            </a:r>
            <a:r>
              <a:rPr lang="en-US" sz="2600" u="sng" dirty="0">
                <a:effectLst/>
                <a:ea typeface="Calibri" panose="020F0502020204030204" pitchFamily="34" charset="0"/>
                <a:cs typeface="Times New Roman" panose="02020603050405020304" pitchFamily="18" charset="0"/>
              </a:rPr>
              <a:t>a debtor</a:t>
            </a:r>
            <a:r>
              <a:rPr lang="en-US" sz="2600" dirty="0">
                <a:effectLst/>
                <a:ea typeface="Calibri" panose="020F0502020204030204" pitchFamily="34" charset="0"/>
                <a:cs typeface="Times New Roman" panose="02020603050405020304" pitchFamily="18" charset="0"/>
              </a:rPr>
              <a:t> both to Greeks and to barbarians, both to wise and to unwise.</a:t>
            </a:r>
          </a:p>
          <a:p>
            <a:pPr marL="0" marR="0">
              <a:spcBef>
                <a:spcPts val="0"/>
              </a:spcBef>
              <a:spcAft>
                <a:spcPts val="0"/>
              </a:spcAft>
            </a:pPr>
            <a:r>
              <a:rPr lang="en-US" sz="2600" dirty="0">
                <a:effectLst/>
                <a:ea typeface="Calibri" panose="020F0502020204030204" pitchFamily="34" charset="0"/>
                <a:cs typeface="Times New Roman" panose="02020603050405020304" pitchFamily="18" charset="0"/>
              </a:rPr>
              <a:t> 15 So, as much as is in me, </a:t>
            </a:r>
            <a:r>
              <a:rPr lang="en-US" sz="2600" u="sng" dirty="0">
                <a:effectLst/>
                <a:ea typeface="Calibri" panose="020F0502020204030204" pitchFamily="34" charset="0"/>
                <a:cs typeface="Times New Roman" panose="02020603050405020304" pitchFamily="18" charset="0"/>
              </a:rPr>
              <a:t>I am ready to preach the gospel</a:t>
            </a:r>
            <a:r>
              <a:rPr lang="en-US" sz="2600" dirty="0">
                <a:effectLst/>
                <a:ea typeface="Calibri" panose="020F0502020204030204" pitchFamily="34" charset="0"/>
                <a:cs typeface="Times New Roman" panose="02020603050405020304" pitchFamily="18" charset="0"/>
              </a:rPr>
              <a:t> to you who are in Rome also.</a:t>
            </a:r>
          </a:p>
          <a:p>
            <a:pPr marL="0" marR="0">
              <a:spcBef>
                <a:spcPts val="0"/>
              </a:spcBef>
              <a:spcAft>
                <a:spcPts val="0"/>
              </a:spcAft>
            </a:pPr>
            <a:r>
              <a:rPr lang="en-US" sz="2600" dirty="0">
                <a:effectLst/>
                <a:ea typeface="Calibri" panose="020F0502020204030204" pitchFamily="34" charset="0"/>
                <a:cs typeface="Times New Roman" panose="02020603050405020304" pitchFamily="18" charset="0"/>
              </a:rPr>
              <a:t> 16 For I am not ashamed of the gospel of Christ, for it is the power of God to salvation for everyone who believes, for the Jew first and also for the Greek.</a:t>
            </a:r>
          </a:p>
        </p:txBody>
      </p:sp>
      <p:sp>
        <p:nvSpPr>
          <p:cNvPr id="7" name="Footer Placeholder 6">
            <a:extLst>
              <a:ext uri="{FF2B5EF4-FFF2-40B4-BE49-F238E27FC236}">
                <a16:creationId xmlns:a16="http://schemas.microsoft.com/office/drawing/2014/main" id="{92DE0F72-F232-CB6D-0CD8-8CE39DAF1F29}"/>
              </a:ext>
            </a:extLst>
          </p:cNvPr>
          <p:cNvSpPr>
            <a:spLocks noGrp="1"/>
          </p:cNvSpPr>
          <p:nvPr>
            <p:ph type="ftr" sz="quarter" idx="11"/>
          </p:nvPr>
        </p:nvSpPr>
        <p:spPr/>
        <p:txBody>
          <a:bodyPr/>
          <a:lstStyle/>
          <a:p>
            <a:r>
              <a:rPr lang="en-US" sz="1400" dirty="0"/>
              <a:t>b hastings  newlebanoncoc.com</a:t>
            </a:r>
          </a:p>
        </p:txBody>
      </p:sp>
      <p:sp>
        <p:nvSpPr>
          <p:cNvPr id="5" name="Rectangle 4">
            <a:extLst>
              <a:ext uri="{FF2B5EF4-FFF2-40B4-BE49-F238E27FC236}">
                <a16:creationId xmlns:a16="http://schemas.microsoft.com/office/drawing/2014/main" id="{C1DDDFC9-E274-9AD3-F207-A42757683D7B}"/>
              </a:ext>
            </a:extLst>
          </p:cNvPr>
          <p:cNvSpPr/>
          <p:nvPr/>
        </p:nvSpPr>
        <p:spPr>
          <a:xfrm>
            <a:off x="1154097" y="1154097"/>
            <a:ext cx="7581530" cy="4980373"/>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8028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3901"/>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The Pillar And Ground Of Truth  1Tim.3:15</a:t>
            </a:r>
          </a:p>
        </p:txBody>
      </p:sp>
      <p:sp>
        <p:nvSpPr>
          <p:cNvPr id="6" name="TextBox 5">
            <a:extLst>
              <a:ext uri="{FF2B5EF4-FFF2-40B4-BE49-F238E27FC236}">
                <a16:creationId xmlns:a16="http://schemas.microsoft.com/office/drawing/2014/main" id="{F61A2881-E58C-09E5-29D0-D7182CE6EAAA}"/>
              </a:ext>
            </a:extLst>
          </p:cNvPr>
          <p:cNvSpPr txBox="1"/>
          <p:nvPr/>
        </p:nvSpPr>
        <p:spPr>
          <a:xfrm>
            <a:off x="1006679" y="1167375"/>
            <a:ext cx="7877262" cy="5339860"/>
          </a:xfrm>
          <a:prstGeom prst="rect">
            <a:avLst/>
          </a:prstGeom>
          <a:noFill/>
        </p:spPr>
        <p:txBody>
          <a:bodyPr wrap="square">
            <a:spAutoFit/>
          </a:bodyPr>
          <a:lstStyle/>
          <a:p>
            <a:pPr marL="0" marR="0">
              <a:spcBef>
                <a:spcPts val="0"/>
              </a:spcBef>
              <a:spcAft>
                <a:spcPts val="1000"/>
              </a:spcAft>
            </a:pPr>
            <a:r>
              <a:rPr lang="en-US" sz="30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Matt. 28:18-20  </a:t>
            </a:r>
            <a:r>
              <a:rPr lang="en-US" sz="3000" dirty="0">
                <a:effectLst/>
                <a:latin typeface="Arial" panose="020B0604020202020204" pitchFamily="34" charset="0"/>
                <a:ea typeface="Calibri" panose="020F0502020204030204" pitchFamily="34" charset="0"/>
                <a:cs typeface="Times New Roman" panose="02020603050405020304" pitchFamily="18" charset="0"/>
              </a:rPr>
              <a:t>18And Jesus came and </a:t>
            </a:r>
            <a:r>
              <a:rPr lang="en-US" sz="3000" dirty="0" err="1">
                <a:effectLst/>
                <a:latin typeface="Arial" panose="020B0604020202020204" pitchFamily="34" charset="0"/>
                <a:ea typeface="Calibri" panose="020F0502020204030204" pitchFamily="34" charset="0"/>
                <a:cs typeface="Times New Roman" panose="02020603050405020304" pitchFamily="18" charset="0"/>
              </a:rPr>
              <a:t>spake</a:t>
            </a:r>
            <a:r>
              <a:rPr lang="en-US" sz="3000" dirty="0">
                <a:effectLst/>
                <a:latin typeface="Arial" panose="020B0604020202020204" pitchFamily="34" charset="0"/>
                <a:ea typeface="Calibri" panose="020F0502020204030204" pitchFamily="34" charset="0"/>
                <a:cs typeface="Times New Roman" panose="02020603050405020304" pitchFamily="18" charset="0"/>
              </a:rPr>
              <a:t> unto them, saying, All power is given unto me in heaven and in earth. 19 </a:t>
            </a:r>
            <a:r>
              <a:rPr lang="en-US" sz="36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Go</a:t>
            </a:r>
            <a:r>
              <a:rPr lang="en-US" sz="3200" b="1"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a:effectLst/>
                <a:latin typeface="Arial" panose="020B0604020202020204" pitchFamily="34" charset="0"/>
                <a:ea typeface="Calibri" panose="020F0502020204030204" pitchFamily="34" charset="0"/>
                <a:cs typeface="Times New Roman" panose="02020603050405020304" pitchFamily="18" charset="0"/>
              </a:rPr>
              <a:t>ye </a:t>
            </a:r>
            <a:r>
              <a:rPr lang="en-US" sz="3000" dirty="0">
                <a:effectLst/>
                <a:latin typeface="Arial" panose="020B0604020202020204" pitchFamily="34" charset="0"/>
                <a:ea typeface="Calibri" panose="020F0502020204030204" pitchFamily="34" charset="0"/>
                <a:cs typeface="Times New Roman" panose="02020603050405020304" pitchFamily="18" charset="0"/>
              </a:rPr>
              <a:t>therefore, and </a:t>
            </a:r>
            <a:r>
              <a:rPr lang="en-US" sz="36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teach</a:t>
            </a:r>
            <a:r>
              <a:rPr lang="en-US" sz="3000" dirty="0">
                <a:effectLst/>
                <a:latin typeface="Arial" panose="020B0604020202020204" pitchFamily="34" charset="0"/>
                <a:ea typeface="Calibri" panose="020F0502020204030204" pitchFamily="34" charset="0"/>
                <a:cs typeface="Times New Roman" panose="02020603050405020304" pitchFamily="18" charset="0"/>
              </a:rPr>
              <a:t> all nations, </a:t>
            </a:r>
            <a:r>
              <a:rPr lang="en-US" sz="36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baptizing</a:t>
            </a:r>
            <a:r>
              <a:rPr lang="en-US" sz="3000" dirty="0">
                <a:effectLst/>
                <a:latin typeface="Arial" panose="020B0604020202020204" pitchFamily="34" charset="0"/>
                <a:ea typeface="Calibri" panose="020F0502020204030204" pitchFamily="34" charset="0"/>
                <a:cs typeface="Times New Roman" panose="02020603050405020304" pitchFamily="18" charset="0"/>
              </a:rPr>
              <a:t> them in the name of the Father, and of the Son, and of the Holy Ghost: 20 </a:t>
            </a:r>
            <a:r>
              <a:rPr lang="en-US" sz="3600" b="1" u="sng"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Teaching them </a:t>
            </a:r>
            <a:r>
              <a:rPr lang="en-US" sz="3000" dirty="0">
                <a:effectLst/>
                <a:latin typeface="Arial" panose="020B0604020202020204" pitchFamily="34" charset="0"/>
                <a:ea typeface="Calibri" panose="020F0502020204030204" pitchFamily="34" charset="0"/>
                <a:cs typeface="Times New Roman" panose="02020603050405020304" pitchFamily="18" charset="0"/>
              </a:rPr>
              <a:t>to observe all things whatsoever I have commanded you: and, lo, I am with you always, even unto the end of the world.  Amen. </a:t>
            </a:r>
          </a:p>
          <a:p>
            <a:pPr marL="0" marR="0">
              <a:lnSpc>
                <a:spcPct val="115000"/>
              </a:lnSpc>
              <a:spcBef>
                <a:spcPts val="0"/>
              </a:spcBef>
              <a:spcAft>
                <a:spcPts val="100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Footer Placeholder 6">
            <a:extLst>
              <a:ext uri="{FF2B5EF4-FFF2-40B4-BE49-F238E27FC236}">
                <a16:creationId xmlns:a16="http://schemas.microsoft.com/office/drawing/2014/main" id="{E006ACCE-C67E-9F17-F8C7-E2263136F6CC}"/>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3196360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3901"/>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The Pillar And Ground Of Truth  1Tim.3:15</a:t>
            </a:r>
          </a:p>
        </p:txBody>
      </p:sp>
      <p:sp>
        <p:nvSpPr>
          <p:cNvPr id="6" name="TextBox 5">
            <a:extLst>
              <a:ext uri="{FF2B5EF4-FFF2-40B4-BE49-F238E27FC236}">
                <a16:creationId xmlns:a16="http://schemas.microsoft.com/office/drawing/2014/main" id="{F61A2881-E58C-09E5-29D0-D7182CE6EAAA}"/>
              </a:ext>
            </a:extLst>
          </p:cNvPr>
          <p:cNvSpPr txBox="1"/>
          <p:nvPr/>
        </p:nvSpPr>
        <p:spPr>
          <a:xfrm>
            <a:off x="1006679" y="838900"/>
            <a:ext cx="7702315" cy="5263364"/>
          </a:xfrm>
          <a:prstGeom prst="rect">
            <a:avLst/>
          </a:prstGeom>
          <a:noFill/>
        </p:spPr>
        <p:txBody>
          <a:bodyPr wrap="square">
            <a:spAutoFit/>
          </a:bodyPr>
          <a:lstStyle/>
          <a:p>
            <a:pPr marL="0" marR="0">
              <a:lnSpc>
                <a:spcPct val="115000"/>
              </a:lnSpc>
              <a:spcBef>
                <a:spcPts val="0"/>
              </a:spcBef>
              <a:spcAft>
                <a:spcPts val="100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No angel ever taught the gospel to any man or woman in the scripture. That is not their job. God has seen fit to give men and women the task of teaching other people. </a:t>
            </a:r>
          </a:p>
          <a:p>
            <a:pPr marL="0" marR="0">
              <a:lnSpc>
                <a:spcPct val="115000"/>
              </a:lnSpc>
              <a:spcBef>
                <a:spcPts val="0"/>
              </a:spcBef>
              <a:spcAft>
                <a:spcPts val="10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The goal of every Christian should be another Christian. The gospel has been given into our hands, and what we do with it is critical. We can either ignore it – or we can share it. To keep it to ourselves is wrong.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The gospel is the treasure that we carry, and the earthen vessel is our body that holds the gospel. We are God’s messengers. May God help us be better messengers.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Footer Placeholder 6">
            <a:extLst>
              <a:ext uri="{FF2B5EF4-FFF2-40B4-BE49-F238E27FC236}">
                <a16:creationId xmlns:a16="http://schemas.microsoft.com/office/drawing/2014/main" id="{E006ACCE-C67E-9F17-F8C7-E2263136F6CC}"/>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2311496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3901"/>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The Pillar And Ground Of Truth  1Tim.3:15</a:t>
            </a:r>
          </a:p>
        </p:txBody>
      </p:sp>
      <p:sp>
        <p:nvSpPr>
          <p:cNvPr id="6" name="TextBox 5">
            <a:extLst>
              <a:ext uri="{FF2B5EF4-FFF2-40B4-BE49-F238E27FC236}">
                <a16:creationId xmlns:a16="http://schemas.microsoft.com/office/drawing/2014/main" id="{60843563-233D-FA06-907C-45307969CB47}"/>
              </a:ext>
            </a:extLst>
          </p:cNvPr>
          <p:cNvSpPr txBox="1"/>
          <p:nvPr/>
        </p:nvSpPr>
        <p:spPr>
          <a:xfrm>
            <a:off x="1127464" y="976544"/>
            <a:ext cx="7613863" cy="5434338"/>
          </a:xfrm>
          <a:prstGeom prst="rect">
            <a:avLst/>
          </a:prstGeom>
          <a:noFill/>
        </p:spPr>
        <p:txBody>
          <a:bodyPr wrap="square">
            <a:spAutoFit/>
          </a:bodyPr>
          <a:lstStyle/>
          <a:p>
            <a:pPr marL="0" marR="0">
              <a:spcBef>
                <a:spcPts val="0"/>
              </a:spcBef>
              <a:spcAft>
                <a:spcPts val="1000"/>
              </a:spcAft>
            </a:pPr>
            <a:r>
              <a:rPr lang="en-US" sz="2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John 9:4  </a:t>
            </a:r>
            <a:r>
              <a:rPr lang="en-US" sz="2600" dirty="0">
                <a:effectLst/>
                <a:latin typeface="Calibri" panose="020F0502020204030204" pitchFamily="34" charset="0"/>
                <a:ea typeface="Calibri" panose="020F0502020204030204" pitchFamily="34" charset="0"/>
                <a:cs typeface="Calibri" panose="020F0502020204030204" pitchFamily="34" charset="0"/>
              </a:rPr>
              <a:t>I must </a:t>
            </a:r>
            <a:r>
              <a:rPr lang="en-US" sz="2600" u="sng" dirty="0">
                <a:effectLst/>
                <a:latin typeface="Calibri" panose="020F0502020204030204" pitchFamily="34" charset="0"/>
                <a:ea typeface="Calibri" panose="020F0502020204030204" pitchFamily="34" charset="0"/>
                <a:cs typeface="Calibri" panose="020F0502020204030204" pitchFamily="34" charset="0"/>
              </a:rPr>
              <a:t>work the works</a:t>
            </a:r>
            <a:r>
              <a:rPr lang="en-US" sz="2600" dirty="0">
                <a:effectLst/>
                <a:latin typeface="Calibri" panose="020F0502020204030204" pitchFamily="34" charset="0"/>
                <a:ea typeface="Calibri" panose="020F0502020204030204" pitchFamily="34" charset="0"/>
                <a:cs typeface="Calibri" panose="020F0502020204030204" pitchFamily="34" charset="0"/>
              </a:rPr>
              <a:t> of him that sent me, while it is day: the night cometh, when no man can work. </a:t>
            </a:r>
          </a:p>
          <a:p>
            <a:pPr marL="0" marR="0">
              <a:spcBef>
                <a:spcPts val="0"/>
              </a:spcBef>
              <a:spcAft>
                <a:spcPts val="1000"/>
              </a:spcAft>
            </a:pPr>
            <a:r>
              <a:rPr lang="en-US" sz="2600" dirty="0">
                <a:effectLst/>
                <a:latin typeface="Calibri" panose="020F0502020204030204" pitchFamily="34" charset="0"/>
                <a:ea typeface="Calibri" panose="020F0502020204030204" pitchFamily="34" charset="0"/>
                <a:cs typeface="Calibri" panose="020F0502020204030204" pitchFamily="34" charset="0"/>
              </a:rPr>
              <a:t>Carry on missions:</a:t>
            </a:r>
          </a:p>
          <a:p>
            <a:pPr marL="0" marR="0">
              <a:spcBef>
                <a:spcPts val="0"/>
              </a:spcBef>
              <a:spcAft>
                <a:spcPts val="1000"/>
              </a:spcAft>
            </a:pPr>
            <a:r>
              <a:rPr lang="en-US" sz="2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Cor. 4:5 </a:t>
            </a:r>
            <a:r>
              <a:rPr lang="en-US" sz="2600" dirty="0">
                <a:effectLst/>
                <a:latin typeface="Calibri" panose="020F0502020204030204" pitchFamily="34" charset="0"/>
                <a:ea typeface="Calibri" panose="020F0502020204030204" pitchFamily="34" charset="0"/>
                <a:cs typeface="Calibri" panose="020F0502020204030204" pitchFamily="34" charset="0"/>
              </a:rPr>
              <a:t>For we do not preach ourselves, but Christ Jesus the Lord, and ourselves your bondservants for Jesus' sake. 6 For it is the God who commanded light to shine out of darkness, who has shone in our hearts to give the light of the knowledge of the glory of God in the face of Jesus Christ.</a:t>
            </a:r>
          </a:p>
          <a:p>
            <a:pPr marL="0" marR="0">
              <a:spcBef>
                <a:spcPts val="0"/>
              </a:spcBef>
              <a:spcAft>
                <a:spcPts val="1000"/>
              </a:spcAft>
            </a:pPr>
            <a:r>
              <a:rPr lang="en-US" sz="2600" dirty="0">
                <a:effectLst/>
                <a:latin typeface="Calibri" panose="020F0502020204030204" pitchFamily="34" charset="0"/>
                <a:ea typeface="Calibri" panose="020F0502020204030204" pitchFamily="34" charset="0"/>
                <a:cs typeface="Calibri" panose="020F0502020204030204" pitchFamily="34" charset="0"/>
              </a:rPr>
              <a:t> 7 But we have this treasure in earthen vessels, that the excellence of the power may be of God and not of us.</a:t>
            </a:r>
          </a:p>
        </p:txBody>
      </p:sp>
      <p:sp>
        <p:nvSpPr>
          <p:cNvPr id="7" name="Footer Placeholder 6">
            <a:extLst>
              <a:ext uri="{FF2B5EF4-FFF2-40B4-BE49-F238E27FC236}">
                <a16:creationId xmlns:a16="http://schemas.microsoft.com/office/drawing/2014/main" id="{AD7278B5-5F81-AEBC-5CA4-999F6C7A4903}"/>
              </a:ext>
            </a:extLst>
          </p:cNvPr>
          <p:cNvSpPr>
            <a:spLocks noGrp="1"/>
          </p:cNvSpPr>
          <p:nvPr>
            <p:ph type="ftr" sz="quarter" idx="11"/>
          </p:nvPr>
        </p:nvSpPr>
        <p:spPr/>
        <p:txBody>
          <a:bodyPr/>
          <a:lstStyle/>
          <a:p>
            <a:r>
              <a:rPr lang="en-US" sz="1400" dirty="0"/>
              <a:t>b hastings  newlebanoncoc.com</a:t>
            </a:r>
          </a:p>
        </p:txBody>
      </p:sp>
    </p:spTree>
    <p:extLst>
      <p:ext uri="{BB962C8B-B14F-4D97-AF65-F5344CB8AC3E}">
        <p14:creationId xmlns:p14="http://schemas.microsoft.com/office/powerpoint/2010/main" val="2269770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illustration: Question Mark, Question, Response - Free Image o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0410" y="2439527"/>
            <a:ext cx="2644589" cy="26445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75980" y="2175795"/>
            <a:ext cx="5784211" cy="3529108"/>
          </a:xfrm>
          <a:prstGeom prst="rect">
            <a:avLst/>
          </a:prstGeom>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rPr>
              <a:t>If you have any questions about anything I say, if you disagree anything I say, please say something to me after the service and I will be glad to sit down with you and God’s word and study so that we can come to know His truth</a:t>
            </a:r>
            <a:endParaRPr kumimoji="0" lang="en-US" sz="28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1" y="514771"/>
            <a:ext cx="914400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Please open your hearts, your ears, and your Bible and follow along.</a:t>
            </a:r>
          </a:p>
        </p:txBody>
      </p:sp>
      <p:sp>
        <p:nvSpPr>
          <p:cNvPr id="4" name="Rectangle 3"/>
          <p:cNvSpPr/>
          <p:nvPr/>
        </p:nvSpPr>
        <p:spPr>
          <a:xfrm>
            <a:off x="1" y="0"/>
            <a:ext cx="9143999" cy="6858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D72FD6C-6365-5949-5E49-78FBFE5454B4}"/>
              </a:ext>
            </a:extLst>
          </p:cNvPr>
          <p:cNvSpPr txBox="1"/>
          <p:nvPr/>
        </p:nvSpPr>
        <p:spPr>
          <a:xfrm>
            <a:off x="0" y="6132353"/>
            <a:ext cx="9143999"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Illustrated Bible verses by Ethical Media, Bible photos by bibleplaces.com</a:t>
            </a:r>
          </a:p>
        </p:txBody>
      </p:sp>
      <p:sp>
        <p:nvSpPr>
          <p:cNvPr id="6" name="Footer Placeholder 5">
            <a:extLst>
              <a:ext uri="{FF2B5EF4-FFF2-40B4-BE49-F238E27FC236}">
                <a16:creationId xmlns:a16="http://schemas.microsoft.com/office/drawing/2014/main" id="{74D39ADA-0431-9467-73D0-556DD0FC8FD4}"/>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1658865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3901"/>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The Pillar And Ground Of Truth  1Tim.3:15</a:t>
            </a:r>
          </a:p>
        </p:txBody>
      </p:sp>
      <p:sp>
        <p:nvSpPr>
          <p:cNvPr id="6" name="TextBox 5">
            <a:extLst>
              <a:ext uri="{FF2B5EF4-FFF2-40B4-BE49-F238E27FC236}">
                <a16:creationId xmlns:a16="http://schemas.microsoft.com/office/drawing/2014/main" id="{D501F890-853F-CA15-F5C3-9672A76D63D3}"/>
              </a:ext>
            </a:extLst>
          </p:cNvPr>
          <p:cNvSpPr txBox="1"/>
          <p:nvPr/>
        </p:nvSpPr>
        <p:spPr>
          <a:xfrm>
            <a:off x="1241571" y="1132514"/>
            <a:ext cx="7399090" cy="4996240"/>
          </a:xfrm>
          <a:prstGeom prst="rect">
            <a:avLst/>
          </a:prstGeom>
          <a:noFill/>
        </p:spPr>
        <p:txBody>
          <a:bodyPr wrap="square">
            <a:spAutoFit/>
          </a:bodyPr>
          <a:lstStyle/>
          <a:p>
            <a:pPr marL="0" marR="0">
              <a:spcBef>
                <a:spcPts val="0"/>
              </a:spcBef>
              <a:spcAft>
                <a:spcPts val="1000"/>
              </a:spcAft>
            </a:pPr>
            <a:r>
              <a:rPr lang="en-US" sz="3000" b="1" dirty="0">
                <a:solidFill>
                  <a:srgbClr val="0070C0"/>
                </a:solidFill>
                <a:effectLst/>
                <a:ea typeface="Calibri" panose="020F0502020204030204" pitchFamily="34" charset="0"/>
                <a:cs typeface="Times New Roman" panose="02020603050405020304" pitchFamily="18" charset="0"/>
              </a:rPr>
              <a:t>Acts 13:22 </a:t>
            </a:r>
            <a:r>
              <a:rPr lang="en-US" sz="3000" dirty="0">
                <a:effectLst/>
                <a:ea typeface="Calibri" panose="020F0502020204030204" pitchFamily="34" charset="0"/>
                <a:cs typeface="Times New Roman" panose="02020603050405020304" pitchFamily="18" charset="0"/>
              </a:rPr>
              <a:t>"And when He had removed him, He raised up for them David as king, to whom also He gave testimony and said, 'I have found David the son of Jesse, a man after My own heart, who will do all My will.’ –</a:t>
            </a:r>
          </a:p>
          <a:p>
            <a:pPr marL="0" marR="0">
              <a:spcBef>
                <a:spcPts val="0"/>
              </a:spcBef>
              <a:spcAft>
                <a:spcPts val="1000"/>
              </a:spcAft>
            </a:pPr>
            <a:endParaRPr lang="en-US" sz="8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400" dirty="0">
                <a:effectLst/>
                <a:ea typeface="Calibri" panose="020F0502020204030204" pitchFamily="34" charset="0"/>
                <a:cs typeface="Times New Roman" panose="02020603050405020304" pitchFamily="18" charset="0"/>
              </a:rPr>
              <a:t>David was called a man after God’s own heart because he wanted to do everything God had in mind for him to do. We often neglect to read “who will do all my will.”  The lesson for us is easy. If we want a close relationship with the Lord like David, our supreme goal will be to do the Lord’s will – plain and simple.</a:t>
            </a:r>
          </a:p>
        </p:txBody>
      </p:sp>
      <p:sp>
        <p:nvSpPr>
          <p:cNvPr id="7" name="Footer Placeholder 6">
            <a:extLst>
              <a:ext uri="{FF2B5EF4-FFF2-40B4-BE49-F238E27FC236}">
                <a16:creationId xmlns:a16="http://schemas.microsoft.com/office/drawing/2014/main" id="{DAD15F50-54FC-7BF0-DE39-F494650624D8}"/>
              </a:ext>
            </a:extLst>
          </p:cNvPr>
          <p:cNvSpPr>
            <a:spLocks noGrp="1"/>
          </p:cNvSpPr>
          <p:nvPr>
            <p:ph type="ftr" sz="quarter" idx="11"/>
          </p:nvPr>
        </p:nvSpPr>
        <p:spPr/>
        <p:txBody>
          <a:bodyPr/>
          <a:lstStyle/>
          <a:p>
            <a:r>
              <a:rPr lang="en-US" sz="1400" dirty="0"/>
              <a:t>b hastings  newlebanoncoc.com</a:t>
            </a:r>
          </a:p>
        </p:txBody>
      </p:sp>
      <p:sp>
        <p:nvSpPr>
          <p:cNvPr id="5" name="Rectangle 4">
            <a:extLst>
              <a:ext uri="{FF2B5EF4-FFF2-40B4-BE49-F238E27FC236}">
                <a16:creationId xmlns:a16="http://schemas.microsoft.com/office/drawing/2014/main" id="{D6E58270-42BD-0563-E378-B68F7BEA4880}"/>
              </a:ext>
            </a:extLst>
          </p:cNvPr>
          <p:cNvSpPr/>
          <p:nvPr/>
        </p:nvSpPr>
        <p:spPr>
          <a:xfrm>
            <a:off x="1056443" y="1132514"/>
            <a:ext cx="7723573" cy="240967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0060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3901"/>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The Pillar And Ground Of Truth  1Tim.3:15</a:t>
            </a:r>
          </a:p>
        </p:txBody>
      </p:sp>
      <p:sp>
        <p:nvSpPr>
          <p:cNvPr id="8" name="TextBox 7">
            <a:extLst>
              <a:ext uri="{FF2B5EF4-FFF2-40B4-BE49-F238E27FC236}">
                <a16:creationId xmlns:a16="http://schemas.microsoft.com/office/drawing/2014/main" id="{B1C4EE0B-686C-8ADE-BC45-34BFDE6ED679}"/>
              </a:ext>
            </a:extLst>
          </p:cNvPr>
          <p:cNvSpPr txBox="1"/>
          <p:nvPr/>
        </p:nvSpPr>
        <p:spPr>
          <a:xfrm>
            <a:off x="1167085" y="1602297"/>
            <a:ext cx="7414853" cy="4821833"/>
          </a:xfrm>
          <a:prstGeom prst="rect">
            <a:avLst/>
          </a:prstGeom>
          <a:noFill/>
        </p:spPr>
        <p:txBody>
          <a:bodyPr wrap="square">
            <a:spAutoFit/>
          </a:bodyPr>
          <a:lstStyle/>
          <a:p>
            <a:pPr marL="0" marR="0">
              <a:spcBef>
                <a:spcPts val="0"/>
              </a:spcBef>
              <a:spcAft>
                <a:spcPts val="1000"/>
              </a:spcAft>
            </a:pPr>
            <a:r>
              <a:rPr lang="en-US" sz="1400" dirty="0">
                <a:effectLst/>
                <a:latin typeface="Arial Black" panose="020B0A04020102020204" pitchFamily="34" charset="0"/>
                <a:ea typeface="Calibri" panose="020F0502020204030204" pitchFamily="34" charset="0"/>
                <a:cs typeface="Arial" panose="020B0604020202020204" pitchFamily="34" charset="0"/>
              </a:rPr>
              <a:t> </a:t>
            </a:r>
            <a:r>
              <a:rPr lang="en-US" sz="24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1000"/>
              </a:spcAft>
            </a:pPr>
            <a:r>
              <a:rPr lang="en-US" sz="2500" dirty="0">
                <a:effectLst/>
                <a:latin typeface="Calibri" panose="020F0502020204030204" pitchFamily="34" charset="0"/>
                <a:ea typeface="Calibri" panose="020F0502020204030204" pitchFamily="34" charset="0"/>
                <a:cs typeface="Calibri" panose="020F0502020204030204" pitchFamily="34" charset="0"/>
              </a:rPr>
              <a:t>To keep from perishing: </a:t>
            </a:r>
            <a:r>
              <a:rPr lang="en-US" sz="25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Prov. 29:18  </a:t>
            </a:r>
            <a:r>
              <a:rPr lang="en-US" sz="2500" dirty="0">
                <a:effectLst/>
                <a:latin typeface="Calibri" panose="020F0502020204030204" pitchFamily="34" charset="0"/>
                <a:ea typeface="Calibri" panose="020F0502020204030204" pitchFamily="34" charset="0"/>
                <a:cs typeface="Calibri" panose="020F0502020204030204" pitchFamily="34" charset="0"/>
              </a:rPr>
              <a:t>Where there is no vision, the people  perish: but he that keeps the law, happy is he.  </a:t>
            </a:r>
          </a:p>
          <a:p>
            <a:pPr marL="0" marR="0">
              <a:spcBef>
                <a:spcPts val="0"/>
              </a:spcBef>
              <a:spcAft>
                <a:spcPts val="1000"/>
              </a:spcAft>
            </a:pPr>
            <a:r>
              <a:rPr lang="en-US" sz="2500" dirty="0">
                <a:effectLst/>
                <a:latin typeface="Calibri" panose="020F0502020204030204" pitchFamily="34" charset="0"/>
                <a:ea typeface="Calibri" panose="020F0502020204030204" pitchFamily="34" charset="0"/>
                <a:cs typeface="Calibri" panose="020F0502020204030204" pitchFamily="34" charset="0"/>
              </a:rPr>
              <a:t>We must dream and plan. We do for everything else in our life. How much more important is the Lord’s church.</a:t>
            </a:r>
          </a:p>
          <a:p>
            <a:pPr marL="0" marR="0">
              <a:spcBef>
                <a:spcPts val="0"/>
              </a:spcBef>
              <a:spcAft>
                <a:spcPts val="1000"/>
              </a:spcAft>
            </a:pPr>
            <a:r>
              <a:rPr lang="en-US" sz="25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Acts 6:3  </a:t>
            </a:r>
            <a:r>
              <a:rPr lang="en-US" sz="2500" dirty="0">
                <a:effectLst/>
                <a:latin typeface="Calibri" panose="020F0502020204030204" pitchFamily="34" charset="0"/>
                <a:ea typeface="Calibri" panose="020F0502020204030204" pitchFamily="34" charset="0"/>
                <a:cs typeface="Calibri" panose="020F0502020204030204" pitchFamily="34" charset="0"/>
              </a:rPr>
              <a:t>Wherefore, brethren, look ye out among you seven men of honest report, full of the Holy Ghost and wisdom, whom we may appoint over this business. </a:t>
            </a:r>
          </a:p>
          <a:p>
            <a:pPr marL="0" marR="0">
              <a:spcBef>
                <a:spcPts val="0"/>
              </a:spcBef>
              <a:spcAft>
                <a:spcPts val="1000"/>
              </a:spcAft>
            </a:pPr>
            <a:r>
              <a:rPr lang="en-US" sz="25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Col. 4:5  </a:t>
            </a:r>
            <a:r>
              <a:rPr lang="en-US" sz="2500" dirty="0">
                <a:effectLst/>
                <a:latin typeface="Calibri" panose="020F0502020204030204" pitchFamily="34" charset="0"/>
                <a:ea typeface="Calibri" panose="020F0502020204030204" pitchFamily="34" charset="0"/>
                <a:cs typeface="Calibri" panose="020F0502020204030204" pitchFamily="34" charset="0"/>
              </a:rPr>
              <a:t>Walk in wisdom toward them that are without, redeeming the time. </a:t>
            </a:r>
          </a:p>
        </p:txBody>
      </p:sp>
      <p:sp>
        <p:nvSpPr>
          <p:cNvPr id="9" name="Footer Placeholder 8">
            <a:extLst>
              <a:ext uri="{FF2B5EF4-FFF2-40B4-BE49-F238E27FC236}">
                <a16:creationId xmlns:a16="http://schemas.microsoft.com/office/drawing/2014/main" id="{78A82356-6D91-2900-9DAE-A6770476802A}"/>
              </a:ext>
            </a:extLst>
          </p:cNvPr>
          <p:cNvSpPr>
            <a:spLocks noGrp="1"/>
          </p:cNvSpPr>
          <p:nvPr>
            <p:ph type="ftr" sz="quarter" idx="11"/>
          </p:nvPr>
        </p:nvSpPr>
        <p:spPr/>
        <p:txBody>
          <a:bodyPr/>
          <a:lstStyle/>
          <a:p>
            <a:r>
              <a:rPr lang="en-US"/>
              <a:t>b hastings  newlebanoncoc.com</a:t>
            </a:r>
            <a:endParaRPr lang="en-US" dirty="0"/>
          </a:p>
        </p:txBody>
      </p:sp>
      <p:pic>
        <p:nvPicPr>
          <p:cNvPr id="10" name="Picture 2" descr="Ancient Column (with little cracks)">
            <a:extLst>
              <a:ext uri="{FF2B5EF4-FFF2-40B4-BE49-F238E27FC236}">
                <a16:creationId xmlns:a16="http://schemas.microsoft.com/office/drawing/2014/main" id="{1724ADB9-8718-4C4A-E697-ABB99D34DB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7085" y="1062441"/>
            <a:ext cx="911934" cy="106244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0915E38-C420-A863-7ED5-45EA7C0514A4}"/>
              </a:ext>
            </a:extLst>
          </p:cNvPr>
          <p:cNvSpPr txBox="1"/>
          <p:nvPr/>
        </p:nvSpPr>
        <p:spPr>
          <a:xfrm>
            <a:off x="1733003" y="1323702"/>
            <a:ext cx="5904412" cy="646331"/>
          </a:xfrm>
          <a:prstGeom prst="rect">
            <a:avLst/>
          </a:prstGeom>
          <a:noFill/>
        </p:spPr>
        <p:txBody>
          <a:bodyPr wrap="square" rtlCol="0">
            <a:spAutoFit/>
          </a:bodyPr>
          <a:lstStyle/>
          <a:p>
            <a:r>
              <a:rPr lang="en-US" sz="3600" b="1" dirty="0">
                <a:solidFill>
                  <a:srgbClr val="FF0000"/>
                </a:solidFill>
              </a:rPr>
              <a:t>The pillar of vision</a:t>
            </a:r>
          </a:p>
        </p:txBody>
      </p:sp>
      <p:pic>
        <p:nvPicPr>
          <p:cNvPr id="5" name="Picture 10" descr="vision text on road">
            <a:extLst>
              <a:ext uri="{FF2B5EF4-FFF2-40B4-BE49-F238E27FC236}">
                <a16:creationId xmlns:a16="http://schemas.microsoft.com/office/drawing/2014/main" id="{C31EEBF4-FE1A-0C58-3CF8-E6B305F736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5197" y="797648"/>
            <a:ext cx="1996056" cy="1330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286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3901"/>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The Pillar And Ground Of Truth  1Tim.3:15</a:t>
            </a:r>
          </a:p>
        </p:txBody>
      </p:sp>
      <p:sp>
        <p:nvSpPr>
          <p:cNvPr id="6" name="TextBox 5">
            <a:extLst>
              <a:ext uri="{FF2B5EF4-FFF2-40B4-BE49-F238E27FC236}">
                <a16:creationId xmlns:a16="http://schemas.microsoft.com/office/drawing/2014/main" id="{3961AE5F-C50A-4002-3BFC-66A40CF4BD2B}"/>
              </a:ext>
            </a:extLst>
          </p:cNvPr>
          <p:cNvSpPr txBox="1"/>
          <p:nvPr/>
        </p:nvSpPr>
        <p:spPr>
          <a:xfrm>
            <a:off x="1107347" y="1702965"/>
            <a:ext cx="7776594" cy="4447371"/>
          </a:xfrm>
          <a:prstGeom prst="rect">
            <a:avLst/>
          </a:prstGeom>
          <a:noFill/>
        </p:spPr>
        <p:txBody>
          <a:bodyPr wrap="square">
            <a:spAutoFit/>
          </a:bodyPr>
          <a:lstStyle/>
          <a:p>
            <a:pPr marL="0" marR="0">
              <a:spcBef>
                <a:spcPts val="0"/>
              </a:spcBef>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1000"/>
              </a:spcAft>
            </a:pPr>
            <a:r>
              <a:rPr lang="en-US" sz="2600" dirty="0">
                <a:effectLst/>
                <a:latin typeface="Calibri" panose="020F0502020204030204" pitchFamily="34" charset="0"/>
                <a:ea typeface="Calibri" panose="020F0502020204030204" pitchFamily="34" charset="0"/>
                <a:cs typeface="Calibri" panose="020F0502020204030204" pitchFamily="34" charset="0"/>
              </a:rPr>
              <a:t> All must be walking by the same rule: </a:t>
            </a:r>
            <a:r>
              <a:rPr lang="en-US" sz="2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Phil. 3:16 </a:t>
            </a:r>
            <a:r>
              <a:rPr lang="en-US" sz="2600" dirty="0">
                <a:effectLst/>
                <a:latin typeface="Calibri" panose="020F0502020204030204" pitchFamily="34" charset="0"/>
                <a:ea typeface="Calibri" panose="020F0502020204030204" pitchFamily="34" charset="0"/>
                <a:cs typeface="Calibri" panose="020F0502020204030204" pitchFamily="34" charset="0"/>
              </a:rPr>
              <a:t>Nevertheless, whereto we have already attained, let us walk by the same rule, let us mind the same thing.  </a:t>
            </a:r>
          </a:p>
          <a:p>
            <a:pPr marL="0" marR="0">
              <a:spcBef>
                <a:spcPts val="0"/>
              </a:spcBef>
              <a:spcAft>
                <a:spcPts val="1000"/>
              </a:spcAft>
            </a:pPr>
            <a:r>
              <a:rPr lang="en-US" sz="26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Thess. 3:6  </a:t>
            </a:r>
            <a:r>
              <a:rPr lang="en-US" sz="2600" dirty="0">
                <a:effectLst/>
                <a:latin typeface="Calibri" panose="020F0502020204030204" pitchFamily="34" charset="0"/>
                <a:ea typeface="Calibri" panose="020F0502020204030204" pitchFamily="34" charset="0"/>
                <a:cs typeface="Calibri" panose="020F0502020204030204" pitchFamily="34" charset="0"/>
              </a:rPr>
              <a:t>Now we command you, brethren, in the name of our Lord Jesus Christ, that ye withdraw yourselves from every brother that walketh disorderly, and not after the tradition which he received of us. </a:t>
            </a:r>
          </a:p>
          <a:p>
            <a:pPr marL="0" marR="0">
              <a:spcBef>
                <a:spcPts val="0"/>
              </a:spcBef>
              <a:spcAft>
                <a:spcPts val="1000"/>
              </a:spcAft>
            </a:pPr>
            <a:r>
              <a:rPr lang="en-US" sz="2600" dirty="0">
                <a:effectLst/>
                <a:latin typeface="Calibri" panose="020F0502020204030204" pitchFamily="34" charset="0"/>
                <a:ea typeface="Calibri" panose="020F0502020204030204" pitchFamily="34" charset="0"/>
                <a:cs typeface="Calibri" panose="020F0502020204030204" pitchFamily="34" charset="0"/>
              </a:rPr>
              <a:t>It is not pleasant to do but for the purity of the Lord’s church,  some brethren must be withdrawn from. </a:t>
            </a:r>
          </a:p>
        </p:txBody>
      </p:sp>
      <p:sp>
        <p:nvSpPr>
          <p:cNvPr id="7" name="Footer Placeholder 6">
            <a:extLst>
              <a:ext uri="{FF2B5EF4-FFF2-40B4-BE49-F238E27FC236}">
                <a16:creationId xmlns:a16="http://schemas.microsoft.com/office/drawing/2014/main" id="{E3A179BC-754F-2B28-EB31-B66D7CF96046}"/>
              </a:ext>
            </a:extLst>
          </p:cNvPr>
          <p:cNvSpPr>
            <a:spLocks noGrp="1"/>
          </p:cNvSpPr>
          <p:nvPr>
            <p:ph type="ftr" sz="quarter" idx="11"/>
          </p:nvPr>
        </p:nvSpPr>
        <p:spPr/>
        <p:txBody>
          <a:bodyPr/>
          <a:lstStyle/>
          <a:p>
            <a:r>
              <a:rPr lang="en-US" sz="1400" dirty="0"/>
              <a:t>b hastings  newlebanoncoc.com</a:t>
            </a:r>
          </a:p>
        </p:txBody>
      </p:sp>
      <p:pic>
        <p:nvPicPr>
          <p:cNvPr id="8" name="Picture 2" descr="Ancient Column (with little cracks)">
            <a:extLst>
              <a:ext uri="{FF2B5EF4-FFF2-40B4-BE49-F238E27FC236}">
                <a16:creationId xmlns:a16="http://schemas.microsoft.com/office/drawing/2014/main" id="{D3D6770F-96DF-80CD-AF8B-F6F3BA8436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7085" y="1062441"/>
            <a:ext cx="911934" cy="106244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A3D7D37-166B-3FE9-02FB-86991AA1EAE5}"/>
              </a:ext>
            </a:extLst>
          </p:cNvPr>
          <p:cNvSpPr txBox="1"/>
          <p:nvPr/>
        </p:nvSpPr>
        <p:spPr>
          <a:xfrm>
            <a:off x="1741709" y="1332409"/>
            <a:ext cx="6183085" cy="615553"/>
          </a:xfrm>
          <a:prstGeom prst="rect">
            <a:avLst/>
          </a:prstGeom>
          <a:noFill/>
        </p:spPr>
        <p:txBody>
          <a:bodyPr wrap="square" rtlCol="0">
            <a:spAutoFit/>
          </a:bodyPr>
          <a:lstStyle/>
          <a:p>
            <a:r>
              <a:rPr lang="en-US" sz="3400" b="1" dirty="0">
                <a:solidFill>
                  <a:srgbClr val="FF0000"/>
                </a:solidFill>
              </a:rPr>
              <a:t>The pillar of discipline</a:t>
            </a:r>
          </a:p>
        </p:txBody>
      </p:sp>
      <p:pic>
        <p:nvPicPr>
          <p:cNvPr id="5" name="Picture 2" descr="Self Discipline and Motivation concept. Self control system, self management, target, productivity with on button. Vector illustration on white background">
            <a:extLst>
              <a:ext uri="{FF2B5EF4-FFF2-40B4-BE49-F238E27FC236}">
                <a16:creationId xmlns:a16="http://schemas.microsoft.com/office/drawing/2014/main" id="{901E0C1B-AC15-31AE-2C4D-658314D550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875" y="813848"/>
            <a:ext cx="2283600" cy="138867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B98F55B2-1C04-A9DD-11B7-EF13AE3E7805}"/>
              </a:ext>
            </a:extLst>
          </p:cNvPr>
          <p:cNvSpPr/>
          <p:nvPr/>
        </p:nvSpPr>
        <p:spPr>
          <a:xfrm>
            <a:off x="6205491" y="885515"/>
            <a:ext cx="2678450" cy="1062447"/>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5132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3901"/>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The Pillar And Ground Of Truth  1Tim.3:15</a:t>
            </a:r>
          </a:p>
        </p:txBody>
      </p:sp>
      <p:sp>
        <p:nvSpPr>
          <p:cNvPr id="6" name="TextBox 5">
            <a:extLst>
              <a:ext uri="{FF2B5EF4-FFF2-40B4-BE49-F238E27FC236}">
                <a16:creationId xmlns:a16="http://schemas.microsoft.com/office/drawing/2014/main" id="{03B408BC-F1D0-AF88-D688-0407885FD696}"/>
              </a:ext>
            </a:extLst>
          </p:cNvPr>
          <p:cNvSpPr txBox="1"/>
          <p:nvPr/>
        </p:nvSpPr>
        <p:spPr>
          <a:xfrm>
            <a:off x="1266738" y="906011"/>
            <a:ext cx="7441034" cy="5693866"/>
          </a:xfrm>
          <a:prstGeom prst="rect">
            <a:avLst/>
          </a:prstGeom>
          <a:noFill/>
        </p:spPr>
        <p:txBody>
          <a:bodyPr wrap="square">
            <a:spAutoFit/>
          </a:bodyPr>
          <a:lstStyle/>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Friends, Truth cannot be compromised. What we think is best does not replace the truth. </a:t>
            </a:r>
          </a:p>
          <a:p>
            <a:pPr marL="0" marR="0">
              <a:spcBef>
                <a:spcPts val="0"/>
              </a:spcBef>
              <a:spcAft>
                <a:spcPts val="0"/>
              </a:spcAft>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God commanded certain things of His </a:t>
            </a:r>
            <a:r>
              <a:rPr lang="en-US" sz="2800" dirty="0" err="1">
                <a:effectLst/>
                <a:latin typeface="Calibri" panose="020F0502020204030204" pitchFamily="34" charset="0"/>
                <a:ea typeface="Calibri" panose="020F0502020204030204" pitchFamily="34" charset="0"/>
                <a:cs typeface="Calibri" panose="020F0502020204030204" pitchFamily="34" charset="0"/>
              </a:rPr>
              <a:t>people.For</a:t>
            </a:r>
            <a:r>
              <a:rPr lang="en-US" sz="2800" dirty="0">
                <a:effectLst/>
                <a:latin typeface="Calibri" panose="020F0502020204030204" pitchFamily="34" charset="0"/>
                <a:ea typeface="Calibri" panose="020F0502020204030204" pitchFamily="34" charset="0"/>
                <a:cs typeface="Calibri" panose="020F0502020204030204" pitchFamily="34" charset="0"/>
              </a:rPr>
              <a:t> the church to remain sound and strong, we must have…</a:t>
            </a:r>
          </a:p>
          <a:p>
            <a:pPr marL="342900" marR="0" lvl="0" indent="-342900">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Converted membership</a:t>
            </a:r>
          </a:p>
          <a:p>
            <a:pPr marL="342900" marR="0" lvl="0" indent="-342900">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Pure and sincere worship</a:t>
            </a:r>
          </a:p>
          <a:p>
            <a:pPr marL="342900" marR="0" lvl="0" indent="-342900">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Knowledge</a:t>
            </a:r>
          </a:p>
          <a:p>
            <a:pPr marL="342900" marR="0" lvl="0" indent="-342900">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Unity</a:t>
            </a:r>
          </a:p>
          <a:p>
            <a:pPr marL="342900" marR="0" lvl="0" indent="-342900">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Work</a:t>
            </a:r>
          </a:p>
          <a:p>
            <a:pPr marL="342900" marR="0" lvl="0" indent="-342900">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Vision</a:t>
            </a:r>
          </a:p>
          <a:p>
            <a:pPr marL="342900" marR="0" lvl="0" indent="-342900">
              <a:spcBef>
                <a:spcPts val="0"/>
              </a:spcBef>
              <a:spcAft>
                <a:spcPts val="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Discipline</a:t>
            </a:r>
          </a:p>
        </p:txBody>
      </p:sp>
      <p:sp>
        <p:nvSpPr>
          <p:cNvPr id="7" name="Footer Placeholder 6">
            <a:extLst>
              <a:ext uri="{FF2B5EF4-FFF2-40B4-BE49-F238E27FC236}">
                <a16:creationId xmlns:a16="http://schemas.microsoft.com/office/drawing/2014/main" id="{AA3C7099-1773-A07B-8AF5-D7E3D394C773}"/>
              </a:ext>
            </a:extLst>
          </p:cNvPr>
          <p:cNvSpPr>
            <a:spLocks noGrp="1"/>
          </p:cNvSpPr>
          <p:nvPr>
            <p:ph type="ftr" sz="quarter" idx="11"/>
          </p:nvPr>
        </p:nvSpPr>
        <p:spPr/>
        <p:txBody>
          <a:bodyPr/>
          <a:lstStyle/>
          <a:p>
            <a:r>
              <a:rPr lang="en-US" sz="1400" dirty="0"/>
              <a:t>b hastings  newlebanoncoc.com</a:t>
            </a:r>
          </a:p>
        </p:txBody>
      </p:sp>
    </p:spTree>
    <p:extLst>
      <p:ext uri="{BB962C8B-B14F-4D97-AF65-F5344CB8AC3E}">
        <p14:creationId xmlns:p14="http://schemas.microsoft.com/office/powerpoint/2010/main" val="628692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1" y="73901"/>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The Pillar And Ground Of Truth  1Tim.3:15</a:t>
            </a:r>
          </a:p>
        </p:txBody>
      </p:sp>
      <p:sp>
        <p:nvSpPr>
          <p:cNvPr id="6" name="TextBox 5">
            <a:extLst>
              <a:ext uri="{FF2B5EF4-FFF2-40B4-BE49-F238E27FC236}">
                <a16:creationId xmlns:a16="http://schemas.microsoft.com/office/drawing/2014/main" id="{EAB24E2D-0D25-D289-4772-8828485C022A}"/>
              </a:ext>
            </a:extLst>
          </p:cNvPr>
          <p:cNvSpPr txBox="1"/>
          <p:nvPr/>
        </p:nvSpPr>
        <p:spPr>
          <a:xfrm>
            <a:off x="1090569" y="956345"/>
            <a:ext cx="7407479" cy="5350119"/>
          </a:xfrm>
          <a:prstGeom prst="rect">
            <a:avLst/>
          </a:prstGeom>
          <a:noFill/>
        </p:spPr>
        <p:txBody>
          <a:bodyPr wrap="square">
            <a:spAutoFit/>
          </a:bodyPr>
          <a:lstStyle/>
          <a:p>
            <a:pPr marL="0" marR="0">
              <a:lnSpc>
                <a:spcPct val="115000"/>
              </a:lnSpc>
              <a:spcBef>
                <a:spcPts val="0"/>
              </a:spcBef>
              <a:spcAft>
                <a:spcPts val="0"/>
              </a:spcAft>
            </a:pPr>
            <a:r>
              <a:rPr lang="en-US" sz="3600" b="1" dirty="0">
                <a:solidFill>
                  <a:srgbClr val="0070C0"/>
                </a:solidFill>
                <a:effectLst/>
                <a:ea typeface="Calibri" panose="020F0502020204030204" pitchFamily="34" charset="0"/>
                <a:cs typeface="Times New Roman" panose="02020603050405020304" pitchFamily="18" charset="0"/>
              </a:rPr>
              <a:t>Jer.31:31 </a:t>
            </a:r>
            <a:r>
              <a:rPr lang="en-US" sz="2800" dirty="0">
                <a:effectLst/>
                <a:ea typeface="Calibri" panose="020F0502020204030204" pitchFamily="34" charset="0"/>
                <a:cs typeface="Times New Roman" panose="02020603050405020304" pitchFamily="18" charset="0"/>
              </a:rPr>
              <a:t>"Behold, the days are coming, says the LORD, when I will make a new covenant with the house of Israel and with the house of Judah-</a:t>
            </a:r>
          </a:p>
          <a:p>
            <a:pPr marL="0" marR="0">
              <a:lnSpc>
                <a:spcPct val="115000"/>
              </a:lnSpc>
              <a:spcBef>
                <a:spcPts val="0"/>
              </a:spcBef>
              <a:spcAft>
                <a:spcPts val="0"/>
              </a:spcAft>
            </a:pPr>
            <a:r>
              <a:rPr lang="en-US" sz="2400" dirty="0">
                <a:effectLst/>
                <a:ea typeface="Calibri" panose="020F0502020204030204" pitchFamily="34" charset="0"/>
                <a:cs typeface="Times New Roman" panose="02020603050405020304" pitchFamily="18" charset="0"/>
              </a:rPr>
              <a:t> </a:t>
            </a:r>
            <a:r>
              <a:rPr lang="en-US" sz="2400" dirty="0">
                <a:solidFill>
                  <a:srgbClr val="FF0000"/>
                </a:solidFill>
                <a:effectLst/>
                <a:ea typeface="Calibri" panose="020F0502020204030204" pitchFamily="34" charset="0"/>
                <a:cs typeface="Times New Roman" panose="02020603050405020304" pitchFamily="18" charset="0"/>
              </a:rPr>
              <a:t>32 "not according to the covenant that I made with their fathers in the day </a:t>
            </a:r>
            <a:r>
              <a:rPr lang="en-US" sz="2400" b="1" dirty="0">
                <a:solidFill>
                  <a:srgbClr val="FF0000"/>
                </a:solidFill>
                <a:effectLst/>
                <a:ea typeface="Calibri" panose="020F0502020204030204" pitchFamily="34" charset="0"/>
                <a:cs typeface="Times New Roman" panose="02020603050405020304" pitchFamily="18" charset="0"/>
              </a:rPr>
              <a:t>that I took them by the hand </a:t>
            </a:r>
            <a:r>
              <a:rPr lang="en-US" sz="2400" dirty="0">
                <a:solidFill>
                  <a:srgbClr val="FF0000"/>
                </a:solidFill>
                <a:effectLst/>
                <a:ea typeface="Calibri" panose="020F0502020204030204" pitchFamily="34" charset="0"/>
                <a:cs typeface="Times New Roman" panose="02020603050405020304" pitchFamily="18" charset="0"/>
              </a:rPr>
              <a:t>to lead them out of the land of Egypt, My covenant which they broke, </a:t>
            </a:r>
            <a:r>
              <a:rPr lang="en-US" sz="2400" b="1" dirty="0">
                <a:solidFill>
                  <a:srgbClr val="FF0000"/>
                </a:solidFill>
                <a:effectLst/>
                <a:ea typeface="Calibri" panose="020F0502020204030204" pitchFamily="34" charset="0"/>
                <a:cs typeface="Times New Roman" panose="02020603050405020304" pitchFamily="18" charset="0"/>
              </a:rPr>
              <a:t>though I was a husband to them</a:t>
            </a:r>
            <a:r>
              <a:rPr lang="en-US" sz="2400" dirty="0">
                <a:solidFill>
                  <a:srgbClr val="FF0000"/>
                </a:solidFill>
                <a:effectLst/>
                <a:ea typeface="Calibri" panose="020F0502020204030204" pitchFamily="34" charset="0"/>
                <a:cs typeface="Times New Roman" panose="02020603050405020304" pitchFamily="18" charset="0"/>
              </a:rPr>
              <a:t>, says the LORD.</a:t>
            </a:r>
          </a:p>
          <a:p>
            <a:pPr marL="0" marR="0">
              <a:lnSpc>
                <a:spcPct val="115000"/>
              </a:lnSpc>
              <a:spcBef>
                <a:spcPts val="0"/>
              </a:spcBef>
              <a:spcAft>
                <a:spcPts val="0"/>
              </a:spcAft>
            </a:pPr>
            <a:r>
              <a:rPr lang="en-US" sz="2400" dirty="0">
                <a:effectLst/>
                <a:ea typeface="Calibri" panose="020F0502020204030204" pitchFamily="34" charset="0"/>
                <a:cs typeface="Times New Roman" panose="02020603050405020304" pitchFamily="18" charset="0"/>
              </a:rPr>
              <a:t> </a:t>
            </a:r>
            <a:r>
              <a:rPr lang="en-US" sz="2400" dirty="0">
                <a:solidFill>
                  <a:srgbClr val="0070C0"/>
                </a:solidFill>
                <a:effectLst/>
                <a:ea typeface="Calibri" panose="020F0502020204030204" pitchFamily="34" charset="0"/>
                <a:cs typeface="Times New Roman" panose="02020603050405020304" pitchFamily="18" charset="0"/>
              </a:rPr>
              <a:t>33 "But this is the covenant that I will make with the house of Israel after those days, says the LORD: </a:t>
            </a:r>
            <a:r>
              <a:rPr lang="en-US" sz="2400" b="1" dirty="0">
                <a:solidFill>
                  <a:srgbClr val="0070C0"/>
                </a:solidFill>
                <a:effectLst/>
                <a:ea typeface="Calibri" panose="020F0502020204030204" pitchFamily="34" charset="0"/>
                <a:cs typeface="Times New Roman" panose="02020603050405020304" pitchFamily="18" charset="0"/>
              </a:rPr>
              <a:t>I will put My law in their minds, and write it on their hearts; and I will be their God, and they shall be My people.</a:t>
            </a:r>
          </a:p>
          <a:p>
            <a:pPr marL="0" marR="0">
              <a:lnSpc>
                <a:spcPct val="115000"/>
              </a:lnSpc>
              <a:spcBef>
                <a:spcPts val="0"/>
              </a:spcBef>
              <a:spcAft>
                <a:spcPts val="10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Footer Placeholder 6">
            <a:extLst>
              <a:ext uri="{FF2B5EF4-FFF2-40B4-BE49-F238E27FC236}">
                <a16:creationId xmlns:a16="http://schemas.microsoft.com/office/drawing/2014/main" id="{6D70E11A-1F80-A484-1F09-5C346D0A1FE0}"/>
              </a:ext>
            </a:extLst>
          </p:cNvPr>
          <p:cNvSpPr>
            <a:spLocks noGrp="1"/>
          </p:cNvSpPr>
          <p:nvPr>
            <p:ph type="ftr" sz="quarter" idx="11"/>
          </p:nvPr>
        </p:nvSpPr>
        <p:spPr/>
        <p:txBody>
          <a:bodyPr/>
          <a:lstStyle/>
          <a:p>
            <a:r>
              <a:rPr lang="en-US" sz="1400" dirty="0"/>
              <a:t>b hastings  newlebanoncoc.com</a:t>
            </a:r>
          </a:p>
        </p:txBody>
      </p:sp>
    </p:spTree>
    <p:extLst>
      <p:ext uri="{BB962C8B-B14F-4D97-AF65-F5344CB8AC3E}">
        <p14:creationId xmlns:p14="http://schemas.microsoft.com/office/powerpoint/2010/main" val="2692742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196595E-795A-EAC6-F13C-73BFD9E6793A}"/>
              </a:ext>
            </a:extLst>
          </p:cNvPr>
          <p:cNvSpPr txBox="1"/>
          <p:nvPr/>
        </p:nvSpPr>
        <p:spPr>
          <a:xfrm>
            <a:off x="1" y="73901"/>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The Pillar And Ground Of Truth  1Tim.3:15</a:t>
            </a:r>
          </a:p>
        </p:txBody>
      </p:sp>
      <p:sp>
        <p:nvSpPr>
          <p:cNvPr id="9" name="Footer Placeholder 8">
            <a:extLst>
              <a:ext uri="{FF2B5EF4-FFF2-40B4-BE49-F238E27FC236}">
                <a16:creationId xmlns:a16="http://schemas.microsoft.com/office/drawing/2014/main" id="{73BFE407-E20A-BF22-920B-96EAB9CD6276}"/>
              </a:ext>
            </a:extLst>
          </p:cNvPr>
          <p:cNvSpPr>
            <a:spLocks noGrp="1"/>
          </p:cNvSpPr>
          <p:nvPr>
            <p:ph type="ftr" sz="quarter" idx="11"/>
          </p:nvPr>
        </p:nvSpPr>
        <p:spPr/>
        <p:txBody>
          <a:bodyPr/>
          <a:lstStyle/>
          <a:p>
            <a:r>
              <a:rPr lang="en-US" sz="1400" dirty="0"/>
              <a:t>b hastings  newlebanoncoc.com</a:t>
            </a:r>
          </a:p>
        </p:txBody>
      </p:sp>
      <p:pic>
        <p:nvPicPr>
          <p:cNvPr id="1026" name="Picture 2" descr="Free photo facade of beautiful historic building">
            <a:extLst>
              <a:ext uri="{FF2B5EF4-FFF2-40B4-BE49-F238E27FC236}">
                <a16:creationId xmlns:a16="http://schemas.microsoft.com/office/drawing/2014/main" id="{5A3B8A10-BE4E-6509-F867-E4F5F4DA9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255" y="704675"/>
            <a:ext cx="3791212" cy="56777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9A6FEC7-EC96-8635-1735-26C673E5B1D3}"/>
              </a:ext>
            </a:extLst>
          </p:cNvPr>
          <p:cNvSpPr txBox="1"/>
          <p:nvPr/>
        </p:nvSpPr>
        <p:spPr>
          <a:xfrm>
            <a:off x="4865616" y="1367406"/>
            <a:ext cx="4278384" cy="4247317"/>
          </a:xfrm>
          <a:prstGeom prst="rect">
            <a:avLst/>
          </a:prstGeom>
          <a:noFill/>
        </p:spPr>
        <p:txBody>
          <a:bodyPr wrap="square" rtlCol="0">
            <a:spAutoFit/>
          </a:bodyPr>
          <a:lstStyle/>
          <a:p>
            <a:r>
              <a:rPr kumimoji="0" lang="en-US" sz="5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Am I helping</a:t>
            </a:r>
            <a:r>
              <a:rPr kumimoji="0" lang="en-US" sz="54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 to support </a:t>
            </a:r>
          </a:p>
          <a:p>
            <a:r>
              <a:rPr kumimoji="0" lang="en-US" sz="54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the weight of </a:t>
            </a:r>
          </a:p>
          <a:p>
            <a:r>
              <a:rPr kumimoji="0" lang="en-US" sz="54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this </a:t>
            </a:r>
          </a:p>
          <a:p>
            <a:r>
              <a:rPr lang="en-US" sz="5400" dirty="0">
                <a:solidFill>
                  <a:srgbClr val="000000"/>
                </a:solidFill>
                <a:latin typeface="Calibri" panose="020F0502020204030204"/>
                <a:cs typeface="Times New Roman" panose="02020603050405020304" pitchFamily="18" charset="0"/>
              </a:rPr>
              <a:t>congregation?</a:t>
            </a:r>
            <a:endParaRPr lang="en-US" sz="5400" dirty="0"/>
          </a:p>
        </p:txBody>
      </p:sp>
    </p:spTree>
    <p:extLst>
      <p:ext uri="{BB962C8B-B14F-4D97-AF65-F5344CB8AC3E}">
        <p14:creationId xmlns:p14="http://schemas.microsoft.com/office/powerpoint/2010/main" val="3348317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196595E-795A-EAC6-F13C-73BFD9E6793A}"/>
              </a:ext>
            </a:extLst>
          </p:cNvPr>
          <p:cNvSpPr txBox="1"/>
          <p:nvPr/>
        </p:nvSpPr>
        <p:spPr>
          <a:xfrm>
            <a:off x="1" y="73901"/>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The Pillar And Ground Of Truth  1Tim.3:15</a:t>
            </a:r>
          </a:p>
        </p:txBody>
      </p:sp>
      <p:sp>
        <p:nvSpPr>
          <p:cNvPr id="9" name="Footer Placeholder 8">
            <a:extLst>
              <a:ext uri="{FF2B5EF4-FFF2-40B4-BE49-F238E27FC236}">
                <a16:creationId xmlns:a16="http://schemas.microsoft.com/office/drawing/2014/main" id="{73BFE407-E20A-BF22-920B-96EAB9CD6276}"/>
              </a:ext>
            </a:extLst>
          </p:cNvPr>
          <p:cNvSpPr>
            <a:spLocks noGrp="1"/>
          </p:cNvSpPr>
          <p:nvPr>
            <p:ph type="ftr" sz="quarter" idx="11"/>
          </p:nvPr>
        </p:nvSpPr>
        <p:spPr/>
        <p:txBody>
          <a:bodyPr/>
          <a:lstStyle/>
          <a:p>
            <a:r>
              <a:rPr lang="en-US" sz="1400" dirty="0"/>
              <a:t>b hastings  newlebanoncoc.com</a:t>
            </a:r>
          </a:p>
        </p:txBody>
      </p:sp>
      <p:pic>
        <p:nvPicPr>
          <p:cNvPr id="1026" name="Picture 2" descr="Free photo facade of beautiful historic building">
            <a:extLst>
              <a:ext uri="{FF2B5EF4-FFF2-40B4-BE49-F238E27FC236}">
                <a16:creationId xmlns:a16="http://schemas.microsoft.com/office/drawing/2014/main" id="{5A3B8A10-BE4E-6509-F867-E4F5F4DA9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255" y="704675"/>
            <a:ext cx="3791212" cy="56777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9A6FEC7-EC96-8635-1735-26C673E5B1D3}"/>
              </a:ext>
            </a:extLst>
          </p:cNvPr>
          <p:cNvSpPr txBox="1"/>
          <p:nvPr/>
        </p:nvSpPr>
        <p:spPr>
          <a:xfrm>
            <a:off x="4999839" y="729842"/>
            <a:ext cx="3791212" cy="5632311"/>
          </a:xfrm>
          <a:prstGeom prst="rect">
            <a:avLst/>
          </a:prstGeom>
          <a:noFill/>
        </p:spPr>
        <p:txBody>
          <a:bodyPr wrap="square" rtlCol="0">
            <a:spAutoFit/>
          </a:bodyPr>
          <a:lstStyle/>
          <a:p>
            <a:r>
              <a:rPr kumimoji="0" lang="en-US" sz="60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Pillar -        </a:t>
            </a:r>
            <a:r>
              <a:rPr kumimoji="0" lang="en-US" sz="60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rPr>
              <a:t>a column supporting the weight of a building,"</a:t>
            </a:r>
            <a:endParaRPr lang="en-US" sz="6000" dirty="0"/>
          </a:p>
        </p:txBody>
      </p:sp>
    </p:spTree>
    <p:extLst>
      <p:ext uri="{BB962C8B-B14F-4D97-AF65-F5344CB8AC3E}">
        <p14:creationId xmlns:p14="http://schemas.microsoft.com/office/powerpoint/2010/main" val="3535339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75ADB45-6C4F-6FFA-B1D2-3B40327EA98C}"/>
              </a:ext>
            </a:extLst>
          </p:cNvPr>
          <p:cNvSpPr txBox="1"/>
          <p:nvPr/>
        </p:nvSpPr>
        <p:spPr>
          <a:xfrm>
            <a:off x="1149292" y="1023458"/>
            <a:ext cx="7808277" cy="5324535"/>
          </a:xfrm>
          <a:prstGeom prst="rect">
            <a:avLst/>
          </a:prstGeom>
          <a:noFill/>
        </p:spPr>
        <p:txBody>
          <a:bodyPr wrap="square">
            <a:spAutoFit/>
          </a:bodyPr>
          <a:lstStyle/>
          <a:p>
            <a:pPr marL="0" marR="0">
              <a:spcBef>
                <a:spcPts val="0"/>
              </a:spcBef>
              <a:spcAft>
                <a:spcPts val="0"/>
              </a:spcAft>
            </a:pPr>
            <a:r>
              <a:rPr lang="en-US" sz="4000" b="1" dirty="0">
                <a:solidFill>
                  <a:srgbClr val="0070C0"/>
                </a:solidFill>
                <a:effectLst/>
                <a:ea typeface="Calibri" panose="020F0502020204030204" pitchFamily="34" charset="0"/>
                <a:cs typeface="Times New Roman" panose="02020603050405020304" pitchFamily="18" charset="0"/>
              </a:rPr>
              <a:t>Prov.9:1 </a:t>
            </a:r>
            <a:r>
              <a:rPr lang="en-US" sz="4000" dirty="0">
                <a:effectLst/>
                <a:ea typeface="Calibri" panose="020F0502020204030204" pitchFamily="34" charset="0"/>
                <a:cs typeface="Times New Roman" panose="02020603050405020304" pitchFamily="18" charset="0"/>
              </a:rPr>
              <a:t>Wisdom has built her house, She has hewn out her seven pillars. </a:t>
            </a:r>
          </a:p>
          <a:p>
            <a:pPr marL="0" marR="0">
              <a:spcBef>
                <a:spcPts val="0"/>
              </a:spcBef>
              <a:spcAft>
                <a:spcPts val="0"/>
              </a:spcAft>
            </a:pPr>
            <a:endParaRPr lang="en-US" sz="40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4000" dirty="0">
                <a:effectLst/>
                <a:ea typeface="Calibri" panose="020F0502020204030204" pitchFamily="34" charset="0"/>
                <a:cs typeface="Times New Roman" panose="02020603050405020304" pitchFamily="18" charset="0"/>
              </a:rPr>
              <a:t>The number "seven" means something significant or perfection. </a:t>
            </a:r>
          </a:p>
          <a:p>
            <a:pPr marL="0" marR="0">
              <a:spcBef>
                <a:spcPts val="0"/>
              </a:spcBef>
              <a:spcAft>
                <a:spcPts val="0"/>
              </a:spcAft>
            </a:pPr>
            <a:endParaRPr lang="en-US" sz="40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4000" dirty="0">
                <a:effectLst/>
                <a:ea typeface="Calibri" panose="020F0502020204030204" pitchFamily="34" charset="0"/>
                <a:cs typeface="Times New Roman" panose="02020603050405020304" pitchFamily="18" charset="0"/>
              </a:rPr>
              <a:t>Wisdom's house has "seven" pillars. </a:t>
            </a:r>
          </a:p>
          <a:p>
            <a:pPr marL="0" marR="0">
              <a:spcBef>
                <a:spcPts val="0"/>
              </a:spcBef>
              <a:spcAft>
                <a:spcPts val="1000"/>
              </a:spcAft>
            </a:pPr>
            <a:endParaRPr lang="en-US" sz="2000" dirty="0">
              <a:effectLs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196595E-795A-EAC6-F13C-73BFD9E6793A}"/>
              </a:ext>
            </a:extLst>
          </p:cNvPr>
          <p:cNvSpPr txBox="1"/>
          <p:nvPr/>
        </p:nvSpPr>
        <p:spPr>
          <a:xfrm>
            <a:off x="1" y="73901"/>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The Pillar And Ground Of Truth  1Tim.3:15</a:t>
            </a:r>
          </a:p>
        </p:txBody>
      </p:sp>
      <p:sp>
        <p:nvSpPr>
          <p:cNvPr id="9" name="Footer Placeholder 8">
            <a:extLst>
              <a:ext uri="{FF2B5EF4-FFF2-40B4-BE49-F238E27FC236}">
                <a16:creationId xmlns:a16="http://schemas.microsoft.com/office/drawing/2014/main" id="{73BFE407-E20A-BF22-920B-96EAB9CD6276}"/>
              </a:ext>
            </a:extLst>
          </p:cNvPr>
          <p:cNvSpPr>
            <a:spLocks noGrp="1"/>
          </p:cNvSpPr>
          <p:nvPr>
            <p:ph type="ftr" sz="quarter" idx="11"/>
          </p:nvPr>
        </p:nvSpPr>
        <p:spPr/>
        <p:txBody>
          <a:bodyPr/>
          <a:lstStyle/>
          <a:p>
            <a:r>
              <a:rPr lang="en-US" sz="1400" dirty="0"/>
              <a:t>b hastings  newlebanoncoc.com</a:t>
            </a:r>
          </a:p>
        </p:txBody>
      </p:sp>
    </p:spTree>
    <p:extLst>
      <p:ext uri="{BB962C8B-B14F-4D97-AF65-F5344CB8AC3E}">
        <p14:creationId xmlns:p14="http://schemas.microsoft.com/office/powerpoint/2010/main" val="3239591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75ADB45-6C4F-6FFA-B1D2-3B40327EA98C}"/>
              </a:ext>
            </a:extLst>
          </p:cNvPr>
          <p:cNvSpPr txBox="1"/>
          <p:nvPr/>
        </p:nvSpPr>
        <p:spPr>
          <a:xfrm>
            <a:off x="889234" y="847288"/>
            <a:ext cx="8154098" cy="5468164"/>
          </a:xfrm>
          <a:prstGeom prst="rect">
            <a:avLst/>
          </a:prstGeom>
          <a:noFill/>
        </p:spPr>
        <p:txBody>
          <a:bodyPr wrap="square">
            <a:spAutoFit/>
          </a:bodyPr>
          <a:lstStyle/>
          <a:p>
            <a:pPr marL="0" marR="0">
              <a:spcBef>
                <a:spcPts val="0"/>
              </a:spcBef>
              <a:spcAft>
                <a:spcPts val="1000"/>
              </a:spcAft>
            </a:pPr>
            <a:r>
              <a:rPr lang="en-US" sz="2800" dirty="0">
                <a:effectLst/>
                <a:ea typeface="Calibri" panose="020F0502020204030204" pitchFamily="34" charset="0"/>
                <a:cs typeface="Times New Roman" panose="02020603050405020304" pitchFamily="18" charset="0"/>
              </a:rPr>
              <a:t>Pillar = </a:t>
            </a:r>
            <a:r>
              <a:rPr lang="en-US" sz="2800" dirty="0">
                <a:solidFill>
                  <a:srgbClr val="000000"/>
                </a:solidFill>
                <a:effectLst/>
                <a:ea typeface="Calibri" panose="020F0502020204030204" pitchFamily="34" charset="0"/>
                <a:cs typeface="Times New Roman" panose="02020603050405020304" pitchFamily="18" charset="0"/>
              </a:rPr>
              <a:t>"a column supporting the weight of a building,"    is used </a:t>
            </a:r>
          </a:p>
          <a:p>
            <a:pPr marL="514350" marR="0" indent="-514350">
              <a:spcBef>
                <a:spcPts val="0"/>
              </a:spcBef>
              <a:spcAft>
                <a:spcPts val="1000"/>
              </a:spcAft>
              <a:buAutoNum type="alphaLcParenBoth"/>
            </a:pPr>
            <a:r>
              <a:rPr lang="en-US" sz="2600" dirty="0">
                <a:solidFill>
                  <a:srgbClr val="000000"/>
                </a:solidFill>
                <a:effectLst/>
                <a:ea typeface="Calibri" panose="020F0502020204030204" pitchFamily="34" charset="0"/>
                <a:cs typeface="Times New Roman" panose="02020603050405020304" pitchFamily="18" charset="0"/>
              </a:rPr>
              <a:t>metaphorically, of those who bear responsibility in the churches, as of the elders in the church at Jerusalem, </a:t>
            </a:r>
            <a:r>
              <a:rPr lang="en-US" sz="2600" b="1" dirty="0">
                <a:solidFill>
                  <a:srgbClr val="0070C0"/>
                </a:solidFill>
                <a:effectLst/>
                <a:ea typeface="Calibri" panose="020F0502020204030204" pitchFamily="34" charset="0"/>
                <a:cs typeface="Times New Roman" panose="02020603050405020304" pitchFamily="18" charset="0"/>
              </a:rPr>
              <a:t>Gal. 2:9</a:t>
            </a:r>
            <a:r>
              <a:rPr lang="en-US" sz="2600" dirty="0">
                <a:solidFill>
                  <a:srgbClr val="000000"/>
                </a:solidFill>
                <a:effectLst/>
                <a:ea typeface="Calibri" panose="020F0502020204030204" pitchFamily="34" charset="0"/>
                <a:cs typeface="Times New Roman" panose="02020603050405020304" pitchFamily="18" charset="0"/>
              </a:rPr>
              <a:t>; </a:t>
            </a:r>
          </a:p>
          <a:p>
            <a:pPr marL="514350" marR="0" indent="-514350">
              <a:spcBef>
                <a:spcPts val="0"/>
              </a:spcBef>
              <a:spcAft>
                <a:spcPts val="1000"/>
              </a:spcAft>
              <a:buAutoNum type="alphaLcParenBoth"/>
            </a:pPr>
            <a:r>
              <a:rPr lang="en-US" sz="2600" dirty="0">
                <a:solidFill>
                  <a:srgbClr val="000000"/>
                </a:solidFill>
                <a:effectLst/>
                <a:ea typeface="Calibri" panose="020F0502020204030204" pitchFamily="34" charset="0"/>
                <a:cs typeface="Times New Roman" panose="02020603050405020304" pitchFamily="18" charset="0"/>
              </a:rPr>
              <a:t>of a local church as to its responsibility, in a collective capacity, to maintain the doctrines of the faith by teaching and practice, </a:t>
            </a:r>
            <a:r>
              <a:rPr lang="en-US" sz="2600" b="1" dirty="0">
                <a:solidFill>
                  <a:srgbClr val="0070C0"/>
                </a:solidFill>
                <a:effectLst/>
                <a:ea typeface="Calibri" panose="020F0502020204030204" pitchFamily="34" charset="0"/>
                <a:cs typeface="Times New Roman" panose="02020603050405020304" pitchFamily="18" charset="0"/>
              </a:rPr>
              <a:t>1 Tim. 3:15</a:t>
            </a:r>
            <a:r>
              <a:rPr lang="en-US" sz="2600" dirty="0">
                <a:solidFill>
                  <a:srgbClr val="000000"/>
                </a:solidFill>
                <a:effectLst/>
                <a:ea typeface="Calibri" panose="020F0502020204030204" pitchFamily="34" charset="0"/>
                <a:cs typeface="Times New Roman" panose="02020603050405020304" pitchFamily="18" charset="0"/>
              </a:rPr>
              <a:t>, </a:t>
            </a:r>
          </a:p>
          <a:p>
            <a:pPr marL="514350" marR="0" indent="-514350">
              <a:spcBef>
                <a:spcPts val="0"/>
              </a:spcBef>
              <a:spcAft>
                <a:spcPts val="1000"/>
              </a:spcAft>
              <a:buAutoNum type="alphaLcParenBoth"/>
            </a:pPr>
            <a:r>
              <a:rPr lang="en-US" sz="2600" dirty="0">
                <a:solidFill>
                  <a:srgbClr val="000000"/>
                </a:solidFill>
                <a:effectLst/>
                <a:ea typeface="Calibri" panose="020F0502020204030204" pitchFamily="34" charset="0"/>
                <a:cs typeface="Times New Roman" panose="02020603050405020304" pitchFamily="18" charset="0"/>
              </a:rPr>
              <a:t>indicating a firm and permanent position in the spiritual, heavenly and eternal Temple of God; </a:t>
            </a:r>
          </a:p>
          <a:p>
            <a:pPr marL="514350" marR="0" indent="-514350">
              <a:spcBef>
                <a:spcPts val="0"/>
              </a:spcBef>
              <a:spcAft>
                <a:spcPts val="1000"/>
              </a:spcAft>
              <a:buAutoNum type="alphaLcParenBoth"/>
            </a:pPr>
            <a:r>
              <a:rPr lang="en-US" sz="2600" dirty="0">
                <a:solidFill>
                  <a:srgbClr val="000000"/>
                </a:solidFill>
                <a:effectLst/>
                <a:ea typeface="Calibri" panose="020F0502020204030204" pitchFamily="34" charset="0"/>
                <a:cs typeface="Times New Roman" panose="02020603050405020304" pitchFamily="18" charset="0"/>
              </a:rPr>
              <a:t> illustratively, of the feet of the angel in the vision in </a:t>
            </a:r>
            <a:r>
              <a:rPr lang="en-US" sz="2600" b="1" dirty="0">
                <a:solidFill>
                  <a:srgbClr val="0070C0"/>
                </a:solidFill>
                <a:effectLst/>
                <a:ea typeface="Calibri" panose="020F0502020204030204" pitchFamily="34" charset="0"/>
                <a:cs typeface="Times New Roman" panose="02020603050405020304" pitchFamily="18" charset="0"/>
              </a:rPr>
              <a:t>Rev. 10:1</a:t>
            </a:r>
            <a:r>
              <a:rPr lang="en-US" sz="2600" dirty="0">
                <a:solidFill>
                  <a:srgbClr val="000000"/>
                </a:solidFill>
                <a:effectLst/>
                <a:ea typeface="Calibri" panose="020F0502020204030204" pitchFamily="34" charset="0"/>
                <a:cs typeface="Times New Roman" panose="02020603050405020304" pitchFamily="18" charset="0"/>
              </a:rPr>
              <a:t>, </a:t>
            </a:r>
            <a:endParaRPr lang="en-US" sz="2600" dirty="0">
              <a:effectLs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196595E-795A-EAC6-F13C-73BFD9E6793A}"/>
              </a:ext>
            </a:extLst>
          </p:cNvPr>
          <p:cNvSpPr txBox="1"/>
          <p:nvPr/>
        </p:nvSpPr>
        <p:spPr>
          <a:xfrm>
            <a:off x="1" y="73901"/>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The Pillar And Ground Of Truth  1Tim.3:15</a:t>
            </a:r>
          </a:p>
        </p:txBody>
      </p:sp>
      <p:sp>
        <p:nvSpPr>
          <p:cNvPr id="9" name="Footer Placeholder 8">
            <a:extLst>
              <a:ext uri="{FF2B5EF4-FFF2-40B4-BE49-F238E27FC236}">
                <a16:creationId xmlns:a16="http://schemas.microsoft.com/office/drawing/2014/main" id="{73BFE407-E20A-BF22-920B-96EAB9CD6276}"/>
              </a:ext>
            </a:extLst>
          </p:cNvPr>
          <p:cNvSpPr>
            <a:spLocks noGrp="1"/>
          </p:cNvSpPr>
          <p:nvPr>
            <p:ph type="ftr" sz="quarter" idx="11"/>
          </p:nvPr>
        </p:nvSpPr>
        <p:spPr/>
        <p:txBody>
          <a:bodyPr/>
          <a:lstStyle/>
          <a:p>
            <a:r>
              <a:rPr lang="en-US" sz="1400" dirty="0"/>
              <a:t>b hastings  newlebanoncoc.com</a:t>
            </a:r>
          </a:p>
        </p:txBody>
      </p:sp>
    </p:spTree>
    <p:extLst>
      <p:ext uri="{BB962C8B-B14F-4D97-AF65-F5344CB8AC3E}">
        <p14:creationId xmlns:p14="http://schemas.microsoft.com/office/powerpoint/2010/main" val="3084292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1EA2559-1E6E-B891-B4F6-46F87F71F740}"/>
              </a:ext>
            </a:extLst>
          </p:cNvPr>
          <p:cNvSpPr txBox="1"/>
          <p:nvPr/>
        </p:nvSpPr>
        <p:spPr>
          <a:xfrm>
            <a:off x="1258349" y="1518407"/>
            <a:ext cx="7566869" cy="3970318"/>
          </a:xfrm>
          <a:prstGeom prst="rect">
            <a:avLst/>
          </a:prstGeom>
          <a:noFill/>
        </p:spPr>
        <p:txBody>
          <a:bodyPr wrap="square">
            <a:spAutoFit/>
          </a:bodyPr>
          <a:lstStyle/>
          <a:p>
            <a:pPr marL="0" marR="0">
              <a:spcBef>
                <a:spcPts val="0"/>
              </a:spcBef>
              <a:spcAft>
                <a:spcPts val="1000"/>
              </a:spcAft>
            </a:pPr>
            <a:r>
              <a:rPr lang="en-US" sz="3600" b="1" dirty="0">
                <a:solidFill>
                  <a:srgbClr val="0070C0"/>
                </a:solidFill>
                <a:effectLst/>
                <a:ea typeface="Calibri" panose="020F0502020204030204" pitchFamily="34" charset="0"/>
                <a:cs typeface="Times New Roman" panose="02020603050405020304" pitchFamily="18" charset="0"/>
              </a:rPr>
              <a:t>Gal.2:9 </a:t>
            </a:r>
            <a:r>
              <a:rPr lang="en-US" sz="3600" dirty="0">
                <a:solidFill>
                  <a:srgbClr val="000000"/>
                </a:solidFill>
                <a:effectLst/>
                <a:ea typeface="Calibri" panose="020F0502020204030204" pitchFamily="34" charset="0"/>
                <a:cs typeface="Times New Roman" panose="02020603050405020304" pitchFamily="18" charset="0"/>
              </a:rPr>
              <a:t>and when James, Cephas, and John, who seemed to be </a:t>
            </a:r>
            <a:r>
              <a:rPr lang="en-US" sz="3600" b="1" u="sng" dirty="0">
                <a:solidFill>
                  <a:srgbClr val="0070C0"/>
                </a:solidFill>
                <a:effectLst/>
                <a:ea typeface="Calibri" panose="020F0502020204030204" pitchFamily="34" charset="0"/>
                <a:cs typeface="Times New Roman" panose="02020603050405020304" pitchFamily="18" charset="0"/>
              </a:rPr>
              <a:t>pillars, </a:t>
            </a:r>
            <a:r>
              <a:rPr lang="en-US" sz="3600" dirty="0">
                <a:solidFill>
                  <a:srgbClr val="000000"/>
                </a:solidFill>
                <a:effectLst/>
                <a:ea typeface="Calibri" panose="020F0502020204030204" pitchFamily="34" charset="0"/>
                <a:cs typeface="Times New Roman" panose="02020603050405020304" pitchFamily="18" charset="0"/>
              </a:rPr>
              <a:t>perceived the grace that had been given to me, they gave me and Barnabas the right hand of fellowship, that we should go to the Gentiles and they to the circumcised. </a:t>
            </a:r>
            <a:endParaRPr lang="en-US" sz="3600" dirty="0">
              <a:effectLs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014D202-4099-1724-38E1-8CFD0481D7D4}"/>
              </a:ext>
            </a:extLst>
          </p:cNvPr>
          <p:cNvSpPr txBox="1"/>
          <p:nvPr/>
        </p:nvSpPr>
        <p:spPr>
          <a:xfrm>
            <a:off x="1" y="73901"/>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The Pillar And Ground Of Truth  1Tim.3:15</a:t>
            </a:r>
          </a:p>
        </p:txBody>
      </p:sp>
      <p:sp>
        <p:nvSpPr>
          <p:cNvPr id="8" name="Footer Placeholder 7">
            <a:extLst>
              <a:ext uri="{FF2B5EF4-FFF2-40B4-BE49-F238E27FC236}">
                <a16:creationId xmlns:a16="http://schemas.microsoft.com/office/drawing/2014/main" id="{08986C03-505B-BE24-8B8B-56728A2CF2CA}"/>
              </a:ext>
            </a:extLst>
          </p:cNvPr>
          <p:cNvSpPr>
            <a:spLocks noGrp="1"/>
          </p:cNvSpPr>
          <p:nvPr>
            <p:ph type="ftr" sz="quarter" idx="11"/>
          </p:nvPr>
        </p:nvSpPr>
        <p:spPr/>
        <p:txBody>
          <a:bodyPr/>
          <a:lstStyle/>
          <a:p>
            <a:r>
              <a:rPr lang="en-US" sz="1400" dirty="0"/>
              <a:t>b hastings  newlebanoncoc.com</a:t>
            </a:r>
          </a:p>
        </p:txBody>
      </p:sp>
    </p:spTree>
    <p:extLst>
      <p:ext uri="{BB962C8B-B14F-4D97-AF65-F5344CB8AC3E}">
        <p14:creationId xmlns:p14="http://schemas.microsoft.com/office/powerpoint/2010/main" val="2392592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7E7028C-9A19-3531-D66B-60702CB6FDBF}"/>
              </a:ext>
            </a:extLst>
          </p:cNvPr>
          <p:cNvSpPr txBox="1"/>
          <p:nvPr/>
        </p:nvSpPr>
        <p:spPr>
          <a:xfrm>
            <a:off x="1115737" y="1082180"/>
            <a:ext cx="7707566" cy="4965462"/>
          </a:xfrm>
          <a:prstGeom prst="rect">
            <a:avLst/>
          </a:prstGeom>
          <a:noFill/>
        </p:spPr>
        <p:txBody>
          <a:bodyPr wrap="square">
            <a:spAutoFit/>
          </a:bodyPr>
          <a:lstStyle/>
          <a:p>
            <a:pPr marL="0" marR="0">
              <a:spcBef>
                <a:spcPts val="0"/>
              </a:spcBef>
              <a:spcAft>
                <a:spcPts val="1000"/>
              </a:spcAft>
            </a:pPr>
            <a:r>
              <a:rPr lang="en-US" sz="3000" dirty="0">
                <a:effectLst/>
                <a:latin typeface="Calibri" panose="020F0502020204030204" pitchFamily="34" charset="0"/>
                <a:ea typeface="Calibri" panose="020F0502020204030204" pitchFamily="34" charset="0"/>
                <a:cs typeface="Calibri" panose="020F0502020204030204" pitchFamily="34" charset="0"/>
              </a:rPr>
              <a:t>The Bible pictures the church as being a great </a:t>
            </a:r>
            <a:r>
              <a:rPr lang="en-US" sz="3000" u="sng" dirty="0">
                <a:effectLst/>
                <a:latin typeface="Calibri" panose="020F0502020204030204" pitchFamily="34" charset="0"/>
                <a:ea typeface="Calibri" panose="020F0502020204030204" pitchFamily="34" charset="0"/>
                <a:cs typeface="Calibri" panose="020F0502020204030204" pitchFamily="34" charset="0"/>
              </a:rPr>
              <a:t>spiritual</a:t>
            </a:r>
            <a:r>
              <a:rPr lang="en-US" sz="3000" dirty="0">
                <a:effectLst/>
                <a:latin typeface="Calibri" panose="020F0502020204030204" pitchFamily="34" charset="0"/>
                <a:ea typeface="Calibri" panose="020F0502020204030204" pitchFamily="34" charset="0"/>
                <a:cs typeface="Calibri" panose="020F0502020204030204" pitchFamily="34" charset="0"/>
              </a:rPr>
              <a:t> building: </a:t>
            </a:r>
          </a:p>
          <a:p>
            <a:pPr marL="0" marR="0">
              <a:spcBef>
                <a:spcPts val="0"/>
              </a:spcBef>
              <a:spcAft>
                <a:spcPts val="1000"/>
              </a:spcAft>
            </a:pPr>
            <a:r>
              <a:rPr lang="en-US" sz="3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Eph.2:21,22  </a:t>
            </a:r>
            <a:r>
              <a:rPr lang="en-US" sz="3000" dirty="0">
                <a:effectLst/>
                <a:latin typeface="Calibri" panose="020F0502020204030204" pitchFamily="34" charset="0"/>
                <a:ea typeface="Calibri" panose="020F0502020204030204" pitchFamily="34" charset="0"/>
                <a:cs typeface="Calibri" panose="020F0502020204030204" pitchFamily="34" charset="0"/>
              </a:rPr>
              <a:t>in whom the whole building, being joined together, grows into a holy temple in the Lord, 22 in whom you also are being built together for a dwelling place of God in the Spirit.  </a:t>
            </a:r>
          </a:p>
          <a:p>
            <a:pPr marL="0" marR="0">
              <a:spcBef>
                <a:spcPts val="0"/>
              </a:spcBef>
              <a:spcAft>
                <a:spcPts val="1000"/>
              </a:spcAft>
            </a:pPr>
            <a:r>
              <a:rPr lang="en-US" sz="30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Peter 2:5 </a:t>
            </a:r>
            <a:r>
              <a:rPr lang="en-US" sz="3000" dirty="0">
                <a:effectLst/>
                <a:latin typeface="Calibri" panose="020F0502020204030204" pitchFamily="34" charset="0"/>
                <a:ea typeface="Calibri" panose="020F0502020204030204" pitchFamily="34" charset="0"/>
                <a:cs typeface="Calibri" panose="020F0502020204030204" pitchFamily="34" charset="0"/>
              </a:rPr>
              <a:t>you also, as living stones, are being built up a spiritual house, a holy priesthood, to offer up spiritual sacrifices acceptable to God through Jesus Christ. </a:t>
            </a:r>
          </a:p>
        </p:txBody>
      </p:sp>
      <p:sp>
        <p:nvSpPr>
          <p:cNvPr id="7" name="TextBox 6">
            <a:extLst>
              <a:ext uri="{FF2B5EF4-FFF2-40B4-BE49-F238E27FC236}">
                <a16:creationId xmlns:a16="http://schemas.microsoft.com/office/drawing/2014/main" id="{B5109ED7-46EE-1B20-12F1-BFD14C84FF42}"/>
              </a:ext>
            </a:extLst>
          </p:cNvPr>
          <p:cNvSpPr txBox="1"/>
          <p:nvPr/>
        </p:nvSpPr>
        <p:spPr>
          <a:xfrm>
            <a:off x="1" y="73901"/>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The Pillar And Ground Of Truth  1Tim.3:15</a:t>
            </a:r>
          </a:p>
        </p:txBody>
      </p:sp>
      <p:sp>
        <p:nvSpPr>
          <p:cNvPr id="8" name="Footer Placeholder 7">
            <a:extLst>
              <a:ext uri="{FF2B5EF4-FFF2-40B4-BE49-F238E27FC236}">
                <a16:creationId xmlns:a16="http://schemas.microsoft.com/office/drawing/2014/main" id="{1D92C264-3733-29A7-CBDD-111182336B78}"/>
              </a:ext>
            </a:extLst>
          </p:cNvPr>
          <p:cNvSpPr>
            <a:spLocks noGrp="1"/>
          </p:cNvSpPr>
          <p:nvPr>
            <p:ph type="ftr" sz="quarter" idx="11"/>
          </p:nvPr>
        </p:nvSpPr>
        <p:spPr/>
        <p:txBody>
          <a:bodyPr/>
          <a:lstStyle/>
          <a:p>
            <a:r>
              <a:rPr lang="en-US" sz="1400" dirty="0"/>
              <a:t>b hastings  newlebanoncoc.com</a:t>
            </a:r>
          </a:p>
        </p:txBody>
      </p:sp>
      <p:sp>
        <p:nvSpPr>
          <p:cNvPr id="4" name="Rectangle 3">
            <a:extLst>
              <a:ext uri="{FF2B5EF4-FFF2-40B4-BE49-F238E27FC236}">
                <a16:creationId xmlns:a16="http://schemas.microsoft.com/office/drawing/2014/main" id="{7907C1F7-8E30-FD8F-E05A-39C5B3A60951}"/>
              </a:ext>
            </a:extLst>
          </p:cNvPr>
          <p:cNvSpPr/>
          <p:nvPr/>
        </p:nvSpPr>
        <p:spPr>
          <a:xfrm>
            <a:off x="1115737" y="2201662"/>
            <a:ext cx="7707566" cy="3737499"/>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475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BAF86C-DD55-3377-9F05-6F498B38350C}"/>
              </a:ext>
            </a:extLst>
          </p:cNvPr>
          <p:cNvSpPr/>
          <p:nvPr/>
        </p:nvSpPr>
        <p:spPr>
          <a:xfrm>
            <a:off x="0" y="0"/>
            <a:ext cx="855677" cy="68580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27CACB1-F6E9-D51B-FD60-9A15C26E1521}"/>
              </a:ext>
            </a:extLst>
          </p:cNvPr>
          <p:cNvSpPr txBox="1"/>
          <p:nvPr/>
        </p:nvSpPr>
        <p:spPr>
          <a:xfrm>
            <a:off x="1216404" y="1166070"/>
            <a:ext cx="7457814" cy="4652556"/>
          </a:xfrm>
          <a:prstGeom prst="rect">
            <a:avLst/>
          </a:prstGeom>
          <a:noFill/>
        </p:spPr>
        <p:txBody>
          <a:bodyPr wrap="square">
            <a:spAutoFit/>
          </a:bodyPr>
          <a:lstStyle/>
          <a:p>
            <a:pPr>
              <a:spcAft>
                <a:spcPts val="1000"/>
              </a:spcAft>
            </a:pPr>
            <a:r>
              <a:rPr lang="en-US" sz="3600" dirty="0">
                <a:effectLst/>
                <a:ea typeface="Calibri" panose="020F0502020204030204" pitchFamily="34" charset="0"/>
                <a:cs typeface="Times New Roman" panose="02020603050405020304" pitchFamily="18" charset="0"/>
              </a:rPr>
              <a:t>Let us look at seven pillars that must be present in </a:t>
            </a:r>
            <a:r>
              <a:rPr lang="en-US" sz="3600" dirty="0">
                <a:ea typeface="Calibri" panose="020F0502020204030204" pitchFamily="34" charset="0"/>
                <a:cs typeface="Times New Roman" panose="02020603050405020304" pitchFamily="18" charset="0"/>
              </a:rPr>
              <a:t>the New Lebanon</a:t>
            </a:r>
            <a:r>
              <a:rPr lang="en-US" sz="3600" dirty="0">
                <a:effectLst/>
                <a:ea typeface="Calibri" panose="020F0502020204030204" pitchFamily="34" charset="0"/>
                <a:cs typeface="Times New Roman" panose="02020603050405020304" pitchFamily="18" charset="0"/>
              </a:rPr>
              <a:t> congregation if the Lord’s church is going to continue to be a great church.  </a:t>
            </a:r>
          </a:p>
          <a:p>
            <a:pPr marL="0" marR="0">
              <a:spcBef>
                <a:spcPts val="0"/>
              </a:spcBef>
              <a:spcAft>
                <a:spcPts val="1000"/>
              </a:spcAft>
            </a:pPr>
            <a:r>
              <a:rPr lang="en-US" sz="3600" dirty="0">
                <a:solidFill>
                  <a:srgbClr val="000000"/>
                </a:solidFill>
                <a:effectLst/>
                <a:ea typeface="Calibri" panose="020F0502020204030204" pitchFamily="34" charset="0"/>
                <a:cs typeface="Times New Roman" panose="02020603050405020304" pitchFamily="18" charset="0"/>
              </a:rPr>
              <a:t>All of these pillars are built upon the foundation of </a:t>
            </a:r>
            <a:r>
              <a:rPr lang="en-US" sz="3600" u="sng" dirty="0">
                <a:solidFill>
                  <a:srgbClr val="000000"/>
                </a:solidFill>
                <a:effectLst/>
                <a:ea typeface="Calibri" panose="020F0502020204030204" pitchFamily="34" charset="0"/>
                <a:cs typeface="Times New Roman" panose="02020603050405020304" pitchFamily="18" charset="0"/>
              </a:rPr>
              <a:t>loving God</a:t>
            </a:r>
            <a:r>
              <a:rPr lang="en-US" sz="3600" dirty="0">
                <a:solidFill>
                  <a:srgbClr val="000000"/>
                </a:solidFill>
                <a:effectLst/>
                <a:ea typeface="Calibri" panose="020F0502020204030204" pitchFamily="34" charset="0"/>
                <a:cs typeface="Times New Roman" panose="02020603050405020304" pitchFamily="18" charset="0"/>
              </a:rPr>
              <a:t>, </a:t>
            </a:r>
            <a:r>
              <a:rPr lang="en-US" sz="3600" u="sng" dirty="0">
                <a:solidFill>
                  <a:srgbClr val="000000"/>
                </a:solidFill>
                <a:effectLst/>
                <a:ea typeface="Calibri" panose="020F0502020204030204" pitchFamily="34" charset="0"/>
                <a:cs typeface="Times New Roman" panose="02020603050405020304" pitchFamily="18" charset="0"/>
              </a:rPr>
              <a:t>Christ</a:t>
            </a:r>
            <a:r>
              <a:rPr lang="en-US" sz="3600" dirty="0">
                <a:solidFill>
                  <a:srgbClr val="000000"/>
                </a:solidFill>
                <a:effectLst/>
                <a:ea typeface="Calibri" panose="020F0502020204030204" pitchFamily="34" charset="0"/>
                <a:cs typeface="Times New Roman" panose="02020603050405020304" pitchFamily="18" charset="0"/>
              </a:rPr>
              <a:t>, and the </a:t>
            </a:r>
            <a:r>
              <a:rPr lang="en-US" sz="3600" u="sng" dirty="0">
                <a:solidFill>
                  <a:srgbClr val="000000"/>
                </a:solidFill>
                <a:effectLst/>
                <a:ea typeface="Calibri" panose="020F0502020204030204" pitchFamily="34" charset="0"/>
                <a:cs typeface="Times New Roman" panose="02020603050405020304" pitchFamily="18" charset="0"/>
              </a:rPr>
              <a:t>Holy Spirit </a:t>
            </a:r>
            <a:r>
              <a:rPr lang="en-US" sz="3600" dirty="0">
                <a:solidFill>
                  <a:srgbClr val="000000"/>
                </a:solidFill>
                <a:effectLst/>
                <a:ea typeface="Calibri" panose="020F0502020204030204" pitchFamily="34" charset="0"/>
                <a:cs typeface="Times New Roman" panose="02020603050405020304" pitchFamily="18" charset="0"/>
              </a:rPr>
              <a:t>and </a:t>
            </a:r>
            <a:r>
              <a:rPr lang="en-US" sz="3600" u="sng" dirty="0">
                <a:solidFill>
                  <a:srgbClr val="000000"/>
                </a:solidFill>
                <a:effectLst/>
                <a:ea typeface="Calibri" panose="020F0502020204030204" pitchFamily="34" charset="0"/>
                <a:cs typeface="Times New Roman" panose="02020603050405020304" pitchFamily="18" charset="0"/>
              </a:rPr>
              <a:t>always putting them first in our lives. </a:t>
            </a:r>
            <a:endParaRPr lang="en-US" sz="3600" u="sng" dirty="0">
              <a:effectLs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35F16D2-6C9C-9E5F-9FCD-F3965A1B302A}"/>
              </a:ext>
            </a:extLst>
          </p:cNvPr>
          <p:cNvSpPr txBox="1"/>
          <p:nvPr/>
        </p:nvSpPr>
        <p:spPr>
          <a:xfrm>
            <a:off x="1" y="73901"/>
            <a:ext cx="914399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The Pillar And Ground Of Truth  1Tim.3:15</a:t>
            </a:r>
          </a:p>
        </p:txBody>
      </p:sp>
      <p:sp>
        <p:nvSpPr>
          <p:cNvPr id="8" name="Footer Placeholder 7">
            <a:extLst>
              <a:ext uri="{FF2B5EF4-FFF2-40B4-BE49-F238E27FC236}">
                <a16:creationId xmlns:a16="http://schemas.microsoft.com/office/drawing/2014/main" id="{A6037908-4A22-2126-4453-82EF98F526E8}"/>
              </a:ext>
            </a:extLst>
          </p:cNvPr>
          <p:cNvSpPr>
            <a:spLocks noGrp="1"/>
          </p:cNvSpPr>
          <p:nvPr>
            <p:ph type="ftr" sz="quarter" idx="11"/>
          </p:nvPr>
        </p:nvSpPr>
        <p:spPr/>
        <p:txBody>
          <a:bodyPr/>
          <a:lstStyle/>
          <a:p>
            <a:r>
              <a:rPr lang="en-US"/>
              <a:t>b hastings  newlebanoncoc.com</a:t>
            </a:r>
            <a:endParaRPr lang="en-US" dirty="0"/>
          </a:p>
        </p:txBody>
      </p:sp>
    </p:spTree>
    <p:extLst>
      <p:ext uri="{BB962C8B-B14F-4D97-AF65-F5344CB8AC3E}">
        <p14:creationId xmlns:p14="http://schemas.microsoft.com/office/powerpoint/2010/main" val="911798439"/>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364</TotalTime>
  <Words>3243</Words>
  <Application>Microsoft Office PowerPoint</Application>
  <PresentationFormat>On-screen Show (4:3)</PresentationFormat>
  <Paragraphs>223</Paragraphs>
  <Slides>35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Arial Black</vt:lpstr>
      <vt:lpstr>Arial Unicode MS</vt:lpstr>
      <vt:lpstr>Calibri</vt:lpstr>
      <vt:lpstr>Calibri Light</vt:lpstr>
      <vt:lpstr>Ink Free</vt:lpstr>
      <vt:lpstr>Symbol</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10</cp:revision>
  <dcterms:created xsi:type="dcterms:W3CDTF">2023-11-20T12:13:05Z</dcterms:created>
  <dcterms:modified xsi:type="dcterms:W3CDTF">2023-11-25T21:40:11Z</dcterms:modified>
</cp:coreProperties>
</file>